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9"/>
  </p:notesMasterIdLst>
  <p:sldIdLst>
    <p:sldId id="256" r:id="rId2"/>
    <p:sldId id="316" r:id="rId3"/>
    <p:sldId id="323" r:id="rId4"/>
    <p:sldId id="324" r:id="rId5"/>
    <p:sldId id="325" r:id="rId6"/>
    <p:sldId id="329" r:id="rId7"/>
    <p:sldId id="330" r:id="rId8"/>
    <p:sldId id="331" r:id="rId9"/>
    <p:sldId id="332" r:id="rId10"/>
    <p:sldId id="333" r:id="rId11"/>
    <p:sldId id="261" r:id="rId12"/>
    <p:sldId id="258" r:id="rId13"/>
    <p:sldId id="294" r:id="rId14"/>
    <p:sldId id="259" r:id="rId15"/>
    <p:sldId id="262" r:id="rId16"/>
    <p:sldId id="263" r:id="rId17"/>
    <p:sldId id="266" r:id="rId18"/>
    <p:sldId id="265" r:id="rId19"/>
    <p:sldId id="267" r:id="rId20"/>
    <p:sldId id="264" r:id="rId21"/>
    <p:sldId id="318" r:id="rId22"/>
    <p:sldId id="268" r:id="rId23"/>
    <p:sldId id="269" r:id="rId24"/>
    <p:sldId id="270" r:id="rId25"/>
    <p:sldId id="271" r:id="rId26"/>
    <p:sldId id="280" r:id="rId27"/>
    <p:sldId id="275" r:id="rId28"/>
    <p:sldId id="276" r:id="rId29"/>
    <p:sldId id="277" r:id="rId30"/>
    <p:sldId id="278" r:id="rId31"/>
    <p:sldId id="281" r:id="rId32"/>
    <p:sldId id="279" r:id="rId33"/>
    <p:sldId id="282" r:id="rId34"/>
    <p:sldId id="297" r:id="rId35"/>
    <p:sldId id="286" r:id="rId36"/>
    <p:sldId id="319" r:id="rId37"/>
    <p:sldId id="287" r:id="rId38"/>
    <p:sldId id="285" r:id="rId39"/>
    <p:sldId id="288" r:id="rId40"/>
    <p:sldId id="289" r:id="rId41"/>
    <p:sldId id="290" r:id="rId42"/>
    <p:sldId id="291" r:id="rId43"/>
    <p:sldId id="322" r:id="rId44"/>
    <p:sldId id="293" r:id="rId45"/>
    <p:sldId id="283" r:id="rId46"/>
    <p:sldId id="295" r:id="rId47"/>
    <p:sldId id="300" r:id="rId48"/>
    <p:sldId id="301" r:id="rId49"/>
    <p:sldId id="302" r:id="rId50"/>
    <p:sldId id="303" r:id="rId51"/>
    <p:sldId id="305" r:id="rId52"/>
    <p:sldId id="304" r:id="rId53"/>
    <p:sldId id="321" r:id="rId54"/>
    <p:sldId id="320" r:id="rId55"/>
    <p:sldId id="284" r:id="rId56"/>
    <p:sldId id="306" r:id="rId57"/>
    <p:sldId id="307" r:id="rId58"/>
    <p:sldId id="308" r:id="rId59"/>
    <p:sldId id="309" r:id="rId60"/>
    <p:sldId id="310" r:id="rId61"/>
    <p:sldId id="311" r:id="rId62"/>
    <p:sldId id="299" r:id="rId63"/>
    <p:sldId id="312" r:id="rId64"/>
    <p:sldId id="257" r:id="rId65"/>
    <p:sldId id="314" r:id="rId66"/>
    <p:sldId id="327" r:id="rId67"/>
    <p:sldId id="313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343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566F96AD-5478-4ECD-B640-D90C1D9CA6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532CA177-09AF-4F8B-8832-311A423CC0C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CDBEF82A-1FF5-4549-8DD1-8DAB24169DBC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9E7F7737-F5E0-4E1B-BAFE-8251D7484A3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65789A96-1C3A-46EC-BE49-D9899E2E7B8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D49A5192-9341-4AFD-BFE1-CF6A3270C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85FD6A-CCF9-4314-9441-83E804F77A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24D9B8F-CD6E-4F75-954E-A93DB78F1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C6D05A-DD20-424B-838F-2FE83DF7229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2425396B-E73D-41C8-B83B-027A3EB7653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90F27B16-C2C5-4ACF-96B1-831B9D69B4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7FE9A8-10B4-4EB6-814C-8A1854AF06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352F8-4A7E-4729-9DC3-D3DC26ECBA90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306263B-D14F-4DDD-A5C3-41DFFA9AF7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13407C58-B0E3-4461-BA77-B693E248A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altLang="en-US" sz="2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D80BCB8-FC2B-4F03-91DD-57176E434D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91EA5-C4DD-4E15-8E02-EAC825829048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6A2603F8-ED25-48F1-8444-F343D47FDC2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C8805665-7F90-4865-A526-8E6DA662B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6716F15-5B4A-4336-BD32-3BDBF50598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8584B-55C2-4B60-9C65-19DADA485B6B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3B47DA4B-DA5B-42C5-98C8-B127204896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4B58DD75-D4E3-4426-A55A-E102755B4D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2BAC16-B767-4EA1-AB59-0F00B8D925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C5971-72BE-4FB6-9811-724936EBC4B5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C0B424C0-5541-4EE4-8B1C-3F27F6F397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03D9CDED-86E2-45F6-A434-AA1D95AF37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5CC74E0-F1D8-425C-8199-F9F9382DB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C3BB54-9ACE-4F14-B1E5-CB8C1A895DE6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27EFBEF9-8C15-4030-A355-7F2FE569CCE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CBAF745-A0BA-46A7-8E54-69E229B43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291528-1EB8-439F-A8A0-4BD96B7ED8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C9E238-1E39-429C-8B68-7A9967B57388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C5A10D8-3120-4C5B-9FDB-74C4AC1C55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DF411DB8-9AE8-4221-9B44-85347B10EA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695B6F-FDF2-4175-8FFB-96CAE3A88E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EA9056-9840-41E0-A55B-82257708413E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5C248076-AB2F-4C70-8358-75BFD408BF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8442149F-9770-443C-81FC-3B9A27A08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B760-F280-4938-8595-40DE7E321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641EA1-77E2-480E-8C6C-2EC4CD3DF5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23A49-A3EA-41E5-97AE-AD56D6B1B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0554F-B443-4201-8CDB-0298AABE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0926-A173-47DB-B39B-28FD9E8E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BC041-698F-4942-A10F-F135EC2DC6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106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CC818-4586-4AA5-A4F9-B3DE46FE2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FB308B-46A4-47A8-944D-464A13D5C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E3954-35F0-422B-9987-95C3B54D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3953C-5A0A-4646-908E-C7B848D0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706FE-4DE8-4457-A688-3C3BF3A1C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AFD1F-336E-49B1-8CF5-B0D3795C62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521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2900DF-D378-4E5A-B55F-C262A36C6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68E6C-01A7-4628-97FF-10CE3649D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6DCC-CC3E-47C4-9E1A-041322C6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6CAB-ED68-48C2-99BD-4D516418A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926AD-35D9-4171-B96A-D3B94730B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88444-7EA6-418A-ACFD-4D828502F2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69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4429-F888-4202-90AC-DCD5F1B5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95940-A305-4013-B1B1-65AF9235C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A11FD-93EB-4CEC-AFDB-1C06197F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D909F-00CF-4A4D-BC78-281CF80FE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165D3-377C-4C98-AB22-C99A3A64D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2FB4F-E8A3-455B-B76D-74E7D49DF6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85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84E7A-9E73-4342-ABC7-4635D175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390F3-C250-4C46-A0A2-D4E77AD50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07440-3F95-4CDB-8CFC-061DDF4F1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507CF-4358-43CD-8674-58C8AEB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40249-4B6B-4BBB-A744-65E3FE80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6DBC2-6D51-4359-9327-7A4828B61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7672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B2BF-F14A-4107-851A-8C3488D2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F1D8C-D85B-4036-AE72-1F9876818A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464F7-A8B7-42D3-A19E-410FAB8FF2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03727-FB10-4844-94B3-354F9214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0B4D8-0474-4F71-A984-14D5C26B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D8AD-F9D9-49BA-B578-C4EF50D28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6DE51B-871F-4F17-8D89-516C056BEC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244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91431-1760-4F78-9F5F-B90F4AF3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63F08-CF8A-40EB-AD37-EC8BA3EA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DEE3C-40FE-4166-B2A2-EFA7C2D5B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9676ED-C0D0-496A-A93F-75FF63498C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AF9A4-5AA6-42A4-8011-077736FA34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E4BF8D-61BC-4286-A18F-C8B074379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02EC6-53E5-4F43-AB87-3DE74D186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AF9D2E-8215-46A2-9C39-B4E211C3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9EC0B6-44B1-4B97-9862-F1F281C67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265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5A0AB-43C8-4358-8855-071C67DA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060D05-8D45-40C3-8536-EDA3CE61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8A2E8-A12C-4791-85A1-D662CDDE3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8FB44-30C1-4969-83C3-24E66DCF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7A2F9-9BE4-46AC-AAD9-E22BA0A8D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28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25EC3-B815-45DF-8FBE-E5962146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E1D9C-3990-4406-ACB7-E43ED42C1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4C3E7-6274-4E02-B9BC-7B4B30400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9AC2B-8B05-4482-8260-CFB0BD516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147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13B1-E36A-4713-B87D-88DEA38EF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C1653-6ADC-4B0B-8AF4-58D3139A5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AAED4-619F-4FB7-8514-8DB4E02AD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93FA7-1AB7-4445-BABC-C6372EFB7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ABDE5-81BF-4739-88CF-06B5595C7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E1A23-1824-44A9-A005-D3F5D7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4E11-3D37-4A8E-A7FA-B865E529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326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F81F-8745-497D-A25D-93E7AB29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93A09-3CAD-47A0-AB6B-DCBE6229D1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C16EA-82B8-4E4B-BE98-306809E42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78F3D8-4AD7-48F1-A6C0-F6D487D2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E8359-59F6-4281-AF66-25841EAE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3E7403-B4C3-46B6-B5AB-DA5D986C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A7B35-4C48-4C12-8C35-A368181901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05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ACB253E-792E-42A5-965D-AADA54DE9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82CC18-1993-4302-B32E-A2908607F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C2DDEE6-922B-46EE-B397-B207A31D31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298BCAE-78CA-4112-9B2C-A74A5F7172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9BBE11-4E79-437A-9382-E1E71DCA6B4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4574240-23FE-4EFA-B5A6-F5B6CAA732E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image" Target="../media/image1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7.wmf"/><Relationship Id="rId4" Type="http://schemas.openxmlformats.org/officeDocument/2006/relationships/image" Target="../media/image24.wmf"/><Relationship Id="rId9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57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16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63.wmf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62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image" Target="../media/image69.wmf"/><Relationship Id="rId7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8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7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78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>
            <a:extLst>
              <a:ext uri="{FF2B5EF4-FFF2-40B4-BE49-F238E27FC236}">
                <a16:creationId xmlns:a16="http://schemas.microsoft.com/office/drawing/2014/main" id="{F52D1C74-379C-4AEB-90EB-837DC191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75" y="2971800"/>
            <a:ext cx="28384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Charles H. Luce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18775F47-20F4-47BA-A526-77CC8E209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988" y="5181600"/>
            <a:ext cx="35020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Ph.D. Dissertation Defense</a:t>
            </a:r>
          </a:p>
          <a:p>
            <a:pPr algn="ctr"/>
            <a:r>
              <a:rPr lang="en-US" altLang="en-US"/>
              <a:t>Utah State University</a:t>
            </a:r>
          </a:p>
          <a:p>
            <a:pPr algn="ctr"/>
            <a:r>
              <a:rPr lang="en-US" altLang="en-US"/>
              <a:t>May 8, 2000</a:t>
            </a:r>
          </a:p>
          <a:p>
            <a:pPr algn="ctr"/>
            <a:r>
              <a:rPr lang="en-US" altLang="en-US"/>
              <a:t>Logan, Utah</a:t>
            </a:r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EDAF0F95-00DA-4CB5-9799-74968189F8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609600"/>
            <a:ext cx="84582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tx1"/>
                </a:solidFill>
              </a:rPr>
              <a:t>Scale Influences on the Representation </a:t>
            </a:r>
            <a:br>
              <a:rPr lang="en-US" altLang="en-US" sz="4000">
                <a:solidFill>
                  <a:schemeClr val="tx1"/>
                </a:solidFill>
              </a:rPr>
            </a:br>
            <a:r>
              <a:rPr lang="en-US" altLang="en-US" sz="4000">
                <a:solidFill>
                  <a:schemeClr val="tx1"/>
                </a:solidFill>
              </a:rPr>
              <a:t>of Snowpack Processes</a:t>
            </a:r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11E4A30-AB38-4AC5-989C-D26D48758B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spAutoFit/>
          </a:bodyPr>
          <a:lstStyle/>
          <a:p>
            <a:pPr algn="l"/>
            <a:r>
              <a:rPr lang="en-US" altLang="en-US"/>
              <a:t>Objectives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AB141ED8-FE63-4F82-8662-2590C2358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570038"/>
            <a:ext cx="8305800" cy="1554162"/>
          </a:xfrm>
        </p:spPr>
        <p:txBody>
          <a:bodyPr>
            <a:spAutoFit/>
          </a:bodyPr>
          <a:lstStyle/>
          <a:p>
            <a:pPr marL="0" indent="0">
              <a:buFontTx/>
              <a:buNone/>
            </a:pPr>
            <a:r>
              <a:rPr lang="en-US" altLang="en-US"/>
              <a:t>Explore issues associated with scaling up snowpack models and propose and test parameterizations.</a:t>
            </a:r>
          </a:p>
        </p:txBody>
      </p:sp>
      <p:pic>
        <p:nvPicPr>
          <p:cNvPr id="96260" name="Picture 4" descr="H:\Dissertation\Images\life link scale.jpg">
            <a:extLst>
              <a:ext uri="{FF2B5EF4-FFF2-40B4-BE49-F238E27FC236}">
                <a16:creationId xmlns:a16="http://schemas.microsoft.com/office/drawing/2014/main" id="{44FF98A5-9A22-4958-8A3B-4ED248D14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276600"/>
            <a:ext cx="4724400" cy="31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id="{5795B121-E1EB-4F53-BEB8-928690E84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8" r="51392" b="7832"/>
          <a:stretch>
            <a:fillRect/>
          </a:stretch>
        </p:blipFill>
        <p:spPr bwMode="auto">
          <a:xfrm>
            <a:off x="1219200" y="182563"/>
            <a:ext cx="6629400" cy="37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173" name="Object 5">
            <a:extLst>
              <a:ext uri="{FF2B5EF4-FFF2-40B4-BE49-F238E27FC236}">
                <a16:creationId xmlns:a16="http://schemas.microsoft.com/office/drawing/2014/main" id="{611395FA-464B-422C-A481-769FC0F62B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376863"/>
          <a:ext cx="6577013" cy="795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7" name="Equation" r:id="rId4" imgW="3289300" imgH="393700" progId="Equation.3">
                  <p:embed/>
                </p:oleObj>
              </mc:Choice>
              <mc:Fallback>
                <p:oleObj name="Equation" r:id="rId4" imgW="3289300" imgH="3937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376863"/>
                        <a:ext cx="6577013" cy="795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7">
            <a:extLst>
              <a:ext uri="{FF2B5EF4-FFF2-40B4-BE49-F238E27FC236}">
                <a16:creationId xmlns:a16="http://schemas.microsoft.com/office/drawing/2014/main" id="{62F91476-6CFC-4827-98C7-F15396AE7A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4191000"/>
          <a:ext cx="2286000" cy="79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Equation" r:id="rId6" imgW="1143000" imgH="393700" progId="Equation.3">
                  <p:embed/>
                </p:oleObj>
              </mc:Choice>
              <mc:Fallback>
                <p:oleObj name="Equation" r:id="rId6" imgW="11430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191000"/>
                        <a:ext cx="2286000" cy="79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67DA7338-F176-44A5-AC33-AEAAD09F2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57400"/>
            <a:ext cx="701040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To better match observations and models</a:t>
            </a:r>
          </a:p>
          <a:p>
            <a:endParaRPr lang="en-US" altLang="en-US" sz="3200"/>
          </a:p>
          <a:p>
            <a:r>
              <a:rPr lang="en-US" altLang="en-US" sz="3200"/>
              <a:t>To take up the opportunities for simplification inherent in a statistical description of a system</a:t>
            </a:r>
          </a:p>
          <a:p>
            <a:endParaRPr lang="en-US" altLang="en-US" sz="3200"/>
          </a:p>
          <a:p>
            <a:r>
              <a:rPr lang="en-US" altLang="en-US" sz="3200"/>
              <a:t>Improve description of large-scale processes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2489946-EC33-444C-90CA-62AC46F767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Why scale up snowmelt models?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>
            <a:extLst>
              <a:ext uri="{FF2B5EF4-FFF2-40B4-BE49-F238E27FC236}">
                <a16:creationId xmlns:a16="http://schemas.microsoft.com/office/drawing/2014/main" id="{DFA9C6B9-EA4E-46DD-BD7C-498823E5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95325"/>
            <a:ext cx="80010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8" name="Text Box 4">
            <a:extLst>
              <a:ext uri="{FF2B5EF4-FFF2-40B4-BE49-F238E27FC236}">
                <a16:creationId xmlns:a16="http://schemas.microsoft.com/office/drawing/2014/main" id="{4EDD1BA3-C397-47CA-969E-7FD2C3449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437313"/>
            <a:ext cx="2368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(after Blöschl and Kirnbauer, 1994)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530734D-64F7-4868-97A0-96BBEF7D1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620000" cy="3597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3200"/>
              <a:t>Parameterization is the mathematical means of describing the subresolution or microscale processes of the phenomenon, in terms of resolvable scale variables; these macroscale variables are the ones which can be treated explicitly in the analysis or for which records are obtainable.</a:t>
            </a:r>
          </a:p>
          <a:p>
            <a:pPr>
              <a:lnSpc>
                <a:spcPct val="90000"/>
              </a:lnSpc>
            </a:pPr>
            <a:r>
              <a:rPr lang="en-US" altLang="en-US" sz="3200"/>
              <a:t>				Brutsaert (1986)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:\Dissertation\Images\Snow pit.jpg">
            <a:extLst>
              <a:ext uri="{FF2B5EF4-FFF2-40B4-BE49-F238E27FC236}">
                <a16:creationId xmlns:a16="http://schemas.microsoft.com/office/drawing/2014/main" id="{51EC0662-7445-4E7C-AA9F-BA5814B26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"/>
          <a:stretch>
            <a:fillRect/>
          </a:stretch>
        </p:blipFill>
        <p:spPr bwMode="auto">
          <a:xfrm>
            <a:off x="381000" y="914400"/>
            <a:ext cx="8382000" cy="568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Rectangle 5">
            <a:extLst>
              <a:ext uri="{FF2B5EF4-FFF2-40B4-BE49-F238E27FC236}">
                <a16:creationId xmlns:a16="http://schemas.microsoft.com/office/drawing/2014/main" id="{3251F1B5-7BF2-47BD-A208-ECC0B9F7B28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7772400" cy="609600"/>
          </a:xfrm>
        </p:spPr>
        <p:txBody>
          <a:bodyPr/>
          <a:lstStyle/>
          <a:p>
            <a:pPr algn="l"/>
            <a:r>
              <a:rPr lang="en-US" altLang="en-US"/>
              <a:t>Layers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1" name="Rectangle 15">
            <a:extLst>
              <a:ext uri="{FF2B5EF4-FFF2-40B4-BE49-F238E27FC236}">
                <a16:creationId xmlns:a16="http://schemas.microsoft.com/office/drawing/2014/main" id="{E608BF89-87D1-4370-898A-CAA607A33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33400"/>
            <a:ext cx="5029200" cy="60960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F427306F-34E4-4933-93AD-19B77C4EC7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1788" y="838200"/>
          <a:ext cx="154781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3" imgW="774364" imgH="418918" progId="Equation.3">
                  <p:embed/>
                </p:oleObj>
              </mc:Choice>
              <mc:Fallback>
                <p:oleObj name="Equation" r:id="rId3" imgW="774364" imgH="418918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788" y="838200"/>
                        <a:ext cx="1547812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4" name="Object 8">
            <a:extLst>
              <a:ext uri="{FF2B5EF4-FFF2-40B4-BE49-F238E27FC236}">
                <a16:creationId xmlns:a16="http://schemas.microsoft.com/office/drawing/2014/main" id="{ABC329D2-A00C-47B0-9268-55E03F3E6D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1788" y="2362200"/>
          <a:ext cx="27670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Equation" r:id="rId5" imgW="1384300" imgH="228600" progId="Equation.3">
                  <p:embed/>
                </p:oleObj>
              </mc:Choice>
              <mc:Fallback>
                <p:oleObj name="Equation" r:id="rId5" imgW="138430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788" y="2362200"/>
                        <a:ext cx="276701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6" name="Object 10">
            <a:extLst>
              <a:ext uri="{FF2B5EF4-FFF2-40B4-BE49-F238E27FC236}">
                <a16:creationId xmlns:a16="http://schemas.microsoft.com/office/drawing/2014/main" id="{F483B531-6BD9-401C-AC4F-BDBCBB9CB4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41788" y="3479800"/>
          <a:ext cx="4087812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quation" r:id="rId7" imgW="2044700" imgH="508000" progId="Equation.3">
                  <p:embed/>
                </p:oleObj>
              </mc:Choice>
              <mc:Fallback>
                <p:oleObj name="Equation" r:id="rId7" imgW="2044700" imgH="5080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1788" y="3479800"/>
                        <a:ext cx="4087812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30" name="Group 14">
            <a:extLst>
              <a:ext uri="{FF2B5EF4-FFF2-40B4-BE49-F238E27FC236}">
                <a16:creationId xmlns:a16="http://schemas.microsoft.com/office/drawing/2014/main" id="{82EC01B6-FEC9-4A8E-B6DF-4397040C8311}"/>
              </a:ext>
            </a:extLst>
          </p:cNvPr>
          <p:cNvGrpSpPr>
            <a:grpSpLocks/>
          </p:cNvGrpSpPr>
          <p:nvPr/>
        </p:nvGrpSpPr>
        <p:grpSpPr bwMode="auto">
          <a:xfrm>
            <a:off x="4141788" y="4978400"/>
            <a:ext cx="3552825" cy="965200"/>
            <a:chOff x="2609" y="3136"/>
            <a:chExt cx="2238" cy="608"/>
          </a:xfrm>
        </p:grpSpPr>
        <p:graphicFrame>
          <p:nvGraphicFramePr>
            <p:cNvPr id="9222" name="Object 6">
              <a:extLst>
                <a:ext uri="{FF2B5EF4-FFF2-40B4-BE49-F238E27FC236}">
                  <a16:creationId xmlns:a16="http://schemas.microsoft.com/office/drawing/2014/main" id="{899A296E-9912-4CBB-B126-10BF3A0875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09" y="3184"/>
            <a:ext cx="640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6" name="Equation" r:id="rId9" imgW="508000" imgH="419100" progId="Equation.3">
                    <p:embed/>
                  </p:oleObj>
                </mc:Choice>
                <mc:Fallback>
                  <p:oleObj name="Equation" r:id="rId9" imgW="508000" imgH="419100" progId="Equation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9" y="3184"/>
                          <a:ext cx="640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8" name="Object 12">
              <a:extLst>
                <a:ext uri="{FF2B5EF4-FFF2-40B4-BE49-F238E27FC236}">
                  <a16:creationId xmlns:a16="http://schemas.microsoft.com/office/drawing/2014/main" id="{55DEA90A-6000-4252-871E-6E2C5D83405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32" y="3136"/>
            <a:ext cx="815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37" name="Equation" r:id="rId11" imgW="647419" imgH="482391" progId="Equation.3">
                    <p:embed/>
                  </p:oleObj>
                </mc:Choice>
                <mc:Fallback>
                  <p:oleObj name="Equation" r:id="rId11" imgW="647419" imgH="482391" progId="Equation.3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136"/>
                          <a:ext cx="815" cy="6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9232" name="Picture 16">
            <a:extLst>
              <a:ext uri="{FF2B5EF4-FFF2-40B4-BE49-F238E27FC236}">
                <a16:creationId xmlns:a16="http://schemas.microsoft.com/office/drawing/2014/main" id="{78F09CAE-4D1C-4E5E-B8A0-E01618C4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2971800" cy="489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>
            <a:extLst>
              <a:ext uri="{FF2B5EF4-FFF2-40B4-BE49-F238E27FC236}">
                <a16:creationId xmlns:a16="http://schemas.microsoft.com/office/drawing/2014/main" id="{6A5BA30E-8772-4EDD-BAE1-8033019D9E4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547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Rectangle 6">
            <a:extLst>
              <a:ext uri="{FF2B5EF4-FFF2-40B4-BE49-F238E27FC236}">
                <a16:creationId xmlns:a16="http://schemas.microsoft.com/office/drawing/2014/main" id="{2AE66D30-A058-4D04-90C5-66B35DDA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676400"/>
            <a:ext cx="8839200" cy="28194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6C6CA703-088B-4BFE-A7D5-E949E8E61C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altLang="en-US" sz="3200"/>
              <a:t>Summary of amplitude and phase changes</a:t>
            </a:r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7743728B-1323-4A60-B730-FD650E7D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209800"/>
            <a:ext cx="8153400" cy="179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>
            <a:extLst>
              <a:ext uri="{FF2B5EF4-FFF2-40B4-BE49-F238E27FC236}">
                <a16:creationId xmlns:a16="http://schemas.microsoft.com/office/drawing/2014/main" id="{8353949F-C275-4B50-9270-5FD809B38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04800"/>
            <a:ext cx="5570537" cy="274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06FFFBFB-DA18-4CEA-B625-93FA715D2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3352800"/>
            <a:ext cx="6938962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3" name="Picture 7" descr="C:\MyFiles\GRAPHICS\COMET Hydromet 1999-1\21.jpg">
            <a:extLst>
              <a:ext uri="{FF2B5EF4-FFF2-40B4-BE49-F238E27FC236}">
                <a16:creationId xmlns:a16="http://schemas.microsoft.com/office/drawing/2014/main" id="{EBA40DA0-4BFE-44DF-B341-7D5CA521B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 b="6204"/>
          <a:stretch>
            <a:fillRect/>
          </a:stretch>
        </p:blipFill>
        <p:spPr bwMode="auto">
          <a:xfrm>
            <a:off x="4572000" y="1066800"/>
            <a:ext cx="4419600" cy="2806700"/>
          </a:xfrm>
          <a:prstGeom prst="rect">
            <a:avLst/>
          </a:prstGeom>
          <a:noFill/>
          <a:effectLst>
            <a:outerShdw dist="53882" dir="2700000" algn="ctr" rotWithShape="0">
              <a:srgbClr val="00339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4" name="Picture 8">
            <a:extLst>
              <a:ext uri="{FF2B5EF4-FFF2-40B4-BE49-F238E27FC236}">
                <a16:creationId xmlns:a16="http://schemas.microsoft.com/office/drawing/2014/main" id="{9E8434EF-86B0-475E-BA93-DA784D68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7200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5" name="Picture 9">
            <a:extLst>
              <a:ext uri="{FF2B5EF4-FFF2-40B4-BE49-F238E27FC236}">
                <a16:creationId xmlns:a16="http://schemas.microsoft.com/office/drawing/2014/main" id="{E71445F9-FE43-483B-8F24-35BE9D38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3800"/>
            <a:ext cx="4267200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8" name="Rectangle 18">
            <a:extLst>
              <a:ext uri="{FF2B5EF4-FFF2-40B4-BE49-F238E27FC236}">
                <a16:creationId xmlns:a16="http://schemas.microsoft.com/office/drawing/2014/main" id="{DA5921DA-E10B-4E76-851F-41D8CABBE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447800"/>
            <a:ext cx="8915400" cy="518160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36CA41F5-5130-43FB-80E1-F08E190927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57200"/>
            <a:ext cx="7772400" cy="914400"/>
          </a:xfrm>
        </p:spPr>
        <p:txBody>
          <a:bodyPr/>
          <a:lstStyle/>
          <a:p>
            <a:pPr algn="l"/>
            <a:r>
              <a:rPr lang="en-US" altLang="en-US"/>
              <a:t>Heat flux estimates</a:t>
            </a:r>
          </a:p>
        </p:txBody>
      </p:sp>
      <p:graphicFrame>
        <p:nvGraphicFramePr>
          <p:cNvPr id="10246" name="Object 6">
            <a:extLst>
              <a:ext uri="{FF2B5EF4-FFF2-40B4-BE49-F238E27FC236}">
                <a16:creationId xmlns:a16="http://schemas.microsoft.com/office/drawing/2014/main" id="{C7403E2D-D7DB-4A29-A48E-F7E82998D5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3200400"/>
          <a:ext cx="23606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Equation" r:id="rId3" imgW="1180588" imgH="431613" progId="Equation.3">
                  <p:embed/>
                </p:oleObj>
              </mc:Choice>
              <mc:Fallback>
                <p:oleObj name="Equation" r:id="rId3" imgW="1180588" imgH="4316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200400"/>
                        <a:ext cx="2360613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8" name="Object 8">
            <a:extLst>
              <a:ext uri="{FF2B5EF4-FFF2-40B4-BE49-F238E27FC236}">
                <a16:creationId xmlns:a16="http://schemas.microsoft.com/office/drawing/2014/main" id="{1D089D4A-0FCC-4E7C-8FB4-99B754BEF7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524000"/>
          <a:ext cx="49006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Equation" r:id="rId5" imgW="2451100" imgH="482600" progId="Equation.3">
                  <p:embed/>
                </p:oleObj>
              </mc:Choice>
              <mc:Fallback>
                <p:oleObj name="Equation" r:id="rId5" imgW="2451100" imgH="482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524000"/>
                        <a:ext cx="4900613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0" name="Object 10">
            <a:extLst>
              <a:ext uri="{FF2B5EF4-FFF2-40B4-BE49-F238E27FC236}">
                <a16:creationId xmlns:a16="http://schemas.microsoft.com/office/drawing/2014/main" id="{360893A0-A6D7-440B-8CAE-0FF8588F76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5900" y="4191000"/>
          <a:ext cx="46212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Equation" r:id="rId7" imgW="2311200" imgH="482400" progId="Equation.3">
                  <p:embed/>
                </p:oleObj>
              </mc:Choice>
              <mc:Fallback>
                <p:oleObj name="Equation" r:id="rId7" imgW="2311200" imgH="482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" y="4191000"/>
                        <a:ext cx="4621213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12">
            <a:extLst>
              <a:ext uri="{FF2B5EF4-FFF2-40B4-BE49-F238E27FC236}">
                <a16:creationId xmlns:a16="http://schemas.microsoft.com/office/drawing/2014/main" id="{7400CECA-D388-4CBC-8E9E-D1C3E03D4E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5410200"/>
          <a:ext cx="6526213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9" imgW="3263900" imgH="482600" progId="Equation.3">
                  <p:embed/>
                </p:oleObj>
              </mc:Choice>
              <mc:Fallback>
                <p:oleObj name="Equation" r:id="rId9" imgW="3263900" imgH="4826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410200"/>
                        <a:ext cx="6526213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4" name="Line 14">
            <a:extLst>
              <a:ext uri="{FF2B5EF4-FFF2-40B4-BE49-F238E27FC236}">
                <a16:creationId xmlns:a16="http://schemas.microsoft.com/office/drawing/2014/main" id="{3361D40A-D092-43A8-A47E-E0E32D7882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2667000"/>
            <a:ext cx="830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5" name="Text Box 15">
            <a:extLst>
              <a:ext uri="{FF2B5EF4-FFF2-40B4-BE49-F238E27FC236}">
                <a16:creationId xmlns:a16="http://schemas.microsoft.com/office/drawing/2014/main" id="{A28BF3F1-3C01-426D-9782-08D98E27C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838" y="3276600"/>
            <a:ext cx="792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Tave</a:t>
            </a:r>
          </a:p>
        </p:txBody>
      </p:sp>
      <p:sp>
        <p:nvSpPr>
          <p:cNvPr id="10256" name="Text Box 16">
            <a:extLst>
              <a:ext uri="{FF2B5EF4-FFF2-40B4-BE49-F238E27FC236}">
                <a16:creationId xmlns:a16="http://schemas.microsoft.com/office/drawing/2014/main" id="{BD03E375-D6C3-4421-83E3-A38700E7F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838" y="4419600"/>
            <a:ext cx="1909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Force-Restore</a:t>
            </a:r>
          </a:p>
        </p:txBody>
      </p:sp>
      <p:sp>
        <p:nvSpPr>
          <p:cNvPr id="10257" name="Text Box 17">
            <a:extLst>
              <a:ext uri="{FF2B5EF4-FFF2-40B4-BE49-F238E27FC236}">
                <a16:creationId xmlns:a16="http://schemas.microsoft.com/office/drawing/2014/main" id="{5F642F43-793A-4ABD-9A38-669B4C4D7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1838" y="5486400"/>
            <a:ext cx="19097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Modified</a:t>
            </a:r>
          </a:p>
          <a:p>
            <a:r>
              <a:rPr lang="en-US" altLang="en-US"/>
              <a:t>Force-Restore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896F0EA7-B0BD-43E8-9D84-8C31FB78A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0" y="838200"/>
            <a:ext cx="9144000" cy="516096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>
            <a:extLst>
              <a:ext uri="{FF2B5EF4-FFF2-40B4-BE49-F238E27FC236}">
                <a16:creationId xmlns:a16="http://schemas.microsoft.com/office/drawing/2014/main" id="{8392D61E-C7A5-42C3-A3BC-97AE0D86C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5"/>
          <a:stretch>
            <a:fillRect/>
          </a:stretch>
        </p:blipFill>
        <p:spPr bwMode="auto">
          <a:xfrm>
            <a:off x="0" y="152400"/>
            <a:ext cx="9144000" cy="66294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4343C89F-FC3B-431F-A85B-00904FEB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0" y="152400"/>
            <a:ext cx="9144000" cy="64770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>
            <a:extLst>
              <a:ext uri="{FF2B5EF4-FFF2-40B4-BE49-F238E27FC236}">
                <a16:creationId xmlns:a16="http://schemas.microsoft.com/office/drawing/2014/main" id="{5FCE0677-C887-48FA-9FCB-E030D789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547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>
            <a:extLst>
              <a:ext uri="{FF2B5EF4-FFF2-40B4-BE49-F238E27FC236}">
                <a16:creationId xmlns:a16="http://schemas.microsoft.com/office/drawing/2014/main" id="{91BF8607-766B-4694-BC7B-9F0A7DB59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0" y="207963"/>
            <a:ext cx="9144000" cy="6421437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>
            <a:extLst>
              <a:ext uri="{FF2B5EF4-FFF2-40B4-BE49-F238E27FC236}">
                <a16:creationId xmlns:a16="http://schemas.microsoft.com/office/drawing/2014/main" id="{4664844C-8539-4E08-9A05-69F67A5C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t="3334" r="2753" b="4422"/>
          <a:stretch>
            <a:fillRect/>
          </a:stretch>
        </p:blipFill>
        <p:spPr bwMode="auto">
          <a:xfrm>
            <a:off x="533400" y="93663"/>
            <a:ext cx="8305800" cy="675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>
            <a:extLst>
              <a:ext uri="{FF2B5EF4-FFF2-40B4-BE49-F238E27FC236}">
                <a16:creationId xmlns:a16="http://schemas.microsoft.com/office/drawing/2014/main" id="{16B0FE68-5999-4B05-A004-FE49F3FA8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1"/>
          <a:stretch>
            <a:fillRect/>
          </a:stretch>
        </p:blipFill>
        <p:spPr bwMode="auto">
          <a:xfrm>
            <a:off x="76200" y="1371600"/>
            <a:ext cx="8910638" cy="415766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>
            <a:extLst>
              <a:ext uri="{FF2B5EF4-FFF2-40B4-BE49-F238E27FC236}">
                <a16:creationId xmlns:a16="http://schemas.microsoft.com/office/drawing/2014/main" id="{A354CD81-FD03-4A04-87C2-C912E627D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/>
          <a:stretch>
            <a:fillRect/>
          </a:stretch>
        </p:blipFill>
        <p:spPr bwMode="auto">
          <a:xfrm>
            <a:off x="0" y="228600"/>
            <a:ext cx="9144000" cy="642143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>
            <a:extLst>
              <a:ext uri="{FF2B5EF4-FFF2-40B4-BE49-F238E27FC236}">
                <a16:creationId xmlns:a16="http://schemas.microsoft.com/office/drawing/2014/main" id="{6DE51F33-6161-4CE7-A2C4-8BDF7E26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2895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C:\MyFiles\NOHRSC Grafix\usr99005.gif">
            <a:extLst>
              <a:ext uri="{FF2B5EF4-FFF2-40B4-BE49-F238E27FC236}">
                <a16:creationId xmlns:a16="http://schemas.microsoft.com/office/drawing/2014/main" id="{62F29885-3864-42A5-8FBE-B4FFA0596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439102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3" name="Picture 5">
            <a:extLst>
              <a:ext uri="{FF2B5EF4-FFF2-40B4-BE49-F238E27FC236}">
                <a16:creationId xmlns:a16="http://schemas.microsoft.com/office/drawing/2014/main" id="{BFFF0970-274E-461C-B972-F1F2E6DE6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4800600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>
            <a:extLst>
              <a:ext uri="{FF2B5EF4-FFF2-40B4-BE49-F238E27FC236}">
                <a16:creationId xmlns:a16="http://schemas.microsoft.com/office/drawing/2014/main" id="{26BD31F6-6708-4C99-9FF0-CE2F21492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611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>
            <a:extLst>
              <a:ext uri="{FF2B5EF4-FFF2-40B4-BE49-F238E27FC236}">
                <a16:creationId xmlns:a16="http://schemas.microsoft.com/office/drawing/2014/main" id="{C2913C5F-3A6F-4C3C-B786-8BC147ED2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300" y="2209800"/>
            <a:ext cx="6437313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E7967493-D11B-4CA4-98E2-7637A1F3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38400"/>
            <a:ext cx="609600" cy="2514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2574B181-05BA-4BD0-9BED-222BA61912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altLang="en-US" sz="4000"/>
              <a:t>Logan airport data</a:t>
            </a:r>
          </a:p>
        </p:txBody>
      </p:sp>
      <p:pic>
        <p:nvPicPr>
          <p:cNvPr id="28684" name="Picture 12">
            <a:extLst>
              <a:ext uri="{FF2B5EF4-FFF2-40B4-BE49-F238E27FC236}">
                <a16:creationId xmlns:a16="http://schemas.microsoft.com/office/drawing/2014/main" id="{27B90001-519A-4B55-9330-8F9911EE7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76438"/>
            <a:ext cx="86106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C7D29CFB-30B4-497B-9880-CE285976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4522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4" name="Text Box 8">
            <a:extLst>
              <a:ext uri="{FF2B5EF4-FFF2-40B4-BE49-F238E27FC236}">
                <a16:creationId xmlns:a16="http://schemas.microsoft.com/office/drawing/2014/main" id="{309DA7BD-2238-4905-BE65-DA60843AA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419600"/>
            <a:ext cx="38258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sz="3200"/>
              <a:t>Spatial patterns in snow cover accumulation and melt </a:t>
            </a:r>
          </a:p>
        </p:txBody>
      </p:sp>
      <p:pic>
        <p:nvPicPr>
          <p:cNvPr id="29705" name="Picture 9">
            <a:extLst>
              <a:ext uri="{FF2B5EF4-FFF2-40B4-BE49-F238E27FC236}">
                <a16:creationId xmlns:a16="http://schemas.microsoft.com/office/drawing/2014/main" id="{2324180B-C462-4DDD-B791-73693A01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248400" cy="407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7" descr="C:\MyDocuments\Projects\SNOW\graysonbookchapter\Guen_figures\fig_7.4.jpg">
            <a:extLst>
              <a:ext uri="{FF2B5EF4-FFF2-40B4-BE49-F238E27FC236}">
                <a16:creationId xmlns:a16="http://schemas.microsoft.com/office/drawing/2014/main" id="{F6204202-E7BE-4DF0-B7D5-0236E5861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884488"/>
            <a:ext cx="3962400" cy="381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>
            <a:extLst>
              <a:ext uri="{FF2B5EF4-FFF2-40B4-BE49-F238E27FC236}">
                <a16:creationId xmlns:a16="http://schemas.microsoft.com/office/drawing/2014/main" id="{253452B3-10B1-4829-B91D-D7057865D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15400" cy="36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5063" name="Object 7">
            <a:extLst>
              <a:ext uri="{FF2B5EF4-FFF2-40B4-BE49-F238E27FC236}">
                <a16:creationId xmlns:a16="http://schemas.microsoft.com/office/drawing/2014/main" id="{28F8F817-1458-4B1D-971D-31182E10C5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5305425"/>
          <a:ext cx="490855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3" name="Equation" r:id="rId4" imgW="2425700" imgH="469900" progId="Equation.3">
                  <p:embed/>
                </p:oleObj>
              </mc:Choice>
              <mc:Fallback>
                <p:oleObj name="Equation" r:id="rId4" imgW="24257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305425"/>
                        <a:ext cx="4908550" cy="94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9">
            <a:extLst>
              <a:ext uri="{FF2B5EF4-FFF2-40B4-BE49-F238E27FC236}">
                <a16:creationId xmlns:a16="http://schemas.microsoft.com/office/drawing/2014/main" id="{415229FA-C5F1-4631-8241-C5CDDE2D3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4217988"/>
          <a:ext cx="299878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4" name="Equation" r:id="rId6" imgW="1524000" imgH="254000" progId="Equation.3">
                  <p:embed/>
                </p:oleObj>
              </mc:Choice>
              <mc:Fallback>
                <p:oleObj name="Equation" r:id="rId6" imgW="1524000" imgH="2540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4217988"/>
                        <a:ext cx="2998788" cy="50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usclocation">
            <a:extLst>
              <a:ext uri="{FF2B5EF4-FFF2-40B4-BE49-F238E27FC236}">
                <a16:creationId xmlns:a16="http://schemas.microsoft.com/office/drawing/2014/main" id="{8FCF8F61-FF73-4919-B84A-100C47DED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" r="2606" b="40993"/>
          <a:stretch>
            <a:fillRect/>
          </a:stretch>
        </p:blipFill>
        <p:spPr bwMode="auto">
          <a:xfrm>
            <a:off x="304800" y="3048000"/>
            <a:ext cx="5638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H:\Dissertation\Images\owyhee close.jpg">
            <a:extLst>
              <a:ext uri="{FF2B5EF4-FFF2-40B4-BE49-F238E27FC236}">
                <a16:creationId xmlns:a16="http://schemas.microsoft.com/office/drawing/2014/main" id="{2B39F309-A45E-472C-97AC-601D1CB1C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52"/>
          <a:stretch>
            <a:fillRect/>
          </a:stretch>
        </p:blipFill>
        <p:spPr bwMode="auto">
          <a:xfrm>
            <a:off x="152400" y="152400"/>
            <a:ext cx="60198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2" name="Text Box 10">
            <a:extLst>
              <a:ext uri="{FF2B5EF4-FFF2-40B4-BE49-F238E27FC236}">
                <a16:creationId xmlns:a16="http://schemas.microsoft.com/office/drawing/2014/main" id="{98D4EFF2-DD31-402F-90F8-2C3F960D5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955675"/>
            <a:ext cx="2005013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Owyhee Mtn’s</a:t>
            </a:r>
          </a:p>
          <a:p>
            <a:r>
              <a:rPr lang="en-US" altLang="en-US"/>
              <a:t>from south of</a:t>
            </a:r>
          </a:p>
          <a:p>
            <a:r>
              <a:rPr lang="en-US" altLang="en-US"/>
              <a:t>Boise, Idaho.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2 region dotmap">
            <a:extLst>
              <a:ext uri="{FF2B5EF4-FFF2-40B4-BE49-F238E27FC236}">
                <a16:creationId xmlns:a16="http://schemas.microsoft.com/office/drawing/2014/main" id="{2B326787-A94E-439F-9624-5A94F898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1255" r="9634" b="53781"/>
          <a:stretch>
            <a:fillRect/>
          </a:stretch>
        </p:blipFill>
        <p:spPr bwMode="auto">
          <a:xfrm>
            <a:off x="533400" y="2085975"/>
            <a:ext cx="8001000" cy="423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>
            <a:extLst>
              <a:ext uri="{FF2B5EF4-FFF2-40B4-BE49-F238E27FC236}">
                <a16:creationId xmlns:a16="http://schemas.microsoft.com/office/drawing/2014/main" id="{E2BE71CB-8773-45E1-BC92-62DB9C0381D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altLang="en-US"/>
              <a:t>Upper Sheep Creek snow sampling grid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K:\agusnow98\sheepdrift2.jpg">
            <a:extLst>
              <a:ext uri="{FF2B5EF4-FFF2-40B4-BE49-F238E27FC236}">
                <a16:creationId xmlns:a16="http://schemas.microsoft.com/office/drawing/2014/main" id="{1A9D7598-2458-47A9-BE5F-2E4F410B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53975"/>
            <a:ext cx="6481762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l driftmap">
            <a:extLst>
              <a:ext uri="{FF2B5EF4-FFF2-40B4-BE49-F238E27FC236}">
                <a16:creationId xmlns:a16="http://schemas.microsoft.com/office/drawing/2014/main" id="{0F3EFE0D-A362-41E2-B4E9-8C7977D6E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26262" r="1704" b="25095"/>
          <a:stretch>
            <a:fillRect/>
          </a:stretch>
        </p:blipFill>
        <p:spPr bwMode="auto">
          <a:xfrm>
            <a:off x="1905000" y="3276600"/>
            <a:ext cx="7086600" cy="35321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1D6CBD1A-FF1C-4CC4-933E-B5BDACCE2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57200"/>
            <a:ext cx="17668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Drift at </a:t>
            </a:r>
          </a:p>
          <a:p>
            <a:r>
              <a:rPr lang="en-US" altLang="en-US"/>
              <a:t>Upper Sheep</a:t>
            </a:r>
          </a:p>
          <a:p>
            <a:r>
              <a:rPr lang="en-US" altLang="en-US"/>
              <a:t>Creek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3FE5F6D4-C621-4DBA-997E-700B7C3C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791200"/>
            <a:ext cx="15621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Drift factor</a:t>
            </a:r>
          </a:p>
          <a:p>
            <a:r>
              <a:rPr lang="en-US" altLang="en-US"/>
              <a:t>map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>
            <a:extLst>
              <a:ext uri="{FF2B5EF4-FFF2-40B4-BE49-F238E27FC236}">
                <a16:creationId xmlns:a16="http://schemas.microsoft.com/office/drawing/2014/main" id="{4B9C22BC-7019-400D-83E1-B0FD23BB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781800" cy="67818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ECE4D460-4E85-4E38-A25F-E8EDEE73F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879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CEB489D4-C4BF-4664-B816-02698395D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Four models</a:t>
            </a: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BBF7D62E-4F95-45BF-BA1B-196D4B8676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altLang="en-US"/>
              <a:t>Point model – effective parameters</a:t>
            </a:r>
          </a:p>
          <a:p>
            <a:r>
              <a:rPr lang="en-US" altLang="en-US"/>
              <a:t>Two-patch model</a:t>
            </a:r>
          </a:p>
          <a:p>
            <a:r>
              <a:rPr lang="en-US" altLang="en-US"/>
              <a:t>Distributed model w/o drifting</a:t>
            </a:r>
          </a:p>
          <a:p>
            <a:r>
              <a:rPr lang="en-US" altLang="en-US"/>
              <a:t>Distributed model with drifting</a:t>
            </a:r>
          </a:p>
          <a:p>
            <a:endParaRPr lang="en-US" altLang="en-US"/>
          </a:p>
        </p:txBody>
      </p:sp>
      <p:pic>
        <p:nvPicPr>
          <p:cNvPr id="35846" name="Picture 6" descr="2 region dotmap">
            <a:extLst>
              <a:ext uri="{FF2B5EF4-FFF2-40B4-BE49-F238E27FC236}">
                <a16:creationId xmlns:a16="http://schemas.microsoft.com/office/drawing/2014/main" id="{6397222C-B410-4E90-B871-E6C8BAFE9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11255" r="9634" b="53781"/>
          <a:stretch>
            <a:fillRect/>
          </a:stretch>
        </p:blipFill>
        <p:spPr bwMode="auto">
          <a:xfrm>
            <a:off x="3962400" y="4419600"/>
            <a:ext cx="4114800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>
            <a:extLst>
              <a:ext uri="{FF2B5EF4-FFF2-40B4-BE49-F238E27FC236}">
                <a16:creationId xmlns:a16="http://schemas.microsoft.com/office/drawing/2014/main" id="{72C519EB-2093-4663-8282-45A5AF660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38188"/>
            <a:ext cx="7924800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uscswe">
            <a:extLst>
              <a:ext uri="{FF2B5EF4-FFF2-40B4-BE49-F238E27FC236}">
                <a16:creationId xmlns:a16="http://schemas.microsoft.com/office/drawing/2014/main" id="{102AF84D-EA80-464B-8392-87228E9E5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" b="15448"/>
          <a:stretch>
            <a:fillRect/>
          </a:stretch>
        </p:blipFill>
        <p:spPr bwMode="auto">
          <a:xfrm>
            <a:off x="1931988" y="38100"/>
            <a:ext cx="5459412" cy="677227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>
            <a:extLst>
              <a:ext uri="{FF2B5EF4-FFF2-40B4-BE49-F238E27FC236}">
                <a16:creationId xmlns:a16="http://schemas.microsoft.com/office/drawing/2014/main" id="{FA718F6D-594F-404D-88DF-9FAB70037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3084"/>
          <a:stretch>
            <a:fillRect/>
          </a:stretch>
        </p:blipFill>
        <p:spPr bwMode="auto">
          <a:xfrm>
            <a:off x="1828800" y="28575"/>
            <a:ext cx="5483225" cy="676592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>
            <a:extLst>
              <a:ext uri="{FF2B5EF4-FFF2-40B4-BE49-F238E27FC236}">
                <a16:creationId xmlns:a16="http://schemas.microsoft.com/office/drawing/2014/main" id="{02FF4577-227E-48BF-B8C1-053CF0E6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"/>
            <a:ext cx="5121275" cy="68199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B0DEE939-8A80-4C52-9E5D-7B2EAF406B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pPr algn="l"/>
            <a:r>
              <a:rPr lang="en-US" altLang="en-US"/>
              <a:t>Differential accumulation</a:t>
            </a:r>
          </a:p>
        </p:txBody>
      </p:sp>
      <p:pic>
        <p:nvPicPr>
          <p:cNvPr id="80902" name="Picture 6">
            <a:extLst>
              <a:ext uri="{FF2B5EF4-FFF2-40B4-BE49-F238E27FC236}">
                <a16:creationId xmlns:a16="http://schemas.microsoft.com/office/drawing/2014/main" id="{0424A53F-684B-4CDD-A4BA-39EC5C06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1524000"/>
            <a:ext cx="7392987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AB573F19-F9BB-454B-84F8-8C88719FD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3" t="14497" r="1675"/>
          <a:stretch>
            <a:fillRect/>
          </a:stretch>
        </p:blipFill>
        <p:spPr bwMode="auto">
          <a:xfrm>
            <a:off x="2667000" y="381000"/>
            <a:ext cx="6170613" cy="3783013"/>
          </a:xfrm>
          <a:prstGeom prst="rect">
            <a:avLst/>
          </a:prstGeom>
          <a:solidFill>
            <a:schemeClr val="hlink">
              <a:alpha val="50000"/>
            </a:schemeClr>
          </a:solidFill>
        </p:spPr>
      </p:pic>
      <p:graphicFrame>
        <p:nvGraphicFramePr>
          <p:cNvPr id="40965" name="Object 5">
            <a:extLst>
              <a:ext uri="{FF2B5EF4-FFF2-40B4-BE49-F238E27FC236}">
                <a16:creationId xmlns:a16="http://schemas.microsoft.com/office/drawing/2014/main" id="{F10F4D88-8C68-4AE3-ACAE-1E20F07326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1219200"/>
          <a:ext cx="15478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Equation" r:id="rId5" imgW="774364" imgH="241195" progId="Equation.3">
                  <p:embed/>
                </p:oleObj>
              </mc:Choice>
              <mc:Fallback>
                <p:oleObj name="Equation" r:id="rId5" imgW="774364" imgH="241195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19200"/>
                        <a:ext cx="1547813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>
            <a:extLst>
              <a:ext uri="{FF2B5EF4-FFF2-40B4-BE49-F238E27FC236}">
                <a16:creationId xmlns:a16="http://schemas.microsoft.com/office/drawing/2014/main" id="{FBF1BB60-D4B2-47BF-8123-6DB4D486AF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638800"/>
          <a:ext cx="58404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7" imgW="2921000" imgH="393700" progId="Equation.3">
                  <p:embed/>
                </p:oleObj>
              </mc:Choice>
              <mc:Fallback>
                <p:oleObj name="Equation" r:id="rId7" imgW="29210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638800"/>
                        <a:ext cx="5840413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9" name="Object 9">
            <a:extLst>
              <a:ext uri="{FF2B5EF4-FFF2-40B4-BE49-F238E27FC236}">
                <a16:creationId xmlns:a16="http://schemas.microsoft.com/office/drawing/2014/main" id="{E2889861-88B1-4454-9B09-1162A6DF46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4495800"/>
          <a:ext cx="29956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5" name="Equation" r:id="rId9" imgW="1497950" imgH="393529" progId="Equation.3">
                  <p:embed/>
                </p:oleObj>
              </mc:Choice>
              <mc:Fallback>
                <p:oleObj name="Equation" r:id="rId9" imgW="1497950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495800"/>
                        <a:ext cx="2995613" cy="78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1" name="Object 11">
            <a:extLst>
              <a:ext uri="{FF2B5EF4-FFF2-40B4-BE49-F238E27FC236}">
                <a16:creationId xmlns:a16="http://schemas.microsoft.com/office/drawing/2014/main" id="{CD63AB14-D521-47CE-9634-47BF327BD2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2362200"/>
          <a:ext cx="17526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Equation" r:id="rId11" imgW="876300" imgH="241300" progId="Equation.3">
                  <p:embed/>
                </p:oleObj>
              </mc:Choice>
              <mc:Fallback>
                <p:oleObj name="Equation" r:id="rId11" imgW="876300" imgH="2413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362200"/>
                        <a:ext cx="17526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>
            <a:extLst>
              <a:ext uri="{FF2B5EF4-FFF2-40B4-BE49-F238E27FC236}">
                <a16:creationId xmlns:a16="http://schemas.microsoft.com/office/drawing/2014/main" id="{99AFA31D-1073-4536-AD96-BF3F78F6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5468938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>
            <a:extLst>
              <a:ext uri="{FF2B5EF4-FFF2-40B4-BE49-F238E27FC236}">
                <a16:creationId xmlns:a16="http://schemas.microsoft.com/office/drawing/2014/main" id="{8667793F-C9D2-4D44-9910-CE3D655D6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43053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>
            <a:extLst>
              <a:ext uri="{FF2B5EF4-FFF2-40B4-BE49-F238E27FC236}">
                <a16:creationId xmlns:a16="http://schemas.microsoft.com/office/drawing/2014/main" id="{6A46ADAE-D586-47E7-83FF-FB32B9BFA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5105400" cy="293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3016" name="Object 8">
            <a:extLst>
              <a:ext uri="{FF2B5EF4-FFF2-40B4-BE49-F238E27FC236}">
                <a16:creationId xmlns:a16="http://schemas.microsoft.com/office/drawing/2014/main" id="{63F24B90-7C4B-4F01-89EE-7871D6FF6F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38800" y="152400"/>
          <a:ext cx="2979738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Equation" r:id="rId5" imgW="1511280" imgH="1206360" progId="Equation.3">
                  <p:embed/>
                </p:oleObj>
              </mc:Choice>
              <mc:Fallback>
                <p:oleObj name="Equation" r:id="rId5" imgW="1511280" imgH="12063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52400"/>
                        <a:ext cx="2979738" cy="2393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8" name="Object 10">
            <a:extLst>
              <a:ext uri="{FF2B5EF4-FFF2-40B4-BE49-F238E27FC236}">
                <a16:creationId xmlns:a16="http://schemas.microsoft.com/office/drawing/2014/main" id="{F36BFF3B-E44C-4287-9250-767FE0FB1F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53000" y="2792413"/>
          <a:ext cx="4076700" cy="1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name="Equation" r:id="rId7" imgW="2019240" imgH="965160" progId="Equation.3">
                  <p:embed/>
                </p:oleObj>
              </mc:Choice>
              <mc:Fallback>
                <p:oleObj name="Equation" r:id="rId7" imgW="2019240" imgH="96516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792413"/>
                        <a:ext cx="4076700" cy="1931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20" name="Object 12">
            <a:extLst>
              <a:ext uri="{FF2B5EF4-FFF2-40B4-BE49-F238E27FC236}">
                <a16:creationId xmlns:a16="http://schemas.microsoft.com/office/drawing/2014/main" id="{B4082C3A-D6A2-4748-AD27-A4AE8F240B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2200" y="5410200"/>
          <a:ext cx="2286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3" name="Equation" r:id="rId9" imgW="1143000" imgH="419100" progId="Equation.3">
                  <p:embed/>
                </p:oleObj>
              </mc:Choice>
              <mc:Fallback>
                <p:oleObj name="Equation" r:id="rId9" imgW="1143000" imgH="4191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410200"/>
                        <a:ext cx="2286000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>
            <a:extLst>
              <a:ext uri="{FF2B5EF4-FFF2-40B4-BE49-F238E27FC236}">
                <a16:creationId xmlns:a16="http://schemas.microsoft.com/office/drawing/2014/main" id="{63B7C0F6-86E2-4B1A-8A9C-4F20E2840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5715000" cy="320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8135" name="Object 7">
            <a:extLst>
              <a:ext uri="{FF2B5EF4-FFF2-40B4-BE49-F238E27FC236}">
                <a16:creationId xmlns:a16="http://schemas.microsoft.com/office/drawing/2014/main" id="{23CDB896-FD64-44FD-A0C7-6EB3C251A7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304800"/>
          <a:ext cx="45704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3" name="Equation" r:id="rId4" imgW="2286000" imgH="469900" progId="Equation.3">
                  <p:embed/>
                </p:oleObj>
              </mc:Choice>
              <mc:Fallback>
                <p:oleObj name="Equation" r:id="rId4" imgW="2286000" imgH="4699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04800"/>
                        <a:ext cx="4570413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7" name="Object 9">
            <a:extLst>
              <a:ext uri="{FF2B5EF4-FFF2-40B4-BE49-F238E27FC236}">
                <a16:creationId xmlns:a16="http://schemas.microsoft.com/office/drawing/2014/main" id="{F71ED9E7-935E-49F4-A20B-857A7C60F6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" y="1371600"/>
          <a:ext cx="59166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Equation" r:id="rId6" imgW="2959100" imgH="469900" progId="Equation.3">
                  <p:embed/>
                </p:oleObj>
              </mc:Choice>
              <mc:Fallback>
                <p:oleObj name="Equation" r:id="rId6" imgW="2959100" imgH="4699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71600"/>
                        <a:ext cx="5916613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39" name="Object 11">
            <a:extLst>
              <a:ext uri="{FF2B5EF4-FFF2-40B4-BE49-F238E27FC236}">
                <a16:creationId xmlns:a16="http://schemas.microsoft.com/office/drawing/2014/main" id="{CB0C52E6-5E28-4D60-90A6-7E59B9065E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2514600"/>
          <a:ext cx="19796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5" name="Equation" r:id="rId8" imgW="990170" imgH="279279" progId="Equation.3">
                  <p:embed/>
                </p:oleObj>
              </mc:Choice>
              <mc:Fallback>
                <p:oleObj name="Equation" r:id="rId8" imgW="990170" imgH="27927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514600"/>
                        <a:ext cx="1979613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41" name="Object 13">
            <a:extLst>
              <a:ext uri="{FF2B5EF4-FFF2-40B4-BE49-F238E27FC236}">
                <a16:creationId xmlns:a16="http://schemas.microsoft.com/office/drawing/2014/main" id="{FBB69B8A-7EB7-492E-A399-A8A2311520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8400" y="4419600"/>
          <a:ext cx="26400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6" name="Equation" r:id="rId10" imgW="1320227" imgH="469696" progId="Equation.3">
                  <p:embed/>
                </p:oleObj>
              </mc:Choice>
              <mc:Fallback>
                <p:oleObj name="Equation" r:id="rId10" imgW="1320227" imgH="469696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419600"/>
                        <a:ext cx="2640013" cy="939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>
            <a:extLst>
              <a:ext uri="{FF2B5EF4-FFF2-40B4-BE49-F238E27FC236}">
                <a16:creationId xmlns:a16="http://schemas.microsoft.com/office/drawing/2014/main" id="{1D85EEE3-3D49-4024-8BAF-16154DEC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34D01D57-1B56-46E6-AF22-28E0C0BB7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4"/>
          <a:stretch>
            <a:fillRect/>
          </a:stretch>
        </p:blipFill>
        <p:spPr bwMode="auto">
          <a:xfrm>
            <a:off x="71438" y="152400"/>
            <a:ext cx="8996362" cy="64897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id="{74951AAC-C7DB-4190-89BD-7B8D41D3A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343400"/>
            <a:ext cx="6400800" cy="204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How can we revise our description of properties of the snowpack to better model the evolution of the important properties at scales of interest?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81F0F430-D865-4A55-BF52-BCD480B24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480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Snowpacks are spatially variable at a range of scales.</a:t>
            </a:r>
          </a:p>
        </p:txBody>
      </p:sp>
      <p:sp>
        <p:nvSpPr>
          <p:cNvPr id="88070" name="Text Box 6">
            <a:extLst>
              <a:ext uri="{FF2B5EF4-FFF2-40B4-BE49-F238E27FC236}">
                <a16:creationId xmlns:a16="http://schemas.microsoft.com/office/drawing/2014/main" id="{92D45D81-1A47-4E5B-A95D-9C5FA929C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05000"/>
            <a:ext cx="4953000" cy="2041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What are the effects of this heterogeneity as we change the analysis scale from the point scale to larger basins?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>
            <a:extLst>
              <a:ext uri="{FF2B5EF4-FFF2-40B4-BE49-F238E27FC236}">
                <a16:creationId xmlns:a16="http://schemas.microsoft.com/office/drawing/2014/main" id="{DB5BF85B-AEE2-4242-AD98-8A374CF9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>
            <a:extLst>
              <a:ext uri="{FF2B5EF4-FFF2-40B4-BE49-F238E27FC236}">
                <a16:creationId xmlns:a16="http://schemas.microsoft.com/office/drawing/2014/main" id="{61C963F3-6069-44F2-AC62-B6B3E514C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24998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>
            <a:extLst>
              <a:ext uri="{FF2B5EF4-FFF2-40B4-BE49-F238E27FC236}">
                <a16:creationId xmlns:a16="http://schemas.microsoft.com/office/drawing/2014/main" id="{84C7595F-AB67-4ED9-A513-F68E94242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389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>
            <a:extLst>
              <a:ext uri="{FF2B5EF4-FFF2-40B4-BE49-F238E27FC236}">
                <a16:creationId xmlns:a16="http://schemas.microsoft.com/office/drawing/2014/main" id="{7F00D621-8CE7-4A9A-AA6D-39493560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"/>
            <a:ext cx="91440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>
            <a:extLst>
              <a:ext uri="{FF2B5EF4-FFF2-40B4-BE49-F238E27FC236}">
                <a16:creationId xmlns:a16="http://schemas.microsoft.com/office/drawing/2014/main" id="{C9338CB1-E95B-4765-B8B7-6483733E74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7788"/>
            <a:ext cx="7772400" cy="1143000"/>
          </a:xfrm>
        </p:spPr>
        <p:txBody>
          <a:bodyPr/>
          <a:lstStyle/>
          <a:p>
            <a:pPr algn="l"/>
            <a:r>
              <a:rPr lang="en-US" altLang="en-US"/>
              <a:t>Nieves Penitent</a:t>
            </a:r>
            <a:r>
              <a:rPr lang="en-US" altLang="en-US">
                <a:cs typeface="Times New Roman" panose="02020603050405020304" pitchFamily="18" charset="0"/>
              </a:rPr>
              <a:t>es</a:t>
            </a:r>
          </a:p>
        </p:txBody>
      </p:sp>
      <p:pic>
        <p:nvPicPr>
          <p:cNvPr id="78853" name="Picture 5">
            <a:extLst>
              <a:ext uri="{FF2B5EF4-FFF2-40B4-BE49-F238E27FC236}">
                <a16:creationId xmlns:a16="http://schemas.microsoft.com/office/drawing/2014/main" id="{E5BCB2FE-3A8E-4E5A-AD69-E13212453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1628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>
            <a:extLst>
              <a:ext uri="{FF2B5EF4-FFF2-40B4-BE49-F238E27FC236}">
                <a16:creationId xmlns:a16="http://schemas.microsoft.com/office/drawing/2014/main" id="{5265CF89-B7F3-4B43-AD94-E926D4FD4A7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pPr algn="l"/>
            <a:r>
              <a:rPr lang="en-US" altLang="en-US" sz="3200">
                <a:solidFill>
                  <a:schemeClr val="tx1"/>
                </a:solidFill>
              </a:rPr>
              <a:t>Hierarchy of statistical characterization</a:t>
            </a:r>
            <a:endParaRPr lang="en-US" altLang="en-US" sz="3200"/>
          </a:p>
        </p:txBody>
      </p:sp>
      <p:graphicFrame>
        <p:nvGraphicFramePr>
          <p:cNvPr id="31749" name="Object 5">
            <a:extLst>
              <a:ext uri="{FF2B5EF4-FFF2-40B4-BE49-F238E27FC236}">
                <a16:creationId xmlns:a16="http://schemas.microsoft.com/office/drawing/2014/main" id="{AA5AB1EC-EA5C-4BFA-B7C5-AA9155CC35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075318"/>
              </p:ext>
            </p:extLst>
          </p:nvPr>
        </p:nvGraphicFramePr>
        <p:xfrm>
          <a:off x="609600" y="1752600"/>
          <a:ext cx="8077200" cy="310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Worksheet" r:id="rId3" imgW="5095791" imgH="1962253" progId="Excel.Sheet.8">
                  <p:embed/>
                </p:oleObj>
              </mc:Choice>
              <mc:Fallback>
                <p:oleObj name="Worksheet" r:id="rId3" imgW="5095791" imgH="1962253" progId="Excel.Shee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752600"/>
                        <a:ext cx="8077200" cy="3109913"/>
                      </a:xfrm>
                      <a:prstGeom prst="rect">
                        <a:avLst/>
                      </a:prstGeom>
                      <a:solidFill>
                        <a:schemeClr val="bg1">
                          <a:alpha val="5000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Text Box 6">
            <a:extLst>
              <a:ext uri="{FF2B5EF4-FFF2-40B4-BE49-F238E27FC236}">
                <a16:creationId xmlns:a16="http://schemas.microsoft.com/office/drawing/2014/main" id="{EE918AF2-5351-4031-AD72-F7FAFFBF3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096000"/>
            <a:ext cx="1455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/>
              <a:t>After Blöschl (1996)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7" name="Rectangle 5">
            <a:extLst>
              <a:ext uri="{FF2B5EF4-FFF2-40B4-BE49-F238E27FC236}">
                <a16:creationId xmlns:a16="http://schemas.microsoft.com/office/drawing/2014/main" id="{10150EB3-E5C9-4463-80A2-2831E7315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438400"/>
            <a:ext cx="58674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40000"/>
              </a:spcAft>
            </a:pPr>
            <a:r>
              <a:rPr lang="en-US" altLang="en-US" sz="2800">
                <a:cs typeface="Times New Roman" panose="02020603050405020304" pitchFamily="18" charset="0"/>
              </a:rPr>
              <a:t>E</a:t>
            </a:r>
            <a:r>
              <a:rPr lang="en-US" altLang="en-US" sz="2800" baseline="-25000">
                <a:cs typeface="Times New Roman" panose="02020603050405020304" pitchFamily="18" charset="0"/>
              </a:rPr>
              <a:t>l</a:t>
            </a:r>
            <a:r>
              <a:rPr lang="en-US" altLang="en-US" sz="2800">
                <a:cs typeface="Times New Roman" panose="02020603050405020304" pitchFamily="18" charset="0"/>
              </a:rPr>
              <a:t>  is the local energy input</a:t>
            </a:r>
          </a:p>
          <a:p>
            <a:pPr>
              <a:spcAft>
                <a:spcPct val="40000"/>
              </a:spcAft>
            </a:pPr>
            <a:r>
              <a:rPr lang="en-US" altLang="en-US" sz="2800">
                <a:cs typeface="Times New Roman" panose="02020603050405020304" pitchFamily="18" charset="0"/>
              </a:rPr>
              <a:t>E</a:t>
            </a:r>
            <a:r>
              <a:rPr lang="en-US" altLang="en-US" sz="2800" baseline="-25000">
                <a:cs typeface="Times New Roman" panose="02020603050405020304" pitchFamily="18" charset="0"/>
              </a:rPr>
              <a:t>ba</a:t>
            </a:r>
            <a:r>
              <a:rPr lang="en-US" altLang="en-US" sz="2800">
                <a:cs typeface="Times New Roman" panose="02020603050405020304" pitchFamily="18" charset="0"/>
              </a:rPr>
              <a:t> is the basin average energy input</a:t>
            </a:r>
          </a:p>
          <a:p>
            <a:pPr>
              <a:spcAft>
                <a:spcPct val="40000"/>
              </a:spcAft>
            </a:pPr>
            <a:r>
              <a:rPr lang="en-US" altLang="en-US" sz="2800">
                <a:cs typeface="Times New Roman" panose="02020603050405020304" pitchFamily="18" charset="0"/>
              </a:rPr>
              <a:t>E</a:t>
            </a:r>
            <a:r>
              <a:rPr lang="en-US" altLang="en-US" sz="2800" baseline="-30000">
                <a:cs typeface="Times New Roman" panose="02020603050405020304" pitchFamily="18" charset="0"/>
              </a:rPr>
              <a:t>r</a:t>
            </a:r>
            <a:r>
              <a:rPr lang="en-US" altLang="en-US" sz="2800">
                <a:cs typeface="Times New Roman" panose="02020603050405020304" pitchFamily="18" charset="0"/>
              </a:rPr>
              <a:t> = E</a:t>
            </a:r>
            <a:r>
              <a:rPr lang="en-US" altLang="en-US" sz="2800" baseline="-30000">
                <a:cs typeface="Times New Roman" panose="02020603050405020304" pitchFamily="18" charset="0"/>
              </a:rPr>
              <a:t>l</a:t>
            </a:r>
            <a:r>
              <a:rPr lang="en-US" altLang="en-US" sz="2800">
                <a:cs typeface="Times New Roman" panose="02020603050405020304" pitchFamily="18" charset="0"/>
              </a:rPr>
              <a:t>/E</a:t>
            </a:r>
            <a:r>
              <a:rPr lang="en-US" altLang="en-US" sz="2800" baseline="-30000">
                <a:cs typeface="Times New Roman" panose="02020603050405020304" pitchFamily="18" charset="0"/>
              </a:rPr>
              <a:t>ba</a:t>
            </a:r>
            <a:r>
              <a:rPr lang="en-US" altLang="en-US" sz="2800"/>
              <a:t>  </a:t>
            </a:r>
          </a:p>
        </p:txBody>
      </p:sp>
      <p:grpSp>
        <p:nvGrpSpPr>
          <p:cNvPr id="54283" name="Group 11">
            <a:extLst>
              <a:ext uri="{FF2B5EF4-FFF2-40B4-BE49-F238E27FC236}">
                <a16:creationId xmlns:a16="http://schemas.microsoft.com/office/drawing/2014/main" id="{18506031-3F48-4E66-B932-02AA2DC86008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327525"/>
            <a:ext cx="6197600" cy="1539875"/>
            <a:chOff x="1344" y="2688"/>
            <a:chExt cx="3904" cy="970"/>
          </a:xfrm>
        </p:grpSpPr>
        <p:graphicFrame>
          <p:nvGraphicFramePr>
            <p:cNvPr id="54280" name="Object 8">
              <a:extLst>
                <a:ext uri="{FF2B5EF4-FFF2-40B4-BE49-F238E27FC236}">
                  <a16:creationId xmlns:a16="http://schemas.microsoft.com/office/drawing/2014/main" id="{3FF6A6D8-DE14-4301-BF56-F3F915CFE4B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44" y="2688"/>
            <a:ext cx="1186" cy="9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85" name="Equation" r:id="rId3" imgW="939392" imgH="774364" progId="Equation.3">
                    <p:embed/>
                  </p:oleObj>
                </mc:Choice>
                <mc:Fallback>
                  <p:oleObj name="Equation" r:id="rId3" imgW="939392" imgH="774364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688"/>
                          <a:ext cx="1186" cy="97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82" name="Text Box 10">
              <a:extLst>
                <a:ext uri="{FF2B5EF4-FFF2-40B4-BE49-F238E27FC236}">
                  <a16:creationId xmlns:a16="http://schemas.microsoft.com/office/drawing/2014/main" id="{8403BAD3-0694-42E9-BA40-BD2495C3F2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0" y="2970"/>
              <a:ext cx="23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/>
                <a:t>Fractional solar exposure</a:t>
              </a:r>
            </a:p>
          </p:txBody>
        </p:sp>
      </p:grpSp>
      <p:sp>
        <p:nvSpPr>
          <p:cNvPr id="54284" name="Rectangle 12">
            <a:extLst>
              <a:ext uri="{FF2B5EF4-FFF2-40B4-BE49-F238E27FC236}">
                <a16:creationId xmlns:a16="http://schemas.microsoft.com/office/drawing/2014/main" id="{E3BEA180-98E2-47C6-B30A-882134CA54C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l"/>
            <a:r>
              <a:rPr lang="en-US" altLang="en-US"/>
              <a:t>Definitions for examination of differential energy input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>
            <a:extLst>
              <a:ext uri="{FF2B5EF4-FFF2-40B4-BE49-F238E27FC236}">
                <a16:creationId xmlns:a16="http://schemas.microsoft.com/office/drawing/2014/main" id="{E9E8ECF4-FCE4-4C81-8D9F-2B22D2D28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1790"/>
          <a:stretch>
            <a:fillRect/>
          </a:stretch>
        </p:blipFill>
        <p:spPr bwMode="auto">
          <a:xfrm>
            <a:off x="76200" y="107950"/>
            <a:ext cx="8990013" cy="652145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EA251AD8-EE8F-4A43-B4E2-845A07ED9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1108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56324" name="Picture 4">
            <a:extLst>
              <a:ext uri="{FF2B5EF4-FFF2-40B4-BE49-F238E27FC236}">
                <a16:creationId xmlns:a16="http://schemas.microsoft.com/office/drawing/2014/main" id="{455EE180-0350-4318-A90B-6B50B17C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3"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>
            <a:extLst>
              <a:ext uri="{FF2B5EF4-FFF2-40B4-BE49-F238E27FC236}">
                <a16:creationId xmlns:a16="http://schemas.microsoft.com/office/drawing/2014/main" id="{CAC9240D-46A4-44DB-BED6-BA63F735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>
            <a:fillRect/>
          </a:stretch>
        </p:blipFill>
        <p:spPr bwMode="auto">
          <a:xfrm>
            <a:off x="0" y="203200"/>
            <a:ext cx="9144000" cy="657860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66FE4B4A-5E50-45DF-896A-333E502B5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algn="l"/>
            <a:r>
              <a:rPr lang="en-US" altLang="en-US"/>
              <a:t>Summary of Results/Findings</a:t>
            </a:r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BEDFFB10-AEC1-4530-A64C-6A519E081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981075"/>
            <a:ext cx="8915400" cy="5684838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CH2-Detailed examination of point scale measurements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Parameterization of vertical heat distribution with sinusoidal forcing model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Influence of inversions on basin scale snow distribution 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CH3-Dominance of drifting in snowpack variability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CH4-Depletion curve revisited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as a parameterization of subgrid variability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derived from snow distribution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CH5-Further development of depletion curve theory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related snow distributions and distributions of driving inputs (snowfall, drifting, melt energy)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>
            <a:extLst>
              <a:ext uri="{FF2B5EF4-FFF2-40B4-BE49-F238E27FC236}">
                <a16:creationId xmlns:a16="http://schemas.microsoft.com/office/drawing/2014/main" id="{153B99A1-A536-4607-AFF6-5B9AD73C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>
            <a:fillRect/>
          </a:stretch>
        </p:blipFill>
        <p:spPr bwMode="auto">
          <a:xfrm>
            <a:off x="0" y="127000"/>
            <a:ext cx="9144000" cy="657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>
            <a:extLst>
              <a:ext uri="{FF2B5EF4-FFF2-40B4-BE49-F238E27FC236}">
                <a16:creationId xmlns:a16="http://schemas.microsoft.com/office/drawing/2014/main" id="{2BE39796-C64E-4A59-AD8E-41B89A94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4"/>
          <a:stretch>
            <a:fillRect/>
          </a:stretch>
        </p:blipFill>
        <p:spPr bwMode="auto">
          <a:xfrm>
            <a:off x="0" y="228600"/>
            <a:ext cx="9144000" cy="646588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>
            <a:extLst>
              <a:ext uri="{FF2B5EF4-FFF2-40B4-BE49-F238E27FC236}">
                <a16:creationId xmlns:a16="http://schemas.microsoft.com/office/drawing/2014/main" id="{C3956B90-8D81-4223-B0A4-9626487E7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934200" cy="474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24" name="Group 20">
            <a:extLst>
              <a:ext uri="{FF2B5EF4-FFF2-40B4-BE49-F238E27FC236}">
                <a16:creationId xmlns:a16="http://schemas.microsoft.com/office/drawing/2014/main" id="{2144370B-E514-4657-916B-477E2F5F83B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228600"/>
            <a:ext cx="2590800" cy="1717675"/>
            <a:chOff x="384" y="144"/>
            <a:chExt cx="1632" cy="1082"/>
          </a:xfrm>
        </p:grpSpPr>
        <p:grpSp>
          <p:nvGrpSpPr>
            <p:cNvPr id="47118" name="Group 14">
              <a:extLst>
                <a:ext uri="{FF2B5EF4-FFF2-40B4-BE49-F238E27FC236}">
                  <a16:creationId xmlns:a16="http://schemas.microsoft.com/office/drawing/2014/main" id="{7D7ACBBD-AC8E-4F9E-87A4-9CE0F1F7C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44"/>
              <a:ext cx="1152" cy="816"/>
              <a:chOff x="864" y="144"/>
              <a:chExt cx="1152" cy="816"/>
            </a:xfrm>
          </p:grpSpPr>
          <p:sp>
            <p:nvSpPr>
              <p:cNvPr id="47109" name="Line 5">
                <a:extLst>
                  <a:ext uri="{FF2B5EF4-FFF2-40B4-BE49-F238E27FC236}">
                    <a16:creationId xmlns:a16="http://schemas.microsoft.com/office/drawing/2014/main" id="{6688480C-95DA-42C4-BE81-FFA04D22B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44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0" name="Line 6">
                <a:extLst>
                  <a:ext uri="{FF2B5EF4-FFF2-40B4-BE49-F238E27FC236}">
                    <a16:creationId xmlns:a16="http://schemas.microsoft.com/office/drawing/2014/main" id="{5C445997-E960-41FA-885F-A7A838B5F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960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11" name="Oval 7">
              <a:extLst>
                <a:ext uri="{FF2B5EF4-FFF2-40B4-BE49-F238E27FC236}">
                  <a16:creationId xmlns:a16="http://schemas.microsoft.com/office/drawing/2014/main" id="{36EF2345-E4B7-4F12-8D2D-6207F5BA25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399622">
              <a:off x="912" y="432"/>
              <a:ext cx="960" cy="192"/>
            </a:xfrm>
            <a:prstGeom prst="ellipse">
              <a:avLst/>
            </a:prstGeom>
            <a:solidFill>
              <a:schemeClr val="bg2">
                <a:alpha val="5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Text Box 8">
              <a:extLst>
                <a:ext uri="{FF2B5EF4-FFF2-40B4-BE49-F238E27FC236}">
                  <a16:creationId xmlns:a16="http://schemas.microsoft.com/office/drawing/2014/main" id="{AE1B78BB-9B0B-4BA8-97F3-BA8787065B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938"/>
              <a:ext cx="2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</a:t>
              </a:r>
            </a:p>
          </p:txBody>
        </p:sp>
        <p:sp>
          <p:nvSpPr>
            <p:cNvPr id="47113" name="Text Box 9">
              <a:extLst>
                <a:ext uri="{FF2B5EF4-FFF2-40B4-BE49-F238E27FC236}">
                  <a16:creationId xmlns:a16="http://schemas.microsoft.com/office/drawing/2014/main" id="{06008161-1EC6-458D-B8B4-BC0AC6CC0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432"/>
              <a:ext cx="41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Symbol" panose="05050102010706020507" pitchFamily="18" charset="2"/>
                </a:rPr>
                <a:t>D</a:t>
              </a:r>
              <a:r>
                <a:rPr lang="en-US" altLang="en-US"/>
                <a:t>W</a:t>
              </a:r>
            </a:p>
          </p:txBody>
        </p:sp>
      </p:grpSp>
      <p:grpSp>
        <p:nvGrpSpPr>
          <p:cNvPr id="47125" name="Group 21">
            <a:extLst>
              <a:ext uri="{FF2B5EF4-FFF2-40B4-BE49-F238E27FC236}">
                <a16:creationId xmlns:a16="http://schemas.microsoft.com/office/drawing/2014/main" id="{DCF57307-73FB-47C0-B097-0BE245D4192A}"/>
              </a:ext>
            </a:extLst>
          </p:cNvPr>
          <p:cNvGrpSpPr>
            <a:grpSpLocks/>
          </p:cNvGrpSpPr>
          <p:nvPr/>
        </p:nvGrpSpPr>
        <p:grpSpPr bwMode="auto">
          <a:xfrm>
            <a:off x="4937125" y="228600"/>
            <a:ext cx="2378075" cy="1828800"/>
            <a:chOff x="3110" y="144"/>
            <a:chExt cx="1498" cy="1152"/>
          </a:xfrm>
        </p:grpSpPr>
        <p:sp>
          <p:nvSpPr>
            <p:cNvPr id="47114" name="Rectangle 10">
              <a:extLst>
                <a:ext uri="{FF2B5EF4-FFF2-40B4-BE49-F238E27FC236}">
                  <a16:creationId xmlns:a16="http://schemas.microsoft.com/office/drawing/2014/main" id="{6B06C0EB-532D-461E-BCF4-C516EC5D3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008"/>
              <a:ext cx="70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W+</a:t>
              </a:r>
              <a:r>
                <a:rPr lang="en-US" altLang="en-US">
                  <a:latin typeface="Symbol" panose="05050102010706020507" pitchFamily="18" charset="2"/>
                </a:rPr>
                <a:t>D</a:t>
              </a:r>
              <a:r>
                <a:rPr lang="en-US" altLang="en-US"/>
                <a:t>W</a:t>
              </a:r>
            </a:p>
          </p:txBody>
        </p:sp>
        <p:grpSp>
          <p:nvGrpSpPr>
            <p:cNvPr id="47117" name="Group 13">
              <a:extLst>
                <a:ext uri="{FF2B5EF4-FFF2-40B4-BE49-F238E27FC236}">
                  <a16:creationId xmlns:a16="http://schemas.microsoft.com/office/drawing/2014/main" id="{D0B66053-08B9-4FFC-8D2D-FCEEEFC0B5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0" y="144"/>
              <a:ext cx="1248" cy="816"/>
              <a:chOff x="3360" y="144"/>
              <a:chExt cx="1152" cy="816"/>
            </a:xfrm>
          </p:grpSpPr>
          <p:sp>
            <p:nvSpPr>
              <p:cNvPr id="47115" name="Line 11">
                <a:extLst>
                  <a:ext uri="{FF2B5EF4-FFF2-40B4-BE49-F238E27FC236}">
                    <a16:creationId xmlns:a16="http://schemas.microsoft.com/office/drawing/2014/main" id="{2286234F-4B13-460B-B622-CAD55D084A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144"/>
                <a:ext cx="0" cy="8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16" name="Line 12">
                <a:extLst>
                  <a:ext uri="{FF2B5EF4-FFF2-40B4-BE49-F238E27FC236}">
                    <a16:creationId xmlns:a16="http://schemas.microsoft.com/office/drawing/2014/main" id="{46A13F2A-1500-4BAF-9467-36B38F188A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0" y="960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119" name="Text Box 15">
              <a:extLst>
                <a:ext uri="{FF2B5EF4-FFF2-40B4-BE49-F238E27FC236}">
                  <a16:creationId xmlns:a16="http://schemas.microsoft.com/office/drawing/2014/main" id="{5FB9A6DF-DFB6-4AD2-B461-2B5B9D561F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" y="218"/>
              <a:ext cx="18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f</a:t>
              </a:r>
            </a:p>
          </p:txBody>
        </p:sp>
        <p:sp>
          <p:nvSpPr>
            <p:cNvPr id="47123" name="Freeform 19">
              <a:extLst>
                <a:ext uri="{FF2B5EF4-FFF2-40B4-BE49-F238E27FC236}">
                  <a16:creationId xmlns:a16="http://schemas.microsoft.com/office/drawing/2014/main" id="{BC4D5CA4-CD97-43E8-932B-C380736ED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4" y="408"/>
              <a:ext cx="1056" cy="552"/>
            </a:xfrm>
            <a:custGeom>
              <a:avLst/>
              <a:gdLst>
                <a:gd name="T0" fmla="*/ 0 w 1056"/>
                <a:gd name="T1" fmla="*/ 552 h 552"/>
                <a:gd name="T2" fmla="*/ 240 w 1056"/>
                <a:gd name="T3" fmla="*/ 456 h 552"/>
                <a:gd name="T4" fmla="*/ 432 w 1056"/>
                <a:gd name="T5" fmla="*/ 168 h 552"/>
                <a:gd name="T6" fmla="*/ 624 w 1056"/>
                <a:gd name="T7" fmla="*/ 24 h 552"/>
                <a:gd name="T8" fmla="*/ 816 w 1056"/>
                <a:gd name="T9" fmla="*/ 72 h 552"/>
                <a:gd name="T10" fmla="*/ 1008 w 1056"/>
                <a:gd name="T11" fmla="*/ 456 h 552"/>
                <a:gd name="T12" fmla="*/ 1056 w 1056"/>
                <a:gd name="T13" fmla="*/ 552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552">
                  <a:moveTo>
                    <a:pt x="0" y="552"/>
                  </a:moveTo>
                  <a:cubicBezTo>
                    <a:pt x="84" y="536"/>
                    <a:pt x="168" y="520"/>
                    <a:pt x="240" y="456"/>
                  </a:cubicBezTo>
                  <a:cubicBezTo>
                    <a:pt x="312" y="392"/>
                    <a:pt x="368" y="240"/>
                    <a:pt x="432" y="168"/>
                  </a:cubicBezTo>
                  <a:cubicBezTo>
                    <a:pt x="496" y="96"/>
                    <a:pt x="560" y="40"/>
                    <a:pt x="624" y="24"/>
                  </a:cubicBezTo>
                  <a:cubicBezTo>
                    <a:pt x="688" y="8"/>
                    <a:pt x="752" y="0"/>
                    <a:pt x="816" y="72"/>
                  </a:cubicBezTo>
                  <a:cubicBezTo>
                    <a:pt x="880" y="144"/>
                    <a:pt x="968" y="376"/>
                    <a:pt x="1008" y="456"/>
                  </a:cubicBezTo>
                  <a:cubicBezTo>
                    <a:pt x="1048" y="536"/>
                    <a:pt x="1048" y="536"/>
                    <a:pt x="1056" y="5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5" descr="mar3driftmap">
            <a:extLst>
              <a:ext uri="{FF2B5EF4-FFF2-40B4-BE49-F238E27FC236}">
                <a16:creationId xmlns:a16="http://schemas.microsoft.com/office/drawing/2014/main" id="{C1A26A03-8DD1-4934-B5B7-08F4F631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870" r="2777" b="8261"/>
          <a:stretch>
            <a:fillRect/>
          </a:stretch>
        </p:blipFill>
        <p:spPr bwMode="auto">
          <a:xfrm>
            <a:off x="4038600" y="1981200"/>
            <a:ext cx="51054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manydrifts2">
            <a:extLst>
              <a:ext uri="{FF2B5EF4-FFF2-40B4-BE49-F238E27FC236}">
                <a16:creationId xmlns:a16="http://schemas.microsoft.com/office/drawing/2014/main" id="{89F0A8C5-A090-43B4-81B5-C0EAB6E1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725"/>
            <a:ext cx="5486400" cy="372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3" name="Text Box 7">
            <a:extLst>
              <a:ext uri="{FF2B5EF4-FFF2-40B4-BE49-F238E27FC236}">
                <a16:creationId xmlns:a16="http://schemas.microsoft.com/office/drawing/2014/main" id="{3E8346F1-8468-46E2-AE81-E4B895EA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14850"/>
            <a:ext cx="15621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/>
              <a:t>Obvious</a:t>
            </a:r>
          </a:p>
          <a:p>
            <a:r>
              <a:rPr lang="en-US" altLang="en-US" sz="3200"/>
              <a:t>element</a:t>
            </a:r>
          </a:p>
          <a:p>
            <a:r>
              <a:rPr lang="en-US" altLang="en-US" sz="3200"/>
              <a:t>area?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07C4ED72-16AC-4B8F-A0F9-B61994BD7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>
            <a:extLst>
              <a:ext uri="{FF2B5EF4-FFF2-40B4-BE49-F238E27FC236}">
                <a16:creationId xmlns:a16="http://schemas.microsoft.com/office/drawing/2014/main" id="{5E6C2AE1-8470-4D79-9A9C-8249D6594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727075"/>
            <a:ext cx="7791450" cy="376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C35591C5-66B5-4BAD-AAC6-5EB57C7B7D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Summary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830F722C-3009-41A5-B511-928DE1AB11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0010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Parameterization of vertical heat distribution with sinusoidal forcing model</a:t>
            </a:r>
          </a:p>
          <a:p>
            <a:pPr>
              <a:lnSpc>
                <a:spcPct val="90000"/>
              </a:lnSpc>
            </a:pPr>
            <a:r>
              <a:rPr lang="en-US" altLang="en-US"/>
              <a:t>Influence of inversions on basin scale snow distribution</a:t>
            </a:r>
          </a:p>
          <a:p>
            <a:pPr>
              <a:lnSpc>
                <a:spcPct val="90000"/>
              </a:lnSpc>
            </a:pPr>
            <a:r>
              <a:rPr lang="en-US" altLang="en-US"/>
              <a:t>Distributed modeling to examine sources of variability</a:t>
            </a:r>
          </a:p>
          <a:p>
            <a:pPr>
              <a:lnSpc>
                <a:spcPct val="90000"/>
              </a:lnSpc>
            </a:pPr>
            <a:r>
              <a:rPr lang="en-US" altLang="en-US"/>
              <a:t>PDF based parameterization for snow drifting</a:t>
            </a:r>
          </a:p>
          <a:p>
            <a:pPr>
              <a:lnSpc>
                <a:spcPct val="90000"/>
              </a:lnSpc>
            </a:pPr>
            <a:r>
              <a:rPr lang="en-US" altLang="en-US"/>
              <a:t>Covariance of solar radiation and snow drifting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ED200B96-EF2D-4004-B1DD-849D497D6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600200"/>
            <a:ext cx="7772400" cy="762000"/>
          </a:xfrm>
        </p:spPr>
        <p:txBody>
          <a:bodyPr/>
          <a:lstStyle/>
          <a:p>
            <a:pPr algn="l"/>
            <a:r>
              <a:rPr lang="en-US" altLang="en-US"/>
              <a:t>Where to next?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E47DF326-F98F-4F8F-980E-5925BA1BC1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3214688"/>
          </a:xfrm>
        </p:spPr>
        <p:txBody>
          <a:bodyPr>
            <a:spAutoFit/>
          </a:bodyPr>
          <a:lstStyle/>
          <a:p>
            <a:r>
              <a:rPr lang="en-US" altLang="en-US"/>
              <a:t>Point Scale</a:t>
            </a:r>
          </a:p>
          <a:p>
            <a:pPr lvl="1"/>
            <a:r>
              <a:rPr lang="en-US" altLang="en-US"/>
              <a:t>Heat flow in snow</a:t>
            </a:r>
          </a:p>
          <a:p>
            <a:pPr lvl="1"/>
            <a:r>
              <a:rPr lang="en-US" altLang="en-US"/>
              <a:t>Improvements to UEB</a:t>
            </a:r>
          </a:p>
          <a:p>
            <a:r>
              <a:rPr lang="en-US" altLang="en-US"/>
              <a:t>Basin Scale</a:t>
            </a:r>
          </a:p>
          <a:p>
            <a:pPr lvl="1"/>
            <a:r>
              <a:rPr lang="en-US" altLang="en-US"/>
              <a:t>Larger and steeper basins</a:t>
            </a:r>
          </a:p>
          <a:p>
            <a:pPr lvl="1"/>
            <a:r>
              <a:rPr lang="en-US" altLang="en-US"/>
              <a:t>Examining role of other processes</a:t>
            </a:r>
          </a:p>
        </p:txBody>
      </p:sp>
      <p:pic>
        <p:nvPicPr>
          <p:cNvPr id="90116" name="Picture 4" descr="H:\Dissertation\Images\owyhee mtn strip.jpg">
            <a:extLst>
              <a:ext uri="{FF2B5EF4-FFF2-40B4-BE49-F238E27FC236}">
                <a16:creationId xmlns:a16="http://schemas.microsoft.com/office/drawing/2014/main" id="{ED536E1E-2BC8-41A8-A354-762CE19B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534400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5" name="Picture 5">
            <a:extLst>
              <a:ext uri="{FF2B5EF4-FFF2-40B4-BE49-F238E27FC236}">
                <a16:creationId xmlns:a16="http://schemas.microsoft.com/office/drawing/2014/main" id="{8507F325-2427-44C4-9108-DE5737835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4700"/>
            <a:ext cx="8839200" cy="530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CB4345DE-3478-41E3-8F77-D0C8A71BDE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algn="l"/>
            <a:r>
              <a:rPr lang="en-US" altLang="en-US"/>
              <a:t>Summary of Results/Findings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0E1F301-9D67-4DC4-91E8-05388E1E61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981075"/>
            <a:ext cx="8915400" cy="5684838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CH2-Detailed examination of point scale measurements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Parameterization of vertical heat distribution with sinusoidal forcing model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Influence of inversions on basin scale snow distribution 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CH3-Dominance of drifting in snowpack variability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CH4-Depletion curve revisited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as a parameterization of subgrid variability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derived from snow distribution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CH5-Further development of depletion curve theory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related snow distributions and distributions of driving inputs (snowfall, drifting, melt energy)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E8F7362E-BFA3-4764-A478-0A200F7B93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algn="l"/>
            <a:r>
              <a:rPr lang="en-US" altLang="en-US"/>
              <a:t>Summary of Results/Findings</a:t>
            </a:r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2C005C85-AC14-4B9C-9112-5B16A45B0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981075"/>
            <a:ext cx="8915400" cy="5684838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CH2-Detailed examination of point scale measurements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Parameterization of vertical heat distribution with sinusoidal forcing model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Influence of inversions on basin scale snow distribution 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CH3-Dominance of drifting in snowpack variability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CH4-Depletion curve revisited</a:t>
            </a:r>
          </a:p>
          <a:p>
            <a:pPr lvl="1">
              <a:spcBef>
                <a:spcPct val="0"/>
              </a:spcBef>
            </a:pPr>
            <a:r>
              <a:rPr lang="en-US" altLang="en-US"/>
              <a:t>as a parameterization of subgrid variability</a:t>
            </a:r>
          </a:p>
          <a:p>
            <a:pPr lvl="1">
              <a:spcBef>
                <a:spcPct val="0"/>
              </a:spcBef>
            </a:pPr>
            <a:r>
              <a:rPr lang="en-US" altLang="en-US"/>
              <a:t>derived from snow distribution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>
                <a:solidFill>
                  <a:schemeClr val="folHlink"/>
                </a:solidFill>
              </a:rPr>
              <a:t>CH5-Further development of depletion curve theory</a:t>
            </a:r>
          </a:p>
          <a:p>
            <a:pPr lvl="1">
              <a:spcBef>
                <a:spcPct val="0"/>
              </a:spcBef>
            </a:pPr>
            <a:r>
              <a:rPr lang="en-US" altLang="en-US">
                <a:solidFill>
                  <a:schemeClr val="folHlink"/>
                </a:solidFill>
              </a:rPr>
              <a:t>related snow distributions and distributions of driving inputs (snowfall, drifting, melt energy)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9E76EAE-267A-4E75-93EA-F01FA1ABC6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914400"/>
          </a:xfrm>
        </p:spPr>
        <p:txBody>
          <a:bodyPr/>
          <a:lstStyle/>
          <a:p>
            <a:pPr algn="l"/>
            <a:r>
              <a:rPr lang="en-US" altLang="en-US"/>
              <a:t>Summary of Results/Findings</a:t>
            </a:r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DB4FC8AE-5B5C-4ADC-AEEF-3C0B978B1E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981075"/>
            <a:ext cx="8915400" cy="5684838"/>
          </a:xfr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CH2-Detailed examination of point scale measurements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Parameterization of vertical heat distribution with sinusoidal forcing model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en-US"/>
              <a:t>Influence of inversions on basin scale snow distribution 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CH3-Dominance of drifting in snowpack variability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CH4-Depletion curve revisited</a:t>
            </a:r>
          </a:p>
          <a:p>
            <a:pPr lvl="1">
              <a:spcBef>
                <a:spcPct val="0"/>
              </a:spcBef>
            </a:pPr>
            <a:r>
              <a:rPr lang="en-US" altLang="en-US"/>
              <a:t>as a parameterization of subgrid variability</a:t>
            </a:r>
          </a:p>
          <a:p>
            <a:pPr lvl="1">
              <a:spcBef>
                <a:spcPct val="0"/>
              </a:spcBef>
            </a:pPr>
            <a:r>
              <a:rPr lang="en-US" altLang="en-US"/>
              <a:t>derived from snow distribution</a:t>
            </a:r>
          </a:p>
          <a:p>
            <a:pPr>
              <a:spcBef>
                <a:spcPct val="80000"/>
              </a:spcBef>
              <a:buFontTx/>
              <a:buNone/>
            </a:pPr>
            <a:r>
              <a:rPr lang="en-US" altLang="en-US" sz="2800" b="1"/>
              <a:t>CH5-Further development of depletion curve theory</a:t>
            </a:r>
          </a:p>
          <a:p>
            <a:pPr lvl="1">
              <a:spcBef>
                <a:spcPct val="0"/>
              </a:spcBef>
            </a:pPr>
            <a:r>
              <a:rPr lang="en-US" altLang="en-US"/>
              <a:t>related snow distributions and distributions of driving inputs (snowfall, drifting, melt energy)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656</Words>
  <Application>Microsoft Office PowerPoint</Application>
  <PresentationFormat>On-screen Show (4:3)</PresentationFormat>
  <Paragraphs>120</Paragraphs>
  <Slides>67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Times New Roman</vt:lpstr>
      <vt:lpstr>Symbol</vt:lpstr>
      <vt:lpstr>Default Design</vt:lpstr>
      <vt:lpstr>Microsoft Equation 3.0</vt:lpstr>
      <vt:lpstr>Microsoft Excel 97-2003 Worksheet</vt:lpstr>
      <vt:lpstr>Scale Influences on the Representation  of Snowpack Processes</vt:lpstr>
      <vt:lpstr>PowerPoint Presentation</vt:lpstr>
      <vt:lpstr>PowerPoint Presentation</vt:lpstr>
      <vt:lpstr>PowerPoint Presentation</vt:lpstr>
      <vt:lpstr>PowerPoint Presentation</vt:lpstr>
      <vt:lpstr>Summary of Results/Findings</vt:lpstr>
      <vt:lpstr>Summary of Results/Findings</vt:lpstr>
      <vt:lpstr>Summary of Results/Findings</vt:lpstr>
      <vt:lpstr>Summary of Results/Findings</vt:lpstr>
      <vt:lpstr>Objectives</vt:lpstr>
      <vt:lpstr>PowerPoint Presentation</vt:lpstr>
      <vt:lpstr>Why scale up snowmelt models?</vt:lpstr>
      <vt:lpstr>PowerPoint Presentation</vt:lpstr>
      <vt:lpstr>PowerPoint Presentation</vt:lpstr>
      <vt:lpstr>Layers</vt:lpstr>
      <vt:lpstr>PowerPoint Presentation</vt:lpstr>
      <vt:lpstr>PowerPoint Presentation</vt:lpstr>
      <vt:lpstr>Summary of amplitude and phase changes</vt:lpstr>
      <vt:lpstr>PowerPoint Presentation</vt:lpstr>
      <vt:lpstr>Heat flux estimates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Logan airport data</vt:lpstr>
      <vt:lpstr>PowerPoint Presentation</vt:lpstr>
      <vt:lpstr>PowerPoint Presentation</vt:lpstr>
      <vt:lpstr>PowerPoint Presentation</vt:lpstr>
      <vt:lpstr>PowerPoint Presentation</vt:lpstr>
      <vt:lpstr>Upper Sheep Creek snow sampling grid</vt:lpstr>
      <vt:lpstr>PowerPoint Presentation</vt:lpstr>
      <vt:lpstr>PowerPoint Presentation</vt:lpstr>
      <vt:lpstr>Four models</vt:lpstr>
      <vt:lpstr>PowerPoint Presentation</vt:lpstr>
      <vt:lpstr>PowerPoint Presentation</vt:lpstr>
      <vt:lpstr>PowerPoint Presentation</vt:lpstr>
      <vt:lpstr>Differential accumulation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Nieves Penitentes</vt:lpstr>
      <vt:lpstr>Hierarchy of statistical characterization</vt:lpstr>
      <vt:lpstr>Definitions for examination of differential energy input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Where to next?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Charlie Luce</dc:creator>
  <cp:lastModifiedBy>Levi Sanchez</cp:lastModifiedBy>
  <cp:revision>37</cp:revision>
  <dcterms:created xsi:type="dcterms:W3CDTF">2000-05-02T18:40:43Z</dcterms:created>
  <dcterms:modified xsi:type="dcterms:W3CDTF">2023-03-14T16:15:11Z</dcterms:modified>
</cp:coreProperties>
</file>