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56" r:id="rId2"/>
    <p:sldId id="257" r:id="rId3"/>
  </p:sldIdLst>
  <p:sldSz cx="32918400" cy="43891200"/>
  <p:notesSz cx="43434000" cy="324612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3" autoAdjust="0"/>
    <p:restoredTop sz="98174" autoAdjust="0"/>
  </p:normalViewPr>
  <p:slideViewPr>
    <p:cSldViewPr snapToGrid="0">
      <p:cViewPr varScale="1">
        <p:scale>
          <a:sx n="17" d="100"/>
          <a:sy n="17" d="100"/>
        </p:scale>
        <p:origin x="5394" y="126"/>
      </p:cViewPr>
      <p:guideLst>
        <p:guide orient="horz" pos="13824"/>
        <p:guide pos="103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79937F15-A914-4EE5-ACB5-C0A4961215C3}"/>
              </a:ext>
            </a:extLst>
          </p:cNvPr>
          <p:cNvSpPr>
            <a:spLocks noGrp="1" noChangeArrowheads="1"/>
          </p:cNvSpPr>
          <p:nvPr>
            <p:ph type="hdr" sz="quarter"/>
          </p:nvPr>
        </p:nvSpPr>
        <p:spPr bwMode="auto">
          <a:xfrm>
            <a:off x="0" y="0"/>
            <a:ext cx="1878965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44" tIns="46981" rIns="93944" bIns="46981" numCol="1" anchor="t" anchorCtr="0" compatLnSpc="1">
            <a:prstTxWarp prst="textNoShape">
              <a:avLst/>
            </a:prstTxWarp>
          </a:bodyPr>
          <a:lstStyle>
            <a:lvl1pPr defTabSz="935038">
              <a:defRPr sz="1300"/>
            </a:lvl1pPr>
          </a:lstStyle>
          <a:p>
            <a:endParaRPr lang="en-US" altLang="en-US"/>
          </a:p>
        </p:txBody>
      </p:sp>
      <p:sp>
        <p:nvSpPr>
          <p:cNvPr id="6147" name="Rectangle 1027">
            <a:extLst>
              <a:ext uri="{FF2B5EF4-FFF2-40B4-BE49-F238E27FC236}">
                <a16:creationId xmlns:a16="http://schemas.microsoft.com/office/drawing/2014/main" id="{1284F100-6666-4CA5-AA63-CF30D4010714}"/>
              </a:ext>
            </a:extLst>
          </p:cNvPr>
          <p:cNvSpPr>
            <a:spLocks noGrp="1" noChangeArrowheads="1"/>
          </p:cNvSpPr>
          <p:nvPr>
            <p:ph type="dt" sz="quarter" idx="1"/>
          </p:nvPr>
        </p:nvSpPr>
        <p:spPr bwMode="auto">
          <a:xfrm>
            <a:off x="24579263" y="0"/>
            <a:ext cx="1886267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44" tIns="46981" rIns="93944" bIns="46981" numCol="1" anchor="t" anchorCtr="0" compatLnSpc="1">
            <a:prstTxWarp prst="textNoShape">
              <a:avLst/>
            </a:prstTxWarp>
          </a:bodyPr>
          <a:lstStyle>
            <a:lvl1pPr algn="r" defTabSz="935038">
              <a:defRPr sz="1300"/>
            </a:lvl1pPr>
          </a:lstStyle>
          <a:p>
            <a:endParaRPr lang="en-US" altLang="en-US"/>
          </a:p>
        </p:txBody>
      </p:sp>
      <p:sp>
        <p:nvSpPr>
          <p:cNvPr id="6148" name="Rectangle 1028">
            <a:extLst>
              <a:ext uri="{FF2B5EF4-FFF2-40B4-BE49-F238E27FC236}">
                <a16:creationId xmlns:a16="http://schemas.microsoft.com/office/drawing/2014/main" id="{384B37BA-D938-40E1-9791-86EBB274ECCF}"/>
              </a:ext>
            </a:extLst>
          </p:cNvPr>
          <p:cNvSpPr>
            <a:spLocks noGrp="1" noChangeArrowheads="1"/>
          </p:cNvSpPr>
          <p:nvPr>
            <p:ph type="ftr" sz="quarter" idx="2"/>
          </p:nvPr>
        </p:nvSpPr>
        <p:spPr bwMode="auto">
          <a:xfrm>
            <a:off x="0" y="30830838"/>
            <a:ext cx="1878965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44" tIns="46981" rIns="93944" bIns="46981" numCol="1" anchor="b" anchorCtr="0" compatLnSpc="1">
            <a:prstTxWarp prst="textNoShape">
              <a:avLst/>
            </a:prstTxWarp>
          </a:bodyPr>
          <a:lstStyle>
            <a:lvl1pPr defTabSz="935038">
              <a:defRPr sz="1300"/>
            </a:lvl1pPr>
          </a:lstStyle>
          <a:p>
            <a:endParaRPr lang="en-US" altLang="en-US"/>
          </a:p>
        </p:txBody>
      </p:sp>
      <p:sp>
        <p:nvSpPr>
          <p:cNvPr id="6149" name="Rectangle 1029">
            <a:extLst>
              <a:ext uri="{FF2B5EF4-FFF2-40B4-BE49-F238E27FC236}">
                <a16:creationId xmlns:a16="http://schemas.microsoft.com/office/drawing/2014/main" id="{CAD96107-2127-4329-81D0-82244A4FC585}"/>
              </a:ext>
            </a:extLst>
          </p:cNvPr>
          <p:cNvSpPr>
            <a:spLocks noGrp="1" noChangeArrowheads="1"/>
          </p:cNvSpPr>
          <p:nvPr>
            <p:ph type="sldNum" sz="quarter" idx="3"/>
          </p:nvPr>
        </p:nvSpPr>
        <p:spPr bwMode="auto">
          <a:xfrm>
            <a:off x="24579263" y="30830838"/>
            <a:ext cx="1886267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44" tIns="46981" rIns="93944" bIns="46981" numCol="1" anchor="b" anchorCtr="0" compatLnSpc="1">
            <a:prstTxWarp prst="textNoShape">
              <a:avLst/>
            </a:prstTxWarp>
          </a:bodyPr>
          <a:lstStyle>
            <a:lvl1pPr algn="r" defTabSz="935038">
              <a:defRPr sz="1300"/>
            </a:lvl1pPr>
          </a:lstStyle>
          <a:p>
            <a:fld id="{5A03FD47-FDD0-4991-A327-D36CF594631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F780-91F0-425E-BFCD-1F52CD9199A2}"/>
              </a:ext>
            </a:extLst>
          </p:cNvPr>
          <p:cNvSpPr>
            <a:spLocks noGrp="1"/>
          </p:cNvSpPr>
          <p:nvPr>
            <p:ph type="ctrTitle"/>
          </p:nvPr>
        </p:nvSpPr>
        <p:spPr>
          <a:xfrm>
            <a:off x="4114800" y="7183438"/>
            <a:ext cx="24688800" cy="15279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D343E-64D8-41DA-BF85-7869F8E7FA38}"/>
              </a:ext>
            </a:extLst>
          </p:cNvPr>
          <p:cNvSpPr>
            <a:spLocks noGrp="1"/>
          </p:cNvSpPr>
          <p:nvPr>
            <p:ph type="subTitle" idx="1"/>
          </p:nvPr>
        </p:nvSpPr>
        <p:spPr>
          <a:xfrm>
            <a:off x="4114800" y="23053675"/>
            <a:ext cx="24688800" cy="10596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3F836F-3320-446A-93F2-24E88C9B062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077208-41E3-4D76-8446-828936079A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FB6FB5-B4D3-47E6-ABA8-8383F3756310}"/>
              </a:ext>
            </a:extLst>
          </p:cNvPr>
          <p:cNvSpPr>
            <a:spLocks noGrp="1"/>
          </p:cNvSpPr>
          <p:nvPr>
            <p:ph type="sldNum" sz="quarter" idx="12"/>
          </p:nvPr>
        </p:nvSpPr>
        <p:spPr/>
        <p:txBody>
          <a:bodyPr/>
          <a:lstStyle>
            <a:lvl1pPr>
              <a:defRPr/>
            </a:lvl1pPr>
          </a:lstStyle>
          <a:p>
            <a:fld id="{87CEDF54-48EE-432A-AA4D-1B21E92C4DAB}" type="slidenum">
              <a:rPr lang="en-US" altLang="en-US"/>
              <a:pPr/>
              <a:t>‹#›</a:t>
            </a:fld>
            <a:endParaRPr lang="en-US" altLang="en-US"/>
          </a:p>
        </p:txBody>
      </p:sp>
    </p:spTree>
    <p:extLst>
      <p:ext uri="{BB962C8B-B14F-4D97-AF65-F5344CB8AC3E}">
        <p14:creationId xmlns:p14="http://schemas.microsoft.com/office/powerpoint/2010/main" val="83541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12D2-D40C-45E9-A25B-319B48A96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37B91-8A82-4208-BC5E-9B0CA9E5BC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522F0-CCCE-4842-B80C-93711AEF8D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D00DC8-222F-436E-9B5B-8A31D98401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D77D28-F3BD-4977-A91A-78B8247AD470}"/>
              </a:ext>
            </a:extLst>
          </p:cNvPr>
          <p:cNvSpPr>
            <a:spLocks noGrp="1"/>
          </p:cNvSpPr>
          <p:nvPr>
            <p:ph type="sldNum" sz="quarter" idx="12"/>
          </p:nvPr>
        </p:nvSpPr>
        <p:spPr/>
        <p:txBody>
          <a:bodyPr/>
          <a:lstStyle>
            <a:lvl1pPr>
              <a:defRPr/>
            </a:lvl1pPr>
          </a:lstStyle>
          <a:p>
            <a:fld id="{A1580940-C865-4C14-8DCB-42A908459743}" type="slidenum">
              <a:rPr lang="en-US" altLang="en-US"/>
              <a:pPr/>
              <a:t>‹#›</a:t>
            </a:fld>
            <a:endParaRPr lang="en-US" altLang="en-US"/>
          </a:p>
        </p:txBody>
      </p:sp>
    </p:spTree>
    <p:extLst>
      <p:ext uri="{BB962C8B-B14F-4D97-AF65-F5344CB8AC3E}">
        <p14:creationId xmlns:p14="http://schemas.microsoft.com/office/powerpoint/2010/main" val="161126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EB281-CCB2-4802-864F-81FC157D9ACE}"/>
              </a:ext>
            </a:extLst>
          </p:cNvPr>
          <p:cNvSpPr>
            <a:spLocks noGrp="1"/>
          </p:cNvSpPr>
          <p:nvPr>
            <p:ph type="title" orient="vert"/>
          </p:nvPr>
        </p:nvSpPr>
        <p:spPr>
          <a:xfrm>
            <a:off x="23455313" y="3900488"/>
            <a:ext cx="6994525" cy="351139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AE512-E8A8-4175-A4C3-83379020FEE6}"/>
              </a:ext>
            </a:extLst>
          </p:cNvPr>
          <p:cNvSpPr>
            <a:spLocks noGrp="1"/>
          </p:cNvSpPr>
          <p:nvPr>
            <p:ph type="body" orient="vert" idx="1"/>
          </p:nvPr>
        </p:nvSpPr>
        <p:spPr>
          <a:xfrm>
            <a:off x="2468563" y="3900488"/>
            <a:ext cx="20834350" cy="351139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71C3C-AE22-48BE-AEC3-F30E70E4BF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FDB7A9-7FF5-46B1-9549-422D8D2252A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8C67F7-6414-4658-BFA9-A09616135B65}"/>
              </a:ext>
            </a:extLst>
          </p:cNvPr>
          <p:cNvSpPr>
            <a:spLocks noGrp="1"/>
          </p:cNvSpPr>
          <p:nvPr>
            <p:ph type="sldNum" sz="quarter" idx="12"/>
          </p:nvPr>
        </p:nvSpPr>
        <p:spPr/>
        <p:txBody>
          <a:bodyPr/>
          <a:lstStyle>
            <a:lvl1pPr>
              <a:defRPr/>
            </a:lvl1pPr>
          </a:lstStyle>
          <a:p>
            <a:fld id="{254A9DD9-44F3-4651-B8ED-931B97732D5C}" type="slidenum">
              <a:rPr lang="en-US" altLang="en-US"/>
              <a:pPr/>
              <a:t>‹#›</a:t>
            </a:fld>
            <a:endParaRPr lang="en-US" altLang="en-US"/>
          </a:p>
        </p:txBody>
      </p:sp>
    </p:spTree>
    <p:extLst>
      <p:ext uri="{BB962C8B-B14F-4D97-AF65-F5344CB8AC3E}">
        <p14:creationId xmlns:p14="http://schemas.microsoft.com/office/powerpoint/2010/main" val="398937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4EC1-3829-4020-93C7-52E0663C1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2E61B0-EA6B-4FB3-B7DC-0CD9A06CEA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5EE5F-716F-4CE8-9F69-117C46B376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8BB24F-762E-4F3D-90D0-A964E56948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8E8EF1-0020-403D-9274-97C60F4EF280}"/>
              </a:ext>
            </a:extLst>
          </p:cNvPr>
          <p:cNvSpPr>
            <a:spLocks noGrp="1"/>
          </p:cNvSpPr>
          <p:nvPr>
            <p:ph type="sldNum" sz="quarter" idx="12"/>
          </p:nvPr>
        </p:nvSpPr>
        <p:spPr/>
        <p:txBody>
          <a:bodyPr/>
          <a:lstStyle>
            <a:lvl1pPr>
              <a:defRPr/>
            </a:lvl1pPr>
          </a:lstStyle>
          <a:p>
            <a:fld id="{800C9974-C4BF-4861-A7FF-8B09355B5E63}" type="slidenum">
              <a:rPr lang="en-US" altLang="en-US"/>
              <a:pPr/>
              <a:t>‹#›</a:t>
            </a:fld>
            <a:endParaRPr lang="en-US" altLang="en-US"/>
          </a:p>
        </p:txBody>
      </p:sp>
    </p:spTree>
    <p:extLst>
      <p:ext uri="{BB962C8B-B14F-4D97-AF65-F5344CB8AC3E}">
        <p14:creationId xmlns:p14="http://schemas.microsoft.com/office/powerpoint/2010/main" val="344085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5AC6-1361-4642-B434-BE6161A4382A}"/>
              </a:ext>
            </a:extLst>
          </p:cNvPr>
          <p:cNvSpPr>
            <a:spLocks noGrp="1"/>
          </p:cNvSpPr>
          <p:nvPr>
            <p:ph type="title"/>
          </p:nvPr>
        </p:nvSpPr>
        <p:spPr>
          <a:xfrm>
            <a:off x="2246313" y="10942638"/>
            <a:ext cx="28392437" cy="18257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CEC33-66CE-4B10-A45C-E18E18675D36}"/>
              </a:ext>
            </a:extLst>
          </p:cNvPr>
          <p:cNvSpPr>
            <a:spLocks noGrp="1"/>
          </p:cNvSpPr>
          <p:nvPr>
            <p:ph type="body" idx="1"/>
          </p:nvPr>
        </p:nvSpPr>
        <p:spPr>
          <a:xfrm>
            <a:off x="2246313" y="29371925"/>
            <a:ext cx="28392437" cy="9601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6B60F71-3C04-4DF4-92E2-6F1BE5512F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056006-CBB3-40CA-BF54-7F2D7069877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415BB5-5FB2-4822-9E63-8A88A7F30F5D}"/>
              </a:ext>
            </a:extLst>
          </p:cNvPr>
          <p:cNvSpPr>
            <a:spLocks noGrp="1"/>
          </p:cNvSpPr>
          <p:nvPr>
            <p:ph type="sldNum" sz="quarter" idx="12"/>
          </p:nvPr>
        </p:nvSpPr>
        <p:spPr/>
        <p:txBody>
          <a:bodyPr/>
          <a:lstStyle>
            <a:lvl1pPr>
              <a:defRPr/>
            </a:lvl1pPr>
          </a:lstStyle>
          <a:p>
            <a:fld id="{7A39CA47-4B00-4E17-9203-2EBDBD8711A0}" type="slidenum">
              <a:rPr lang="en-US" altLang="en-US"/>
              <a:pPr/>
              <a:t>‹#›</a:t>
            </a:fld>
            <a:endParaRPr lang="en-US" altLang="en-US"/>
          </a:p>
        </p:txBody>
      </p:sp>
    </p:spTree>
    <p:extLst>
      <p:ext uri="{BB962C8B-B14F-4D97-AF65-F5344CB8AC3E}">
        <p14:creationId xmlns:p14="http://schemas.microsoft.com/office/powerpoint/2010/main" val="357844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B9DD-63DC-490A-878D-6567BD6E1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04A96-B51C-48DD-B0FD-1B539C7BF5DD}"/>
              </a:ext>
            </a:extLst>
          </p:cNvPr>
          <p:cNvSpPr>
            <a:spLocks noGrp="1"/>
          </p:cNvSpPr>
          <p:nvPr>
            <p:ph sz="half" idx="1"/>
          </p:nvPr>
        </p:nvSpPr>
        <p:spPr>
          <a:xfrm>
            <a:off x="2468563" y="12679363"/>
            <a:ext cx="13914437"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4C282-356D-49B0-AC99-7C7F058335BB}"/>
              </a:ext>
            </a:extLst>
          </p:cNvPr>
          <p:cNvSpPr>
            <a:spLocks noGrp="1"/>
          </p:cNvSpPr>
          <p:nvPr>
            <p:ph sz="half" idx="2"/>
          </p:nvPr>
        </p:nvSpPr>
        <p:spPr>
          <a:xfrm>
            <a:off x="16535400" y="12679363"/>
            <a:ext cx="13914438"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561224-C1E4-4230-8D1C-DA4C3BEDFB7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A72CE5-9204-45FD-852A-FA198B4ED8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BEC38B9-C0CA-4522-821D-A216DFA75C93}"/>
              </a:ext>
            </a:extLst>
          </p:cNvPr>
          <p:cNvSpPr>
            <a:spLocks noGrp="1"/>
          </p:cNvSpPr>
          <p:nvPr>
            <p:ph type="sldNum" sz="quarter" idx="12"/>
          </p:nvPr>
        </p:nvSpPr>
        <p:spPr/>
        <p:txBody>
          <a:bodyPr/>
          <a:lstStyle>
            <a:lvl1pPr>
              <a:defRPr/>
            </a:lvl1pPr>
          </a:lstStyle>
          <a:p>
            <a:fld id="{DA03D804-882B-4F94-91FE-C207FA95D5FE}" type="slidenum">
              <a:rPr lang="en-US" altLang="en-US"/>
              <a:pPr/>
              <a:t>‹#›</a:t>
            </a:fld>
            <a:endParaRPr lang="en-US" altLang="en-US"/>
          </a:p>
        </p:txBody>
      </p:sp>
    </p:spTree>
    <p:extLst>
      <p:ext uri="{BB962C8B-B14F-4D97-AF65-F5344CB8AC3E}">
        <p14:creationId xmlns:p14="http://schemas.microsoft.com/office/powerpoint/2010/main" val="222161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3418-5DAC-4BEB-AC42-40DF32474E5B}"/>
              </a:ext>
            </a:extLst>
          </p:cNvPr>
          <p:cNvSpPr>
            <a:spLocks noGrp="1"/>
          </p:cNvSpPr>
          <p:nvPr>
            <p:ph type="title"/>
          </p:nvPr>
        </p:nvSpPr>
        <p:spPr>
          <a:xfrm>
            <a:off x="2266950" y="2336800"/>
            <a:ext cx="28392438" cy="848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919ED-D7B2-419D-840D-F99099FA9299}"/>
              </a:ext>
            </a:extLst>
          </p:cNvPr>
          <p:cNvSpPr>
            <a:spLocks noGrp="1"/>
          </p:cNvSpPr>
          <p:nvPr>
            <p:ph type="body" idx="1"/>
          </p:nvPr>
        </p:nvSpPr>
        <p:spPr>
          <a:xfrm>
            <a:off x="2266950" y="10760075"/>
            <a:ext cx="13927138"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54F2E3-F875-491B-939A-C69E91CA9D8E}"/>
              </a:ext>
            </a:extLst>
          </p:cNvPr>
          <p:cNvSpPr>
            <a:spLocks noGrp="1"/>
          </p:cNvSpPr>
          <p:nvPr>
            <p:ph sz="half" idx="2"/>
          </p:nvPr>
        </p:nvSpPr>
        <p:spPr>
          <a:xfrm>
            <a:off x="2266950" y="16032163"/>
            <a:ext cx="13927138"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2DDF30-143B-4438-B47C-105F767B05B1}"/>
              </a:ext>
            </a:extLst>
          </p:cNvPr>
          <p:cNvSpPr>
            <a:spLocks noGrp="1"/>
          </p:cNvSpPr>
          <p:nvPr>
            <p:ph type="body" sz="quarter" idx="3"/>
          </p:nvPr>
        </p:nvSpPr>
        <p:spPr>
          <a:xfrm>
            <a:off x="16665575" y="10760075"/>
            <a:ext cx="13993813"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DE4AE-BB86-4B2A-8024-FA539E655492}"/>
              </a:ext>
            </a:extLst>
          </p:cNvPr>
          <p:cNvSpPr>
            <a:spLocks noGrp="1"/>
          </p:cNvSpPr>
          <p:nvPr>
            <p:ph sz="quarter" idx="4"/>
          </p:nvPr>
        </p:nvSpPr>
        <p:spPr>
          <a:xfrm>
            <a:off x="16665575" y="16032163"/>
            <a:ext cx="13993813"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D3BD66-5D68-48CE-8E81-B78FD9CF27F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E9A67A3-CDE8-46FC-9CB1-615AE3E6245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9D18588-3462-4F12-914F-B67A8EA92C7E}"/>
              </a:ext>
            </a:extLst>
          </p:cNvPr>
          <p:cNvSpPr>
            <a:spLocks noGrp="1"/>
          </p:cNvSpPr>
          <p:nvPr>
            <p:ph type="sldNum" sz="quarter" idx="12"/>
          </p:nvPr>
        </p:nvSpPr>
        <p:spPr/>
        <p:txBody>
          <a:bodyPr/>
          <a:lstStyle>
            <a:lvl1pPr>
              <a:defRPr/>
            </a:lvl1pPr>
          </a:lstStyle>
          <a:p>
            <a:fld id="{E9B50F68-F3A2-4B0D-A846-41E656EE4776}" type="slidenum">
              <a:rPr lang="en-US" altLang="en-US"/>
              <a:pPr/>
              <a:t>‹#›</a:t>
            </a:fld>
            <a:endParaRPr lang="en-US" altLang="en-US"/>
          </a:p>
        </p:txBody>
      </p:sp>
    </p:spTree>
    <p:extLst>
      <p:ext uri="{BB962C8B-B14F-4D97-AF65-F5344CB8AC3E}">
        <p14:creationId xmlns:p14="http://schemas.microsoft.com/office/powerpoint/2010/main" val="26698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7FAA-310B-4299-9A29-2E60C55FF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0F7647-1E7B-44AE-BE2B-45AD1ABE292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AC938E5-F9E3-42EC-A4C6-237EBBEADB9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3355001-8847-4516-8FFF-12CC0CB22907}"/>
              </a:ext>
            </a:extLst>
          </p:cNvPr>
          <p:cNvSpPr>
            <a:spLocks noGrp="1"/>
          </p:cNvSpPr>
          <p:nvPr>
            <p:ph type="sldNum" sz="quarter" idx="12"/>
          </p:nvPr>
        </p:nvSpPr>
        <p:spPr/>
        <p:txBody>
          <a:bodyPr/>
          <a:lstStyle>
            <a:lvl1pPr>
              <a:defRPr/>
            </a:lvl1pPr>
          </a:lstStyle>
          <a:p>
            <a:fld id="{99B5D220-899B-4478-941E-4BDD270A7DC6}" type="slidenum">
              <a:rPr lang="en-US" altLang="en-US"/>
              <a:pPr/>
              <a:t>‹#›</a:t>
            </a:fld>
            <a:endParaRPr lang="en-US" altLang="en-US"/>
          </a:p>
        </p:txBody>
      </p:sp>
    </p:spTree>
    <p:extLst>
      <p:ext uri="{BB962C8B-B14F-4D97-AF65-F5344CB8AC3E}">
        <p14:creationId xmlns:p14="http://schemas.microsoft.com/office/powerpoint/2010/main" val="279722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F8E89-D4C9-4F38-B0A9-C14E83DF536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A6A5C13-1C2A-410C-97F3-3E0A3802D5A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6911B9F-DC36-4FD2-B3B6-85B6C2F63D10}"/>
              </a:ext>
            </a:extLst>
          </p:cNvPr>
          <p:cNvSpPr>
            <a:spLocks noGrp="1"/>
          </p:cNvSpPr>
          <p:nvPr>
            <p:ph type="sldNum" sz="quarter" idx="12"/>
          </p:nvPr>
        </p:nvSpPr>
        <p:spPr/>
        <p:txBody>
          <a:bodyPr/>
          <a:lstStyle>
            <a:lvl1pPr>
              <a:defRPr/>
            </a:lvl1pPr>
          </a:lstStyle>
          <a:p>
            <a:fld id="{7AA78042-D545-4840-802A-6BFF8F3C9D75}" type="slidenum">
              <a:rPr lang="en-US" altLang="en-US"/>
              <a:pPr/>
              <a:t>‹#›</a:t>
            </a:fld>
            <a:endParaRPr lang="en-US" altLang="en-US"/>
          </a:p>
        </p:txBody>
      </p:sp>
    </p:spTree>
    <p:extLst>
      <p:ext uri="{BB962C8B-B14F-4D97-AF65-F5344CB8AC3E}">
        <p14:creationId xmlns:p14="http://schemas.microsoft.com/office/powerpoint/2010/main" val="344329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3340-0F58-47D8-8E83-5CAA3648A72F}"/>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190A7-84DC-4E9D-A554-1E7C543299AE}"/>
              </a:ext>
            </a:extLst>
          </p:cNvPr>
          <p:cNvSpPr>
            <a:spLocks noGrp="1"/>
          </p:cNvSpPr>
          <p:nvPr>
            <p:ph idx="1"/>
          </p:nvPr>
        </p:nvSpPr>
        <p:spPr>
          <a:xfrm>
            <a:off x="13995400" y="6319838"/>
            <a:ext cx="16663988"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D77B7C-B056-402D-A037-62EBC088D233}"/>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D4AE5-DB90-479A-8CBD-4BF1911206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DC08B13-151D-4BC4-B869-0535285938C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342A750-9307-4D00-95D0-F388ECFCCF92}"/>
              </a:ext>
            </a:extLst>
          </p:cNvPr>
          <p:cNvSpPr>
            <a:spLocks noGrp="1"/>
          </p:cNvSpPr>
          <p:nvPr>
            <p:ph type="sldNum" sz="quarter" idx="12"/>
          </p:nvPr>
        </p:nvSpPr>
        <p:spPr/>
        <p:txBody>
          <a:bodyPr/>
          <a:lstStyle>
            <a:lvl1pPr>
              <a:defRPr/>
            </a:lvl1pPr>
          </a:lstStyle>
          <a:p>
            <a:fld id="{91241B71-1B0C-46E1-86CD-F3AB2B0D5C6A}" type="slidenum">
              <a:rPr lang="en-US" altLang="en-US"/>
              <a:pPr/>
              <a:t>‹#›</a:t>
            </a:fld>
            <a:endParaRPr lang="en-US" altLang="en-US"/>
          </a:p>
        </p:txBody>
      </p:sp>
    </p:spTree>
    <p:extLst>
      <p:ext uri="{BB962C8B-B14F-4D97-AF65-F5344CB8AC3E}">
        <p14:creationId xmlns:p14="http://schemas.microsoft.com/office/powerpoint/2010/main" val="407920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CDE5-CA48-4345-BD8E-BB1BA11449D1}"/>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BA041F-4F4E-4BF1-9D11-2A721FDB4CD1}"/>
              </a:ext>
            </a:extLst>
          </p:cNvPr>
          <p:cNvSpPr>
            <a:spLocks noGrp="1"/>
          </p:cNvSpPr>
          <p:nvPr>
            <p:ph type="pic" idx="1"/>
          </p:nvPr>
        </p:nvSpPr>
        <p:spPr>
          <a:xfrm>
            <a:off x="13995400" y="6319838"/>
            <a:ext cx="16663988" cy="311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3063A6-AEE6-4802-8682-230FA6A9D628}"/>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68D179-D35A-45C3-8FC3-DD536217F9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74E901-512A-4134-B421-D740113678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8D4B7E-2E37-4E2B-83A9-08BBC7B19D89}"/>
              </a:ext>
            </a:extLst>
          </p:cNvPr>
          <p:cNvSpPr>
            <a:spLocks noGrp="1"/>
          </p:cNvSpPr>
          <p:nvPr>
            <p:ph type="sldNum" sz="quarter" idx="12"/>
          </p:nvPr>
        </p:nvSpPr>
        <p:spPr/>
        <p:txBody>
          <a:bodyPr/>
          <a:lstStyle>
            <a:lvl1pPr>
              <a:defRPr/>
            </a:lvl1pPr>
          </a:lstStyle>
          <a:p>
            <a:fld id="{B21BA3A5-D2CD-4E6D-A6C3-FDD1592CA354}" type="slidenum">
              <a:rPr lang="en-US" altLang="en-US"/>
              <a:pPr/>
              <a:t>‹#›</a:t>
            </a:fld>
            <a:endParaRPr lang="en-US" altLang="en-US"/>
          </a:p>
        </p:txBody>
      </p:sp>
    </p:spTree>
    <p:extLst>
      <p:ext uri="{BB962C8B-B14F-4D97-AF65-F5344CB8AC3E}">
        <p14:creationId xmlns:p14="http://schemas.microsoft.com/office/powerpoint/2010/main" val="32516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DC7629-A40C-43BB-834B-9779ADAD9F3E}"/>
              </a:ext>
            </a:extLst>
          </p:cNvPr>
          <p:cNvSpPr>
            <a:spLocks noGrp="1" noChangeArrowheads="1"/>
          </p:cNvSpPr>
          <p:nvPr>
            <p:ph type="title"/>
          </p:nvPr>
        </p:nvSpPr>
        <p:spPr bwMode="auto">
          <a:xfrm>
            <a:off x="2468563" y="3900488"/>
            <a:ext cx="2798127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5938" tIns="257175" rIns="515938" bIns="257175"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37A748-FDB2-4E7D-AEA5-FB36A1817D11}"/>
              </a:ext>
            </a:extLst>
          </p:cNvPr>
          <p:cNvSpPr>
            <a:spLocks noGrp="1" noChangeArrowheads="1"/>
          </p:cNvSpPr>
          <p:nvPr>
            <p:ph type="body" idx="1"/>
          </p:nvPr>
        </p:nvSpPr>
        <p:spPr bwMode="auto">
          <a:xfrm>
            <a:off x="2468563" y="12679363"/>
            <a:ext cx="27981275" cy="263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5938" tIns="257175" rIns="515938" bIns="2571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82DED8-EA15-41E9-AEAD-CE1DF939904A}"/>
              </a:ext>
            </a:extLst>
          </p:cNvPr>
          <p:cNvSpPr>
            <a:spLocks noGrp="1" noChangeArrowheads="1"/>
          </p:cNvSpPr>
          <p:nvPr>
            <p:ph type="dt" sz="half" idx="2"/>
          </p:nvPr>
        </p:nvSpPr>
        <p:spPr bwMode="auto">
          <a:xfrm>
            <a:off x="2468563" y="39990713"/>
            <a:ext cx="6858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5938" tIns="257175" rIns="515938" bIns="257175" numCol="1" anchor="ctr" anchorCtr="0" compatLnSpc="1">
            <a:prstTxWarp prst="textNoShape">
              <a:avLst/>
            </a:prstTxWarp>
          </a:bodyPr>
          <a:lstStyle>
            <a:lvl1pPr defTabSz="28679775">
              <a:defRPr sz="7800" b="0"/>
            </a:lvl1pPr>
          </a:lstStyle>
          <a:p>
            <a:endParaRPr lang="en-US" altLang="en-US"/>
          </a:p>
        </p:txBody>
      </p:sp>
      <p:sp>
        <p:nvSpPr>
          <p:cNvPr id="1029" name="Rectangle 5">
            <a:extLst>
              <a:ext uri="{FF2B5EF4-FFF2-40B4-BE49-F238E27FC236}">
                <a16:creationId xmlns:a16="http://schemas.microsoft.com/office/drawing/2014/main" id="{EEC434EE-D030-4927-82F6-E39ED8FA4E09}"/>
              </a:ext>
            </a:extLst>
          </p:cNvPr>
          <p:cNvSpPr>
            <a:spLocks noGrp="1" noChangeArrowheads="1"/>
          </p:cNvSpPr>
          <p:nvPr>
            <p:ph type="ftr" sz="quarter" idx="3"/>
          </p:nvPr>
        </p:nvSpPr>
        <p:spPr bwMode="auto">
          <a:xfrm>
            <a:off x="11247438" y="39990713"/>
            <a:ext cx="104235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5938" tIns="257175" rIns="515938" bIns="257175" numCol="1" anchor="ctr" anchorCtr="0" compatLnSpc="1">
            <a:prstTxWarp prst="textNoShape">
              <a:avLst/>
            </a:prstTxWarp>
          </a:bodyPr>
          <a:lstStyle>
            <a:lvl1pPr algn="ctr" defTabSz="28679775">
              <a:defRPr sz="7800" b="0"/>
            </a:lvl1pPr>
          </a:lstStyle>
          <a:p>
            <a:endParaRPr lang="en-US" altLang="en-US"/>
          </a:p>
        </p:txBody>
      </p:sp>
      <p:sp>
        <p:nvSpPr>
          <p:cNvPr id="1030" name="Rectangle 6">
            <a:extLst>
              <a:ext uri="{FF2B5EF4-FFF2-40B4-BE49-F238E27FC236}">
                <a16:creationId xmlns:a16="http://schemas.microsoft.com/office/drawing/2014/main" id="{6A5F0A2E-8C6A-4659-88DA-58DF3BE3F583}"/>
              </a:ext>
            </a:extLst>
          </p:cNvPr>
          <p:cNvSpPr>
            <a:spLocks noGrp="1" noChangeArrowheads="1"/>
          </p:cNvSpPr>
          <p:nvPr>
            <p:ph type="sldNum" sz="quarter" idx="4"/>
          </p:nvPr>
        </p:nvSpPr>
        <p:spPr bwMode="auto">
          <a:xfrm>
            <a:off x="23591838" y="39990713"/>
            <a:ext cx="6858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5938" tIns="257175" rIns="515938" bIns="257175" numCol="1" anchor="ctr" anchorCtr="0" compatLnSpc="1">
            <a:prstTxWarp prst="textNoShape">
              <a:avLst/>
            </a:prstTxWarp>
          </a:bodyPr>
          <a:lstStyle>
            <a:lvl1pPr algn="r" defTabSz="28679775">
              <a:defRPr sz="7800" b="0"/>
            </a:lvl1pPr>
          </a:lstStyle>
          <a:p>
            <a:fld id="{F129786A-2829-4797-8E8D-0B3796B6A8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679775" rtl="0" eaLnBrk="0" fontAlgn="base" hangingPunct="0">
        <a:spcBef>
          <a:spcPct val="0"/>
        </a:spcBef>
        <a:spcAft>
          <a:spcPct val="0"/>
        </a:spcAft>
        <a:defRPr sz="24600" kern="1200">
          <a:solidFill>
            <a:schemeClr val="tx2"/>
          </a:solidFill>
          <a:latin typeface="+mj-lt"/>
          <a:ea typeface="+mj-ea"/>
          <a:cs typeface="+mj-cs"/>
        </a:defRPr>
      </a:lvl1pPr>
      <a:lvl2pPr algn="ctr" defTabSz="28679775" rtl="0" eaLnBrk="0" fontAlgn="base" hangingPunct="0">
        <a:spcBef>
          <a:spcPct val="0"/>
        </a:spcBef>
        <a:spcAft>
          <a:spcPct val="0"/>
        </a:spcAft>
        <a:defRPr sz="24600">
          <a:solidFill>
            <a:schemeClr val="tx2"/>
          </a:solidFill>
          <a:latin typeface="Times New Roman" panose="02020603050405020304" pitchFamily="18" charset="0"/>
        </a:defRPr>
      </a:lvl2pPr>
      <a:lvl3pPr algn="ctr" defTabSz="28679775" rtl="0" eaLnBrk="0" fontAlgn="base" hangingPunct="0">
        <a:spcBef>
          <a:spcPct val="0"/>
        </a:spcBef>
        <a:spcAft>
          <a:spcPct val="0"/>
        </a:spcAft>
        <a:defRPr sz="24600">
          <a:solidFill>
            <a:schemeClr val="tx2"/>
          </a:solidFill>
          <a:latin typeface="Times New Roman" panose="02020603050405020304" pitchFamily="18" charset="0"/>
        </a:defRPr>
      </a:lvl3pPr>
      <a:lvl4pPr algn="ctr" defTabSz="28679775" rtl="0" eaLnBrk="0" fontAlgn="base" hangingPunct="0">
        <a:spcBef>
          <a:spcPct val="0"/>
        </a:spcBef>
        <a:spcAft>
          <a:spcPct val="0"/>
        </a:spcAft>
        <a:defRPr sz="24600">
          <a:solidFill>
            <a:schemeClr val="tx2"/>
          </a:solidFill>
          <a:latin typeface="Times New Roman" panose="02020603050405020304" pitchFamily="18" charset="0"/>
        </a:defRPr>
      </a:lvl4pPr>
      <a:lvl5pPr algn="ctr" defTabSz="28679775" rtl="0" eaLnBrk="0" fontAlgn="base" hangingPunct="0">
        <a:spcBef>
          <a:spcPct val="0"/>
        </a:spcBef>
        <a:spcAft>
          <a:spcPct val="0"/>
        </a:spcAft>
        <a:defRPr sz="24600">
          <a:solidFill>
            <a:schemeClr val="tx2"/>
          </a:solidFill>
          <a:latin typeface="Times New Roman" panose="02020603050405020304" pitchFamily="18" charset="0"/>
        </a:defRPr>
      </a:lvl5pPr>
      <a:lvl6pPr marL="457200" algn="ctr" defTabSz="28679775" rtl="0" eaLnBrk="0" fontAlgn="base" hangingPunct="0">
        <a:spcBef>
          <a:spcPct val="0"/>
        </a:spcBef>
        <a:spcAft>
          <a:spcPct val="0"/>
        </a:spcAft>
        <a:defRPr sz="24600">
          <a:solidFill>
            <a:schemeClr val="tx2"/>
          </a:solidFill>
          <a:latin typeface="Times New Roman" panose="02020603050405020304" pitchFamily="18" charset="0"/>
        </a:defRPr>
      </a:lvl6pPr>
      <a:lvl7pPr marL="914400" algn="ctr" defTabSz="28679775" rtl="0" eaLnBrk="0" fontAlgn="base" hangingPunct="0">
        <a:spcBef>
          <a:spcPct val="0"/>
        </a:spcBef>
        <a:spcAft>
          <a:spcPct val="0"/>
        </a:spcAft>
        <a:defRPr sz="24600">
          <a:solidFill>
            <a:schemeClr val="tx2"/>
          </a:solidFill>
          <a:latin typeface="Times New Roman" panose="02020603050405020304" pitchFamily="18" charset="0"/>
        </a:defRPr>
      </a:lvl7pPr>
      <a:lvl8pPr marL="1371600" algn="ctr" defTabSz="28679775" rtl="0" eaLnBrk="0" fontAlgn="base" hangingPunct="0">
        <a:spcBef>
          <a:spcPct val="0"/>
        </a:spcBef>
        <a:spcAft>
          <a:spcPct val="0"/>
        </a:spcAft>
        <a:defRPr sz="24600">
          <a:solidFill>
            <a:schemeClr val="tx2"/>
          </a:solidFill>
          <a:latin typeface="Times New Roman" panose="02020603050405020304" pitchFamily="18" charset="0"/>
        </a:defRPr>
      </a:lvl8pPr>
      <a:lvl9pPr marL="1828800" algn="ctr" defTabSz="28679775" rtl="0" eaLnBrk="0" fontAlgn="base" hangingPunct="0">
        <a:spcBef>
          <a:spcPct val="0"/>
        </a:spcBef>
        <a:spcAft>
          <a:spcPct val="0"/>
        </a:spcAft>
        <a:defRPr sz="24600">
          <a:solidFill>
            <a:schemeClr val="tx2"/>
          </a:solidFill>
          <a:latin typeface="Times New Roman" panose="02020603050405020304" pitchFamily="18" charset="0"/>
        </a:defRPr>
      </a:lvl9pPr>
    </p:titleStyle>
    <p:bodyStyle>
      <a:lvl1pPr marL="1920875" indent="-1920875" algn="l" defTabSz="28679775" rtl="0" eaLnBrk="0" fontAlgn="base" hangingPunct="0">
        <a:spcBef>
          <a:spcPct val="20000"/>
        </a:spcBef>
        <a:spcAft>
          <a:spcPct val="0"/>
        </a:spcAft>
        <a:buChar char="•"/>
        <a:defRPr sz="17900" kern="1200">
          <a:solidFill>
            <a:schemeClr val="tx1"/>
          </a:solidFill>
          <a:latin typeface="+mn-lt"/>
          <a:ea typeface="+mn-ea"/>
          <a:cs typeface="+mn-cs"/>
        </a:defRPr>
      </a:lvl1pPr>
      <a:lvl2pPr marL="4160838" indent="-1600200" algn="l" defTabSz="28679775" rtl="0" eaLnBrk="0" fontAlgn="base" hangingPunct="0">
        <a:spcBef>
          <a:spcPct val="20000"/>
        </a:spcBef>
        <a:spcAft>
          <a:spcPct val="0"/>
        </a:spcAft>
        <a:buChar char="–"/>
        <a:defRPr sz="15700" kern="1200">
          <a:solidFill>
            <a:schemeClr val="tx1"/>
          </a:solidFill>
          <a:latin typeface="+mn-lt"/>
          <a:ea typeface="+mn-ea"/>
          <a:cs typeface="+mn-cs"/>
        </a:defRPr>
      </a:lvl2pPr>
      <a:lvl3pPr marL="6400800" indent="-1279525" algn="l" defTabSz="28679775" rtl="0" eaLnBrk="0" fontAlgn="base" hangingPunct="0">
        <a:spcBef>
          <a:spcPct val="20000"/>
        </a:spcBef>
        <a:spcAft>
          <a:spcPct val="0"/>
        </a:spcAft>
        <a:buChar char="•"/>
        <a:defRPr sz="13400" kern="1200">
          <a:solidFill>
            <a:schemeClr val="tx1"/>
          </a:solidFill>
          <a:latin typeface="+mn-lt"/>
          <a:ea typeface="+mn-ea"/>
          <a:cs typeface="+mn-cs"/>
        </a:defRPr>
      </a:lvl3pPr>
      <a:lvl4pPr marL="8961438" indent="-1281113" algn="l" defTabSz="28679775" rtl="0" eaLnBrk="0" fontAlgn="base" hangingPunct="0">
        <a:spcBef>
          <a:spcPct val="20000"/>
        </a:spcBef>
        <a:spcAft>
          <a:spcPct val="0"/>
        </a:spcAft>
        <a:buChar char="–"/>
        <a:defRPr sz="11200" kern="1200">
          <a:solidFill>
            <a:schemeClr val="tx1"/>
          </a:solidFill>
          <a:latin typeface="+mn-lt"/>
          <a:ea typeface="+mn-ea"/>
          <a:cs typeface="+mn-cs"/>
        </a:defRPr>
      </a:lvl4pPr>
      <a:lvl5pPr marL="11522075" indent="-1281113" algn="l" defTabSz="28679775" rtl="0" eaLnBrk="0" fontAlgn="base" hangingPunct="0">
        <a:spcBef>
          <a:spcPct val="20000"/>
        </a:spcBef>
        <a:spcAft>
          <a:spcPct val="0"/>
        </a:spcAft>
        <a:buChar char="•"/>
        <a:defRPr sz="1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1.bin"/><Relationship Id="rId18" Type="http://schemas.openxmlformats.org/officeDocument/2006/relationships/image" Target="../media/image3.wmf"/><Relationship Id="rId26" Type="http://schemas.openxmlformats.org/officeDocument/2006/relationships/oleObject" Target="../embeddings/oleObject8.bin"/><Relationship Id="rId39" Type="http://schemas.openxmlformats.org/officeDocument/2006/relationships/image" Target="../media/image28.emf"/><Relationship Id="rId21" Type="http://schemas.openxmlformats.org/officeDocument/2006/relationships/oleObject" Target="../embeddings/oleObject5.bin"/><Relationship Id="rId34" Type="http://schemas.openxmlformats.org/officeDocument/2006/relationships/oleObject" Target="../embeddings/oleObject12.bin"/><Relationship Id="rId42" Type="http://schemas.openxmlformats.org/officeDocument/2006/relationships/image" Target="../media/image31.wmf"/><Relationship Id="rId47" Type="http://schemas.openxmlformats.org/officeDocument/2006/relationships/image" Target="../media/image36.wmf"/><Relationship Id="rId50" Type="http://schemas.openxmlformats.org/officeDocument/2006/relationships/image" Target="../media/image37.png"/><Relationship Id="rId55" Type="http://schemas.openxmlformats.org/officeDocument/2006/relationships/image" Target="../media/image14.wmf"/><Relationship Id="rId7" Type="http://schemas.openxmlformats.org/officeDocument/2006/relationships/image" Target="../media/image19.wmf"/><Relationship Id="rId2" Type="http://schemas.openxmlformats.org/officeDocument/2006/relationships/slideLayout" Target="../slideLayouts/slideLayout7.xml"/><Relationship Id="rId16" Type="http://schemas.openxmlformats.org/officeDocument/2006/relationships/image" Target="../media/image2.wmf"/><Relationship Id="rId29" Type="http://schemas.openxmlformats.org/officeDocument/2006/relationships/image" Target="../media/image8.wmf"/><Relationship Id="rId11" Type="http://schemas.openxmlformats.org/officeDocument/2006/relationships/image" Target="../media/image23.wmf"/><Relationship Id="rId24" Type="http://schemas.openxmlformats.org/officeDocument/2006/relationships/image" Target="../media/image6.wmf"/><Relationship Id="rId32" Type="http://schemas.openxmlformats.org/officeDocument/2006/relationships/oleObject" Target="../embeddings/oleObject11.bin"/><Relationship Id="rId37" Type="http://schemas.openxmlformats.org/officeDocument/2006/relationships/image" Target="../media/image26.png"/><Relationship Id="rId40" Type="http://schemas.openxmlformats.org/officeDocument/2006/relationships/image" Target="../media/image29.emf"/><Relationship Id="rId45" Type="http://schemas.openxmlformats.org/officeDocument/2006/relationships/image" Target="../media/image34.wmf"/><Relationship Id="rId53" Type="http://schemas.openxmlformats.org/officeDocument/2006/relationships/image" Target="../media/image38.wmf"/><Relationship Id="rId5" Type="http://schemas.openxmlformats.org/officeDocument/2006/relationships/image" Target="../media/image17.wmf"/><Relationship Id="rId19" Type="http://schemas.openxmlformats.org/officeDocument/2006/relationships/oleObject" Target="../embeddings/oleObject4.bin"/><Relationship Id="rId4" Type="http://schemas.openxmlformats.org/officeDocument/2006/relationships/image" Target="../media/image16.wmf"/><Relationship Id="rId9" Type="http://schemas.openxmlformats.org/officeDocument/2006/relationships/image" Target="../media/image21.wmf"/><Relationship Id="rId14" Type="http://schemas.openxmlformats.org/officeDocument/2006/relationships/image" Target="../media/image1.wmf"/><Relationship Id="rId22" Type="http://schemas.openxmlformats.org/officeDocument/2006/relationships/image" Target="../media/image5.wmf"/><Relationship Id="rId27" Type="http://schemas.openxmlformats.org/officeDocument/2006/relationships/image" Target="../media/image7.wmf"/><Relationship Id="rId30" Type="http://schemas.openxmlformats.org/officeDocument/2006/relationships/oleObject" Target="../embeddings/oleObject10.bin"/><Relationship Id="rId35" Type="http://schemas.openxmlformats.org/officeDocument/2006/relationships/image" Target="../media/image11.wmf"/><Relationship Id="rId43" Type="http://schemas.openxmlformats.org/officeDocument/2006/relationships/image" Target="../media/image32.wmf"/><Relationship Id="rId48" Type="http://schemas.openxmlformats.org/officeDocument/2006/relationships/oleObject" Target="../embeddings/Microsoft_Word_97_-_2003_Document.doc"/><Relationship Id="rId56" Type="http://schemas.openxmlformats.org/officeDocument/2006/relationships/image" Target="../media/image39.wmf"/><Relationship Id="rId8" Type="http://schemas.openxmlformats.org/officeDocument/2006/relationships/image" Target="../media/image20.wmf"/><Relationship Id="rId51" Type="http://schemas.openxmlformats.org/officeDocument/2006/relationships/oleObject" Target="../embeddings/Microsoft_Word_97_-_2003_Document1.doc"/><Relationship Id="rId3" Type="http://schemas.openxmlformats.org/officeDocument/2006/relationships/image" Target="../media/image15.wmf"/><Relationship Id="rId12" Type="http://schemas.openxmlformats.org/officeDocument/2006/relationships/image" Target="../media/image24.wmf"/><Relationship Id="rId17" Type="http://schemas.openxmlformats.org/officeDocument/2006/relationships/oleObject" Target="../embeddings/oleObject3.bin"/><Relationship Id="rId25" Type="http://schemas.openxmlformats.org/officeDocument/2006/relationships/oleObject" Target="../embeddings/oleObject7.bin"/><Relationship Id="rId33" Type="http://schemas.openxmlformats.org/officeDocument/2006/relationships/image" Target="../media/image10.wmf"/><Relationship Id="rId38" Type="http://schemas.openxmlformats.org/officeDocument/2006/relationships/image" Target="../media/image27.wmf"/><Relationship Id="rId46" Type="http://schemas.openxmlformats.org/officeDocument/2006/relationships/image" Target="../media/image35.wmf"/><Relationship Id="rId20" Type="http://schemas.openxmlformats.org/officeDocument/2006/relationships/image" Target="../media/image4.wmf"/><Relationship Id="rId41" Type="http://schemas.openxmlformats.org/officeDocument/2006/relationships/image" Target="../media/image30.emf"/><Relationship Id="rId54" Type="http://schemas.openxmlformats.org/officeDocument/2006/relationships/oleObject" Target="../embeddings/Microsoft_Word_97_-_2003_Document2.doc"/><Relationship Id="rId1" Type="http://schemas.openxmlformats.org/officeDocument/2006/relationships/vmlDrawing" Target="../drawings/vmlDrawing1.vml"/><Relationship Id="rId6" Type="http://schemas.openxmlformats.org/officeDocument/2006/relationships/image" Target="../media/image18.wmf"/><Relationship Id="rId15" Type="http://schemas.openxmlformats.org/officeDocument/2006/relationships/oleObject" Target="../embeddings/oleObject2.bin"/><Relationship Id="rId23" Type="http://schemas.openxmlformats.org/officeDocument/2006/relationships/oleObject" Target="../embeddings/oleObject6.bin"/><Relationship Id="rId28" Type="http://schemas.openxmlformats.org/officeDocument/2006/relationships/oleObject" Target="../embeddings/oleObject9.bin"/><Relationship Id="rId36" Type="http://schemas.openxmlformats.org/officeDocument/2006/relationships/image" Target="../media/image25.jpeg"/><Relationship Id="rId49" Type="http://schemas.openxmlformats.org/officeDocument/2006/relationships/image" Target="../media/image12.wmf"/><Relationship Id="rId57" Type="http://schemas.openxmlformats.org/officeDocument/2006/relationships/image" Target="../media/image40.wmf"/><Relationship Id="rId10" Type="http://schemas.openxmlformats.org/officeDocument/2006/relationships/image" Target="../media/image22.wmf"/><Relationship Id="rId31" Type="http://schemas.openxmlformats.org/officeDocument/2006/relationships/image" Target="../media/image9.wmf"/><Relationship Id="rId44" Type="http://schemas.openxmlformats.org/officeDocument/2006/relationships/image" Target="../media/image33.wmf"/><Relationship Id="rId52" Type="http://schemas.openxmlformats.org/officeDocument/2006/relationships/image" Target="../media/image13.wmf"/></Relationships>
</file>

<file path=ppt/slides/_rels/slide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50.png"/><Relationship Id="rId18" Type="http://schemas.openxmlformats.org/officeDocument/2006/relationships/image" Target="../media/image55.wmf"/><Relationship Id="rId3" Type="http://schemas.openxmlformats.org/officeDocument/2006/relationships/image" Target="../media/image42.wmf"/><Relationship Id="rId7" Type="http://schemas.openxmlformats.org/officeDocument/2006/relationships/oleObject" Target="../embeddings/Microsoft_Word_97_-_2003_Document3.doc"/><Relationship Id="rId12" Type="http://schemas.openxmlformats.org/officeDocument/2006/relationships/image" Target="../media/image49.wmf"/><Relationship Id="rId17" Type="http://schemas.openxmlformats.org/officeDocument/2006/relationships/image" Target="../media/image54.wmf"/><Relationship Id="rId2" Type="http://schemas.openxmlformats.org/officeDocument/2006/relationships/slideLayout" Target="../slideLayouts/slideLayout7.xml"/><Relationship Id="rId16" Type="http://schemas.openxmlformats.org/officeDocument/2006/relationships/image" Target="../media/image53.jpeg"/><Relationship Id="rId1" Type="http://schemas.openxmlformats.org/officeDocument/2006/relationships/vmlDrawing" Target="../drawings/vmlDrawing2.vml"/><Relationship Id="rId6" Type="http://schemas.openxmlformats.org/officeDocument/2006/relationships/image" Target="../media/image45.jpeg"/><Relationship Id="rId11" Type="http://schemas.openxmlformats.org/officeDocument/2006/relationships/image" Target="../media/image48.wmf"/><Relationship Id="rId5" Type="http://schemas.openxmlformats.org/officeDocument/2006/relationships/image" Target="../media/image44.png"/><Relationship Id="rId15" Type="http://schemas.openxmlformats.org/officeDocument/2006/relationships/image" Target="../media/image52.jpeg"/><Relationship Id="rId10" Type="http://schemas.openxmlformats.org/officeDocument/2006/relationships/image" Target="../media/image47.wmf"/><Relationship Id="rId19" Type="http://schemas.openxmlformats.org/officeDocument/2006/relationships/image" Target="../media/image56.wmf"/><Relationship Id="rId4" Type="http://schemas.openxmlformats.org/officeDocument/2006/relationships/image" Target="../media/image43.jpeg"/><Relationship Id="rId9" Type="http://schemas.openxmlformats.org/officeDocument/2006/relationships/image" Target="../media/image46.wmf"/><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40AC74-5859-4782-8E8B-C5DC2509008F}"/>
              </a:ext>
            </a:extLst>
          </p:cNvPr>
          <p:cNvSpPr>
            <a:spLocks noChangeArrowheads="1"/>
          </p:cNvSpPr>
          <p:nvPr/>
        </p:nvSpPr>
        <p:spPr bwMode="auto">
          <a:xfrm>
            <a:off x="2419350" y="550863"/>
            <a:ext cx="279876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altLang="en-US" sz="9600">
                <a:solidFill>
                  <a:srgbClr val="003767"/>
                </a:solidFill>
              </a:rPr>
              <a:t>Spatially Distributed Snowmelt Modeling with the Utah Energy Balance Snowmelt Model</a:t>
            </a:r>
          </a:p>
        </p:txBody>
      </p:sp>
      <p:sp>
        <p:nvSpPr>
          <p:cNvPr id="3082" name="Rectangle 10">
            <a:extLst>
              <a:ext uri="{FF2B5EF4-FFF2-40B4-BE49-F238E27FC236}">
                <a16:creationId xmlns:a16="http://schemas.microsoft.com/office/drawing/2014/main" id="{C4779E29-6430-426B-ABE9-131F7E8FD607}"/>
              </a:ext>
            </a:extLst>
          </p:cNvPr>
          <p:cNvSpPr>
            <a:spLocks noChangeArrowheads="1"/>
          </p:cNvSpPr>
          <p:nvPr/>
        </p:nvSpPr>
        <p:spPr bwMode="auto">
          <a:xfrm>
            <a:off x="1314450" y="3714750"/>
            <a:ext cx="30468888"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5400" b="0"/>
              <a:t>Jinsheng You (Utah State University, jinsyou@cc.usu.edu) </a:t>
            </a:r>
          </a:p>
          <a:p>
            <a:pPr algn="ctr"/>
            <a:r>
              <a:rPr lang="en-US" altLang="en-US" sz="5400" b="0"/>
              <a:t>D. G. Tarboton (Utah State University, dtarb@cc.usu.edu) </a:t>
            </a:r>
          </a:p>
          <a:p>
            <a:pPr algn="ctr"/>
            <a:r>
              <a:rPr lang="en-US" altLang="en-US" sz="5400" b="0"/>
              <a:t>C. H. Luce (U.S. Forest Service, Rocky Mountain Research Station, cluce@fs.fed.us)</a:t>
            </a:r>
          </a:p>
        </p:txBody>
      </p:sp>
      <p:sp>
        <p:nvSpPr>
          <p:cNvPr id="3369" name="Text Box 297">
            <a:extLst>
              <a:ext uri="{FF2B5EF4-FFF2-40B4-BE49-F238E27FC236}">
                <a16:creationId xmlns:a16="http://schemas.microsoft.com/office/drawing/2014/main" id="{7C961FAB-ABAB-41E8-A248-526FA899CF31}"/>
              </a:ext>
            </a:extLst>
          </p:cNvPr>
          <p:cNvSpPr txBox="1">
            <a:spLocks noChangeArrowheads="1"/>
          </p:cNvSpPr>
          <p:nvPr/>
        </p:nvSpPr>
        <p:spPr bwMode="auto">
          <a:xfrm>
            <a:off x="909638" y="7054850"/>
            <a:ext cx="15997237" cy="56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r>
              <a:rPr lang="en-US" altLang="en-US" sz="3200" u="sng"/>
              <a:t>Abstract</a:t>
            </a:r>
          </a:p>
          <a:p>
            <a:pPr lvl="2"/>
            <a:r>
              <a:rPr lang="en-US" altLang="en-US" b="0">
                <a:cs typeface="Times New Roman" panose="02020603050405020304" pitchFamily="18" charset="0"/>
              </a:rPr>
              <a:t>This paper describes some improvements that have been made to the Utah Energy Balance (UEB) Snowmelt model in the way that snow surface temperature is modeled. The Utah Energy Balance snowmelt model is a single layer snowmelt model designed to be parsimonious for spatially distributed grid applications. In the model snowmelt is driven by surface energy fluxes that depend strongly on surface temperature. Recognizing that surface temperature is different from an average or representative single layer snow temperature the model has to date used an equilibrium gradient approach to parameterize surface temperature. Comparisons against measurements of internal snow temperature revealed that this scheme led to deficiencies in the modeling of snowpack internal energy. This  paper describes new components added to the model to address these deficiencies. We have changed the parameterization of surface temperature from an equilibrium gradient approach to a modified force restore approach. We have also added a simplified representation of the advance of a refreezing front during periods of heat loss following melt. These parameterizations retain the simple one layer property of the model, important for parsimony, but improve the comparisons between measured and modeled internal energy, snow surface temperature, melt outflow and snow water equivalent. This model has been applied to the simulation of snowpack on a spatially distributed grid over the Green Lakes Valley watershed in Colorado as part of an effort to understand the spatial distribution of snow and parameterize the subgrid variability of snow processes for application with larger model elements.</a:t>
            </a:r>
          </a:p>
        </p:txBody>
      </p:sp>
      <p:sp>
        <p:nvSpPr>
          <p:cNvPr id="7555" name="Rectangle 1411">
            <a:extLst>
              <a:ext uri="{FF2B5EF4-FFF2-40B4-BE49-F238E27FC236}">
                <a16:creationId xmlns:a16="http://schemas.microsoft.com/office/drawing/2014/main" id="{30FDAE32-7CC2-4FA0-8DD3-6CA09A286517}"/>
              </a:ext>
            </a:extLst>
          </p:cNvPr>
          <p:cNvSpPr>
            <a:spLocks noChangeArrowheads="1"/>
          </p:cNvSpPr>
          <p:nvPr/>
        </p:nvSpPr>
        <p:spPr bwMode="auto">
          <a:xfrm>
            <a:off x="16030575" y="216598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57" name="Rectangle 1413">
            <a:extLst>
              <a:ext uri="{FF2B5EF4-FFF2-40B4-BE49-F238E27FC236}">
                <a16:creationId xmlns:a16="http://schemas.microsoft.com/office/drawing/2014/main" id="{CBA1F04A-71DF-4E91-8C54-BB17187A9F16}"/>
              </a:ext>
            </a:extLst>
          </p:cNvPr>
          <p:cNvSpPr>
            <a:spLocks noChangeArrowheads="1"/>
          </p:cNvSpPr>
          <p:nvPr/>
        </p:nvSpPr>
        <p:spPr bwMode="auto">
          <a:xfrm>
            <a:off x="16030575" y="216598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59" name="Rectangle 1415">
            <a:extLst>
              <a:ext uri="{FF2B5EF4-FFF2-40B4-BE49-F238E27FC236}">
                <a16:creationId xmlns:a16="http://schemas.microsoft.com/office/drawing/2014/main" id="{43541D51-AF20-427A-95BC-AC485DA0F94D}"/>
              </a:ext>
            </a:extLst>
          </p:cNvPr>
          <p:cNvSpPr>
            <a:spLocks noChangeArrowheads="1"/>
          </p:cNvSpPr>
          <p:nvPr/>
        </p:nvSpPr>
        <p:spPr bwMode="auto">
          <a:xfrm>
            <a:off x="16030575" y="216598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63" name="Rectangle 1419">
            <a:extLst>
              <a:ext uri="{FF2B5EF4-FFF2-40B4-BE49-F238E27FC236}">
                <a16:creationId xmlns:a16="http://schemas.microsoft.com/office/drawing/2014/main" id="{3350CA08-4FD3-43F2-8091-A00B889A99E9}"/>
              </a:ext>
            </a:extLst>
          </p:cNvPr>
          <p:cNvSpPr>
            <a:spLocks noChangeArrowheads="1"/>
          </p:cNvSpPr>
          <p:nvPr/>
        </p:nvSpPr>
        <p:spPr bwMode="auto">
          <a:xfrm>
            <a:off x="15601950" y="216027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94" name="Rectangle 1450">
            <a:extLst>
              <a:ext uri="{FF2B5EF4-FFF2-40B4-BE49-F238E27FC236}">
                <a16:creationId xmlns:a16="http://schemas.microsoft.com/office/drawing/2014/main" id="{EB39610D-85A2-47A4-B108-65BE2BB4B471}"/>
              </a:ext>
            </a:extLst>
          </p:cNvPr>
          <p:cNvSpPr>
            <a:spLocks noChangeArrowheads="1"/>
          </p:cNvSpPr>
          <p:nvPr/>
        </p:nvSpPr>
        <p:spPr bwMode="auto">
          <a:xfrm>
            <a:off x="15262225" y="216027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94" name="Rectangle 2178">
            <a:extLst>
              <a:ext uri="{FF2B5EF4-FFF2-40B4-BE49-F238E27FC236}">
                <a16:creationId xmlns:a16="http://schemas.microsoft.com/office/drawing/2014/main" id="{EC0F3F38-8DE8-49BE-9140-109A13F43327}"/>
              </a:ext>
            </a:extLst>
          </p:cNvPr>
          <p:cNvSpPr>
            <a:spLocks noChangeArrowheads="1"/>
          </p:cNvSpPr>
          <p:nvPr/>
        </p:nvSpPr>
        <p:spPr bwMode="auto">
          <a:xfrm>
            <a:off x="14612938" y="21609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96" name="Rectangle 2180">
            <a:extLst>
              <a:ext uri="{FF2B5EF4-FFF2-40B4-BE49-F238E27FC236}">
                <a16:creationId xmlns:a16="http://schemas.microsoft.com/office/drawing/2014/main" id="{F20DF229-3DFC-47DC-9BAB-BE4FCE3A610A}"/>
              </a:ext>
            </a:extLst>
          </p:cNvPr>
          <p:cNvSpPr>
            <a:spLocks noChangeArrowheads="1"/>
          </p:cNvSpPr>
          <p:nvPr/>
        </p:nvSpPr>
        <p:spPr bwMode="auto">
          <a:xfrm>
            <a:off x="15770225" y="216471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62" name="Rectangle 2346">
            <a:extLst>
              <a:ext uri="{FF2B5EF4-FFF2-40B4-BE49-F238E27FC236}">
                <a16:creationId xmlns:a16="http://schemas.microsoft.com/office/drawing/2014/main" id="{00344024-DB1F-4DA5-A0EB-43AB3B2D76E1}"/>
              </a:ext>
            </a:extLst>
          </p:cNvPr>
          <p:cNvSpPr>
            <a:spLocks noChangeArrowheads="1"/>
          </p:cNvSpPr>
          <p:nvPr/>
        </p:nvSpPr>
        <p:spPr bwMode="auto">
          <a:xfrm>
            <a:off x="13957300" y="186388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70" name="Rectangle 2354">
            <a:extLst>
              <a:ext uri="{FF2B5EF4-FFF2-40B4-BE49-F238E27FC236}">
                <a16:creationId xmlns:a16="http://schemas.microsoft.com/office/drawing/2014/main" id="{FF88EFD6-2D87-40F4-B0FE-3CC876454101}"/>
              </a:ext>
            </a:extLst>
          </p:cNvPr>
          <p:cNvSpPr>
            <a:spLocks noChangeArrowheads="1"/>
          </p:cNvSpPr>
          <p:nvPr/>
        </p:nvSpPr>
        <p:spPr bwMode="auto">
          <a:xfrm>
            <a:off x="13847763" y="187706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72" name="Rectangle 2356">
            <a:extLst>
              <a:ext uri="{FF2B5EF4-FFF2-40B4-BE49-F238E27FC236}">
                <a16:creationId xmlns:a16="http://schemas.microsoft.com/office/drawing/2014/main" id="{FEA0F5B8-EF7A-40FC-882E-70B31A0D241D}"/>
              </a:ext>
            </a:extLst>
          </p:cNvPr>
          <p:cNvSpPr>
            <a:spLocks noChangeArrowheads="1"/>
          </p:cNvSpPr>
          <p:nvPr/>
        </p:nvSpPr>
        <p:spPr bwMode="auto">
          <a:xfrm>
            <a:off x="13847763" y="187706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74" name="Rectangle 2358">
            <a:extLst>
              <a:ext uri="{FF2B5EF4-FFF2-40B4-BE49-F238E27FC236}">
                <a16:creationId xmlns:a16="http://schemas.microsoft.com/office/drawing/2014/main" id="{E93D4CC4-768C-4C51-8DF7-90833A63683B}"/>
              </a:ext>
            </a:extLst>
          </p:cNvPr>
          <p:cNvSpPr>
            <a:spLocks noChangeArrowheads="1"/>
          </p:cNvSpPr>
          <p:nvPr/>
        </p:nvSpPr>
        <p:spPr bwMode="auto">
          <a:xfrm>
            <a:off x="13847763" y="187706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1685" name="Group 2469">
            <a:extLst>
              <a:ext uri="{FF2B5EF4-FFF2-40B4-BE49-F238E27FC236}">
                <a16:creationId xmlns:a16="http://schemas.microsoft.com/office/drawing/2014/main" id="{E388C262-19DC-4A04-B870-E6E5E0FC3382}"/>
              </a:ext>
            </a:extLst>
          </p:cNvPr>
          <p:cNvGrpSpPr>
            <a:grpSpLocks/>
          </p:cNvGrpSpPr>
          <p:nvPr/>
        </p:nvGrpSpPr>
        <p:grpSpPr bwMode="auto">
          <a:xfrm>
            <a:off x="1238250" y="14649450"/>
            <a:ext cx="9010650" cy="6445250"/>
            <a:chOff x="0" y="16740"/>
            <a:chExt cx="5387" cy="4016"/>
          </a:xfrm>
        </p:grpSpPr>
        <p:sp>
          <p:nvSpPr>
            <p:cNvPr id="11686" name="Rectangle 2470">
              <a:extLst>
                <a:ext uri="{FF2B5EF4-FFF2-40B4-BE49-F238E27FC236}">
                  <a16:creationId xmlns:a16="http://schemas.microsoft.com/office/drawing/2014/main" id="{B617EE9C-DAF9-41F8-95E7-0D9943668A08}"/>
                </a:ext>
              </a:extLst>
            </p:cNvPr>
            <p:cNvSpPr>
              <a:spLocks noChangeArrowheads="1"/>
            </p:cNvSpPr>
            <p:nvPr/>
          </p:nvSpPr>
          <p:spPr bwMode="auto">
            <a:xfrm>
              <a:off x="4649" y="18740"/>
              <a:ext cx="728" cy="57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Thermally</a:t>
              </a:r>
            </a:p>
            <a:p>
              <a:r>
                <a:rPr lang="en-US" altLang="en-US" sz="1900"/>
                <a:t>active </a:t>
              </a:r>
            </a:p>
            <a:p>
              <a:r>
                <a:rPr lang="en-US" altLang="en-US" sz="1900"/>
                <a:t>layer</a:t>
              </a:r>
            </a:p>
          </p:txBody>
        </p:sp>
        <p:grpSp>
          <p:nvGrpSpPr>
            <p:cNvPr id="11687" name="Group 2471">
              <a:extLst>
                <a:ext uri="{FF2B5EF4-FFF2-40B4-BE49-F238E27FC236}">
                  <a16:creationId xmlns:a16="http://schemas.microsoft.com/office/drawing/2014/main" id="{3E9B43C9-8482-4CD6-B329-195A25C5C9F9}"/>
                </a:ext>
              </a:extLst>
            </p:cNvPr>
            <p:cNvGrpSpPr>
              <a:grpSpLocks/>
            </p:cNvGrpSpPr>
            <p:nvPr/>
          </p:nvGrpSpPr>
          <p:grpSpPr bwMode="auto">
            <a:xfrm>
              <a:off x="0" y="16740"/>
              <a:ext cx="5387" cy="4016"/>
              <a:chOff x="0" y="16740"/>
              <a:chExt cx="5387" cy="4016"/>
            </a:xfrm>
          </p:grpSpPr>
          <p:grpSp>
            <p:nvGrpSpPr>
              <p:cNvPr id="11688" name="Group 2472">
                <a:extLst>
                  <a:ext uri="{FF2B5EF4-FFF2-40B4-BE49-F238E27FC236}">
                    <a16:creationId xmlns:a16="http://schemas.microsoft.com/office/drawing/2014/main" id="{6F0E9207-FFC8-4FD1-87A2-DED763DCE315}"/>
                  </a:ext>
                </a:extLst>
              </p:cNvPr>
              <p:cNvGrpSpPr>
                <a:grpSpLocks/>
              </p:cNvGrpSpPr>
              <p:nvPr/>
            </p:nvGrpSpPr>
            <p:grpSpPr bwMode="auto">
              <a:xfrm>
                <a:off x="236" y="18483"/>
                <a:ext cx="1998" cy="826"/>
                <a:chOff x="236" y="18483"/>
                <a:chExt cx="1998" cy="826"/>
              </a:xfrm>
            </p:grpSpPr>
            <p:sp>
              <p:nvSpPr>
                <p:cNvPr id="11689" name="Line 2473">
                  <a:extLst>
                    <a:ext uri="{FF2B5EF4-FFF2-40B4-BE49-F238E27FC236}">
                      <a16:creationId xmlns:a16="http://schemas.microsoft.com/office/drawing/2014/main" id="{75A809D6-1663-43CD-B6D6-05A2BF2005E9}"/>
                    </a:ext>
                  </a:extLst>
                </p:cNvPr>
                <p:cNvSpPr>
                  <a:spLocks noChangeShapeType="1"/>
                </p:cNvSpPr>
                <p:nvPr/>
              </p:nvSpPr>
              <p:spPr bwMode="auto">
                <a:xfrm>
                  <a:off x="236" y="18483"/>
                  <a:ext cx="264" cy="826"/>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0" name="Line 2474">
                  <a:extLst>
                    <a:ext uri="{FF2B5EF4-FFF2-40B4-BE49-F238E27FC236}">
                      <a16:creationId xmlns:a16="http://schemas.microsoft.com/office/drawing/2014/main" id="{62CFB145-EBD6-4106-8C4D-FE8A64E9D905}"/>
                    </a:ext>
                  </a:extLst>
                </p:cNvPr>
                <p:cNvSpPr>
                  <a:spLocks noChangeShapeType="1"/>
                </p:cNvSpPr>
                <p:nvPr/>
              </p:nvSpPr>
              <p:spPr bwMode="auto">
                <a:xfrm flipV="1">
                  <a:off x="548" y="18556"/>
                  <a:ext cx="249" cy="721"/>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1" name="Line 2475">
                  <a:extLst>
                    <a:ext uri="{FF2B5EF4-FFF2-40B4-BE49-F238E27FC236}">
                      <a16:creationId xmlns:a16="http://schemas.microsoft.com/office/drawing/2014/main" id="{011601C1-8710-40B1-889C-ECA309C21697}"/>
                    </a:ext>
                  </a:extLst>
                </p:cNvPr>
                <p:cNvSpPr>
                  <a:spLocks noChangeShapeType="1"/>
                </p:cNvSpPr>
                <p:nvPr/>
              </p:nvSpPr>
              <p:spPr bwMode="auto">
                <a:xfrm>
                  <a:off x="1449" y="18548"/>
                  <a:ext cx="0" cy="737"/>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2" name="Line 2476">
                  <a:extLst>
                    <a:ext uri="{FF2B5EF4-FFF2-40B4-BE49-F238E27FC236}">
                      <a16:creationId xmlns:a16="http://schemas.microsoft.com/office/drawing/2014/main" id="{6FCE6E08-05C4-4A5A-8FB1-D6749ED070D3}"/>
                    </a:ext>
                  </a:extLst>
                </p:cNvPr>
                <p:cNvSpPr>
                  <a:spLocks noChangeShapeType="1"/>
                </p:cNvSpPr>
                <p:nvPr/>
              </p:nvSpPr>
              <p:spPr bwMode="auto">
                <a:xfrm>
                  <a:off x="1770" y="18540"/>
                  <a:ext cx="0" cy="721"/>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3" name="Line 2477">
                  <a:extLst>
                    <a:ext uri="{FF2B5EF4-FFF2-40B4-BE49-F238E27FC236}">
                      <a16:creationId xmlns:a16="http://schemas.microsoft.com/office/drawing/2014/main" id="{24B85926-7F5E-44C3-9EE0-7DB33D62E371}"/>
                    </a:ext>
                  </a:extLst>
                </p:cNvPr>
                <p:cNvSpPr>
                  <a:spLocks noChangeShapeType="1"/>
                </p:cNvSpPr>
                <p:nvPr/>
              </p:nvSpPr>
              <p:spPr bwMode="auto">
                <a:xfrm>
                  <a:off x="2234" y="18564"/>
                  <a:ext cx="0" cy="713"/>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94" name="Group 2478">
                <a:extLst>
                  <a:ext uri="{FF2B5EF4-FFF2-40B4-BE49-F238E27FC236}">
                    <a16:creationId xmlns:a16="http://schemas.microsoft.com/office/drawing/2014/main" id="{16C02DDE-2942-4B36-AE21-B4474E8DFD32}"/>
                  </a:ext>
                </a:extLst>
              </p:cNvPr>
              <p:cNvGrpSpPr>
                <a:grpSpLocks/>
              </p:cNvGrpSpPr>
              <p:nvPr/>
            </p:nvGrpSpPr>
            <p:grpSpPr bwMode="auto">
              <a:xfrm>
                <a:off x="43" y="19089"/>
                <a:ext cx="5152" cy="1667"/>
                <a:chOff x="43" y="19089"/>
                <a:chExt cx="5152" cy="1667"/>
              </a:xfrm>
            </p:grpSpPr>
            <p:sp>
              <p:nvSpPr>
                <p:cNvPr id="11695" name="Rectangle 2479">
                  <a:extLst>
                    <a:ext uri="{FF2B5EF4-FFF2-40B4-BE49-F238E27FC236}">
                      <a16:creationId xmlns:a16="http://schemas.microsoft.com/office/drawing/2014/main" id="{B5CBB22A-B0C9-40D7-AECA-D20B90E00C7F}"/>
                    </a:ext>
                  </a:extLst>
                </p:cNvPr>
                <p:cNvSpPr>
                  <a:spLocks noChangeArrowheads="1"/>
                </p:cNvSpPr>
                <p:nvPr/>
              </p:nvSpPr>
              <p:spPr bwMode="auto">
                <a:xfrm>
                  <a:off x="43" y="19349"/>
                  <a:ext cx="4743" cy="970"/>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96" name="Group 2480">
                  <a:extLst>
                    <a:ext uri="{FF2B5EF4-FFF2-40B4-BE49-F238E27FC236}">
                      <a16:creationId xmlns:a16="http://schemas.microsoft.com/office/drawing/2014/main" id="{0C2DAAA3-0ADA-49B0-A21B-65CE54C31A6E}"/>
                    </a:ext>
                  </a:extLst>
                </p:cNvPr>
                <p:cNvGrpSpPr>
                  <a:grpSpLocks/>
                </p:cNvGrpSpPr>
                <p:nvPr/>
              </p:nvGrpSpPr>
              <p:grpSpPr bwMode="auto">
                <a:xfrm>
                  <a:off x="1862" y="20415"/>
                  <a:ext cx="1499" cy="341"/>
                  <a:chOff x="1862" y="20415"/>
                  <a:chExt cx="1499" cy="341"/>
                </a:xfrm>
              </p:grpSpPr>
              <p:sp>
                <p:nvSpPr>
                  <p:cNvPr id="11697" name="Rectangle 2481">
                    <a:extLst>
                      <a:ext uri="{FF2B5EF4-FFF2-40B4-BE49-F238E27FC236}">
                        <a16:creationId xmlns:a16="http://schemas.microsoft.com/office/drawing/2014/main" id="{F6186D27-F5B0-487D-BD13-1F17802EC79C}"/>
                      </a:ext>
                    </a:extLst>
                  </p:cNvPr>
                  <p:cNvSpPr>
                    <a:spLocks noChangeArrowheads="1"/>
                  </p:cNvSpPr>
                  <p:nvPr/>
                </p:nvSpPr>
                <p:spPr bwMode="auto">
                  <a:xfrm>
                    <a:off x="1862" y="20415"/>
                    <a:ext cx="228" cy="27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2500"/>
                      <a:t>Q</a:t>
                    </a:r>
                  </a:p>
                </p:txBody>
              </p:sp>
              <p:sp>
                <p:nvSpPr>
                  <p:cNvPr id="11698" name="Rectangle 2482">
                    <a:extLst>
                      <a:ext uri="{FF2B5EF4-FFF2-40B4-BE49-F238E27FC236}">
                        <a16:creationId xmlns:a16="http://schemas.microsoft.com/office/drawing/2014/main" id="{B10B5698-1398-4C3F-8B70-EEC09424C293}"/>
                      </a:ext>
                    </a:extLst>
                  </p:cNvPr>
                  <p:cNvSpPr>
                    <a:spLocks noChangeArrowheads="1"/>
                  </p:cNvSpPr>
                  <p:nvPr/>
                </p:nvSpPr>
                <p:spPr bwMode="auto">
                  <a:xfrm>
                    <a:off x="3015" y="20437"/>
                    <a:ext cx="228" cy="27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2500"/>
                      <a:t>Q</a:t>
                    </a:r>
                  </a:p>
                </p:txBody>
              </p:sp>
              <p:sp>
                <p:nvSpPr>
                  <p:cNvPr id="11699" name="Rectangle 2483">
                    <a:extLst>
                      <a:ext uri="{FF2B5EF4-FFF2-40B4-BE49-F238E27FC236}">
                        <a16:creationId xmlns:a16="http://schemas.microsoft.com/office/drawing/2014/main" id="{584C3A3B-00E0-4385-9703-A7C2F75AC072}"/>
                      </a:ext>
                    </a:extLst>
                  </p:cNvPr>
                  <p:cNvSpPr>
                    <a:spLocks noChangeArrowheads="1"/>
                  </p:cNvSpPr>
                  <p:nvPr/>
                </p:nvSpPr>
                <p:spPr bwMode="auto">
                  <a:xfrm>
                    <a:off x="2015" y="20520"/>
                    <a:ext cx="152" cy="2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g</a:t>
                    </a:r>
                  </a:p>
                </p:txBody>
              </p:sp>
              <p:sp>
                <p:nvSpPr>
                  <p:cNvPr id="11700" name="Rectangle 2484">
                    <a:extLst>
                      <a:ext uri="{FF2B5EF4-FFF2-40B4-BE49-F238E27FC236}">
                        <a16:creationId xmlns:a16="http://schemas.microsoft.com/office/drawing/2014/main" id="{35B5B70B-530E-4193-9123-6E49E9DB14E9}"/>
                      </a:ext>
                    </a:extLst>
                  </p:cNvPr>
                  <p:cNvSpPr>
                    <a:spLocks noChangeArrowheads="1"/>
                  </p:cNvSpPr>
                  <p:nvPr/>
                </p:nvSpPr>
                <p:spPr bwMode="auto">
                  <a:xfrm>
                    <a:off x="3160" y="20542"/>
                    <a:ext cx="201" cy="21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m</a:t>
                    </a:r>
                  </a:p>
                </p:txBody>
              </p:sp>
            </p:grpSp>
            <p:sp>
              <p:nvSpPr>
                <p:cNvPr id="11701" name="Line 2485">
                  <a:extLst>
                    <a:ext uri="{FF2B5EF4-FFF2-40B4-BE49-F238E27FC236}">
                      <a16:creationId xmlns:a16="http://schemas.microsoft.com/office/drawing/2014/main" id="{95308551-89EE-496D-83C1-5AF9B4BDC926}"/>
                    </a:ext>
                  </a:extLst>
                </p:cNvPr>
                <p:cNvSpPr>
                  <a:spLocks noChangeShapeType="1"/>
                </p:cNvSpPr>
                <p:nvPr/>
              </p:nvSpPr>
              <p:spPr bwMode="auto">
                <a:xfrm>
                  <a:off x="43" y="20331"/>
                  <a:ext cx="5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02" name="Line 2486">
                  <a:extLst>
                    <a:ext uri="{FF2B5EF4-FFF2-40B4-BE49-F238E27FC236}">
                      <a16:creationId xmlns:a16="http://schemas.microsoft.com/office/drawing/2014/main" id="{44326A56-F85D-4207-85E8-866EF41057AF}"/>
                    </a:ext>
                  </a:extLst>
                </p:cNvPr>
                <p:cNvSpPr>
                  <a:spLocks noChangeShapeType="1"/>
                </p:cNvSpPr>
                <p:nvPr/>
              </p:nvSpPr>
              <p:spPr bwMode="auto">
                <a:xfrm>
                  <a:off x="43" y="19345"/>
                  <a:ext cx="5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03" name="Group 2487">
                  <a:extLst>
                    <a:ext uri="{FF2B5EF4-FFF2-40B4-BE49-F238E27FC236}">
                      <a16:creationId xmlns:a16="http://schemas.microsoft.com/office/drawing/2014/main" id="{EA923F8C-C16A-4190-AA3F-5ABCFAC24106}"/>
                    </a:ext>
                  </a:extLst>
                </p:cNvPr>
                <p:cNvGrpSpPr>
                  <a:grpSpLocks/>
                </p:cNvGrpSpPr>
                <p:nvPr/>
              </p:nvGrpSpPr>
              <p:grpSpPr bwMode="auto">
                <a:xfrm>
                  <a:off x="60" y="19089"/>
                  <a:ext cx="3056" cy="1567"/>
                  <a:chOff x="60" y="19089"/>
                  <a:chExt cx="3056" cy="1567"/>
                </a:xfrm>
              </p:grpSpPr>
              <p:sp>
                <p:nvSpPr>
                  <p:cNvPr id="11704" name="Line 2488">
                    <a:extLst>
                      <a:ext uri="{FF2B5EF4-FFF2-40B4-BE49-F238E27FC236}">
                        <a16:creationId xmlns:a16="http://schemas.microsoft.com/office/drawing/2014/main" id="{3A09E572-C00A-4535-AAD3-A630690101BC}"/>
                      </a:ext>
                    </a:extLst>
                  </p:cNvPr>
                  <p:cNvSpPr>
                    <a:spLocks noChangeShapeType="1"/>
                  </p:cNvSpPr>
                  <p:nvPr/>
                </p:nvSpPr>
                <p:spPr bwMode="auto">
                  <a:xfrm flipV="1">
                    <a:off x="1809" y="20335"/>
                    <a:ext cx="0" cy="321"/>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05" name="Picture 2489">
                    <a:extLst>
                      <a:ext uri="{FF2B5EF4-FFF2-40B4-BE49-F238E27FC236}">
                        <a16:creationId xmlns:a16="http://schemas.microsoft.com/office/drawing/2014/main" id="{2A14409D-7AE7-4B62-ABE0-692A1507B1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 y="19089"/>
                    <a:ext cx="289" cy="21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06" name="Picture 2490">
                    <a:extLst>
                      <a:ext uri="{FF2B5EF4-FFF2-40B4-BE49-F238E27FC236}">
                        <a16:creationId xmlns:a16="http://schemas.microsoft.com/office/drawing/2014/main" id="{2D176FC0-7BBD-45CB-A3D6-50DE5D69205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 y="19457"/>
                    <a:ext cx="2748" cy="16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07" name="Rectangle 2491">
                    <a:extLst>
                      <a:ext uri="{FF2B5EF4-FFF2-40B4-BE49-F238E27FC236}">
                        <a16:creationId xmlns:a16="http://schemas.microsoft.com/office/drawing/2014/main" id="{6967010E-DFE4-4443-9F9B-FF0B0C2E95B1}"/>
                      </a:ext>
                    </a:extLst>
                  </p:cNvPr>
                  <p:cNvSpPr>
                    <a:spLocks noChangeArrowheads="1"/>
                  </p:cNvSpPr>
                  <p:nvPr/>
                </p:nvSpPr>
                <p:spPr bwMode="auto">
                  <a:xfrm>
                    <a:off x="60" y="19734"/>
                    <a:ext cx="1353" cy="21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Water Equivalent </a:t>
                    </a:r>
                    <a:r>
                      <a:rPr lang="en-US" altLang="en-US" sz="1900" b="0"/>
                      <a:t>W</a:t>
                    </a:r>
                  </a:p>
                </p:txBody>
              </p:sp>
              <p:pic>
                <p:nvPicPr>
                  <p:cNvPr id="11708" name="Picture 2492">
                    <a:extLst>
                      <a:ext uri="{FF2B5EF4-FFF2-40B4-BE49-F238E27FC236}">
                        <a16:creationId xmlns:a16="http://schemas.microsoft.com/office/drawing/2014/main" id="{BA3D233F-713A-4B86-8054-6BDCBB7305C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 y="19818"/>
                    <a:ext cx="1242" cy="14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709" name="Group 2493">
                <a:extLst>
                  <a:ext uri="{FF2B5EF4-FFF2-40B4-BE49-F238E27FC236}">
                    <a16:creationId xmlns:a16="http://schemas.microsoft.com/office/drawing/2014/main" id="{0DBA06EA-1FEE-45D9-BEEE-87FB6876A60A}"/>
                  </a:ext>
                </a:extLst>
              </p:cNvPr>
              <p:cNvGrpSpPr>
                <a:grpSpLocks/>
              </p:cNvGrpSpPr>
              <p:nvPr/>
            </p:nvGrpSpPr>
            <p:grpSpPr bwMode="auto">
              <a:xfrm>
                <a:off x="1878" y="16740"/>
                <a:ext cx="3216" cy="1860"/>
                <a:chOff x="1878" y="16740"/>
                <a:chExt cx="3216" cy="1860"/>
              </a:xfrm>
            </p:grpSpPr>
            <p:grpSp>
              <p:nvGrpSpPr>
                <p:cNvPr id="11710" name="Group 2494">
                  <a:extLst>
                    <a:ext uri="{FF2B5EF4-FFF2-40B4-BE49-F238E27FC236}">
                      <a16:creationId xmlns:a16="http://schemas.microsoft.com/office/drawing/2014/main" id="{D62737DB-EB6B-4B0D-941E-D3F17B718F0A}"/>
                    </a:ext>
                  </a:extLst>
                </p:cNvPr>
                <p:cNvGrpSpPr>
                  <a:grpSpLocks/>
                </p:cNvGrpSpPr>
                <p:nvPr/>
              </p:nvGrpSpPr>
              <p:grpSpPr bwMode="auto">
                <a:xfrm>
                  <a:off x="1994" y="16740"/>
                  <a:ext cx="3100" cy="1860"/>
                  <a:chOff x="1994" y="16740"/>
                  <a:chExt cx="3100" cy="1860"/>
                </a:xfrm>
              </p:grpSpPr>
              <p:sp>
                <p:nvSpPr>
                  <p:cNvPr id="11711" name="Rectangle 2495">
                    <a:extLst>
                      <a:ext uri="{FF2B5EF4-FFF2-40B4-BE49-F238E27FC236}">
                        <a16:creationId xmlns:a16="http://schemas.microsoft.com/office/drawing/2014/main" id="{0F1ECD19-6F35-4344-A0D5-92484DE9840D}"/>
                      </a:ext>
                    </a:extLst>
                  </p:cNvPr>
                  <p:cNvSpPr>
                    <a:spLocks noChangeArrowheads="1"/>
                  </p:cNvSpPr>
                  <p:nvPr/>
                </p:nvSpPr>
                <p:spPr bwMode="auto">
                  <a:xfrm>
                    <a:off x="1994" y="16740"/>
                    <a:ext cx="3100" cy="1860"/>
                  </a:xfrm>
                  <a:prstGeom prst="rect">
                    <a:avLst/>
                  </a:prstGeom>
                  <a:solidFill>
                    <a:srgbClr val="F8FCF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2" name="Rectangle 2496">
                    <a:extLst>
                      <a:ext uri="{FF2B5EF4-FFF2-40B4-BE49-F238E27FC236}">
                        <a16:creationId xmlns:a16="http://schemas.microsoft.com/office/drawing/2014/main" id="{A01B74F5-8783-4A59-A537-8C83350FF793}"/>
                      </a:ext>
                    </a:extLst>
                  </p:cNvPr>
                  <p:cNvSpPr>
                    <a:spLocks noChangeArrowheads="1"/>
                  </p:cNvSpPr>
                  <p:nvPr/>
                </p:nvSpPr>
                <p:spPr bwMode="auto">
                  <a:xfrm>
                    <a:off x="2383" y="16824"/>
                    <a:ext cx="2374" cy="50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2500">
                        <a:solidFill>
                          <a:schemeClr val="tx2"/>
                        </a:solidFill>
                      </a:rPr>
                      <a:t>Fluxes that depend on snow </a:t>
                    </a:r>
                  </a:p>
                  <a:p>
                    <a:r>
                      <a:rPr lang="en-US" altLang="en-US" sz="2500">
                        <a:solidFill>
                          <a:schemeClr val="tx2"/>
                        </a:solidFill>
                      </a:rPr>
                      <a:t>surface temperature</a:t>
                    </a:r>
                  </a:p>
                </p:txBody>
              </p:sp>
            </p:grpSp>
            <p:grpSp>
              <p:nvGrpSpPr>
                <p:cNvPr id="11713" name="Group 2497">
                  <a:extLst>
                    <a:ext uri="{FF2B5EF4-FFF2-40B4-BE49-F238E27FC236}">
                      <a16:creationId xmlns:a16="http://schemas.microsoft.com/office/drawing/2014/main" id="{EBCFB814-3DB2-4F1A-AC37-D09B56C4A375}"/>
                    </a:ext>
                  </a:extLst>
                </p:cNvPr>
                <p:cNvGrpSpPr>
                  <a:grpSpLocks/>
                </p:cNvGrpSpPr>
                <p:nvPr/>
              </p:nvGrpSpPr>
              <p:grpSpPr bwMode="auto">
                <a:xfrm>
                  <a:off x="1878" y="17385"/>
                  <a:ext cx="3200" cy="1143"/>
                  <a:chOff x="1878" y="17385"/>
                  <a:chExt cx="3200" cy="1143"/>
                </a:xfrm>
              </p:grpSpPr>
              <p:sp>
                <p:nvSpPr>
                  <p:cNvPr id="11714" name="Line 2498">
                    <a:extLst>
                      <a:ext uri="{FF2B5EF4-FFF2-40B4-BE49-F238E27FC236}">
                        <a16:creationId xmlns:a16="http://schemas.microsoft.com/office/drawing/2014/main" id="{E318F739-AD96-4FC7-9A05-414059FB6529}"/>
                      </a:ext>
                    </a:extLst>
                  </p:cNvPr>
                  <p:cNvSpPr>
                    <a:spLocks noChangeShapeType="1"/>
                  </p:cNvSpPr>
                  <p:nvPr/>
                </p:nvSpPr>
                <p:spPr bwMode="auto">
                  <a:xfrm>
                    <a:off x="2070" y="17918"/>
                    <a:ext cx="825"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5" name="Line 2499">
                    <a:extLst>
                      <a:ext uri="{FF2B5EF4-FFF2-40B4-BE49-F238E27FC236}">
                        <a16:creationId xmlns:a16="http://schemas.microsoft.com/office/drawing/2014/main" id="{99574E60-7389-4A58-BC37-B6A316CE5355}"/>
                      </a:ext>
                    </a:extLst>
                  </p:cNvPr>
                  <p:cNvSpPr>
                    <a:spLocks noChangeShapeType="1"/>
                  </p:cNvSpPr>
                  <p:nvPr/>
                </p:nvSpPr>
                <p:spPr bwMode="auto">
                  <a:xfrm flipH="1">
                    <a:off x="1878" y="18047"/>
                    <a:ext cx="705"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16" name="Group 2500">
                    <a:extLst>
                      <a:ext uri="{FF2B5EF4-FFF2-40B4-BE49-F238E27FC236}">
                        <a16:creationId xmlns:a16="http://schemas.microsoft.com/office/drawing/2014/main" id="{1A9EFF49-27A2-4D4E-8F5D-A086181C17F1}"/>
                      </a:ext>
                    </a:extLst>
                  </p:cNvPr>
                  <p:cNvGrpSpPr>
                    <a:grpSpLocks/>
                  </p:cNvGrpSpPr>
                  <p:nvPr/>
                </p:nvGrpSpPr>
                <p:grpSpPr bwMode="auto">
                  <a:xfrm>
                    <a:off x="2082" y="17385"/>
                    <a:ext cx="2996" cy="1143"/>
                    <a:chOff x="2082" y="17385"/>
                    <a:chExt cx="2996" cy="1143"/>
                  </a:xfrm>
                </p:grpSpPr>
                <p:sp>
                  <p:nvSpPr>
                    <p:cNvPr id="11717" name="Line 2501">
                      <a:extLst>
                        <a:ext uri="{FF2B5EF4-FFF2-40B4-BE49-F238E27FC236}">
                          <a16:creationId xmlns:a16="http://schemas.microsoft.com/office/drawing/2014/main" id="{44446E17-D4A0-408B-9350-1B2B203CA8AB}"/>
                        </a:ext>
                      </a:extLst>
                    </p:cNvPr>
                    <p:cNvSpPr>
                      <a:spLocks noChangeShapeType="1"/>
                    </p:cNvSpPr>
                    <p:nvPr/>
                  </p:nvSpPr>
                  <p:spPr bwMode="auto">
                    <a:xfrm>
                      <a:off x="2911" y="17922"/>
                      <a:ext cx="257" cy="321"/>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8" name="Line 2502">
                      <a:extLst>
                        <a:ext uri="{FF2B5EF4-FFF2-40B4-BE49-F238E27FC236}">
                          <a16:creationId xmlns:a16="http://schemas.microsoft.com/office/drawing/2014/main" id="{EEECF913-67FB-4D55-8C22-8F517BC40D60}"/>
                        </a:ext>
                      </a:extLst>
                    </p:cNvPr>
                    <p:cNvSpPr>
                      <a:spLocks noChangeShapeType="1"/>
                    </p:cNvSpPr>
                    <p:nvPr/>
                  </p:nvSpPr>
                  <p:spPr bwMode="auto">
                    <a:xfrm>
                      <a:off x="3728" y="17385"/>
                      <a:ext cx="144" cy="241"/>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19" name="Picture 2503">
                      <a:extLst>
                        <a:ext uri="{FF2B5EF4-FFF2-40B4-BE49-F238E27FC236}">
                          <a16:creationId xmlns:a16="http://schemas.microsoft.com/office/drawing/2014/main" id="{70AFD88A-6875-48D5-9CB3-E1CDD8F78FF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 y="18183"/>
                      <a:ext cx="1137" cy="34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20" name="Picture 2504">
                      <a:extLst>
                        <a:ext uri="{FF2B5EF4-FFF2-40B4-BE49-F238E27FC236}">
                          <a16:creationId xmlns:a16="http://schemas.microsoft.com/office/drawing/2014/main" id="{DFA2DE31-EA93-4F83-84D4-124D0AB587B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 y="18271"/>
                      <a:ext cx="1682" cy="23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21" name="Line 2505">
                      <a:extLst>
                        <a:ext uri="{FF2B5EF4-FFF2-40B4-BE49-F238E27FC236}">
                          <a16:creationId xmlns:a16="http://schemas.microsoft.com/office/drawing/2014/main" id="{BCC82103-8BC7-48C2-BAA8-39BF6771AD57}"/>
                        </a:ext>
                      </a:extLst>
                    </p:cNvPr>
                    <p:cNvSpPr>
                      <a:spLocks noChangeShapeType="1"/>
                    </p:cNvSpPr>
                    <p:nvPr/>
                  </p:nvSpPr>
                  <p:spPr bwMode="auto">
                    <a:xfrm flipV="1">
                      <a:off x="2591" y="17786"/>
                      <a:ext cx="136" cy="26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2" name="Line 2506">
                      <a:extLst>
                        <a:ext uri="{FF2B5EF4-FFF2-40B4-BE49-F238E27FC236}">
                          <a16:creationId xmlns:a16="http://schemas.microsoft.com/office/drawing/2014/main" id="{DECB7FD2-7AAD-4AFE-9024-1117682A36E7}"/>
                        </a:ext>
                      </a:extLst>
                    </p:cNvPr>
                    <p:cNvSpPr>
                      <a:spLocks noChangeShapeType="1"/>
                    </p:cNvSpPr>
                    <p:nvPr/>
                  </p:nvSpPr>
                  <p:spPr bwMode="auto">
                    <a:xfrm>
                      <a:off x="2431" y="18059"/>
                      <a:ext cx="120" cy="192"/>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23" name="Picture 2507">
                      <a:extLst>
                        <a:ext uri="{FF2B5EF4-FFF2-40B4-BE49-F238E27FC236}">
                          <a16:creationId xmlns:a16="http://schemas.microsoft.com/office/drawing/2014/main" id="{6F7A9F20-F815-42DE-B354-05C9629F08F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 y="17454"/>
                      <a:ext cx="2364" cy="48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1724" name="Group 2508">
                <a:extLst>
                  <a:ext uri="{FF2B5EF4-FFF2-40B4-BE49-F238E27FC236}">
                    <a16:creationId xmlns:a16="http://schemas.microsoft.com/office/drawing/2014/main" id="{5B927196-30CB-478D-8FC8-A065D61E95B5}"/>
                  </a:ext>
                </a:extLst>
              </p:cNvPr>
              <p:cNvGrpSpPr>
                <a:grpSpLocks/>
              </p:cNvGrpSpPr>
              <p:nvPr/>
            </p:nvGrpSpPr>
            <p:grpSpPr bwMode="auto">
              <a:xfrm>
                <a:off x="2931" y="17955"/>
                <a:ext cx="2456" cy="2709"/>
                <a:chOff x="2931" y="17955"/>
                <a:chExt cx="2456" cy="2709"/>
              </a:xfrm>
            </p:grpSpPr>
            <p:sp>
              <p:nvSpPr>
                <p:cNvPr id="11725" name="Line 2509">
                  <a:extLst>
                    <a:ext uri="{FF2B5EF4-FFF2-40B4-BE49-F238E27FC236}">
                      <a16:creationId xmlns:a16="http://schemas.microsoft.com/office/drawing/2014/main" id="{FFDC2C69-9D1F-4A44-B8A7-A600FCEB237C}"/>
                    </a:ext>
                  </a:extLst>
                </p:cNvPr>
                <p:cNvSpPr>
                  <a:spLocks noChangeShapeType="1"/>
                </p:cNvSpPr>
                <p:nvPr/>
              </p:nvSpPr>
              <p:spPr bwMode="auto">
                <a:xfrm>
                  <a:off x="3893" y="17955"/>
                  <a:ext cx="0" cy="1354"/>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 name="Line 2510">
                  <a:extLst>
                    <a:ext uri="{FF2B5EF4-FFF2-40B4-BE49-F238E27FC236}">
                      <a16:creationId xmlns:a16="http://schemas.microsoft.com/office/drawing/2014/main" id="{42038433-C382-429E-BFA9-E1DD65D72633}"/>
                    </a:ext>
                  </a:extLst>
                </p:cNvPr>
                <p:cNvSpPr>
                  <a:spLocks noChangeShapeType="1"/>
                </p:cNvSpPr>
                <p:nvPr/>
              </p:nvSpPr>
              <p:spPr bwMode="auto">
                <a:xfrm flipV="1">
                  <a:off x="4309" y="18596"/>
                  <a:ext cx="0" cy="721"/>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7" name="Line 2511">
                  <a:extLst>
                    <a:ext uri="{FF2B5EF4-FFF2-40B4-BE49-F238E27FC236}">
                      <a16:creationId xmlns:a16="http://schemas.microsoft.com/office/drawing/2014/main" id="{B9FFCA4D-74F3-4669-8F95-0765170BF7DF}"/>
                    </a:ext>
                  </a:extLst>
                </p:cNvPr>
                <p:cNvSpPr>
                  <a:spLocks noChangeShapeType="1"/>
                </p:cNvSpPr>
                <p:nvPr/>
              </p:nvSpPr>
              <p:spPr bwMode="auto">
                <a:xfrm>
                  <a:off x="2931" y="19357"/>
                  <a:ext cx="0" cy="433"/>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8" name="Line 2512">
                  <a:extLst>
                    <a:ext uri="{FF2B5EF4-FFF2-40B4-BE49-F238E27FC236}">
                      <a16:creationId xmlns:a16="http://schemas.microsoft.com/office/drawing/2014/main" id="{014FAD8A-CBEE-4521-B9F1-A30874162EA7}"/>
                    </a:ext>
                  </a:extLst>
                </p:cNvPr>
                <p:cNvSpPr>
                  <a:spLocks noChangeShapeType="1"/>
                </p:cNvSpPr>
                <p:nvPr/>
              </p:nvSpPr>
              <p:spPr bwMode="auto">
                <a:xfrm>
                  <a:off x="2947" y="20343"/>
                  <a:ext cx="0" cy="321"/>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29" name="Picture 2513">
                  <a:extLst>
                    <a:ext uri="{FF2B5EF4-FFF2-40B4-BE49-F238E27FC236}">
                      <a16:creationId xmlns:a16="http://schemas.microsoft.com/office/drawing/2014/main" id="{BA203E26-CAFD-4977-9AD8-E33AA79C4A1E}"/>
                    </a:ext>
                  </a:extLst>
                </p:cNvPr>
                <p:cNvPicPr>
                  <a:picLocks noChangeArrowheads="1"/>
                </p:cNvPicPr>
                <p:nvPr/>
              </p:nvPicPr>
              <p:blipFill>
                <a:blip r:embed="rId9">
                  <a:extLst>
                    <a:ext uri="{28A0092B-C50C-407E-A947-70E740481C1C}">
                      <a14:useLocalDpi xmlns:a14="http://schemas.microsoft.com/office/drawing/2010/main" val="0"/>
                    </a:ext>
                  </a:extLst>
                </a:blip>
                <a:srcRect l="28333" t="16190" b="18095"/>
                <a:stretch>
                  <a:fillRect/>
                </a:stretch>
              </p:blipFill>
              <p:spPr bwMode="auto">
                <a:xfrm>
                  <a:off x="3460" y="19345"/>
                  <a:ext cx="689" cy="55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30" name="Line 2514">
                  <a:extLst>
                    <a:ext uri="{FF2B5EF4-FFF2-40B4-BE49-F238E27FC236}">
                      <a16:creationId xmlns:a16="http://schemas.microsoft.com/office/drawing/2014/main" id="{FE68BE2E-C5D0-44EA-8CFA-474CE28A66C6}"/>
                    </a:ext>
                  </a:extLst>
                </p:cNvPr>
                <p:cNvSpPr>
                  <a:spLocks noChangeShapeType="1"/>
                </p:cNvSpPr>
                <p:nvPr/>
              </p:nvSpPr>
              <p:spPr bwMode="auto">
                <a:xfrm>
                  <a:off x="3284" y="19165"/>
                  <a:ext cx="0" cy="17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1" name="Line 2515">
                  <a:extLst>
                    <a:ext uri="{FF2B5EF4-FFF2-40B4-BE49-F238E27FC236}">
                      <a16:creationId xmlns:a16="http://schemas.microsoft.com/office/drawing/2014/main" id="{14C58EB5-007B-49A0-816D-568BF8536E89}"/>
                    </a:ext>
                  </a:extLst>
                </p:cNvPr>
                <p:cNvSpPr>
                  <a:spLocks noChangeShapeType="1"/>
                </p:cNvSpPr>
                <p:nvPr/>
              </p:nvSpPr>
              <p:spPr bwMode="auto">
                <a:xfrm>
                  <a:off x="3240" y="19481"/>
                  <a:ext cx="1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32" name="Picture 2516">
                  <a:extLst>
                    <a:ext uri="{FF2B5EF4-FFF2-40B4-BE49-F238E27FC236}">
                      <a16:creationId xmlns:a16="http://schemas.microsoft.com/office/drawing/2014/main" id="{554F28EC-5A88-442E-B2AF-BB722B60E31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7" y="19353"/>
                  <a:ext cx="168" cy="17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33" name="Rectangle 2517">
                  <a:extLst>
                    <a:ext uri="{FF2B5EF4-FFF2-40B4-BE49-F238E27FC236}">
                      <a16:creationId xmlns:a16="http://schemas.microsoft.com/office/drawing/2014/main" id="{23B8AE39-FE6E-434F-B529-ECFB2726DFE8}"/>
                    </a:ext>
                  </a:extLst>
                </p:cNvPr>
                <p:cNvSpPr>
                  <a:spLocks noChangeArrowheads="1"/>
                </p:cNvSpPr>
                <p:nvPr/>
              </p:nvSpPr>
              <p:spPr bwMode="auto">
                <a:xfrm>
                  <a:off x="3624" y="19404"/>
                  <a:ext cx="1099" cy="75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612" tIns="26645" rIns="66612" bIns="26645">
                  <a:spAutoFit/>
                </a:bodyPr>
                <a:lstStyle/>
                <a:p>
                  <a:r>
                    <a:rPr lang="en-US" altLang="en-US" sz="1900" b="0"/>
                    <a:t>Depth sensitivity to diurnal  temperature fluctuation</a:t>
                  </a:r>
                </a:p>
              </p:txBody>
            </p:sp>
            <p:sp>
              <p:nvSpPr>
                <p:cNvPr id="11734" name="Rectangle 2518" descr="Large confetti">
                  <a:extLst>
                    <a:ext uri="{FF2B5EF4-FFF2-40B4-BE49-F238E27FC236}">
                      <a16:creationId xmlns:a16="http://schemas.microsoft.com/office/drawing/2014/main" id="{FB37F44D-286B-4F86-ACCB-049B08C953A3}"/>
                    </a:ext>
                  </a:extLst>
                </p:cNvPr>
                <p:cNvSpPr>
                  <a:spLocks noChangeArrowheads="1"/>
                </p:cNvSpPr>
                <p:nvPr/>
              </p:nvSpPr>
              <p:spPr bwMode="auto">
                <a:xfrm>
                  <a:off x="4698" y="19862"/>
                  <a:ext cx="497" cy="465"/>
                </a:xfrm>
                <a:prstGeom prst="rect">
                  <a:avLst/>
                </a:prstGeom>
                <a:pattFill prst="lgConfetti">
                  <a:fgClr>
                    <a:schemeClr val="accent2"/>
                  </a:fgClr>
                  <a:bgClr>
                    <a:schemeClr val="tx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5" name="Rectangle 2519" descr="Dark upward diagonal">
                  <a:extLst>
                    <a:ext uri="{FF2B5EF4-FFF2-40B4-BE49-F238E27FC236}">
                      <a16:creationId xmlns:a16="http://schemas.microsoft.com/office/drawing/2014/main" id="{E39081AF-02F7-4E52-A0F7-01440D58F368}"/>
                    </a:ext>
                  </a:extLst>
                </p:cNvPr>
                <p:cNvSpPr>
                  <a:spLocks noChangeArrowheads="1"/>
                </p:cNvSpPr>
                <p:nvPr/>
              </p:nvSpPr>
              <p:spPr bwMode="auto">
                <a:xfrm>
                  <a:off x="4686" y="19353"/>
                  <a:ext cx="512" cy="521"/>
                </a:xfrm>
                <a:prstGeom prst="rect">
                  <a:avLst/>
                </a:prstGeom>
                <a:pattFill prst="dkUpDiag">
                  <a:fgClr>
                    <a:schemeClr val="accent2"/>
                  </a:fgClr>
                  <a:bgClr>
                    <a:schemeClr val="tx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6" name="Line 2520">
                  <a:extLst>
                    <a:ext uri="{FF2B5EF4-FFF2-40B4-BE49-F238E27FC236}">
                      <a16:creationId xmlns:a16="http://schemas.microsoft.com/office/drawing/2014/main" id="{2EBF2B57-815D-49E8-9816-7E68CDC682A3}"/>
                    </a:ext>
                  </a:extLst>
                </p:cNvPr>
                <p:cNvSpPr>
                  <a:spLocks noChangeShapeType="1"/>
                </p:cNvSpPr>
                <p:nvPr/>
              </p:nvSpPr>
              <p:spPr bwMode="auto">
                <a:xfrm flipV="1">
                  <a:off x="3284" y="19477"/>
                  <a:ext cx="0" cy="18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7" name="Line 2521">
                  <a:extLst>
                    <a:ext uri="{FF2B5EF4-FFF2-40B4-BE49-F238E27FC236}">
                      <a16:creationId xmlns:a16="http://schemas.microsoft.com/office/drawing/2014/main" id="{42CEC296-748A-4B55-95B6-8002D2E9598B}"/>
                    </a:ext>
                  </a:extLst>
                </p:cNvPr>
                <p:cNvSpPr>
                  <a:spLocks noChangeShapeType="1"/>
                </p:cNvSpPr>
                <p:nvPr/>
              </p:nvSpPr>
              <p:spPr bwMode="auto">
                <a:xfrm>
                  <a:off x="5303" y="19369"/>
                  <a:ext cx="0" cy="962"/>
                </a:xfrm>
                <a:prstGeom prst="line">
                  <a:avLst/>
                </a:prstGeom>
                <a:noFill/>
                <a:ln w="508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1738" name="Rectangle 2522">
                  <a:extLst>
                    <a:ext uri="{FF2B5EF4-FFF2-40B4-BE49-F238E27FC236}">
                      <a16:creationId xmlns:a16="http://schemas.microsoft.com/office/drawing/2014/main" id="{28FF6600-C51F-4D17-8A86-65194544BF0C}"/>
                    </a:ext>
                  </a:extLst>
                </p:cNvPr>
                <p:cNvSpPr>
                  <a:spLocks noChangeArrowheads="1"/>
                </p:cNvSpPr>
                <p:nvPr/>
              </p:nvSpPr>
              <p:spPr bwMode="auto">
                <a:xfrm>
                  <a:off x="4746" y="19508"/>
                  <a:ext cx="347" cy="176"/>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500"/>
                    <a:t>Snow</a:t>
                  </a:r>
                </a:p>
              </p:txBody>
            </p:sp>
            <p:sp useBgFill="1">
              <p:nvSpPr>
                <p:cNvPr id="11739" name="Rectangle 2523">
                  <a:extLst>
                    <a:ext uri="{FF2B5EF4-FFF2-40B4-BE49-F238E27FC236}">
                      <a16:creationId xmlns:a16="http://schemas.microsoft.com/office/drawing/2014/main" id="{AC5FE388-B174-4478-8012-DB600F906D33}"/>
                    </a:ext>
                  </a:extLst>
                </p:cNvPr>
                <p:cNvSpPr>
                  <a:spLocks noChangeArrowheads="1"/>
                </p:cNvSpPr>
                <p:nvPr/>
              </p:nvSpPr>
              <p:spPr bwMode="auto">
                <a:xfrm>
                  <a:off x="4779" y="20022"/>
                  <a:ext cx="263" cy="176"/>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500"/>
                    <a:t>Soil</a:t>
                  </a:r>
                </a:p>
              </p:txBody>
            </p:sp>
            <p:sp>
              <p:nvSpPr>
                <p:cNvPr id="11740" name="Line 2524">
                  <a:extLst>
                    <a:ext uri="{FF2B5EF4-FFF2-40B4-BE49-F238E27FC236}">
                      <a16:creationId xmlns:a16="http://schemas.microsoft.com/office/drawing/2014/main" id="{5B158AF8-87CA-43BC-BCC3-D39F133CEA58}"/>
                    </a:ext>
                  </a:extLst>
                </p:cNvPr>
                <p:cNvSpPr>
                  <a:spLocks noChangeShapeType="1"/>
                </p:cNvSpPr>
                <p:nvPr/>
              </p:nvSpPr>
              <p:spPr bwMode="auto">
                <a:xfrm>
                  <a:off x="5383" y="19125"/>
                  <a:ext cx="0" cy="609"/>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1" name="Line 2525">
                  <a:extLst>
                    <a:ext uri="{FF2B5EF4-FFF2-40B4-BE49-F238E27FC236}">
                      <a16:creationId xmlns:a16="http://schemas.microsoft.com/office/drawing/2014/main" id="{88149D9F-05B6-4B54-A709-0840EDA03D31}"/>
                    </a:ext>
                  </a:extLst>
                </p:cNvPr>
                <p:cNvSpPr>
                  <a:spLocks noChangeShapeType="1"/>
                </p:cNvSpPr>
                <p:nvPr/>
              </p:nvSpPr>
              <p:spPr bwMode="auto">
                <a:xfrm flipH="1">
                  <a:off x="5315" y="19742"/>
                  <a:ext cx="72" cy="88"/>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2" name="Line 2526">
                  <a:extLst>
                    <a:ext uri="{FF2B5EF4-FFF2-40B4-BE49-F238E27FC236}">
                      <a16:creationId xmlns:a16="http://schemas.microsoft.com/office/drawing/2014/main" id="{7734F098-407F-41E4-874D-249F281C024D}"/>
                    </a:ext>
                  </a:extLst>
                </p:cNvPr>
                <p:cNvSpPr>
                  <a:spLocks noChangeShapeType="1"/>
                </p:cNvSpPr>
                <p:nvPr/>
              </p:nvSpPr>
              <p:spPr bwMode="auto">
                <a:xfrm flipH="1" flipV="1">
                  <a:off x="5155" y="18932"/>
                  <a:ext cx="223" cy="193"/>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3" name="Line 2527">
                  <a:extLst>
                    <a:ext uri="{FF2B5EF4-FFF2-40B4-BE49-F238E27FC236}">
                      <a16:creationId xmlns:a16="http://schemas.microsoft.com/office/drawing/2014/main" id="{F451D2AF-A52B-4137-923B-DE80E1317595}"/>
                    </a:ext>
                  </a:extLst>
                </p:cNvPr>
                <p:cNvSpPr>
                  <a:spLocks noChangeShapeType="1"/>
                </p:cNvSpPr>
                <p:nvPr/>
              </p:nvSpPr>
              <p:spPr bwMode="auto">
                <a:xfrm>
                  <a:off x="4501" y="19890"/>
                  <a:ext cx="0" cy="425"/>
                </a:xfrm>
                <a:prstGeom prst="line">
                  <a:avLst/>
                </a:prstGeom>
                <a:noFill/>
                <a:ln w="254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4" name="Rectangle 2528">
                  <a:extLst>
                    <a:ext uri="{FF2B5EF4-FFF2-40B4-BE49-F238E27FC236}">
                      <a16:creationId xmlns:a16="http://schemas.microsoft.com/office/drawing/2014/main" id="{64FA8A05-6C79-4131-B838-F9087C1E1D4F}"/>
                    </a:ext>
                  </a:extLst>
                </p:cNvPr>
                <p:cNvSpPr>
                  <a:spLocks noChangeArrowheads="1"/>
                </p:cNvSpPr>
                <p:nvPr/>
              </p:nvSpPr>
              <p:spPr bwMode="auto">
                <a:xfrm>
                  <a:off x="4274" y="20014"/>
                  <a:ext cx="184" cy="21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D</a:t>
                  </a:r>
                </a:p>
              </p:txBody>
            </p:sp>
            <p:sp>
              <p:nvSpPr>
                <p:cNvPr id="11745" name="Rectangle 2529">
                  <a:extLst>
                    <a:ext uri="{FF2B5EF4-FFF2-40B4-BE49-F238E27FC236}">
                      <a16:creationId xmlns:a16="http://schemas.microsoft.com/office/drawing/2014/main" id="{95FAF762-5E72-4246-84D0-68577D402745}"/>
                    </a:ext>
                  </a:extLst>
                </p:cNvPr>
                <p:cNvSpPr>
                  <a:spLocks noChangeArrowheads="1"/>
                </p:cNvSpPr>
                <p:nvPr/>
              </p:nvSpPr>
              <p:spPr bwMode="auto">
                <a:xfrm>
                  <a:off x="4363" y="20078"/>
                  <a:ext cx="143" cy="21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1900"/>
                    <a:t>e</a:t>
                  </a:r>
                </a:p>
              </p:txBody>
            </p:sp>
          </p:grpSp>
          <p:grpSp>
            <p:nvGrpSpPr>
              <p:cNvPr id="11746" name="Group 2530">
                <a:extLst>
                  <a:ext uri="{FF2B5EF4-FFF2-40B4-BE49-F238E27FC236}">
                    <a16:creationId xmlns:a16="http://schemas.microsoft.com/office/drawing/2014/main" id="{644450FB-E7F5-4576-A868-19341A14BCCC}"/>
                  </a:ext>
                </a:extLst>
              </p:cNvPr>
              <p:cNvGrpSpPr>
                <a:grpSpLocks/>
              </p:cNvGrpSpPr>
              <p:nvPr/>
            </p:nvGrpSpPr>
            <p:grpSpPr bwMode="auto">
              <a:xfrm>
                <a:off x="0" y="16740"/>
                <a:ext cx="2066" cy="1836"/>
                <a:chOff x="0" y="16740"/>
                <a:chExt cx="2066" cy="1836"/>
              </a:xfrm>
            </p:grpSpPr>
            <p:sp>
              <p:nvSpPr>
                <p:cNvPr id="11747" name="Rectangle 2531">
                  <a:extLst>
                    <a:ext uri="{FF2B5EF4-FFF2-40B4-BE49-F238E27FC236}">
                      <a16:creationId xmlns:a16="http://schemas.microsoft.com/office/drawing/2014/main" id="{B60B502C-CB0C-429C-9069-012C757B0E3F}"/>
                    </a:ext>
                  </a:extLst>
                </p:cNvPr>
                <p:cNvSpPr>
                  <a:spLocks noChangeArrowheads="1"/>
                </p:cNvSpPr>
                <p:nvPr/>
              </p:nvSpPr>
              <p:spPr bwMode="auto">
                <a:xfrm>
                  <a:off x="15" y="16740"/>
                  <a:ext cx="2051" cy="1836"/>
                </a:xfrm>
                <a:prstGeom prst="rect">
                  <a:avLst/>
                </a:prstGeom>
                <a:solidFill>
                  <a:srgbClr val="DBFFB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8" name="Line 2532">
                  <a:extLst>
                    <a:ext uri="{FF2B5EF4-FFF2-40B4-BE49-F238E27FC236}">
                      <a16:creationId xmlns:a16="http://schemas.microsoft.com/office/drawing/2014/main" id="{2CA7F057-8C59-48C3-A378-6934DE42F2D2}"/>
                    </a:ext>
                  </a:extLst>
                </p:cNvPr>
                <p:cNvSpPr>
                  <a:spLocks noChangeShapeType="1"/>
                </p:cNvSpPr>
                <p:nvPr/>
              </p:nvSpPr>
              <p:spPr bwMode="auto">
                <a:xfrm>
                  <a:off x="1285" y="17586"/>
                  <a:ext cx="416" cy="641"/>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9" name="Line 2533">
                  <a:extLst>
                    <a:ext uri="{FF2B5EF4-FFF2-40B4-BE49-F238E27FC236}">
                      <a16:creationId xmlns:a16="http://schemas.microsoft.com/office/drawing/2014/main" id="{3CC58085-C0BA-405F-A0CD-978DE09A216F}"/>
                    </a:ext>
                  </a:extLst>
                </p:cNvPr>
                <p:cNvSpPr>
                  <a:spLocks noChangeShapeType="1"/>
                </p:cNvSpPr>
                <p:nvPr/>
              </p:nvSpPr>
              <p:spPr bwMode="auto">
                <a:xfrm>
                  <a:off x="508" y="17682"/>
                  <a:ext cx="825" cy="50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50" name="Picture 2534">
                  <a:extLst>
                    <a:ext uri="{FF2B5EF4-FFF2-40B4-BE49-F238E27FC236}">
                      <a16:creationId xmlns:a16="http://schemas.microsoft.com/office/drawing/2014/main" id="{23CFE7BB-BA06-4DD0-98E3-F9A5290A1785}"/>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 y="17173"/>
                  <a:ext cx="1739" cy="21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51" name="Picture 2535">
                  <a:extLst>
                    <a:ext uri="{FF2B5EF4-FFF2-40B4-BE49-F238E27FC236}">
                      <a16:creationId xmlns:a16="http://schemas.microsoft.com/office/drawing/2014/main" id="{591A9F4D-C019-4379-9AAE-9151CD3277E1}"/>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8263"/>
                  <a:ext cx="1858" cy="24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52" name="Line 2536">
                  <a:extLst>
                    <a:ext uri="{FF2B5EF4-FFF2-40B4-BE49-F238E27FC236}">
                      <a16:creationId xmlns:a16="http://schemas.microsoft.com/office/drawing/2014/main" id="{BE015EC9-96BD-4D5A-9C16-EF594F7CA63E}"/>
                    </a:ext>
                  </a:extLst>
                </p:cNvPr>
                <p:cNvSpPr>
                  <a:spLocks noChangeShapeType="1"/>
                </p:cNvSpPr>
                <p:nvPr/>
              </p:nvSpPr>
              <p:spPr bwMode="auto">
                <a:xfrm>
                  <a:off x="1874" y="17850"/>
                  <a:ext cx="0" cy="193"/>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53" name="Group 2537">
                  <a:extLst>
                    <a:ext uri="{FF2B5EF4-FFF2-40B4-BE49-F238E27FC236}">
                      <a16:creationId xmlns:a16="http://schemas.microsoft.com/office/drawing/2014/main" id="{7DC3A74F-4E75-4CE4-947B-3D6D87F03E87}"/>
                    </a:ext>
                  </a:extLst>
                </p:cNvPr>
                <p:cNvGrpSpPr>
                  <a:grpSpLocks/>
                </p:cNvGrpSpPr>
                <p:nvPr/>
              </p:nvGrpSpPr>
              <p:grpSpPr bwMode="auto">
                <a:xfrm>
                  <a:off x="134" y="16897"/>
                  <a:ext cx="1932" cy="1017"/>
                  <a:chOff x="134" y="16897"/>
                  <a:chExt cx="1932" cy="1017"/>
                </a:xfrm>
              </p:grpSpPr>
              <p:sp>
                <p:nvSpPr>
                  <p:cNvPr id="11754" name="Rectangle 2538">
                    <a:extLst>
                      <a:ext uri="{FF2B5EF4-FFF2-40B4-BE49-F238E27FC236}">
                        <a16:creationId xmlns:a16="http://schemas.microsoft.com/office/drawing/2014/main" id="{014C3D0E-8EEC-4FCC-A14D-7702B1F29967}"/>
                      </a:ext>
                    </a:extLst>
                  </p:cNvPr>
                  <p:cNvSpPr>
                    <a:spLocks noChangeArrowheads="1"/>
                  </p:cNvSpPr>
                  <p:nvPr/>
                </p:nvSpPr>
                <p:spPr bwMode="auto">
                  <a:xfrm>
                    <a:off x="229" y="16897"/>
                    <a:ext cx="607" cy="27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2500">
                        <a:solidFill>
                          <a:schemeClr val="tx2"/>
                        </a:solidFill>
                      </a:rPr>
                      <a:t>Inputs</a:t>
                    </a:r>
                  </a:p>
                </p:txBody>
              </p:sp>
              <p:sp>
                <p:nvSpPr>
                  <p:cNvPr id="11755" name="Line 2539">
                    <a:extLst>
                      <a:ext uri="{FF2B5EF4-FFF2-40B4-BE49-F238E27FC236}">
                        <a16:creationId xmlns:a16="http://schemas.microsoft.com/office/drawing/2014/main" id="{6DFA8E92-40B3-4A3F-A1AF-3328DD9E1AE9}"/>
                      </a:ext>
                    </a:extLst>
                  </p:cNvPr>
                  <p:cNvSpPr>
                    <a:spLocks noChangeShapeType="1"/>
                  </p:cNvSpPr>
                  <p:nvPr/>
                </p:nvSpPr>
                <p:spPr bwMode="auto">
                  <a:xfrm>
                    <a:off x="2066" y="17113"/>
                    <a:ext cx="0" cy="801"/>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6" name="Line 2540">
                    <a:extLst>
                      <a:ext uri="{FF2B5EF4-FFF2-40B4-BE49-F238E27FC236}">
                        <a16:creationId xmlns:a16="http://schemas.microsoft.com/office/drawing/2014/main" id="{12C2182B-1288-4673-AFFF-99E1DD818A63}"/>
                      </a:ext>
                    </a:extLst>
                  </p:cNvPr>
                  <p:cNvSpPr>
                    <a:spLocks noChangeShapeType="1"/>
                  </p:cNvSpPr>
                  <p:nvPr/>
                </p:nvSpPr>
                <p:spPr bwMode="auto">
                  <a:xfrm flipH="1">
                    <a:off x="869" y="17109"/>
                    <a:ext cx="1193"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7" name="Line 2541">
                    <a:extLst>
                      <a:ext uri="{FF2B5EF4-FFF2-40B4-BE49-F238E27FC236}">
                        <a16:creationId xmlns:a16="http://schemas.microsoft.com/office/drawing/2014/main" id="{F42F0B8D-1A4D-4863-9007-5AEFCCEDEFD6}"/>
                      </a:ext>
                    </a:extLst>
                  </p:cNvPr>
                  <p:cNvSpPr>
                    <a:spLocks noChangeShapeType="1"/>
                  </p:cNvSpPr>
                  <p:nvPr/>
                </p:nvSpPr>
                <p:spPr bwMode="auto">
                  <a:xfrm flipH="1">
                    <a:off x="804" y="17113"/>
                    <a:ext cx="65" cy="32"/>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8" name="Rectangle 2542">
                    <a:extLst>
                      <a:ext uri="{FF2B5EF4-FFF2-40B4-BE49-F238E27FC236}">
                        <a16:creationId xmlns:a16="http://schemas.microsoft.com/office/drawing/2014/main" id="{B3EE243B-4302-49EA-AC68-F96861BC3666}"/>
                      </a:ext>
                    </a:extLst>
                  </p:cNvPr>
                  <p:cNvSpPr>
                    <a:spLocks noChangeArrowheads="1"/>
                  </p:cNvSpPr>
                  <p:nvPr/>
                </p:nvSpPr>
                <p:spPr bwMode="auto">
                  <a:xfrm>
                    <a:off x="1485" y="17635"/>
                    <a:ext cx="534" cy="27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612" tIns="26645" rIns="66612" bIns="26645">
                    <a:spAutoFit/>
                  </a:bodyPr>
                  <a:lstStyle/>
                  <a:p>
                    <a:r>
                      <a:rPr lang="en-US" altLang="en-US" sz="2500"/>
                      <a:t>Wind</a:t>
                    </a:r>
                  </a:p>
                </p:txBody>
              </p:sp>
              <p:sp>
                <p:nvSpPr>
                  <p:cNvPr id="11759" name="AutoShape 2543">
                    <a:extLst>
                      <a:ext uri="{FF2B5EF4-FFF2-40B4-BE49-F238E27FC236}">
                        <a16:creationId xmlns:a16="http://schemas.microsoft.com/office/drawing/2014/main" id="{D69E959E-EEE7-498A-9ADD-E9A1B8B3CE67}"/>
                      </a:ext>
                    </a:extLst>
                  </p:cNvPr>
                  <p:cNvSpPr>
                    <a:spLocks/>
                  </p:cNvSpPr>
                  <p:nvPr/>
                </p:nvSpPr>
                <p:spPr bwMode="auto">
                  <a:xfrm rot="-5470603">
                    <a:off x="1291" y="17000"/>
                    <a:ext cx="100" cy="974"/>
                  </a:xfrm>
                  <a:prstGeom prst="leftBrace">
                    <a:avLst>
                      <a:gd name="adj1" fmla="val 81167"/>
                      <a:gd name="adj2" fmla="val 50000"/>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0" name="AutoShape 2544">
                    <a:extLst>
                      <a:ext uri="{FF2B5EF4-FFF2-40B4-BE49-F238E27FC236}">
                        <a16:creationId xmlns:a16="http://schemas.microsoft.com/office/drawing/2014/main" id="{72A98BF0-37BB-4AFA-94F3-8A6C1939EB28}"/>
                      </a:ext>
                    </a:extLst>
                  </p:cNvPr>
                  <p:cNvSpPr>
                    <a:spLocks/>
                  </p:cNvSpPr>
                  <p:nvPr/>
                </p:nvSpPr>
                <p:spPr bwMode="auto">
                  <a:xfrm rot="-5470603">
                    <a:off x="389" y="17186"/>
                    <a:ext cx="104" cy="613"/>
                  </a:xfrm>
                  <a:prstGeom prst="leftBrace">
                    <a:avLst>
                      <a:gd name="adj1" fmla="val 49119"/>
                      <a:gd name="adj2" fmla="val 50000"/>
                    </a:avLst>
                  </a:prstGeom>
                  <a:noFill/>
                  <a:ln w="12699">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11762" name="Text Box 2546">
            <a:extLst>
              <a:ext uri="{FF2B5EF4-FFF2-40B4-BE49-F238E27FC236}">
                <a16:creationId xmlns:a16="http://schemas.microsoft.com/office/drawing/2014/main" id="{90BD434C-FA87-493A-A9EC-5F4D25673A6B}"/>
              </a:ext>
            </a:extLst>
          </p:cNvPr>
          <p:cNvSpPr txBox="1">
            <a:spLocks noChangeArrowheads="1"/>
          </p:cNvSpPr>
          <p:nvPr/>
        </p:nvSpPr>
        <p:spPr bwMode="auto">
          <a:xfrm>
            <a:off x="1143000" y="13773150"/>
            <a:ext cx="130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UEB single layer point snowmelt model </a:t>
            </a:r>
            <a:r>
              <a:rPr lang="en-US" altLang="en-US" b="0"/>
              <a:t>(Tarboton et al, 1995; Tarboton and Luce, 1996)</a:t>
            </a:r>
          </a:p>
        </p:txBody>
      </p:sp>
      <p:graphicFrame>
        <p:nvGraphicFramePr>
          <p:cNvPr id="11763" name="Object 2547">
            <a:extLst>
              <a:ext uri="{FF2B5EF4-FFF2-40B4-BE49-F238E27FC236}">
                <a16:creationId xmlns:a16="http://schemas.microsoft.com/office/drawing/2014/main" id="{2823C721-C287-43D8-8050-08F55DF56AEF}"/>
              </a:ext>
            </a:extLst>
          </p:cNvPr>
          <p:cNvGraphicFramePr>
            <a:graphicFrameLocks noChangeAspect="1"/>
          </p:cNvGraphicFramePr>
          <p:nvPr/>
        </p:nvGraphicFramePr>
        <p:xfrm>
          <a:off x="10723563" y="15468600"/>
          <a:ext cx="3355975" cy="915988"/>
        </p:xfrm>
        <a:graphic>
          <a:graphicData uri="http://schemas.openxmlformats.org/presentationml/2006/ole">
            <mc:AlternateContent xmlns:mc="http://schemas.openxmlformats.org/markup-compatibility/2006">
              <mc:Choice xmlns:v="urn:schemas-microsoft-com:vml" Requires="v">
                <p:oleObj spid="_x0000_s17601" name="Equation" r:id="rId13" imgW="1434960" imgH="393480" progId="Equation.3">
                  <p:embed/>
                </p:oleObj>
              </mc:Choice>
              <mc:Fallback>
                <p:oleObj name="Equation" r:id="rId13" imgW="1434960" imgH="393480" progId="Equation.3">
                  <p:embed/>
                  <p:pic>
                    <p:nvPicPr>
                      <p:cNvPr id="0" name="Object 25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3563" y="15468600"/>
                        <a:ext cx="3355975"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64" name="Text Box 2548">
            <a:extLst>
              <a:ext uri="{FF2B5EF4-FFF2-40B4-BE49-F238E27FC236}">
                <a16:creationId xmlns:a16="http://schemas.microsoft.com/office/drawing/2014/main" id="{46268FC8-863B-4F4F-BBFE-EF0EB9D9603E}"/>
              </a:ext>
            </a:extLst>
          </p:cNvPr>
          <p:cNvSpPr txBox="1">
            <a:spLocks noChangeArrowheads="1"/>
          </p:cNvSpPr>
          <p:nvPr/>
        </p:nvSpPr>
        <p:spPr bwMode="auto">
          <a:xfrm>
            <a:off x="10610850" y="14782800"/>
            <a:ext cx="339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0"/>
              <a:t>Mass Balance Equation</a:t>
            </a:r>
          </a:p>
        </p:txBody>
      </p:sp>
      <p:graphicFrame>
        <p:nvGraphicFramePr>
          <p:cNvPr id="11765" name="Object 2549">
            <a:extLst>
              <a:ext uri="{FF2B5EF4-FFF2-40B4-BE49-F238E27FC236}">
                <a16:creationId xmlns:a16="http://schemas.microsoft.com/office/drawing/2014/main" id="{8373D57B-65E5-4E99-99D3-143BF092C423}"/>
              </a:ext>
            </a:extLst>
          </p:cNvPr>
          <p:cNvGraphicFramePr>
            <a:graphicFrameLocks noChangeAspect="1"/>
          </p:cNvGraphicFramePr>
          <p:nvPr/>
        </p:nvGraphicFramePr>
        <p:xfrm>
          <a:off x="10737850" y="17278350"/>
          <a:ext cx="6604000" cy="925513"/>
        </p:xfrm>
        <a:graphic>
          <a:graphicData uri="http://schemas.openxmlformats.org/presentationml/2006/ole">
            <mc:AlternateContent xmlns:mc="http://schemas.openxmlformats.org/markup-compatibility/2006">
              <mc:Choice xmlns:v="urn:schemas-microsoft-com:vml" Requires="v">
                <p:oleObj spid="_x0000_s17602" name="Equation" r:id="rId15" imgW="2781000" imgH="393480" progId="Equation.3">
                  <p:embed/>
                </p:oleObj>
              </mc:Choice>
              <mc:Fallback>
                <p:oleObj name="Equation" r:id="rId15" imgW="2781000" imgH="393480" progId="Equation.3">
                  <p:embed/>
                  <p:pic>
                    <p:nvPicPr>
                      <p:cNvPr id="0" name="Object 254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37850" y="17278350"/>
                        <a:ext cx="6604000"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66" name="Text Box 2550">
            <a:extLst>
              <a:ext uri="{FF2B5EF4-FFF2-40B4-BE49-F238E27FC236}">
                <a16:creationId xmlns:a16="http://schemas.microsoft.com/office/drawing/2014/main" id="{A057CC6F-64E2-41AB-B27A-6931E54BA95A}"/>
              </a:ext>
            </a:extLst>
          </p:cNvPr>
          <p:cNvSpPr txBox="1">
            <a:spLocks noChangeArrowheads="1"/>
          </p:cNvSpPr>
          <p:nvPr/>
        </p:nvSpPr>
        <p:spPr bwMode="auto">
          <a:xfrm>
            <a:off x="10629900" y="16459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0"/>
              <a:t>Energy Balance Equation</a:t>
            </a:r>
          </a:p>
        </p:txBody>
      </p:sp>
      <p:sp>
        <p:nvSpPr>
          <p:cNvPr id="11768" name="AutoShape 2552">
            <a:extLst>
              <a:ext uri="{FF2B5EF4-FFF2-40B4-BE49-F238E27FC236}">
                <a16:creationId xmlns:a16="http://schemas.microsoft.com/office/drawing/2014/main" id="{29C5C694-AD34-40A5-A8E3-01AEF19C3AD5}"/>
              </a:ext>
            </a:extLst>
          </p:cNvPr>
          <p:cNvSpPr>
            <a:spLocks/>
          </p:cNvSpPr>
          <p:nvPr/>
        </p:nvSpPr>
        <p:spPr bwMode="auto">
          <a:xfrm rot="-5400000">
            <a:off x="13639800" y="16154400"/>
            <a:ext cx="266700" cy="4019550"/>
          </a:xfrm>
          <a:prstGeom prst="leftBrace">
            <a:avLst>
              <a:gd name="adj1" fmla="val 125595"/>
              <a:gd name="adj2" fmla="val 46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9" name="Text Box 2553">
            <a:extLst>
              <a:ext uri="{FF2B5EF4-FFF2-40B4-BE49-F238E27FC236}">
                <a16:creationId xmlns:a16="http://schemas.microsoft.com/office/drawing/2014/main" id="{A57F8800-C465-47C3-8109-7A7DFAA876F5}"/>
              </a:ext>
            </a:extLst>
          </p:cNvPr>
          <p:cNvSpPr txBox="1">
            <a:spLocks noChangeArrowheads="1"/>
          </p:cNvSpPr>
          <p:nvPr/>
        </p:nvSpPr>
        <p:spPr bwMode="auto">
          <a:xfrm>
            <a:off x="12839700" y="18478500"/>
            <a:ext cx="203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Q</a:t>
            </a:r>
            <a:r>
              <a:rPr lang="en-US" altLang="en-US" baseline="-25000"/>
              <a:t>forcing</a:t>
            </a:r>
            <a:r>
              <a:rPr lang="en-US" altLang="en-US"/>
              <a:t>(T</a:t>
            </a:r>
            <a:r>
              <a:rPr lang="en-US" altLang="en-US" baseline="-25000"/>
              <a:t>s</a:t>
            </a:r>
            <a:r>
              <a:rPr lang="en-US" altLang="en-US"/>
              <a:t>)</a:t>
            </a:r>
          </a:p>
        </p:txBody>
      </p:sp>
      <p:sp>
        <p:nvSpPr>
          <p:cNvPr id="11770" name="Text Box 2554">
            <a:extLst>
              <a:ext uri="{FF2B5EF4-FFF2-40B4-BE49-F238E27FC236}">
                <a16:creationId xmlns:a16="http://schemas.microsoft.com/office/drawing/2014/main" id="{971F29AD-B5B7-4337-9141-D3ED874DE149}"/>
              </a:ext>
            </a:extLst>
          </p:cNvPr>
          <p:cNvSpPr txBox="1">
            <a:spLocks noChangeArrowheads="1"/>
          </p:cNvSpPr>
          <p:nvPr/>
        </p:nvSpPr>
        <p:spPr bwMode="auto">
          <a:xfrm>
            <a:off x="10610850" y="19240500"/>
            <a:ext cx="674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Surface temperature (T</a:t>
            </a:r>
            <a:r>
              <a:rPr lang="en-US" altLang="en-US" baseline="-25000"/>
              <a:t>s</a:t>
            </a:r>
            <a:r>
              <a:rPr lang="en-US" altLang="en-US"/>
              <a:t>) by equilibrium gradient approach was solved through:</a:t>
            </a:r>
          </a:p>
        </p:txBody>
      </p:sp>
      <p:graphicFrame>
        <p:nvGraphicFramePr>
          <p:cNvPr id="11772" name="Object 2556">
            <a:extLst>
              <a:ext uri="{FF2B5EF4-FFF2-40B4-BE49-F238E27FC236}">
                <a16:creationId xmlns:a16="http://schemas.microsoft.com/office/drawing/2014/main" id="{04F12B15-4124-4AC9-B2E8-760BFA2ADF27}"/>
              </a:ext>
            </a:extLst>
          </p:cNvPr>
          <p:cNvGraphicFramePr>
            <a:graphicFrameLocks noChangeAspect="1"/>
          </p:cNvGraphicFramePr>
          <p:nvPr/>
        </p:nvGraphicFramePr>
        <p:xfrm>
          <a:off x="10701338" y="20354925"/>
          <a:ext cx="4276725" cy="590550"/>
        </p:xfrm>
        <a:graphic>
          <a:graphicData uri="http://schemas.openxmlformats.org/presentationml/2006/ole">
            <mc:AlternateContent xmlns:mc="http://schemas.openxmlformats.org/markup-compatibility/2006">
              <mc:Choice xmlns:v="urn:schemas-microsoft-com:vml" Requires="v">
                <p:oleObj spid="_x0000_s17603" name="Equation" r:id="rId17" imgW="1828800" imgH="253800" progId="Equation.3">
                  <p:embed/>
                </p:oleObj>
              </mc:Choice>
              <mc:Fallback>
                <p:oleObj name="Equation" r:id="rId17" imgW="1828800" imgH="253800" progId="Equation.3">
                  <p:embed/>
                  <p:pic>
                    <p:nvPicPr>
                      <p:cNvPr id="0" name="Object 25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01338" y="20354925"/>
                        <a:ext cx="42767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3" name="Text Box 2557">
            <a:extLst>
              <a:ext uri="{FF2B5EF4-FFF2-40B4-BE49-F238E27FC236}">
                <a16:creationId xmlns:a16="http://schemas.microsoft.com/office/drawing/2014/main" id="{4FA3BA9F-3535-4A00-AF88-51D39DAD166F}"/>
              </a:ext>
            </a:extLst>
          </p:cNvPr>
          <p:cNvSpPr txBox="1">
            <a:spLocks noChangeArrowheads="1"/>
          </p:cNvSpPr>
          <p:nvPr/>
        </p:nvSpPr>
        <p:spPr bwMode="auto">
          <a:xfrm>
            <a:off x="1524000" y="21850350"/>
            <a:ext cx="11925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Theory of heat conduction into snow </a:t>
            </a:r>
            <a:r>
              <a:rPr lang="en-US" altLang="en-US" b="0"/>
              <a:t>(Luce, 2000; Luce and Tarboton 2001b)</a:t>
            </a:r>
          </a:p>
        </p:txBody>
      </p:sp>
      <p:graphicFrame>
        <p:nvGraphicFramePr>
          <p:cNvPr id="11824" name="Object 2608">
            <a:extLst>
              <a:ext uri="{FF2B5EF4-FFF2-40B4-BE49-F238E27FC236}">
                <a16:creationId xmlns:a16="http://schemas.microsoft.com/office/drawing/2014/main" id="{11437D8E-A4B5-4AC5-8427-A31A7078774C}"/>
              </a:ext>
            </a:extLst>
          </p:cNvPr>
          <p:cNvGraphicFramePr>
            <a:graphicFrameLocks noChangeAspect="1"/>
          </p:cNvGraphicFramePr>
          <p:nvPr/>
        </p:nvGraphicFramePr>
        <p:xfrm>
          <a:off x="1638300" y="22917150"/>
          <a:ext cx="1420813" cy="781050"/>
        </p:xfrm>
        <a:graphic>
          <a:graphicData uri="http://schemas.openxmlformats.org/presentationml/2006/ole">
            <mc:AlternateContent xmlns:mc="http://schemas.openxmlformats.org/markup-compatibility/2006">
              <mc:Choice xmlns:v="urn:schemas-microsoft-com:vml" Requires="v">
                <p:oleObj spid="_x0000_s17604" name="Equation" r:id="rId19" imgW="762480" imgH="419040" progId="Equation.3">
                  <p:embed/>
                </p:oleObj>
              </mc:Choice>
              <mc:Fallback>
                <p:oleObj name="Equation" r:id="rId19" imgW="762480" imgH="419040" progId="Equation.3">
                  <p:embed/>
                  <p:pic>
                    <p:nvPicPr>
                      <p:cNvPr id="0" name="Object 260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8300" y="22917150"/>
                        <a:ext cx="14208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25" name="Object 2609">
            <a:extLst>
              <a:ext uri="{FF2B5EF4-FFF2-40B4-BE49-F238E27FC236}">
                <a16:creationId xmlns:a16="http://schemas.microsoft.com/office/drawing/2014/main" id="{54029945-E66F-45F1-82C9-9059B1432179}"/>
              </a:ext>
            </a:extLst>
          </p:cNvPr>
          <p:cNvGraphicFramePr>
            <a:graphicFrameLocks noChangeAspect="1"/>
          </p:cNvGraphicFramePr>
          <p:nvPr/>
        </p:nvGraphicFramePr>
        <p:xfrm>
          <a:off x="3775075" y="22783800"/>
          <a:ext cx="1200150" cy="1016000"/>
        </p:xfrm>
        <a:graphic>
          <a:graphicData uri="http://schemas.openxmlformats.org/presentationml/2006/ole">
            <mc:AlternateContent xmlns:mc="http://schemas.openxmlformats.org/markup-compatibility/2006">
              <mc:Choice xmlns:v="urn:schemas-microsoft-com:vml" Requires="v">
                <p:oleObj spid="_x0000_s17605" name="Equation" r:id="rId21" imgW="496080" imgH="419040" progId="Equation.3">
                  <p:embed/>
                </p:oleObj>
              </mc:Choice>
              <mc:Fallback>
                <p:oleObj name="Equation" r:id="rId21" imgW="496080" imgH="419040" progId="Equation.3">
                  <p:embed/>
                  <p:pic>
                    <p:nvPicPr>
                      <p:cNvPr id="0" name="Object 260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75075" y="22783800"/>
                        <a:ext cx="12001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26" name="Object 2610">
            <a:extLst>
              <a:ext uri="{FF2B5EF4-FFF2-40B4-BE49-F238E27FC236}">
                <a16:creationId xmlns:a16="http://schemas.microsoft.com/office/drawing/2014/main" id="{043FFCA3-7270-4E52-ADCD-F13DD38855CF}"/>
              </a:ext>
            </a:extLst>
          </p:cNvPr>
          <p:cNvGraphicFramePr>
            <a:graphicFrameLocks noChangeAspect="1"/>
          </p:cNvGraphicFramePr>
          <p:nvPr/>
        </p:nvGraphicFramePr>
        <p:xfrm>
          <a:off x="1587500" y="24050625"/>
          <a:ext cx="4441825" cy="1012825"/>
        </p:xfrm>
        <a:graphic>
          <a:graphicData uri="http://schemas.openxmlformats.org/presentationml/2006/ole">
            <mc:AlternateContent xmlns:mc="http://schemas.openxmlformats.org/markup-compatibility/2006">
              <mc:Choice xmlns:v="urn:schemas-microsoft-com:vml" Requires="v">
                <p:oleObj spid="_x0000_s17606" name="Equation" r:id="rId23" imgW="2171520" imgH="495000" progId="Equation.3">
                  <p:embed/>
                </p:oleObj>
              </mc:Choice>
              <mc:Fallback>
                <p:oleObj name="Equation" r:id="rId23" imgW="2171520" imgH="495000" progId="Equation.3">
                  <p:embed/>
                  <p:pic>
                    <p:nvPicPr>
                      <p:cNvPr id="0" name="Object 26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7500" y="24050625"/>
                        <a:ext cx="444182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28" name="Rectangle 2612">
            <a:extLst>
              <a:ext uri="{FF2B5EF4-FFF2-40B4-BE49-F238E27FC236}">
                <a16:creationId xmlns:a16="http://schemas.microsoft.com/office/drawing/2014/main" id="{9AAC945F-BBBE-44A5-9CF6-9E8BCB5EB1E1}"/>
              </a:ext>
            </a:extLst>
          </p:cNvPr>
          <p:cNvGraphicFramePr>
            <a:graphicFrameLocks/>
          </p:cNvGraphicFramePr>
          <p:nvPr/>
        </p:nvGraphicFramePr>
        <p:xfrm>
          <a:off x="1581150" y="22713950"/>
          <a:ext cx="6096000" cy="4064000"/>
        </p:xfrm>
        <a:graphic>
          <a:graphicData uri="http://schemas.openxmlformats.org/presentationml/2006/ole">
            <mc:AlternateContent xmlns:mc="http://schemas.openxmlformats.org/markup-compatibility/2006">
              <mc:Choice xmlns:v="urn:schemas-microsoft-com:vml" Requires="v">
                <p:oleObj spid="_x0000_s17607" name="Equation" r:id="rId25" imgW="0" imgH="0" progId="Equation.3">
                  <p:embed/>
                </p:oleObj>
              </mc:Choice>
              <mc:Fallback>
                <p:oleObj name="Equation" r:id="rId25" imgW="0" imgH="0" progId="Equation.3">
                  <p:embed/>
                  <p:pic>
                    <p:nvPicPr>
                      <p:cNvPr id="0" name="Rectangle 261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1150" y="2271395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30" name="Object 2614">
            <a:extLst>
              <a:ext uri="{FF2B5EF4-FFF2-40B4-BE49-F238E27FC236}">
                <a16:creationId xmlns:a16="http://schemas.microsoft.com/office/drawing/2014/main" id="{871CC853-CA76-4EF2-9AAE-B0A5999CF38D}"/>
              </a:ext>
            </a:extLst>
          </p:cNvPr>
          <p:cNvGraphicFramePr>
            <a:graphicFrameLocks noChangeAspect="1"/>
          </p:cNvGraphicFramePr>
          <p:nvPr/>
        </p:nvGraphicFramePr>
        <p:xfrm>
          <a:off x="1531938" y="25385713"/>
          <a:ext cx="1855787" cy="538162"/>
        </p:xfrm>
        <a:graphic>
          <a:graphicData uri="http://schemas.openxmlformats.org/presentationml/2006/ole">
            <mc:AlternateContent xmlns:mc="http://schemas.openxmlformats.org/markup-compatibility/2006">
              <mc:Choice xmlns:v="urn:schemas-microsoft-com:vml" Requires="v">
                <p:oleObj spid="_x0000_s17608" name="Equation" r:id="rId26" imgW="825480" imgH="215640" progId="Equation.3">
                  <p:embed/>
                </p:oleObj>
              </mc:Choice>
              <mc:Fallback>
                <p:oleObj name="Equation" r:id="rId26" imgW="825480" imgH="215640" progId="Equation.3">
                  <p:embed/>
                  <p:pic>
                    <p:nvPicPr>
                      <p:cNvPr id="0" name="Object 26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31938" y="25385713"/>
                        <a:ext cx="1855787"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831" name="Picture 2615">
            <a:extLst>
              <a:ext uri="{FF2B5EF4-FFF2-40B4-BE49-F238E27FC236}">
                <a16:creationId xmlns:a16="http://schemas.microsoft.com/office/drawing/2014/main" id="{0BE5AD35-4484-4592-9AEC-87B33527654B}"/>
              </a:ext>
            </a:extLst>
          </p:cNvPr>
          <p:cNvPicPr>
            <a:picLocks noChangeArrowheads="1"/>
          </p:cNvPicPr>
          <p:nvPr/>
        </p:nvPicPr>
        <p:blipFill>
          <a:blip r:embed="rId9">
            <a:extLst>
              <a:ext uri="{28A0092B-C50C-407E-A947-70E740481C1C}">
                <a14:useLocalDpi xmlns:a14="http://schemas.microsoft.com/office/drawing/2010/main" val="0"/>
              </a:ext>
            </a:extLst>
          </a:blip>
          <a:srcRect l="28333" t="16190" b="18095"/>
          <a:stretch>
            <a:fillRect/>
          </a:stretch>
        </p:blipFill>
        <p:spPr bwMode="auto">
          <a:xfrm>
            <a:off x="6877050" y="24593550"/>
            <a:ext cx="2057400" cy="2819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32" name="Text Box 2616">
            <a:extLst>
              <a:ext uri="{FF2B5EF4-FFF2-40B4-BE49-F238E27FC236}">
                <a16:creationId xmlns:a16="http://schemas.microsoft.com/office/drawing/2014/main" id="{852280BF-3512-449A-9C81-0E30F65A6A8E}"/>
              </a:ext>
            </a:extLst>
          </p:cNvPr>
          <p:cNvSpPr txBox="1">
            <a:spLocks noChangeArrowheads="1"/>
          </p:cNvSpPr>
          <p:nvPr/>
        </p:nvSpPr>
        <p:spPr bwMode="auto">
          <a:xfrm>
            <a:off x="7524750" y="24212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t>Amplitude</a:t>
            </a:r>
          </a:p>
        </p:txBody>
      </p:sp>
      <p:sp>
        <p:nvSpPr>
          <p:cNvPr id="11833" name="Line 2617">
            <a:extLst>
              <a:ext uri="{FF2B5EF4-FFF2-40B4-BE49-F238E27FC236}">
                <a16:creationId xmlns:a16="http://schemas.microsoft.com/office/drawing/2014/main" id="{6E4DFE16-9834-4D52-9858-5F3A58822648}"/>
              </a:ext>
            </a:extLst>
          </p:cNvPr>
          <p:cNvSpPr>
            <a:spLocks noChangeShapeType="1"/>
          </p:cNvSpPr>
          <p:nvPr/>
        </p:nvSpPr>
        <p:spPr bwMode="auto">
          <a:xfrm>
            <a:off x="6915150" y="25203150"/>
            <a:ext cx="304800" cy="0"/>
          </a:xfrm>
          <a:prstGeom prst="line">
            <a:avLst/>
          </a:prstGeom>
          <a:noFill/>
          <a:ln w="222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834" name="Object 2618">
            <a:extLst>
              <a:ext uri="{FF2B5EF4-FFF2-40B4-BE49-F238E27FC236}">
                <a16:creationId xmlns:a16="http://schemas.microsoft.com/office/drawing/2014/main" id="{F50CEFE7-5AD9-49A9-B932-59EFCA17328F}"/>
              </a:ext>
            </a:extLst>
          </p:cNvPr>
          <p:cNvGraphicFramePr>
            <a:graphicFrameLocks noChangeAspect="1"/>
          </p:cNvGraphicFramePr>
          <p:nvPr/>
        </p:nvGraphicFramePr>
        <p:xfrm>
          <a:off x="7370763" y="25126950"/>
          <a:ext cx="536575" cy="454025"/>
        </p:xfrm>
        <a:graphic>
          <a:graphicData uri="http://schemas.openxmlformats.org/presentationml/2006/ole">
            <mc:AlternateContent xmlns:mc="http://schemas.openxmlformats.org/markup-compatibility/2006">
              <mc:Choice xmlns:v="urn:schemas-microsoft-com:vml" Requires="v">
                <p:oleObj spid="_x0000_s17609" name="Equation" r:id="rId28" imgW="330120" imgH="279360" progId="Equation.3">
                  <p:embed/>
                </p:oleObj>
              </mc:Choice>
              <mc:Fallback>
                <p:oleObj name="Equation" r:id="rId28" imgW="330120" imgH="279360" progId="Equation.3">
                  <p:embed/>
                  <p:pic>
                    <p:nvPicPr>
                      <p:cNvPr id="0" name="Object 26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70763" y="25126950"/>
                        <a:ext cx="5365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39" name="Rectangle 2623">
            <a:extLst>
              <a:ext uri="{FF2B5EF4-FFF2-40B4-BE49-F238E27FC236}">
                <a16:creationId xmlns:a16="http://schemas.microsoft.com/office/drawing/2014/main" id="{64AE0AA6-89B4-44EA-9014-ED328A9D8C2D}"/>
              </a:ext>
            </a:extLst>
          </p:cNvPr>
          <p:cNvSpPr>
            <a:spLocks noChangeArrowheads="1"/>
          </p:cNvSpPr>
          <p:nvPr/>
        </p:nvSpPr>
        <p:spPr bwMode="auto">
          <a:xfrm>
            <a:off x="1430338" y="28079700"/>
            <a:ext cx="5461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rPr>
              <a:t>Equilibrium gradient approach</a:t>
            </a:r>
            <a:endParaRPr lang="en-US" altLang="en-US" sz="3200"/>
          </a:p>
        </p:txBody>
      </p:sp>
      <p:sp>
        <p:nvSpPr>
          <p:cNvPr id="11840" name="Rectangle 2624">
            <a:extLst>
              <a:ext uri="{FF2B5EF4-FFF2-40B4-BE49-F238E27FC236}">
                <a16:creationId xmlns:a16="http://schemas.microsoft.com/office/drawing/2014/main" id="{4E346688-708F-40BC-99A2-77B0FFC8E3E2}"/>
              </a:ext>
            </a:extLst>
          </p:cNvPr>
          <p:cNvSpPr>
            <a:spLocks noChangeArrowheads="1"/>
          </p:cNvSpPr>
          <p:nvPr/>
        </p:nvSpPr>
        <p:spPr bwMode="auto">
          <a:xfrm>
            <a:off x="3370263" y="28079700"/>
            <a:ext cx="263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a:solidFill>
                  <a:srgbClr val="000000"/>
                </a:solidFill>
              </a:rPr>
              <a:t> </a:t>
            </a:r>
            <a:endParaRPr lang="en-US" altLang="en-US"/>
          </a:p>
        </p:txBody>
      </p:sp>
      <p:sp>
        <p:nvSpPr>
          <p:cNvPr id="11859" name="Rectangle 2643">
            <a:extLst>
              <a:ext uri="{FF2B5EF4-FFF2-40B4-BE49-F238E27FC236}">
                <a16:creationId xmlns:a16="http://schemas.microsoft.com/office/drawing/2014/main" id="{381D8F17-F2F9-4869-B726-588E7AB9D829}"/>
              </a:ext>
            </a:extLst>
          </p:cNvPr>
          <p:cNvSpPr>
            <a:spLocks noChangeArrowheads="1"/>
          </p:cNvSpPr>
          <p:nvPr/>
        </p:nvSpPr>
        <p:spPr bwMode="auto">
          <a:xfrm>
            <a:off x="4956175" y="28786138"/>
            <a:ext cx="314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0">
                <a:solidFill>
                  <a:srgbClr val="000000"/>
                </a:solidFill>
              </a:rPr>
              <a:t>r </a:t>
            </a:r>
            <a:r>
              <a:rPr lang="en-US" altLang="en-US" b="0">
                <a:solidFill>
                  <a:srgbClr val="000000"/>
                </a:solidFill>
                <a:latin typeface="Symbol" panose="05050102010706020507" pitchFamily="18" charset="2"/>
              </a:rPr>
              <a:t>»</a:t>
            </a:r>
            <a:r>
              <a:rPr lang="en-US" altLang="en-US" b="0">
                <a:solidFill>
                  <a:srgbClr val="000000"/>
                </a:solidFill>
              </a:rPr>
              <a:t> 1 calibrated parameter</a:t>
            </a:r>
          </a:p>
        </p:txBody>
      </p:sp>
      <p:sp>
        <p:nvSpPr>
          <p:cNvPr id="11863" name="Rectangle 2647">
            <a:extLst>
              <a:ext uri="{FF2B5EF4-FFF2-40B4-BE49-F238E27FC236}">
                <a16:creationId xmlns:a16="http://schemas.microsoft.com/office/drawing/2014/main" id="{AAA0E437-9B25-45E5-A78F-E14447F3D82B}"/>
              </a:ext>
            </a:extLst>
          </p:cNvPr>
          <p:cNvSpPr>
            <a:spLocks noChangeArrowheads="1"/>
          </p:cNvSpPr>
          <p:nvPr/>
        </p:nvSpPr>
        <p:spPr bwMode="auto">
          <a:xfrm>
            <a:off x="9188450" y="29994225"/>
            <a:ext cx="247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b="0">
                <a:solidFill>
                  <a:srgbClr val="000000"/>
                </a:solidFill>
              </a:rPr>
              <a:t> </a:t>
            </a:r>
            <a:endParaRPr lang="en-US" altLang="en-US"/>
          </a:p>
        </p:txBody>
      </p:sp>
      <p:sp>
        <p:nvSpPr>
          <p:cNvPr id="11864" name="Rectangle 2648">
            <a:extLst>
              <a:ext uri="{FF2B5EF4-FFF2-40B4-BE49-F238E27FC236}">
                <a16:creationId xmlns:a16="http://schemas.microsoft.com/office/drawing/2014/main" id="{B0F81D87-5B6D-4D32-91B9-AF798132EA6A}"/>
              </a:ext>
            </a:extLst>
          </p:cNvPr>
          <p:cNvSpPr>
            <a:spLocks noChangeArrowheads="1"/>
          </p:cNvSpPr>
          <p:nvPr/>
        </p:nvSpPr>
        <p:spPr bwMode="auto">
          <a:xfrm>
            <a:off x="1430338" y="30421263"/>
            <a:ext cx="247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b="0">
                <a:solidFill>
                  <a:srgbClr val="000000"/>
                </a:solidFill>
              </a:rPr>
              <a:t> </a:t>
            </a:r>
            <a:endParaRPr lang="en-US" altLang="en-US"/>
          </a:p>
        </p:txBody>
      </p:sp>
      <p:sp>
        <p:nvSpPr>
          <p:cNvPr id="11865" name="Rectangle 2649">
            <a:extLst>
              <a:ext uri="{FF2B5EF4-FFF2-40B4-BE49-F238E27FC236}">
                <a16:creationId xmlns:a16="http://schemas.microsoft.com/office/drawing/2014/main" id="{0F338D2D-F25C-44C0-90CD-D546B229338B}"/>
              </a:ext>
            </a:extLst>
          </p:cNvPr>
          <p:cNvSpPr>
            <a:spLocks noChangeArrowheads="1"/>
          </p:cNvSpPr>
          <p:nvPr/>
        </p:nvSpPr>
        <p:spPr bwMode="auto">
          <a:xfrm>
            <a:off x="9431338" y="22875875"/>
            <a:ext cx="40655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rPr>
              <a:t>Force restore approach</a:t>
            </a:r>
            <a:endParaRPr lang="en-US" altLang="en-US" sz="3200"/>
          </a:p>
        </p:txBody>
      </p:sp>
      <p:sp>
        <p:nvSpPr>
          <p:cNvPr id="11866" name="Rectangle 2650">
            <a:extLst>
              <a:ext uri="{FF2B5EF4-FFF2-40B4-BE49-F238E27FC236}">
                <a16:creationId xmlns:a16="http://schemas.microsoft.com/office/drawing/2014/main" id="{686CAD87-2D7D-483E-86CE-B43A54E96707}"/>
              </a:ext>
            </a:extLst>
          </p:cNvPr>
          <p:cNvSpPr>
            <a:spLocks noChangeArrowheads="1"/>
          </p:cNvSpPr>
          <p:nvPr/>
        </p:nvSpPr>
        <p:spPr bwMode="auto">
          <a:xfrm>
            <a:off x="12228513" y="22875875"/>
            <a:ext cx="9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a:solidFill>
                  <a:srgbClr val="000000"/>
                </a:solidFill>
              </a:rPr>
              <a:t> </a:t>
            </a:r>
            <a:endParaRPr lang="en-US" altLang="en-US"/>
          </a:p>
        </p:txBody>
      </p:sp>
      <p:graphicFrame>
        <p:nvGraphicFramePr>
          <p:cNvPr id="12013" name="Object 2797">
            <a:extLst>
              <a:ext uri="{FF2B5EF4-FFF2-40B4-BE49-F238E27FC236}">
                <a16:creationId xmlns:a16="http://schemas.microsoft.com/office/drawing/2014/main" id="{8330BA65-C838-44DE-AB7C-3F405A3D9E2F}"/>
              </a:ext>
            </a:extLst>
          </p:cNvPr>
          <p:cNvGraphicFramePr>
            <a:graphicFrameLocks noChangeAspect="1"/>
          </p:cNvGraphicFramePr>
          <p:nvPr/>
        </p:nvGraphicFramePr>
        <p:xfrm>
          <a:off x="9413875" y="23393400"/>
          <a:ext cx="5137150" cy="1181100"/>
        </p:xfrm>
        <a:graphic>
          <a:graphicData uri="http://schemas.openxmlformats.org/presentationml/2006/ole">
            <mc:AlternateContent xmlns:mc="http://schemas.openxmlformats.org/markup-compatibility/2006">
              <mc:Choice xmlns:v="urn:schemas-microsoft-com:vml" Requires="v">
                <p:oleObj spid="_x0000_s17610" name="Equation" r:id="rId30" imgW="2197080" imgH="507960" progId="Equation.3">
                  <p:embed/>
                </p:oleObj>
              </mc:Choice>
              <mc:Fallback>
                <p:oleObj name="Equation" r:id="rId30" imgW="2197080" imgH="507960" progId="Equation.3">
                  <p:embed/>
                  <p:pic>
                    <p:nvPicPr>
                      <p:cNvPr id="0" name="Object 279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413875" y="23393400"/>
                        <a:ext cx="513715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14" name="Object 2798">
            <a:extLst>
              <a:ext uri="{FF2B5EF4-FFF2-40B4-BE49-F238E27FC236}">
                <a16:creationId xmlns:a16="http://schemas.microsoft.com/office/drawing/2014/main" id="{962D99E8-D5AC-46F8-B88D-29E4C3D67CAA}"/>
              </a:ext>
            </a:extLst>
          </p:cNvPr>
          <p:cNvGraphicFramePr>
            <a:graphicFrameLocks noChangeAspect="1"/>
          </p:cNvGraphicFramePr>
          <p:nvPr/>
        </p:nvGraphicFramePr>
        <p:xfrm>
          <a:off x="1404938" y="28530550"/>
          <a:ext cx="2524125" cy="1003300"/>
        </p:xfrm>
        <a:graphic>
          <a:graphicData uri="http://schemas.openxmlformats.org/presentationml/2006/ole">
            <mc:AlternateContent xmlns:mc="http://schemas.openxmlformats.org/markup-compatibility/2006">
              <mc:Choice xmlns:v="urn:schemas-microsoft-com:vml" Requires="v">
                <p:oleObj spid="_x0000_s17611" name="Equation" r:id="rId32" imgW="1079280" imgH="431640" progId="Equation.3">
                  <p:embed/>
                </p:oleObj>
              </mc:Choice>
              <mc:Fallback>
                <p:oleObj name="Equation" r:id="rId32" imgW="1079280" imgH="431640" progId="Equation.3">
                  <p:embed/>
                  <p:pic>
                    <p:nvPicPr>
                      <p:cNvPr id="0" name="Object 27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04938" y="28530550"/>
                        <a:ext cx="2524125"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18" name="Text Box 2802">
            <a:extLst>
              <a:ext uri="{FF2B5EF4-FFF2-40B4-BE49-F238E27FC236}">
                <a16:creationId xmlns:a16="http://schemas.microsoft.com/office/drawing/2014/main" id="{7AAED8B0-70E0-4CAF-8B69-3B97C00B33E6}"/>
              </a:ext>
            </a:extLst>
          </p:cNvPr>
          <p:cNvSpPr txBox="1">
            <a:spLocks noChangeArrowheads="1"/>
          </p:cNvSpPr>
          <p:nvPr/>
        </p:nvSpPr>
        <p:spPr bwMode="auto">
          <a:xfrm>
            <a:off x="1238250" y="30803850"/>
            <a:ext cx="750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Theory of refreezing front propagation</a:t>
            </a:r>
          </a:p>
        </p:txBody>
      </p:sp>
      <p:sp>
        <p:nvSpPr>
          <p:cNvPr id="12019" name="Rectangle 2803">
            <a:extLst>
              <a:ext uri="{FF2B5EF4-FFF2-40B4-BE49-F238E27FC236}">
                <a16:creationId xmlns:a16="http://schemas.microsoft.com/office/drawing/2014/main" id="{42580522-483D-4F09-9997-97720E874348}"/>
              </a:ext>
            </a:extLst>
          </p:cNvPr>
          <p:cNvSpPr>
            <a:spLocks noChangeArrowheads="1"/>
          </p:cNvSpPr>
          <p:nvPr/>
        </p:nvSpPr>
        <p:spPr bwMode="auto">
          <a:xfrm>
            <a:off x="9544050" y="30899100"/>
            <a:ext cx="6781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28679775">
              <a:defRPr sz="2400">
                <a:solidFill>
                  <a:schemeClr val="tx1"/>
                </a:solidFill>
                <a:latin typeface="Times New Roman" panose="02020603050405020304" pitchFamily="18" charset="0"/>
              </a:defRPr>
            </a:lvl1pPr>
            <a:lvl2pPr defTabSz="28679775">
              <a:defRPr sz="2400">
                <a:solidFill>
                  <a:schemeClr val="tx1"/>
                </a:solidFill>
                <a:latin typeface="Times New Roman" panose="02020603050405020304" pitchFamily="18" charset="0"/>
              </a:defRPr>
            </a:lvl2pPr>
            <a:lvl3pPr defTabSz="28679775">
              <a:defRPr sz="2400">
                <a:solidFill>
                  <a:schemeClr val="tx1"/>
                </a:solidFill>
                <a:latin typeface="Times New Roman" panose="02020603050405020304" pitchFamily="18" charset="0"/>
              </a:defRPr>
            </a:lvl3pPr>
            <a:lvl4pPr defTabSz="28679775">
              <a:defRPr sz="2400">
                <a:solidFill>
                  <a:schemeClr val="tx1"/>
                </a:solidFill>
                <a:latin typeface="Times New Roman" panose="02020603050405020304" pitchFamily="18" charset="0"/>
              </a:defRPr>
            </a:lvl4pPr>
            <a:lvl5pPr defTabSz="28679775">
              <a:defRPr sz="2400">
                <a:solidFill>
                  <a:schemeClr val="tx1"/>
                </a:solidFill>
                <a:latin typeface="Times New Roman" panose="02020603050405020304" pitchFamily="18" charset="0"/>
              </a:defRPr>
            </a:lvl5pPr>
            <a:lvl6pPr marL="457200" defTabSz="28679775" eaLnBrk="0" fontAlgn="base" hangingPunct="0">
              <a:spcBef>
                <a:spcPct val="0"/>
              </a:spcBef>
              <a:spcAft>
                <a:spcPct val="0"/>
              </a:spcAft>
              <a:defRPr sz="2400">
                <a:solidFill>
                  <a:schemeClr val="tx1"/>
                </a:solidFill>
                <a:latin typeface="Times New Roman" panose="02020603050405020304" pitchFamily="18" charset="0"/>
              </a:defRPr>
            </a:lvl6pPr>
            <a:lvl7pPr marL="914400" defTabSz="28679775" eaLnBrk="0" fontAlgn="base" hangingPunct="0">
              <a:spcBef>
                <a:spcPct val="0"/>
              </a:spcBef>
              <a:spcAft>
                <a:spcPct val="0"/>
              </a:spcAft>
              <a:defRPr sz="2400">
                <a:solidFill>
                  <a:schemeClr val="tx1"/>
                </a:solidFill>
                <a:latin typeface="Times New Roman" panose="02020603050405020304" pitchFamily="18" charset="0"/>
              </a:defRPr>
            </a:lvl7pPr>
            <a:lvl8pPr marL="1371600" defTabSz="28679775" eaLnBrk="0" fontAlgn="base" hangingPunct="0">
              <a:spcBef>
                <a:spcPct val="0"/>
              </a:spcBef>
              <a:spcAft>
                <a:spcPct val="0"/>
              </a:spcAft>
              <a:defRPr sz="2400">
                <a:solidFill>
                  <a:schemeClr val="tx1"/>
                </a:solidFill>
                <a:latin typeface="Times New Roman" panose="02020603050405020304" pitchFamily="18" charset="0"/>
              </a:defRPr>
            </a:lvl8pPr>
            <a:lvl9pPr marL="1828800" defTabSz="286797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u="sng"/>
              <a:t>Theory of adjustments of </a:t>
            </a:r>
            <a:r>
              <a:rPr lang="en-US" altLang="en-US" sz="3200" u="sng">
                <a:sym typeface="Symbol" panose="05050102010706020507" pitchFamily="18" charset="2"/>
              </a:rPr>
              <a:t> for shallow snow</a:t>
            </a:r>
            <a:endParaRPr lang="en-US" altLang="en-US" sz="3200" u="sng"/>
          </a:p>
        </p:txBody>
      </p:sp>
      <p:sp>
        <p:nvSpPr>
          <p:cNvPr id="12020" name="Rectangle 2804">
            <a:extLst>
              <a:ext uri="{FF2B5EF4-FFF2-40B4-BE49-F238E27FC236}">
                <a16:creationId xmlns:a16="http://schemas.microsoft.com/office/drawing/2014/main" id="{B46D934D-E17B-4D60-ABED-EE75910C0D40}"/>
              </a:ext>
            </a:extLst>
          </p:cNvPr>
          <p:cNvSpPr>
            <a:spLocks noChangeArrowheads="1"/>
          </p:cNvSpPr>
          <p:nvPr/>
        </p:nvSpPr>
        <p:spPr bwMode="auto">
          <a:xfrm>
            <a:off x="9582150" y="32013525"/>
            <a:ext cx="71628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Lst>
              <a:defRPr sz="2400">
                <a:solidFill>
                  <a:schemeClr val="tx1"/>
                </a:solidFill>
                <a:latin typeface="Times New Roman" panose="02020603050405020304" pitchFamily="18" charset="0"/>
              </a:defRPr>
            </a:lvl1pPr>
            <a:lvl2pPr marL="742950" indent="-285750">
              <a:tabLst>
                <a:tab pos="0" algn="l"/>
              </a:tabLst>
              <a:defRPr sz="2400">
                <a:solidFill>
                  <a:schemeClr val="tx1"/>
                </a:solidFill>
                <a:latin typeface="Times New Roman" panose="02020603050405020304" pitchFamily="18" charset="0"/>
              </a:defRPr>
            </a:lvl2pPr>
            <a:lvl3pPr marL="1143000" indent="-228600">
              <a:tabLst>
                <a:tab pos="0" algn="l"/>
              </a:tabLst>
              <a:defRPr sz="2400">
                <a:solidFill>
                  <a:schemeClr val="tx1"/>
                </a:solidFill>
                <a:latin typeface="Times New Roman" panose="02020603050405020304" pitchFamily="18" charset="0"/>
              </a:defRPr>
            </a:lvl3pPr>
            <a:lvl4pPr marL="1600200" indent="-228600">
              <a:tabLst>
                <a:tab pos="0" algn="l"/>
              </a:tabLst>
              <a:defRPr sz="2400">
                <a:solidFill>
                  <a:schemeClr val="tx1"/>
                </a:solidFill>
                <a:latin typeface="Times New Roman" panose="02020603050405020304" pitchFamily="18" charset="0"/>
              </a:defRPr>
            </a:lvl4pPr>
            <a:lvl5pPr marL="2057400" indent="-228600">
              <a:tabLst>
                <a:tab pos="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Lst>
              <a:defRPr sz="2400">
                <a:solidFill>
                  <a:schemeClr val="tx1"/>
                </a:solidFill>
                <a:latin typeface="Times New Roman" panose="02020603050405020304" pitchFamily="18" charset="0"/>
              </a:defRPr>
            </a:lvl9pPr>
          </a:lstStyle>
          <a:p>
            <a:pPr>
              <a:spcBef>
                <a:spcPct val="20000"/>
              </a:spcBef>
            </a:pPr>
            <a:r>
              <a:rPr lang="en-US" altLang="en-US" b="0"/>
              <a:t>Where snow is shallow the implied depth (rd</a:t>
            </a:r>
            <a:r>
              <a:rPr lang="en-US" altLang="en-US" b="0" baseline="-25000"/>
              <a:t>1</a:t>
            </a:r>
            <a:r>
              <a:rPr lang="en-US" altLang="en-US" b="0"/>
              <a:t>) over which the gradient acts may extend into the ground. In these cases we use an effective thermal conductivity </a:t>
            </a:r>
            <a:r>
              <a:rPr lang="en-US" altLang="en-US" b="0">
                <a:cs typeface="Times New Roman" panose="02020603050405020304" pitchFamily="18" charset="0"/>
              </a:rPr>
              <a:t>λ</a:t>
            </a:r>
            <a:r>
              <a:rPr lang="en-US" altLang="en-US" b="0" baseline="-25000">
                <a:cs typeface="Times New Roman" panose="02020603050405020304" pitchFamily="18" charset="0"/>
              </a:rPr>
              <a:t>e</a:t>
            </a:r>
            <a:r>
              <a:rPr lang="en-US" altLang="en-US" b="0">
                <a:cs typeface="Times New Roman" panose="02020603050405020304" pitchFamily="18" charset="0"/>
              </a:rPr>
              <a:t> as the harmonic mean to the depth z</a:t>
            </a:r>
            <a:r>
              <a:rPr lang="en-US" altLang="en-US" b="0" baseline="-25000">
                <a:cs typeface="Times New Roman" panose="02020603050405020304" pitchFamily="18" charset="0"/>
              </a:rPr>
              <a:t>2</a:t>
            </a:r>
            <a:r>
              <a:rPr lang="en-US" altLang="en-US" b="0">
                <a:cs typeface="Times New Roman" panose="02020603050405020304" pitchFamily="18" charset="0"/>
              </a:rPr>
              <a:t> where amplitude is damped by the same ratio r as it would be for deep snow.</a:t>
            </a:r>
            <a:endParaRPr lang="en-US" altLang="en-US" b="0"/>
          </a:p>
        </p:txBody>
      </p:sp>
      <p:graphicFrame>
        <p:nvGraphicFramePr>
          <p:cNvPr id="12021" name="Object 2805">
            <a:extLst>
              <a:ext uri="{FF2B5EF4-FFF2-40B4-BE49-F238E27FC236}">
                <a16:creationId xmlns:a16="http://schemas.microsoft.com/office/drawing/2014/main" id="{73704808-FD0B-4435-AB30-A6153FC7D547}"/>
              </a:ext>
            </a:extLst>
          </p:cNvPr>
          <p:cNvGraphicFramePr>
            <a:graphicFrameLocks noChangeAspect="1"/>
          </p:cNvGraphicFramePr>
          <p:nvPr/>
        </p:nvGraphicFramePr>
        <p:xfrm>
          <a:off x="10109200" y="39452550"/>
          <a:ext cx="2517775" cy="1066800"/>
        </p:xfrm>
        <a:graphic>
          <a:graphicData uri="http://schemas.openxmlformats.org/presentationml/2006/ole">
            <mc:AlternateContent xmlns:mc="http://schemas.openxmlformats.org/markup-compatibility/2006">
              <mc:Choice xmlns:v="urn:schemas-microsoft-com:vml" Requires="v">
                <p:oleObj spid="_x0000_s17612" name="Equation" r:id="rId34" imgW="1168200" imgH="495000" progId="Equation.3">
                  <p:embed/>
                </p:oleObj>
              </mc:Choice>
              <mc:Fallback>
                <p:oleObj name="Equation" r:id="rId34" imgW="1168200" imgH="495000" progId="Equation.3">
                  <p:embed/>
                  <p:pic>
                    <p:nvPicPr>
                      <p:cNvPr id="0" name="Object 280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109200" y="39452550"/>
                        <a:ext cx="2517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600" name="Group 3264">
            <a:extLst>
              <a:ext uri="{FF2B5EF4-FFF2-40B4-BE49-F238E27FC236}">
                <a16:creationId xmlns:a16="http://schemas.microsoft.com/office/drawing/2014/main" id="{729857DD-0C8F-4A00-8444-67F2D8D32495}"/>
              </a:ext>
            </a:extLst>
          </p:cNvPr>
          <p:cNvGrpSpPr>
            <a:grpSpLocks/>
          </p:cNvGrpSpPr>
          <p:nvPr/>
        </p:nvGrpSpPr>
        <p:grpSpPr bwMode="auto">
          <a:xfrm>
            <a:off x="9848850" y="34061400"/>
            <a:ext cx="4419600" cy="3992563"/>
            <a:chOff x="8220" y="22440"/>
            <a:chExt cx="2784" cy="2515"/>
          </a:xfrm>
        </p:grpSpPr>
        <p:sp>
          <p:nvSpPr>
            <p:cNvPr id="12025" name="Rectangle 2809">
              <a:extLst>
                <a:ext uri="{FF2B5EF4-FFF2-40B4-BE49-F238E27FC236}">
                  <a16:creationId xmlns:a16="http://schemas.microsoft.com/office/drawing/2014/main" id="{8E114A93-B5D5-4E48-A960-64DA7287E54C}"/>
                </a:ext>
              </a:extLst>
            </p:cNvPr>
            <p:cNvSpPr>
              <a:spLocks noChangeArrowheads="1"/>
            </p:cNvSpPr>
            <p:nvPr/>
          </p:nvSpPr>
          <p:spPr bwMode="auto">
            <a:xfrm>
              <a:off x="8572" y="22651"/>
              <a:ext cx="696" cy="23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26" name="Rectangle 2810">
              <a:extLst>
                <a:ext uri="{FF2B5EF4-FFF2-40B4-BE49-F238E27FC236}">
                  <a16:creationId xmlns:a16="http://schemas.microsoft.com/office/drawing/2014/main" id="{24D98632-CAEB-43B7-B7E7-4631CCD4402F}"/>
                </a:ext>
              </a:extLst>
            </p:cNvPr>
            <p:cNvSpPr>
              <a:spLocks noChangeArrowheads="1"/>
            </p:cNvSpPr>
            <p:nvPr/>
          </p:nvSpPr>
          <p:spPr bwMode="auto">
            <a:xfrm>
              <a:off x="9616" y="22651"/>
              <a:ext cx="696" cy="1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27" name="Rectangle 2811">
              <a:extLst>
                <a:ext uri="{FF2B5EF4-FFF2-40B4-BE49-F238E27FC236}">
                  <a16:creationId xmlns:a16="http://schemas.microsoft.com/office/drawing/2014/main" id="{33C97E54-A7DB-4799-AF26-8D2DB511FB75}"/>
                </a:ext>
              </a:extLst>
            </p:cNvPr>
            <p:cNvSpPr>
              <a:spLocks noChangeArrowheads="1"/>
            </p:cNvSpPr>
            <p:nvPr/>
          </p:nvSpPr>
          <p:spPr bwMode="auto">
            <a:xfrm>
              <a:off x="9616" y="23726"/>
              <a:ext cx="696" cy="122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28" name="Line 2812">
              <a:extLst>
                <a:ext uri="{FF2B5EF4-FFF2-40B4-BE49-F238E27FC236}">
                  <a16:creationId xmlns:a16="http://schemas.microsoft.com/office/drawing/2014/main" id="{5C1B27BF-238C-435A-A04E-80AA414DD95C}"/>
                </a:ext>
              </a:extLst>
            </p:cNvPr>
            <p:cNvSpPr>
              <a:spLocks noChangeShapeType="1"/>
            </p:cNvSpPr>
            <p:nvPr/>
          </p:nvSpPr>
          <p:spPr bwMode="auto">
            <a:xfrm>
              <a:off x="8572" y="24033"/>
              <a:ext cx="696"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029" name="Line 2813">
              <a:extLst>
                <a:ext uri="{FF2B5EF4-FFF2-40B4-BE49-F238E27FC236}">
                  <a16:creationId xmlns:a16="http://schemas.microsoft.com/office/drawing/2014/main" id="{5B442172-0FAC-4118-BFFF-A12F33B1B15C}"/>
                </a:ext>
              </a:extLst>
            </p:cNvPr>
            <p:cNvSpPr>
              <a:spLocks noChangeShapeType="1"/>
            </p:cNvSpPr>
            <p:nvPr/>
          </p:nvSpPr>
          <p:spPr bwMode="auto">
            <a:xfrm>
              <a:off x="9616" y="24341"/>
              <a:ext cx="696"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030" name="Line 2814">
              <a:extLst>
                <a:ext uri="{FF2B5EF4-FFF2-40B4-BE49-F238E27FC236}">
                  <a16:creationId xmlns:a16="http://schemas.microsoft.com/office/drawing/2014/main" id="{1EDED663-DC0C-4412-AB0E-726B0BAABF7C}"/>
                </a:ext>
              </a:extLst>
            </p:cNvPr>
            <p:cNvSpPr>
              <a:spLocks noChangeShapeType="1"/>
            </p:cNvSpPr>
            <p:nvPr/>
          </p:nvSpPr>
          <p:spPr bwMode="auto">
            <a:xfrm>
              <a:off x="8336" y="23708"/>
              <a:ext cx="1" cy="3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31" name="Line 2815">
              <a:extLst>
                <a:ext uri="{FF2B5EF4-FFF2-40B4-BE49-F238E27FC236}">
                  <a16:creationId xmlns:a16="http://schemas.microsoft.com/office/drawing/2014/main" id="{176F1A05-D523-4C6E-918D-6E0BE20F46F1}"/>
                </a:ext>
              </a:extLst>
            </p:cNvPr>
            <p:cNvSpPr>
              <a:spLocks noChangeShapeType="1"/>
            </p:cNvSpPr>
            <p:nvPr/>
          </p:nvSpPr>
          <p:spPr bwMode="auto">
            <a:xfrm flipV="1">
              <a:off x="8336" y="22642"/>
              <a:ext cx="1" cy="74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32" name="Text Box 2816">
              <a:extLst>
                <a:ext uri="{FF2B5EF4-FFF2-40B4-BE49-F238E27FC236}">
                  <a16:creationId xmlns:a16="http://schemas.microsoft.com/office/drawing/2014/main" id="{4AEC83A9-BECA-4DD4-8C50-EBDB6FF67C3F}"/>
                </a:ext>
              </a:extLst>
            </p:cNvPr>
            <p:cNvSpPr txBox="1">
              <a:spLocks noChangeArrowheads="1"/>
            </p:cNvSpPr>
            <p:nvPr/>
          </p:nvSpPr>
          <p:spPr bwMode="auto">
            <a:xfrm>
              <a:off x="8220" y="23448"/>
              <a:ext cx="3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sz="2000">
                  <a:ea typeface="SimSun" panose="02010600030101010101" pitchFamily="2" charset="-122"/>
                </a:rPr>
                <a:t>r d</a:t>
              </a:r>
              <a:r>
                <a:rPr lang="en-US" altLang="zh-CN" sz="2000" baseline="-25000">
                  <a:ea typeface="SimSun" panose="02010600030101010101" pitchFamily="2" charset="-122"/>
                </a:rPr>
                <a:t>1</a:t>
              </a:r>
            </a:p>
          </p:txBody>
        </p:sp>
        <p:sp>
          <p:nvSpPr>
            <p:cNvPr id="12033" name="Text Box 2817">
              <a:extLst>
                <a:ext uri="{FF2B5EF4-FFF2-40B4-BE49-F238E27FC236}">
                  <a16:creationId xmlns:a16="http://schemas.microsoft.com/office/drawing/2014/main" id="{C2C7EDBB-E30E-41AE-9EF6-03A5F5E67B5D}"/>
                </a:ext>
              </a:extLst>
            </p:cNvPr>
            <p:cNvSpPr txBox="1">
              <a:spLocks noChangeArrowheads="1"/>
            </p:cNvSpPr>
            <p:nvPr/>
          </p:nvSpPr>
          <p:spPr bwMode="auto">
            <a:xfrm>
              <a:off x="8804" y="23112"/>
              <a:ext cx="232" cy="307"/>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a:ea typeface="SimSun" panose="02010600030101010101" pitchFamily="2" charset="-122"/>
                  <a:cs typeface="Times New Roman" panose="02020603050405020304" pitchFamily="18" charset="0"/>
                </a:rPr>
                <a:t>λ</a:t>
              </a:r>
              <a:endParaRPr lang="en-US" altLang="zh-CN">
                <a:ea typeface="SimSun" panose="02010600030101010101" pitchFamily="2" charset="-122"/>
              </a:endParaRPr>
            </a:p>
          </p:txBody>
        </p:sp>
        <p:sp>
          <p:nvSpPr>
            <p:cNvPr id="12034" name="Text Box 2818">
              <a:extLst>
                <a:ext uri="{FF2B5EF4-FFF2-40B4-BE49-F238E27FC236}">
                  <a16:creationId xmlns:a16="http://schemas.microsoft.com/office/drawing/2014/main" id="{8F2AAEF9-D94F-441B-BBBA-45EC8C7656AD}"/>
                </a:ext>
              </a:extLst>
            </p:cNvPr>
            <p:cNvSpPr txBox="1">
              <a:spLocks noChangeArrowheads="1"/>
            </p:cNvSpPr>
            <p:nvPr/>
          </p:nvSpPr>
          <p:spPr bwMode="auto">
            <a:xfrm>
              <a:off x="9800" y="23112"/>
              <a:ext cx="388" cy="307"/>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a:ea typeface="SimSun" panose="02010600030101010101" pitchFamily="2" charset="-122"/>
                  <a:cs typeface="Times New Roman" panose="02020603050405020304" pitchFamily="18" charset="0"/>
                </a:rPr>
                <a:t>λ</a:t>
              </a:r>
              <a:r>
                <a:rPr lang="en-US" altLang="zh-CN" baseline="-25000">
                  <a:ea typeface="SimSun" panose="02010600030101010101" pitchFamily="2" charset="-122"/>
                </a:rPr>
                <a:t>s</a:t>
              </a:r>
            </a:p>
          </p:txBody>
        </p:sp>
        <p:sp>
          <p:nvSpPr>
            <p:cNvPr id="12035" name="Text Box 2819">
              <a:extLst>
                <a:ext uri="{FF2B5EF4-FFF2-40B4-BE49-F238E27FC236}">
                  <a16:creationId xmlns:a16="http://schemas.microsoft.com/office/drawing/2014/main" id="{4F809883-01A9-4AE6-B213-D9CC60756B3B}"/>
                </a:ext>
              </a:extLst>
            </p:cNvPr>
            <p:cNvSpPr txBox="1">
              <a:spLocks noChangeArrowheads="1"/>
            </p:cNvSpPr>
            <p:nvPr/>
          </p:nvSpPr>
          <p:spPr bwMode="auto">
            <a:xfrm>
              <a:off x="9848" y="24341"/>
              <a:ext cx="328" cy="307"/>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a:ea typeface="SimSun" panose="02010600030101010101" pitchFamily="2" charset="-122"/>
                  <a:cs typeface="Times New Roman" panose="02020603050405020304" pitchFamily="18" charset="0"/>
                </a:rPr>
                <a:t>λ</a:t>
              </a:r>
              <a:r>
                <a:rPr lang="en-US" altLang="zh-CN" baseline="-25000">
                  <a:ea typeface="SimSun" panose="02010600030101010101" pitchFamily="2" charset="-122"/>
                </a:rPr>
                <a:t>g</a:t>
              </a:r>
            </a:p>
          </p:txBody>
        </p:sp>
        <p:sp>
          <p:nvSpPr>
            <p:cNvPr id="12036" name="Text Box 2820">
              <a:extLst>
                <a:ext uri="{FF2B5EF4-FFF2-40B4-BE49-F238E27FC236}">
                  <a16:creationId xmlns:a16="http://schemas.microsoft.com/office/drawing/2014/main" id="{74B819DB-AE3A-4380-B95B-3CB1B007A769}"/>
                </a:ext>
              </a:extLst>
            </p:cNvPr>
            <p:cNvSpPr txBox="1">
              <a:spLocks noChangeArrowheads="1"/>
            </p:cNvSpPr>
            <p:nvPr/>
          </p:nvSpPr>
          <p:spPr bwMode="auto">
            <a:xfrm>
              <a:off x="10332" y="23160"/>
              <a:ext cx="5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sz="2000">
                  <a:ea typeface="SimSun" panose="02010600030101010101" pitchFamily="2" charset="-122"/>
                </a:rPr>
                <a:t>z</a:t>
              </a:r>
              <a:r>
                <a:rPr lang="en-US" altLang="zh-CN" sz="2000" baseline="-25000">
                  <a:ea typeface="SimSun" panose="02010600030101010101" pitchFamily="2" charset="-122"/>
                </a:rPr>
                <a:t>s</a:t>
              </a:r>
              <a:r>
                <a:rPr lang="en-US" altLang="zh-CN" sz="2000">
                  <a:ea typeface="SimSun" panose="02010600030101010101" pitchFamily="2" charset="-122"/>
                </a:rPr>
                <a:t>&lt;r d</a:t>
              </a:r>
              <a:r>
                <a:rPr lang="en-US" altLang="zh-CN" sz="2000" baseline="-25000">
                  <a:ea typeface="SimSun" panose="02010600030101010101" pitchFamily="2" charset="-122"/>
                </a:rPr>
                <a:t>1</a:t>
              </a:r>
            </a:p>
          </p:txBody>
        </p:sp>
        <p:sp>
          <p:nvSpPr>
            <p:cNvPr id="12037" name="Text Box 2821">
              <a:extLst>
                <a:ext uri="{FF2B5EF4-FFF2-40B4-BE49-F238E27FC236}">
                  <a16:creationId xmlns:a16="http://schemas.microsoft.com/office/drawing/2014/main" id="{1C6CD8A5-878C-403E-86A4-26B87B078227}"/>
                </a:ext>
              </a:extLst>
            </p:cNvPr>
            <p:cNvSpPr txBox="1">
              <a:spLocks noChangeArrowheads="1"/>
            </p:cNvSpPr>
            <p:nvPr/>
          </p:nvSpPr>
          <p:spPr bwMode="auto">
            <a:xfrm>
              <a:off x="10380" y="23928"/>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sz="2000">
                  <a:ea typeface="SimSun" panose="02010600030101010101" pitchFamily="2" charset="-122"/>
                </a:rPr>
                <a:t>z</a:t>
              </a:r>
              <a:r>
                <a:rPr lang="en-US" altLang="zh-CN" sz="2000" baseline="-25000">
                  <a:ea typeface="SimSun" panose="02010600030101010101" pitchFamily="2" charset="-122"/>
                </a:rPr>
                <a:t>2</a:t>
              </a:r>
            </a:p>
          </p:txBody>
        </p:sp>
        <p:sp>
          <p:nvSpPr>
            <p:cNvPr id="12038" name="Line 2822">
              <a:extLst>
                <a:ext uri="{FF2B5EF4-FFF2-40B4-BE49-F238E27FC236}">
                  <a16:creationId xmlns:a16="http://schemas.microsoft.com/office/drawing/2014/main" id="{33AEBD68-8C8C-452E-8109-9ACD4E5CE5AE}"/>
                </a:ext>
              </a:extLst>
            </p:cNvPr>
            <p:cNvSpPr>
              <a:spLocks noChangeShapeType="1"/>
            </p:cNvSpPr>
            <p:nvPr/>
          </p:nvSpPr>
          <p:spPr bwMode="auto">
            <a:xfrm>
              <a:off x="10476" y="23400"/>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39" name="Line 2823">
              <a:extLst>
                <a:ext uri="{FF2B5EF4-FFF2-40B4-BE49-F238E27FC236}">
                  <a16:creationId xmlns:a16="http://schemas.microsoft.com/office/drawing/2014/main" id="{A17E4D5D-0D40-4571-B670-552000E592D8}"/>
                </a:ext>
              </a:extLst>
            </p:cNvPr>
            <p:cNvSpPr>
              <a:spLocks noChangeShapeType="1"/>
            </p:cNvSpPr>
            <p:nvPr/>
          </p:nvSpPr>
          <p:spPr bwMode="auto">
            <a:xfrm>
              <a:off x="10476" y="2416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0" name="Line 2824">
              <a:extLst>
                <a:ext uri="{FF2B5EF4-FFF2-40B4-BE49-F238E27FC236}">
                  <a16:creationId xmlns:a16="http://schemas.microsoft.com/office/drawing/2014/main" id="{2BA2AB03-4645-4B66-B844-CA6F5F272E1E}"/>
                </a:ext>
              </a:extLst>
            </p:cNvPr>
            <p:cNvSpPr>
              <a:spLocks noChangeShapeType="1"/>
            </p:cNvSpPr>
            <p:nvPr/>
          </p:nvSpPr>
          <p:spPr bwMode="auto">
            <a:xfrm flipV="1">
              <a:off x="10476" y="2373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1" name="Line 2825">
              <a:extLst>
                <a:ext uri="{FF2B5EF4-FFF2-40B4-BE49-F238E27FC236}">
                  <a16:creationId xmlns:a16="http://schemas.microsoft.com/office/drawing/2014/main" id="{2BBF39B7-3314-4609-8641-7C9CF3B23E5D}"/>
                </a:ext>
              </a:extLst>
            </p:cNvPr>
            <p:cNvSpPr>
              <a:spLocks noChangeShapeType="1"/>
            </p:cNvSpPr>
            <p:nvPr/>
          </p:nvSpPr>
          <p:spPr bwMode="auto">
            <a:xfrm flipV="1">
              <a:off x="10476" y="22680"/>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2" name="Line 2826">
              <a:extLst>
                <a:ext uri="{FF2B5EF4-FFF2-40B4-BE49-F238E27FC236}">
                  <a16:creationId xmlns:a16="http://schemas.microsoft.com/office/drawing/2014/main" id="{23E94C46-2CFA-431E-A3D5-070A7414C1C0}"/>
                </a:ext>
              </a:extLst>
            </p:cNvPr>
            <p:cNvSpPr>
              <a:spLocks noChangeShapeType="1"/>
            </p:cNvSpPr>
            <p:nvPr/>
          </p:nvSpPr>
          <p:spPr bwMode="auto">
            <a:xfrm flipV="1">
              <a:off x="10812" y="22680"/>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3" name="Line 2827">
              <a:extLst>
                <a:ext uri="{FF2B5EF4-FFF2-40B4-BE49-F238E27FC236}">
                  <a16:creationId xmlns:a16="http://schemas.microsoft.com/office/drawing/2014/main" id="{58225677-2730-4789-ABCB-F38F517AC5A4}"/>
                </a:ext>
              </a:extLst>
            </p:cNvPr>
            <p:cNvSpPr>
              <a:spLocks noChangeShapeType="1"/>
            </p:cNvSpPr>
            <p:nvPr/>
          </p:nvSpPr>
          <p:spPr bwMode="auto">
            <a:xfrm>
              <a:off x="10812" y="23784"/>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4" name="Text Box 2828">
              <a:extLst>
                <a:ext uri="{FF2B5EF4-FFF2-40B4-BE49-F238E27FC236}">
                  <a16:creationId xmlns:a16="http://schemas.microsoft.com/office/drawing/2014/main" id="{43265175-8D4E-41D1-B1D4-CCF36ABA2DAD}"/>
                </a:ext>
              </a:extLst>
            </p:cNvPr>
            <p:cNvSpPr txBox="1">
              <a:spLocks noChangeArrowheads="1"/>
            </p:cNvSpPr>
            <p:nvPr/>
          </p:nvSpPr>
          <p:spPr bwMode="auto">
            <a:xfrm>
              <a:off x="10716" y="23496"/>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a:t>z</a:t>
              </a:r>
              <a:r>
                <a:rPr lang="en-US" altLang="en-US" sz="2000" b="0" baseline="-25000"/>
                <a:t>e</a:t>
              </a:r>
            </a:p>
          </p:txBody>
        </p:sp>
        <p:sp>
          <p:nvSpPr>
            <p:cNvPr id="12045" name="Text Box 2829">
              <a:extLst>
                <a:ext uri="{FF2B5EF4-FFF2-40B4-BE49-F238E27FC236}">
                  <a16:creationId xmlns:a16="http://schemas.microsoft.com/office/drawing/2014/main" id="{A11E0007-0A0D-4B38-A6D2-BC018A62A010}"/>
                </a:ext>
              </a:extLst>
            </p:cNvPr>
            <p:cNvSpPr txBox="1">
              <a:spLocks noChangeArrowheads="1"/>
            </p:cNvSpPr>
            <p:nvPr/>
          </p:nvSpPr>
          <p:spPr bwMode="auto">
            <a:xfrm>
              <a:off x="9660" y="22632"/>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a:t>snow</a:t>
              </a:r>
            </a:p>
          </p:txBody>
        </p:sp>
        <p:sp>
          <p:nvSpPr>
            <p:cNvPr id="12046" name="Text Box 2830">
              <a:extLst>
                <a:ext uri="{FF2B5EF4-FFF2-40B4-BE49-F238E27FC236}">
                  <a16:creationId xmlns:a16="http://schemas.microsoft.com/office/drawing/2014/main" id="{0FBBCA28-D76A-4D70-80D2-0EACAF586378}"/>
                </a:ext>
              </a:extLst>
            </p:cNvPr>
            <p:cNvSpPr txBox="1">
              <a:spLocks noChangeArrowheads="1"/>
            </p:cNvSpPr>
            <p:nvPr/>
          </p:nvSpPr>
          <p:spPr bwMode="auto">
            <a:xfrm>
              <a:off x="8604" y="22632"/>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a:t>snow</a:t>
              </a:r>
            </a:p>
          </p:txBody>
        </p:sp>
        <p:sp>
          <p:nvSpPr>
            <p:cNvPr id="12047" name="Text Box 2831">
              <a:extLst>
                <a:ext uri="{FF2B5EF4-FFF2-40B4-BE49-F238E27FC236}">
                  <a16:creationId xmlns:a16="http://schemas.microsoft.com/office/drawing/2014/main" id="{91CABAFA-B7B1-41B3-80FF-866F647443A0}"/>
                </a:ext>
              </a:extLst>
            </p:cNvPr>
            <p:cNvSpPr txBox="1">
              <a:spLocks noChangeArrowheads="1"/>
            </p:cNvSpPr>
            <p:nvPr/>
          </p:nvSpPr>
          <p:spPr bwMode="auto">
            <a:xfrm>
              <a:off x="9660" y="23784"/>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a:t>soil</a:t>
              </a:r>
            </a:p>
          </p:txBody>
        </p:sp>
        <p:sp>
          <p:nvSpPr>
            <p:cNvPr id="12048" name="Text Box 2832">
              <a:extLst>
                <a:ext uri="{FF2B5EF4-FFF2-40B4-BE49-F238E27FC236}">
                  <a16:creationId xmlns:a16="http://schemas.microsoft.com/office/drawing/2014/main" id="{532332B4-83CC-41D0-BF5C-51C7768A5404}"/>
                </a:ext>
              </a:extLst>
            </p:cNvPr>
            <p:cNvSpPr txBox="1">
              <a:spLocks noChangeArrowheads="1"/>
            </p:cNvSpPr>
            <p:nvPr/>
          </p:nvSpPr>
          <p:spPr bwMode="auto">
            <a:xfrm>
              <a:off x="8700" y="22440"/>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2000" b="0"/>
                <a:t>Deep</a:t>
              </a:r>
            </a:p>
          </p:txBody>
        </p:sp>
        <p:sp>
          <p:nvSpPr>
            <p:cNvPr id="12049" name="Text Box 2833">
              <a:extLst>
                <a:ext uri="{FF2B5EF4-FFF2-40B4-BE49-F238E27FC236}">
                  <a16:creationId xmlns:a16="http://schemas.microsoft.com/office/drawing/2014/main" id="{BF5CD5C1-4217-42E1-9A83-21CADC83DA6A}"/>
                </a:ext>
              </a:extLst>
            </p:cNvPr>
            <p:cNvSpPr txBox="1">
              <a:spLocks noChangeArrowheads="1"/>
            </p:cNvSpPr>
            <p:nvPr/>
          </p:nvSpPr>
          <p:spPr bwMode="auto">
            <a:xfrm>
              <a:off x="9660" y="22440"/>
              <a:ext cx="6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2000" b="0"/>
                <a:t>Shallow</a:t>
              </a:r>
            </a:p>
          </p:txBody>
        </p:sp>
      </p:grpSp>
      <p:grpSp>
        <p:nvGrpSpPr>
          <p:cNvPr id="12273" name="Group 3057">
            <a:extLst>
              <a:ext uri="{FF2B5EF4-FFF2-40B4-BE49-F238E27FC236}">
                <a16:creationId xmlns:a16="http://schemas.microsoft.com/office/drawing/2014/main" id="{4C1C6B59-E4DE-4B92-B9B8-F7076BE1E06A}"/>
              </a:ext>
            </a:extLst>
          </p:cNvPr>
          <p:cNvGrpSpPr>
            <a:grpSpLocks/>
          </p:cNvGrpSpPr>
          <p:nvPr/>
        </p:nvGrpSpPr>
        <p:grpSpPr bwMode="auto">
          <a:xfrm>
            <a:off x="6923088" y="31561088"/>
            <a:ext cx="2495550" cy="4691062"/>
            <a:chOff x="11267" y="10532"/>
            <a:chExt cx="1980" cy="1623"/>
          </a:xfrm>
        </p:grpSpPr>
        <p:sp>
          <p:nvSpPr>
            <p:cNvPr id="12274" name="Line 3058">
              <a:extLst>
                <a:ext uri="{FF2B5EF4-FFF2-40B4-BE49-F238E27FC236}">
                  <a16:creationId xmlns:a16="http://schemas.microsoft.com/office/drawing/2014/main" id="{EC6171D5-3789-44B0-BA08-C5DB5245F5EA}"/>
                </a:ext>
              </a:extLst>
            </p:cNvPr>
            <p:cNvSpPr>
              <a:spLocks noChangeShapeType="1"/>
            </p:cNvSpPr>
            <p:nvPr/>
          </p:nvSpPr>
          <p:spPr bwMode="auto">
            <a:xfrm>
              <a:off x="11267" y="10857"/>
              <a:ext cx="198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75" name="Line 3059">
              <a:extLst>
                <a:ext uri="{FF2B5EF4-FFF2-40B4-BE49-F238E27FC236}">
                  <a16:creationId xmlns:a16="http://schemas.microsoft.com/office/drawing/2014/main" id="{2A3FEFA8-93D2-496B-A27F-71C7B81A135D}"/>
                </a:ext>
              </a:extLst>
            </p:cNvPr>
            <p:cNvSpPr>
              <a:spLocks noChangeShapeType="1"/>
            </p:cNvSpPr>
            <p:nvPr/>
          </p:nvSpPr>
          <p:spPr bwMode="auto">
            <a:xfrm>
              <a:off x="11795" y="10857"/>
              <a:ext cx="528" cy="6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76" name="Line 3060">
              <a:extLst>
                <a:ext uri="{FF2B5EF4-FFF2-40B4-BE49-F238E27FC236}">
                  <a16:creationId xmlns:a16="http://schemas.microsoft.com/office/drawing/2014/main" id="{316529FE-AA35-49C1-AA52-E6D454AAB951}"/>
                </a:ext>
              </a:extLst>
            </p:cNvPr>
            <p:cNvSpPr>
              <a:spLocks noChangeShapeType="1"/>
            </p:cNvSpPr>
            <p:nvPr/>
          </p:nvSpPr>
          <p:spPr bwMode="auto">
            <a:xfrm>
              <a:off x="12323" y="10857"/>
              <a:ext cx="0" cy="1298"/>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77" name="Line 3061">
              <a:extLst>
                <a:ext uri="{FF2B5EF4-FFF2-40B4-BE49-F238E27FC236}">
                  <a16:creationId xmlns:a16="http://schemas.microsoft.com/office/drawing/2014/main" id="{E7CF613F-65A2-4ADA-8787-043B39F14619}"/>
                </a:ext>
              </a:extLst>
            </p:cNvPr>
            <p:cNvSpPr>
              <a:spLocks noChangeShapeType="1"/>
            </p:cNvSpPr>
            <p:nvPr/>
          </p:nvSpPr>
          <p:spPr bwMode="auto">
            <a:xfrm>
              <a:off x="12455" y="11506"/>
              <a:ext cx="2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78" name="Text Box 3062">
              <a:extLst>
                <a:ext uri="{FF2B5EF4-FFF2-40B4-BE49-F238E27FC236}">
                  <a16:creationId xmlns:a16="http://schemas.microsoft.com/office/drawing/2014/main" id="{F155A4DF-76D1-4F0A-A484-A15C4386ED23}"/>
                </a:ext>
              </a:extLst>
            </p:cNvPr>
            <p:cNvSpPr txBox="1">
              <a:spLocks noChangeArrowheads="1"/>
            </p:cNvSpPr>
            <p:nvPr/>
          </p:nvSpPr>
          <p:spPr bwMode="auto">
            <a:xfrm>
              <a:off x="12455" y="11019"/>
              <a:ext cx="63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zh-CN" b="0">
                <a:ea typeface="SimSun" panose="02010600030101010101" pitchFamily="2" charset="-122"/>
              </a:endParaRPr>
            </a:p>
            <a:p>
              <a:r>
                <a:rPr lang="en-US" altLang="zh-CN" b="0">
                  <a:ea typeface="SimSun" panose="02010600030101010101" pitchFamily="2" charset="-122"/>
                </a:rPr>
                <a:t>d</a:t>
              </a:r>
              <a:r>
                <a:rPr lang="en-US" altLang="zh-CN" b="0" baseline="-25000">
                  <a:ea typeface="SimSun" panose="02010600030101010101" pitchFamily="2" charset="-122"/>
                </a:rPr>
                <a:t>r</a:t>
              </a:r>
            </a:p>
          </p:txBody>
        </p:sp>
        <p:sp>
          <p:nvSpPr>
            <p:cNvPr id="12279" name="Line 3063">
              <a:extLst>
                <a:ext uri="{FF2B5EF4-FFF2-40B4-BE49-F238E27FC236}">
                  <a16:creationId xmlns:a16="http://schemas.microsoft.com/office/drawing/2014/main" id="{4592AE8B-A52B-4A3B-ABB6-3EECB162A800}"/>
                </a:ext>
              </a:extLst>
            </p:cNvPr>
            <p:cNvSpPr>
              <a:spLocks noChangeShapeType="1"/>
            </p:cNvSpPr>
            <p:nvPr/>
          </p:nvSpPr>
          <p:spPr bwMode="auto">
            <a:xfrm>
              <a:off x="12587" y="11344"/>
              <a:ext cx="0" cy="1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0" name="Text Box 3064">
              <a:extLst>
                <a:ext uri="{FF2B5EF4-FFF2-40B4-BE49-F238E27FC236}">
                  <a16:creationId xmlns:a16="http://schemas.microsoft.com/office/drawing/2014/main" id="{9FAF3080-3DFE-4E6C-8768-B818A8FF8649}"/>
                </a:ext>
              </a:extLst>
            </p:cNvPr>
            <p:cNvSpPr txBox="1">
              <a:spLocks noChangeArrowheads="1"/>
            </p:cNvSpPr>
            <p:nvPr/>
          </p:nvSpPr>
          <p:spPr bwMode="auto">
            <a:xfrm>
              <a:off x="12323" y="10532"/>
              <a:ext cx="13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zh-CN" b="0">
                <a:ea typeface="SimSun" panose="02010600030101010101" pitchFamily="2" charset="-122"/>
              </a:endParaRPr>
            </a:p>
            <a:p>
              <a:r>
                <a:rPr lang="en-US" altLang="zh-CN" b="0">
                  <a:ea typeface="SimSun" panose="02010600030101010101" pitchFamily="2" charset="-122"/>
                </a:rPr>
                <a:t>0</a:t>
              </a:r>
            </a:p>
          </p:txBody>
        </p:sp>
        <p:sp>
          <p:nvSpPr>
            <p:cNvPr id="12281" name="Text Box 3065">
              <a:extLst>
                <a:ext uri="{FF2B5EF4-FFF2-40B4-BE49-F238E27FC236}">
                  <a16:creationId xmlns:a16="http://schemas.microsoft.com/office/drawing/2014/main" id="{20724BB8-0A23-4E04-B394-5F6AE728CBD1}"/>
                </a:ext>
              </a:extLst>
            </p:cNvPr>
            <p:cNvSpPr txBox="1">
              <a:spLocks noChangeArrowheads="1"/>
            </p:cNvSpPr>
            <p:nvPr/>
          </p:nvSpPr>
          <p:spPr bwMode="auto">
            <a:xfrm>
              <a:off x="11663" y="10532"/>
              <a:ext cx="26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zh-CN" b="0">
                <a:ea typeface="SimSun" panose="02010600030101010101" pitchFamily="2" charset="-122"/>
              </a:endParaRPr>
            </a:p>
            <a:p>
              <a:r>
                <a:rPr lang="en-US" altLang="zh-CN" b="0">
                  <a:ea typeface="SimSun" panose="02010600030101010101" pitchFamily="2" charset="-122"/>
                </a:rPr>
                <a:t>T</a:t>
              </a:r>
              <a:r>
                <a:rPr lang="en-US" altLang="zh-CN" b="0" baseline="-25000">
                  <a:ea typeface="SimSun" panose="02010600030101010101" pitchFamily="2" charset="-122"/>
                </a:rPr>
                <a:t>s</a:t>
              </a:r>
            </a:p>
          </p:txBody>
        </p:sp>
      </p:grpSp>
      <p:sp>
        <p:nvSpPr>
          <p:cNvPr id="17443" name="Text Box 3107">
            <a:extLst>
              <a:ext uri="{FF2B5EF4-FFF2-40B4-BE49-F238E27FC236}">
                <a16:creationId xmlns:a16="http://schemas.microsoft.com/office/drawing/2014/main" id="{32AF5193-49F7-491D-BC1A-2C0C472857A5}"/>
              </a:ext>
            </a:extLst>
          </p:cNvPr>
          <p:cNvSpPr txBox="1">
            <a:spLocks noChangeArrowheads="1"/>
          </p:cNvSpPr>
          <p:nvPr/>
        </p:nvSpPr>
        <p:spPr bwMode="auto">
          <a:xfrm>
            <a:off x="17659350" y="744855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Study site and model results</a:t>
            </a:r>
          </a:p>
        </p:txBody>
      </p:sp>
      <p:sp>
        <p:nvSpPr>
          <p:cNvPr id="17444" name="Text Box 3108">
            <a:extLst>
              <a:ext uri="{FF2B5EF4-FFF2-40B4-BE49-F238E27FC236}">
                <a16:creationId xmlns:a16="http://schemas.microsoft.com/office/drawing/2014/main" id="{3DC223A5-A352-436C-A0B0-5EABF414F91A}"/>
              </a:ext>
            </a:extLst>
          </p:cNvPr>
          <p:cNvSpPr txBox="1">
            <a:spLocks noChangeArrowheads="1"/>
          </p:cNvSpPr>
          <p:nvPr/>
        </p:nvSpPr>
        <p:spPr bwMode="auto">
          <a:xfrm>
            <a:off x="17621250" y="1541145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Central Sierra Snow Laboratory </a:t>
            </a:r>
          </a:p>
        </p:txBody>
      </p:sp>
      <p:sp>
        <p:nvSpPr>
          <p:cNvPr id="17445" name="Line 3109">
            <a:extLst>
              <a:ext uri="{FF2B5EF4-FFF2-40B4-BE49-F238E27FC236}">
                <a16:creationId xmlns:a16="http://schemas.microsoft.com/office/drawing/2014/main" id="{E3CF4392-A5ED-4C40-8762-0699287B1CA8}"/>
              </a:ext>
            </a:extLst>
          </p:cNvPr>
          <p:cNvSpPr>
            <a:spLocks noChangeShapeType="1"/>
          </p:cNvSpPr>
          <p:nvPr/>
        </p:nvSpPr>
        <p:spPr bwMode="auto">
          <a:xfrm flipV="1">
            <a:off x="25069800" y="10953750"/>
            <a:ext cx="438150" cy="1600200"/>
          </a:xfrm>
          <a:prstGeom prst="line">
            <a:avLst/>
          </a:prstGeom>
          <a:noFill/>
          <a:ln w="12699">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46" name="Picture 3110" descr="C:\MyDocuments\NASA_snow\glvsnow.jpg">
            <a:extLst>
              <a:ext uri="{FF2B5EF4-FFF2-40B4-BE49-F238E27FC236}">
                <a16:creationId xmlns:a16="http://schemas.microsoft.com/office/drawing/2014/main" id="{08ED86A6-315C-4743-A680-9A6B3EA4B8F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b="13216"/>
          <a:stretch>
            <a:fillRect/>
          </a:stretch>
        </p:blipFill>
        <p:spPr bwMode="auto">
          <a:xfrm>
            <a:off x="23983950" y="7943850"/>
            <a:ext cx="7859713" cy="5449888"/>
          </a:xfrm>
          <a:prstGeom prst="rect">
            <a:avLst/>
          </a:prstGeom>
          <a:noFill/>
          <a:extLst>
            <a:ext uri="{909E8E84-426E-40DD-AFC4-6F175D3DCCD1}">
              <a14:hiddenFill xmlns:a14="http://schemas.microsoft.com/office/drawing/2010/main">
                <a:solidFill>
                  <a:srgbClr val="FFFFFF"/>
                </a:solidFill>
              </a14:hiddenFill>
            </a:ext>
          </a:extLst>
        </p:spPr>
      </p:pic>
      <p:sp>
        <p:nvSpPr>
          <p:cNvPr id="17447" name="Line 3111">
            <a:extLst>
              <a:ext uri="{FF2B5EF4-FFF2-40B4-BE49-F238E27FC236}">
                <a16:creationId xmlns:a16="http://schemas.microsoft.com/office/drawing/2014/main" id="{C88030D1-8A47-4B02-9D20-8B741EECC123}"/>
              </a:ext>
            </a:extLst>
          </p:cNvPr>
          <p:cNvSpPr>
            <a:spLocks noChangeShapeType="1"/>
          </p:cNvSpPr>
          <p:nvPr/>
        </p:nvSpPr>
        <p:spPr bwMode="auto">
          <a:xfrm flipV="1">
            <a:off x="18383250" y="14001750"/>
            <a:ext cx="1733550" cy="13335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3113">
            <a:extLst>
              <a:ext uri="{FF2B5EF4-FFF2-40B4-BE49-F238E27FC236}">
                <a16:creationId xmlns:a16="http://schemas.microsoft.com/office/drawing/2014/main" id="{83704E19-0E13-41CA-B1E4-978E7F5D6D2C}"/>
              </a:ext>
            </a:extLst>
          </p:cNvPr>
          <p:cNvSpPr txBox="1">
            <a:spLocks noChangeArrowheads="1"/>
          </p:cNvSpPr>
          <p:nvPr/>
        </p:nvSpPr>
        <p:spPr bwMode="auto">
          <a:xfrm>
            <a:off x="17621250" y="8039100"/>
            <a:ext cx="61912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Data from Utah State University Drainage Farm (USU DF), UT, Central Sierra Snow Laboratory (CSSL), CA, and Subnivean Snow Laboratory in Green Lakes Valley (GLV) watershed, CO were used in the model calibrating and testing.</a:t>
            </a:r>
          </a:p>
        </p:txBody>
      </p:sp>
      <p:pic>
        <p:nvPicPr>
          <p:cNvPr id="17450" name="Picture 3114">
            <a:extLst>
              <a:ext uri="{FF2B5EF4-FFF2-40B4-BE49-F238E27FC236}">
                <a16:creationId xmlns:a16="http://schemas.microsoft.com/office/drawing/2014/main" id="{52F4F52C-A51E-4C06-9793-707EA5112F9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315738" y="15220950"/>
            <a:ext cx="8259762"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1" name="Text Box 3115">
            <a:extLst>
              <a:ext uri="{FF2B5EF4-FFF2-40B4-BE49-F238E27FC236}">
                <a16:creationId xmlns:a16="http://schemas.microsoft.com/office/drawing/2014/main" id="{82791FF4-7F33-436A-A7C7-293C94C007B6}"/>
              </a:ext>
            </a:extLst>
          </p:cNvPr>
          <p:cNvSpPr txBox="1">
            <a:spLocks noChangeArrowheads="1"/>
          </p:cNvSpPr>
          <p:nvPr/>
        </p:nvSpPr>
        <p:spPr bwMode="auto">
          <a:xfrm>
            <a:off x="18592800" y="17106900"/>
            <a:ext cx="4057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Observed temperature profile of snowpack at USU DF was used to estimate the internal energy of the snowpack.</a:t>
            </a:r>
          </a:p>
        </p:txBody>
      </p:sp>
      <p:sp>
        <p:nvSpPr>
          <p:cNvPr id="17452" name="Text Box 3116">
            <a:extLst>
              <a:ext uri="{FF2B5EF4-FFF2-40B4-BE49-F238E27FC236}">
                <a16:creationId xmlns:a16="http://schemas.microsoft.com/office/drawing/2014/main" id="{643002D7-5A2F-4FE2-A2A7-D6F845B39508}"/>
              </a:ext>
            </a:extLst>
          </p:cNvPr>
          <p:cNvSpPr txBox="1">
            <a:spLocks noChangeArrowheads="1"/>
          </p:cNvSpPr>
          <p:nvPr/>
        </p:nvSpPr>
        <p:spPr bwMode="auto">
          <a:xfrm>
            <a:off x="17678400" y="2177415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The model results from original UEB model</a:t>
            </a:r>
          </a:p>
        </p:txBody>
      </p:sp>
      <p:pic>
        <p:nvPicPr>
          <p:cNvPr id="17458" name="Picture 3122">
            <a:extLst>
              <a:ext uri="{FF2B5EF4-FFF2-40B4-BE49-F238E27FC236}">
                <a16:creationId xmlns:a16="http://schemas.microsoft.com/office/drawing/2014/main" id="{08E31E4A-C8E7-4E6B-AEE5-55C575E0FD5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4771350" y="22323425"/>
            <a:ext cx="69373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60" name="Text Box 3124">
            <a:extLst>
              <a:ext uri="{FF2B5EF4-FFF2-40B4-BE49-F238E27FC236}">
                <a16:creationId xmlns:a16="http://schemas.microsoft.com/office/drawing/2014/main" id="{A0B98120-8E96-474C-B86A-B5EAD57C5785}"/>
              </a:ext>
            </a:extLst>
          </p:cNvPr>
          <p:cNvSpPr txBox="1">
            <a:spLocks noChangeArrowheads="1"/>
          </p:cNvSpPr>
          <p:nvPr/>
        </p:nvSpPr>
        <p:spPr bwMode="auto">
          <a:xfrm>
            <a:off x="17621250" y="275844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Results from modified UEB</a:t>
            </a:r>
          </a:p>
        </p:txBody>
      </p:sp>
      <p:pic>
        <p:nvPicPr>
          <p:cNvPr id="17465" name="Picture 3129">
            <a:extLst>
              <a:ext uri="{FF2B5EF4-FFF2-40B4-BE49-F238E27FC236}">
                <a16:creationId xmlns:a16="http://schemas.microsoft.com/office/drawing/2014/main" id="{A365F48E-6CAF-4762-82D3-D64114BED5C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411700" y="33142238"/>
            <a:ext cx="14063663" cy="5081587"/>
          </a:xfrm>
          <a:prstGeom prst="rect">
            <a:avLst/>
          </a:prstGeom>
          <a:noFill/>
          <a:extLst>
            <a:ext uri="{909E8E84-426E-40DD-AFC4-6F175D3DCCD1}">
              <a14:hiddenFill xmlns:a14="http://schemas.microsoft.com/office/drawing/2010/main">
                <a:solidFill>
                  <a:srgbClr val="FFFFFF"/>
                </a:solidFill>
              </a14:hiddenFill>
            </a:ext>
          </a:extLst>
        </p:spPr>
      </p:pic>
      <p:grpSp>
        <p:nvGrpSpPr>
          <p:cNvPr id="17462" name="Group 3126">
            <a:extLst>
              <a:ext uri="{FF2B5EF4-FFF2-40B4-BE49-F238E27FC236}">
                <a16:creationId xmlns:a16="http://schemas.microsoft.com/office/drawing/2014/main" id="{5C94F530-EE40-42DE-8417-00F4BE93A016}"/>
              </a:ext>
            </a:extLst>
          </p:cNvPr>
          <p:cNvGrpSpPr>
            <a:grpSpLocks/>
          </p:cNvGrpSpPr>
          <p:nvPr/>
        </p:nvGrpSpPr>
        <p:grpSpPr bwMode="auto">
          <a:xfrm>
            <a:off x="17392650" y="38701663"/>
            <a:ext cx="14081125" cy="4235450"/>
            <a:chOff x="1440" y="5400"/>
            <a:chExt cx="9576" cy="3489"/>
          </a:xfrm>
        </p:grpSpPr>
        <p:pic>
          <p:nvPicPr>
            <p:cNvPr id="17464" name="Picture 3128">
              <a:extLst>
                <a:ext uri="{FF2B5EF4-FFF2-40B4-BE49-F238E27FC236}">
                  <a16:creationId xmlns:a16="http://schemas.microsoft.com/office/drawing/2014/main" id="{816F6A6F-8DB6-452D-A136-025AF1AE759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40" y="5400"/>
              <a:ext cx="4882" cy="3476"/>
            </a:xfrm>
            <a:prstGeom prst="rect">
              <a:avLst/>
            </a:prstGeom>
            <a:noFill/>
            <a:extLst>
              <a:ext uri="{909E8E84-426E-40DD-AFC4-6F175D3DCCD1}">
                <a14:hiddenFill xmlns:a14="http://schemas.microsoft.com/office/drawing/2010/main">
                  <a:solidFill>
                    <a:srgbClr val="FFFFFF"/>
                  </a:solidFill>
                </a14:hiddenFill>
              </a:ext>
            </a:extLst>
          </p:spPr>
        </p:pic>
        <p:pic>
          <p:nvPicPr>
            <p:cNvPr id="17463" name="Picture 3127">
              <a:extLst>
                <a:ext uri="{FF2B5EF4-FFF2-40B4-BE49-F238E27FC236}">
                  <a16:creationId xmlns:a16="http://schemas.microsoft.com/office/drawing/2014/main" id="{62724DFF-A515-42DB-9937-A090E174A005}"/>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120" y="5400"/>
              <a:ext cx="4896" cy="3489"/>
            </a:xfrm>
            <a:prstGeom prst="rect">
              <a:avLst/>
            </a:prstGeom>
            <a:noFill/>
            <a:extLst>
              <a:ext uri="{909E8E84-426E-40DD-AFC4-6F175D3DCCD1}">
                <a14:hiddenFill xmlns:a14="http://schemas.microsoft.com/office/drawing/2010/main">
                  <a:solidFill>
                    <a:srgbClr val="FFFFFF"/>
                  </a:solidFill>
                </a14:hiddenFill>
              </a:ext>
            </a:extLst>
          </p:spPr>
        </p:pic>
      </p:grpSp>
      <p:sp>
        <p:nvSpPr>
          <p:cNvPr id="17468" name="Text Box 3132">
            <a:extLst>
              <a:ext uri="{FF2B5EF4-FFF2-40B4-BE49-F238E27FC236}">
                <a16:creationId xmlns:a16="http://schemas.microsoft.com/office/drawing/2014/main" id="{74D26235-283C-4472-BE26-64BA7CAD1272}"/>
              </a:ext>
            </a:extLst>
          </p:cNvPr>
          <p:cNvSpPr txBox="1">
            <a:spLocks noChangeArrowheads="1"/>
          </p:cNvSpPr>
          <p:nvPr/>
        </p:nvSpPr>
        <p:spPr bwMode="auto">
          <a:xfrm>
            <a:off x="18192750" y="2876550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469" name="Line 3133">
            <a:extLst>
              <a:ext uri="{FF2B5EF4-FFF2-40B4-BE49-F238E27FC236}">
                <a16:creationId xmlns:a16="http://schemas.microsoft.com/office/drawing/2014/main" id="{BAD5A58B-6DD4-4B8C-A42F-55B0856D8399}"/>
              </a:ext>
            </a:extLst>
          </p:cNvPr>
          <p:cNvSpPr>
            <a:spLocks noChangeShapeType="1"/>
          </p:cNvSpPr>
          <p:nvPr/>
        </p:nvSpPr>
        <p:spPr bwMode="auto">
          <a:xfrm flipV="1">
            <a:off x="19583400" y="28689300"/>
            <a:ext cx="0" cy="116205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3134">
            <a:extLst>
              <a:ext uri="{FF2B5EF4-FFF2-40B4-BE49-F238E27FC236}">
                <a16:creationId xmlns:a16="http://schemas.microsoft.com/office/drawing/2014/main" id="{8558DAA0-86F9-48C4-A866-3A9BD1725929}"/>
              </a:ext>
            </a:extLst>
          </p:cNvPr>
          <p:cNvSpPr>
            <a:spLocks noChangeShapeType="1"/>
          </p:cNvSpPr>
          <p:nvPr/>
        </p:nvSpPr>
        <p:spPr bwMode="auto">
          <a:xfrm flipH="1" flipV="1">
            <a:off x="20326350" y="28803600"/>
            <a:ext cx="0" cy="6477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Text Box 3135">
            <a:extLst>
              <a:ext uri="{FF2B5EF4-FFF2-40B4-BE49-F238E27FC236}">
                <a16:creationId xmlns:a16="http://schemas.microsoft.com/office/drawing/2014/main" id="{16C94A98-102A-4A9D-8E66-EE6F198BF4AD}"/>
              </a:ext>
            </a:extLst>
          </p:cNvPr>
          <p:cNvSpPr txBox="1">
            <a:spLocks noChangeArrowheads="1"/>
          </p:cNvSpPr>
          <p:nvPr/>
        </p:nvSpPr>
        <p:spPr bwMode="auto">
          <a:xfrm>
            <a:off x="18192750" y="28422600"/>
            <a:ext cx="144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2000" b="0"/>
              <a:t>Discrepancy in snowfall and extreme strong wind</a:t>
            </a:r>
          </a:p>
        </p:txBody>
      </p:sp>
      <p:sp>
        <p:nvSpPr>
          <p:cNvPr id="17472" name="Line 3136">
            <a:extLst>
              <a:ext uri="{FF2B5EF4-FFF2-40B4-BE49-F238E27FC236}">
                <a16:creationId xmlns:a16="http://schemas.microsoft.com/office/drawing/2014/main" id="{0DBB45F3-145C-4169-A473-889840B0D4A1}"/>
              </a:ext>
            </a:extLst>
          </p:cNvPr>
          <p:cNvSpPr>
            <a:spLocks noChangeShapeType="1"/>
          </p:cNvSpPr>
          <p:nvPr/>
        </p:nvSpPr>
        <p:spPr bwMode="auto">
          <a:xfrm>
            <a:off x="19526250" y="29146500"/>
            <a:ext cx="342900" cy="0"/>
          </a:xfrm>
          <a:prstGeom prst="line">
            <a:avLst/>
          </a:prstGeom>
          <a:noFill/>
          <a:ln w="12700">
            <a:solidFill>
              <a:schemeClr val="tx1"/>
            </a:solidFill>
            <a:round/>
            <a:headEnd type="none" w="sm"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Rectangle 3138">
            <a:extLst>
              <a:ext uri="{FF2B5EF4-FFF2-40B4-BE49-F238E27FC236}">
                <a16:creationId xmlns:a16="http://schemas.microsoft.com/office/drawing/2014/main" id="{E7369D60-B63D-4542-B2E0-978765AB6600}"/>
              </a:ext>
            </a:extLst>
          </p:cNvPr>
          <p:cNvSpPr>
            <a:spLocks noChangeArrowheads="1"/>
          </p:cNvSpPr>
          <p:nvPr/>
        </p:nvSpPr>
        <p:spPr bwMode="auto">
          <a:xfrm>
            <a:off x="12977813" y="195643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75" name="Text Box 3139">
            <a:extLst>
              <a:ext uri="{FF2B5EF4-FFF2-40B4-BE49-F238E27FC236}">
                <a16:creationId xmlns:a16="http://schemas.microsoft.com/office/drawing/2014/main" id="{50F82669-26C1-4B90-8D7C-6341B4FC8A8B}"/>
              </a:ext>
            </a:extLst>
          </p:cNvPr>
          <p:cNvSpPr txBox="1">
            <a:spLocks noChangeArrowheads="1"/>
          </p:cNvSpPr>
          <p:nvPr/>
        </p:nvSpPr>
        <p:spPr bwMode="auto">
          <a:xfrm>
            <a:off x="28517850" y="13754100"/>
            <a:ext cx="2495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Subnivean Snow Laboratory</a:t>
            </a:r>
          </a:p>
        </p:txBody>
      </p:sp>
      <p:sp>
        <p:nvSpPr>
          <p:cNvPr id="17476" name="Line 3140">
            <a:extLst>
              <a:ext uri="{FF2B5EF4-FFF2-40B4-BE49-F238E27FC236}">
                <a16:creationId xmlns:a16="http://schemas.microsoft.com/office/drawing/2014/main" id="{1A1E3971-6D5A-4B2C-978F-41DF9EDB063C}"/>
              </a:ext>
            </a:extLst>
          </p:cNvPr>
          <p:cNvSpPr>
            <a:spLocks noChangeShapeType="1"/>
          </p:cNvSpPr>
          <p:nvPr/>
        </p:nvSpPr>
        <p:spPr bwMode="auto">
          <a:xfrm flipV="1">
            <a:off x="29070300" y="10801350"/>
            <a:ext cx="1466850" cy="2952750"/>
          </a:xfrm>
          <a:prstGeom prst="line">
            <a:avLst/>
          </a:prstGeom>
          <a:noFill/>
          <a:ln w="12699">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Text Box 3141">
            <a:extLst>
              <a:ext uri="{FF2B5EF4-FFF2-40B4-BE49-F238E27FC236}">
                <a16:creationId xmlns:a16="http://schemas.microsoft.com/office/drawing/2014/main" id="{A9268283-89D8-4B38-98F0-A63F60D08464}"/>
              </a:ext>
            </a:extLst>
          </p:cNvPr>
          <p:cNvSpPr txBox="1">
            <a:spLocks noChangeArrowheads="1"/>
          </p:cNvSpPr>
          <p:nvPr/>
        </p:nvSpPr>
        <p:spPr bwMode="auto">
          <a:xfrm>
            <a:off x="17945100" y="20688300"/>
            <a:ext cx="725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Model results</a:t>
            </a:r>
          </a:p>
        </p:txBody>
      </p:sp>
      <p:sp>
        <p:nvSpPr>
          <p:cNvPr id="17479" name="Line 3143">
            <a:extLst>
              <a:ext uri="{FF2B5EF4-FFF2-40B4-BE49-F238E27FC236}">
                <a16:creationId xmlns:a16="http://schemas.microsoft.com/office/drawing/2014/main" id="{0F42AAE9-E0CA-45E2-8821-176CCFA89D20}"/>
              </a:ext>
            </a:extLst>
          </p:cNvPr>
          <p:cNvSpPr>
            <a:spLocks noChangeShapeType="1"/>
          </p:cNvSpPr>
          <p:nvPr/>
        </p:nvSpPr>
        <p:spPr bwMode="auto">
          <a:xfrm>
            <a:off x="20688300" y="28765500"/>
            <a:ext cx="0" cy="8382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Line 3144">
            <a:extLst>
              <a:ext uri="{FF2B5EF4-FFF2-40B4-BE49-F238E27FC236}">
                <a16:creationId xmlns:a16="http://schemas.microsoft.com/office/drawing/2014/main" id="{0B208268-E203-4819-BCC8-A2A52D2B7234}"/>
              </a:ext>
            </a:extLst>
          </p:cNvPr>
          <p:cNvSpPr>
            <a:spLocks noChangeShapeType="1"/>
          </p:cNvSpPr>
          <p:nvPr/>
        </p:nvSpPr>
        <p:spPr bwMode="auto">
          <a:xfrm>
            <a:off x="20916900" y="28765500"/>
            <a:ext cx="0" cy="8001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1" name="Line 3145">
            <a:extLst>
              <a:ext uri="{FF2B5EF4-FFF2-40B4-BE49-F238E27FC236}">
                <a16:creationId xmlns:a16="http://schemas.microsoft.com/office/drawing/2014/main" id="{8F9A82E4-9D59-4C7E-A089-23024C41680A}"/>
              </a:ext>
            </a:extLst>
          </p:cNvPr>
          <p:cNvSpPr>
            <a:spLocks noChangeShapeType="1"/>
          </p:cNvSpPr>
          <p:nvPr/>
        </p:nvSpPr>
        <p:spPr bwMode="auto">
          <a:xfrm>
            <a:off x="22212300" y="28841700"/>
            <a:ext cx="0" cy="9144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3146">
            <a:extLst>
              <a:ext uri="{FF2B5EF4-FFF2-40B4-BE49-F238E27FC236}">
                <a16:creationId xmlns:a16="http://schemas.microsoft.com/office/drawing/2014/main" id="{5BCF715B-0CED-427D-8F9D-1FB7304BF925}"/>
              </a:ext>
            </a:extLst>
          </p:cNvPr>
          <p:cNvSpPr>
            <a:spLocks noChangeShapeType="1"/>
          </p:cNvSpPr>
          <p:nvPr/>
        </p:nvSpPr>
        <p:spPr bwMode="auto">
          <a:xfrm>
            <a:off x="22479000" y="28841700"/>
            <a:ext cx="0" cy="8763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3147">
            <a:extLst>
              <a:ext uri="{FF2B5EF4-FFF2-40B4-BE49-F238E27FC236}">
                <a16:creationId xmlns:a16="http://schemas.microsoft.com/office/drawing/2014/main" id="{08550086-0955-4C6B-9AC8-C9DBB71CB6E8}"/>
              </a:ext>
            </a:extLst>
          </p:cNvPr>
          <p:cNvSpPr>
            <a:spLocks noChangeShapeType="1"/>
          </p:cNvSpPr>
          <p:nvPr/>
        </p:nvSpPr>
        <p:spPr bwMode="auto">
          <a:xfrm flipH="1">
            <a:off x="22364700" y="28575000"/>
            <a:ext cx="704850" cy="400050"/>
          </a:xfrm>
          <a:prstGeom prst="line">
            <a:avLst/>
          </a:prstGeom>
          <a:noFill/>
          <a:ln w="12700">
            <a:solidFill>
              <a:schemeClr val="tx1"/>
            </a:solidFill>
            <a:round/>
            <a:headEnd type="none" w="sm"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4" name="Line 3148">
            <a:extLst>
              <a:ext uri="{FF2B5EF4-FFF2-40B4-BE49-F238E27FC236}">
                <a16:creationId xmlns:a16="http://schemas.microsoft.com/office/drawing/2014/main" id="{947E771D-9959-4DFB-8EB3-A084883F05FE}"/>
              </a:ext>
            </a:extLst>
          </p:cNvPr>
          <p:cNvSpPr>
            <a:spLocks noChangeShapeType="1"/>
          </p:cNvSpPr>
          <p:nvPr/>
        </p:nvSpPr>
        <p:spPr bwMode="auto">
          <a:xfrm flipH="1">
            <a:off x="20802600" y="28536900"/>
            <a:ext cx="2324100" cy="438150"/>
          </a:xfrm>
          <a:prstGeom prst="line">
            <a:avLst/>
          </a:prstGeom>
          <a:noFill/>
          <a:ln w="12700">
            <a:solidFill>
              <a:schemeClr val="tx1"/>
            </a:solidFill>
            <a:round/>
            <a:headEnd type="none" w="sm"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5" name="Text Box 3149">
            <a:extLst>
              <a:ext uri="{FF2B5EF4-FFF2-40B4-BE49-F238E27FC236}">
                <a16:creationId xmlns:a16="http://schemas.microsoft.com/office/drawing/2014/main" id="{F1939028-79EF-4BE3-B953-38F955468DA0}"/>
              </a:ext>
            </a:extLst>
          </p:cNvPr>
          <p:cNvSpPr txBox="1">
            <a:spLocks noChangeArrowheads="1"/>
          </p:cNvSpPr>
          <p:nvPr/>
        </p:nvSpPr>
        <p:spPr bwMode="auto">
          <a:xfrm>
            <a:off x="23088600" y="27508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486" name="Text Box 3150">
            <a:extLst>
              <a:ext uri="{FF2B5EF4-FFF2-40B4-BE49-F238E27FC236}">
                <a16:creationId xmlns:a16="http://schemas.microsoft.com/office/drawing/2014/main" id="{11A77168-D19E-4D1B-8D54-971C00FB4AB8}"/>
              </a:ext>
            </a:extLst>
          </p:cNvPr>
          <p:cNvSpPr txBox="1">
            <a:spLocks noChangeArrowheads="1"/>
          </p:cNvSpPr>
          <p:nvPr/>
        </p:nvSpPr>
        <p:spPr bwMode="auto">
          <a:xfrm>
            <a:off x="23317200" y="27660600"/>
            <a:ext cx="16764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b="0"/>
              <a:t>Uncertainty due to extremely strong wind</a:t>
            </a:r>
          </a:p>
        </p:txBody>
      </p:sp>
      <p:sp>
        <p:nvSpPr>
          <p:cNvPr id="17487" name="Text Box 3151">
            <a:extLst>
              <a:ext uri="{FF2B5EF4-FFF2-40B4-BE49-F238E27FC236}">
                <a16:creationId xmlns:a16="http://schemas.microsoft.com/office/drawing/2014/main" id="{019AC707-AB9B-45FA-9CB0-4113021995CF}"/>
              </a:ext>
            </a:extLst>
          </p:cNvPr>
          <p:cNvSpPr txBox="1">
            <a:spLocks noChangeArrowheads="1"/>
          </p:cNvSpPr>
          <p:nvPr/>
        </p:nvSpPr>
        <p:spPr bwMode="auto">
          <a:xfrm>
            <a:off x="20193000" y="247269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K</a:t>
            </a:r>
            <a:r>
              <a:rPr lang="en-US" altLang="en-US" baseline="-25000"/>
              <a:t>s</a:t>
            </a:r>
            <a:r>
              <a:rPr lang="en-US" altLang="en-US"/>
              <a:t>=0.02m/hr </a:t>
            </a:r>
            <a:r>
              <a:rPr lang="en-US" altLang="en-US">
                <a:latin typeface="Wingdings" panose="05000000000000000000" pitchFamily="2" charset="2"/>
                <a:ea typeface="SimSun" panose="02010600030101010101" pitchFamily="2" charset="-122"/>
                <a:sym typeface="Symbol" panose="05050102010706020507" pitchFamily="18" charset="2"/>
              </a:rPr>
              <a:t></a:t>
            </a:r>
            <a:r>
              <a:rPr lang="en-US" altLang="en-US">
                <a:sym typeface="Wingdings" panose="05000000000000000000" pitchFamily="2" charset="2"/>
              </a:rPr>
              <a:t> </a:t>
            </a:r>
          </a:p>
        </p:txBody>
      </p:sp>
      <p:sp>
        <p:nvSpPr>
          <p:cNvPr id="17488" name="Text Box 3152">
            <a:extLst>
              <a:ext uri="{FF2B5EF4-FFF2-40B4-BE49-F238E27FC236}">
                <a16:creationId xmlns:a16="http://schemas.microsoft.com/office/drawing/2014/main" id="{54675B55-1518-4AC3-AEEC-8B998CD39BA1}"/>
              </a:ext>
            </a:extLst>
          </p:cNvPr>
          <p:cNvSpPr txBox="1">
            <a:spLocks noChangeArrowheads="1"/>
          </p:cNvSpPr>
          <p:nvPr/>
        </p:nvSpPr>
        <p:spPr bwMode="auto">
          <a:xfrm>
            <a:off x="20250150" y="251841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λ=2.8 kJ/m/K/hr  when r=1</a:t>
            </a:r>
            <a:endParaRPr lang="en-US" altLang="en-US" baseline="30000"/>
          </a:p>
        </p:txBody>
      </p:sp>
      <p:sp>
        <p:nvSpPr>
          <p:cNvPr id="17490" name="Text Box 3154">
            <a:extLst>
              <a:ext uri="{FF2B5EF4-FFF2-40B4-BE49-F238E27FC236}">
                <a16:creationId xmlns:a16="http://schemas.microsoft.com/office/drawing/2014/main" id="{2744701E-66CF-425F-99A1-9CA5B4DFAED7}"/>
              </a:ext>
            </a:extLst>
          </p:cNvPr>
          <p:cNvSpPr txBox="1">
            <a:spLocks noChangeArrowheads="1"/>
          </p:cNvSpPr>
          <p:nvPr/>
        </p:nvSpPr>
        <p:spPr bwMode="auto">
          <a:xfrm>
            <a:off x="30022800" y="24536400"/>
            <a:ext cx="2133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Discrepancy in internal energy modeling</a:t>
            </a:r>
          </a:p>
        </p:txBody>
      </p:sp>
      <p:sp>
        <p:nvSpPr>
          <p:cNvPr id="17491" name="Line 3155">
            <a:extLst>
              <a:ext uri="{FF2B5EF4-FFF2-40B4-BE49-F238E27FC236}">
                <a16:creationId xmlns:a16="http://schemas.microsoft.com/office/drawing/2014/main" id="{54D19DF3-6FCD-4113-9FFF-9ADCE34B17A5}"/>
              </a:ext>
            </a:extLst>
          </p:cNvPr>
          <p:cNvSpPr>
            <a:spLocks noChangeShapeType="1"/>
          </p:cNvSpPr>
          <p:nvPr/>
        </p:nvSpPr>
        <p:spPr bwMode="auto">
          <a:xfrm flipH="1" flipV="1">
            <a:off x="29451300" y="24612600"/>
            <a:ext cx="762000" cy="342900"/>
          </a:xfrm>
          <a:prstGeom prst="line">
            <a:avLst/>
          </a:prstGeom>
          <a:noFill/>
          <a:ln w="12699">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3" name="Text Box 3157">
            <a:extLst>
              <a:ext uri="{FF2B5EF4-FFF2-40B4-BE49-F238E27FC236}">
                <a16:creationId xmlns:a16="http://schemas.microsoft.com/office/drawing/2014/main" id="{D5B45E69-CC5C-42B2-A987-31F5A71DE075}"/>
              </a:ext>
            </a:extLst>
          </p:cNvPr>
          <p:cNvSpPr txBox="1">
            <a:spLocks noChangeArrowheads="1"/>
          </p:cNvSpPr>
          <p:nvPr/>
        </p:nvSpPr>
        <p:spPr bwMode="auto">
          <a:xfrm>
            <a:off x="18288000" y="31242000"/>
            <a:ext cx="356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λ=0.33  kJ/m/K/hr   r=1</a:t>
            </a:r>
            <a:endParaRPr lang="en-US" altLang="en-US" baseline="30000"/>
          </a:p>
        </p:txBody>
      </p:sp>
      <p:sp>
        <p:nvSpPr>
          <p:cNvPr id="17494" name="Text Box 3158">
            <a:extLst>
              <a:ext uri="{FF2B5EF4-FFF2-40B4-BE49-F238E27FC236}">
                <a16:creationId xmlns:a16="http://schemas.microsoft.com/office/drawing/2014/main" id="{DE0939D4-2633-4EE0-B6E3-00CBF978E7D3}"/>
              </a:ext>
            </a:extLst>
          </p:cNvPr>
          <p:cNvSpPr txBox="1">
            <a:spLocks noChangeArrowheads="1"/>
          </p:cNvSpPr>
          <p:nvPr/>
        </p:nvSpPr>
        <p:spPr bwMode="auto">
          <a:xfrm>
            <a:off x="21355050" y="26060400"/>
            <a:ext cx="188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z</a:t>
            </a:r>
            <a:r>
              <a:rPr lang="en-US" altLang="en-US" baseline="-25000"/>
              <a:t>0</a:t>
            </a:r>
            <a:r>
              <a:rPr lang="en-US" altLang="en-US"/>
              <a:t>=0.005 m</a:t>
            </a:r>
          </a:p>
        </p:txBody>
      </p:sp>
      <p:sp>
        <p:nvSpPr>
          <p:cNvPr id="17495" name="Text Box 3159">
            <a:extLst>
              <a:ext uri="{FF2B5EF4-FFF2-40B4-BE49-F238E27FC236}">
                <a16:creationId xmlns:a16="http://schemas.microsoft.com/office/drawing/2014/main" id="{F732B759-62D0-4E7A-B35A-9EE54FDFB020}"/>
              </a:ext>
            </a:extLst>
          </p:cNvPr>
          <p:cNvSpPr txBox="1">
            <a:spLocks noChangeArrowheads="1"/>
          </p:cNvSpPr>
          <p:nvPr/>
        </p:nvSpPr>
        <p:spPr bwMode="auto">
          <a:xfrm>
            <a:off x="20993100" y="31889700"/>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z</a:t>
            </a:r>
            <a:r>
              <a:rPr lang="en-US" altLang="en-US" baseline="-25000"/>
              <a:t>0</a:t>
            </a:r>
            <a:r>
              <a:rPr lang="en-US" altLang="en-US"/>
              <a:t>=0.010 m</a:t>
            </a:r>
          </a:p>
        </p:txBody>
      </p:sp>
      <p:sp>
        <p:nvSpPr>
          <p:cNvPr id="17501" name="Text Box 3165">
            <a:extLst>
              <a:ext uri="{FF2B5EF4-FFF2-40B4-BE49-F238E27FC236}">
                <a16:creationId xmlns:a16="http://schemas.microsoft.com/office/drawing/2014/main" id="{ACF9E8B5-854E-49F6-B5A2-CA0D6A3422EC}"/>
              </a:ext>
            </a:extLst>
          </p:cNvPr>
          <p:cNvSpPr txBox="1">
            <a:spLocks noChangeArrowheads="1"/>
          </p:cNvSpPr>
          <p:nvPr/>
        </p:nvSpPr>
        <p:spPr bwMode="auto">
          <a:xfrm>
            <a:off x="18383250" y="2604135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t>
            </a:r>
            <a:r>
              <a:rPr lang="en-US" altLang="en-US" baseline="-25000"/>
              <a:t>c</a:t>
            </a:r>
            <a:r>
              <a:rPr lang="en-US" altLang="en-US"/>
              <a:t>=0.05    D</a:t>
            </a:r>
            <a:r>
              <a:rPr lang="en-US" altLang="en-US" baseline="-25000"/>
              <a:t>e </a:t>
            </a:r>
            <a:r>
              <a:rPr lang="en-US" altLang="en-US"/>
              <a:t>=0.4 m</a:t>
            </a:r>
          </a:p>
        </p:txBody>
      </p:sp>
      <p:sp>
        <p:nvSpPr>
          <p:cNvPr id="17502" name="Text Box 3166">
            <a:extLst>
              <a:ext uri="{FF2B5EF4-FFF2-40B4-BE49-F238E27FC236}">
                <a16:creationId xmlns:a16="http://schemas.microsoft.com/office/drawing/2014/main" id="{A9C9A75A-D73C-4AA1-86F3-CB623FDCB194}"/>
              </a:ext>
            </a:extLst>
          </p:cNvPr>
          <p:cNvSpPr txBox="1">
            <a:spLocks noChangeArrowheads="1"/>
          </p:cNvSpPr>
          <p:nvPr/>
        </p:nvSpPr>
        <p:spPr bwMode="auto">
          <a:xfrm>
            <a:off x="18173700" y="3187065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t>
            </a:r>
            <a:r>
              <a:rPr lang="en-US" altLang="en-US" baseline="-25000"/>
              <a:t>c</a:t>
            </a:r>
            <a:r>
              <a:rPr lang="en-US" altLang="en-US"/>
              <a:t>=0.02    D</a:t>
            </a:r>
            <a:r>
              <a:rPr lang="en-US" altLang="en-US" baseline="-25000"/>
              <a:t>e </a:t>
            </a:r>
            <a:r>
              <a:rPr lang="en-US" altLang="en-US"/>
              <a:t>=0.1 m</a:t>
            </a:r>
          </a:p>
        </p:txBody>
      </p:sp>
      <p:pic>
        <p:nvPicPr>
          <p:cNvPr id="17507" name="Picture 3171">
            <a:extLst>
              <a:ext uri="{FF2B5EF4-FFF2-40B4-BE49-F238E27FC236}">
                <a16:creationId xmlns:a16="http://schemas.microsoft.com/office/drawing/2014/main" id="{BE3C43DC-4F30-4D1C-80B3-AFECDB25515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481138" y="26600150"/>
            <a:ext cx="501967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 name="Picture 3175">
            <a:extLst>
              <a:ext uri="{FF2B5EF4-FFF2-40B4-BE49-F238E27FC236}">
                <a16:creationId xmlns:a16="http://schemas.microsoft.com/office/drawing/2014/main" id="{05BA93D1-CD82-40E6-AFC2-41209B6FEF6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152063" y="41406763"/>
            <a:ext cx="1830387"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3" name="Picture 3177">
            <a:extLst>
              <a:ext uri="{FF2B5EF4-FFF2-40B4-BE49-F238E27FC236}">
                <a16:creationId xmlns:a16="http://schemas.microsoft.com/office/drawing/2014/main" id="{100D60A5-3E6C-46A1-9356-99D722971835}"/>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093325" y="38212713"/>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4" name="Picture 3178">
            <a:extLst>
              <a:ext uri="{FF2B5EF4-FFF2-40B4-BE49-F238E27FC236}">
                <a16:creationId xmlns:a16="http://schemas.microsoft.com/office/drawing/2014/main" id="{5C345BEE-879E-40FC-8C0A-FFF8F1B0F98E}"/>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00550" y="25226963"/>
            <a:ext cx="1143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21" name="Picture 3185">
            <a:extLst>
              <a:ext uri="{FF2B5EF4-FFF2-40B4-BE49-F238E27FC236}">
                <a16:creationId xmlns:a16="http://schemas.microsoft.com/office/drawing/2014/main" id="{921FE43D-023E-4844-94A0-CFBC874921A3}"/>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385888" y="29741813"/>
            <a:ext cx="68087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22" name="Picture 3186">
            <a:extLst>
              <a:ext uri="{FF2B5EF4-FFF2-40B4-BE49-F238E27FC236}">
                <a16:creationId xmlns:a16="http://schemas.microsoft.com/office/drawing/2014/main" id="{454F3A95-D082-431C-9A34-17D41DC615A9}"/>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467850" y="24684038"/>
            <a:ext cx="7256463"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525" name="Object 3189">
            <a:extLst>
              <a:ext uri="{FF2B5EF4-FFF2-40B4-BE49-F238E27FC236}">
                <a16:creationId xmlns:a16="http://schemas.microsoft.com/office/drawing/2014/main" id="{1491550D-9257-460E-A388-F8DB471BA7E7}"/>
              </a:ext>
            </a:extLst>
          </p:cNvPr>
          <p:cNvGraphicFramePr>
            <a:graphicFrameLocks noChangeAspect="1"/>
          </p:cNvGraphicFramePr>
          <p:nvPr/>
        </p:nvGraphicFramePr>
        <p:xfrm>
          <a:off x="9353550" y="26022300"/>
          <a:ext cx="7143750" cy="4610100"/>
        </p:xfrm>
        <a:graphic>
          <a:graphicData uri="http://schemas.openxmlformats.org/presentationml/2006/ole">
            <mc:AlternateContent xmlns:mc="http://schemas.openxmlformats.org/markup-compatibility/2006">
              <mc:Choice xmlns:v="urn:schemas-microsoft-com:vml" Requires="v">
                <p:oleObj spid="_x0000_s17613" name="Document" r:id="rId48" imgW="7143840" imgH="4610160" progId="Word.Document.8">
                  <p:embed/>
                </p:oleObj>
              </mc:Choice>
              <mc:Fallback>
                <p:oleObj name="Document" r:id="rId48" imgW="7143840" imgH="4610160" progId="Word.Document.8">
                  <p:embed/>
                  <p:pic>
                    <p:nvPicPr>
                      <p:cNvPr id="0" name="Object 3189"/>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353550" y="26022300"/>
                        <a:ext cx="71437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526" name="Picture 3190">
            <a:extLst>
              <a:ext uri="{FF2B5EF4-FFF2-40B4-BE49-F238E27FC236}">
                <a16:creationId xmlns:a16="http://schemas.microsoft.com/office/drawing/2014/main" id="{1B00347F-6593-4EAF-840B-3DECCC27036E}"/>
              </a:ext>
            </a:extLst>
          </p:cNvPr>
          <p:cNvPicPr>
            <a:picLocks noChangeAspect="1" noChangeArrowheads="1"/>
          </p:cNvPicPr>
          <p:nvPr/>
        </p:nvPicPr>
        <p:blipFill>
          <a:blip r:embed="rId5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26150" y="10477500"/>
            <a:ext cx="534352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27" name="Line 3191">
            <a:extLst>
              <a:ext uri="{FF2B5EF4-FFF2-40B4-BE49-F238E27FC236}">
                <a16:creationId xmlns:a16="http://schemas.microsoft.com/office/drawing/2014/main" id="{E9F3EB11-95E3-48D3-873B-448A09B7B3E9}"/>
              </a:ext>
            </a:extLst>
          </p:cNvPr>
          <p:cNvSpPr>
            <a:spLocks noChangeShapeType="1"/>
          </p:cNvSpPr>
          <p:nvPr/>
        </p:nvSpPr>
        <p:spPr bwMode="auto">
          <a:xfrm flipH="1">
            <a:off x="23221950" y="11830050"/>
            <a:ext cx="723900" cy="1466850"/>
          </a:xfrm>
          <a:prstGeom prst="line">
            <a:avLst/>
          </a:prstGeom>
          <a:noFill/>
          <a:ln w="12699">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8" name="Text Box 3192">
            <a:extLst>
              <a:ext uri="{FF2B5EF4-FFF2-40B4-BE49-F238E27FC236}">
                <a16:creationId xmlns:a16="http://schemas.microsoft.com/office/drawing/2014/main" id="{6845CDEB-2660-4CD1-8BBB-22C7168B76F9}"/>
              </a:ext>
            </a:extLst>
          </p:cNvPr>
          <p:cNvSpPr txBox="1">
            <a:spLocks noChangeArrowheads="1"/>
          </p:cNvSpPr>
          <p:nvPr/>
        </p:nvSpPr>
        <p:spPr bwMode="auto">
          <a:xfrm>
            <a:off x="24326850" y="14344650"/>
            <a:ext cx="2266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USU Drainage Farm</a:t>
            </a:r>
          </a:p>
        </p:txBody>
      </p:sp>
      <p:sp>
        <p:nvSpPr>
          <p:cNvPr id="17529" name="Line 3193">
            <a:extLst>
              <a:ext uri="{FF2B5EF4-FFF2-40B4-BE49-F238E27FC236}">
                <a16:creationId xmlns:a16="http://schemas.microsoft.com/office/drawing/2014/main" id="{53EDD80E-A93C-48CF-A7C4-46105C34CFC6}"/>
              </a:ext>
            </a:extLst>
          </p:cNvPr>
          <p:cNvSpPr>
            <a:spLocks noChangeShapeType="1"/>
          </p:cNvSpPr>
          <p:nvPr/>
        </p:nvSpPr>
        <p:spPr bwMode="auto">
          <a:xfrm flipH="1" flipV="1">
            <a:off x="21755100" y="12934950"/>
            <a:ext cx="2647950" cy="1676400"/>
          </a:xfrm>
          <a:prstGeom prst="line">
            <a:avLst/>
          </a:prstGeom>
          <a:noFill/>
          <a:ln w="12699">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 name="Line 3194">
            <a:extLst>
              <a:ext uri="{FF2B5EF4-FFF2-40B4-BE49-F238E27FC236}">
                <a16:creationId xmlns:a16="http://schemas.microsoft.com/office/drawing/2014/main" id="{DBA37C16-63EE-4EB0-A1A1-B5E8BEBFCFDF}"/>
              </a:ext>
            </a:extLst>
          </p:cNvPr>
          <p:cNvSpPr>
            <a:spLocks noChangeShapeType="1"/>
          </p:cNvSpPr>
          <p:nvPr/>
        </p:nvSpPr>
        <p:spPr bwMode="auto">
          <a:xfrm>
            <a:off x="19583400" y="29298900"/>
            <a:ext cx="74295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3195">
            <a:extLst>
              <a:ext uri="{FF2B5EF4-FFF2-40B4-BE49-F238E27FC236}">
                <a16:creationId xmlns:a16="http://schemas.microsoft.com/office/drawing/2014/main" id="{817D85C5-76AB-489F-88BF-8C2D0E5C17CD}"/>
              </a:ext>
            </a:extLst>
          </p:cNvPr>
          <p:cNvSpPr>
            <a:spLocks noChangeShapeType="1"/>
          </p:cNvSpPr>
          <p:nvPr/>
        </p:nvSpPr>
        <p:spPr bwMode="auto">
          <a:xfrm>
            <a:off x="22250400" y="29298900"/>
            <a:ext cx="24765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 name="Line 3196">
            <a:extLst>
              <a:ext uri="{FF2B5EF4-FFF2-40B4-BE49-F238E27FC236}">
                <a16:creationId xmlns:a16="http://schemas.microsoft.com/office/drawing/2014/main" id="{CAD5AE8F-0467-428B-82F9-055ECAD67027}"/>
              </a:ext>
            </a:extLst>
          </p:cNvPr>
          <p:cNvSpPr>
            <a:spLocks noChangeShapeType="1"/>
          </p:cNvSpPr>
          <p:nvPr/>
        </p:nvSpPr>
        <p:spPr bwMode="auto">
          <a:xfrm flipV="1">
            <a:off x="18821400" y="35394900"/>
            <a:ext cx="723900" cy="40386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 name="Line 3197">
            <a:extLst>
              <a:ext uri="{FF2B5EF4-FFF2-40B4-BE49-F238E27FC236}">
                <a16:creationId xmlns:a16="http://schemas.microsoft.com/office/drawing/2014/main" id="{48BB4595-9C84-4983-8D19-5135A07DB69E}"/>
              </a:ext>
            </a:extLst>
          </p:cNvPr>
          <p:cNvSpPr>
            <a:spLocks noChangeShapeType="1"/>
          </p:cNvSpPr>
          <p:nvPr/>
        </p:nvSpPr>
        <p:spPr bwMode="auto">
          <a:xfrm flipH="1" flipV="1">
            <a:off x="22421850" y="34804350"/>
            <a:ext cx="1485900" cy="470535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Line 3198">
            <a:extLst>
              <a:ext uri="{FF2B5EF4-FFF2-40B4-BE49-F238E27FC236}">
                <a16:creationId xmlns:a16="http://schemas.microsoft.com/office/drawing/2014/main" id="{5082331D-67F8-4BB4-B02A-4C78583F382B}"/>
              </a:ext>
            </a:extLst>
          </p:cNvPr>
          <p:cNvSpPr>
            <a:spLocks noChangeShapeType="1"/>
          </p:cNvSpPr>
          <p:nvPr/>
        </p:nvSpPr>
        <p:spPr bwMode="auto">
          <a:xfrm flipV="1">
            <a:off x="25641300" y="34290000"/>
            <a:ext cx="1447800" cy="514350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5" name="Line 3199">
            <a:extLst>
              <a:ext uri="{FF2B5EF4-FFF2-40B4-BE49-F238E27FC236}">
                <a16:creationId xmlns:a16="http://schemas.microsoft.com/office/drawing/2014/main" id="{CED71FC0-D028-4F56-ADB1-AAB9BB28B3B7}"/>
              </a:ext>
            </a:extLst>
          </p:cNvPr>
          <p:cNvSpPr>
            <a:spLocks noChangeShapeType="1"/>
          </p:cNvSpPr>
          <p:nvPr/>
        </p:nvSpPr>
        <p:spPr bwMode="auto">
          <a:xfrm flipH="1" flipV="1">
            <a:off x="29413200" y="34194750"/>
            <a:ext cx="857250" cy="527685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539" name="Object 3203">
            <a:extLst>
              <a:ext uri="{FF2B5EF4-FFF2-40B4-BE49-F238E27FC236}">
                <a16:creationId xmlns:a16="http://schemas.microsoft.com/office/drawing/2014/main" id="{6ADA9AB4-EB39-40BA-BC71-B4F4965720FE}"/>
              </a:ext>
            </a:extLst>
          </p:cNvPr>
          <p:cNvGraphicFramePr>
            <a:graphicFrameLocks noChangeAspect="1"/>
          </p:cNvGraphicFramePr>
          <p:nvPr/>
        </p:nvGraphicFramePr>
        <p:xfrm>
          <a:off x="1162050" y="39185850"/>
          <a:ext cx="5581650" cy="3695700"/>
        </p:xfrm>
        <a:graphic>
          <a:graphicData uri="http://schemas.openxmlformats.org/presentationml/2006/ole">
            <mc:AlternateContent xmlns:mc="http://schemas.openxmlformats.org/markup-compatibility/2006">
              <mc:Choice xmlns:v="urn:schemas-microsoft-com:vml" Requires="v">
                <p:oleObj spid="_x0000_s17614" name="Document" r:id="rId51" imgW="5581800" imgH="3695760" progId="Word.Document.8">
                  <p:embed/>
                </p:oleObj>
              </mc:Choice>
              <mc:Fallback>
                <p:oleObj name="Document" r:id="rId51" imgW="5581800" imgH="3695760" progId="Word.Document.8">
                  <p:embed/>
                  <p:pic>
                    <p:nvPicPr>
                      <p:cNvPr id="0" name="Object 320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62050" y="39185850"/>
                        <a:ext cx="55816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40" name="Line 3204">
            <a:extLst>
              <a:ext uri="{FF2B5EF4-FFF2-40B4-BE49-F238E27FC236}">
                <a16:creationId xmlns:a16="http://schemas.microsoft.com/office/drawing/2014/main" id="{4E31CD53-3DBB-4365-AD10-1FC36B2AF100}"/>
              </a:ext>
            </a:extLst>
          </p:cNvPr>
          <p:cNvSpPr>
            <a:spLocks noChangeShapeType="1"/>
          </p:cNvSpPr>
          <p:nvPr/>
        </p:nvSpPr>
        <p:spPr bwMode="auto">
          <a:xfrm>
            <a:off x="20707350" y="29165550"/>
            <a:ext cx="19050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545" name="Picture 3209">
            <a:extLst>
              <a:ext uri="{FF2B5EF4-FFF2-40B4-BE49-F238E27FC236}">
                <a16:creationId xmlns:a16="http://schemas.microsoft.com/office/drawing/2014/main" id="{A733B67F-9CAB-4A60-A860-DDA495D613BE}"/>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4706263" y="27695525"/>
            <a:ext cx="758825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47" name="Rectangle 3211">
            <a:extLst>
              <a:ext uri="{FF2B5EF4-FFF2-40B4-BE49-F238E27FC236}">
                <a16:creationId xmlns:a16="http://schemas.microsoft.com/office/drawing/2014/main" id="{471AEC1C-FB02-43C3-AC7D-A1615894E0A5}"/>
              </a:ext>
            </a:extLst>
          </p:cNvPr>
          <p:cNvSpPr>
            <a:spLocks noChangeArrowheads="1"/>
          </p:cNvSpPr>
          <p:nvPr/>
        </p:nvSpPr>
        <p:spPr bwMode="auto">
          <a:xfrm>
            <a:off x="15487650" y="2172176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574" name="Text Box 3238">
            <a:extLst>
              <a:ext uri="{FF2B5EF4-FFF2-40B4-BE49-F238E27FC236}">
                <a16:creationId xmlns:a16="http://schemas.microsoft.com/office/drawing/2014/main" id="{86AB7E5E-F94B-4295-B090-5F34F33A0FDC}"/>
              </a:ext>
            </a:extLst>
          </p:cNvPr>
          <p:cNvSpPr txBox="1">
            <a:spLocks noChangeArrowheads="1"/>
          </p:cNvSpPr>
          <p:nvPr/>
        </p:nvSpPr>
        <p:spPr bwMode="auto">
          <a:xfrm>
            <a:off x="10106025" y="40662225"/>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z</a:t>
            </a:r>
            <a:r>
              <a:rPr lang="en-US" altLang="en-US" b="0" baseline="-25000"/>
              <a:t>e </a:t>
            </a:r>
            <a:r>
              <a:rPr lang="en-US" altLang="en-US" b="0"/>
              <a:t>= z</a:t>
            </a:r>
            <a:r>
              <a:rPr lang="en-US" altLang="en-US" b="0" baseline="-25000"/>
              <a:t>s</a:t>
            </a:r>
            <a:r>
              <a:rPr lang="en-US" altLang="en-US" b="0"/>
              <a:t> + z</a:t>
            </a:r>
            <a:r>
              <a:rPr lang="en-US" altLang="en-US" b="0" baseline="-25000"/>
              <a:t>2</a:t>
            </a:r>
          </a:p>
        </p:txBody>
      </p:sp>
      <p:sp>
        <p:nvSpPr>
          <p:cNvPr id="17578" name="Rectangle 3242">
            <a:extLst>
              <a:ext uri="{FF2B5EF4-FFF2-40B4-BE49-F238E27FC236}">
                <a16:creationId xmlns:a16="http://schemas.microsoft.com/office/drawing/2014/main" id="{B57D1F4E-738F-482A-9991-1A466B528665}"/>
              </a:ext>
            </a:extLst>
          </p:cNvPr>
          <p:cNvSpPr>
            <a:spLocks noChangeArrowheads="1"/>
          </p:cNvSpPr>
          <p:nvPr/>
        </p:nvSpPr>
        <p:spPr bwMode="auto">
          <a:xfrm>
            <a:off x="14949488" y="216931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582" name="Rectangle 3246">
            <a:extLst>
              <a:ext uri="{FF2B5EF4-FFF2-40B4-BE49-F238E27FC236}">
                <a16:creationId xmlns:a16="http://schemas.microsoft.com/office/drawing/2014/main" id="{0B277B2A-F5A2-473F-9DD0-9CDA2B35F367}"/>
              </a:ext>
            </a:extLst>
          </p:cNvPr>
          <p:cNvSpPr>
            <a:spLocks noChangeArrowheads="1"/>
          </p:cNvSpPr>
          <p:nvPr/>
        </p:nvSpPr>
        <p:spPr bwMode="auto">
          <a:xfrm>
            <a:off x="15768638" y="218313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589" name="Rectangle 3253">
            <a:extLst>
              <a:ext uri="{FF2B5EF4-FFF2-40B4-BE49-F238E27FC236}">
                <a16:creationId xmlns:a16="http://schemas.microsoft.com/office/drawing/2014/main" id="{5718B3F4-962D-45E3-9754-45827E47FB94}"/>
              </a:ext>
            </a:extLst>
          </p:cNvPr>
          <p:cNvSpPr>
            <a:spLocks noChangeArrowheads="1"/>
          </p:cNvSpPr>
          <p:nvPr/>
        </p:nvSpPr>
        <p:spPr bwMode="auto">
          <a:xfrm>
            <a:off x="16078200" y="2172176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596" name="Object 3260">
            <a:extLst>
              <a:ext uri="{FF2B5EF4-FFF2-40B4-BE49-F238E27FC236}">
                <a16:creationId xmlns:a16="http://schemas.microsoft.com/office/drawing/2014/main" id="{DA10C11B-A9DE-4115-A0EF-F641BA330A11}"/>
              </a:ext>
            </a:extLst>
          </p:cNvPr>
          <p:cNvGraphicFramePr>
            <a:graphicFrameLocks noChangeAspect="1"/>
          </p:cNvGraphicFramePr>
          <p:nvPr/>
        </p:nvGraphicFramePr>
        <p:xfrm>
          <a:off x="1200150" y="31546800"/>
          <a:ext cx="5676900" cy="7486650"/>
        </p:xfrm>
        <a:graphic>
          <a:graphicData uri="http://schemas.openxmlformats.org/presentationml/2006/ole">
            <mc:AlternateContent xmlns:mc="http://schemas.openxmlformats.org/markup-compatibility/2006">
              <mc:Choice xmlns:v="urn:schemas-microsoft-com:vml" Requires="v">
                <p:oleObj spid="_x0000_s17615" name="Document" r:id="rId54" imgW="5678640" imgH="7505640" progId="Word.Document.8">
                  <p:embed/>
                </p:oleObj>
              </mc:Choice>
              <mc:Fallback>
                <p:oleObj name="Document" r:id="rId54" imgW="5678640" imgH="7505640" progId="Word.Document.8">
                  <p:embed/>
                  <p:pic>
                    <p:nvPicPr>
                      <p:cNvPr id="0" name="Object 3260"/>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200150" y="31546800"/>
                        <a:ext cx="5676900" cy="748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597" name="Picture 3261">
            <a:extLst>
              <a:ext uri="{FF2B5EF4-FFF2-40B4-BE49-F238E27FC236}">
                <a16:creationId xmlns:a16="http://schemas.microsoft.com/office/drawing/2014/main" id="{B5CBAFD3-BB3A-42EE-8FF5-6CD49C27675E}"/>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7370425" y="28228925"/>
            <a:ext cx="69373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98" name="Picture 3262">
            <a:extLst>
              <a:ext uri="{FF2B5EF4-FFF2-40B4-BE49-F238E27FC236}">
                <a16:creationId xmlns:a16="http://schemas.microsoft.com/office/drawing/2014/main" id="{7F1FB521-DF55-4F9A-8ABE-D69C8F4F584C}"/>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7389475" y="22475825"/>
            <a:ext cx="69373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99" name="Rectangle 3263">
            <a:extLst>
              <a:ext uri="{FF2B5EF4-FFF2-40B4-BE49-F238E27FC236}">
                <a16:creationId xmlns:a16="http://schemas.microsoft.com/office/drawing/2014/main" id="{72B11A8A-0ABA-45FA-82D9-3241A024241C}"/>
              </a:ext>
            </a:extLst>
          </p:cNvPr>
          <p:cNvSpPr>
            <a:spLocks noChangeArrowheads="1"/>
          </p:cNvSpPr>
          <p:nvPr/>
        </p:nvSpPr>
        <p:spPr bwMode="auto">
          <a:xfrm>
            <a:off x="24326850" y="15278100"/>
            <a:ext cx="381000" cy="7048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482" name="Picture 98">
            <a:extLst>
              <a:ext uri="{FF2B5EF4-FFF2-40B4-BE49-F238E27FC236}">
                <a16:creationId xmlns:a16="http://schemas.microsoft.com/office/drawing/2014/main" id="{3169242A-1061-4A09-809F-A293D8C9F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9263" y="19669125"/>
            <a:ext cx="13058775" cy="79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66" name="Picture 82" descr="C:\SnowProject\paper\Paper2\DefinitionFigures\swemay22lowbound.jpg">
            <a:extLst>
              <a:ext uri="{FF2B5EF4-FFF2-40B4-BE49-F238E27FC236}">
                <a16:creationId xmlns:a16="http://schemas.microsoft.com/office/drawing/2014/main" id="{BB0E7159-7C5D-43E1-BCCC-921E2FBA0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188" y="13622338"/>
            <a:ext cx="8181975" cy="5907087"/>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2">
            <a:extLst>
              <a:ext uri="{FF2B5EF4-FFF2-40B4-BE49-F238E27FC236}">
                <a16:creationId xmlns:a16="http://schemas.microsoft.com/office/drawing/2014/main" id="{6E9EB89C-2F21-41D8-97D1-372518DE8E08}"/>
              </a:ext>
            </a:extLst>
          </p:cNvPr>
          <p:cNvSpPr txBox="1">
            <a:spLocks noChangeArrowheads="1"/>
          </p:cNvSpPr>
          <p:nvPr/>
        </p:nvSpPr>
        <p:spPr bwMode="auto">
          <a:xfrm>
            <a:off x="16422688" y="40730488"/>
            <a:ext cx="14355762"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u="sng"/>
              <a:t>Acknowledgements</a:t>
            </a:r>
            <a:endParaRPr lang="en-US" altLang="en-US" sz="3200" b="0" u="sng"/>
          </a:p>
          <a:p>
            <a:r>
              <a:rPr lang="en-US" altLang="en-US" b="0"/>
              <a:t>We are grateful for financial support from NASA Land Surface Hydrology Program , grant  number NAG 5-7597.  The views and conclusions expressed are those of the authors and should not be interpreted as necessarily representing official policies, either expressed or implied, of the U.S. Government.</a:t>
            </a:r>
          </a:p>
        </p:txBody>
      </p:sp>
      <p:sp>
        <p:nvSpPr>
          <p:cNvPr id="16391" name="Text Box 7">
            <a:extLst>
              <a:ext uri="{FF2B5EF4-FFF2-40B4-BE49-F238E27FC236}">
                <a16:creationId xmlns:a16="http://schemas.microsoft.com/office/drawing/2014/main" id="{6364630A-189A-45F8-9146-87308CCDDF46}"/>
              </a:ext>
            </a:extLst>
          </p:cNvPr>
          <p:cNvSpPr txBox="1">
            <a:spLocks noChangeArrowheads="1"/>
          </p:cNvSpPr>
          <p:nvPr/>
        </p:nvSpPr>
        <p:spPr bwMode="auto">
          <a:xfrm>
            <a:off x="863600" y="20999450"/>
            <a:ext cx="7400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Spatial distributed snowmelt modeling</a:t>
            </a:r>
          </a:p>
        </p:txBody>
      </p:sp>
      <p:sp>
        <p:nvSpPr>
          <p:cNvPr id="16393" name="Text Box 9">
            <a:extLst>
              <a:ext uri="{FF2B5EF4-FFF2-40B4-BE49-F238E27FC236}">
                <a16:creationId xmlns:a16="http://schemas.microsoft.com/office/drawing/2014/main" id="{05D89F86-89C0-4572-957D-C687A3E20AE8}"/>
              </a:ext>
            </a:extLst>
          </p:cNvPr>
          <p:cNvSpPr txBox="1">
            <a:spLocks noChangeArrowheads="1"/>
          </p:cNvSpPr>
          <p:nvPr/>
        </p:nvSpPr>
        <p:spPr bwMode="auto">
          <a:xfrm>
            <a:off x="17246600" y="15741650"/>
            <a:ext cx="531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6394" name="Text Box 10">
            <a:extLst>
              <a:ext uri="{FF2B5EF4-FFF2-40B4-BE49-F238E27FC236}">
                <a16:creationId xmlns:a16="http://schemas.microsoft.com/office/drawing/2014/main" id="{A98CB1E9-1698-47C4-ABD6-0D53C898EED1}"/>
              </a:ext>
            </a:extLst>
          </p:cNvPr>
          <p:cNvSpPr txBox="1">
            <a:spLocks noChangeArrowheads="1"/>
          </p:cNvSpPr>
          <p:nvPr/>
        </p:nvSpPr>
        <p:spPr bwMode="auto">
          <a:xfrm>
            <a:off x="16575088" y="28359100"/>
            <a:ext cx="1463040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u="sng"/>
              <a:t>Conclusions:</a:t>
            </a:r>
          </a:p>
          <a:p>
            <a:pPr>
              <a:spcBef>
                <a:spcPct val="50000"/>
              </a:spcBef>
              <a:buFontTx/>
              <a:buAutoNum type="arabicPeriod"/>
            </a:pPr>
            <a:r>
              <a:rPr lang="en-US" altLang="en-US" b="0"/>
              <a:t>Modified force restore surface temperature of snow was introduced. Results show that this results in better modeling of internal energy of snowpack.</a:t>
            </a:r>
          </a:p>
          <a:p>
            <a:pPr>
              <a:spcBef>
                <a:spcPct val="50000"/>
              </a:spcBef>
              <a:buFontTx/>
              <a:buAutoNum type="arabicPeriod"/>
            </a:pPr>
            <a:r>
              <a:rPr lang="en-US" altLang="en-US" b="0"/>
              <a:t>Refreezing front propagation parameterization was introduced. Results shows better modeling of internal energy during the post melt time period.</a:t>
            </a:r>
          </a:p>
        </p:txBody>
      </p:sp>
      <p:pic>
        <p:nvPicPr>
          <p:cNvPr id="16396" name="Picture 12">
            <a:extLst>
              <a:ext uri="{FF2B5EF4-FFF2-40B4-BE49-F238E27FC236}">
                <a16:creationId xmlns:a16="http://schemas.microsoft.com/office/drawing/2014/main" id="{24D01BA1-2F54-436A-9DDA-4A35A4C0C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138" y="27817763"/>
            <a:ext cx="8135937"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8" name="Picture 14" descr="swe0522_mo_ca_rh">
            <a:extLst>
              <a:ext uri="{FF2B5EF4-FFF2-40B4-BE49-F238E27FC236}">
                <a16:creationId xmlns:a16="http://schemas.microsoft.com/office/drawing/2014/main" id="{29DDF1D0-88CB-437B-AA25-4A247D737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4825" y="13628688"/>
            <a:ext cx="8210550" cy="5934075"/>
          </a:xfrm>
          <a:prstGeom prst="rect">
            <a:avLst/>
          </a:prstGeom>
          <a:noFill/>
          <a:extLst>
            <a:ext uri="{909E8E84-426E-40DD-AFC4-6F175D3DCCD1}">
              <a14:hiddenFill xmlns:a14="http://schemas.microsoft.com/office/drawing/2010/main">
                <a:solidFill>
                  <a:srgbClr val="FFFFFF"/>
                </a:solidFill>
              </a14:hiddenFill>
            </a:ext>
          </a:extLst>
        </p:spPr>
      </p:pic>
      <p:sp>
        <p:nvSpPr>
          <p:cNvPr id="16401" name="Text Box 17">
            <a:extLst>
              <a:ext uri="{FF2B5EF4-FFF2-40B4-BE49-F238E27FC236}">
                <a16:creationId xmlns:a16="http://schemas.microsoft.com/office/drawing/2014/main" id="{63B10EAE-0FE7-4EAB-A3A3-84DB46117884}"/>
              </a:ext>
            </a:extLst>
          </p:cNvPr>
          <p:cNvSpPr txBox="1">
            <a:spLocks noChangeArrowheads="1"/>
          </p:cNvSpPr>
          <p:nvPr/>
        </p:nvSpPr>
        <p:spPr bwMode="auto">
          <a:xfrm>
            <a:off x="9696450" y="8782050"/>
            <a:ext cx="41719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Enhanced model better represents early season losses due to energy content and implied snow temperatures being close to melting.</a:t>
            </a:r>
          </a:p>
        </p:txBody>
      </p:sp>
      <p:graphicFrame>
        <p:nvGraphicFramePr>
          <p:cNvPr id="16407" name="Object 23">
            <a:extLst>
              <a:ext uri="{FF2B5EF4-FFF2-40B4-BE49-F238E27FC236}">
                <a16:creationId xmlns:a16="http://schemas.microsoft.com/office/drawing/2014/main" id="{01E4A085-DBFC-44F1-9037-2BE1CDEBF823}"/>
              </a:ext>
            </a:extLst>
          </p:cNvPr>
          <p:cNvGraphicFramePr>
            <a:graphicFrameLocks noChangeAspect="1"/>
          </p:cNvGraphicFramePr>
          <p:nvPr/>
        </p:nvGraphicFramePr>
        <p:xfrm>
          <a:off x="895350" y="35604450"/>
          <a:ext cx="7477125" cy="7896225"/>
        </p:xfrm>
        <a:graphic>
          <a:graphicData uri="http://schemas.openxmlformats.org/presentationml/2006/ole">
            <mc:AlternateContent xmlns:mc="http://schemas.openxmlformats.org/markup-compatibility/2006">
              <mc:Choice xmlns:v="urn:schemas-microsoft-com:vml" Requires="v">
                <p:oleObj spid="_x0000_s16498" name="Document" r:id="rId7" imgW="7477920" imgH="7896240" progId="Word.Document.8">
                  <p:embed/>
                </p:oleObj>
              </mc:Choice>
              <mc:Fallback>
                <p:oleObj name="Document" r:id="rId7" imgW="7477920" imgH="7896240" progId="Word.Document.8">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350" y="35604450"/>
                        <a:ext cx="7477125" cy="789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8" name="Text Box 24">
            <a:extLst>
              <a:ext uri="{FF2B5EF4-FFF2-40B4-BE49-F238E27FC236}">
                <a16:creationId xmlns:a16="http://schemas.microsoft.com/office/drawing/2014/main" id="{ACAEBF9A-A257-46DA-ACF2-6B6821C23CCD}"/>
              </a:ext>
            </a:extLst>
          </p:cNvPr>
          <p:cNvSpPr txBox="1">
            <a:spLocks noChangeArrowheads="1"/>
          </p:cNvSpPr>
          <p:nvPr/>
        </p:nvSpPr>
        <p:spPr bwMode="auto">
          <a:xfrm>
            <a:off x="800100" y="35032950"/>
            <a:ext cx="430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t>Drift factor approach</a:t>
            </a:r>
          </a:p>
        </p:txBody>
      </p:sp>
      <p:grpSp>
        <p:nvGrpSpPr>
          <p:cNvPr id="16488" name="Group 104">
            <a:extLst>
              <a:ext uri="{FF2B5EF4-FFF2-40B4-BE49-F238E27FC236}">
                <a16:creationId xmlns:a16="http://schemas.microsoft.com/office/drawing/2014/main" id="{5FAA1D00-E876-49AA-AA8D-E71012BFC589}"/>
              </a:ext>
            </a:extLst>
          </p:cNvPr>
          <p:cNvGrpSpPr>
            <a:grpSpLocks/>
          </p:cNvGrpSpPr>
          <p:nvPr/>
        </p:nvGrpSpPr>
        <p:grpSpPr bwMode="auto">
          <a:xfrm>
            <a:off x="8934450" y="37985700"/>
            <a:ext cx="6515100" cy="4705350"/>
            <a:chOff x="5916" y="24180"/>
            <a:chExt cx="4104" cy="2964"/>
          </a:xfrm>
        </p:grpSpPr>
        <p:sp>
          <p:nvSpPr>
            <p:cNvPr id="16429" name="Text Box 45">
              <a:extLst>
                <a:ext uri="{FF2B5EF4-FFF2-40B4-BE49-F238E27FC236}">
                  <a16:creationId xmlns:a16="http://schemas.microsoft.com/office/drawing/2014/main" id="{5F9364C0-9F30-417E-B76E-0EAC48E34C77}"/>
                </a:ext>
              </a:extLst>
            </p:cNvPr>
            <p:cNvSpPr txBox="1">
              <a:spLocks noChangeArrowheads="1"/>
            </p:cNvSpPr>
            <p:nvPr/>
          </p:nvSpPr>
          <p:spPr bwMode="auto">
            <a:xfrm>
              <a:off x="9433" y="26708"/>
              <a:ext cx="58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Date</a:t>
              </a:r>
            </a:p>
          </p:txBody>
        </p:sp>
        <p:sp>
          <p:nvSpPr>
            <p:cNvPr id="16423" name="Line 39">
              <a:extLst>
                <a:ext uri="{FF2B5EF4-FFF2-40B4-BE49-F238E27FC236}">
                  <a16:creationId xmlns:a16="http://schemas.microsoft.com/office/drawing/2014/main" id="{566EA3DA-AC9A-4C30-A5ED-DD6F75F9FE83}"/>
                </a:ext>
              </a:extLst>
            </p:cNvPr>
            <p:cNvSpPr>
              <a:spLocks noChangeShapeType="1"/>
            </p:cNvSpPr>
            <p:nvPr/>
          </p:nvSpPr>
          <p:spPr bwMode="auto">
            <a:xfrm>
              <a:off x="5916" y="26611"/>
              <a:ext cx="368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4" name="Line 40">
              <a:extLst>
                <a:ext uri="{FF2B5EF4-FFF2-40B4-BE49-F238E27FC236}">
                  <a16:creationId xmlns:a16="http://schemas.microsoft.com/office/drawing/2014/main" id="{6FBD4DD8-2C9F-46FB-87FD-9EB4C7F047DA}"/>
                </a:ext>
              </a:extLst>
            </p:cNvPr>
            <p:cNvSpPr>
              <a:spLocks noChangeShapeType="1"/>
            </p:cNvSpPr>
            <p:nvPr/>
          </p:nvSpPr>
          <p:spPr bwMode="auto">
            <a:xfrm flipV="1">
              <a:off x="5916" y="24180"/>
              <a:ext cx="0" cy="24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5" name="Line 41">
              <a:extLst>
                <a:ext uri="{FF2B5EF4-FFF2-40B4-BE49-F238E27FC236}">
                  <a16:creationId xmlns:a16="http://schemas.microsoft.com/office/drawing/2014/main" id="{4F0EBECE-383C-43AA-9255-DFBE5347BA00}"/>
                </a:ext>
              </a:extLst>
            </p:cNvPr>
            <p:cNvSpPr>
              <a:spLocks noChangeShapeType="1"/>
            </p:cNvSpPr>
            <p:nvPr/>
          </p:nvSpPr>
          <p:spPr bwMode="auto">
            <a:xfrm>
              <a:off x="7340" y="26611"/>
              <a:ext cx="0" cy="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2">
              <a:extLst>
                <a:ext uri="{FF2B5EF4-FFF2-40B4-BE49-F238E27FC236}">
                  <a16:creationId xmlns:a16="http://schemas.microsoft.com/office/drawing/2014/main" id="{1678B0C2-1347-4F0E-9EF7-FAEF5028DB0D}"/>
                </a:ext>
              </a:extLst>
            </p:cNvPr>
            <p:cNvSpPr>
              <a:spLocks noChangeShapeType="1"/>
            </p:cNvSpPr>
            <p:nvPr/>
          </p:nvSpPr>
          <p:spPr bwMode="auto">
            <a:xfrm>
              <a:off x="8763" y="26611"/>
              <a:ext cx="0" cy="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Text Box 43">
              <a:extLst>
                <a:ext uri="{FF2B5EF4-FFF2-40B4-BE49-F238E27FC236}">
                  <a16:creationId xmlns:a16="http://schemas.microsoft.com/office/drawing/2014/main" id="{060D53E4-5D49-492A-A202-E44D1DA7B36B}"/>
                </a:ext>
              </a:extLst>
            </p:cNvPr>
            <p:cNvSpPr txBox="1">
              <a:spLocks noChangeArrowheads="1"/>
            </p:cNvSpPr>
            <p:nvPr/>
          </p:nvSpPr>
          <p:spPr bwMode="auto">
            <a:xfrm>
              <a:off x="6681" y="26708"/>
              <a:ext cx="117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Observed snow covered</a:t>
              </a:r>
            </a:p>
          </p:txBody>
        </p:sp>
        <p:sp>
          <p:nvSpPr>
            <p:cNvPr id="16428" name="Text Box 44">
              <a:extLst>
                <a:ext uri="{FF2B5EF4-FFF2-40B4-BE49-F238E27FC236}">
                  <a16:creationId xmlns:a16="http://schemas.microsoft.com/office/drawing/2014/main" id="{B3F760AA-9C7E-47E1-B900-755AB6A6FDE8}"/>
                </a:ext>
              </a:extLst>
            </p:cNvPr>
            <p:cNvSpPr txBox="1">
              <a:spLocks noChangeArrowheads="1"/>
            </p:cNvSpPr>
            <p:nvPr/>
          </p:nvSpPr>
          <p:spPr bwMode="auto">
            <a:xfrm>
              <a:off x="8284" y="26708"/>
              <a:ext cx="874"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Observed snow free</a:t>
              </a:r>
            </a:p>
          </p:txBody>
        </p:sp>
        <p:sp>
          <p:nvSpPr>
            <p:cNvPr id="16430" name="Freeform 46">
              <a:extLst>
                <a:ext uri="{FF2B5EF4-FFF2-40B4-BE49-F238E27FC236}">
                  <a16:creationId xmlns:a16="http://schemas.microsoft.com/office/drawing/2014/main" id="{7B694CD3-33D0-4FB8-A57D-F41F3246E321}"/>
                </a:ext>
              </a:extLst>
            </p:cNvPr>
            <p:cNvSpPr>
              <a:spLocks/>
            </p:cNvSpPr>
            <p:nvPr/>
          </p:nvSpPr>
          <p:spPr bwMode="auto">
            <a:xfrm>
              <a:off x="5916" y="25900"/>
              <a:ext cx="1424" cy="711"/>
            </a:xfrm>
            <a:custGeom>
              <a:avLst/>
              <a:gdLst>
                <a:gd name="T0" fmla="*/ 0 w 3060"/>
                <a:gd name="T1" fmla="*/ 1317 h 1317"/>
                <a:gd name="T2" fmla="*/ 360 w 3060"/>
                <a:gd name="T3" fmla="*/ 777 h 1317"/>
                <a:gd name="T4" fmla="*/ 885 w 3060"/>
                <a:gd name="T5" fmla="*/ 432 h 1317"/>
                <a:gd name="T6" fmla="*/ 1170 w 3060"/>
                <a:gd name="T7" fmla="*/ 222 h 1317"/>
                <a:gd name="T8" fmla="*/ 1905 w 3060"/>
                <a:gd name="T9" fmla="*/ 12 h 1317"/>
                <a:gd name="T10" fmla="*/ 2265 w 3060"/>
                <a:gd name="T11" fmla="*/ 147 h 1317"/>
                <a:gd name="T12" fmla="*/ 2685 w 3060"/>
                <a:gd name="T13" fmla="*/ 567 h 1317"/>
                <a:gd name="T14" fmla="*/ 3060 w 3060"/>
                <a:gd name="T15" fmla="*/ 1317 h 1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0" h="1317">
                  <a:moveTo>
                    <a:pt x="0" y="1317"/>
                  </a:moveTo>
                  <a:cubicBezTo>
                    <a:pt x="120" y="1122"/>
                    <a:pt x="213" y="924"/>
                    <a:pt x="360" y="777"/>
                  </a:cubicBezTo>
                  <a:cubicBezTo>
                    <a:pt x="507" y="630"/>
                    <a:pt x="750" y="525"/>
                    <a:pt x="885" y="432"/>
                  </a:cubicBezTo>
                  <a:cubicBezTo>
                    <a:pt x="1020" y="339"/>
                    <a:pt x="1000" y="292"/>
                    <a:pt x="1170" y="222"/>
                  </a:cubicBezTo>
                  <a:cubicBezTo>
                    <a:pt x="1340" y="152"/>
                    <a:pt x="1723" y="24"/>
                    <a:pt x="1905" y="12"/>
                  </a:cubicBezTo>
                  <a:cubicBezTo>
                    <a:pt x="2087" y="0"/>
                    <a:pt x="2135" y="55"/>
                    <a:pt x="2265" y="147"/>
                  </a:cubicBezTo>
                  <a:cubicBezTo>
                    <a:pt x="2395" y="239"/>
                    <a:pt x="2553" y="372"/>
                    <a:pt x="2685" y="567"/>
                  </a:cubicBezTo>
                  <a:cubicBezTo>
                    <a:pt x="2817" y="762"/>
                    <a:pt x="2982" y="1161"/>
                    <a:pt x="3060" y="131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1" name="Freeform 47">
              <a:extLst>
                <a:ext uri="{FF2B5EF4-FFF2-40B4-BE49-F238E27FC236}">
                  <a16:creationId xmlns:a16="http://schemas.microsoft.com/office/drawing/2014/main" id="{83B020B5-BC29-4BFB-A622-6AA89F7D1145}"/>
                </a:ext>
              </a:extLst>
            </p:cNvPr>
            <p:cNvSpPr>
              <a:spLocks/>
            </p:cNvSpPr>
            <p:nvPr/>
          </p:nvSpPr>
          <p:spPr bwMode="auto">
            <a:xfrm>
              <a:off x="5916" y="24804"/>
              <a:ext cx="2847" cy="1807"/>
            </a:xfrm>
            <a:custGeom>
              <a:avLst/>
              <a:gdLst>
                <a:gd name="T0" fmla="*/ 0 w 6120"/>
                <a:gd name="T1" fmla="*/ 3345 h 3345"/>
                <a:gd name="T2" fmla="*/ 360 w 6120"/>
                <a:gd name="T3" fmla="*/ 2265 h 3345"/>
                <a:gd name="T4" fmla="*/ 900 w 6120"/>
                <a:gd name="T5" fmla="*/ 1725 h 3345"/>
                <a:gd name="T6" fmla="*/ 1440 w 6120"/>
                <a:gd name="T7" fmla="*/ 1005 h 3345"/>
                <a:gd name="T8" fmla="*/ 2085 w 6120"/>
                <a:gd name="T9" fmla="*/ 750 h 3345"/>
                <a:gd name="T10" fmla="*/ 2910 w 6120"/>
                <a:gd name="T11" fmla="*/ 285 h 3345"/>
                <a:gd name="T12" fmla="*/ 4095 w 6120"/>
                <a:gd name="T13" fmla="*/ 30 h 3345"/>
                <a:gd name="T14" fmla="*/ 4755 w 6120"/>
                <a:gd name="T15" fmla="*/ 465 h 3345"/>
                <a:gd name="T16" fmla="*/ 5205 w 6120"/>
                <a:gd name="T17" fmla="*/ 1035 h 3345"/>
                <a:gd name="T18" fmla="*/ 5610 w 6120"/>
                <a:gd name="T19" fmla="*/ 1845 h 3345"/>
                <a:gd name="T20" fmla="*/ 6120 w 6120"/>
                <a:gd name="T21" fmla="*/ 3345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20" h="3345">
                  <a:moveTo>
                    <a:pt x="0" y="3345"/>
                  </a:moveTo>
                  <a:cubicBezTo>
                    <a:pt x="105" y="2940"/>
                    <a:pt x="210" y="2535"/>
                    <a:pt x="360" y="2265"/>
                  </a:cubicBezTo>
                  <a:cubicBezTo>
                    <a:pt x="510" y="1995"/>
                    <a:pt x="720" y="1935"/>
                    <a:pt x="900" y="1725"/>
                  </a:cubicBezTo>
                  <a:cubicBezTo>
                    <a:pt x="1080" y="1515"/>
                    <a:pt x="1242" y="1167"/>
                    <a:pt x="1440" y="1005"/>
                  </a:cubicBezTo>
                  <a:cubicBezTo>
                    <a:pt x="1638" y="843"/>
                    <a:pt x="1840" y="870"/>
                    <a:pt x="2085" y="750"/>
                  </a:cubicBezTo>
                  <a:cubicBezTo>
                    <a:pt x="2330" y="630"/>
                    <a:pt x="2575" y="405"/>
                    <a:pt x="2910" y="285"/>
                  </a:cubicBezTo>
                  <a:cubicBezTo>
                    <a:pt x="3245" y="165"/>
                    <a:pt x="3788" y="0"/>
                    <a:pt x="4095" y="30"/>
                  </a:cubicBezTo>
                  <a:cubicBezTo>
                    <a:pt x="4402" y="60"/>
                    <a:pt x="4570" y="298"/>
                    <a:pt x="4755" y="465"/>
                  </a:cubicBezTo>
                  <a:cubicBezTo>
                    <a:pt x="4940" y="632"/>
                    <a:pt x="5062" y="805"/>
                    <a:pt x="5205" y="1035"/>
                  </a:cubicBezTo>
                  <a:cubicBezTo>
                    <a:pt x="5348" y="1265"/>
                    <a:pt x="5458" y="1460"/>
                    <a:pt x="5610" y="1845"/>
                  </a:cubicBezTo>
                  <a:cubicBezTo>
                    <a:pt x="5762" y="2230"/>
                    <a:pt x="6014" y="3033"/>
                    <a:pt x="6120" y="33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2" name="Text Box 48">
              <a:extLst>
                <a:ext uri="{FF2B5EF4-FFF2-40B4-BE49-F238E27FC236}">
                  <a16:creationId xmlns:a16="http://schemas.microsoft.com/office/drawing/2014/main" id="{79B2C27C-43A3-4185-BC6C-C0073B16FE77}"/>
                </a:ext>
              </a:extLst>
            </p:cNvPr>
            <p:cNvSpPr txBox="1">
              <a:spLocks noChangeArrowheads="1"/>
            </p:cNvSpPr>
            <p:nvPr/>
          </p:nvSpPr>
          <p:spPr bwMode="auto">
            <a:xfrm>
              <a:off x="6000" y="24277"/>
              <a:ext cx="61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SWE</a:t>
              </a:r>
            </a:p>
          </p:txBody>
        </p:sp>
        <p:sp>
          <p:nvSpPr>
            <p:cNvPr id="16433" name="Text Box 49">
              <a:extLst>
                <a:ext uri="{FF2B5EF4-FFF2-40B4-BE49-F238E27FC236}">
                  <a16:creationId xmlns:a16="http://schemas.microsoft.com/office/drawing/2014/main" id="{8C87F359-45A7-4084-84E4-46F3B658CDDB}"/>
                </a:ext>
              </a:extLst>
            </p:cNvPr>
            <p:cNvSpPr txBox="1">
              <a:spLocks noChangeArrowheads="1"/>
            </p:cNvSpPr>
            <p:nvPr/>
          </p:nvSpPr>
          <p:spPr bwMode="auto">
            <a:xfrm>
              <a:off x="6753" y="25457"/>
              <a:ext cx="128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Lower bound of Drift Factor</a:t>
              </a:r>
            </a:p>
          </p:txBody>
        </p:sp>
        <p:sp>
          <p:nvSpPr>
            <p:cNvPr id="16434" name="Text Box 50">
              <a:extLst>
                <a:ext uri="{FF2B5EF4-FFF2-40B4-BE49-F238E27FC236}">
                  <a16:creationId xmlns:a16="http://schemas.microsoft.com/office/drawing/2014/main" id="{E5BBE9AB-3464-413F-BC21-65CC42682CF6}"/>
                </a:ext>
              </a:extLst>
            </p:cNvPr>
            <p:cNvSpPr txBox="1">
              <a:spLocks noChangeArrowheads="1"/>
            </p:cNvSpPr>
            <p:nvPr/>
          </p:nvSpPr>
          <p:spPr bwMode="auto">
            <a:xfrm>
              <a:off x="8261" y="24765"/>
              <a:ext cx="117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b="0">
                  <a:ea typeface="SimSun" panose="02010600030101010101" pitchFamily="2" charset="-122"/>
                </a:rPr>
                <a:t>Upper bound of Drift Factor</a:t>
              </a:r>
            </a:p>
          </p:txBody>
        </p:sp>
      </p:grpSp>
      <p:pic>
        <p:nvPicPr>
          <p:cNvPr id="16443" name="Picture 59">
            <a:extLst>
              <a:ext uri="{FF2B5EF4-FFF2-40B4-BE49-F238E27FC236}">
                <a16:creationId xmlns:a16="http://schemas.microsoft.com/office/drawing/2014/main" id="{DE7CA110-30B8-4E85-89B0-0CBF1EAA4B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0100" y="22045613"/>
            <a:ext cx="7307263" cy="26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44" name="Picture 60">
            <a:extLst>
              <a:ext uri="{FF2B5EF4-FFF2-40B4-BE49-F238E27FC236}">
                <a16:creationId xmlns:a16="http://schemas.microsoft.com/office/drawing/2014/main" id="{62004F9B-FAE5-4DF5-A335-65553DEF0D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413" y="22031325"/>
            <a:ext cx="7372350"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45" name="Picture 61">
            <a:extLst>
              <a:ext uri="{FF2B5EF4-FFF2-40B4-BE49-F238E27FC236}">
                <a16:creationId xmlns:a16="http://schemas.microsoft.com/office/drawing/2014/main" id="{40D4E991-353D-4096-8F5C-E6D4DD2A47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650" y="24655463"/>
            <a:ext cx="73628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47" name="Text Box 63">
            <a:extLst>
              <a:ext uri="{FF2B5EF4-FFF2-40B4-BE49-F238E27FC236}">
                <a16:creationId xmlns:a16="http://schemas.microsoft.com/office/drawing/2014/main" id="{1BF8E537-89B5-45DE-BA34-EC1ACD5D2525}"/>
              </a:ext>
            </a:extLst>
          </p:cNvPr>
          <p:cNvSpPr txBox="1">
            <a:spLocks noChangeArrowheads="1"/>
          </p:cNvSpPr>
          <p:nvPr/>
        </p:nvSpPr>
        <p:spPr bwMode="auto">
          <a:xfrm>
            <a:off x="800100" y="27813000"/>
            <a:ext cx="779145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0"/>
              <a:t>The measurement in Green Lakers Valley watershed includes: </a:t>
            </a:r>
          </a:p>
          <a:p>
            <a:pPr>
              <a:spcBef>
                <a:spcPct val="50000"/>
              </a:spcBef>
              <a:buFontTx/>
              <a:buAutoNum type="arabicParenR"/>
            </a:pPr>
            <a:r>
              <a:rPr lang="en-US" altLang="en-US" b="0"/>
              <a:t>The snow depth measurement at 269 points</a:t>
            </a:r>
          </a:p>
          <a:p>
            <a:pPr>
              <a:spcBef>
                <a:spcPct val="50000"/>
              </a:spcBef>
              <a:buFontTx/>
              <a:buAutoNum type="arabicParenR"/>
            </a:pPr>
            <a:r>
              <a:rPr lang="en-US" altLang="en-US" b="0"/>
              <a:t>Climatic forcing data (air temperature, relative humidity, wind speed, and incidental shortwave radiation.) at four metrological stations.</a:t>
            </a:r>
          </a:p>
          <a:p>
            <a:pPr>
              <a:spcBef>
                <a:spcPct val="50000"/>
              </a:spcBef>
              <a:buFontTx/>
              <a:buAutoNum type="arabicParenR"/>
            </a:pPr>
            <a:r>
              <a:rPr lang="en-US" altLang="en-US" b="0"/>
              <a:t>Snow covered area images at four date. (high resolution air borne images)</a:t>
            </a:r>
          </a:p>
        </p:txBody>
      </p:sp>
      <p:pic>
        <p:nvPicPr>
          <p:cNvPr id="16448" name="Picture 64">
            <a:extLst>
              <a:ext uri="{FF2B5EF4-FFF2-40B4-BE49-F238E27FC236}">
                <a16:creationId xmlns:a16="http://schemas.microsoft.com/office/drawing/2014/main" id="{281949AA-398C-4A9F-86E6-1BDB12D154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7753"/>
          <a:stretch>
            <a:fillRect/>
          </a:stretch>
        </p:blipFill>
        <p:spPr bwMode="auto">
          <a:xfrm>
            <a:off x="1085850" y="539750"/>
            <a:ext cx="97028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50" name="Picture 66" descr="http://culter.colorado.edu:1030/Niwot/Images/smallclineaerial.GIF">
            <a:extLst>
              <a:ext uri="{FF2B5EF4-FFF2-40B4-BE49-F238E27FC236}">
                <a16:creationId xmlns:a16="http://schemas.microsoft.com/office/drawing/2014/main" id="{4029169E-CB2C-49B3-98C8-06CE59EE41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95513" y="1752600"/>
            <a:ext cx="8697912" cy="5153025"/>
          </a:xfrm>
          <a:prstGeom prst="rect">
            <a:avLst/>
          </a:prstGeom>
          <a:noFill/>
          <a:extLst>
            <a:ext uri="{909E8E84-426E-40DD-AFC4-6F175D3DCCD1}">
              <a14:hiddenFill xmlns:a14="http://schemas.microsoft.com/office/drawing/2010/main">
                <a:solidFill>
                  <a:srgbClr val="FFFFFF"/>
                </a:solidFill>
              </a14:hiddenFill>
            </a:ext>
          </a:extLst>
        </p:spPr>
      </p:pic>
      <p:pic>
        <p:nvPicPr>
          <p:cNvPr id="16452" name="Picture 68" descr="http://culter.colorado.edu:1030/Niwot/Images/lowerglv.GIF">
            <a:extLst>
              <a:ext uri="{FF2B5EF4-FFF2-40B4-BE49-F238E27FC236}">
                <a16:creationId xmlns:a16="http://schemas.microsoft.com/office/drawing/2014/main" id="{7A9DF57A-CB16-4116-934B-D53C0EE9C1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95038" y="1749425"/>
            <a:ext cx="7675562" cy="5145088"/>
          </a:xfrm>
          <a:prstGeom prst="rect">
            <a:avLst/>
          </a:prstGeom>
          <a:noFill/>
          <a:extLst>
            <a:ext uri="{909E8E84-426E-40DD-AFC4-6F175D3DCCD1}">
              <a14:hiddenFill xmlns:a14="http://schemas.microsoft.com/office/drawing/2010/main">
                <a:solidFill>
                  <a:srgbClr val="FFFFFF"/>
                </a:solidFill>
              </a14:hiddenFill>
            </a:ext>
          </a:extLst>
        </p:spPr>
      </p:pic>
      <p:sp>
        <p:nvSpPr>
          <p:cNvPr id="16453" name="Text Box 69">
            <a:extLst>
              <a:ext uri="{FF2B5EF4-FFF2-40B4-BE49-F238E27FC236}">
                <a16:creationId xmlns:a16="http://schemas.microsoft.com/office/drawing/2014/main" id="{F234981B-31A3-484B-891E-5E9FE1F7C033}"/>
              </a:ext>
            </a:extLst>
          </p:cNvPr>
          <p:cNvSpPr txBox="1">
            <a:spLocks noChangeArrowheads="1"/>
          </p:cNvSpPr>
          <p:nvPr/>
        </p:nvSpPr>
        <p:spPr bwMode="auto">
          <a:xfrm>
            <a:off x="9982200" y="1752600"/>
            <a:ext cx="3352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The refreezing parameterization improved the modeling of heat loss following occurrence of some melt.</a:t>
            </a:r>
          </a:p>
        </p:txBody>
      </p:sp>
      <p:sp>
        <p:nvSpPr>
          <p:cNvPr id="16455" name="Text Box 71">
            <a:extLst>
              <a:ext uri="{FF2B5EF4-FFF2-40B4-BE49-F238E27FC236}">
                <a16:creationId xmlns:a16="http://schemas.microsoft.com/office/drawing/2014/main" id="{3CCBF6E0-246E-471D-B3F9-CF8101D5E3F6}"/>
              </a:ext>
            </a:extLst>
          </p:cNvPr>
          <p:cNvSpPr txBox="1">
            <a:spLocks noChangeArrowheads="1"/>
          </p:cNvSpPr>
          <p:nvPr/>
        </p:nvSpPr>
        <p:spPr bwMode="auto">
          <a:xfrm>
            <a:off x="933450" y="21640800"/>
            <a:ext cx="314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t>Inputs</a:t>
            </a:r>
          </a:p>
        </p:txBody>
      </p:sp>
      <p:sp>
        <p:nvSpPr>
          <p:cNvPr id="16456" name="Text Box 72">
            <a:extLst>
              <a:ext uri="{FF2B5EF4-FFF2-40B4-BE49-F238E27FC236}">
                <a16:creationId xmlns:a16="http://schemas.microsoft.com/office/drawing/2014/main" id="{43F0FB02-AA6D-43AF-9446-F11C2543B26F}"/>
              </a:ext>
            </a:extLst>
          </p:cNvPr>
          <p:cNvSpPr txBox="1">
            <a:spLocks noChangeArrowheads="1"/>
          </p:cNvSpPr>
          <p:nvPr/>
        </p:nvSpPr>
        <p:spPr bwMode="auto">
          <a:xfrm>
            <a:off x="17030700" y="1162050"/>
            <a:ext cx="988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Green Lakes Valley</a:t>
            </a:r>
          </a:p>
        </p:txBody>
      </p:sp>
      <p:sp>
        <p:nvSpPr>
          <p:cNvPr id="16460" name="Text Box 76">
            <a:extLst>
              <a:ext uri="{FF2B5EF4-FFF2-40B4-BE49-F238E27FC236}">
                <a16:creationId xmlns:a16="http://schemas.microsoft.com/office/drawing/2014/main" id="{3C30068A-C779-426C-9FD5-78860BB749EC}"/>
              </a:ext>
            </a:extLst>
          </p:cNvPr>
          <p:cNvSpPr txBox="1">
            <a:spLocks noChangeArrowheads="1"/>
          </p:cNvSpPr>
          <p:nvPr/>
        </p:nvSpPr>
        <p:spPr bwMode="auto">
          <a:xfrm>
            <a:off x="16078200" y="19050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Modeled SWE at May 22, 1996 with upper bound drift factor </a:t>
            </a:r>
          </a:p>
        </p:txBody>
      </p:sp>
      <p:sp>
        <p:nvSpPr>
          <p:cNvPr id="16461" name="Text Box 77">
            <a:extLst>
              <a:ext uri="{FF2B5EF4-FFF2-40B4-BE49-F238E27FC236}">
                <a16:creationId xmlns:a16="http://schemas.microsoft.com/office/drawing/2014/main" id="{B4317C94-D8DD-4A86-BCD6-43A54778696C}"/>
              </a:ext>
            </a:extLst>
          </p:cNvPr>
          <p:cNvSpPr txBox="1">
            <a:spLocks noChangeArrowheads="1"/>
          </p:cNvSpPr>
          <p:nvPr/>
        </p:nvSpPr>
        <p:spPr bwMode="auto">
          <a:xfrm>
            <a:off x="24650700" y="13716000"/>
            <a:ext cx="474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6462" name="Text Box 78">
            <a:extLst>
              <a:ext uri="{FF2B5EF4-FFF2-40B4-BE49-F238E27FC236}">
                <a16:creationId xmlns:a16="http://schemas.microsoft.com/office/drawing/2014/main" id="{2DAD3EC7-33E3-44D6-8DE2-79BDB3CD8BC7}"/>
              </a:ext>
            </a:extLst>
          </p:cNvPr>
          <p:cNvSpPr txBox="1">
            <a:spLocks noChangeArrowheads="1"/>
          </p:cNvSpPr>
          <p:nvPr/>
        </p:nvSpPr>
        <p:spPr bwMode="auto">
          <a:xfrm>
            <a:off x="24460200" y="19069050"/>
            <a:ext cx="775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Modeled SWE at May 22, 96 with lower bound drift factor</a:t>
            </a:r>
          </a:p>
        </p:txBody>
      </p:sp>
      <p:sp>
        <p:nvSpPr>
          <p:cNvPr id="16463" name="Text Box 79">
            <a:extLst>
              <a:ext uri="{FF2B5EF4-FFF2-40B4-BE49-F238E27FC236}">
                <a16:creationId xmlns:a16="http://schemas.microsoft.com/office/drawing/2014/main" id="{64DE018D-237F-46EB-888A-751E42B7EE7E}"/>
              </a:ext>
            </a:extLst>
          </p:cNvPr>
          <p:cNvSpPr txBox="1">
            <a:spLocks noChangeArrowheads="1"/>
          </p:cNvSpPr>
          <p:nvPr/>
        </p:nvSpPr>
        <p:spPr bwMode="auto">
          <a:xfrm>
            <a:off x="18059400" y="27355800"/>
            <a:ext cx="9696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Comparison of basin average snow water equivalent with input of upper bound and lower bound of drift factor</a:t>
            </a:r>
          </a:p>
        </p:txBody>
      </p:sp>
      <p:sp>
        <p:nvSpPr>
          <p:cNvPr id="16464" name="Rectangle 80">
            <a:extLst>
              <a:ext uri="{FF2B5EF4-FFF2-40B4-BE49-F238E27FC236}">
                <a16:creationId xmlns:a16="http://schemas.microsoft.com/office/drawing/2014/main" id="{92075569-F11C-4E1A-A535-C8D91D2C0F4C}"/>
              </a:ext>
            </a:extLst>
          </p:cNvPr>
          <p:cNvSpPr>
            <a:spLocks noChangeArrowheads="1"/>
          </p:cNvSpPr>
          <p:nvPr/>
        </p:nvSpPr>
        <p:spPr bwMode="auto">
          <a:xfrm>
            <a:off x="16519525" y="33415288"/>
            <a:ext cx="14531975"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Aft>
                <a:spcPct val="40000"/>
              </a:spcAft>
            </a:pPr>
            <a:r>
              <a:rPr lang="en-US" altLang="en-US" sz="3200" u="sng">
                <a:cs typeface="Times New Roman" panose="02020603050405020304" pitchFamily="18" charset="0"/>
              </a:rPr>
              <a:t>References</a:t>
            </a:r>
            <a:r>
              <a:rPr lang="en-US" altLang="en-US" sz="2800">
                <a:cs typeface="Times New Roman" panose="02020603050405020304" pitchFamily="18" charset="0"/>
              </a:rPr>
              <a:t>  (see </a:t>
            </a:r>
            <a:r>
              <a:rPr lang="en-US" altLang="en-US"/>
              <a:t>http://www.engineering.usu.edu/dtarb/)</a:t>
            </a:r>
            <a:endParaRPr lang="en-US" altLang="en-US" sz="2800">
              <a:cs typeface="Times New Roman" panose="02020603050405020304" pitchFamily="18" charset="0"/>
            </a:endParaRPr>
          </a:p>
          <a:p>
            <a:pPr eaLnBrk="1" hangingPunct="1">
              <a:spcAft>
                <a:spcPct val="40000"/>
              </a:spcAft>
            </a:pPr>
            <a:r>
              <a:rPr lang="en-US" altLang="en-US" b="0">
                <a:cs typeface="Times New Roman" panose="02020603050405020304" pitchFamily="18" charset="0"/>
              </a:rPr>
              <a:t>Luce, C. and D. Tarboton, (2001a), "Scaling Up Snowpack Accumulation and Melt Models," </a:t>
            </a:r>
            <a:r>
              <a:rPr lang="en-US" altLang="en-US" b="0" u="sng">
                <a:cs typeface="Times New Roman" panose="02020603050405020304" pitchFamily="18" charset="0"/>
              </a:rPr>
              <a:t>Submitted to Water Resources Research</a:t>
            </a:r>
            <a:r>
              <a:rPr lang="en-US" altLang="en-US" b="0">
                <a:cs typeface="Times New Roman" panose="02020603050405020304" pitchFamily="18" charset="0"/>
              </a:rPr>
              <a:t>.</a:t>
            </a:r>
          </a:p>
          <a:p>
            <a:pPr eaLnBrk="1" hangingPunct="1">
              <a:spcAft>
                <a:spcPct val="40000"/>
              </a:spcAft>
            </a:pPr>
            <a:r>
              <a:rPr lang="en-US" altLang="en-US" b="0">
                <a:cs typeface="Times New Roman" panose="02020603050405020304" pitchFamily="18" charset="0"/>
              </a:rPr>
              <a:t>Luce, C. H. and D. G. Tarboton, (2001b),"A Modified Force-Restore Approach to Modeling Snow-Surface Heat Fluxes," </a:t>
            </a:r>
            <a:r>
              <a:rPr lang="en-US" altLang="en-US" b="0" u="sng">
                <a:cs typeface="Times New Roman" panose="02020603050405020304" pitchFamily="18" charset="0"/>
              </a:rPr>
              <a:t>Proceedings of the 69th Annual Western Snow Conference</a:t>
            </a:r>
            <a:r>
              <a:rPr lang="en-US" altLang="en-US" b="0">
                <a:cs typeface="Times New Roman" panose="02020603050405020304" pitchFamily="18" charset="0"/>
              </a:rPr>
              <a:t>, Sun Valley, Idaho.</a:t>
            </a:r>
          </a:p>
          <a:p>
            <a:pPr>
              <a:spcAft>
                <a:spcPct val="40000"/>
              </a:spcAft>
            </a:pPr>
            <a:r>
              <a:rPr lang="en-US" altLang="en-US" b="0">
                <a:cs typeface="Times New Roman" panose="02020603050405020304" pitchFamily="18" charset="0"/>
              </a:rPr>
              <a:t>Luce, C. H., (2000), "Scale Influences on the Representation of Snowpack Processes," PhD Thesis, Civil and Environmental Engineering, Utah State University.</a:t>
            </a:r>
          </a:p>
          <a:p>
            <a:pPr>
              <a:spcAft>
                <a:spcPct val="40000"/>
              </a:spcAft>
            </a:pPr>
            <a:r>
              <a:rPr lang="en-US" altLang="en-US" b="0">
                <a:cs typeface="Times New Roman" panose="02020603050405020304" pitchFamily="18" charset="0"/>
              </a:rPr>
              <a:t>Luce, C. H., D. G. Tarboton and K. R. Cooley, (1999), "Subgrid Parameterization Of Snow Distribution For An Energy And Mass Balance Snow Cover Model," </a:t>
            </a:r>
            <a:r>
              <a:rPr lang="en-US" altLang="en-US" b="0" u="sng">
                <a:cs typeface="Times New Roman" panose="02020603050405020304" pitchFamily="18" charset="0"/>
              </a:rPr>
              <a:t>Hydrological Processes</a:t>
            </a:r>
            <a:r>
              <a:rPr lang="en-US" altLang="en-US" b="0">
                <a:cs typeface="Times New Roman" panose="02020603050405020304" pitchFamily="18" charset="0"/>
              </a:rPr>
              <a:t>, 13: 1921-1933, special issue from International Conference on Snow Hydrology, Brownsville, Vermont, 6-9 October, 1998.</a:t>
            </a:r>
          </a:p>
          <a:p>
            <a:pPr>
              <a:spcAft>
                <a:spcPct val="40000"/>
              </a:spcAft>
            </a:pPr>
            <a:r>
              <a:rPr lang="en-US" altLang="en-US" b="0">
                <a:cs typeface="Times New Roman" panose="02020603050405020304" pitchFamily="18" charset="0"/>
              </a:rPr>
              <a:t>Tarboton, D. G. and C. H. Luce, (1996), "Utah Energy Balance Snow Accumulation and Melt Model (UEB)," Computer model technical description and users guide, Utah Water Research Laboratory and USDA Forest Service Intermountain Research Station. </a:t>
            </a:r>
          </a:p>
          <a:p>
            <a:pPr>
              <a:spcAft>
                <a:spcPct val="40000"/>
              </a:spcAft>
            </a:pPr>
            <a:r>
              <a:rPr lang="en-US" altLang="en-US" b="0">
                <a:cs typeface="Times New Roman" panose="02020603050405020304" pitchFamily="18" charset="0"/>
              </a:rPr>
              <a:t>Tarboton, D. G., T. G. Chowdhury and T. H. Jackson, (1995),"A Spatially Distributed Energy Balance Snowmelt Model," in Biogeochemistry of Seasonally Snow-Covered Catchments, ed. K. A. Tonnessen et al., Proceedings of a Boulder Symposium, July 3-14, IAHS Publ. no. 228, p.141-155. </a:t>
            </a:r>
          </a:p>
        </p:txBody>
      </p:sp>
      <p:pic>
        <p:nvPicPr>
          <p:cNvPr id="16467" name="Picture 83" descr="C:\SnowProject\paper\Paper2\DefinitionFigures\df_rh_sca_up.jpg">
            <a:extLst>
              <a:ext uri="{FF2B5EF4-FFF2-40B4-BE49-F238E27FC236}">
                <a16:creationId xmlns:a16="http://schemas.microsoft.com/office/drawing/2014/main" id="{8F451C7E-027D-4301-A67C-789B606952F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3088" y="7583488"/>
            <a:ext cx="8189912" cy="5913437"/>
          </a:xfrm>
          <a:prstGeom prst="rect">
            <a:avLst/>
          </a:prstGeom>
          <a:noFill/>
          <a:extLst>
            <a:ext uri="{909E8E84-426E-40DD-AFC4-6F175D3DCCD1}">
              <a14:hiddenFill xmlns:a14="http://schemas.microsoft.com/office/drawing/2010/main">
                <a:solidFill>
                  <a:srgbClr val="FFFFFF"/>
                </a:solidFill>
              </a14:hiddenFill>
            </a:ext>
          </a:extLst>
        </p:spPr>
      </p:pic>
      <p:pic>
        <p:nvPicPr>
          <p:cNvPr id="16468" name="Picture 84" descr="C:\SnowProject\paper\Paper2\DefinitionFigures\df_rh_sca_l.jpg">
            <a:extLst>
              <a:ext uri="{FF2B5EF4-FFF2-40B4-BE49-F238E27FC236}">
                <a16:creationId xmlns:a16="http://schemas.microsoft.com/office/drawing/2014/main" id="{0E49B60D-3474-4FE8-B888-765AB16AD2C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96675" y="7545388"/>
            <a:ext cx="8189913" cy="5913437"/>
          </a:xfrm>
          <a:prstGeom prst="rect">
            <a:avLst/>
          </a:prstGeom>
          <a:noFill/>
          <a:extLst>
            <a:ext uri="{909E8E84-426E-40DD-AFC4-6F175D3DCCD1}">
              <a14:hiddenFill xmlns:a14="http://schemas.microsoft.com/office/drawing/2010/main">
                <a:solidFill>
                  <a:srgbClr val="FFFFFF"/>
                </a:solidFill>
              </a14:hiddenFill>
            </a:ext>
          </a:extLst>
        </p:spPr>
      </p:pic>
      <p:sp>
        <p:nvSpPr>
          <p:cNvPr id="16472" name="Text Box 88">
            <a:extLst>
              <a:ext uri="{FF2B5EF4-FFF2-40B4-BE49-F238E27FC236}">
                <a16:creationId xmlns:a16="http://schemas.microsoft.com/office/drawing/2014/main" id="{501AD550-EB40-44D8-8B0D-4B49500009B1}"/>
              </a:ext>
            </a:extLst>
          </p:cNvPr>
          <p:cNvSpPr txBox="1">
            <a:spLocks noChangeArrowheads="1"/>
          </p:cNvSpPr>
          <p:nvPr/>
        </p:nvSpPr>
        <p:spPr bwMode="auto">
          <a:xfrm>
            <a:off x="27851100" y="2480310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07/21/96</a:t>
            </a:r>
          </a:p>
        </p:txBody>
      </p:sp>
      <p:sp>
        <p:nvSpPr>
          <p:cNvPr id="16473" name="Line 89">
            <a:extLst>
              <a:ext uri="{FF2B5EF4-FFF2-40B4-BE49-F238E27FC236}">
                <a16:creationId xmlns:a16="http://schemas.microsoft.com/office/drawing/2014/main" id="{B637B62B-8C00-4BB8-820D-DADE809CF372}"/>
              </a:ext>
            </a:extLst>
          </p:cNvPr>
          <p:cNvSpPr>
            <a:spLocks noChangeShapeType="1"/>
          </p:cNvSpPr>
          <p:nvPr/>
        </p:nvSpPr>
        <p:spPr bwMode="auto">
          <a:xfrm flipH="1">
            <a:off x="27813000" y="25241250"/>
            <a:ext cx="209550" cy="1295400"/>
          </a:xfrm>
          <a:prstGeom prst="line">
            <a:avLst/>
          </a:prstGeom>
          <a:noFill/>
          <a:ln w="15875">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4" name="Line 90">
            <a:extLst>
              <a:ext uri="{FF2B5EF4-FFF2-40B4-BE49-F238E27FC236}">
                <a16:creationId xmlns:a16="http://schemas.microsoft.com/office/drawing/2014/main" id="{488B56C4-6803-4965-B98D-F07A171DD9BE}"/>
              </a:ext>
            </a:extLst>
          </p:cNvPr>
          <p:cNvSpPr>
            <a:spLocks noChangeShapeType="1"/>
          </p:cNvSpPr>
          <p:nvPr/>
        </p:nvSpPr>
        <p:spPr bwMode="auto">
          <a:xfrm>
            <a:off x="6343650" y="2952750"/>
            <a:ext cx="0" cy="40005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5" name="Line 91">
            <a:extLst>
              <a:ext uri="{FF2B5EF4-FFF2-40B4-BE49-F238E27FC236}">
                <a16:creationId xmlns:a16="http://schemas.microsoft.com/office/drawing/2014/main" id="{7D610A73-C086-48D4-AD58-51B6E06936D2}"/>
              </a:ext>
            </a:extLst>
          </p:cNvPr>
          <p:cNvSpPr>
            <a:spLocks noChangeShapeType="1"/>
          </p:cNvSpPr>
          <p:nvPr/>
        </p:nvSpPr>
        <p:spPr bwMode="auto">
          <a:xfrm>
            <a:off x="6972300" y="2990850"/>
            <a:ext cx="0" cy="55245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6" name="Text Box 92">
            <a:extLst>
              <a:ext uri="{FF2B5EF4-FFF2-40B4-BE49-F238E27FC236}">
                <a16:creationId xmlns:a16="http://schemas.microsoft.com/office/drawing/2014/main" id="{F710EDF5-A8E2-4E09-B997-3EDF19615D9E}"/>
              </a:ext>
            </a:extLst>
          </p:cNvPr>
          <p:cNvSpPr txBox="1">
            <a:spLocks noChangeArrowheads="1"/>
          </p:cNvSpPr>
          <p:nvPr/>
        </p:nvSpPr>
        <p:spPr bwMode="auto">
          <a:xfrm>
            <a:off x="9582150" y="15316200"/>
            <a:ext cx="405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6478" name="Picture 94">
            <a:extLst>
              <a:ext uri="{FF2B5EF4-FFF2-40B4-BE49-F238E27FC236}">
                <a16:creationId xmlns:a16="http://schemas.microsoft.com/office/drawing/2014/main" id="{0E621980-1C76-4074-A367-A91BE319DD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9613" y="24603075"/>
            <a:ext cx="7404100"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79" name="Text Box 95">
            <a:extLst>
              <a:ext uri="{FF2B5EF4-FFF2-40B4-BE49-F238E27FC236}">
                <a16:creationId xmlns:a16="http://schemas.microsoft.com/office/drawing/2014/main" id="{648FC16B-17A6-419D-A51B-172B141119C4}"/>
              </a:ext>
            </a:extLst>
          </p:cNvPr>
          <p:cNvSpPr txBox="1">
            <a:spLocks noChangeArrowheads="1"/>
          </p:cNvSpPr>
          <p:nvPr/>
        </p:nvSpPr>
        <p:spPr bwMode="auto">
          <a:xfrm>
            <a:off x="895350" y="273177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t>Spatial measurements</a:t>
            </a:r>
          </a:p>
        </p:txBody>
      </p:sp>
      <p:sp>
        <p:nvSpPr>
          <p:cNvPr id="16480" name="Text Box 96">
            <a:extLst>
              <a:ext uri="{FF2B5EF4-FFF2-40B4-BE49-F238E27FC236}">
                <a16:creationId xmlns:a16="http://schemas.microsoft.com/office/drawing/2014/main" id="{1FFB2ED2-92C7-482B-AB95-6B810D09D212}"/>
              </a:ext>
            </a:extLst>
          </p:cNvPr>
          <p:cNvSpPr txBox="1">
            <a:spLocks noChangeArrowheads="1"/>
          </p:cNvSpPr>
          <p:nvPr/>
        </p:nvSpPr>
        <p:spPr bwMode="auto">
          <a:xfrm>
            <a:off x="762000" y="31375350"/>
            <a:ext cx="7010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u="sng"/>
              <a:t>Method</a:t>
            </a:r>
          </a:p>
          <a:p>
            <a:pPr>
              <a:spcBef>
                <a:spcPct val="50000"/>
              </a:spcBef>
              <a:buFontTx/>
              <a:buChar char="•"/>
            </a:pPr>
            <a:r>
              <a:rPr lang="en-US" altLang="en-US" b="0"/>
              <a:t>Apply model on distributed grid over watershed to learn about spatial variability</a:t>
            </a:r>
          </a:p>
          <a:p>
            <a:pPr>
              <a:spcBef>
                <a:spcPct val="50000"/>
              </a:spcBef>
              <a:buFontTx/>
              <a:buChar char="•"/>
            </a:pPr>
            <a:r>
              <a:rPr lang="en-US" altLang="en-US" b="0"/>
              <a:t>Model accounts for topographic effects on snowmelt processes (radiation and temperature)</a:t>
            </a:r>
          </a:p>
          <a:p>
            <a:pPr>
              <a:spcBef>
                <a:spcPct val="50000"/>
              </a:spcBef>
              <a:buFontTx/>
              <a:buChar char="•"/>
            </a:pPr>
            <a:r>
              <a:rPr lang="en-US" altLang="en-US" b="0"/>
              <a:t>To account for spatial variability of snow accumulation due to drifting and sliding we use the drift factor approach.</a:t>
            </a:r>
          </a:p>
        </p:txBody>
      </p:sp>
      <p:sp>
        <p:nvSpPr>
          <p:cNvPr id="16457" name="Text Box 73">
            <a:extLst>
              <a:ext uri="{FF2B5EF4-FFF2-40B4-BE49-F238E27FC236}">
                <a16:creationId xmlns:a16="http://schemas.microsoft.com/office/drawing/2014/main" id="{2D4D994E-4834-4574-9CA3-B1CE4051A75F}"/>
              </a:ext>
            </a:extLst>
          </p:cNvPr>
          <p:cNvSpPr txBox="1">
            <a:spLocks noChangeArrowheads="1"/>
          </p:cNvSpPr>
          <p:nvPr/>
        </p:nvSpPr>
        <p:spPr bwMode="auto">
          <a:xfrm>
            <a:off x="17106900" y="13049250"/>
            <a:ext cx="596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Upper bound drift factor map</a:t>
            </a:r>
          </a:p>
        </p:txBody>
      </p:sp>
      <p:sp>
        <p:nvSpPr>
          <p:cNvPr id="16458" name="Text Box 74">
            <a:extLst>
              <a:ext uri="{FF2B5EF4-FFF2-40B4-BE49-F238E27FC236}">
                <a16:creationId xmlns:a16="http://schemas.microsoft.com/office/drawing/2014/main" id="{C4DA77B6-67DD-49EE-A7F5-3583529B0879}"/>
              </a:ext>
            </a:extLst>
          </p:cNvPr>
          <p:cNvSpPr txBox="1">
            <a:spLocks noChangeArrowheads="1"/>
          </p:cNvSpPr>
          <p:nvPr/>
        </p:nvSpPr>
        <p:spPr bwMode="auto">
          <a:xfrm>
            <a:off x="25755600" y="13144500"/>
            <a:ext cx="400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Lower bound drift factor map</a:t>
            </a:r>
          </a:p>
        </p:txBody>
      </p:sp>
      <p:sp>
        <p:nvSpPr>
          <p:cNvPr id="16481" name="Text Box 97">
            <a:extLst>
              <a:ext uri="{FF2B5EF4-FFF2-40B4-BE49-F238E27FC236}">
                <a16:creationId xmlns:a16="http://schemas.microsoft.com/office/drawing/2014/main" id="{A972F6A9-4AC0-4EC8-89E2-A2BE775DBE5D}"/>
              </a:ext>
            </a:extLst>
          </p:cNvPr>
          <p:cNvSpPr txBox="1">
            <a:spLocks noChangeArrowheads="1"/>
          </p:cNvSpPr>
          <p:nvPr/>
        </p:nvSpPr>
        <p:spPr bwMode="auto">
          <a:xfrm>
            <a:off x="14878050" y="7181850"/>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t>Results</a:t>
            </a:r>
          </a:p>
        </p:txBody>
      </p:sp>
      <p:sp>
        <p:nvSpPr>
          <p:cNvPr id="16483" name="Text Box 99">
            <a:extLst>
              <a:ext uri="{FF2B5EF4-FFF2-40B4-BE49-F238E27FC236}">
                <a16:creationId xmlns:a16="http://schemas.microsoft.com/office/drawing/2014/main" id="{E5E0E9C6-0540-4000-B942-F76574582627}"/>
              </a:ext>
            </a:extLst>
          </p:cNvPr>
          <p:cNvSpPr txBox="1">
            <a:spLocks noChangeArrowheads="1"/>
          </p:cNvSpPr>
          <p:nvPr/>
        </p:nvSpPr>
        <p:spPr bwMode="auto">
          <a:xfrm>
            <a:off x="16611600" y="30975300"/>
            <a:ext cx="1468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6484" name="Text Box 100">
            <a:extLst>
              <a:ext uri="{FF2B5EF4-FFF2-40B4-BE49-F238E27FC236}">
                <a16:creationId xmlns:a16="http://schemas.microsoft.com/office/drawing/2014/main" id="{6CB74670-AA2A-47FB-8B95-911AF3A67933}"/>
              </a:ext>
            </a:extLst>
          </p:cNvPr>
          <p:cNvSpPr txBox="1">
            <a:spLocks noChangeArrowheads="1"/>
          </p:cNvSpPr>
          <p:nvPr/>
        </p:nvSpPr>
        <p:spPr bwMode="auto">
          <a:xfrm>
            <a:off x="16554450" y="31146750"/>
            <a:ext cx="1525905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u="sng"/>
              <a:t>Ongoing work</a:t>
            </a:r>
          </a:p>
          <a:p>
            <a:pPr>
              <a:spcBef>
                <a:spcPct val="50000"/>
              </a:spcBef>
              <a:buFontTx/>
              <a:buAutoNum type="arabicPeriod"/>
            </a:pPr>
            <a:r>
              <a:rPr lang="en-US" altLang="en-US" b="0"/>
              <a:t>Exploring relationship between drift factor and topography</a:t>
            </a:r>
          </a:p>
          <a:p>
            <a:pPr>
              <a:spcBef>
                <a:spcPct val="50000"/>
              </a:spcBef>
              <a:buFontTx/>
              <a:buAutoNum type="arabicPeriod"/>
            </a:pPr>
            <a:r>
              <a:rPr lang="en-US" altLang="en-US" b="0"/>
              <a:t>Examining distribution of snow and related depletion curves (Luce et al. 1999, Luce, 2000, Luce and Tarboton, 2001a)</a:t>
            </a:r>
          </a:p>
          <a:p>
            <a:pPr>
              <a:spcBef>
                <a:spcPct val="50000"/>
              </a:spcBef>
              <a:buFontTx/>
              <a:buAutoNum type="arabicPeriod"/>
            </a:pPr>
            <a:r>
              <a:rPr lang="en-US" altLang="en-US" b="0"/>
              <a:t>Exploring relationships between depletion curves as subgrid parameterization and topography.</a:t>
            </a:r>
          </a:p>
        </p:txBody>
      </p:sp>
      <p:sp>
        <p:nvSpPr>
          <p:cNvPr id="16485" name="Text Box 101">
            <a:extLst>
              <a:ext uri="{FF2B5EF4-FFF2-40B4-BE49-F238E27FC236}">
                <a16:creationId xmlns:a16="http://schemas.microsoft.com/office/drawing/2014/main" id="{C0DB9611-08A6-48C0-BBEE-693DF315948B}"/>
              </a:ext>
            </a:extLst>
          </p:cNvPr>
          <p:cNvSpPr txBox="1">
            <a:spLocks noChangeArrowheads="1"/>
          </p:cNvSpPr>
          <p:nvPr/>
        </p:nvSpPr>
        <p:spPr bwMode="auto">
          <a:xfrm>
            <a:off x="14897100" y="7677150"/>
            <a:ext cx="1259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The model was run with both lower and upper bound drift factors to bracket the possible range.</a:t>
            </a:r>
            <a:endParaRPr lang="en-US" altLang="en-US"/>
          </a:p>
        </p:txBody>
      </p:sp>
      <p:sp>
        <p:nvSpPr>
          <p:cNvPr id="16486" name="Text Box 102">
            <a:extLst>
              <a:ext uri="{FF2B5EF4-FFF2-40B4-BE49-F238E27FC236}">
                <a16:creationId xmlns:a16="http://schemas.microsoft.com/office/drawing/2014/main" id="{D7F78C85-DE5D-4828-92C0-EAF11D5514E9}"/>
              </a:ext>
            </a:extLst>
          </p:cNvPr>
          <p:cNvSpPr txBox="1">
            <a:spLocks noChangeArrowheads="1"/>
          </p:cNvSpPr>
          <p:nvPr/>
        </p:nvSpPr>
        <p:spPr bwMode="auto">
          <a:xfrm>
            <a:off x="8801100" y="34709100"/>
            <a:ext cx="68199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Here bounds on drift factor are estimated from when the snow disappears as recorded in aerial photography. The lower bound on drift factor is that value that has snow disappearing on the last day snow cover was observed. The upper bound on drift factor is that value that has snow disappearing on the first day snow was not observed. </a:t>
            </a:r>
          </a:p>
        </p:txBody>
      </p:sp>
      <p:pic>
        <p:nvPicPr>
          <p:cNvPr id="16489" name="Picture 105">
            <a:extLst>
              <a:ext uri="{FF2B5EF4-FFF2-40B4-BE49-F238E27FC236}">
                <a16:creationId xmlns:a16="http://schemas.microsoft.com/office/drawing/2014/main" id="{001A6F63-CC06-4943-90DB-2751099E9F4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6113"/>
          <a:stretch>
            <a:fillRect/>
          </a:stretch>
        </p:blipFill>
        <p:spPr bwMode="auto">
          <a:xfrm>
            <a:off x="1158875" y="7064375"/>
            <a:ext cx="9572625" cy="614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90" name="Picture 106">
            <a:extLst>
              <a:ext uri="{FF2B5EF4-FFF2-40B4-BE49-F238E27FC236}">
                <a16:creationId xmlns:a16="http://schemas.microsoft.com/office/drawing/2014/main" id="{F32000FF-5242-408F-A64E-D5AC6EE5B9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t="7559"/>
          <a:stretch>
            <a:fillRect/>
          </a:stretch>
        </p:blipFill>
        <p:spPr bwMode="auto">
          <a:xfrm>
            <a:off x="739775" y="13712825"/>
            <a:ext cx="9950450" cy="628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91" name="Text Box 107">
            <a:extLst>
              <a:ext uri="{FF2B5EF4-FFF2-40B4-BE49-F238E27FC236}">
                <a16:creationId xmlns:a16="http://schemas.microsoft.com/office/drawing/2014/main" id="{50CBBF7C-CB90-43D3-8D21-58CC08FB94CF}"/>
              </a:ext>
            </a:extLst>
          </p:cNvPr>
          <p:cNvSpPr txBox="1">
            <a:spLocks noChangeArrowheads="1"/>
          </p:cNvSpPr>
          <p:nvPr/>
        </p:nvSpPr>
        <p:spPr bwMode="auto">
          <a:xfrm>
            <a:off x="1562100" y="6496050"/>
            <a:ext cx="1083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Comparison of measured and modeled snow energy content, USU Drainage Farm.</a:t>
            </a:r>
          </a:p>
        </p:txBody>
      </p:sp>
      <p:sp>
        <p:nvSpPr>
          <p:cNvPr id="16492" name="Text Box 108">
            <a:extLst>
              <a:ext uri="{FF2B5EF4-FFF2-40B4-BE49-F238E27FC236}">
                <a16:creationId xmlns:a16="http://schemas.microsoft.com/office/drawing/2014/main" id="{4F58BF1A-00B3-4527-9DC9-A5F367B9A9E7}"/>
              </a:ext>
            </a:extLst>
          </p:cNvPr>
          <p:cNvSpPr txBox="1">
            <a:spLocks noChangeArrowheads="1"/>
          </p:cNvSpPr>
          <p:nvPr/>
        </p:nvSpPr>
        <p:spPr bwMode="auto">
          <a:xfrm>
            <a:off x="1584325" y="13128625"/>
            <a:ext cx="965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Comparison of measured and modeled SWE, Central Sierra Snow Laboratory</a:t>
            </a:r>
          </a:p>
        </p:txBody>
      </p:sp>
      <p:sp>
        <p:nvSpPr>
          <p:cNvPr id="16493" name="Text Box 109">
            <a:extLst>
              <a:ext uri="{FF2B5EF4-FFF2-40B4-BE49-F238E27FC236}">
                <a16:creationId xmlns:a16="http://schemas.microsoft.com/office/drawing/2014/main" id="{C58BF77A-9CB8-4771-9F8F-A6D29FEFA049}"/>
              </a:ext>
            </a:extLst>
          </p:cNvPr>
          <p:cNvSpPr txBox="1">
            <a:spLocks noChangeArrowheads="1"/>
          </p:cNvSpPr>
          <p:nvPr/>
        </p:nvSpPr>
        <p:spPr bwMode="auto">
          <a:xfrm>
            <a:off x="1641475" y="20081875"/>
            <a:ext cx="7119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Comparison of inferred and modeled SWE, Niwot Ridge</a:t>
            </a:r>
          </a:p>
        </p:txBody>
      </p:sp>
      <p:sp>
        <p:nvSpPr>
          <p:cNvPr id="16494" name="Rectangle 110">
            <a:extLst>
              <a:ext uri="{FF2B5EF4-FFF2-40B4-BE49-F238E27FC236}">
                <a16:creationId xmlns:a16="http://schemas.microsoft.com/office/drawing/2014/main" id="{D699DA7B-B8BF-48A6-A296-B8F1808B713E}"/>
              </a:ext>
            </a:extLst>
          </p:cNvPr>
          <p:cNvSpPr>
            <a:spLocks noChangeArrowheads="1"/>
          </p:cNvSpPr>
          <p:nvPr/>
        </p:nvSpPr>
        <p:spPr bwMode="auto">
          <a:xfrm>
            <a:off x="9658350" y="18897600"/>
            <a:ext cx="933450" cy="400050"/>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77" name="Text Box 93">
            <a:extLst>
              <a:ext uri="{FF2B5EF4-FFF2-40B4-BE49-F238E27FC236}">
                <a16:creationId xmlns:a16="http://schemas.microsoft.com/office/drawing/2014/main" id="{45CCF737-D24D-48C1-9E3D-270EA84C75BF}"/>
              </a:ext>
            </a:extLst>
          </p:cNvPr>
          <p:cNvSpPr txBox="1">
            <a:spLocks noChangeArrowheads="1"/>
          </p:cNvSpPr>
          <p:nvPr/>
        </p:nvSpPr>
        <p:spPr bwMode="auto">
          <a:xfrm>
            <a:off x="9448800" y="14116050"/>
            <a:ext cx="421005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a:t>In applying at the Niwot Ridge Subnivean snow laboratory there was a large discrepancy between recorded initial SWE (1.43 m) and total melt outflow recorded by the lysimeter (0.23 m). We assumed that the lysimeter was incorrect due to preferential drainage in the snowpack being missed,  so adjusted (scale up by 1.43/0.23) the lysimeter measurements to derive an inferred SWE to compare to the model.</a:t>
            </a:r>
          </a:p>
        </p:txBody>
      </p:sp>
      <p:sp>
        <p:nvSpPr>
          <p:cNvPr id="16495" name="Rectangle 111">
            <a:extLst>
              <a:ext uri="{FF2B5EF4-FFF2-40B4-BE49-F238E27FC236}">
                <a16:creationId xmlns:a16="http://schemas.microsoft.com/office/drawing/2014/main" id="{47A0141D-17C3-4FE2-83B4-10FA32CEC83F}"/>
              </a:ext>
            </a:extLst>
          </p:cNvPr>
          <p:cNvSpPr>
            <a:spLocks noChangeArrowheads="1"/>
          </p:cNvSpPr>
          <p:nvPr/>
        </p:nvSpPr>
        <p:spPr bwMode="auto">
          <a:xfrm>
            <a:off x="9867900" y="12172950"/>
            <a:ext cx="876300" cy="361950"/>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6" name="Rectangle 112">
            <a:extLst>
              <a:ext uri="{FF2B5EF4-FFF2-40B4-BE49-F238E27FC236}">
                <a16:creationId xmlns:a16="http://schemas.microsoft.com/office/drawing/2014/main" id="{101EDEBE-9145-4929-B6C6-164E644FB5AA}"/>
              </a:ext>
            </a:extLst>
          </p:cNvPr>
          <p:cNvSpPr>
            <a:spLocks noChangeArrowheads="1"/>
          </p:cNvSpPr>
          <p:nvPr/>
        </p:nvSpPr>
        <p:spPr bwMode="auto">
          <a:xfrm>
            <a:off x="9791700" y="5772150"/>
            <a:ext cx="990600" cy="400050"/>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97" name="Text Box 113">
            <a:extLst>
              <a:ext uri="{FF2B5EF4-FFF2-40B4-BE49-F238E27FC236}">
                <a16:creationId xmlns:a16="http://schemas.microsoft.com/office/drawing/2014/main" id="{A69A7355-9AF1-4977-BA1C-A44B78DE39D7}"/>
              </a:ext>
            </a:extLst>
          </p:cNvPr>
          <p:cNvSpPr txBox="1">
            <a:spLocks noChangeArrowheads="1"/>
          </p:cNvSpPr>
          <p:nvPr/>
        </p:nvSpPr>
        <p:spPr bwMode="auto">
          <a:xfrm>
            <a:off x="7810500" y="33604200"/>
            <a:ext cx="8572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0"/>
              <a:t>Green Lakes Valley Snow Cover observations from aerial photography</a:t>
            </a: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699"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12699"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M:\OFFICE95\MSPWRPNT\Template\BLANK.POT</Template>
  <TotalTime>4612</TotalTime>
  <Words>1541</Words>
  <Application>Microsoft Office PowerPoint</Application>
  <PresentationFormat>Custom</PresentationFormat>
  <Paragraphs>129</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vt:i4>
      </vt:variant>
    </vt:vector>
  </HeadingPairs>
  <TitlesOfParts>
    <vt:vector size="9" baseType="lpstr">
      <vt:lpstr>Times New Roman</vt:lpstr>
      <vt:lpstr>Symbol</vt:lpstr>
      <vt:lpstr>SimSun</vt:lpstr>
      <vt:lpstr>Wingdings</vt:lpstr>
      <vt:lpstr>BLANK</vt:lpstr>
      <vt:lpstr>Microsoft Equation 3.0</vt:lpstr>
      <vt:lpstr>Microsoft Word 97 - 2003 Document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November 99 Poster</dc:subject>
  <dc:creator>David Tarboton</dc:creator>
  <cp:lastModifiedBy>Levi Sanchez</cp:lastModifiedBy>
  <cp:revision>384</cp:revision>
  <cp:lastPrinted>1999-10-30T21:17:47Z</cp:lastPrinted>
  <dcterms:created xsi:type="dcterms:W3CDTF">1995-06-17T23:31:02Z</dcterms:created>
  <dcterms:modified xsi:type="dcterms:W3CDTF">2023-03-11T00:50:24Z</dcterms:modified>
</cp:coreProperties>
</file>