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4"/>
  </p:handoutMasterIdLst>
  <p:sldIdLst>
    <p:sldId id="256" r:id="rId2"/>
    <p:sldId id="257" r:id="rId3"/>
  </p:sldIdLst>
  <p:sldSz cx="32918400" cy="43891200"/>
  <p:notesSz cx="7010400" cy="9296400"/>
  <p:defaultTextStyle>
    <a:defPPr>
      <a:defRPr lang="en-US"/>
    </a:defPPr>
    <a:lvl1pPr algn="ctr" rtl="0" fontAlgn="base">
      <a:spcBef>
        <a:spcPct val="0"/>
      </a:spcBef>
      <a:spcAft>
        <a:spcPct val="0"/>
      </a:spcAft>
      <a:defRPr sz="28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800"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E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42" autoAdjust="0"/>
    <p:restoredTop sz="95953" autoAdjust="0"/>
  </p:normalViewPr>
  <p:slideViewPr>
    <p:cSldViewPr snapToGrid="0">
      <p:cViewPr varScale="1">
        <p:scale>
          <a:sx n="17" d="100"/>
          <a:sy n="17" d="100"/>
        </p:scale>
        <p:origin x="5610" y="120"/>
      </p:cViewPr>
      <p:guideLst>
        <p:guide orient="horz" pos="13824"/>
        <p:guide pos="10368"/>
      </p:guideLst>
    </p:cSldViewPr>
  </p:slideViewPr>
  <p:outlineViewPr>
    <p:cViewPr>
      <p:scale>
        <a:sx n="66" d="100"/>
        <a:sy n="66"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e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emf"/><Relationship Id="rId9"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0274B0E3-C2D2-45D9-9121-E494A7A6F533}"/>
              </a:ext>
            </a:extLst>
          </p:cNvPr>
          <p:cNvSpPr>
            <a:spLocks noGrp="1" noChangeArrowheads="1"/>
          </p:cNvSpPr>
          <p:nvPr>
            <p:ph type="hdr" sz="quarter"/>
          </p:nvPr>
        </p:nvSpPr>
        <p:spPr bwMode="auto">
          <a:xfrm>
            <a:off x="0" y="0"/>
            <a:ext cx="303688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09" tIns="46455" rIns="92909" bIns="46455" numCol="1" anchor="t" anchorCtr="0" compatLnSpc="1">
            <a:prstTxWarp prst="textNoShape">
              <a:avLst/>
            </a:prstTxWarp>
          </a:bodyPr>
          <a:lstStyle>
            <a:lvl1pPr algn="l" defTabSz="928688" eaLnBrk="0" hangingPunct="0">
              <a:defRPr sz="1300"/>
            </a:lvl1pPr>
          </a:lstStyle>
          <a:p>
            <a:endParaRPr lang="en-US" altLang="en-US"/>
          </a:p>
        </p:txBody>
      </p:sp>
      <p:sp>
        <p:nvSpPr>
          <p:cNvPr id="4099" name="Rectangle 1027">
            <a:extLst>
              <a:ext uri="{FF2B5EF4-FFF2-40B4-BE49-F238E27FC236}">
                <a16:creationId xmlns:a16="http://schemas.microsoft.com/office/drawing/2014/main" id="{8E5FB40E-C228-43B1-90D8-3F5B741DF5C1}"/>
              </a:ext>
            </a:extLst>
          </p:cNvPr>
          <p:cNvSpPr>
            <a:spLocks noGrp="1" noChangeArrowheads="1"/>
          </p:cNvSpPr>
          <p:nvPr>
            <p:ph type="dt" sz="quarter" idx="1"/>
          </p:nvPr>
        </p:nvSpPr>
        <p:spPr bwMode="auto">
          <a:xfrm>
            <a:off x="3973513" y="0"/>
            <a:ext cx="30368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09" tIns="46455" rIns="92909" bIns="46455" numCol="1" anchor="t" anchorCtr="0" compatLnSpc="1">
            <a:prstTxWarp prst="textNoShape">
              <a:avLst/>
            </a:prstTxWarp>
          </a:bodyPr>
          <a:lstStyle>
            <a:lvl1pPr algn="r" defTabSz="928688" eaLnBrk="0" hangingPunct="0">
              <a:defRPr sz="1300"/>
            </a:lvl1pPr>
          </a:lstStyle>
          <a:p>
            <a:endParaRPr lang="en-US" altLang="en-US"/>
          </a:p>
        </p:txBody>
      </p:sp>
      <p:sp>
        <p:nvSpPr>
          <p:cNvPr id="4100" name="Rectangle 1028">
            <a:extLst>
              <a:ext uri="{FF2B5EF4-FFF2-40B4-BE49-F238E27FC236}">
                <a16:creationId xmlns:a16="http://schemas.microsoft.com/office/drawing/2014/main" id="{C5F644EF-0AA6-47CF-8A0E-E1D6B2D0423F}"/>
              </a:ext>
            </a:extLst>
          </p:cNvPr>
          <p:cNvSpPr>
            <a:spLocks noGrp="1" noChangeArrowheads="1"/>
          </p:cNvSpPr>
          <p:nvPr>
            <p:ph type="ftr" sz="quarter" idx="2"/>
          </p:nvPr>
        </p:nvSpPr>
        <p:spPr bwMode="auto">
          <a:xfrm>
            <a:off x="0" y="8829675"/>
            <a:ext cx="303688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09" tIns="46455" rIns="92909" bIns="46455" numCol="1" anchor="b" anchorCtr="0" compatLnSpc="1">
            <a:prstTxWarp prst="textNoShape">
              <a:avLst/>
            </a:prstTxWarp>
          </a:bodyPr>
          <a:lstStyle>
            <a:lvl1pPr algn="l" defTabSz="928688" eaLnBrk="0" hangingPunct="0">
              <a:defRPr sz="1300"/>
            </a:lvl1pPr>
          </a:lstStyle>
          <a:p>
            <a:endParaRPr lang="en-US" altLang="en-US"/>
          </a:p>
        </p:txBody>
      </p:sp>
      <p:sp>
        <p:nvSpPr>
          <p:cNvPr id="4101" name="Rectangle 1029">
            <a:extLst>
              <a:ext uri="{FF2B5EF4-FFF2-40B4-BE49-F238E27FC236}">
                <a16:creationId xmlns:a16="http://schemas.microsoft.com/office/drawing/2014/main" id="{8AF23A3F-FC8D-482E-A81E-C9C28000B4A4}"/>
              </a:ext>
            </a:extLst>
          </p:cNvPr>
          <p:cNvSpPr>
            <a:spLocks noGrp="1" noChangeArrowheads="1"/>
          </p:cNvSpPr>
          <p:nvPr>
            <p:ph type="sldNum" sz="quarter" idx="3"/>
          </p:nvPr>
        </p:nvSpPr>
        <p:spPr bwMode="auto">
          <a:xfrm>
            <a:off x="3973513" y="8829675"/>
            <a:ext cx="30368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09" tIns="46455" rIns="92909" bIns="46455" numCol="1" anchor="b" anchorCtr="0" compatLnSpc="1">
            <a:prstTxWarp prst="textNoShape">
              <a:avLst/>
            </a:prstTxWarp>
          </a:bodyPr>
          <a:lstStyle>
            <a:lvl1pPr algn="r" defTabSz="928688" eaLnBrk="0" hangingPunct="0">
              <a:defRPr sz="1300"/>
            </a:lvl1pPr>
          </a:lstStyle>
          <a:p>
            <a:fld id="{F1CADF18-4F08-4D49-818F-6C08287DA8D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1530-FE82-455C-8E66-7E89975AEBBF}"/>
              </a:ext>
            </a:extLst>
          </p:cNvPr>
          <p:cNvSpPr>
            <a:spLocks noGrp="1"/>
          </p:cNvSpPr>
          <p:nvPr>
            <p:ph type="ctrTitle"/>
          </p:nvPr>
        </p:nvSpPr>
        <p:spPr>
          <a:xfrm>
            <a:off x="4114800" y="7183438"/>
            <a:ext cx="24688800" cy="1527968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6D6F56-E9B0-4C70-AD8D-0051EBD4EC1B}"/>
              </a:ext>
            </a:extLst>
          </p:cNvPr>
          <p:cNvSpPr>
            <a:spLocks noGrp="1"/>
          </p:cNvSpPr>
          <p:nvPr>
            <p:ph type="subTitle" idx="1"/>
          </p:nvPr>
        </p:nvSpPr>
        <p:spPr>
          <a:xfrm>
            <a:off x="4114800" y="23053675"/>
            <a:ext cx="24688800" cy="105965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0186B3-AAEE-49B4-9321-D8C94D37BB0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C036DD-9E31-4324-AF8F-FDE19B4ADE1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2F798D2-E887-43B9-A281-9328C56CF869}"/>
              </a:ext>
            </a:extLst>
          </p:cNvPr>
          <p:cNvSpPr>
            <a:spLocks noGrp="1"/>
          </p:cNvSpPr>
          <p:nvPr>
            <p:ph type="sldNum" sz="quarter" idx="12"/>
          </p:nvPr>
        </p:nvSpPr>
        <p:spPr/>
        <p:txBody>
          <a:bodyPr/>
          <a:lstStyle>
            <a:lvl1pPr>
              <a:defRPr/>
            </a:lvl1pPr>
          </a:lstStyle>
          <a:p>
            <a:fld id="{48221189-C7BA-4C44-B1B2-0FAF00EBC28F}" type="slidenum">
              <a:rPr lang="en-US" altLang="en-US"/>
              <a:pPr/>
              <a:t>‹#›</a:t>
            </a:fld>
            <a:endParaRPr lang="en-US" altLang="en-US"/>
          </a:p>
        </p:txBody>
      </p:sp>
    </p:spTree>
    <p:extLst>
      <p:ext uri="{BB962C8B-B14F-4D97-AF65-F5344CB8AC3E}">
        <p14:creationId xmlns:p14="http://schemas.microsoft.com/office/powerpoint/2010/main" val="316973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1358-5502-4898-95C5-D848DD6EC9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179B97-F006-4AAE-BCFE-1E67E2AEF9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88FA6-7CCC-43B6-8811-3D5F1677A0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FC7AF5D-8ECC-459A-80C2-5E124791028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C023122-9C5B-43AA-BD6E-DBC682A9013D}"/>
              </a:ext>
            </a:extLst>
          </p:cNvPr>
          <p:cNvSpPr>
            <a:spLocks noGrp="1"/>
          </p:cNvSpPr>
          <p:nvPr>
            <p:ph type="sldNum" sz="quarter" idx="12"/>
          </p:nvPr>
        </p:nvSpPr>
        <p:spPr/>
        <p:txBody>
          <a:bodyPr/>
          <a:lstStyle>
            <a:lvl1pPr>
              <a:defRPr/>
            </a:lvl1pPr>
          </a:lstStyle>
          <a:p>
            <a:fld id="{8A277138-1A0C-4632-ABF1-F257F8BD5C72}" type="slidenum">
              <a:rPr lang="en-US" altLang="en-US"/>
              <a:pPr/>
              <a:t>‹#›</a:t>
            </a:fld>
            <a:endParaRPr lang="en-US" altLang="en-US"/>
          </a:p>
        </p:txBody>
      </p:sp>
    </p:spTree>
    <p:extLst>
      <p:ext uri="{BB962C8B-B14F-4D97-AF65-F5344CB8AC3E}">
        <p14:creationId xmlns:p14="http://schemas.microsoft.com/office/powerpoint/2010/main" val="374740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C790E-F442-4BFE-A27B-310EB57608C0}"/>
              </a:ext>
            </a:extLst>
          </p:cNvPr>
          <p:cNvSpPr>
            <a:spLocks noGrp="1"/>
          </p:cNvSpPr>
          <p:nvPr>
            <p:ph type="title" orient="vert"/>
          </p:nvPr>
        </p:nvSpPr>
        <p:spPr>
          <a:xfrm>
            <a:off x="23455313" y="3902075"/>
            <a:ext cx="6994525" cy="351123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B3F425-C3AC-45CB-829F-64EA10759CF4}"/>
              </a:ext>
            </a:extLst>
          </p:cNvPr>
          <p:cNvSpPr>
            <a:spLocks noGrp="1"/>
          </p:cNvSpPr>
          <p:nvPr>
            <p:ph type="body" orient="vert" idx="1"/>
          </p:nvPr>
        </p:nvSpPr>
        <p:spPr>
          <a:xfrm>
            <a:off x="2468563" y="3902075"/>
            <a:ext cx="20834350" cy="35112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404EC-76B7-4EEF-A553-FBC5152CA98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EA94D5-56C5-4FC3-8FD0-B8C0A7CF21A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0E3C3B2-8237-4EB0-8FBE-E2F682FBF940}"/>
              </a:ext>
            </a:extLst>
          </p:cNvPr>
          <p:cNvSpPr>
            <a:spLocks noGrp="1"/>
          </p:cNvSpPr>
          <p:nvPr>
            <p:ph type="sldNum" sz="quarter" idx="12"/>
          </p:nvPr>
        </p:nvSpPr>
        <p:spPr/>
        <p:txBody>
          <a:bodyPr/>
          <a:lstStyle>
            <a:lvl1pPr>
              <a:defRPr/>
            </a:lvl1pPr>
          </a:lstStyle>
          <a:p>
            <a:fld id="{FC13C69D-76A7-4B80-A9B2-E74A3661D292}" type="slidenum">
              <a:rPr lang="en-US" altLang="en-US"/>
              <a:pPr/>
              <a:t>‹#›</a:t>
            </a:fld>
            <a:endParaRPr lang="en-US" altLang="en-US"/>
          </a:p>
        </p:txBody>
      </p:sp>
    </p:spTree>
    <p:extLst>
      <p:ext uri="{BB962C8B-B14F-4D97-AF65-F5344CB8AC3E}">
        <p14:creationId xmlns:p14="http://schemas.microsoft.com/office/powerpoint/2010/main" val="4619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A4BA-0E96-432F-B2D6-DCB3506B12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683010-D754-4C2A-BDA4-DBFEEA647E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97408-DC37-4A37-9B77-9E46C223C34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511F562-5A83-4A65-9678-803DD44DB95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86CA2F8-0023-4CF3-B1D9-A4644A67812E}"/>
              </a:ext>
            </a:extLst>
          </p:cNvPr>
          <p:cNvSpPr>
            <a:spLocks noGrp="1"/>
          </p:cNvSpPr>
          <p:nvPr>
            <p:ph type="sldNum" sz="quarter" idx="12"/>
          </p:nvPr>
        </p:nvSpPr>
        <p:spPr/>
        <p:txBody>
          <a:bodyPr/>
          <a:lstStyle>
            <a:lvl1pPr>
              <a:defRPr/>
            </a:lvl1pPr>
          </a:lstStyle>
          <a:p>
            <a:fld id="{DD75ED0A-351F-45FB-A78F-3C5600EB22FB}" type="slidenum">
              <a:rPr lang="en-US" altLang="en-US"/>
              <a:pPr/>
              <a:t>‹#›</a:t>
            </a:fld>
            <a:endParaRPr lang="en-US" altLang="en-US"/>
          </a:p>
        </p:txBody>
      </p:sp>
    </p:spTree>
    <p:extLst>
      <p:ext uri="{BB962C8B-B14F-4D97-AF65-F5344CB8AC3E}">
        <p14:creationId xmlns:p14="http://schemas.microsoft.com/office/powerpoint/2010/main" val="94974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2C31-59B8-4560-A9F3-53F32A9B06E4}"/>
              </a:ext>
            </a:extLst>
          </p:cNvPr>
          <p:cNvSpPr>
            <a:spLocks noGrp="1"/>
          </p:cNvSpPr>
          <p:nvPr>
            <p:ph type="title"/>
          </p:nvPr>
        </p:nvSpPr>
        <p:spPr>
          <a:xfrm>
            <a:off x="2246313" y="10942638"/>
            <a:ext cx="28392437" cy="18257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E326CA-5510-49C2-8B92-DAE8C502C422}"/>
              </a:ext>
            </a:extLst>
          </p:cNvPr>
          <p:cNvSpPr>
            <a:spLocks noGrp="1"/>
          </p:cNvSpPr>
          <p:nvPr>
            <p:ph type="body" idx="1"/>
          </p:nvPr>
        </p:nvSpPr>
        <p:spPr>
          <a:xfrm>
            <a:off x="2246313" y="29371925"/>
            <a:ext cx="28392437" cy="96012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1D20BFF-E9B3-4C57-93F7-C69BFAB5512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2129A25-B3AD-4605-B636-F5A50CEFE31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6D6D3C-8569-4A7F-A50B-EF524928D7B4}"/>
              </a:ext>
            </a:extLst>
          </p:cNvPr>
          <p:cNvSpPr>
            <a:spLocks noGrp="1"/>
          </p:cNvSpPr>
          <p:nvPr>
            <p:ph type="sldNum" sz="quarter" idx="12"/>
          </p:nvPr>
        </p:nvSpPr>
        <p:spPr/>
        <p:txBody>
          <a:bodyPr/>
          <a:lstStyle>
            <a:lvl1pPr>
              <a:defRPr/>
            </a:lvl1pPr>
          </a:lstStyle>
          <a:p>
            <a:fld id="{6EB35D30-DE46-4FD1-B5BA-FD2F1862093E}" type="slidenum">
              <a:rPr lang="en-US" altLang="en-US"/>
              <a:pPr/>
              <a:t>‹#›</a:t>
            </a:fld>
            <a:endParaRPr lang="en-US" altLang="en-US"/>
          </a:p>
        </p:txBody>
      </p:sp>
    </p:spTree>
    <p:extLst>
      <p:ext uri="{BB962C8B-B14F-4D97-AF65-F5344CB8AC3E}">
        <p14:creationId xmlns:p14="http://schemas.microsoft.com/office/powerpoint/2010/main" val="349096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268B-7C70-490F-AD42-B8C9F7E87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73B9C-6251-4839-B852-87E967F90757}"/>
              </a:ext>
            </a:extLst>
          </p:cNvPr>
          <p:cNvSpPr>
            <a:spLocks noGrp="1"/>
          </p:cNvSpPr>
          <p:nvPr>
            <p:ph sz="half" idx="1"/>
          </p:nvPr>
        </p:nvSpPr>
        <p:spPr>
          <a:xfrm>
            <a:off x="2468563" y="12679363"/>
            <a:ext cx="13914437"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9A31B9-987E-4945-B932-9C00F79B962D}"/>
              </a:ext>
            </a:extLst>
          </p:cNvPr>
          <p:cNvSpPr>
            <a:spLocks noGrp="1"/>
          </p:cNvSpPr>
          <p:nvPr>
            <p:ph sz="half" idx="2"/>
          </p:nvPr>
        </p:nvSpPr>
        <p:spPr>
          <a:xfrm>
            <a:off x="16535400" y="12679363"/>
            <a:ext cx="13914438" cy="26335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833448-0A39-404D-8E53-F74AF927EF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C5A6C7-0849-48DF-BDD4-679C200BE3C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0BED028-BB54-4ED0-9638-2BEC3A5A7617}"/>
              </a:ext>
            </a:extLst>
          </p:cNvPr>
          <p:cNvSpPr>
            <a:spLocks noGrp="1"/>
          </p:cNvSpPr>
          <p:nvPr>
            <p:ph type="sldNum" sz="quarter" idx="12"/>
          </p:nvPr>
        </p:nvSpPr>
        <p:spPr/>
        <p:txBody>
          <a:bodyPr/>
          <a:lstStyle>
            <a:lvl1pPr>
              <a:defRPr/>
            </a:lvl1pPr>
          </a:lstStyle>
          <a:p>
            <a:fld id="{750467C8-1700-432D-B06E-0021128371BB}" type="slidenum">
              <a:rPr lang="en-US" altLang="en-US"/>
              <a:pPr/>
              <a:t>‹#›</a:t>
            </a:fld>
            <a:endParaRPr lang="en-US" altLang="en-US"/>
          </a:p>
        </p:txBody>
      </p:sp>
    </p:spTree>
    <p:extLst>
      <p:ext uri="{BB962C8B-B14F-4D97-AF65-F5344CB8AC3E}">
        <p14:creationId xmlns:p14="http://schemas.microsoft.com/office/powerpoint/2010/main" val="128696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83B6-914C-4492-82A0-89884601DB2C}"/>
              </a:ext>
            </a:extLst>
          </p:cNvPr>
          <p:cNvSpPr>
            <a:spLocks noGrp="1"/>
          </p:cNvSpPr>
          <p:nvPr>
            <p:ph type="title"/>
          </p:nvPr>
        </p:nvSpPr>
        <p:spPr>
          <a:xfrm>
            <a:off x="2266950" y="2336800"/>
            <a:ext cx="28392438" cy="8483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C24EE-3393-4E24-B822-A77DDD99AA56}"/>
              </a:ext>
            </a:extLst>
          </p:cNvPr>
          <p:cNvSpPr>
            <a:spLocks noGrp="1"/>
          </p:cNvSpPr>
          <p:nvPr>
            <p:ph type="body" idx="1"/>
          </p:nvPr>
        </p:nvSpPr>
        <p:spPr>
          <a:xfrm>
            <a:off x="2266950" y="10760075"/>
            <a:ext cx="13927138"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B18A4A-60A1-4FAE-AC9D-6D3D02766524}"/>
              </a:ext>
            </a:extLst>
          </p:cNvPr>
          <p:cNvSpPr>
            <a:spLocks noGrp="1"/>
          </p:cNvSpPr>
          <p:nvPr>
            <p:ph sz="half" idx="2"/>
          </p:nvPr>
        </p:nvSpPr>
        <p:spPr>
          <a:xfrm>
            <a:off x="2266950" y="16032163"/>
            <a:ext cx="13927138"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839FF0-F3C9-4C11-A82D-EFF6B1E97C65}"/>
              </a:ext>
            </a:extLst>
          </p:cNvPr>
          <p:cNvSpPr>
            <a:spLocks noGrp="1"/>
          </p:cNvSpPr>
          <p:nvPr>
            <p:ph type="body" sz="quarter" idx="3"/>
          </p:nvPr>
        </p:nvSpPr>
        <p:spPr>
          <a:xfrm>
            <a:off x="16665575" y="10760075"/>
            <a:ext cx="13993813" cy="527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65576A-2993-4EB0-A766-B876234D18FF}"/>
              </a:ext>
            </a:extLst>
          </p:cNvPr>
          <p:cNvSpPr>
            <a:spLocks noGrp="1"/>
          </p:cNvSpPr>
          <p:nvPr>
            <p:ph sz="quarter" idx="4"/>
          </p:nvPr>
        </p:nvSpPr>
        <p:spPr>
          <a:xfrm>
            <a:off x="16665575" y="16032163"/>
            <a:ext cx="13993813" cy="2358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51713-8156-4B40-AF07-FFFBEBC655D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3452FEB-032E-4E72-8568-2930037AD79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0A6FD23-EB89-4889-AC44-9B58750E3100}"/>
              </a:ext>
            </a:extLst>
          </p:cNvPr>
          <p:cNvSpPr>
            <a:spLocks noGrp="1"/>
          </p:cNvSpPr>
          <p:nvPr>
            <p:ph type="sldNum" sz="quarter" idx="12"/>
          </p:nvPr>
        </p:nvSpPr>
        <p:spPr/>
        <p:txBody>
          <a:bodyPr/>
          <a:lstStyle>
            <a:lvl1pPr>
              <a:defRPr/>
            </a:lvl1pPr>
          </a:lstStyle>
          <a:p>
            <a:fld id="{26CA67E3-AFD7-4133-A1E0-9675D4486F65}" type="slidenum">
              <a:rPr lang="en-US" altLang="en-US"/>
              <a:pPr/>
              <a:t>‹#›</a:t>
            </a:fld>
            <a:endParaRPr lang="en-US" altLang="en-US"/>
          </a:p>
        </p:txBody>
      </p:sp>
    </p:spTree>
    <p:extLst>
      <p:ext uri="{BB962C8B-B14F-4D97-AF65-F5344CB8AC3E}">
        <p14:creationId xmlns:p14="http://schemas.microsoft.com/office/powerpoint/2010/main" val="291608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5EB4-BB4A-4E63-B955-CA2A0BD0A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812261-EAB1-45A7-A73E-6CB8F514855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C914593-B226-4F2B-B93D-538A0C79314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1A6BBA9-5141-4FA5-9374-462E3993016F}"/>
              </a:ext>
            </a:extLst>
          </p:cNvPr>
          <p:cNvSpPr>
            <a:spLocks noGrp="1"/>
          </p:cNvSpPr>
          <p:nvPr>
            <p:ph type="sldNum" sz="quarter" idx="12"/>
          </p:nvPr>
        </p:nvSpPr>
        <p:spPr/>
        <p:txBody>
          <a:bodyPr/>
          <a:lstStyle>
            <a:lvl1pPr>
              <a:defRPr/>
            </a:lvl1pPr>
          </a:lstStyle>
          <a:p>
            <a:fld id="{EFF2DD48-9E27-4F54-B16B-083D6B7F20E3}" type="slidenum">
              <a:rPr lang="en-US" altLang="en-US"/>
              <a:pPr/>
              <a:t>‹#›</a:t>
            </a:fld>
            <a:endParaRPr lang="en-US" altLang="en-US"/>
          </a:p>
        </p:txBody>
      </p:sp>
    </p:spTree>
    <p:extLst>
      <p:ext uri="{BB962C8B-B14F-4D97-AF65-F5344CB8AC3E}">
        <p14:creationId xmlns:p14="http://schemas.microsoft.com/office/powerpoint/2010/main" val="58001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373DA-F757-4348-BC54-C1CC743B633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FA37EDE-FA3C-479A-9C64-BB894A1BDE9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8A1044B-E3F7-44E0-8A2F-089790B2C809}"/>
              </a:ext>
            </a:extLst>
          </p:cNvPr>
          <p:cNvSpPr>
            <a:spLocks noGrp="1"/>
          </p:cNvSpPr>
          <p:nvPr>
            <p:ph type="sldNum" sz="quarter" idx="12"/>
          </p:nvPr>
        </p:nvSpPr>
        <p:spPr/>
        <p:txBody>
          <a:bodyPr/>
          <a:lstStyle>
            <a:lvl1pPr>
              <a:defRPr/>
            </a:lvl1pPr>
          </a:lstStyle>
          <a:p>
            <a:fld id="{A5E8E239-59DE-4B32-B3D2-5D1D09E07456}" type="slidenum">
              <a:rPr lang="en-US" altLang="en-US"/>
              <a:pPr/>
              <a:t>‹#›</a:t>
            </a:fld>
            <a:endParaRPr lang="en-US" altLang="en-US"/>
          </a:p>
        </p:txBody>
      </p:sp>
    </p:spTree>
    <p:extLst>
      <p:ext uri="{BB962C8B-B14F-4D97-AF65-F5344CB8AC3E}">
        <p14:creationId xmlns:p14="http://schemas.microsoft.com/office/powerpoint/2010/main" val="421851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78017-F51A-4396-B65A-435427ECA150}"/>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B187B9-45FB-46E2-A6EF-F3DE861BB062}"/>
              </a:ext>
            </a:extLst>
          </p:cNvPr>
          <p:cNvSpPr>
            <a:spLocks noGrp="1"/>
          </p:cNvSpPr>
          <p:nvPr>
            <p:ph idx="1"/>
          </p:nvPr>
        </p:nvSpPr>
        <p:spPr>
          <a:xfrm>
            <a:off x="13995400" y="6319838"/>
            <a:ext cx="16663988" cy="311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009A0F-4F91-4F35-BF9B-44FFDA709540}"/>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867930-6DC9-404A-8D26-A753D80A972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7EBB7BD-B6E1-409A-A015-3385ABA8B5B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E90E31D-724D-4102-9B52-79E9998D5A84}"/>
              </a:ext>
            </a:extLst>
          </p:cNvPr>
          <p:cNvSpPr>
            <a:spLocks noGrp="1"/>
          </p:cNvSpPr>
          <p:nvPr>
            <p:ph type="sldNum" sz="quarter" idx="12"/>
          </p:nvPr>
        </p:nvSpPr>
        <p:spPr/>
        <p:txBody>
          <a:bodyPr/>
          <a:lstStyle>
            <a:lvl1pPr>
              <a:defRPr/>
            </a:lvl1pPr>
          </a:lstStyle>
          <a:p>
            <a:fld id="{D6B92917-A3AE-4AE5-B02B-DB188C0FDEE8}" type="slidenum">
              <a:rPr lang="en-US" altLang="en-US"/>
              <a:pPr/>
              <a:t>‹#›</a:t>
            </a:fld>
            <a:endParaRPr lang="en-US" altLang="en-US"/>
          </a:p>
        </p:txBody>
      </p:sp>
    </p:spTree>
    <p:extLst>
      <p:ext uri="{BB962C8B-B14F-4D97-AF65-F5344CB8AC3E}">
        <p14:creationId xmlns:p14="http://schemas.microsoft.com/office/powerpoint/2010/main" val="169102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3FE49-94E0-421F-84F5-09FBC223834A}"/>
              </a:ext>
            </a:extLst>
          </p:cNvPr>
          <p:cNvSpPr>
            <a:spLocks noGrp="1"/>
          </p:cNvSpPr>
          <p:nvPr>
            <p:ph type="title"/>
          </p:nvPr>
        </p:nvSpPr>
        <p:spPr>
          <a:xfrm>
            <a:off x="2266950" y="2925763"/>
            <a:ext cx="10617200" cy="10240962"/>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EE5A97-C095-40B8-ACC7-C0EDCA8D9E66}"/>
              </a:ext>
            </a:extLst>
          </p:cNvPr>
          <p:cNvSpPr>
            <a:spLocks noGrp="1"/>
          </p:cNvSpPr>
          <p:nvPr>
            <p:ph type="pic" idx="1"/>
          </p:nvPr>
        </p:nvSpPr>
        <p:spPr>
          <a:xfrm>
            <a:off x="13995400" y="6319838"/>
            <a:ext cx="16663988" cy="3119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2404E3-943D-4C6F-8E61-1D15FA557DC4}"/>
              </a:ext>
            </a:extLst>
          </p:cNvPr>
          <p:cNvSpPr>
            <a:spLocks noGrp="1"/>
          </p:cNvSpPr>
          <p:nvPr>
            <p:ph type="body" sz="half" idx="2"/>
          </p:nvPr>
        </p:nvSpPr>
        <p:spPr>
          <a:xfrm>
            <a:off x="2266950" y="13166725"/>
            <a:ext cx="10617200" cy="243951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4B1552-367D-429B-8BB0-D369A951222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C3B1382-82CE-4D1D-B402-2AD417A3628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D56C085-47B6-4864-B718-75C9597F4555}"/>
              </a:ext>
            </a:extLst>
          </p:cNvPr>
          <p:cNvSpPr>
            <a:spLocks noGrp="1"/>
          </p:cNvSpPr>
          <p:nvPr>
            <p:ph type="sldNum" sz="quarter" idx="12"/>
          </p:nvPr>
        </p:nvSpPr>
        <p:spPr/>
        <p:txBody>
          <a:bodyPr/>
          <a:lstStyle>
            <a:lvl1pPr>
              <a:defRPr/>
            </a:lvl1pPr>
          </a:lstStyle>
          <a:p>
            <a:fld id="{0C354BAA-C5BA-49C1-8F49-935C76477272}" type="slidenum">
              <a:rPr lang="en-US" altLang="en-US"/>
              <a:pPr/>
              <a:t>‹#›</a:t>
            </a:fld>
            <a:endParaRPr lang="en-US" altLang="en-US"/>
          </a:p>
        </p:txBody>
      </p:sp>
    </p:spTree>
    <p:extLst>
      <p:ext uri="{BB962C8B-B14F-4D97-AF65-F5344CB8AC3E}">
        <p14:creationId xmlns:p14="http://schemas.microsoft.com/office/powerpoint/2010/main" val="127413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275797-0259-4E23-AC6A-75DD17421E10}"/>
              </a:ext>
            </a:extLst>
          </p:cNvPr>
          <p:cNvSpPr>
            <a:spLocks noGrp="1" noChangeArrowheads="1"/>
          </p:cNvSpPr>
          <p:nvPr>
            <p:ph type="title"/>
          </p:nvPr>
        </p:nvSpPr>
        <p:spPr bwMode="auto">
          <a:xfrm>
            <a:off x="2468563" y="3902075"/>
            <a:ext cx="27981275"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DEB0905-F867-497C-B302-8BA5365632DD}"/>
              </a:ext>
            </a:extLst>
          </p:cNvPr>
          <p:cNvSpPr>
            <a:spLocks noGrp="1" noChangeArrowheads="1"/>
          </p:cNvSpPr>
          <p:nvPr>
            <p:ph type="body" idx="1"/>
          </p:nvPr>
        </p:nvSpPr>
        <p:spPr bwMode="auto">
          <a:xfrm>
            <a:off x="2468563" y="12679363"/>
            <a:ext cx="27981275" cy="263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CA8F2BC-3D81-41AF-B26A-ADF14B2DAD2B}"/>
              </a:ext>
            </a:extLst>
          </p:cNvPr>
          <p:cNvSpPr>
            <a:spLocks noGrp="1" noChangeArrowheads="1"/>
          </p:cNvSpPr>
          <p:nvPr>
            <p:ph type="dt" sz="half" idx="2"/>
          </p:nvPr>
        </p:nvSpPr>
        <p:spPr bwMode="auto">
          <a:xfrm>
            <a:off x="2468563" y="39989125"/>
            <a:ext cx="68580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l" defTabSz="4389438" eaLnBrk="0" hangingPunct="0">
              <a:defRPr sz="6700"/>
            </a:lvl1pPr>
          </a:lstStyle>
          <a:p>
            <a:endParaRPr lang="en-US" altLang="en-US"/>
          </a:p>
        </p:txBody>
      </p:sp>
      <p:sp>
        <p:nvSpPr>
          <p:cNvPr id="1029" name="Rectangle 5">
            <a:extLst>
              <a:ext uri="{FF2B5EF4-FFF2-40B4-BE49-F238E27FC236}">
                <a16:creationId xmlns:a16="http://schemas.microsoft.com/office/drawing/2014/main" id="{7A7E0089-8967-4B72-8ABC-6963E0E8E7EC}"/>
              </a:ext>
            </a:extLst>
          </p:cNvPr>
          <p:cNvSpPr>
            <a:spLocks noGrp="1" noChangeArrowheads="1"/>
          </p:cNvSpPr>
          <p:nvPr>
            <p:ph type="ftr" sz="quarter" idx="3"/>
          </p:nvPr>
        </p:nvSpPr>
        <p:spPr bwMode="auto">
          <a:xfrm>
            <a:off x="11247438" y="39989125"/>
            <a:ext cx="10423525"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defTabSz="4389438" eaLnBrk="0" hangingPunct="0">
              <a:defRPr sz="6700"/>
            </a:lvl1pPr>
          </a:lstStyle>
          <a:p>
            <a:endParaRPr lang="en-US" altLang="en-US"/>
          </a:p>
        </p:txBody>
      </p:sp>
      <p:sp>
        <p:nvSpPr>
          <p:cNvPr id="1030" name="Rectangle 6">
            <a:extLst>
              <a:ext uri="{FF2B5EF4-FFF2-40B4-BE49-F238E27FC236}">
                <a16:creationId xmlns:a16="http://schemas.microsoft.com/office/drawing/2014/main" id="{BBF90E84-59D3-4204-B062-61EC90C572F2}"/>
              </a:ext>
            </a:extLst>
          </p:cNvPr>
          <p:cNvSpPr>
            <a:spLocks noGrp="1" noChangeArrowheads="1"/>
          </p:cNvSpPr>
          <p:nvPr>
            <p:ph type="sldNum" sz="quarter" idx="4"/>
          </p:nvPr>
        </p:nvSpPr>
        <p:spPr bwMode="auto">
          <a:xfrm>
            <a:off x="23591838" y="39989125"/>
            <a:ext cx="68580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r" defTabSz="4389438" eaLnBrk="0" hangingPunct="0">
              <a:defRPr sz="6700"/>
            </a:lvl1pPr>
          </a:lstStyle>
          <a:p>
            <a:fld id="{1B49E6C2-D0E5-4D09-8DA9-450177AADA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kern="12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anose="02020603050405020304" pitchFamily="18" charset="0"/>
        </a:defRPr>
      </a:lvl2pPr>
      <a:lvl3pPr algn="ctr" defTabSz="4389438" rtl="0" eaLnBrk="0" fontAlgn="base" hangingPunct="0">
        <a:spcBef>
          <a:spcPct val="0"/>
        </a:spcBef>
        <a:spcAft>
          <a:spcPct val="0"/>
        </a:spcAft>
        <a:defRPr sz="21100">
          <a:solidFill>
            <a:schemeClr val="tx2"/>
          </a:solidFill>
          <a:latin typeface="Times New Roman" panose="02020603050405020304" pitchFamily="18" charset="0"/>
        </a:defRPr>
      </a:lvl3pPr>
      <a:lvl4pPr algn="ctr" defTabSz="4389438" rtl="0" eaLnBrk="0" fontAlgn="base" hangingPunct="0">
        <a:spcBef>
          <a:spcPct val="0"/>
        </a:spcBef>
        <a:spcAft>
          <a:spcPct val="0"/>
        </a:spcAft>
        <a:defRPr sz="21100">
          <a:solidFill>
            <a:schemeClr val="tx2"/>
          </a:solidFill>
          <a:latin typeface="Times New Roman" panose="02020603050405020304" pitchFamily="18" charset="0"/>
        </a:defRPr>
      </a:lvl4pPr>
      <a:lvl5pPr algn="ctr" defTabSz="4389438" rtl="0" eaLnBrk="0" fontAlgn="base" hangingPunct="0">
        <a:spcBef>
          <a:spcPct val="0"/>
        </a:spcBef>
        <a:spcAft>
          <a:spcPct val="0"/>
        </a:spcAft>
        <a:defRPr sz="21100">
          <a:solidFill>
            <a:schemeClr val="tx2"/>
          </a:solidFill>
          <a:latin typeface="Times New Roman" panose="02020603050405020304" pitchFamily="18" charset="0"/>
        </a:defRPr>
      </a:lvl5pPr>
      <a:lvl6pPr marL="457200" algn="ctr" defTabSz="4389438" rtl="0"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rtl="0"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rtl="0"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rtl="0" eaLnBrk="0" fontAlgn="base" hangingPunct="0">
        <a:spcBef>
          <a:spcPct val="0"/>
        </a:spcBef>
        <a:spcAft>
          <a:spcPct val="0"/>
        </a:spcAft>
        <a:defRPr sz="21100">
          <a:solidFill>
            <a:schemeClr val="tx2"/>
          </a:solidFill>
          <a:latin typeface="Times New Roman" panose="02020603050405020304" pitchFamily="18" charset="0"/>
        </a:defRPr>
      </a:lvl9pPr>
    </p:titleStyle>
    <p:bodyStyle>
      <a:lvl1pPr marL="1646238" indent="-1646238" algn="l" defTabSz="4389438" rtl="0" eaLnBrk="0" fontAlgn="base" hangingPunct="0">
        <a:spcBef>
          <a:spcPct val="20000"/>
        </a:spcBef>
        <a:spcAft>
          <a:spcPct val="0"/>
        </a:spcAft>
        <a:buChar char="•"/>
        <a:defRPr sz="15400" kern="12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kern="1200">
          <a:solidFill>
            <a:schemeClr val="tx1"/>
          </a:solidFill>
          <a:latin typeface="+mn-lt"/>
          <a:ea typeface="+mn-ea"/>
          <a:cs typeface="+mn-cs"/>
        </a:defRPr>
      </a:lvl2pPr>
      <a:lvl3pPr marL="5486400" indent="-1096963" algn="l" defTabSz="4389438" rtl="0" eaLnBrk="0" fontAlgn="base" hangingPunct="0">
        <a:spcBef>
          <a:spcPct val="20000"/>
        </a:spcBef>
        <a:spcAft>
          <a:spcPct val="0"/>
        </a:spcAft>
        <a:buChar char="•"/>
        <a:defRPr sz="11500" kern="1200">
          <a:solidFill>
            <a:schemeClr val="tx1"/>
          </a:solidFill>
          <a:latin typeface="+mn-lt"/>
          <a:ea typeface="+mn-ea"/>
          <a:cs typeface="+mn-cs"/>
        </a:defRPr>
      </a:lvl3pPr>
      <a:lvl4pPr marL="7680325"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4pPr>
      <a:lvl5pPr marL="9875838"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oleObject" Target="../embeddings/oleObject2.bin"/><Relationship Id="rId18" Type="http://schemas.openxmlformats.org/officeDocument/2006/relationships/oleObject" Target="../embeddings/oleObject4.bin"/><Relationship Id="rId3" Type="http://schemas.openxmlformats.org/officeDocument/2006/relationships/image" Target="../media/image7.jpeg"/><Relationship Id="rId21" Type="http://schemas.openxmlformats.org/officeDocument/2006/relationships/image" Target="../media/image5.emf"/><Relationship Id="rId7" Type="http://schemas.openxmlformats.org/officeDocument/2006/relationships/image" Target="../media/image11.png"/><Relationship Id="rId12" Type="http://schemas.openxmlformats.org/officeDocument/2006/relationships/image" Target="../media/image1.wmf"/><Relationship Id="rId17" Type="http://schemas.openxmlformats.org/officeDocument/2006/relationships/image" Target="../media/image3.wmf"/><Relationship Id="rId2" Type="http://schemas.openxmlformats.org/officeDocument/2006/relationships/slideLayout" Target="../slideLayouts/slideLayout7.xml"/><Relationship Id="rId16" Type="http://schemas.openxmlformats.org/officeDocument/2006/relationships/oleObject" Target="../embeddings/oleObject3.bin"/><Relationship Id="rId20" Type="http://schemas.openxmlformats.org/officeDocument/2006/relationships/oleObject" Target="../embeddings/Microsoft_Word_97_-_2003_Document.doc"/><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oleObject" Target="../embeddings/oleObject1.bin"/><Relationship Id="rId5" Type="http://schemas.openxmlformats.org/officeDocument/2006/relationships/image" Target="../media/image9.png"/><Relationship Id="rId15" Type="http://schemas.openxmlformats.org/officeDocument/2006/relationships/image" Target="../media/image15.png"/><Relationship Id="rId23" Type="http://schemas.openxmlformats.org/officeDocument/2006/relationships/image" Target="../media/image6.wmf"/><Relationship Id="rId10" Type="http://schemas.openxmlformats.org/officeDocument/2006/relationships/image" Target="../media/image14.png"/><Relationship Id="rId19" Type="http://schemas.openxmlformats.org/officeDocument/2006/relationships/image" Target="../media/image4.wmf"/><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wmf"/><Relationship Id="rId22"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Microsoft_Excel_97-2003_Worksheet.xls"/><Relationship Id="rId18" Type="http://schemas.openxmlformats.org/officeDocument/2006/relationships/image" Target="../media/image30.png"/><Relationship Id="rId26" Type="http://schemas.openxmlformats.org/officeDocument/2006/relationships/oleObject" Target="../embeddings/oleObject8.bin"/><Relationship Id="rId3" Type="http://schemas.openxmlformats.org/officeDocument/2006/relationships/image" Target="../media/image25.png"/><Relationship Id="rId21" Type="http://schemas.openxmlformats.org/officeDocument/2006/relationships/oleObject" Target="../embeddings/oleObject7.bin"/><Relationship Id="rId7" Type="http://schemas.openxmlformats.org/officeDocument/2006/relationships/oleObject" Target="../embeddings/Microsoft_Word_97_-_2003_Document1.doc"/><Relationship Id="rId12" Type="http://schemas.openxmlformats.org/officeDocument/2006/relationships/image" Target="../media/image18.emf"/><Relationship Id="rId17" Type="http://schemas.openxmlformats.org/officeDocument/2006/relationships/image" Target="../media/image29.png"/><Relationship Id="rId25" Type="http://schemas.openxmlformats.org/officeDocument/2006/relationships/image" Target="../media/image22.emf"/><Relationship Id="rId2" Type="http://schemas.openxmlformats.org/officeDocument/2006/relationships/slideLayout" Target="../slideLayouts/slideLayout7.xml"/><Relationship Id="rId16" Type="http://schemas.openxmlformats.org/officeDocument/2006/relationships/image" Target="../media/image20.wmf"/><Relationship Id="rId20" Type="http://schemas.openxmlformats.org/officeDocument/2006/relationships/image" Target="../media/image32.png"/><Relationship Id="rId29"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image" Target="../media/image28.png"/><Relationship Id="rId11" Type="http://schemas.openxmlformats.org/officeDocument/2006/relationships/oleObject" Target="../embeddings/Microsoft_Word_97_-_2003_Document3.doc"/><Relationship Id="rId24" Type="http://schemas.openxmlformats.org/officeDocument/2006/relationships/oleObject" Target="../embeddings/Microsoft_Word_97_-_2003_Document4.doc"/><Relationship Id="rId5" Type="http://schemas.openxmlformats.org/officeDocument/2006/relationships/image" Target="../media/image27.png"/><Relationship Id="rId15" Type="http://schemas.openxmlformats.org/officeDocument/2006/relationships/oleObject" Target="../embeddings/oleObject6.bin"/><Relationship Id="rId23" Type="http://schemas.openxmlformats.org/officeDocument/2006/relationships/image" Target="../media/image33.jpeg"/><Relationship Id="rId28" Type="http://schemas.openxmlformats.org/officeDocument/2006/relationships/image" Target="../media/image11.png"/><Relationship Id="rId10" Type="http://schemas.openxmlformats.org/officeDocument/2006/relationships/image" Target="../media/image17.emf"/><Relationship Id="rId19"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oleObject" Target="../embeddings/Microsoft_Word_97_-_2003_Document2.doc"/><Relationship Id="rId14" Type="http://schemas.openxmlformats.org/officeDocument/2006/relationships/image" Target="../media/image19.emf"/><Relationship Id="rId22" Type="http://schemas.openxmlformats.org/officeDocument/2006/relationships/image" Target="../media/image21.wmf"/><Relationship Id="rId27" Type="http://schemas.openxmlformats.org/officeDocument/2006/relationships/image" Target="../media/image23.wmf"/><Relationship Id="rId30"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63D86E57-7CB9-4FB3-9CBE-6C40A80F7CDF}"/>
              </a:ext>
            </a:extLst>
          </p:cNvPr>
          <p:cNvSpPr txBox="1">
            <a:spLocks noChangeArrowheads="1"/>
          </p:cNvSpPr>
          <p:nvPr/>
        </p:nvSpPr>
        <p:spPr bwMode="auto">
          <a:xfrm>
            <a:off x="0" y="381000"/>
            <a:ext cx="32918400"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algn="l" defTabSz="4389438" eaLnBrk="0" hangingPunct="0">
              <a:defRPr sz="2400">
                <a:solidFill>
                  <a:schemeClr val="tx1"/>
                </a:solidFill>
                <a:latin typeface="Times New Roman" panose="02020603050405020304" pitchFamily="18" charset="0"/>
              </a:defRPr>
            </a:lvl1pPr>
            <a:lvl2pPr marL="2193925" algn="l" defTabSz="4389438" eaLnBrk="0" hangingPunct="0">
              <a:defRPr sz="2400">
                <a:solidFill>
                  <a:schemeClr val="tx1"/>
                </a:solidFill>
                <a:latin typeface="Times New Roman" panose="02020603050405020304" pitchFamily="18" charset="0"/>
              </a:defRPr>
            </a:lvl2pPr>
            <a:lvl3pPr marL="4389438" algn="l" defTabSz="4389438" eaLnBrk="0" hangingPunct="0">
              <a:defRPr sz="2400">
                <a:solidFill>
                  <a:schemeClr val="tx1"/>
                </a:solidFill>
                <a:latin typeface="Times New Roman" panose="02020603050405020304" pitchFamily="18" charset="0"/>
              </a:defRPr>
            </a:lvl3pPr>
            <a:lvl4pPr marL="6583363" algn="l" defTabSz="4389438" eaLnBrk="0" hangingPunct="0">
              <a:defRPr sz="2400">
                <a:solidFill>
                  <a:schemeClr val="tx1"/>
                </a:solidFill>
                <a:latin typeface="Times New Roman" panose="02020603050405020304" pitchFamily="18" charset="0"/>
              </a:defRPr>
            </a:lvl4pPr>
            <a:lvl5pPr marL="8778875" algn="l" defTabSz="4389438" eaLnBrk="0" hangingPunct="0">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9100" b="1">
                <a:latin typeface="Korinna BT" pitchFamily="18" charset="0"/>
              </a:rPr>
              <a:t>  </a:t>
            </a:r>
            <a:r>
              <a:rPr lang="en-US" altLang="en-US" sz="9100" b="1">
                <a:effectLst>
                  <a:outerShdw blurRad="38100" dist="38100" dir="2700000" algn="tl">
                    <a:srgbClr val="C0C0C0"/>
                  </a:outerShdw>
                </a:effectLst>
                <a:latin typeface="Korinna BT" pitchFamily="18" charset="0"/>
                <a:cs typeface="Times New Roman" panose="02020603050405020304" pitchFamily="18" charset="0"/>
              </a:rPr>
              <a:t>Generalized methods for terrain-based flow analysis of digital elevation models</a:t>
            </a:r>
          </a:p>
        </p:txBody>
      </p:sp>
      <p:sp>
        <p:nvSpPr>
          <p:cNvPr id="2102" name="Text Box 54">
            <a:extLst>
              <a:ext uri="{FF2B5EF4-FFF2-40B4-BE49-F238E27FC236}">
                <a16:creationId xmlns:a16="http://schemas.microsoft.com/office/drawing/2014/main" id="{DBC8C384-BAA8-4E25-B0DC-F44AA17FF1C0}"/>
              </a:ext>
            </a:extLst>
          </p:cNvPr>
          <p:cNvSpPr txBox="1">
            <a:spLocks noChangeArrowheads="1"/>
          </p:cNvSpPr>
          <p:nvPr/>
        </p:nvSpPr>
        <p:spPr bwMode="auto">
          <a:xfrm>
            <a:off x="381000" y="7413625"/>
            <a:ext cx="16040100" cy="1042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algn="l" defTabSz="4389438" eaLnBrk="0" hangingPunct="0">
              <a:defRPr sz="2400">
                <a:solidFill>
                  <a:schemeClr val="tx1"/>
                </a:solidFill>
                <a:latin typeface="Times New Roman" panose="02020603050405020304" pitchFamily="18" charset="0"/>
              </a:defRPr>
            </a:lvl1pPr>
            <a:lvl2pPr marL="2193925" algn="l" defTabSz="4389438" eaLnBrk="0" hangingPunct="0">
              <a:defRPr sz="2400">
                <a:solidFill>
                  <a:schemeClr val="tx1"/>
                </a:solidFill>
                <a:latin typeface="Times New Roman" panose="02020603050405020304" pitchFamily="18" charset="0"/>
              </a:defRPr>
            </a:lvl2pPr>
            <a:lvl3pPr marL="4389438" algn="l" defTabSz="4389438" eaLnBrk="0" hangingPunct="0">
              <a:defRPr sz="2400">
                <a:solidFill>
                  <a:schemeClr val="tx1"/>
                </a:solidFill>
                <a:latin typeface="Times New Roman" panose="02020603050405020304" pitchFamily="18" charset="0"/>
              </a:defRPr>
            </a:lvl3pPr>
            <a:lvl4pPr marL="6583363" algn="l" defTabSz="4389438" eaLnBrk="0" hangingPunct="0">
              <a:defRPr sz="2400">
                <a:solidFill>
                  <a:schemeClr val="tx1"/>
                </a:solidFill>
                <a:latin typeface="Times New Roman" panose="02020603050405020304" pitchFamily="18" charset="0"/>
              </a:defRPr>
            </a:lvl4pPr>
            <a:lvl5pPr marL="8778875" algn="l" defTabSz="4389438" eaLnBrk="0" hangingPunct="0">
              <a:defRPr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800" b="1" u="sng"/>
              <a:t>Abstract</a:t>
            </a:r>
            <a:r>
              <a:rPr lang="en-US" altLang="en-US" sz="4800"/>
              <a:t> </a:t>
            </a:r>
          </a:p>
          <a:p>
            <a:r>
              <a:rPr lang="en-US" altLang="en-US" sz="3200"/>
              <a:t>Topography is an important land surface attribute for hydrology that, in the form of Digital Elevation Models (DEMs), is widely used to derive information for the modeling of hydrologic processes.  Much hydrologic terrain analysis is conditioned upon an information model for the topographic representation of downslope flow derived from a DEM, which enriches the information content of digital elevation data.  This information model involves procedures for removing spurious sinks, deriving a structured flow field, and calculating derivative surfaces.  We present a general method for recursive flow analysis that exploits this information model for calculation of a rich set of flow-based derivative surfaces beyond current weighted flow accumulation approaches commonly available in Geographic Information Systems, through the integration of multiple inputs and a broad class of algebraic rules into the calculation of flow related quantities.  This </a:t>
            </a:r>
            <a:r>
              <a:rPr lang="en-US" altLang="en-US" sz="3200" i="1"/>
              <a:t>flow algebra</a:t>
            </a:r>
            <a:r>
              <a:rPr lang="en-US" altLang="en-US" sz="3200"/>
              <a:t> encompasses single and multi-directional flow fields, various topographic representations, weighted accumulation algorithms, and enables untapped potential for a host of application-specific functions.  We illustrate the potential of flow algebra by presenting examples of new functions enabled by this perspective that are useful for hydrologic and environmental modeling.  Future opportunities for advancing flow algebra functionality could include the development of a formulaic language that provides efficient implementation and greater access to these methods.  There are also opportunities to take advantage of parallel computing for the solution of problems across very large input datasets.</a:t>
            </a:r>
          </a:p>
        </p:txBody>
      </p:sp>
      <p:sp>
        <p:nvSpPr>
          <p:cNvPr id="2316" name="Line 268">
            <a:extLst>
              <a:ext uri="{FF2B5EF4-FFF2-40B4-BE49-F238E27FC236}">
                <a16:creationId xmlns:a16="http://schemas.microsoft.com/office/drawing/2014/main" id="{1091A5C0-DD16-449C-BFC5-DC2C7BDB042D}"/>
              </a:ext>
            </a:extLst>
          </p:cNvPr>
          <p:cNvSpPr>
            <a:spLocks noChangeShapeType="1"/>
          </p:cNvSpPr>
          <p:nvPr/>
        </p:nvSpPr>
        <p:spPr bwMode="auto">
          <a:xfrm flipV="1">
            <a:off x="274638" y="7620000"/>
            <a:ext cx="32354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Text Box 13">
            <a:extLst>
              <a:ext uri="{FF2B5EF4-FFF2-40B4-BE49-F238E27FC236}">
                <a16:creationId xmlns:a16="http://schemas.microsoft.com/office/drawing/2014/main" id="{6FAEBE31-6A6F-457D-BD13-E65B4C75F7FD}"/>
              </a:ext>
            </a:extLst>
          </p:cNvPr>
          <p:cNvSpPr txBox="1">
            <a:spLocks noChangeArrowheads="1"/>
          </p:cNvSpPr>
          <p:nvPr/>
        </p:nvSpPr>
        <p:spPr bwMode="auto">
          <a:xfrm>
            <a:off x="2705100" y="3436938"/>
            <a:ext cx="26746200"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5200">
                <a:effectLst>
                  <a:outerShdw blurRad="38100" dist="38100" dir="2700000" algn="tl">
                    <a:srgbClr val="C0C0C0"/>
                  </a:outerShdw>
                </a:effectLst>
                <a:latin typeface="Korinna BT" pitchFamily="18" charset="0"/>
              </a:rPr>
              <a:t>David G. Tarboton, Utah Water Research Laboratory, Department of Civil and Environmental Engineering, Utah State University, Logan, Utah, USA, david.tarboton@usu.edu</a:t>
            </a:r>
          </a:p>
          <a:p>
            <a:pPr eaLnBrk="0" hangingPunct="0"/>
            <a:endParaRPr lang="en-US" altLang="en-US" sz="5200">
              <a:effectLst>
                <a:outerShdw blurRad="38100" dist="38100" dir="2700000" algn="tl">
                  <a:srgbClr val="C0C0C0"/>
                </a:outerShdw>
              </a:effectLst>
              <a:latin typeface="Korinna BT" pitchFamily="18" charset="0"/>
            </a:endParaRPr>
          </a:p>
          <a:p>
            <a:pPr eaLnBrk="0" hangingPunct="0"/>
            <a:r>
              <a:rPr lang="en-US" altLang="en-US" sz="5200">
                <a:effectLst>
                  <a:outerShdw blurRad="38100" dist="38100" dir="2700000" algn="tl">
                    <a:srgbClr val="C0C0C0"/>
                  </a:outerShdw>
                </a:effectLst>
                <a:latin typeface="Korinna BT" pitchFamily="18" charset="0"/>
              </a:rPr>
              <a:t>Matthew E. Baker, Department of Watershed Sciences and The Ecology Center, Utah State University, Logan, Utah, USA, matt.baker@usu.edu </a:t>
            </a:r>
            <a:endParaRPr lang="en-US" altLang="en-US" sz="5200"/>
          </a:p>
        </p:txBody>
      </p:sp>
      <p:sp>
        <p:nvSpPr>
          <p:cNvPr id="7279" name="Text Box 111">
            <a:extLst>
              <a:ext uri="{FF2B5EF4-FFF2-40B4-BE49-F238E27FC236}">
                <a16:creationId xmlns:a16="http://schemas.microsoft.com/office/drawing/2014/main" id="{CA801CCE-C317-42C4-8DC5-98B292FAAEB2}"/>
              </a:ext>
            </a:extLst>
          </p:cNvPr>
          <p:cNvSpPr txBox="1">
            <a:spLocks noChangeArrowheads="1"/>
          </p:cNvSpPr>
          <p:nvPr/>
        </p:nvSpPr>
        <p:spPr bwMode="auto">
          <a:xfrm>
            <a:off x="1874838" y="7543800"/>
            <a:ext cx="18415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sz="6000" u="sng"/>
          </a:p>
          <a:p>
            <a:endParaRPr lang="en-US" altLang="en-US"/>
          </a:p>
        </p:txBody>
      </p:sp>
      <p:sp>
        <p:nvSpPr>
          <p:cNvPr id="7306" name="Rectangle 138">
            <a:extLst>
              <a:ext uri="{FF2B5EF4-FFF2-40B4-BE49-F238E27FC236}">
                <a16:creationId xmlns:a16="http://schemas.microsoft.com/office/drawing/2014/main" id="{1378FF15-2BE9-4A30-BB77-2EAD75B69E60}"/>
              </a:ext>
            </a:extLst>
          </p:cNvPr>
          <p:cNvSpPr>
            <a:spLocks noChangeArrowheads="1"/>
          </p:cNvSpPr>
          <p:nvPr/>
        </p:nvSpPr>
        <p:spPr bwMode="auto">
          <a:xfrm>
            <a:off x="5743575" y="19878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61" name="Rectangle 193">
            <a:extLst>
              <a:ext uri="{FF2B5EF4-FFF2-40B4-BE49-F238E27FC236}">
                <a16:creationId xmlns:a16="http://schemas.microsoft.com/office/drawing/2014/main" id="{51E54F91-B9C2-4BB7-B8F8-1112E25390EA}"/>
              </a:ext>
            </a:extLst>
          </p:cNvPr>
          <p:cNvSpPr>
            <a:spLocks noChangeArrowheads="1"/>
          </p:cNvSpPr>
          <p:nvPr/>
        </p:nvSpPr>
        <p:spPr bwMode="auto">
          <a:xfrm>
            <a:off x="21059775" y="36423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365" name="Rectangle 197">
            <a:extLst>
              <a:ext uri="{FF2B5EF4-FFF2-40B4-BE49-F238E27FC236}">
                <a16:creationId xmlns:a16="http://schemas.microsoft.com/office/drawing/2014/main" id="{EEC00FF6-70B3-4A82-ABC1-68430D1040D5}"/>
              </a:ext>
            </a:extLst>
          </p:cNvPr>
          <p:cNvSpPr>
            <a:spLocks noChangeArrowheads="1"/>
          </p:cNvSpPr>
          <p:nvPr/>
        </p:nvSpPr>
        <p:spPr bwMode="auto">
          <a:xfrm>
            <a:off x="27063700" y="3995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2" name="Rectangle 404">
            <a:extLst>
              <a:ext uri="{FF2B5EF4-FFF2-40B4-BE49-F238E27FC236}">
                <a16:creationId xmlns:a16="http://schemas.microsoft.com/office/drawing/2014/main" id="{9C45BA54-C38C-4ADD-89C4-62A500BA7876}"/>
              </a:ext>
            </a:extLst>
          </p:cNvPr>
          <p:cNvSpPr>
            <a:spLocks noChangeArrowheads="1"/>
          </p:cNvSpPr>
          <p:nvPr/>
        </p:nvSpPr>
        <p:spPr bwMode="auto">
          <a:xfrm>
            <a:off x="9639300" y="3172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3" name="Rectangle 405">
            <a:extLst>
              <a:ext uri="{FF2B5EF4-FFF2-40B4-BE49-F238E27FC236}">
                <a16:creationId xmlns:a16="http://schemas.microsoft.com/office/drawing/2014/main" id="{EE51AA71-71C5-4302-9C40-3DE2CD3F196E}"/>
              </a:ext>
            </a:extLst>
          </p:cNvPr>
          <p:cNvSpPr>
            <a:spLocks noChangeArrowheads="1"/>
          </p:cNvSpPr>
          <p:nvPr/>
        </p:nvSpPr>
        <p:spPr bwMode="auto">
          <a:xfrm>
            <a:off x="9644063" y="3172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4" name="Rectangle 406">
            <a:extLst>
              <a:ext uri="{FF2B5EF4-FFF2-40B4-BE49-F238E27FC236}">
                <a16:creationId xmlns:a16="http://schemas.microsoft.com/office/drawing/2014/main" id="{E8CE79DB-34C1-4516-A170-3DB157D86DBD}"/>
              </a:ext>
            </a:extLst>
          </p:cNvPr>
          <p:cNvSpPr>
            <a:spLocks noChangeArrowheads="1"/>
          </p:cNvSpPr>
          <p:nvPr/>
        </p:nvSpPr>
        <p:spPr bwMode="auto">
          <a:xfrm>
            <a:off x="9648825" y="31732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98" name="Rectangle 430">
            <a:extLst>
              <a:ext uri="{FF2B5EF4-FFF2-40B4-BE49-F238E27FC236}">
                <a16:creationId xmlns:a16="http://schemas.microsoft.com/office/drawing/2014/main" id="{88B50B73-764E-455A-978A-D18182638D5F}"/>
              </a:ext>
            </a:extLst>
          </p:cNvPr>
          <p:cNvSpPr>
            <a:spLocks noChangeArrowheads="1"/>
          </p:cNvSpPr>
          <p:nvPr/>
        </p:nvSpPr>
        <p:spPr bwMode="auto">
          <a:xfrm>
            <a:off x="274638" y="320675"/>
            <a:ext cx="32365950" cy="4305935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99" name="Line 431">
            <a:extLst>
              <a:ext uri="{FF2B5EF4-FFF2-40B4-BE49-F238E27FC236}">
                <a16:creationId xmlns:a16="http://schemas.microsoft.com/office/drawing/2014/main" id="{4EA80518-1DFC-49D1-82BF-0980540D3B57}"/>
              </a:ext>
            </a:extLst>
          </p:cNvPr>
          <p:cNvSpPr>
            <a:spLocks noChangeShapeType="1"/>
          </p:cNvSpPr>
          <p:nvPr/>
        </p:nvSpPr>
        <p:spPr bwMode="auto">
          <a:xfrm>
            <a:off x="288925" y="17716500"/>
            <a:ext cx="161702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600" name="Line 432">
            <a:extLst>
              <a:ext uri="{FF2B5EF4-FFF2-40B4-BE49-F238E27FC236}">
                <a16:creationId xmlns:a16="http://schemas.microsoft.com/office/drawing/2014/main" id="{BBE5DD1D-B15E-4BA3-A5CC-39B5C7423ABF}"/>
              </a:ext>
            </a:extLst>
          </p:cNvPr>
          <p:cNvSpPr>
            <a:spLocks noChangeShapeType="1"/>
          </p:cNvSpPr>
          <p:nvPr/>
        </p:nvSpPr>
        <p:spPr bwMode="auto">
          <a:xfrm>
            <a:off x="16459200" y="7620000"/>
            <a:ext cx="0" cy="3573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7654" name="Group 486">
            <a:extLst>
              <a:ext uri="{FF2B5EF4-FFF2-40B4-BE49-F238E27FC236}">
                <a16:creationId xmlns:a16="http://schemas.microsoft.com/office/drawing/2014/main" id="{EDF36E6F-C268-4FC8-ABD0-8F3A6616E4EB}"/>
              </a:ext>
            </a:extLst>
          </p:cNvPr>
          <p:cNvGrpSpPr>
            <a:grpSpLocks/>
          </p:cNvGrpSpPr>
          <p:nvPr/>
        </p:nvGrpSpPr>
        <p:grpSpPr bwMode="auto">
          <a:xfrm>
            <a:off x="3184525" y="19564350"/>
            <a:ext cx="10229850" cy="9144000"/>
            <a:chOff x="1265" y="553"/>
            <a:chExt cx="3625" cy="3240"/>
          </a:xfrm>
        </p:grpSpPr>
        <p:pic>
          <p:nvPicPr>
            <p:cNvPr id="7655" name="Picture 487" descr="tinstruc">
              <a:extLst>
                <a:ext uri="{FF2B5EF4-FFF2-40B4-BE49-F238E27FC236}">
                  <a16:creationId xmlns:a16="http://schemas.microsoft.com/office/drawing/2014/main" id="{87945ED7-C159-41EF-AB82-EED8FC099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628" t="9554" r="967" b="1421"/>
            <a:stretch>
              <a:fillRect/>
            </a:stretch>
          </p:blipFill>
          <p:spPr bwMode="auto">
            <a:xfrm>
              <a:off x="1318" y="2257"/>
              <a:ext cx="1368" cy="1303"/>
            </a:xfrm>
            <a:prstGeom prst="rect">
              <a:avLst/>
            </a:prstGeom>
            <a:noFill/>
            <a:extLst>
              <a:ext uri="{909E8E84-426E-40DD-AFC4-6F175D3DCCD1}">
                <a14:hiddenFill xmlns:a14="http://schemas.microsoft.com/office/drawing/2010/main">
                  <a:solidFill>
                    <a:srgbClr val="FFFFFF"/>
                  </a:solidFill>
                </a14:hiddenFill>
              </a:ext>
            </a:extLst>
          </p:spPr>
        </p:pic>
        <p:pic>
          <p:nvPicPr>
            <p:cNvPr id="7656" name="Picture 488">
              <a:extLst>
                <a:ext uri="{FF2B5EF4-FFF2-40B4-BE49-F238E27FC236}">
                  <a16:creationId xmlns:a16="http://schemas.microsoft.com/office/drawing/2014/main" id="{5BF0813F-1ADB-4E8C-9540-4B384754B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1265" y="553"/>
              <a:ext cx="1583" cy="1250"/>
            </a:xfrm>
            <a:prstGeom prst="rect">
              <a:avLst/>
            </a:prstGeom>
            <a:noFill/>
            <a:extLst>
              <a:ext uri="{909E8E84-426E-40DD-AFC4-6F175D3DCCD1}">
                <a14:hiddenFill xmlns:a14="http://schemas.microsoft.com/office/drawing/2010/main">
                  <a:solidFill>
                    <a:srgbClr val="FFFFFF"/>
                  </a:solidFill>
                </a14:hiddenFill>
              </a:ext>
            </a:extLst>
          </p:spPr>
        </p:pic>
        <p:pic>
          <p:nvPicPr>
            <p:cNvPr id="7657" name="Picture 489">
              <a:extLst>
                <a:ext uri="{FF2B5EF4-FFF2-40B4-BE49-F238E27FC236}">
                  <a16:creationId xmlns:a16="http://schemas.microsoft.com/office/drawing/2014/main" id="{F44793AC-2809-4069-9CD0-2949C15B95B9}"/>
                </a:ext>
              </a:extLst>
            </p:cNvPr>
            <p:cNvPicPr>
              <a:picLocks noChangeArrowheads="1"/>
            </p:cNvPicPr>
            <p:nvPr/>
          </p:nvPicPr>
          <p:blipFill>
            <a:blip r:embed="rId5">
              <a:extLst>
                <a:ext uri="{28A0092B-C50C-407E-A947-70E740481C1C}">
                  <a14:useLocalDpi xmlns:a14="http://schemas.microsoft.com/office/drawing/2010/main" val="0"/>
                </a:ext>
              </a:extLst>
            </a:blip>
            <a:srcRect l="44542" t="26949" r="7033" b="16425"/>
            <a:stretch>
              <a:fillRect/>
            </a:stretch>
          </p:blipFill>
          <p:spPr bwMode="auto">
            <a:xfrm>
              <a:off x="3039" y="2192"/>
              <a:ext cx="1851" cy="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58" name="AutoShape 490">
              <a:extLst>
                <a:ext uri="{FF2B5EF4-FFF2-40B4-BE49-F238E27FC236}">
                  <a16:creationId xmlns:a16="http://schemas.microsoft.com/office/drawing/2014/main" id="{F26E78F4-92F2-4B8B-AC3A-13116E17856A}"/>
                </a:ext>
              </a:extLst>
            </p:cNvPr>
            <p:cNvSpPr>
              <a:spLocks noChangeArrowheads="1"/>
            </p:cNvSpPr>
            <p:nvPr/>
          </p:nvSpPr>
          <p:spPr bwMode="auto">
            <a:xfrm>
              <a:off x="2830" y="1097"/>
              <a:ext cx="400" cy="156"/>
            </a:xfrm>
            <a:prstGeom prst="rightArrow">
              <a:avLst>
                <a:gd name="adj1" fmla="val 50000"/>
                <a:gd name="adj2" fmla="val 641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59" name="AutoShape 491">
              <a:extLst>
                <a:ext uri="{FF2B5EF4-FFF2-40B4-BE49-F238E27FC236}">
                  <a16:creationId xmlns:a16="http://schemas.microsoft.com/office/drawing/2014/main" id="{8A9656F6-58E4-4456-83B1-EE4D615DF446}"/>
                </a:ext>
              </a:extLst>
            </p:cNvPr>
            <p:cNvSpPr>
              <a:spLocks noChangeArrowheads="1"/>
            </p:cNvSpPr>
            <p:nvPr/>
          </p:nvSpPr>
          <p:spPr bwMode="auto">
            <a:xfrm rot="3011666">
              <a:off x="2717" y="1914"/>
              <a:ext cx="364" cy="157"/>
            </a:xfrm>
            <a:prstGeom prst="rightArrow">
              <a:avLst>
                <a:gd name="adj1" fmla="val 50287"/>
                <a:gd name="adj2" fmla="val 550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60" name="Text Box 492">
              <a:extLst>
                <a:ext uri="{FF2B5EF4-FFF2-40B4-BE49-F238E27FC236}">
                  <a16:creationId xmlns:a16="http://schemas.microsoft.com/office/drawing/2014/main" id="{9054E537-9BEF-44A0-B4E5-2191FE3416A3}"/>
                </a:ext>
              </a:extLst>
            </p:cNvPr>
            <p:cNvSpPr txBox="1">
              <a:spLocks noChangeArrowheads="1"/>
            </p:cNvSpPr>
            <p:nvPr/>
          </p:nvSpPr>
          <p:spPr bwMode="auto">
            <a:xfrm>
              <a:off x="3451" y="1735"/>
              <a:ext cx="374"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400"/>
                <a:t>a) Grid</a:t>
              </a:r>
            </a:p>
          </p:txBody>
        </p:sp>
        <p:sp>
          <p:nvSpPr>
            <p:cNvPr id="7661" name="Text Box 493">
              <a:extLst>
                <a:ext uri="{FF2B5EF4-FFF2-40B4-BE49-F238E27FC236}">
                  <a16:creationId xmlns:a16="http://schemas.microsoft.com/office/drawing/2014/main" id="{0FD72A2A-0151-409C-A167-03ABF1A720B1}"/>
                </a:ext>
              </a:extLst>
            </p:cNvPr>
            <p:cNvSpPr txBox="1">
              <a:spLocks noChangeArrowheads="1"/>
            </p:cNvSpPr>
            <p:nvPr/>
          </p:nvSpPr>
          <p:spPr bwMode="auto">
            <a:xfrm>
              <a:off x="2937" y="3622"/>
              <a:ext cx="1099"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2400"/>
                <a:t>c) Contour and flowline</a:t>
              </a:r>
            </a:p>
          </p:txBody>
        </p:sp>
        <p:sp>
          <p:nvSpPr>
            <p:cNvPr id="7662" name="Text Box 494">
              <a:extLst>
                <a:ext uri="{FF2B5EF4-FFF2-40B4-BE49-F238E27FC236}">
                  <a16:creationId xmlns:a16="http://schemas.microsoft.com/office/drawing/2014/main" id="{29641552-CCE5-4BA0-B5CF-C592AB0E3F19}"/>
                </a:ext>
              </a:extLst>
            </p:cNvPr>
            <p:cNvSpPr txBox="1">
              <a:spLocks noChangeArrowheads="1"/>
            </p:cNvSpPr>
            <p:nvPr/>
          </p:nvSpPr>
          <p:spPr bwMode="auto">
            <a:xfrm>
              <a:off x="1300" y="3631"/>
              <a:ext cx="1554"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sz="2400"/>
                <a:t>b) Triangulated Irregular Network</a:t>
              </a:r>
            </a:p>
          </p:txBody>
        </p:sp>
        <p:sp>
          <p:nvSpPr>
            <p:cNvPr id="7663" name="AutoShape 495">
              <a:extLst>
                <a:ext uri="{FF2B5EF4-FFF2-40B4-BE49-F238E27FC236}">
                  <a16:creationId xmlns:a16="http://schemas.microsoft.com/office/drawing/2014/main" id="{6212E7EB-0531-4BEF-93EE-C0A1751BEAE3}"/>
                </a:ext>
              </a:extLst>
            </p:cNvPr>
            <p:cNvSpPr>
              <a:spLocks noChangeArrowheads="1"/>
            </p:cNvSpPr>
            <p:nvPr/>
          </p:nvSpPr>
          <p:spPr bwMode="auto">
            <a:xfrm>
              <a:off x="1919" y="1878"/>
              <a:ext cx="154" cy="260"/>
            </a:xfrm>
            <a:prstGeom prst="downArrow">
              <a:avLst>
                <a:gd name="adj1" fmla="val 50000"/>
                <a:gd name="adj2" fmla="val 422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64" name="Group 496">
              <a:extLst>
                <a:ext uri="{FF2B5EF4-FFF2-40B4-BE49-F238E27FC236}">
                  <a16:creationId xmlns:a16="http://schemas.microsoft.com/office/drawing/2014/main" id="{D778572F-E6FB-4CBE-8F23-F9D8DDBB6276}"/>
                </a:ext>
              </a:extLst>
            </p:cNvPr>
            <p:cNvGrpSpPr>
              <a:grpSpLocks noChangeAspect="1"/>
            </p:cNvGrpSpPr>
            <p:nvPr/>
          </p:nvGrpSpPr>
          <p:grpSpPr bwMode="auto">
            <a:xfrm>
              <a:off x="3277" y="658"/>
              <a:ext cx="1066" cy="1046"/>
              <a:chOff x="1877" y="1152"/>
              <a:chExt cx="1971" cy="1776"/>
            </a:xfrm>
          </p:grpSpPr>
          <p:sp>
            <p:nvSpPr>
              <p:cNvPr id="7665" name="Rectangle 497">
                <a:extLst>
                  <a:ext uri="{FF2B5EF4-FFF2-40B4-BE49-F238E27FC236}">
                    <a16:creationId xmlns:a16="http://schemas.microsoft.com/office/drawing/2014/main" id="{6D7E844A-2DC1-4972-8013-170BB1FBFC4E}"/>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66" name="Rectangle 498">
                <a:extLst>
                  <a:ext uri="{FF2B5EF4-FFF2-40B4-BE49-F238E27FC236}">
                    <a16:creationId xmlns:a16="http://schemas.microsoft.com/office/drawing/2014/main" id="{5F2E697E-B634-4E19-9064-8F39B61DE119}"/>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67" name="Rectangle 499">
                <a:extLst>
                  <a:ext uri="{FF2B5EF4-FFF2-40B4-BE49-F238E27FC236}">
                    <a16:creationId xmlns:a16="http://schemas.microsoft.com/office/drawing/2014/main" id="{A05EFFD4-1167-44E0-AA22-C8D71621BB19}"/>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68" name="Rectangle 500">
                <a:extLst>
                  <a:ext uri="{FF2B5EF4-FFF2-40B4-BE49-F238E27FC236}">
                    <a16:creationId xmlns:a16="http://schemas.microsoft.com/office/drawing/2014/main" id="{FACAE662-89A8-41A0-B3AC-691C12027D93}"/>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69" name="Rectangle 501">
                <a:extLst>
                  <a:ext uri="{FF2B5EF4-FFF2-40B4-BE49-F238E27FC236}">
                    <a16:creationId xmlns:a16="http://schemas.microsoft.com/office/drawing/2014/main" id="{75C56D2F-4647-45EB-82D9-69406062A1E6}"/>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0" name="Rectangle 502">
                <a:extLst>
                  <a:ext uri="{FF2B5EF4-FFF2-40B4-BE49-F238E27FC236}">
                    <a16:creationId xmlns:a16="http://schemas.microsoft.com/office/drawing/2014/main" id="{6B5208E5-6C99-41E4-A79B-F5195F9B39CF}"/>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1" name="Rectangle 503">
                <a:extLst>
                  <a:ext uri="{FF2B5EF4-FFF2-40B4-BE49-F238E27FC236}">
                    <a16:creationId xmlns:a16="http://schemas.microsoft.com/office/drawing/2014/main" id="{0E9FC4DA-BB0C-4F49-9B72-81BE094A1942}"/>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2" name="Rectangle 504">
                <a:extLst>
                  <a:ext uri="{FF2B5EF4-FFF2-40B4-BE49-F238E27FC236}">
                    <a16:creationId xmlns:a16="http://schemas.microsoft.com/office/drawing/2014/main" id="{E52B60DD-36C2-4A5F-8273-225FCE679B34}"/>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3" name="Rectangle 505">
                <a:extLst>
                  <a:ext uri="{FF2B5EF4-FFF2-40B4-BE49-F238E27FC236}">
                    <a16:creationId xmlns:a16="http://schemas.microsoft.com/office/drawing/2014/main" id="{ED9F1499-CF04-4B12-87DF-E792FB123C14}"/>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4" name="Rectangle 506">
                <a:extLst>
                  <a:ext uri="{FF2B5EF4-FFF2-40B4-BE49-F238E27FC236}">
                    <a16:creationId xmlns:a16="http://schemas.microsoft.com/office/drawing/2014/main" id="{CF5E37C7-B414-4DA5-B9E3-A87C5FA26042}"/>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5" name="Rectangle 507">
                <a:extLst>
                  <a:ext uri="{FF2B5EF4-FFF2-40B4-BE49-F238E27FC236}">
                    <a16:creationId xmlns:a16="http://schemas.microsoft.com/office/drawing/2014/main" id="{D1C896DA-194F-4C97-8565-F78FA8553F88}"/>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6" name="Rectangle 508">
                <a:extLst>
                  <a:ext uri="{FF2B5EF4-FFF2-40B4-BE49-F238E27FC236}">
                    <a16:creationId xmlns:a16="http://schemas.microsoft.com/office/drawing/2014/main" id="{E0061D2A-3E6E-4783-BB78-43636A51F7C1}"/>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7" name="Rectangle 509">
                <a:extLst>
                  <a:ext uri="{FF2B5EF4-FFF2-40B4-BE49-F238E27FC236}">
                    <a16:creationId xmlns:a16="http://schemas.microsoft.com/office/drawing/2014/main" id="{84205305-3794-4BAD-90D9-73C3E308DF2D}"/>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8" name="Rectangle 510">
                <a:extLst>
                  <a:ext uri="{FF2B5EF4-FFF2-40B4-BE49-F238E27FC236}">
                    <a16:creationId xmlns:a16="http://schemas.microsoft.com/office/drawing/2014/main" id="{02B921D8-6436-4A9A-8A60-68A559B95C8B}"/>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79" name="Rectangle 511">
                <a:extLst>
                  <a:ext uri="{FF2B5EF4-FFF2-40B4-BE49-F238E27FC236}">
                    <a16:creationId xmlns:a16="http://schemas.microsoft.com/office/drawing/2014/main" id="{E17CFF95-1290-49F2-A957-66EBD2E43E00}"/>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0" name="Rectangle 512">
                <a:extLst>
                  <a:ext uri="{FF2B5EF4-FFF2-40B4-BE49-F238E27FC236}">
                    <a16:creationId xmlns:a16="http://schemas.microsoft.com/office/drawing/2014/main" id="{E0A64231-CD68-4280-BB09-BB8C059CD604}"/>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1" name="Rectangle 513">
                <a:extLst>
                  <a:ext uri="{FF2B5EF4-FFF2-40B4-BE49-F238E27FC236}">
                    <a16:creationId xmlns:a16="http://schemas.microsoft.com/office/drawing/2014/main" id="{FDBDF01C-D8A8-4712-A778-F8C6D847CA26}"/>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2" name="Rectangle 514">
                <a:extLst>
                  <a:ext uri="{FF2B5EF4-FFF2-40B4-BE49-F238E27FC236}">
                    <a16:creationId xmlns:a16="http://schemas.microsoft.com/office/drawing/2014/main" id="{0118713B-888A-4B33-9E9A-7999C28257C8}"/>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3" name="Rectangle 515">
                <a:extLst>
                  <a:ext uri="{FF2B5EF4-FFF2-40B4-BE49-F238E27FC236}">
                    <a16:creationId xmlns:a16="http://schemas.microsoft.com/office/drawing/2014/main" id="{9FFFD9C6-3FA6-4E31-B4C6-41AA8155924D}"/>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4" name="Rectangle 516">
                <a:extLst>
                  <a:ext uri="{FF2B5EF4-FFF2-40B4-BE49-F238E27FC236}">
                    <a16:creationId xmlns:a16="http://schemas.microsoft.com/office/drawing/2014/main" id="{975DA6EF-BAC8-434E-B68F-7D685AA5D0DF}"/>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5" name="Rectangle 517">
                <a:extLst>
                  <a:ext uri="{FF2B5EF4-FFF2-40B4-BE49-F238E27FC236}">
                    <a16:creationId xmlns:a16="http://schemas.microsoft.com/office/drawing/2014/main" id="{7FBEB9B1-02FC-40EB-9E0E-B2405B0DE32A}"/>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6" name="Rectangle 518">
                <a:extLst>
                  <a:ext uri="{FF2B5EF4-FFF2-40B4-BE49-F238E27FC236}">
                    <a16:creationId xmlns:a16="http://schemas.microsoft.com/office/drawing/2014/main" id="{562AC851-EEF0-430A-88B0-B3DD7BC7715F}"/>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7" name="Rectangle 519">
                <a:extLst>
                  <a:ext uri="{FF2B5EF4-FFF2-40B4-BE49-F238E27FC236}">
                    <a16:creationId xmlns:a16="http://schemas.microsoft.com/office/drawing/2014/main" id="{5F61F321-C95C-42D9-AD8F-A89330678668}"/>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8" name="Rectangle 520">
                <a:extLst>
                  <a:ext uri="{FF2B5EF4-FFF2-40B4-BE49-F238E27FC236}">
                    <a16:creationId xmlns:a16="http://schemas.microsoft.com/office/drawing/2014/main" id="{EB748602-1167-4E6D-82E0-5546F239BE31}"/>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689" name="Rectangle 521">
                <a:extLst>
                  <a:ext uri="{FF2B5EF4-FFF2-40B4-BE49-F238E27FC236}">
                    <a16:creationId xmlns:a16="http://schemas.microsoft.com/office/drawing/2014/main" id="{F4890017-7F3A-4DD8-B5CD-CB142876C188}"/>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grpSp>
      </p:grpSp>
      <p:sp>
        <p:nvSpPr>
          <p:cNvPr id="7691" name="Text Box 523">
            <a:extLst>
              <a:ext uri="{FF2B5EF4-FFF2-40B4-BE49-F238E27FC236}">
                <a16:creationId xmlns:a16="http://schemas.microsoft.com/office/drawing/2014/main" id="{62D65646-6208-487B-A2F8-F0F0891E0C34}"/>
              </a:ext>
            </a:extLst>
          </p:cNvPr>
          <p:cNvSpPr txBox="1">
            <a:spLocks noChangeArrowheads="1"/>
          </p:cNvSpPr>
          <p:nvPr/>
        </p:nvSpPr>
        <p:spPr bwMode="auto">
          <a:xfrm>
            <a:off x="1447800" y="18230850"/>
            <a:ext cx="13716000" cy="8239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4800" b="1">
                <a:solidFill>
                  <a:srgbClr val="000000"/>
                </a:solidFill>
              </a:rPr>
              <a:t>Models for the digital representation of terrain</a:t>
            </a:r>
          </a:p>
        </p:txBody>
      </p:sp>
      <p:pic>
        <p:nvPicPr>
          <p:cNvPr id="7730" name="Picture 562">
            <a:extLst>
              <a:ext uri="{FF2B5EF4-FFF2-40B4-BE49-F238E27FC236}">
                <a16:creationId xmlns:a16="http://schemas.microsoft.com/office/drawing/2014/main" id="{A26FDF6E-2522-4B16-867E-6E49F82855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31967488"/>
            <a:ext cx="5537200" cy="1876425"/>
          </a:xfrm>
          <a:prstGeom prst="rect">
            <a:avLst/>
          </a:prstGeom>
          <a:noFill/>
          <a:extLst>
            <a:ext uri="{909E8E84-426E-40DD-AFC4-6F175D3DCCD1}">
              <a14:hiddenFill xmlns:a14="http://schemas.microsoft.com/office/drawing/2010/main">
                <a:solidFill>
                  <a:srgbClr val="FFFFFF"/>
                </a:solidFill>
              </a14:hiddenFill>
            </a:ext>
          </a:extLst>
        </p:spPr>
      </p:pic>
      <p:grpSp>
        <p:nvGrpSpPr>
          <p:cNvPr id="7731" name="Group 563">
            <a:extLst>
              <a:ext uri="{FF2B5EF4-FFF2-40B4-BE49-F238E27FC236}">
                <a16:creationId xmlns:a16="http://schemas.microsoft.com/office/drawing/2014/main" id="{130938DE-83FF-4B19-AFC9-9DA2DACCD4BB}"/>
              </a:ext>
            </a:extLst>
          </p:cNvPr>
          <p:cNvGrpSpPr>
            <a:grpSpLocks/>
          </p:cNvGrpSpPr>
          <p:nvPr/>
        </p:nvGrpSpPr>
        <p:grpSpPr bwMode="auto">
          <a:xfrm>
            <a:off x="2865438" y="34188400"/>
            <a:ext cx="4383087" cy="2582863"/>
            <a:chOff x="4208" y="2358"/>
            <a:chExt cx="1178" cy="694"/>
          </a:xfrm>
        </p:grpSpPr>
        <p:sp>
          <p:nvSpPr>
            <p:cNvPr id="7732" name="Rectangle 564">
              <a:extLst>
                <a:ext uri="{FF2B5EF4-FFF2-40B4-BE49-F238E27FC236}">
                  <a16:creationId xmlns:a16="http://schemas.microsoft.com/office/drawing/2014/main" id="{F55C2BB1-6518-4569-997B-C9813044D307}"/>
                </a:ext>
              </a:extLst>
            </p:cNvPr>
            <p:cNvSpPr>
              <a:spLocks noChangeAspect="1" noChangeArrowheads="1"/>
            </p:cNvSpPr>
            <p:nvPr/>
          </p:nvSpPr>
          <p:spPr bwMode="auto">
            <a:xfrm>
              <a:off x="4208" y="2358"/>
              <a:ext cx="236"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33" name="Rectangle 565">
              <a:extLst>
                <a:ext uri="{FF2B5EF4-FFF2-40B4-BE49-F238E27FC236}">
                  <a16:creationId xmlns:a16="http://schemas.microsoft.com/office/drawing/2014/main" id="{309C4B28-75A5-48DD-A3A1-7541249D30A9}"/>
                </a:ext>
              </a:extLst>
            </p:cNvPr>
            <p:cNvSpPr>
              <a:spLocks noChangeAspect="1" noChangeArrowheads="1"/>
            </p:cNvSpPr>
            <p:nvPr/>
          </p:nvSpPr>
          <p:spPr bwMode="auto">
            <a:xfrm>
              <a:off x="4444" y="2358"/>
              <a:ext cx="236"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34" name="Rectangle 566">
              <a:extLst>
                <a:ext uri="{FF2B5EF4-FFF2-40B4-BE49-F238E27FC236}">
                  <a16:creationId xmlns:a16="http://schemas.microsoft.com/office/drawing/2014/main" id="{9CFA00F7-88F8-466E-B1D0-889FAEDA1950}"/>
                </a:ext>
              </a:extLst>
            </p:cNvPr>
            <p:cNvSpPr>
              <a:spLocks noChangeAspect="1" noChangeArrowheads="1"/>
            </p:cNvSpPr>
            <p:nvPr/>
          </p:nvSpPr>
          <p:spPr bwMode="auto">
            <a:xfrm>
              <a:off x="4680" y="2358"/>
              <a:ext cx="235"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35" name="Rectangle 567">
              <a:extLst>
                <a:ext uri="{FF2B5EF4-FFF2-40B4-BE49-F238E27FC236}">
                  <a16:creationId xmlns:a16="http://schemas.microsoft.com/office/drawing/2014/main" id="{C9CF1ABB-CF56-4F77-A154-A8FFF428D4D4}"/>
                </a:ext>
              </a:extLst>
            </p:cNvPr>
            <p:cNvSpPr>
              <a:spLocks noChangeAspect="1" noChangeArrowheads="1"/>
            </p:cNvSpPr>
            <p:nvPr/>
          </p:nvSpPr>
          <p:spPr bwMode="auto">
            <a:xfrm>
              <a:off x="4915" y="2358"/>
              <a:ext cx="236"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36" name="Rectangle 568">
              <a:extLst>
                <a:ext uri="{FF2B5EF4-FFF2-40B4-BE49-F238E27FC236}">
                  <a16:creationId xmlns:a16="http://schemas.microsoft.com/office/drawing/2014/main" id="{DF4F6068-3F3E-42F9-8866-0A68F88DB53D}"/>
                </a:ext>
              </a:extLst>
            </p:cNvPr>
            <p:cNvSpPr>
              <a:spLocks noChangeAspect="1" noChangeArrowheads="1"/>
            </p:cNvSpPr>
            <p:nvPr/>
          </p:nvSpPr>
          <p:spPr bwMode="auto">
            <a:xfrm>
              <a:off x="5151" y="2358"/>
              <a:ext cx="235"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37" name="Rectangle 569">
              <a:extLst>
                <a:ext uri="{FF2B5EF4-FFF2-40B4-BE49-F238E27FC236}">
                  <a16:creationId xmlns:a16="http://schemas.microsoft.com/office/drawing/2014/main" id="{B7EF3623-4070-43BE-9679-214F284A7944}"/>
                </a:ext>
              </a:extLst>
            </p:cNvPr>
            <p:cNvSpPr>
              <a:spLocks noChangeAspect="1" noChangeArrowheads="1"/>
            </p:cNvSpPr>
            <p:nvPr/>
          </p:nvSpPr>
          <p:spPr bwMode="auto">
            <a:xfrm>
              <a:off x="4208" y="2589"/>
              <a:ext cx="236"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38" name="Rectangle 570">
              <a:extLst>
                <a:ext uri="{FF2B5EF4-FFF2-40B4-BE49-F238E27FC236}">
                  <a16:creationId xmlns:a16="http://schemas.microsoft.com/office/drawing/2014/main" id="{4A4779E3-1BB5-45B6-AB34-365423C20321}"/>
                </a:ext>
              </a:extLst>
            </p:cNvPr>
            <p:cNvSpPr>
              <a:spLocks noChangeAspect="1" noChangeArrowheads="1"/>
            </p:cNvSpPr>
            <p:nvPr/>
          </p:nvSpPr>
          <p:spPr bwMode="auto">
            <a:xfrm>
              <a:off x="4444" y="2589"/>
              <a:ext cx="236"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39" name="Rectangle 571">
              <a:extLst>
                <a:ext uri="{FF2B5EF4-FFF2-40B4-BE49-F238E27FC236}">
                  <a16:creationId xmlns:a16="http://schemas.microsoft.com/office/drawing/2014/main" id="{F9B35BFD-40C6-4F08-B7D5-AA3956B1B88A}"/>
                </a:ext>
              </a:extLst>
            </p:cNvPr>
            <p:cNvSpPr>
              <a:spLocks noChangeAspect="1" noChangeArrowheads="1"/>
            </p:cNvSpPr>
            <p:nvPr/>
          </p:nvSpPr>
          <p:spPr bwMode="auto">
            <a:xfrm>
              <a:off x="4680" y="2589"/>
              <a:ext cx="235"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40" name="Rectangle 572">
              <a:extLst>
                <a:ext uri="{FF2B5EF4-FFF2-40B4-BE49-F238E27FC236}">
                  <a16:creationId xmlns:a16="http://schemas.microsoft.com/office/drawing/2014/main" id="{1AA6B622-665B-4057-8F64-AB1CD053F09A}"/>
                </a:ext>
              </a:extLst>
            </p:cNvPr>
            <p:cNvSpPr>
              <a:spLocks noChangeAspect="1" noChangeArrowheads="1"/>
            </p:cNvSpPr>
            <p:nvPr/>
          </p:nvSpPr>
          <p:spPr bwMode="auto">
            <a:xfrm>
              <a:off x="4915" y="2589"/>
              <a:ext cx="236"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41" name="Rectangle 573">
              <a:extLst>
                <a:ext uri="{FF2B5EF4-FFF2-40B4-BE49-F238E27FC236}">
                  <a16:creationId xmlns:a16="http://schemas.microsoft.com/office/drawing/2014/main" id="{83E2F19D-7681-4B53-B1AD-596E6AC531AB}"/>
                </a:ext>
              </a:extLst>
            </p:cNvPr>
            <p:cNvSpPr>
              <a:spLocks noChangeAspect="1" noChangeArrowheads="1"/>
            </p:cNvSpPr>
            <p:nvPr/>
          </p:nvSpPr>
          <p:spPr bwMode="auto">
            <a:xfrm>
              <a:off x="5151" y="2589"/>
              <a:ext cx="235" cy="231"/>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42" name="Rectangle 574">
              <a:extLst>
                <a:ext uri="{FF2B5EF4-FFF2-40B4-BE49-F238E27FC236}">
                  <a16:creationId xmlns:a16="http://schemas.microsoft.com/office/drawing/2014/main" id="{737B3320-1428-4BAC-930A-9C0506C4E7CF}"/>
                </a:ext>
              </a:extLst>
            </p:cNvPr>
            <p:cNvSpPr>
              <a:spLocks noChangeAspect="1" noChangeArrowheads="1"/>
            </p:cNvSpPr>
            <p:nvPr/>
          </p:nvSpPr>
          <p:spPr bwMode="auto">
            <a:xfrm>
              <a:off x="4208" y="2820"/>
              <a:ext cx="236" cy="232"/>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43" name="Rectangle 575">
              <a:extLst>
                <a:ext uri="{FF2B5EF4-FFF2-40B4-BE49-F238E27FC236}">
                  <a16:creationId xmlns:a16="http://schemas.microsoft.com/office/drawing/2014/main" id="{D4EB839F-865B-47CD-9E75-2537B3F6AC60}"/>
                </a:ext>
              </a:extLst>
            </p:cNvPr>
            <p:cNvSpPr>
              <a:spLocks noChangeAspect="1" noChangeArrowheads="1"/>
            </p:cNvSpPr>
            <p:nvPr/>
          </p:nvSpPr>
          <p:spPr bwMode="auto">
            <a:xfrm>
              <a:off x="4444" y="2820"/>
              <a:ext cx="236" cy="232"/>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44" name="Rectangle 576">
              <a:extLst>
                <a:ext uri="{FF2B5EF4-FFF2-40B4-BE49-F238E27FC236}">
                  <a16:creationId xmlns:a16="http://schemas.microsoft.com/office/drawing/2014/main" id="{3F42ED77-AB38-4A2A-82F2-96A2F6235677}"/>
                </a:ext>
              </a:extLst>
            </p:cNvPr>
            <p:cNvSpPr>
              <a:spLocks noChangeAspect="1" noChangeArrowheads="1"/>
            </p:cNvSpPr>
            <p:nvPr/>
          </p:nvSpPr>
          <p:spPr bwMode="auto">
            <a:xfrm>
              <a:off x="4680" y="2820"/>
              <a:ext cx="235" cy="232"/>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45" name="Rectangle 577">
              <a:extLst>
                <a:ext uri="{FF2B5EF4-FFF2-40B4-BE49-F238E27FC236}">
                  <a16:creationId xmlns:a16="http://schemas.microsoft.com/office/drawing/2014/main" id="{BF2BCEF9-30EB-455C-9F22-4C964A891E75}"/>
                </a:ext>
              </a:extLst>
            </p:cNvPr>
            <p:cNvSpPr>
              <a:spLocks noChangeAspect="1" noChangeArrowheads="1"/>
            </p:cNvSpPr>
            <p:nvPr/>
          </p:nvSpPr>
          <p:spPr bwMode="auto">
            <a:xfrm>
              <a:off x="4915" y="2820"/>
              <a:ext cx="236" cy="232"/>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46" name="Rectangle 578">
              <a:extLst>
                <a:ext uri="{FF2B5EF4-FFF2-40B4-BE49-F238E27FC236}">
                  <a16:creationId xmlns:a16="http://schemas.microsoft.com/office/drawing/2014/main" id="{B832A223-A209-4B9E-9D27-1664F851D158}"/>
                </a:ext>
              </a:extLst>
            </p:cNvPr>
            <p:cNvSpPr>
              <a:spLocks noChangeAspect="1" noChangeArrowheads="1"/>
            </p:cNvSpPr>
            <p:nvPr/>
          </p:nvSpPr>
          <p:spPr bwMode="auto">
            <a:xfrm>
              <a:off x="5151" y="2820"/>
              <a:ext cx="235" cy="232"/>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kumimoji="1" lang="en-US" altLang="en-US" sz="1200" b="1"/>
            </a:p>
          </p:txBody>
        </p:sp>
        <p:sp>
          <p:nvSpPr>
            <p:cNvPr id="7747" name="Freeform 579">
              <a:extLst>
                <a:ext uri="{FF2B5EF4-FFF2-40B4-BE49-F238E27FC236}">
                  <a16:creationId xmlns:a16="http://schemas.microsoft.com/office/drawing/2014/main" id="{BCB4EFCD-3714-42ED-9158-463B021C76C9}"/>
                </a:ext>
              </a:extLst>
            </p:cNvPr>
            <p:cNvSpPr>
              <a:spLocks noChangeAspect="1"/>
            </p:cNvSpPr>
            <p:nvPr/>
          </p:nvSpPr>
          <p:spPr bwMode="auto">
            <a:xfrm>
              <a:off x="4264" y="2420"/>
              <a:ext cx="154" cy="150"/>
            </a:xfrm>
            <a:custGeom>
              <a:avLst/>
              <a:gdLst>
                <a:gd name="T0" fmla="*/ 0 w 154"/>
                <a:gd name="T1" fmla="*/ 0 h 150"/>
                <a:gd name="T2" fmla="*/ 154 w 154"/>
                <a:gd name="T3" fmla="*/ 150 h 150"/>
              </a:gdLst>
              <a:ahLst/>
              <a:cxnLst>
                <a:cxn ang="0">
                  <a:pos x="T0" y="T1"/>
                </a:cxn>
                <a:cxn ang="0">
                  <a:pos x="T2" y="T3"/>
                </a:cxn>
              </a:cxnLst>
              <a:rect l="0" t="0" r="r" b="b"/>
              <a:pathLst>
                <a:path w="154" h="150">
                  <a:moveTo>
                    <a:pt x="0" y="0"/>
                  </a:moveTo>
                  <a:lnTo>
                    <a:pt x="154" y="150"/>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48" name="Freeform 580">
              <a:extLst>
                <a:ext uri="{FF2B5EF4-FFF2-40B4-BE49-F238E27FC236}">
                  <a16:creationId xmlns:a16="http://schemas.microsoft.com/office/drawing/2014/main" id="{93319E06-4D7D-4CBE-B7F8-7AF46615EE9A}"/>
                </a:ext>
              </a:extLst>
            </p:cNvPr>
            <p:cNvSpPr>
              <a:spLocks noChangeAspect="1"/>
            </p:cNvSpPr>
            <p:nvPr/>
          </p:nvSpPr>
          <p:spPr bwMode="auto">
            <a:xfrm>
              <a:off x="4492" y="2402"/>
              <a:ext cx="135" cy="149"/>
            </a:xfrm>
            <a:custGeom>
              <a:avLst/>
              <a:gdLst>
                <a:gd name="T0" fmla="*/ 0 w 135"/>
                <a:gd name="T1" fmla="*/ 0 h 149"/>
                <a:gd name="T2" fmla="*/ 135 w 135"/>
                <a:gd name="T3" fmla="*/ 149 h 149"/>
              </a:gdLst>
              <a:ahLst/>
              <a:cxnLst>
                <a:cxn ang="0">
                  <a:pos x="T0" y="T1"/>
                </a:cxn>
                <a:cxn ang="0">
                  <a:pos x="T2" y="T3"/>
                </a:cxn>
              </a:cxnLst>
              <a:rect l="0" t="0" r="r" b="b"/>
              <a:pathLst>
                <a:path w="135" h="149">
                  <a:moveTo>
                    <a:pt x="0" y="0"/>
                  </a:moveTo>
                  <a:lnTo>
                    <a:pt x="135" y="149"/>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49" name="Freeform 581">
              <a:extLst>
                <a:ext uri="{FF2B5EF4-FFF2-40B4-BE49-F238E27FC236}">
                  <a16:creationId xmlns:a16="http://schemas.microsoft.com/office/drawing/2014/main" id="{3E41A4B7-3260-4207-9232-4587162D65D4}"/>
                </a:ext>
              </a:extLst>
            </p:cNvPr>
            <p:cNvSpPr>
              <a:spLocks noChangeAspect="1"/>
            </p:cNvSpPr>
            <p:nvPr/>
          </p:nvSpPr>
          <p:spPr bwMode="auto">
            <a:xfrm>
              <a:off x="4263" y="2915"/>
              <a:ext cx="158" cy="61"/>
            </a:xfrm>
            <a:custGeom>
              <a:avLst/>
              <a:gdLst>
                <a:gd name="T0" fmla="*/ 0 w 158"/>
                <a:gd name="T1" fmla="*/ 0 h 61"/>
                <a:gd name="T2" fmla="*/ 158 w 158"/>
                <a:gd name="T3" fmla="*/ 61 h 61"/>
              </a:gdLst>
              <a:ahLst/>
              <a:cxnLst>
                <a:cxn ang="0">
                  <a:pos x="T0" y="T1"/>
                </a:cxn>
                <a:cxn ang="0">
                  <a:pos x="T2" y="T3"/>
                </a:cxn>
              </a:cxnLst>
              <a:rect l="0" t="0" r="r" b="b"/>
              <a:pathLst>
                <a:path w="158" h="61">
                  <a:moveTo>
                    <a:pt x="0" y="0"/>
                  </a:moveTo>
                  <a:lnTo>
                    <a:pt x="158" y="61"/>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0" name="Freeform 582">
              <a:extLst>
                <a:ext uri="{FF2B5EF4-FFF2-40B4-BE49-F238E27FC236}">
                  <a16:creationId xmlns:a16="http://schemas.microsoft.com/office/drawing/2014/main" id="{A7B3447A-A44F-4624-8811-818393F11098}"/>
                </a:ext>
              </a:extLst>
            </p:cNvPr>
            <p:cNvSpPr>
              <a:spLocks noChangeAspect="1"/>
            </p:cNvSpPr>
            <p:nvPr/>
          </p:nvSpPr>
          <p:spPr bwMode="auto">
            <a:xfrm>
              <a:off x="4260" y="2707"/>
              <a:ext cx="202" cy="2"/>
            </a:xfrm>
            <a:custGeom>
              <a:avLst/>
              <a:gdLst>
                <a:gd name="T0" fmla="*/ 0 w 202"/>
                <a:gd name="T1" fmla="*/ 0 h 2"/>
                <a:gd name="T2" fmla="*/ 202 w 202"/>
                <a:gd name="T3" fmla="*/ 2 h 2"/>
              </a:gdLst>
              <a:ahLst/>
              <a:cxnLst>
                <a:cxn ang="0">
                  <a:pos x="T0" y="T1"/>
                </a:cxn>
                <a:cxn ang="0">
                  <a:pos x="T2" y="T3"/>
                </a:cxn>
              </a:cxnLst>
              <a:rect l="0" t="0" r="r" b="b"/>
              <a:pathLst>
                <a:path w="202" h="2">
                  <a:moveTo>
                    <a:pt x="0" y="0"/>
                  </a:moveTo>
                  <a:lnTo>
                    <a:pt x="202" y="2"/>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1" name="Freeform 583">
              <a:extLst>
                <a:ext uri="{FF2B5EF4-FFF2-40B4-BE49-F238E27FC236}">
                  <a16:creationId xmlns:a16="http://schemas.microsoft.com/office/drawing/2014/main" id="{C984FD81-6FB1-47D4-B8B7-D7F86811F592}"/>
                </a:ext>
              </a:extLst>
            </p:cNvPr>
            <p:cNvSpPr>
              <a:spLocks noChangeAspect="1"/>
            </p:cNvSpPr>
            <p:nvPr/>
          </p:nvSpPr>
          <p:spPr bwMode="auto">
            <a:xfrm>
              <a:off x="4793" y="2397"/>
              <a:ext cx="30" cy="141"/>
            </a:xfrm>
            <a:custGeom>
              <a:avLst/>
              <a:gdLst>
                <a:gd name="T0" fmla="*/ 0 w 30"/>
                <a:gd name="T1" fmla="*/ 0 h 141"/>
                <a:gd name="T2" fmla="*/ 30 w 30"/>
                <a:gd name="T3" fmla="*/ 141 h 141"/>
              </a:gdLst>
              <a:ahLst/>
              <a:cxnLst>
                <a:cxn ang="0">
                  <a:pos x="T0" y="T1"/>
                </a:cxn>
                <a:cxn ang="0">
                  <a:pos x="T2" y="T3"/>
                </a:cxn>
              </a:cxnLst>
              <a:rect l="0" t="0" r="r" b="b"/>
              <a:pathLst>
                <a:path w="30" h="141">
                  <a:moveTo>
                    <a:pt x="0" y="0"/>
                  </a:moveTo>
                  <a:lnTo>
                    <a:pt x="30" y="141"/>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2" name="Freeform 584">
              <a:extLst>
                <a:ext uri="{FF2B5EF4-FFF2-40B4-BE49-F238E27FC236}">
                  <a16:creationId xmlns:a16="http://schemas.microsoft.com/office/drawing/2014/main" id="{F9F3088E-D3D6-4C86-9D41-34C528E36823}"/>
                </a:ext>
              </a:extLst>
            </p:cNvPr>
            <p:cNvSpPr>
              <a:spLocks noChangeAspect="1"/>
            </p:cNvSpPr>
            <p:nvPr/>
          </p:nvSpPr>
          <p:spPr bwMode="auto">
            <a:xfrm>
              <a:off x="4785" y="2638"/>
              <a:ext cx="9" cy="153"/>
            </a:xfrm>
            <a:custGeom>
              <a:avLst/>
              <a:gdLst>
                <a:gd name="T0" fmla="*/ 9 w 9"/>
                <a:gd name="T1" fmla="*/ 0 h 153"/>
                <a:gd name="T2" fmla="*/ 0 w 9"/>
                <a:gd name="T3" fmla="*/ 153 h 153"/>
              </a:gdLst>
              <a:ahLst/>
              <a:cxnLst>
                <a:cxn ang="0">
                  <a:pos x="T0" y="T1"/>
                </a:cxn>
                <a:cxn ang="0">
                  <a:pos x="T2" y="T3"/>
                </a:cxn>
              </a:cxnLst>
              <a:rect l="0" t="0" r="r" b="b"/>
              <a:pathLst>
                <a:path w="9" h="153">
                  <a:moveTo>
                    <a:pt x="9" y="0"/>
                  </a:moveTo>
                  <a:lnTo>
                    <a:pt x="0" y="153"/>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3" name="Freeform 585">
              <a:extLst>
                <a:ext uri="{FF2B5EF4-FFF2-40B4-BE49-F238E27FC236}">
                  <a16:creationId xmlns:a16="http://schemas.microsoft.com/office/drawing/2014/main" id="{F3289DD2-C3D1-4D54-A840-AFC42DD0CC15}"/>
                </a:ext>
              </a:extLst>
            </p:cNvPr>
            <p:cNvSpPr>
              <a:spLocks noChangeAspect="1"/>
            </p:cNvSpPr>
            <p:nvPr/>
          </p:nvSpPr>
          <p:spPr bwMode="auto">
            <a:xfrm>
              <a:off x="4988" y="2405"/>
              <a:ext cx="39" cy="159"/>
            </a:xfrm>
            <a:custGeom>
              <a:avLst/>
              <a:gdLst>
                <a:gd name="T0" fmla="*/ 39 w 39"/>
                <a:gd name="T1" fmla="*/ 0 h 159"/>
                <a:gd name="T2" fmla="*/ 0 w 39"/>
                <a:gd name="T3" fmla="*/ 159 h 159"/>
              </a:gdLst>
              <a:ahLst/>
              <a:cxnLst>
                <a:cxn ang="0">
                  <a:pos x="T0" y="T1"/>
                </a:cxn>
                <a:cxn ang="0">
                  <a:pos x="T2" y="T3"/>
                </a:cxn>
              </a:cxnLst>
              <a:rect l="0" t="0" r="r" b="b"/>
              <a:pathLst>
                <a:path w="39" h="159">
                  <a:moveTo>
                    <a:pt x="39" y="0"/>
                  </a:moveTo>
                  <a:lnTo>
                    <a:pt x="0" y="159"/>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4" name="Freeform 586">
              <a:extLst>
                <a:ext uri="{FF2B5EF4-FFF2-40B4-BE49-F238E27FC236}">
                  <a16:creationId xmlns:a16="http://schemas.microsoft.com/office/drawing/2014/main" id="{518ECFDE-AC5E-4F31-A5C1-A6553DE730D8}"/>
                </a:ext>
              </a:extLst>
            </p:cNvPr>
            <p:cNvSpPr>
              <a:spLocks noChangeAspect="1"/>
            </p:cNvSpPr>
            <p:nvPr/>
          </p:nvSpPr>
          <p:spPr bwMode="auto">
            <a:xfrm>
              <a:off x="5026" y="2858"/>
              <a:ext cx="3" cy="168"/>
            </a:xfrm>
            <a:custGeom>
              <a:avLst/>
              <a:gdLst>
                <a:gd name="T0" fmla="*/ 3 w 3"/>
                <a:gd name="T1" fmla="*/ 0 h 168"/>
                <a:gd name="T2" fmla="*/ 0 w 3"/>
                <a:gd name="T3" fmla="*/ 168 h 168"/>
              </a:gdLst>
              <a:ahLst/>
              <a:cxnLst>
                <a:cxn ang="0">
                  <a:pos x="T0" y="T1"/>
                </a:cxn>
                <a:cxn ang="0">
                  <a:pos x="T2" y="T3"/>
                </a:cxn>
              </a:cxnLst>
              <a:rect l="0" t="0" r="r" b="b"/>
              <a:pathLst>
                <a:path w="3" h="168">
                  <a:moveTo>
                    <a:pt x="3" y="0"/>
                  </a:moveTo>
                  <a:lnTo>
                    <a:pt x="0" y="168"/>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5" name="Freeform 587">
              <a:extLst>
                <a:ext uri="{FF2B5EF4-FFF2-40B4-BE49-F238E27FC236}">
                  <a16:creationId xmlns:a16="http://schemas.microsoft.com/office/drawing/2014/main" id="{1F92C112-D93D-482A-BEB1-46AF5C6D1888}"/>
                </a:ext>
              </a:extLst>
            </p:cNvPr>
            <p:cNvSpPr>
              <a:spLocks noChangeAspect="1"/>
            </p:cNvSpPr>
            <p:nvPr/>
          </p:nvSpPr>
          <p:spPr bwMode="auto">
            <a:xfrm>
              <a:off x="5260" y="2636"/>
              <a:ext cx="9" cy="149"/>
            </a:xfrm>
            <a:custGeom>
              <a:avLst/>
              <a:gdLst>
                <a:gd name="T0" fmla="*/ 9 w 9"/>
                <a:gd name="T1" fmla="*/ 0 h 149"/>
                <a:gd name="T2" fmla="*/ 0 w 9"/>
                <a:gd name="T3" fmla="*/ 149 h 149"/>
              </a:gdLst>
              <a:ahLst/>
              <a:cxnLst>
                <a:cxn ang="0">
                  <a:pos x="T0" y="T1"/>
                </a:cxn>
                <a:cxn ang="0">
                  <a:pos x="T2" y="T3"/>
                </a:cxn>
              </a:cxnLst>
              <a:rect l="0" t="0" r="r" b="b"/>
              <a:pathLst>
                <a:path w="9" h="149">
                  <a:moveTo>
                    <a:pt x="9" y="0"/>
                  </a:moveTo>
                  <a:lnTo>
                    <a:pt x="0" y="149"/>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6" name="Freeform 588">
              <a:extLst>
                <a:ext uri="{FF2B5EF4-FFF2-40B4-BE49-F238E27FC236}">
                  <a16:creationId xmlns:a16="http://schemas.microsoft.com/office/drawing/2014/main" id="{59E48E26-2C17-48CC-8E08-8AF40872F835}"/>
                </a:ext>
              </a:extLst>
            </p:cNvPr>
            <p:cNvSpPr>
              <a:spLocks noChangeAspect="1"/>
            </p:cNvSpPr>
            <p:nvPr/>
          </p:nvSpPr>
          <p:spPr bwMode="auto">
            <a:xfrm>
              <a:off x="4974" y="2639"/>
              <a:ext cx="96" cy="134"/>
            </a:xfrm>
            <a:custGeom>
              <a:avLst/>
              <a:gdLst>
                <a:gd name="T0" fmla="*/ 96 w 96"/>
                <a:gd name="T1" fmla="*/ 0 h 134"/>
                <a:gd name="T2" fmla="*/ 0 w 96"/>
                <a:gd name="T3" fmla="*/ 134 h 134"/>
              </a:gdLst>
              <a:ahLst/>
              <a:cxnLst>
                <a:cxn ang="0">
                  <a:pos x="T0" y="T1"/>
                </a:cxn>
                <a:cxn ang="0">
                  <a:pos x="T2" y="T3"/>
                </a:cxn>
              </a:cxnLst>
              <a:rect l="0" t="0" r="r" b="b"/>
              <a:pathLst>
                <a:path w="96" h="134">
                  <a:moveTo>
                    <a:pt x="96" y="0"/>
                  </a:moveTo>
                  <a:lnTo>
                    <a:pt x="0" y="134"/>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7" name="Freeform 589">
              <a:extLst>
                <a:ext uri="{FF2B5EF4-FFF2-40B4-BE49-F238E27FC236}">
                  <a16:creationId xmlns:a16="http://schemas.microsoft.com/office/drawing/2014/main" id="{4E204908-0B16-4357-B414-4259DB07836C}"/>
                </a:ext>
              </a:extLst>
            </p:cNvPr>
            <p:cNvSpPr>
              <a:spLocks noChangeAspect="1"/>
            </p:cNvSpPr>
            <p:nvPr/>
          </p:nvSpPr>
          <p:spPr bwMode="auto">
            <a:xfrm>
              <a:off x="5203" y="2405"/>
              <a:ext cx="128" cy="140"/>
            </a:xfrm>
            <a:custGeom>
              <a:avLst/>
              <a:gdLst>
                <a:gd name="T0" fmla="*/ 128 w 128"/>
                <a:gd name="T1" fmla="*/ 0 h 140"/>
                <a:gd name="T2" fmla="*/ 0 w 128"/>
                <a:gd name="T3" fmla="*/ 140 h 140"/>
              </a:gdLst>
              <a:ahLst/>
              <a:cxnLst>
                <a:cxn ang="0">
                  <a:pos x="T0" y="T1"/>
                </a:cxn>
                <a:cxn ang="0">
                  <a:pos x="T2" y="T3"/>
                </a:cxn>
              </a:cxnLst>
              <a:rect l="0" t="0" r="r" b="b"/>
              <a:pathLst>
                <a:path w="128" h="140">
                  <a:moveTo>
                    <a:pt x="128" y="0"/>
                  </a:moveTo>
                  <a:lnTo>
                    <a:pt x="0" y="140"/>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8" name="Freeform 590">
              <a:extLst>
                <a:ext uri="{FF2B5EF4-FFF2-40B4-BE49-F238E27FC236}">
                  <a16:creationId xmlns:a16="http://schemas.microsoft.com/office/drawing/2014/main" id="{66B56F1D-AF65-47C9-8C4B-0FBCF73933DD}"/>
                </a:ext>
              </a:extLst>
            </p:cNvPr>
            <p:cNvSpPr>
              <a:spLocks noChangeAspect="1"/>
            </p:cNvSpPr>
            <p:nvPr/>
          </p:nvSpPr>
          <p:spPr bwMode="auto">
            <a:xfrm>
              <a:off x="5197" y="2871"/>
              <a:ext cx="74" cy="136"/>
            </a:xfrm>
            <a:custGeom>
              <a:avLst/>
              <a:gdLst>
                <a:gd name="T0" fmla="*/ 74 w 74"/>
                <a:gd name="T1" fmla="*/ 0 h 136"/>
                <a:gd name="T2" fmla="*/ 0 w 74"/>
                <a:gd name="T3" fmla="*/ 136 h 136"/>
              </a:gdLst>
              <a:ahLst/>
              <a:cxnLst>
                <a:cxn ang="0">
                  <a:pos x="T0" y="T1"/>
                </a:cxn>
                <a:cxn ang="0">
                  <a:pos x="T2" y="T3"/>
                </a:cxn>
              </a:cxnLst>
              <a:rect l="0" t="0" r="r" b="b"/>
              <a:pathLst>
                <a:path w="74" h="136">
                  <a:moveTo>
                    <a:pt x="74" y="0"/>
                  </a:moveTo>
                  <a:lnTo>
                    <a:pt x="0" y="136"/>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59" name="Freeform 591">
              <a:extLst>
                <a:ext uri="{FF2B5EF4-FFF2-40B4-BE49-F238E27FC236}">
                  <a16:creationId xmlns:a16="http://schemas.microsoft.com/office/drawing/2014/main" id="{2EC38743-FBAB-4E2E-B730-B64F1BD34602}"/>
                </a:ext>
              </a:extLst>
            </p:cNvPr>
            <p:cNvSpPr>
              <a:spLocks noChangeAspect="1"/>
            </p:cNvSpPr>
            <p:nvPr/>
          </p:nvSpPr>
          <p:spPr bwMode="auto">
            <a:xfrm>
              <a:off x="4506" y="2642"/>
              <a:ext cx="127" cy="124"/>
            </a:xfrm>
            <a:custGeom>
              <a:avLst/>
              <a:gdLst>
                <a:gd name="T0" fmla="*/ 0 w 127"/>
                <a:gd name="T1" fmla="*/ 0 h 124"/>
                <a:gd name="T2" fmla="*/ 127 w 127"/>
                <a:gd name="T3" fmla="*/ 124 h 124"/>
              </a:gdLst>
              <a:ahLst/>
              <a:cxnLst>
                <a:cxn ang="0">
                  <a:pos x="T0" y="T1"/>
                </a:cxn>
                <a:cxn ang="0">
                  <a:pos x="T2" y="T3"/>
                </a:cxn>
              </a:cxnLst>
              <a:rect l="0" t="0" r="r" b="b"/>
              <a:pathLst>
                <a:path w="127" h="124">
                  <a:moveTo>
                    <a:pt x="0" y="0"/>
                  </a:moveTo>
                  <a:lnTo>
                    <a:pt x="127" y="124"/>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60" name="Freeform 592">
              <a:extLst>
                <a:ext uri="{FF2B5EF4-FFF2-40B4-BE49-F238E27FC236}">
                  <a16:creationId xmlns:a16="http://schemas.microsoft.com/office/drawing/2014/main" id="{84A89CE1-02C6-4C37-B3B6-00FB7B4F57EF}"/>
                </a:ext>
              </a:extLst>
            </p:cNvPr>
            <p:cNvSpPr>
              <a:spLocks noChangeAspect="1"/>
            </p:cNvSpPr>
            <p:nvPr/>
          </p:nvSpPr>
          <p:spPr bwMode="auto">
            <a:xfrm>
              <a:off x="4752" y="2878"/>
              <a:ext cx="109" cy="141"/>
            </a:xfrm>
            <a:custGeom>
              <a:avLst/>
              <a:gdLst>
                <a:gd name="T0" fmla="*/ 0 w 109"/>
                <a:gd name="T1" fmla="*/ 0 h 141"/>
                <a:gd name="T2" fmla="*/ 109 w 109"/>
                <a:gd name="T3" fmla="*/ 141 h 141"/>
              </a:gdLst>
              <a:ahLst/>
              <a:cxnLst>
                <a:cxn ang="0">
                  <a:pos x="T0" y="T1"/>
                </a:cxn>
                <a:cxn ang="0">
                  <a:pos x="T2" y="T3"/>
                </a:cxn>
              </a:cxnLst>
              <a:rect l="0" t="0" r="r" b="b"/>
              <a:pathLst>
                <a:path w="109" h="141">
                  <a:moveTo>
                    <a:pt x="0" y="0"/>
                  </a:moveTo>
                  <a:lnTo>
                    <a:pt x="109" y="141"/>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61" name="Freeform 593">
              <a:extLst>
                <a:ext uri="{FF2B5EF4-FFF2-40B4-BE49-F238E27FC236}">
                  <a16:creationId xmlns:a16="http://schemas.microsoft.com/office/drawing/2014/main" id="{359095E0-814B-4928-A3B8-408212D1CF31}"/>
                </a:ext>
              </a:extLst>
            </p:cNvPr>
            <p:cNvSpPr>
              <a:spLocks noChangeAspect="1"/>
            </p:cNvSpPr>
            <p:nvPr/>
          </p:nvSpPr>
          <p:spPr bwMode="auto">
            <a:xfrm>
              <a:off x="4481" y="2886"/>
              <a:ext cx="152" cy="114"/>
            </a:xfrm>
            <a:custGeom>
              <a:avLst/>
              <a:gdLst>
                <a:gd name="T0" fmla="*/ 0 w 152"/>
                <a:gd name="T1" fmla="*/ 0 h 114"/>
                <a:gd name="T2" fmla="*/ 152 w 152"/>
                <a:gd name="T3" fmla="*/ 114 h 114"/>
              </a:gdLst>
              <a:ahLst/>
              <a:cxnLst>
                <a:cxn ang="0">
                  <a:pos x="T0" y="T1"/>
                </a:cxn>
                <a:cxn ang="0">
                  <a:pos x="T2" y="T3"/>
                </a:cxn>
              </a:cxnLst>
              <a:rect l="0" t="0" r="r" b="b"/>
              <a:pathLst>
                <a:path w="152" h="114">
                  <a:moveTo>
                    <a:pt x="0" y="0"/>
                  </a:moveTo>
                  <a:lnTo>
                    <a:pt x="152" y="114"/>
                  </a:lnTo>
                </a:path>
              </a:pathLst>
            </a:custGeom>
            <a:noFill/>
            <a:ln w="28575">
              <a:solidFill>
                <a:srgbClr val="010000"/>
              </a:solidFill>
              <a:round/>
              <a:headEnd type="none" w="sm" len="sm"/>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762" name="Picture 594">
            <a:extLst>
              <a:ext uri="{FF2B5EF4-FFF2-40B4-BE49-F238E27FC236}">
                <a16:creationId xmlns:a16="http://schemas.microsoft.com/office/drawing/2014/main" id="{3CEF209C-3E52-45BE-B549-1822465B85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571" t="3049" r="5746" b="59863"/>
          <a:stretch>
            <a:fillRect/>
          </a:stretch>
        </p:blipFill>
        <p:spPr bwMode="auto">
          <a:xfrm>
            <a:off x="2151063" y="37112575"/>
            <a:ext cx="5786437" cy="369252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rgbClr val="00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63" name="Rectangle 595">
            <a:extLst>
              <a:ext uri="{FF2B5EF4-FFF2-40B4-BE49-F238E27FC236}">
                <a16:creationId xmlns:a16="http://schemas.microsoft.com/office/drawing/2014/main" id="{D6789BB1-3FE7-4783-9718-F0DEF677E82B}"/>
              </a:ext>
            </a:extLst>
          </p:cNvPr>
          <p:cNvSpPr>
            <a:spLocks noChangeArrowheads="1"/>
          </p:cNvSpPr>
          <p:nvPr/>
        </p:nvSpPr>
        <p:spPr bwMode="auto">
          <a:xfrm>
            <a:off x="8382000" y="32346900"/>
            <a:ext cx="7673975" cy="988536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99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57200" indent="-457200" algn="l" defTabSz="4389438" eaLnBrk="0" hangingPunct="0">
              <a:spcBef>
                <a:spcPct val="20000"/>
              </a:spcBef>
              <a:buChar char="•"/>
              <a:defRPr sz="15400">
                <a:solidFill>
                  <a:schemeClr val="tx1"/>
                </a:solidFill>
                <a:latin typeface="Times New Roman" panose="02020603050405020304" pitchFamily="18" charset="0"/>
              </a:defRPr>
            </a:lvl1pPr>
            <a:lvl2pPr marL="3565525" indent="-1371600" algn="l" defTabSz="4389438" eaLnBrk="0" hangingPunct="0">
              <a:spcBef>
                <a:spcPct val="20000"/>
              </a:spcBef>
              <a:buChar char="–"/>
              <a:defRPr sz="13400">
                <a:solidFill>
                  <a:schemeClr val="tx1"/>
                </a:solidFill>
                <a:latin typeface="Times New Roman" panose="02020603050405020304" pitchFamily="18" charset="0"/>
              </a:defRPr>
            </a:lvl2pPr>
            <a:lvl3pPr marL="5486400" indent="-1096963" algn="l" defTabSz="4389438" eaLnBrk="0" hangingPunct="0">
              <a:spcBef>
                <a:spcPct val="20000"/>
              </a:spcBef>
              <a:buChar char="•"/>
              <a:defRPr sz="11500">
                <a:solidFill>
                  <a:schemeClr val="tx1"/>
                </a:solidFill>
                <a:latin typeface="Times New Roman" panose="02020603050405020304" pitchFamily="18" charset="0"/>
              </a:defRPr>
            </a:lvl3pPr>
            <a:lvl4pPr marL="7680325" indent="-1096963" algn="l" defTabSz="4389438" eaLnBrk="0" hangingPunct="0">
              <a:spcBef>
                <a:spcPct val="20000"/>
              </a:spcBef>
              <a:buChar char="–"/>
              <a:defRPr sz="9600">
                <a:solidFill>
                  <a:schemeClr val="tx1"/>
                </a:solidFill>
                <a:latin typeface="Times New Roman" panose="02020603050405020304" pitchFamily="18" charset="0"/>
              </a:defRPr>
            </a:lvl4pPr>
            <a:lvl5pPr marL="9875838" indent="-1096963" algn="l" defTabSz="4389438" eaLnBrk="0" hangingPunct="0">
              <a:spcBef>
                <a:spcPct val="20000"/>
              </a:spcBef>
              <a:buChar char="»"/>
              <a:defRPr sz="9600">
                <a:solidFill>
                  <a:schemeClr val="tx1"/>
                </a:solidFill>
                <a:latin typeface="Times New Roman" panose="02020603050405020304" pitchFamily="18" charset="0"/>
              </a:defRPr>
            </a:lvl5pPr>
            <a:lvl6pPr marL="10333038" indent="-1096963" defTabSz="4389438" eaLnBrk="0" fontAlgn="base" hangingPunct="0">
              <a:spcBef>
                <a:spcPct val="20000"/>
              </a:spcBef>
              <a:spcAft>
                <a:spcPct val="0"/>
              </a:spcAft>
              <a:buChar char="»"/>
              <a:defRPr sz="9600">
                <a:solidFill>
                  <a:schemeClr val="tx1"/>
                </a:solidFill>
                <a:latin typeface="Times New Roman" panose="02020603050405020304" pitchFamily="18" charset="0"/>
              </a:defRPr>
            </a:lvl6pPr>
            <a:lvl7pPr marL="10790238" indent="-1096963" defTabSz="4389438" eaLnBrk="0" fontAlgn="base" hangingPunct="0">
              <a:spcBef>
                <a:spcPct val="20000"/>
              </a:spcBef>
              <a:spcAft>
                <a:spcPct val="0"/>
              </a:spcAft>
              <a:buChar char="»"/>
              <a:defRPr sz="9600">
                <a:solidFill>
                  <a:schemeClr val="tx1"/>
                </a:solidFill>
                <a:latin typeface="Times New Roman" panose="02020603050405020304" pitchFamily="18" charset="0"/>
              </a:defRPr>
            </a:lvl7pPr>
            <a:lvl8pPr marL="11247438" indent="-1096963" defTabSz="4389438" eaLnBrk="0" fontAlgn="base" hangingPunct="0">
              <a:spcBef>
                <a:spcPct val="20000"/>
              </a:spcBef>
              <a:spcAft>
                <a:spcPct val="0"/>
              </a:spcAft>
              <a:buChar char="»"/>
              <a:defRPr sz="9600">
                <a:solidFill>
                  <a:schemeClr val="tx1"/>
                </a:solidFill>
                <a:latin typeface="Times New Roman" panose="02020603050405020304" pitchFamily="18" charset="0"/>
              </a:defRPr>
            </a:lvl8pPr>
            <a:lvl9pPr marL="11704638" indent="-1096963" defTabSz="4389438" eaLnBrk="0" fontAlgn="base" hangingPunct="0">
              <a:spcBef>
                <a:spcPct val="20000"/>
              </a:spcBef>
              <a:spcAft>
                <a:spcPct val="0"/>
              </a:spcAft>
              <a:buChar char="»"/>
              <a:defRPr sz="9600">
                <a:solidFill>
                  <a:schemeClr val="tx1"/>
                </a:solidFill>
                <a:latin typeface="Times New Roman" panose="02020603050405020304" pitchFamily="18" charset="0"/>
              </a:defRPr>
            </a:lvl9pPr>
          </a:lstStyle>
          <a:p>
            <a:pPr>
              <a:spcBef>
                <a:spcPct val="45000"/>
              </a:spcBef>
            </a:pPr>
            <a:r>
              <a:rPr lang="en-US" altLang="en-US" sz="4800" b="1"/>
              <a:t>Sink Removal</a:t>
            </a:r>
          </a:p>
          <a:p>
            <a:pPr>
              <a:spcBef>
                <a:spcPct val="45000"/>
              </a:spcBef>
            </a:pPr>
            <a:endParaRPr lang="en-US" altLang="en-US" sz="4800" b="1"/>
          </a:p>
          <a:p>
            <a:pPr>
              <a:spcBef>
                <a:spcPct val="45000"/>
              </a:spcBef>
            </a:pPr>
            <a:endParaRPr lang="en-US" altLang="en-US" sz="4800" b="1"/>
          </a:p>
          <a:p>
            <a:pPr>
              <a:spcBef>
                <a:spcPct val="45000"/>
              </a:spcBef>
            </a:pPr>
            <a:r>
              <a:rPr lang="en-US" altLang="en-US" sz="4800" b="1"/>
              <a:t>Flow Field</a:t>
            </a:r>
          </a:p>
          <a:p>
            <a:pPr>
              <a:spcBef>
                <a:spcPct val="45000"/>
              </a:spcBef>
            </a:pPr>
            <a:endParaRPr lang="en-US" altLang="en-US" sz="4800" b="1"/>
          </a:p>
          <a:p>
            <a:pPr>
              <a:spcBef>
                <a:spcPct val="45000"/>
              </a:spcBef>
            </a:pPr>
            <a:endParaRPr lang="en-US" altLang="en-US" sz="4800" b="1"/>
          </a:p>
          <a:p>
            <a:pPr>
              <a:spcBef>
                <a:spcPct val="45000"/>
              </a:spcBef>
            </a:pPr>
            <a:r>
              <a:rPr lang="en-US" altLang="en-US" sz="4800" b="1"/>
              <a:t>Flow Related Terrain Information</a:t>
            </a:r>
            <a:endParaRPr lang="en-US" altLang="en-US" sz="4800" b="1">
              <a:sym typeface="Symbol" panose="05050102010706020507" pitchFamily="18" charset="2"/>
            </a:endParaRPr>
          </a:p>
        </p:txBody>
      </p:sp>
      <p:sp>
        <p:nvSpPr>
          <p:cNvPr id="7764" name="Text Box 596">
            <a:extLst>
              <a:ext uri="{FF2B5EF4-FFF2-40B4-BE49-F238E27FC236}">
                <a16:creationId xmlns:a16="http://schemas.microsoft.com/office/drawing/2014/main" id="{59AD577F-8D09-4CFB-8C61-F944CE6AF35D}"/>
              </a:ext>
            </a:extLst>
          </p:cNvPr>
          <p:cNvSpPr txBox="1">
            <a:spLocks noChangeArrowheads="1"/>
          </p:cNvSpPr>
          <p:nvPr/>
        </p:nvSpPr>
        <p:spPr bwMode="auto">
          <a:xfrm>
            <a:off x="304800" y="29892625"/>
            <a:ext cx="15925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b="1"/>
              <a:t>Terrain based flow data model for enriching the information content of a raw digital elevation model (DEM)</a:t>
            </a:r>
          </a:p>
        </p:txBody>
      </p:sp>
      <p:sp>
        <p:nvSpPr>
          <p:cNvPr id="7765" name="Rectangle 597">
            <a:extLst>
              <a:ext uri="{FF2B5EF4-FFF2-40B4-BE49-F238E27FC236}">
                <a16:creationId xmlns:a16="http://schemas.microsoft.com/office/drawing/2014/main" id="{C83F0099-B321-45EB-BEB8-FC4443E77625}"/>
              </a:ext>
            </a:extLst>
          </p:cNvPr>
          <p:cNvSpPr>
            <a:spLocks noChangeArrowheads="1"/>
          </p:cNvSpPr>
          <p:nvPr/>
        </p:nvSpPr>
        <p:spPr bwMode="auto">
          <a:xfrm>
            <a:off x="620713" y="40809863"/>
            <a:ext cx="15381287" cy="228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eaLnBrk="0" hangingPunct="0"/>
            <a:r>
              <a:rPr lang="en-US" altLang="ko-KR" sz="4800" i="1">
                <a:ea typeface="굴림" panose="020B0600000101010101" pitchFamily="34" charset="-127"/>
              </a:rPr>
              <a:t>Information science</a:t>
            </a:r>
            <a:r>
              <a:rPr lang="en-US" altLang="ko-KR" sz="4800">
                <a:ea typeface="굴림" panose="020B0600000101010101" pitchFamily="34" charset="-127"/>
              </a:rPr>
              <a:t> includes the precise representation of physical environments using data models that enhance the capability for analysis and integration of information.  </a:t>
            </a:r>
          </a:p>
        </p:txBody>
      </p:sp>
      <p:grpSp>
        <p:nvGrpSpPr>
          <p:cNvPr id="7820" name="Group 652">
            <a:extLst>
              <a:ext uri="{FF2B5EF4-FFF2-40B4-BE49-F238E27FC236}">
                <a16:creationId xmlns:a16="http://schemas.microsoft.com/office/drawing/2014/main" id="{D1BB963D-61B6-4D3B-95BA-BEABD6D8BE48}"/>
              </a:ext>
            </a:extLst>
          </p:cNvPr>
          <p:cNvGrpSpPr>
            <a:grpSpLocks/>
          </p:cNvGrpSpPr>
          <p:nvPr/>
        </p:nvGrpSpPr>
        <p:grpSpPr bwMode="auto">
          <a:xfrm>
            <a:off x="18451513" y="8115300"/>
            <a:ext cx="12714287" cy="9066213"/>
            <a:chOff x="11623" y="6356"/>
            <a:chExt cx="5845" cy="4168"/>
          </a:xfrm>
        </p:grpSpPr>
        <p:pic>
          <p:nvPicPr>
            <p:cNvPr id="7767" name="Picture 599">
              <a:extLst>
                <a:ext uri="{FF2B5EF4-FFF2-40B4-BE49-F238E27FC236}">
                  <a16:creationId xmlns:a16="http://schemas.microsoft.com/office/drawing/2014/main" id="{4C7E9C5B-A392-40FA-92D4-73F9E64C7E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2585" t="12445" r="15028" b="27960"/>
            <a:stretch>
              <a:fillRect/>
            </a:stretch>
          </p:blipFill>
          <p:spPr bwMode="auto">
            <a:xfrm>
              <a:off x="12622" y="6899"/>
              <a:ext cx="2964" cy="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68" name="Group 600">
              <a:extLst>
                <a:ext uri="{FF2B5EF4-FFF2-40B4-BE49-F238E27FC236}">
                  <a16:creationId xmlns:a16="http://schemas.microsoft.com/office/drawing/2014/main" id="{9CD0F13B-E092-4530-B471-2E83D07D9B39}"/>
                </a:ext>
              </a:extLst>
            </p:cNvPr>
            <p:cNvGrpSpPr>
              <a:grpSpLocks/>
            </p:cNvGrpSpPr>
            <p:nvPr/>
          </p:nvGrpSpPr>
          <p:grpSpPr bwMode="auto">
            <a:xfrm flipV="1">
              <a:off x="12633" y="6890"/>
              <a:ext cx="2952" cy="1916"/>
              <a:chOff x="1586" y="636"/>
              <a:chExt cx="2952" cy="3201"/>
            </a:xfrm>
          </p:grpSpPr>
          <p:sp>
            <p:nvSpPr>
              <p:cNvPr id="7769" name="Line 601">
                <a:extLst>
                  <a:ext uri="{FF2B5EF4-FFF2-40B4-BE49-F238E27FC236}">
                    <a16:creationId xmlns:a16="http://schemas.microsoft.com/office/drawing/2014/main" id="{69B2245C-63AC-487C-9C35-9B2D5E91B04F}"/>
                  </a:ext>
                </a:extLst>
              </p:cNvPr>
              <p:cNvSpPr>
                <a:spLocks noChangeAspect="1" noChangeShapeType="1"/>
              </p:cNvSpPr>
              <p:nvPr/>
            </p:nvSpPr>
            <p:spPr bwMode="auto">
              <a:xfrm>
                <a:off x="2657" y="646"/>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0" name="Line 602">
                <a:extLst>
                  <a:ext uri="{FF2B5EF4-FFF2-40B4-BE49-F238E27FC236}">
                    <a16:creationId xmlns:a16="http://schemas.microsoft.com/office/drawing/2014/main" id="{032E6569-9806-4D34-9E95-CB9D9D60CDB5}"/>
                  </a:ext>
                </a:extLst>
              </p:cNvPr>
              <p:cNvSpPr>
                <a:spLocks noChangeAspect="1" noChangeShapeType="1"/>
              </p:cNvSpPr>
              <p:nvPr/>
            </p:nvSpPr>
            <p:spPr bwMode="auto">
              <a:xfrm>
                <a:off x="2927" y="646"/>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1" name="Line 603">
                <a:extLst>
                  <a:ext uri="{FF2B5EF4-FFF2-40B4-BE49-F238E27FC236}">
                    <a16:creationId xmlns:a16="http://schemas.microsoft.com/office/drawing/2014/main" id="{3B9B19CA-0CFE-4B34-A3BC-7DCE9FB277D7}"/>
                  </a:ext>
                </a:extLst>
              </p:cNvPr>
              <p:cNvSpPr>
                <a:spLocks noChangeAspect="1" noChangeShapeType="1"/>
              </p:cNvSpPr>
              <p:nvPr/>
            </p:nvSpPr>
            <p:spPr bwMode="auto">
              <a:xfrm>
                <a:off x="3187" y="657"/>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2" name="Line 604">
                <a:extLst>
                  <a:ext uri="{FF2B5EF4-FFF2-40B4-BE49-F238E27FC236}">
                    <a16:creationId xmlns:a16="http://schemas.microsoft.com/office/drawing/2014/main" id="{F5591248-B9A6-4536-8135-9EBB5809B616}"/>
                  </a:ext>
                </a:extLst>
              </p:cNvPr>
              <p:cNvSpPr>
                <a:spLocks noChangeAspect="1" noChangeShapeType="1"/>
              </p:cNvSpPr>
              <p:nvPr/>
            </p:nvSpPr>
            <p:spPr bwMode="auto">
              <a:xfrm>
                <a:off x="3457" y="657"/>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3" name="Line 605">
                <a:extLst>
                  <a:ext uri="{FF2B5EF4-FFF2-40B4-BE49-F238E27FC236}">
                    <a16:creationId xmlns:a16="http://schemas.microsoft.com/office/drawing/2014/main" id="{8871893C-051B-4F02-AB73-F2504CAD3EFE}"/>
                  </a:ext>
                </a:extLst>
              </p:cNvPr>
              <p:cNvSpPr>
                <a:spLocks noChangeAspect="1" noChangeShapeType="1"/>
              </p:cNvSpPr>
              <p:nvPr/>
            </p:nvSpPr>
            <p:spPr bwMode="auto">
              <a:xfrm>
                <a:off x="3738" y="657"/>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4" name="Line 606">
                <a:extLst>
                  <a:ext uri="{FF2B5EF4-FFF2-40B4-BE49-F238E27FC236}">
                    <a16:creationId xmlns:a16="http://schemas.microsoft.com/office/drawing/2014/main" id="{D40C2A5D-71C9-4066-A78B-FDFD48C71FAC}"/>
                  </a:ext>
                </a:extLst>
              </p:cNvPr>
              <p:cNvSpPr>
                <a:spLocks noChangeAspect="1" noChangeShapeType="1"/>
              </p:cNvSpPr>
              <p:nvPr/>
            </p:nvSpPr>
            <p:spPr bwMode="auto">
              <a:xfrm>
                <a:off x="4008" y="657"/>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5" name="Line 607">
                <a:extLst>
                  <a:ext uri="{FF2B5EF4-FFF2-40B4-BE49-F238E27FC236}">
                    <a16:creationId xmlns:a16="http://schemas.microsoft.com/office/drawing/2014/main" id="{35CDA19E-7297-4CCD-B528-E2BB305D3246}"/>
                  </a:ext>
                </a:extLst>
              </p:cNvPr>
              <p:cNvSpPr>
                <a:spLocks noChangeAspect="1" noChangeShapeType="1"/>
              </p:cNvSpPr>
              <p:nvPr/>
            </p:nvSpPr>
            <p:spPr bwMode="auto">
              <a:xfrm>
                <a:off x="4268" y="667"/>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6" name="Line 608">
                <a:extLst>
                  <a:ext uri="{FF2B5EF4-FFF2-40B4-BE49-F238E27FC236}">
                    <a16:creationId xmlns:a16="http://schemas.microsoft.com/office/drawing/2014/main" id="{33A4365A-7C1B-4C24-AF9E-EC4A0DE89B2E}"/>
                  </a:ext>
                </a:extLst>
              </p:cNvPr>
              <p:cNvSpPr>
                <a:spLocks noChangeAspect="1" noChangeShapeType="1"/>
              </p:cNvSpPr>
              <p:nvPr/>
            </p:nvSpPr>
            <p:spPr bwMode="auto">
              <a:xfrm>
                <a:off x="4538" y="667"/>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7" name="Line 609">
                <a:extLst>
                  <a:ext uri="{FF2B5EF4-FFF2-40B4-BE49-F238E27FC236}">
                    <a16:creationId xmlns:a16="http://schemas.microsoft.com/office/drawing/2014/main" id="{B4ED507A-459F-40DE-8868-B95C19D2B64E}"/>
                  </a:ext>
                </a:extLst>
              </p:cNvPr>
              <p:cNvSpPr>
                <a:spLocks noChangeAspect="1" noChangeShapeType="1"/>
              </p:cNvSpPr>
              <p:nvPr/>
            </p:nvSpPr>
            <p:spPr bwMode="auto">
              <a:xfrm>
                <a:off x="1586" y="636"/>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8" name="Line 610">
                <a:extLst>
                  <a:ext uri="{FF2B5EF4-FFF2-40B4-BE49-F238E27FC236}">
                    <a16:creationId xmlns:a16="http://schemas.microsoft.com/office/drawing/2014/main" id="{E60171F6-A5DD-42AB-83CC-15452495A207}"/>
                  </a:ext>
                </a:extLst>
              </p:cNvPr>
              <p:cNvSpPr>
                <a:spLocks noChangeAspect="1" noChangeShapeType="1"/>
              </p:cNvSpPr>
              <p:nvPr/>
            </p:nvSpPr>
            <p:spPr bwMode="auto">
              <a:xfrm>
                <a:off x="1856" y="636"/>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79" name="Line 611">
                <a:extLst>
                  <a:ext uri="{FF2B5EF4-FFF2-40B4-BE49-F238E27FC236}">
                    <a16:creationId xmlns:a16="http://schemas.microsoft.com/office/drawing/2014/main" id="{3F609166-3B08-4504-BB80-288202048792}"/>
                  </a:ext>
                </a:extLst>
              </p:cNvPr>
              <p:cNvSpPr>
                <a:spLocks noChangeAspect="1" noChangeShapeType="1"/>
              </p:cNvSpPr>
              <p:nvPr/>
            </p:nvSpPr>
            <p:spPr bwMode="auto">
              <a:xfrm>
                <a:off x="2116" y="646"/>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0" name="Line 612">
                <a:extLst>
                  <a:ext uri="{FF2B5EF4-FFF2-40B4-BE49-F238E27FC236}">
                    <a16:creationId xmlns:a16="http://schemas.microsoft.com/office/drawing/2014/main" id="{9C6659BA-235E-44C2-8E9D-9BFB0C846077}"/>
                  </a:ext>
                </a:extLst>
              </p:cNvPr>
              <p:cNvSpPr>
                <a:spLocks noChangeAspect="1" noChangeShapeType="1"/>
              </p:cNvSpPr>
              <p:nvPr/>
            </p:nvSpPr>
            <p:spPr bwMode="auto">
              <a:xfrm>
                <a:off x="2386" y="646"/>
                <a:ext cx="0" cy="317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781" name="Group 613">
              <a:extLst>
                <a:ext uri="{FF2B5EF4-FFF2-40B4-BE49-F238E27FC236}">
                  <a16:creationId xmlns:a16="http://schemas.microsoft.com/office/drawing/2014/main" id="{571C3C87-E1D8-44E9-9AF8-1D9E631623E9}"/>
                </a:ext>
              </a:extLst>
            </p:cNvPr>
            <p:cNvGrpSpPr>
              <a:grpSpLocks/>
            </p:cNvGrpSpPr>
            <p:nvPr/>
          </p:nvGrpSpPr>
          <p:grpSpPr bwMode="auto">
            <a:xfrm flipV="1">
              <a:off x="12637" y="6902"/>
              <a:ext cx="2961" cy="1881"/>
              <a:chOff x="708" y="938"/>
              <a:chExt cx="2961" cy="1881"/>
            </a:xfrm>
          </p:grpSpPr>
          <p:sp>
            <p:nvSpPr>
              <p:cNvPr id="7782" name="Line 614">
                <a:extLst>
                  <a:ext uri="{FF2B5EF4-FFF2-40B4-BE49-F238E27FC236}">
                    <a16:creationId xmlns:a16="http://schemas.microsoft.com/office/drawing/2014/main" id="{AA5EFC0D-418F-4DA9-ADD2-CA153A2246D4}"/>
                  </a:ext>
                </a:extLst>
              </p:cNvPr>
              <p:cNvSpPr>
                <a:spLocks noChangeAspect="1" noChangeShapeType="1"/>
              </p:cNvSpPr>
              <p:nvPr/>
            </p:nvSpPr>
            <p:spPr bwMode="auto">
              <a:xfrm>
                <a:off x="708" y="2819"/>
                <a:ext cx="295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3" name="Line 615">
                <a:extLst>
                  <a:ext uri="{FF2B5EF4-FFF2-40B4-BE49-F238E27FC236}">
                    <a16:creationId xmlns:a16="http://schemas.microsoft.com/office/drawing/2014/main" id="{109B79AE-1525-4673-B8FA-52E0F66EFA7C}"/>
                  </a:ext>
                </a:extLst>
              </p:cNvPr>
              <p:cNvSpPr>
                <a:spLocks noChangeAspect="1" noChangeShapeType="1"/>
              </p:cNvSpPr>
              <p:nvPr/>
            </p:nvSpPr>
            <p:spPr bwMode="auto">
              <a:xfrm>
                <a:off x="708" y="2549"/>
                <a:ext cx="295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4" name="Line 616">
                <a:extLst>
                  <a:ext uri="{FF2B5EF4-FFF2-40B4-BE49-F238E27FC236}">
                    <a16:creationId xmlns:a16="http://schemas.microsoft.com/office/drawing/2014/main" id="{C102A13D-F4EA-4C17-892C-C21CB1272535}"/>
                  </a:ext>
                </a:extLst>
              </p:cNvPr>
              <p:cNvSpPr>
                <a:spLocks noChangeAspect="1" noChangeShapeType="1"/>
              </p:cNvSpPr>
              <p:nvPr/>
            </p:nvSpPr>
            <p:spPr bwMode="auto">
              <a:xfrm>
                <a:off x="708" y="2279"/>
                <a:ext cx="295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5" name="Line 617">
                <a:extLst>
                  <a:ext uri="{FF2B5EF4-FFF2-40B4-BE49-F238E27FC236}">
                    <a16:creationId xmlns:a16="http://schemas.microsoft.com/office/drawing/2014/main" id="{2BD5942B-92C6-4BE0-B8DA-2FC7CF236EB2}"/>
                  </a:ext>
                </a:extLst>
              </p:cNvPr>
              <p:cNvSpPr>
                <a:spLocks noChangeAspect="1" noChangeShapeType="1"/>
              </p:cNvSpPr>
              <p:nvPr/>
            </p:nvSpPr>
            <p:spPr bwMode="auto">
              <a:xfrm>
                <a:off x="714" y="2009"/>
                <a:ext cx="295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6" name="Line 618">
                <a:extLst>
                  <a:ext uri="{FF2B5EF4-FFF2-40B4-BE49-F238E27FC236}">
                    <a16:creationId xmlns:a16="http://schemas.microsoft.com/office/drawing/2014/main" id="{E7DEB874-4C91-49BF-B5B6-E0233DCBF977}"/>
                  </a:ext>
                </a:extLst>
              </p:cNvPr>
              <p:cNvSpPr>
                <a:spLocks noChangeAspect="1" noChangeShapeType="1"/>
              </p:cNvSpPr>
              <p:nvPr/>
            </p:nvSpPr>
            <p:spPr bwMode="auto">
              <a:xfrm>
                <a:off x="714" y="1479"/>
                <a:ext cx="295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7" name="Line 619">
                <a:extLst>
                  <a:ext uri="{FF2B5EF4-FFF2-40B4-BE49-F238E27FC236}">
                    <a16:creationId xmlns:a16="http://schemas.microsoft.com/office/drawing/2014/main" id="{8ABA44D5-3C0C-44CA-9223-32DE3D8ED115}"/>
                  </a:ext>
                </a:extLst>
              </p:cNvPr>
              <p:cNvSpPr>
                <a:spLocks noChangeAspect="1" noChangeShapeType="1"/>
              </p:cNvSpPr>
              <p:nvPr/>
            </p:nvSpPr>
            <p:spPr bwMode="auto">
              <a:xfrm>
                <a:off x="714" y="1208"/>
                <a:ext cx="295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 name="Line 620">
                <a:extLst>
                  <a:ext uri="{FF2B5EF4-FFF2-40B4-BE49-F238E27FC236}">
                    <a16:creationId xmlns:a16="http://schemas.microsoft.com/office/drawing/2014/main" id="{197F0035-70F6-4F3F-8A42-73F84A1B0A92}"/>
                  </a:ext>
                </a:extLst>
              </p:cNvPr>
              <p:cNvSpPr>
                <a:spLocks noChangeAspect="1" noChangeShapeType="1"/>
              </p:cNvSpPr>
              <p:nvPr/>
            </p:nvSpPr>
            <p:spPr bwMode="auto">
              <a:xfrm>
                <a:off x="714" y="938"/>
                <a:ext cx="295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9" name="Line 621">
                <a:extLst>
                  <a:ext uri="{FF2B5EF4-FFF2-40B4-BE49-F238E27FC236}">
                    <a16:creationId xmlns:a16="http://schemas.microsoft.com/office/drawing/2014/main" id="{9FA4AD61-A800-47B5-B529-E6BEE7A2E5CA}"/>
                  </a:ext>
                </a:extLst>
              </p:cNvPr>
              <p:cNvSpPr>
                <a:spLocks noChangeAspect="1" noChangeShapeType="1"/>
              </p:cNvSpPr>
              <p:nvPr/>
            </p:nvSpPr>
            <p:spPr bwMode="auto">
              <a:xfrm>
                <a:off x="714" y="1738"/>
                <a:ext cx="295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90" name="Line 622">
              <a:extLst>
                <a:ext uri="{FF2B5EF4-FFF2-40B4-BE49-F238E27FC236}">
                  <a16:creationId xmlns:a16="http://schemas.microsoft.com/office/drawing/2014/main" id="{2A86EDF2-5A1A-451B-8C37-A17D3ADB2DE1}"/>
                </a:ext>
              </a:extLst>
            </p:cNvPr>
            <p:cNvSpPr>
              <a:spLocks noChangeAspect="1" noChangeShapeType="1"/>
            </p:cNvSpPr>
            <p:nvPr/>
          </p:nvSpPr>
          <p:spPr bwMode="auto">
            <a:xfrm flipV="1">
              <a:off x="14369" y="7531"/>
              <a:ext cx="0" cy="26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1" name="Freeform 623">
              <a:extLst>
                <a:ext uri="{FF2B5EF4-FFF2-40B4-BE49-F238E27FC236}">
                  <a16:creationId xmlns:a16="http://schemas.microsoft.com/office/drawing/2014/main" id="{006CCECA-372F-4549-8B56-B3B3C73CF9A3}"/>
                </a:ext>
              </a:extLst>
            </p:cNvPr>
            <p:cNvSpPr>
              <a:spLocks noChangeAspect="1"/>
            </p:cNvSpPr>
            <p:nvPr/>
          </p:nvSpPr>
          <p:spPr bwMode="auto">
            <a:xfrm flipV="1">
              <a:off x="13516" y="7627"/>
              <a:ext cx="310" cy="719"/>
            </a:xfrm>
            <a:custGeom>
              <a:avLst/>
              <a:gdLst>
                <a:gd name="T0" fmla="*/ 310 w 310"/>
                <a:gd name="T1" fmla="*/ 0 h 719"/>
                <a:gd name="T2" fmla="*/ 0 w 310"/>
                <a:gd name="T3" fmla="*/ 719 h 719"/>
              </a:gdLst>
              <a:ahLst/>
              <a:cxnLst>
                <a:cxn ang="0">
                  <a:pos x="T0" y="T1"/>
                </a:cxn>
                <a:cxn ang="0">
                  <a:pos x="T2" y="T3"/>
                </a:cxn>
              </a:cxnLst>
              <a:rect l="0" t="0" r="r" b="b"/>
              <a:pathLst>
                <a:path w="310" h="719">
                  <a:moveTo>
                    <a:pt x="310" y="0"/>
                  </a:moveTo>
                  <a:lnTo>
                    <a:pt x="0" y="719"/>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2" name="Text Box 624">
              <a:extLst>
                <a:ext uri="{FF2B5EF4-FFF2-40B4-BE49-F238E27FC236}">
                  <a16:creationId xmlns:a16="http://schemas.microsoft.com/office/drawing/2014/main" id="{70A76AC0-3B54-4802-9762-C658D7BB2768}"/>
                </a:ext>
              </a:extLst>
            </p:cNvPr>
            <p:cNvSpPr txBox="1">
              <a:spLocks noChangeAspect="1" noChangeArrowheads="1"/>
            </p:cNvSpPr>
            <p:nvPr/>
          </p:nvSpPr>
          <p:spPr bwMode="auto">
            <a:xfrm>
              <a:off x="14316" y="8330"/>
              <a:ext cx="613"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3600" b="1">
                  <a:solidFill>
                    <a:srgbClr val="003399"/>
                  </a:solidFill>
                </a:rPr>
                <a:t>D</a:t>
              </a:r>
              <a:r>
                <a:rPr lang="en-US" altLang="en-US" sz="3600" b="1">
                  <a:solidFill>
                    <a:srgbClr val="003399"/>
                  </a:solidFill>
                  <a:sym typeface="Symbol" panose="05050102010706020507" pitchFamily="18" charset="2"/>
                </a:rPr>
                <a:t></a:t>
              </a:r>
            </a:p>
          </p:txBody>
        </p:sp>
        <p:sp>
          <p:nvSpPr>
            <p:cNvPr id="7793" name="Rectangle 625">
              <a:extLst>
                <a:ext uri="{FF2B5EF4-FFF2-40B4-BE49-F238E27FC236}">
                  <a16:creationId xmlns:a16="http://schemas.microsoft.com/office/drawing/2014/main" id="{68D5BE7F-425C-4024-9B9E-12936ED34AE0}"/>
                </a:ext>
              </a:extLst>
            </p:cNvPr>
            <p:cNvSpPr>
              <a:spLocks noChangeArrowheads="1"/>
            </p:cNvSpPr>
            <p:nvPr/>
          </p:nvSpPr>
          <p:spPr bwMode="auto">
            <a:xfrm>
              <a:off x="11894" y="6356"/>
              <a:ext cx="4896"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389438" eaLnBrk="0" hangingPunct="0">
                <a:defRPr sz="21100">
                  <a:solidFill>
                    <a:schemeClr val="tx2"/>
                  </a:solidFill>
                  <a:latin typeface="Times New Roman" panose="02020603050405020304" pitchFamily="18" charset="0"/>
                </a:defRPr>
              </a:lvl1pPr>
              <a:lvl2pPr defTabSz="4389438" eaLnBrk="0" hangingPunct="0">
                <a:defRPr sz="21100">
                  <a:solidFill>
                    <a:schemeClr val="tx2"/>
                  </a:solidFill>
                  <a:latin typeface="Times New Roman" panose="02020603050405020304" pitchFamily="18" charset="0"/>
                </a:defRPr>
              </a:lvl2pPr>
              <a:lvl3pPr defTabSz="4389438" eaLnBrk="0" hangingPunct="0">
                <a:defRPr sz="21100">
                  <a:solidFill>
                    <a:schemeClr val="tx2"/>
                  </a:solidFill>
                  <a:latin typeface="Times New Roman" panose="02020603050405020304" pitchFamily="18" charset="0"/>
                </a:defRPr>
              </a:lvl3pPr>
              <a:lvl4pPr defTabSz="4389438" eaLnBrk="0" hangingPunct="0">
                <a:defRPr sz="21100">
                  <a:solidFill>
                    <a:schemeClr val="tx2"/>
                  </a:solidFill>
                  <a:latin typeface="Times New Roman" panose="02020603050405020304" pitchFamily="18" charset="0"/>
                </a:defRPr>
              </a:lvl4pPr>
              <a:lvl5pPr defTabSz="4389438" eaLnBrk="0" hangingPunct="0">
                <a:defRPr sz="21100">
                  <a:solidFill>
                    <a:schemeClr val="tx2"/>
                  </a:solidFill>
                  <a:latin typeface="Times New Roman" panose="02020603050405020304" pitchFamily="18" charset="0"/>
                </a:defRPr>
              </a:lvl5pPr>
              <a:lvl6pPr marL="457200" algn="ctr" defTabSz="4389438"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eaLnBrk="0" fontAlgn="base" hangingPunct="0">
                <a:spcBef>
                  <a:spcPct val="0"/>
                </a:spcBef>
                <a:spcAft>
                  <a:spcPct val="0"/>
                </a:spcAft>
                <a:defRPr sz="21100">
                  <a:solidFill>
                    <a:schemeClr val="tx2"/>
                  </a:solidFill>
                  <a:latin typeface="Times New Roman" panose="02020603050405020304" pitchFamily="18" charset="0"/>
                </a:defRPr>
              </a:lvl9pPr>
            </a:lstStyle>
            <a:p>
              <a:r>
                <a:rPr lang="en-CA" altLang="en-US" sz="4000" b="1">
                  <a:solidFill>
                    <a:srgbClr val="000000"/>
                  </a:solidFill>
                </a:rPr>
                <a:t>Flow field representations for a grid DEM</a:t>
              </a:r>
              <a:endParaRPr lang="en-US" altLang="en-US" sz="4000" b="1">
                <a:solidFill>
                  <a:srgbClr val="000000"/>
                </a:solidFill>
              </a:endParaRPr>
            </a:p>
          </p:txBody>
        </p:sp>
        <p:sp>
          <p:nvSpPr>
            <p:cNvPr id="7794" name="Line 626">
              <a:extLst>
                <a:ext uri="{FF2B5EF4-FFF2-40B4-BE49-F238E27FC236}">
                  <a16:creationId xmlns:a16="http://schemas.microsoft.com/office/drawing/2014/main" id="{F41E14D8-5DC0-4221-B210-EBAF8C4174F7}"/>
                </a:ext>
              </a:extLst>
            </p:cNvPr>
            <p:cNvSpPr>
              <a:spLocks noChangeAspect="1" noChangeShapeType="1"/>
            </p:cNvSpPr>
            <p:nvPr/>
          </p:nvSpPr>
          <p:spPr bwMode="auto">
            <a:xfrm flipH="1" flipV="1">
              <a:off x="14157" y="7568"/>
              <a:ext cx="207" cy="224"/>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5" name="Line 627">
              <a:extLst>
                <a:ext uri="{FF2B5EF4-FFF2-40B4-BE49-F238E27FC236}">
                  <a16:creationId xmlns:a16="http://schemas.microsoft.com/office/drawing/2014/main" id="{82143FD1-BEF2-4085-89CA-09C554695974}"/>
                </a:ext>
              </a:extLst>
            </p:cNvPr>
            <p:cNvSpPr>
              <a:spLocks noChangeAspect="1" noChangeShapeType="1"/>
            </p:cNvSpPr>
            <p:nvPr/>
          </p:nvSpPr>
          <p:spPr bwMode="auto">
            <a:xfrm flipH="1" flipV="1">
              <a:off x="14433" y="7850"/>
              <a:ext cx="207" cy="224"/>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6" name="Line 628">
              <a:extLst>
                <a:ext uri="{FF2B5EF4-FFF2-40B4-BE49-F238E27FC236}">
                  <a16:creationId xmlns:a16="http://schemas.microsoft.com/office/drawing/2014/main" id="{6DDDBD3C-3D6E-42CC-A259-42AC6489BC01}"/>
                </a:ext>
              </a:extLst>
            </p:cNvPr>
            <p:cNvSpPr>
              <a:spLocks noChangeAspect="1" noChangeShapeType="1"/>
            </p:cNvSpPr>
            <p:nvPr/>
          </p:nvSpPr>
          <p:spPr bwMode="auto">
            <a:xfrm flipV="1">
              <a:off x="14645" y="7807"/>
              <a:ext cx="0" cy="26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7" name="Line 629">
              <a:extLst>
                <a:ext uri="{FF2B5EF4-FFF2-40B4-BE49-F238E27FC236}">
                  <a16:creationId xmlns:a16="http://schemas.microsoft.com/office/drawing/2014/main" id="{C71DDE14-AF78-4F14-A9D9-6C0EFE41B444}"/>
                </a:ext>
              </a:extLst>
            </p:cNvPr>
            <p:cNvSpPr>
              <a:spLocks noChangeAspect="1" noChangeShapeType="1"/>
            </p:cNvSpPr>
            <p:nvPr/>
          </p:nvSpPr>
          <p:spPr bwMode="auto">
            <a:xfrm flipH="1" flipV="1">
              <a:off x="14427" y="8126"/>
              <a:ext cx="207" cy="224"/>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8" name="Line 630">
              <a:extLst>
                <a:ext uri="{FF2B5EF4-FFF2-40B4-BE49-F238E27FC236}">
                  <a16:creationId xmlns:a16="http://schemas.microsoft.com/office/drawing/2014/main" id="{EDFCD2A4-2EF0-437E-B72A-55AD1406B77B}"/>
                </a:ext>
              </a:extLst>
            </p:cNvPr>
            <p:cNvSpPr>
              <a:spLocks noChangeAspect="1" noChangeShapeType="1"/>
            </p:cNvSpPr>
            <p:nvPr/>
          </p:nvSpPr>
          <p:spPr bwMode="auto">
            <a:xfrm flipV="1">
              <a:off x="14639" y="8089"/>
              <a:ext cx="0" cy="26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99" name="Line 631">
              <a:extLst>
                <a:ext uri="{FF2B5EF4-FFF2-40B4-BE49-F238E27FC236}">
                  <a16:creationId xmlns:a16="http://schemas.microsoft.com/office/drawing/2014/main" id="{6C102F07-3B65-44E2-B002-AAC1464DEBA8}"/>
                </a:ext>
              </a:extLst>
            </p:cNvPr>
            <p:cNvSpPr>
              <a:spLocks noChangeAspect="1" noChangeShapeType="1"/>
            </p:cNvSpPr>
            <p:nvPr/>
          </p:nvSpPr>
          <p:spPr bwMode="auto">
            <a:xfrm flipH="1" flipV="1">
              <a:off x="14433" y="7568"/>
              <a:ext cx="207" cy="224"/>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0" name="Line 632">
              <a:extLst>
                <a:ext uri="{FF2B5EF4-FFF2-40B4-BE49-F238E27FC236}">
                  <a16:creationId xmlns:a16="http://schemas.microsoft.com/office/drawing/2014/main" id="{F5C8696A-C30D-41BF-BB23-F395BC232556}"/>
                </a:ext>
              </a:extLst>
            </p:cNvPr>
            <p:cNvSpPr>
              <a:spLocks noChangeAspect="1" noChangeShapeType="1"/>
            </p:cNvSpPr>
            <p:nvPr/>
          </p:nvSpPr>
          <p:spPr bwMode="auto">
            <a:xfrm flipV="1">
              <a:off x="14645" y="7531"/>
              <a:ext cx="0" cy="26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1" name="Line 633">
              <a:extLst>
                <a:ext uri="{FF2B5EF4-FFF2-40B4-BE49-F238E27FC236}">
                  <a16:creationId xmlns:a16="http://schemas.microsoft.com/office/drawing/2014/main" id="{DF9A8530-1FC2-409F-96E9-817CDB7F5240}"/>
                </a:ext>
              </a:extLst>
            </p:cNvPr>
            <p:cNvSpPr>
              <a:spLocks noChangeAspect="1" noChangeShapeType="1"/>
            </p:cNvSpPr>
            <p:nvPr/>
          </p:nvSpPr>
          <p:spPr bwMode="auto">
            <a:xfrm flipH="1" flipV="1">
              <a:off x="14145" y="7850"/>
              <a:ext cx="207" cy="224"/>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2" name="Line 634">
              <a:extLst>
                <a:ext uri="{FF2B5EF4-FFF2-40B4-BE49-F238E27FC236}">
                  <a16:creationId xmlns:a16="http://schemas.microsoft.com/office/drawing/2014/main" id="{97AFA3A8-19E9-4B9A-89FA-9358A583C23F}"/>
                </a:ext>
              </a:extLst>
            </p:cNvPr>
            <p:cNvSpPr>
              <a:spLocks noChangeAspect="1" noChangeShapeType="1"/>
            </p:cNvSpPr>
            <p:nvPr/>
          </p:nvSpPr>
          <p:spPr bwMode="auto">
            <a:xfrm flipV="1">
              <a:off x="14369" y="7819"/>
              <a:ext cx="0" cy="26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3" name="Freeform 635">
              <a:extLst>
                <a:ext uri="{FF2B5EF4-FFF2-40B4-BE49-F238E27FC236}">
                  <a16:creationId xmlns:a16="http://schemas.microsoft.com/office/drawing/2014/main" id="{BAEF9A63-E194-4661-8B7A-A6DA27DE6DDE}"/>
                </a:ext>
              </a:extLst>
            </p:cNvPr>
            <p:cNvSpPr>
              <a:spLocks noChangeAspect="1"/>
            </p:cNvSpPr>
            <p:nvPr/>
          </p:nvSpPr>
          <p:spPr bwMode="auto">
            <a:xfrm flipV="1">
              <a:off x="14326" y="7615"/>
              <a:ext cx="310" cy="719"/>
            </a:xfrm>
            <a:custGeom>
              <a:avLst/>
              <a:gdLst>
                <a:gd name="T0" fmla="*/ 310 w 310"/>
                <a:gd name="T1" fmla="*/ 0 h 719"/>
                <a:gd name="T2" fmla="*/ 0 w 310"/>
                <a:gd name="T3" fmla="*/ 719 h 719"/>
              </a:gdLst>
              <a:ahLst/>
              <a:cxnLst>
                <a:cxn ang="0">
                  <a:pos x="T0" y="T1"/>
                </a:cxn>
                <a:cxn ang="0">
                  <a:pos x="T2" y="T3"/>
                </a:cxn>
              </a:cxnLst>
              <a:rect l="0" t="0" r="r" b="b"/>
              <a:pathLst>
                <a:path w="310" h="719">
                  <a:moveTo>
                    <a:pt x="310" y="0"/>
                  </a:moveTo>
                  <a:lnTo>
                    <a:pt x="0" y="719"/>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4" name="Text Box 636">
              <a:extLst>
                <a:ext uri="{FF2B5EF4-FFF2-40B4-BE49-F238E27FC236}">
                  <a16:creationId xmlns:a16="http://schemas.microsoft.com/office/drawing/2014/main" id="{B46A1900-9CE8-4828-830B-6382947FBE3F}"/>
                </a:ext>
              </a:extLst>
            </p:cNvPr>
            <p:cNvSpPr txBox="1">
              <a:spLocks noChangeAspect="1" noChangeArrowheads="1"/>
            </p:cNvSpPr>
            <p:nvPr/>
          </p:nvSpPr>
          <p:spPr bwMode="auto">
            <a:xfrm>
              <a:off x="13430" y="8331"/>
              <a:ext cx="613"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3600" b="1">
                  <a:solidFill>
                    <a:srgbClr val="003399"/>
                  </a:solidFill>
                </a:rPr>
                <a:t>D</a:t>
              </a:r>
              <a:r>
                <a:rPr lang="en-US" altLang="en-US" sz="3600" b="1">
                  <a:solidFill>
                    <a:srgbClr val="003399"/>
                  </a:solidFill>
                  <a:sym typeface="Symbol" panose="05050102010706020507" pitchFamily="18" charset="2"/>
                </a:rPr>
                <a:t>8</a:t>
              </a:r>
            </a:p>
          </p:txBody>
        </p:sp>
        <p:pic>
          <p:nvPicPr>
            <p:cNvPr id="7805" name="Picture 637" descr="d8">
              <a:extLst>
                <a:ext uri="{FF2B5EF4-FFF2-40B4-BE49-F238E27FC236}">
                  <a16:creationId xmlns:a16="http://schemas.microsoft.com/office/drawing/2014/main" id="{B3BCB87A-4697-4B8B-AC56-F755DA1404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t="19861"/>
            <a:stretch>
              <a:fillRect/>
            </a:stretch>
          </p:blipFill>
          <p:spPr bwMode="auto">
            <a:xfrm>
              <a:off x="12027" y="8912"/>
              <a:ext cx="2060" cy="16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06" name="Line 638">
              <a:extLst>
                <a:ext uri="{FF2B5EF4-FFF2-40B4-BE49-F238E27FC236}">
                  <a16:creationId xmlns:a16="http://schemas.microsoft.com/office/drawing/2014/main" id="{357EAE06-5D27-436F-BB0E-177BE0ABAB21}"/>
                </a:ext>
              </a:extLst>
            </p:cNvPr>
            <p:cNvSpPr>
              <a:spLocks noChangeShapeType="1"/>
            </p:cNvSpPr>
            <p:nvPr/>
          </p:nvSpPr>
          <p:spPr bwMode="auto">
            <a:xfrm rot="5400000" flipV="1">
              <a:off x="12465" y="9473"/>
              <a:ext cx="1083" cy="475"/>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07" name="Line 639">
              <a:extLst>
                <a:ext uri="{FF2B5EF4-FFF2-40B4-BE49-F238E27FC236}">
                  <a16:creationId xmlns:a16="http://schemas.microsoft.com/office/drawing/2014/main" id="{0E3DA673-847E-44CA-B0F2-9B200AC793DC}"/>
                </a:ext>
              </a:extLst>
            </p:cNvPr>
            <p:cNvSpPr>
              <a:spLocks noChangeAspect="1" noChangeShapeType="1"/>
            </p:cNvSpPr>
            <p:nvPr/>
          </p:nvSpPr>
          <p:spPr bwMode="auto">
            <a:xfrm flipV="1">
              <a:off x="13841" y="7543"/>
              <a:ext cx="0" cy="26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8" name="Line 640">
              <a:extLst>
                <a:ext uri="{FF2B5EF4-FFF2-40B4-BE49-F238E27FC236}">
                  <a16:creationId xmlns:a16="http://schemas.microsoft.com/office/drawing/2014/main" id="{3F5E447F-C0BA-4EBE-B759-ED1DFBF7AD0A}"/>
                </a:ext>
              </a:extLst>
            </p:cNvPr>
            <p:cNvSpPr>
              <a:spLocks noChangeAspect="1" noChangeShapeType="1"/>
            </p:cNvSpPr>
            <p:nvPr/>
          </p:nvSpPr>
          <p:spPr bwMode="auto">
            <a:xfrm flipV="1">
              <a:off x="13841" y="7819"/>
              <a:ext cx="0" cy="26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09" name="Line 641">
              <a:extLst>
                <a:ext uri="{FF2B5EF4-FFF2-40B4-BE49-F238E27FC236}">
                  <a16:creationId xmlns:a16="http://schemas.microsoft.com/office/drawing/2014/main" id="{41D6ABA3-3614-416C-BBF0-02786A887D6A}"/>
                </a:ext>
              </a:extLst>
            </p:cNvPr>
            <p:cNvSpPr>
              <a:spLocks noChangeAspect="1" noChangeShapeType="1"/>
            </p:cNvSpPr>
            <p:nvPr/>
          </p:nvSpPr>
          <p:spPr bwMode="auto">
            <a:xfrm flipV="1">
              <a:off x="13835" y="8101"/>
              <a:ext cx="0" cy="26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810" name="Picture 642" descr="dinf">
              <a:extLst>
                <a:ext uri="{FF2B5EF4-FFF2-40B4-BE49-F238E27FC236}">
                  <a16:creationId xmlns:a16="http://schemas.microsoft.com/office/drawing/2014/main" id="{6CF8B4F5-F54F-4328-86C7-56FF65E10D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0795"/>
            <a:stretch>
              <a:fillRect/>
            </a:stretch>
          </p:blipFill>
          <p:spPr bwMode="auto">
            <a:xfrm>
              <a:off x="14304" y="8928"/>
              <a:ext cx="2065" cy="15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11" name="Line 643">
              <a:extLst>
                <a:ext uri="{FF2B5EF4-FFF2-40B4-BE49-F238E27FC236}">
                  <a16:creationId xmlns:a16="http://schemas.microsoft.com/office/drawing/2014/main" id="{721A85D3-C614-4DE2-A241-6ED2D7A95C23}"/>
                </a:ext>
              </a:extLst>
            </p:cNvPr>
            <p:cNvSpPr>
              <a:spLocks noChangeShapeType="1"/>
            </p:cNvSpPr>
            <p:nvPr/>
          </p:nvSpPr>
          <p:spPr bwMode="auto">
            <a:xfrm rot="5400000" flipV="1">
              <a:off x="14779" y="9505"/>
              <a:ext cx="1038" cy="461"/>
            </a:xfrm>
            <a:prstGeom prst="line">
              <a:avLst/>
            </a:prstGeom>
            <a:noFill/>
            <a:ln w="1905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812" name="Object 644">
              <a:extLst>
                <a:ext uri="{FF2B5EF4-FFF2-40B4-BE49-F238E27FC236}">
                  <a16:creationId xmlns:a16="http://schemas.microsoft.com/office/drawing/2014/main" id="{A0B9A29D-D346-4E42-952A-A22D73EB32D8}"/>
                </a:ext>
              </a:extLst>
            </p:cNvPr>
            <p:cNvGraphicFramePr>
              <a:graphicFrameLocks noChangeAspect="1"/>
            </p:cNvGraphicFramePr>
            <p:nvPr/>
          </p:nvGraphicFramePr>
          <p:xfrm>
            <a:off x="15594" y="6806"/>
            <a:ext cx="1874" cy="2078"/>
          </p:xfrm>
          <a:graphic>
            <a:graphicData uri="http://schemas.openxmlformats.org/presentationml/2006/ole">
              <mc:AlternateContent xmlns:mc="http://schemas.openxmlformats.org/markup-compatibility/2006">
                <mc:Choice xmlns:v="urn:schemas-microsoft-com:vml" Requires="v">
                  <p:oleObj spid="_x0000_s8138" name="Picture" r:id="rId11" imgW="2790720" imgH="3095640" progId="Word.Picture.8">
                    <p:embed/>
                  </p:oleObj>
                </mc:Choice>
                <mc:Fallback>
                  <p:oleObj name="Picture" r:id="rId11" imgW="2790720" imgH="3095640" progId="Word.Picture.8">
                    <p:embed/>
                    <p:pic>
                      <p:nvPicPr>
                        <p:cNvPr id="0" name="Object 6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94" y="6806"/>
                          <a:ext cx="1874" cy="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13" name="Rectangle 645">
              <a:extLst>
                <a:ext uri="{FF2B5EF4-FFF2-40B4-BE49-F238E27FC236}">
                  <a16:creationId xmlns:a16="http://schemas.microsoft.com/office/drawing/2014/main" id="{1CA6580A-ED0F-4950-8DDA-5FD06C114987}"/>
                </a:ext>
              </a:extLst>
            </p:cNvPr>
            <p:cNvSpPr>
              <a:spLocks noChangeArrowheads="1"/>
            </p:cNvSpPr>
            <p:nvPr/>
          </p:nvSpPr>
          <p:spPr bwMode="auto">
            <a:xfrm>
              <a:off x="12060" y="7944"/>
              <a:ext cx="350" cy="388"/>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b="1"/>
                <a:t>67</a:t>
              </a:r>
            </a:p>
          </p:txBody>
        </p:sp>
        <p:sp>
          <p:nvSpPr>
            <p:cNvPr id="7814" name="Rectangle 646">
              <a:extLst>
                <a:ext uri="{FF2B5EF4-FFF2-40B4-BE49-F238E27FC236}">
                  <a16:creationId xmlns:a16="http://schemas.microsoft.com/office/drawing/2014/main" id="{EFE728E7-D455-4158-8CEE-690D2D3A604D}"/>
                </a:ext>
              </a:extLst>
            </p:cNvPr>
            <p:cNvSpPr>
              <a:spLocks noChangeArrowheads="1"/>
            </p:cNvSpPr>
            <p:nvPr/>
          </p:nvSpPr>
          <p:spPr bwMode="auto">
            <a:xfrm>
              <a:off x="11708" y="7944"/>
              <a:ext cx="350" cy="388"/>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b="1"/>
                <a:t>56</a:t>
              </a:r>
            </a:p>
          </p:txBody>
        </p:sp>
        <p:sp>
          <p:nvSpPr>
            <p:cNvPr id="7815" name="Rectangle 647">
              <a:extLst>
                <a:ext uri="{FF2B5EF4-FFF2-40B4-BE49-F238E27FC236}">
                  <a16:creationId xmlns:a16="http://schemas.microsoft.com/office/drawing/2014/main" id="{AA3E1154-3732-486B-87E1-137E63EB0572}"/>
                </a:ext>
              </a:extLst>
            </p:cNvPr>
            <p:cNvSpPr>
              <a:spLocks noChangeArrowheads="1"/>
            </p:cNvSpPr>
            <p:nvPr/>
          </p:nvSpPr>
          <p:spPr bwMode="auto">
            <a:xfrm>
              <a:off x="12060" y="7561"/>
              <a:ext cx="350" cy="387"/>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b="1"/>
                <a:t>52</a:t>
              </a:r>
            </a:p>
          </p:txBody>
        </p:sp>
        <p:sp>
          <p:nvSpPr>
            <p:cNvPr id="7816" name="Rectangle 648">
              <a:extLst>
                <a:ext uri="{FF2B5EF4-FFF2-40B4-BE49-F238E27FC236}">
                  <a16:creationId xmlns:a16="http://schemas.microsoft.com/office/drawing/2014/main" id="{FC61DC4C-BC0B-4B22-9F04-68DE9D3BBC82}"/>
                </a:ext>
              </a:extLst>
            </p:cNvPr>
            <p:cNvSpPr>
              <a:spLocks noChangeArrowheads="1"/>
            </p:cNvSpPr>
            <p:nvPr/>
          </p:nvSpPr>
          <p:spPr bwMode="auto">
            <a:xfrm>
              <a:off x="11708" y="7561"/>
              <a:ext cx="350" cy="387"/>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b="1"/>
                <a:t>48</a:t>
              </a:r>
            </a:p>
          </p:txBody>
        </p:sp>
        <p:sp>
          <p:nvSpPr>
            <p:cNvPr id="7817" name="Line 649">
              <a:extLst>
                <a:ext uri="{FF2B5EF4-FFF2-40B4-BE49-F238E27FC236}">
                  <a16:creationId xmlns:a16="http://schemas.microsoft.com/office/drawing/2014/main" id="{437C5C62-B6F4-448D-9C5A-12076E3DADBA}"/>
                </a:ext>
              </a:extLst>
            </p:cNvPr>
            <p:cNvSpPr>
              <a:spLocks noChangeShapeType="1"/>
            </p:cNvSpPr>
            <p:nvPr/>
          </p:nvSpPr>
          <p:spPr bwMode="auto">
            <a:xfrm flipV="1">
              <a:off x="12231" y="7808"/>
              <a:ext cx="0" cy="249"/>
            </a:xfrm>
            <a:prstGeom prst="line">
              <a:avLst/>
            </a:prstGeom>
            <a:noFill/>
            <a:ln w="5715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graphicFrame>
          <p:nvGraphicFramePr>
            <p:cNvPr id="7818" name="Object 650">
              <a:extLst>
                <a:ext uri="{FF2B5EF4-FFF2-40B4-BE49-F238E27FC236}">
                  <a16:creationId xmlns:a16="http://schemas.microsoft.com/office/drawing/2014/main" id="{8A10CFE6-9900-48F1-8FE1-BF05C021F539}"/>
                </a:ext>
              </a:extLst>
            </p:cNvPr>
            <p:cNvGraphicFramePr>
              <a:graphicFrameLocks noChangeAspect="1"/>
            </p:cNvGraphicFramePr>
            <p:nvPr/>
          </p:nvGraphicFramePr>
          <p:xfrm>
            <a:off x="11623" y="8435"/>
            <a:ext cx="940" cy="398"/>
          </p:xfrm>
          <a:graphic>
            <a:graphicData uri="http://schemas.openxmlformats.org/presentationml/2006/ole">
              <mc:AlternateContent xmlns:mc="http://schemas.openxmlformats.org/markup-compatibility/2006">
                <mc:Choice xmlns:v="urn:schemas-microsoft-com:vml" Requires="v">
                  <p:oleObj spid="_x0000_s8139" name="Equation" r:id="rId13" imgW="927000" imgH="393480" progId="Equation.3">
                    <p:embed/>
                  </p:oleObj>
                </mc:Choice>
                <mc:Fallback>
                  <p:oleObj name="Equation" r:id="rId13" imgW="927000" imgH="393480" progId="Equation.3">
                    <p:embed/>
                    <p:pic>
                      <p:nvPicPr>
                        <p:cNvPr id="0" name="Object 65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623" y="8435"/>
                          <a:ext cx="940"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19" name="Text Box 651">
              <a:extLst>
                <a:ext uri="{FF2B5EF4-FFF2-40B4-BE49-F238E27FC236}">
                  <a16:creationId xmlns:a16="http://schemas.microsoft.com/office/drawing/2014/main" id="{C574EE87-663A-4B1D-8C6F-9D3604DB3ED0}"/>
                </a:ext>
              </a:extLst>
            </p:cNvPr>
            <p:cNvSpPr txBox="1">
              <a:spLocks noChangeArrowheads="1"/>
            </p:cNvSpPr>
            <p:nvPr/>
          </p:nvSpPr>
          <p:spPr bwMode="auto">
            <a:xfrm>
              <a:off x="11672" y="6899"/>
              <a:ext cx="794" cy="32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000"/>
                <a:t>Steepest single direction</a:t>
              </a:r>
            </a:p>
          </p:txBody>
        </p:sp>
      </p:grpSp>
      <p:sp>
        <p:nvSpPr>
          <p:cNvPr id="7821" name="Text Box 653">
            <a:extLst>
              <a:ext uri="{FF2B5EF4-FFF2-40B4-BE49-F238E27FC236}">
                <a16:creationId xmlns:a16="http://schemas.microsoft.com/office/drawing/2014/main" id="{AC6E7254-EF1E-4F34-A3B0-274B5F9E1B52}"/>
              </a:ext>
            </a:extLst>
          </p:cNvPr>
          <p:cNvSpPr txBox="1">
            <a:spLocks noChangeArrowheads="1"/>
          </p:cNvSpPr>
          <p:nvPr/>
        </p:nvSpPr>
        <p:spPr bwMode="auto">
          <a:xfrm>
            <a:off x="19126200" y="18018125"/>
            <a:ext cx="11690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4000" b="1">
                <a:solidFill>
                  <a:srgbClr val="000000"/>
                </a:solidFill>
              </a:rPr>
              <a:t>More general flow field representations</a:t>
            </a:r>
            <a:r>
              <a:rPr kumimoji="1" lang="en-US" altLang="en-US">
                <a:latin typeface="Arial" panose="020B0604020202020204" pitchFamily="34" charset="0"/>
              </a:rPr>
              <a:t>.</a:t>
            </a:r>
          </a:p>
        </p:txBody>
      </p:sp>
      <p:grpSp>
        <p:nvGrpSpPr>
          <p:cNvPr id="7822" name="Group 654">
            <a:extLst>
              <a:ext uri="{FF2B5EF4-FFF2-40B4-BE49-F238E27FC236}">
                <a16:creationId xmlns:a16="http://schemas.microsoft.com/office/drawing/2014/main" id="{A3E58C9E-C793-4E6E-A708-266DE84F5A07}"/>
              </a:ext>
            </a:extLst>
          </p:cNvPr>
          <p:cNvGrpSpPr>
            <a:grpSpLocks/>
          </p:cNvGrpSpPr>
          <p:nvPr/>
        </p:nvGrpSpPr>
        <p:grpSpPr bwMode="auto">
          <a:xfrm>
            <a:off x="16764000" y="18857913"/>
            <a:ext cx="15544800" cy="6859587"/>
            <a:chOff x="81" y="728"/>
            <a:chExt cx="5572" cy="2458"/>
          </a:xfrm>
        </p:grpSpPr>
        <p:sp>
          <p:nvSpPr>
            <p:cNvPr id="7823" name="Line 655">
              <a:extLst>
                <a:ext uri="{FF2B5EF4-FFF2-40B4-BE49-F238E27FC236}">
                  <a16:creationId xmlns:a16="http://schemas.microsoft.com/office/drawing/2014/main" id="{BFD39889-B03D-4930-83A8-6437F5A6F711}"/>
                </a:ext>
              </a:extLst>
            </p:cNvPr>
            <p:cNvSpPr>
              <a:spLocks noChangeShapeType="1"/>
            </p:cNvSpPr>
            <p:nvPr/>
          </p:nvSpPr>
          <p:spPr bwMode="auto">
            <a:xfrm>
              <a:off x="509" y="2918"/>
              <a:ext cx="40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24" name="Line 656">
              <a:extLst>
                <a:ext uri="{FF2B5EF4-FFF2-40B4-BE49-F238E27FC236}">
                  <a16:creationId xmlns:a16="http://schemas.microsoft.com/office/drawing/2014/main" id="{C86EF8B1-C07C-4416-BBDB-240AD47F1189}"/>
                </a:ext>
              </a:extLst>
            </p:cNvPr>
            <p:cNvSpPr>
              <a:spLocks noChangeShapeType="1"/>
            </p:cNvSpPr>
            <p:nvPr/>
          </p:nvSpPr>
          <p:spPr bwMode="auto">
            <a:xfrm>
              <a:off x="944" y="2925"/>
              <a:ext cx="40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25" name="Rectangle 657">
              <a:extLst>
                <a:ext uri="{FF2B5EF4-FFF2-40B4-BE49-F238E27FC236}">
                  <a16:creationId xmlns:a16="http://schemas.microsoft.com/office/drawing/2014/main" id="{4A4C8AA0-74BD-46FA-AFC3-2D4D235BBEF2}"/>
                </a:ext>
              </a:extLst>
            </p:cNvPr>
            <p:cNvSpPr>
              <a:spLocks noChangeArrowheads="1"/>
            </p:cNvSpPr>
            <p:nvPr/>
          </p:nvSpPr>
          <p:spPr bwMode="auto">
            <a:xfrm>
              <a:off x="332" y="1228"/>
              <a:ext cx="1190" cy="83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6" name="Line 658">
              <a:extLst>
                <a:ext uri="{FF2B5EF4-FFF2-40B4-BE49-F238E27FC236}">
                  <a16:creationId xmlns:a16="http://schemas.microsoft.com/office/drawing/2014/main" id="{3CD66027-C17D-4462-AB5F-678842D1DA1A}"/>
                </a:ext>
              </a:extLst>
            </p:cNvPr>
            <p:cNvSpPr>
              <a:spLocks noChangeShapeType="1"/>
            </p:cNvSpPr>
            <p:nvPr/>
          </p:nvSpPr>
          <p:spPr bwMode="auto">
            <a:xfrm>
              <a:off x="332" y="1637"/>
              <a:ext cx="119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27" name="Line 659">
              <a:extLst>
                <a:ext uri="{FF2B5EF4-FFF2-40B4-BE49-F238E27FC236}">
                  <a16:creationId xmlns:a16="http://schemas.microsoft.com/office/drawing/2014/main" id="{041F6909-893C-4B53-A00C-D313B86E79C2}"/>
                </a:ext>
              </a:extLst>
            </p:cNvPr>
            <p:cNvSpPr>
              <a:spLocks noChangeShapeType="1"/>
            </p:cNvSpPr>
            <p:nvPr/>
          </p:nvSpPr>
          <p:spPr bwMode="auto">
            <a:xfrm>
              <a:off x="738" y="1228"/>
              <a:ext cx="1" cy="8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28" name="Line 660">
              <a:extLst>
                <a:ext uri="{FF2B5EF4-FFF2-40B4-BE49-F238E27FC236}">
                  <a16:creationId xmlns:a16="http://schemas.microsoft.com/office/drawing/2014/main" id="{3AEBC338-8DD1-44A7-B2B8-9E6A20410018}"/>
                </a:ext>
              </a:extLst>
            </p:cNvPr>
            <p:cNvSpPr>
              <a:spLocks noChangeShapeType="1"/>
            </p:cNvSpPr>
            <p:nvPr/>
          </p:nvSpPr>
          <p:spPr bwMode="auto">
            <a:xfrm>
              <a:off x="1145" y="1228"/>
              <a:ext cx="2" cy="8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29" name="Rectangle 661">
              <a:extLst>
                <a:ext uri="{FF2B5EF4-FFF2-40B4-BE49-F238E27FC236}">
                  <a16:creationId xmlns:a16="http://schemas.microsoft.com/office/drawing/2014/main" id="{AAA5AAEC-4283-4F84-9D18-9F982DA359D3}"/>
                </a:ext>
              </a:extLst>
            </p:cNvPr>
            <p:cNvSpPr>
              <a:spLocks noChangeArrowheads="1"/>
            </p:cNvSpPr>
            <p:nvPr/>
          </p:nvSpPr>
          <p:spPr bwMode="auto">
            <a:xfrm>
              <a:off x="506" y="1386"/>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2</a:t>
              </a:r>
              <a:endParaRPr lang="en-US" altLang="en-US" sz="4400"/>
            </a:p>
          </p:txBody>
        </p:sp>
        <p:sp>
          <p:nvSpPr>
            <p:cNvPr id="7830" name="Rectangle 662">
              <a:extLst>
                <a:ext uri="{FF2B5EF4-FFF2-40B4-BE49-F238E27FC236}">
                  <a16:creationId xmlns:a16="http://schemas.microsoft.com/office/drawing/2014/main" id="{32FAFB08-B6C5-4C27-B641-EE250F5A9BCC}"/>
                </a:ext>
              </a:extLst>
            </p:cNvPr>
            <p:cNvSpPr>
              <a:spLocks noChangeArrowheads="1"/>
            </p:cNvSpPr>
            <p:nvPr/>
          </p:nvSpPr>
          <p:spPr bwMode="auto">
            <a:xfrm>
              <a:off x="906" y="1386"/>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4</a:t>
              </a:r>
              <a:endParaRPr lang="en-US" altLang="en-US" sz="4400"/>
            </a:p>
          </p:txBody>
        </p:sp>
        <p:sp>
          <p:nvSpPr>
            <p:cNvPr id="7831" name="Rectangle 663">
              <a:extLst>
                <a:ext uri="{FF2B5EF4-FFF2-40B4-BE49-F238E27FC236}">
                  <a16:creationId xmlns:a16="http://schemas.microsoft.com/office/drawing/2014/main" id="{825CD674-2EBE-4B22-B510-A339D98C7120}"/>
                </a:ext>
              </a:extLst>
            </p:cNvPr>
            <p:cNvSpPr>
              <a:spLocks noChangeArrowheads="1"/>
            </p:cNvSpPr>
            <p:nvPr/>
          </p:nvSpPr>
          <p:spPr bwMode="auto">
            <a:xfrm>
              <a:off x="1294" y="1386"/>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6</a:t>
              </a:r>
              <a:endParaRPr lang="en-US" altLang="en-US" sz="4400"/>
            </a:p>
          </p:txBody>
        </p:sp>
        <p:sp>
          <p:nvSpPr>
            <p:cNvPr id="7832" name="Rectangle 664">
              <a:extLst>
                <a:ext uri="{FF2B5EF4-FFF2-40B4-BE49-F238E27FC236}">
                  <a16:creationId xmlns:a16="http://schemas.microsoft.com/office/drawing/2014/main" id="{F8D9752E-3101-4C18-8C42-730F8EDBE643}"/>
                </a:ext>
              </a:extLst>
            </p:cNvPr>
            <p:cNvSpPr>
              <a:spLocks noChangeArrowheads="1"/>
            </p:cNvSpPr>
            <p:nvPr/>
          </p:nvSpPr>
          <p:spPr bwMode="auto">
            <a:xfrm>
              <a:off x="1294" y="178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5</a:t>
              </a:r>
              <a:endParaRPr lang="en-US" altLang="en-US" sz="4400"/>
            </a:p>
          </p:txBody>
        </p:sp>
        <p:sp>
          <p:nvSpPr>
            <p:cNvPr id="7833" name="Rectangle 665">
              <a:extLst>
                <a:ext uri="{FF2B5EF4-FFF2-40B4-BE49-F238E27FC236}">
                  <a16:creationId xmlns:a16="http://schemas.microsoft.com/office/drawing/2014/main" id="{E5E79771-8AEF-4DEE-9F9F-AC9A207ED068}"/>
                </a:ext>
              </a:extLst>
            </p:cNvPr>
            <p:cNvSpPr>
              <a:spLocks noChangeArrowheads="1"/>
            </p:cNvSpPr>
            <p:nvPr/>
          </p:nvSpPr>
          <p:spPr bwMode="auto">
            <a:xfrm>
              <a:off x="912" y="179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3</a:t>
              </a:r>
              <a:endParaRPr lang="en-US" altLang="en-US" sz="4400"/>
            </a:p>
          </p:txBody>
        </p:sp>
        <p:sp>
          <p:nvSpPr>
            <p:cNvPr id="7834" name="Rectangle 666">
              <a:extLst>
                <a:ext uri="{FF2B5EF4-FFF2-40B4-BE49-F238E27FC236}">
                  <a16:creationId xmlns:a16="http://schemas.microsoft.com/office/drawing/2014/main" id="{EA18AB4E-01BF-485F-B82D-C6F37E005B4F}"/>
                </a:ext>
              </a:extLst>
            </p:cNvPr>
            <p:cNvSpPr>
              <a:spLocks noChangeArrowheads="1"/>
            </p:cNvSpPr>
            <p:nvPr/>
          </p:nvSpPr>
          <p:spPr bwMode="auto">
            <a:xfrm>
              <a:off x="513" y="1787"/>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1</a:t>
              </a:r>
              <a:endParaRPr lang="en-US" altLang="en-US" sz="4400"/>
            </a:p>
          </p:txBody>
        </p:sp>
        <p:sp>
          <p:nvSpPr>
            <p:cNvPr id="7835" name="Freeform 667">
              <a:extLst>
                <a:ext uri="{FF2B5EF4-FFF2-40B4-BE49-F238E27FC236}">
                  <a16:creationId xmlns:a16="http://schemas.microsoft.com/office/drawing/2014/main" id="{15EE1B82-2621-4F8F-B84B-DE47E65B9558}"/>
                </a:ext>
              </a:extLst>
            </p:cNvPr>
            <p:cNvSpPr>
              <a:spLocks noEditPoints="1"/>
            </p:cNvSpPr>
            <p:nvPr/>
          </p:nvSpPr>
          <p:spPr bwMode="auto">
            <a:xfrm>
              <a:off x="612" y="1538"/>
              <a:ext cx="253" cy="215"/>
            </a:xfrm>
            <a:custGeom>
              <a:avLst/>
              <a:gdLst>
                <a:gd name="T0" fmla="*/ 0 w 373"/>
                <a:gd name="T1" fmla="*/ 285 h 318"/>
                <a:gd name="T2" fmla="*/ 278 w 373"/>
                <a:gd name="T3" fmla="*/ 52 h 318"/>
                <a:gd name="T4" fmla="*/ 305 w 373"/>
                <a:gd name="T5" fmla="*/ 85 h 318"/>
                <a:gd name="T6" fmla="*/ 27 w 373"/>
                <a:gd name="T7" fmla="*/ 318 h 318"/>
                <a:gd name="T8" fmla="*/ 0 w 373"/>
                <a:gd name="T9" fmla="*/ 285 h 318"/>
                <a:gd name="T10" fmla="*/ 234 w 373"/>
                <a:gd name="T11" fmla="*/ 32 h 318"/>
                <a:gd name="T12" fmla="*/ 373 w 373"/>
                <a:gd name="T13" fmla="*/ 0 h 318"/>
                <a:gd name="T14" fmla="*/ 315 w 373"/>
                <a:gd name="T15" fmla="*/ 132 h 318"/>
                <a:gd name="T16" fmla="*/ 234 w 373"/>
                <a:gd name="T17" fmla="*/ 3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318">
                  <a:moveTo>
                    <a:pt x="0" y="285"/>
                  </a:moveTo>
                  <a:lnTo>
                    <a:pt x="278" y="52"/>
                  </a:lnTo>
                  <a:lnTo>
                    <a:pt x="305" y="85"/>
                  </a:lnTo>
                  <a:lnTo>
                    <a:pt x="27" y="318"/>
                  </a:lnTo>
                  <a:lnTo>
                    <a:pt x="0" y="285"/>
                  </a:lnTo>
                  <a:close/>
                  <a:moveTo>
                    <a:pt x="234" y="32"/>
                  </a:moveTo>
                  <a:lnTo>
                    <a:pt x="373" y="0"/>
                  </a:lnTo>
                  <a:lnTo>
                    <a:pt x="315" y="132"/>
                  </a:lnTo>
                  <a:lnTo>
                    <a:pt x="234" y="32"/>
                  </a:lnTo>
                  <a:close/>
                </a:path>
              </a:pathLst>
            </a:custGeom>
            <a:solidFill>
              <a:srgbClr val="000000"/>
            </a:solidFill>
            <a:ln w="1588">
              <a:solidFill>
                <a:srgbClr val="000000"/>
              </a:solidFill>
              <a:prstDash val="solid"/>
              <a:round/>
              <a:headEnd/>
              <a:tailEnd/>
            </a:ln>
          </p:spPr>
          <p:txBody>
            <a:bodyPr/>
            <a:lstStyle/>
            <a:p>
              <a:endParaRPr lang="en-US"/>
            </a:p>
          </p:txBody>
        </p:sp>
        <p:sp>
          <p:nvSpPr>
            <p:cNvPr id="7836" name="Freeform 668">
              <a:extLst>
                <a:ext uri="{FF2B5EF4-FFF2-40B4-BE49-F238E27FC236}">
                  <a16:creationId xmlns:a16="http://schemas.microsoft.com/office/drawing/2014/main" id="{434353C1-885B-497E-9B27-B823A6D9DCBA}"/>
                </a:ext>
              </a:extLst>
            </p:cNvPr>
            <p:cNvSpPr>
              <a:spLocks noEditPoints="1"/>
            </p:cNvSpPr>
            <p:nvPr/>
          </p:nvSpPr>
          <p:spPr bwMode="auto">
            <a:xfrm>
              <a:off x="1014" y="1543"/>
              <a:ext cx="252" cy="216"/>
            </a:xfrm>
            <a:custGeom>
              <a:avLst/>
              <a:gdLst>
                <a:gd name="T0" fmla="*/ 0 w 373"/>
                <a:gd name="T1" fmla="*/ 285 h 318"/>
                <a:gd name="T2" fmla="*/ 278 w 373"/>
                <a:gd name="T3" fmla="*/ 52 h 318"/>
                <a:gd name="T4" fmla="*/ 305 w 373"/>
                <a:gd name="T5" fmla="*/ 85 h 318"/>
                <a:gd name="T6" fmla="*/ 27 w 373"/>
                <a:gd name="T7" fmla="*/ 318 h 318"/>
                <a:gd name="T8" fmla="*/ 0 w 373"/>
                <a:gd name="T9" fmla="*/ 285 h 318"/>
                <a:gd name="T10" fmla="*/ 234 w 373"/>
                <a:gd name="T11" fmla="*/ 33 h 318"/>
                <a:gd name="T12" fmla="*/ 373 w 373"/>
                <a:gd name="T13" fmla="*/ 0 h 318"/>
                <a:gd name="T14" fmla="*/ 315 w 373"/>
                <a:gd name="T15" fmla="*/ 132 h 318"/>
                <a:gd name="T16" fmla="*/ 234 w 373"/>
                <a:gd name="T17" fmla="*/ 3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318">
                  <a:moveTo>
                    <a:pt x="0" y="285"/>
                  </a:moveTo>
                  <a:lnTo>
                    <a:pt x="278" y="52"/>
                  </a:lnTo>
                  <a:lnTo>
                    <a:pt x="305" y="85"/>
                  </a:lnTo>
                  <a:lnTo>
                    <a:pt x="27" y="318"/>
                  </a:lnTo>
                  <a:lnTo>
                    <a:pt x="0" y="285"/>
                  </a:lnTo>
                  <a:close/>
                  <a:moveTo>
                    <a:pt x="234" y="33"/>
                  </a:moveTo>
                  <a:lnTo>
                    <a:pt x="373" y="0"/>
                  </a:lnTo>
                  <a:lnTo>
                    <a:pt x="315" y="132"/>
                  </a:lnTo>
                  <a:lnTo>
                    <a:pt x="234" y="33"/>
                  </a:lnTo>
                  <a:close/>
                </a:path>
              </a:pathLst>
            </a:custGeom>
            <a:solidFill>
              <a:srgbClr val="000000"/>
            </a:solidFill>
            <a:ln w="1588">
              <a:solidFill>
                <a:srgbClr val="000000"/>
              </a:solidFill>
              <a:prstDash val="solid"/>
              <a:round/>
              <a:headEnd/>
              <a:tailEnd/>
            </a:ln>
          </p:spPr>
          <p:txBody>
            <a:bodyPr/>
            <a:lstStyle/>
            <a:p>
              <a:endParaRPr lang="en-US"/>
            </a:p>
          </p:txBody>
        </p:sp>
        <p:sp>
          <p:nvSpPr>
            <p:cNvPr id="7837" name="Freeform 669">
              <a:extLst>
                <a:ext uri="{FF2B5EF4-FFF2-40B4-BE49-F238E27FC236}">
                  <a16:creationId xmlns:a16="http://schemas.microsoft.com/office/drawing/2014/main" id="{43D262F4-86B1-4165-B66E-4C322330FC94}"/>
                </a:ext>
              </a:extLst>
            </p:cNvPr>
            <p:cNvSpPr>
              <a:spLocks noEditPoints="1"/>
            </p:cNvSpPr>
            <p:nvPr/>
          </p:nvSpPr>
          <p:spPr bwMode="auto">
            <a:xfrm>
              <a:off x="621" y="1398"/>
              <a:ext cx="244" cy="88"/>
            </a:xfrm>
            <a:custGeom>
              <a:avLst/>
              <a:gdLst>
                <a:gd name="T0" fmla="*/ 0 w 359"/>
                <a:gd name="T1" fmla="*/ 43 h 130"/>
                <a:gd name="T2" fmla="*/ 254 w 359"/>
                <a:gd name="T3" fmla="*/ 43 h 130"/>
                <a:gd name="T4" fmla="*/ 254 w 359"/>
                <a:gd name="T5" fmla="*/ 86 h 130"/>
                <a:gd name="T6" fmla="*/ 0 w 359"/>
                <a:gd name="T7" fmla="*/ 86 h 130"/>
                <a:gd name="T8" fmla="*/ 0 w 359"/>
                <a:gd name="T9" fmla="*/ 43 h 130"/>
                <a:gd name="T10" fmla="*/ 231 w 359"/>
                <a:gd name="T11" fmla="*/ 0 h 130"/>
                <a:gd name="T12" fmla="*/ 359 w 359"/>
                <a:gd name="T13" fmla="*/ 64 h 130"/>
                <a:gd name="T14" fmla="*/ 231 w 359"/>
                <a:gd name="T15" fmla="*/ 130 h 130"/>
                <a:gd name="T16" fmla="*/ 231 w 35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30">
                  <a:moveTo>
                    <a:pt x="0" y="43"/>
                  </a:moveTo>
                  <a:lnTo>
                    <a:pt x="254" y="43"/>
                  </a:lnTo>
                  <a:lnTo>
                    <a:pt x="254" y="86"/>
                  </a:lnTo>
                  <a:lnTo>
                    <a:pt x="0" y="86"/>
                  </a:lnTo>
                  <a:lnTo>
                    <a:pt x="0" y="43"/>
                  </a:lnTo>
                  <a:close/>
                  <a:moveTo>
                    <a:pt x="231" y="0"/>
                  </a:moveTo>
                  <a:lnTo>
                    <a:pt x="359" y="64"/>
                  </a:lnTo>
                  <a:lnTo>
                    <a:pt x="231" y="130"/>
                  </a:lnTo>
                  <a:lnTo>
                    <a:pt x="231" y="0"/>
                  </a:lnTo>
                  <a:close/>
                </a:path>
              </a:pathLst>
            </a:custGeom>
            <a:solidFill>
              <a:srgbClr val="000000"/>
            </a:solidFill>
            <a:ln w="1588">
              <a:solidFill>
                <a:srgbClr val="000000"/>
              </a:solidFill>
              <a:prstDash val="solid"/>
              <a:round/>
              <a:headEnd/>
              <a:tailEnd/>
            </a:ln>
          </p:spPr>
          <p:txBody>
            <a:bodyPr/>
            <a:lstStyle/>
            <a:p>
              <a:endParaRPr lang="en-US"/>
            </a:p>
          </p:txBody>
        </p:sp>
        <p:sp>
          <p:nvSpPr>
            <p:cNvPr id="7838" name="Freeform 670">
              <a:extLst>
                <a:ext uri="{FF2B5EF4-FFF2-40B4-BE49-F238E27FC236}">
                  <a16:creationId xmlns:a16="http://schemas.microsoft.com/office/drawing/2014/main" id="{BE368D42-FAE3-40CC-944A-B0E76BA1EC63}"/>
                </a:ext>
              </a:extLst>
            </p:cNvPr>
            <p:cNvSpPr>
              <a:spLocks noEditPoints="1"/>
            </p:cNvSpPr>
            <p:nvPr/>
          </p:nvSpPr>
          <p:spPr bwMode="auto">
            <a:xfrm>
              <a:off x="1022" y="1408"/>
              <a:ext cx="244" cy="88"/>
            </a:xfrm>
            <a:custGeom>
              <a:avLst/>
              <a:gdLst>
                <a:gd name="T0" fmla="*/ 0 w 359"/>
                <a:gd name="T1" fmla="*/ 44 h 131"/>
                <a:gd name="T2" fmla="*/ 254 w 359"/>
                <a:gd name="T3" fmla="*/ 44 h 131"/>
                <a:gd name="T4" fmla="*/ 254 w 359"/>
                <a:gd name="T5" fmla="*/ 87 h 131"/>
                <a:gd name="T6" fmla="*/ 0 w 359"/>
                <a:gd name="T7" fmla="*/ 87 h 131"/>
                <a:gd name="T8" fmla="*/ 0 w 359"/>
                <a:gd name="T9" fmla="*/ 44 h 131"/>
                <a:gd name="T10" fmla="*/ 231 w 359"/>
                <a:gd name="T11" fmla="*/ 0 h 131"/>
                <a:gd name="T12" fmla="*/ 359 w 359"/>
                <a:gd name="T13" fmla="*/ 66 h 131"/>
                <a:gd name="T14" fmla="*/ 231 w 359"/>
                <a:gd name="T15" fmla="*/ 131 h 131"/>
                <a:gd name="T16" fmla="*/ 231 w 359"/>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31">
                  <a:moveTo>
                    <a:pt x="0" y="44"/>
                  </a:moveTo>
                  <a:lnTo>
                    <a:pt x="254" y="44"/>
                  </a:lnTo>
                  <a:lnTo>
                    <a:pt x="254" y="87"/>
                  </a:lnTo>
                  <a:lnTo>
                    <a:pt x="0" y="87"/>
                  </a:lnTo>
                  <a:lnTo>
                    <a:pt x="0" y="44"/>
                  </a:lnTo>
                  <a:close/>
                  <a:moveTo>
                    <a:pt x="231" y="0"/>
                  </a:moveTo>
                  <a:lnTo>
                    <a:pt x="359" y="66"/>
                  </a:lnTo>
                  <a:lnTo>
                    <a:pt x="231" y="131"/>
                  </a:lnTo>
                  <a:lnTo>
                    <a:pt x="231" y="0"/>
                  </a:lnTo>
                  <a:close/>
                </a:path>
              </a:pathLst>
            </a:custGeom>
            <a:solidFill>
              <a:srgbClr val="000000"/>
            </a:solidFill>
            <a:ln w="1588">
              <a:solidFill>
                <a:srgbClr val="000000"/>
              </a:solidFill>
              <a:prstDash val="solid"/>
              <a:round/>
              <a:headEnd/>
              <a:tailEnd/>
            </a:ln>
          </p:spPr>
          <p:txBody>
            <a:bodyPr/>
            <a:lstStyle/>
            <a:p>
              <a:endParaRPr lang="en-US"/>
            </a:p>
          </p:txBody>
        </p:sp>
        <p:sp>
          <p:nvSpPr>
            <p:cNvPr id="7839" name="Freeform 671">
              <a:extLst>
                <a:ext uri="{FF2B5EF4-FFF2-40B4-BE49-F238E27FC236}">
                  <a16:creationId xmlns:a16="http://schemas.microsoft.com/office/drawing/2014/main" id="{0B9988E8-39E3-4568-A8B2-B4279F200B92}"/>
                </a:ext>
              </a:extLst>
            </p:cNvPr>
            <p:cNvSpPr>
              <a:spLocks noEditPoints="1"/>
            </p:cNvSpPr>
            <p:nvPr/>
          </p:nvSpPr>
          <p:spPr bwMode="auto">
            <a:xfrm>
              <a:off x="1400" y="1408"/>
              <a:ext cx="244" cy="88"/>
            </a:xfrm>
            <a:custGeom>
              <a:avLst/>
              <a:gdLst>
                <a:gd name="T0" fmla="*/ 0 w 360"/>
                <a:gd name="T1" fmla="*/ 44 h 131"/>
                <a:gd name="T2" fmla="*/ 254 w 360"/>
                <a:gd name="T3" fmla="*/ 44 h 131"/>
                <a:gd name="T4" fmla="*/ 254 w 360"/>
                <a:gd name="T5" fmla="*/ 87 h 131"/>
                <a:gd name="T6" fmla="*/ 0 w 360"/>
                <a:gd name="T7" fmla="*/ 87 h 131"/>
                <a:gd name="T8" fmla="*/ 0 w 360"/>
                <a:gd name="T9" fmla="*/ 44 h 131"/>
                <a:gd name="T10" fmla="*/ 232 w 360"/>
                <a:gd name="T11" fmla="*/ 0 h 131"/>
                <a:gd name="T12" fmla="*/ 360 w 360"/>
                <a:gd name="T13" fmla="*/ 66 h 131"/>
                <a:gd name="T14" fmla="*/ 232 w 360"/>
                <a:gd name="T15" fmla="*/ 131 h 131"/>
                <a:gd name="T16" fmla="*/ 232 w 360"/>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31">
                  <a:moveTo>
                    <a:pt x="0" y="44"/>
                  </a:moveTo>
                  <a:lnTo>
                    <a:pt x="254" y="44"/>
                  </a:lnTo>
                  <a:lnTo>
                    <a:pt x="254" y="87"/>
                  </a:lnTo>
                  <a:lnTo>
                    <a:pt x="0" y="87"/>
                  </a:lnTo>
                  <a:lnTo>
                    <a:pt x="0" y="44"/>
                  </a:lnTo>
                  <a:close/>
                  <a:moveTo>
                    <a:pt x="232" y="0"/>
                  </a:moveTo>
                  <a:lnTo>
                    <a:pt x="360" y="66"/>
                  </a:lnTo>
                  <a:lnTo>
                    <a:pt x="232" y="131"/>
                  </a:lnTo>
                  <a:lnTo>
                    <a:pt x="232" y="0"/>
                  </a:lnTo>
                  <a:close/>
                </a:path>
              </a:pathLst>
            </a:custGeom>
            <a:solidFill>
              <a:srgbClr val="000000"/>
            </a:solidFill>
            <a:ln w="1588">
              <a:solidFill>
                <a:srgbClr val="000000"/>
              </a:solidFill>
              <a:prstDash val="solid"/>
              <a:round/>
              <a:headEnd/>
              <a:tailEnd/>
            </a:ln>
          </p:spPr>
          <p:txBody>
            <a:bodyPr/>
            <a:lstStyle/>
            <a:p>
              <a:endParaRPr lang="en-US"/>
            </a:p>
          </p:txBody>
        </p:sp>
        <p:sp>
          <p:nvSpPr>
            <p:cNvPr id="7840" name="Freeform 672">
              <a:extLst>
                <a:ext uri="{FF2B5EF4-FFF2-40B4-BE49-F238E27FC236}">
                  <a16:creationId xmlns:a16="http://schemas.microsoft.com/office/drawing/2014/main" id="{9DAD6722-7F30-4229-ABC2-D878A5C66C3C}"/>
                </a:ext>
              </a:extLst>
            </p:cNvPr>
            <p:cNvSpPr>
              <a:spLocks noEditPoints="1"/>
            </p:cNvSpPr>
            <p:nvPr/>
          </p:nvSpPr>
          <p:spPr bwMode="auto">
            <a:xfrm>
              <a:off x="1400" y="1806"/>
              <a:ext cx="244" cy="89"/>
            </a:xfrm>
            <a:custGeom>
              <a:avLst/>
              <a:gdLst>
                <a:gd name="T0" fmla="*/ 0 w 360"/>
                <a:gd name="T1" fmla="*/ 43 h 130"/>
                <a:gd name="T2" fmla="*/ 254 w 360"/>
                <a:gd name="T3" fmla="*/ 43 h 130"/>
                <a:gd name="T4" fmla="*/ 254 w 360"/>
                <a:gd name="T5" fmla="*/ 87 h 130"/>
                <a:gd name="T6" fmla="*/ 0 w 360"/>
                <a:gd name="T7" fmla="*/ 87 h 130"/>
                <a:gd name="T8" fmla="*/ 0 w 360"/>
                <a:gd name="T9" fmla="*/ 43 h 130"/>
                <a:gd name="T10" fmla="*/ 232 w 360"/>
                <a:gd name="T11" fmla="*/ 0 h 130"/>
                <a:gd name="T12" fmla="*/ 360 w 360"/>
                <a:gd name="T13" fmla="*/ 64 h 130"/>
                <a:gd name="T14" fmla="*/ 232 w 360"/>
                <a:gd name="T15" fmla="*/ 130 h 130"/>
                <a:gd name="T16" fmla="*/ 232 w 360"/>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30">
                  <a:moveTo>
                    <a:pt x="0" y="43"/>
                  </a:moveTo>
                  <a:lnTo>
                    <a:pt x="254" y="43"/>
                  </a:lnTo>
                  <a:lnTo>
                    <a:pt x="254" y="87"/>
                  </a:lnTo>
                  <a:lnTo>
                    <a:pt x="0" y="87"/>
                  </a:lnTo>
                  <a:lnTo>
                    <a:pt x="0" y="43"/>
                  </a:lnTo>
                  <a:close/>
                  <a:moveTo>
                    <a:pt x="232" y="0"/>
                  </a:moveTo>
                  <a:lnTo>
                    <a:pt x="360" y="64"/>
                  </a:lnTo>
                  <a:lnTo>
                    <a:pt x="232" y="130"/>
                  </a:lnTo>
                  <a:lnTo>
                    <a:pt x="232" y="0"/>
                  </a:lnTo>
                  <a:close/>
                </a:path>
              </a:pathLst>
            </a:custGeom>
            <a:solidFill>
              <a:srgbClr val="000000"/>
            </a:solidFill>
            <a:ln w="1588">
              <a:solidFill>
                <a:srgbClr val="000000"/>
              </a:solidFill>
              <a:prstDash val="solid"/>
              <a:round/>
              <a:headEnd/>
              <a:tailEnd/>
            </a:ln>
          </p:spPr>
          <p:txBody>
            <a:bodyPr/>
            <a:lstStyle/>
            <a:p>
              <a:endParaRPr lang="en-US"/>
            </a:p>
          </p:txBody>
        </p:sp>
        <p:sp>
          <p:nvSpPr>
            <p:cNvPr id="7841" name="Line 673">
              <a:extLst>
                <a:ext uri="{FF2B5EF4-FFF2-40B4-BE49-F238E27FC236}">
                  <a16:creationId xmlns:a16="http://schemas.microsoft.com/office/drawing/2014/main" id="{F9638B8D-675A-484B-8801-A8447B537180}"/>
                </a:ext>
              </a:extLst>
            </p:cNvPr>
            <p:cNvSpPr>
              <a:spLocks noChangeShapeType="1"/>
            </p:cNvSpPr>
            <p:nvPr/>
          </p:nvSpPr>
          <p:spPr bwMode="auto">
            <a:xfrm flipV="1">
              <a:off x="532" y="2568"/>
              <a:ext cx="380" cy="3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42" name="Line 674">
              <a:extLst>
                <a:ext uri="{FF2B5EF4-FFF2-40B4-BE49-F238E27FC236}">
                  <a16:creationId xmlns:a16="http://schemas.microsoft.com/office/drawing/2014/main" id="{732B28B7-2B1B-4098-9E93-FC74FCBD69A9}"/>
                </a:ext>
              </a:extLst>
            </p:cNvPr>
            <p:cNvSpPr>
              <a:spLocks noChangeShapeType="1"/>
            </p:cNvSpPr>
            <p:nvPr/>
          </p:nvSpPr>
          <p:spPr bwMode="auto">
            <a:xfrm>
              <a:off x="509" y="2548"/>
              <a:ext cx="40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43" name="Line 675">
              <a:extLst>
                <a:ext uri="{FF2B5EF4-FFF2-40B4-BE49-F238E27FC236}">
                  <a16:creationId xmlns:a16="http://schemas.microsoft.com/office/drawing/2014/main" id="{21530344-AFEE-43A4-A9F1-85ECAF0492DB}"/>
                </a:ext>
              </a:extLst>
            </p:cNvPr>
            <p:cNvSpPr>
              <a:spLocks noChangeShapeType="1"/>
            </p:cNvSpPr>
            <p:nvPr/>
          </p:nvSpPr>
          <p:spPr bwMode="auto">
            <a:xfrm>
              <a:off x="944" y="2549"/>
              <a:ext cx="40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44" name="Line 676">
              <a:extLst>
                <a:ext uri="{FF2B5EF4-FFF2-40B4-BE49-F238E27FC236}">
                  <a16:creationId xmlns:a16="http://schemas.microsoft.com/office/drawing/2014/main" id="{3AC2C430-C2E5-42E2-A22F-E278E61CA57C}"/>
                </a:ext>
              </a:extLst>
            </p:cNvPr>
            <p:cNvSpPr>
              <a:spLocks noChangeShapeType="1"/>
            </p:cNvSpPr>
            <p:nvPr/>
          </p:nvSpPr>
          <p:spPr bwMode="auto">
            <a:xfrm>
              <a:off x="1377" y="2549"/>
              <a:ext cx="40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45" name="Line 677">
              <a:extLst>
                <a:ext uri="{FF2B5EF4-FFF2-40B4-BE49-F238E27FC236}">
                  <a16:creationId xmlns:a16="http://schemas.microsoft.com/office/drawing/2014/main" id="{AA569B7F-007B-4F15-ABB5-922970E606F4}"/>
                </a:ext>
              </a:extLst>
            </p:cNvPr>
            <p:cNvSpPr>
              <a:spLocks noChangeShapeType="1"/>
            </p:cNvSpPr>
            <p:nvPr/>
          </p:nvSpPr>
          <p:spPr bwMode="auto">
            <a:xfrm>
              <a:off x="1348" y="2923"/>
              <a:ext cx="403"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46" name="Line 678">
              <a:extLst>
                <a:ext uri="{FF2B5EF4-FFF2-40B4-BE49-F238E27FC236}">
                  <a16:creationId xmlns:a16="http://schemas.microsoft.com/office/drawing/2014/main" id="{D9F72BEB-8E8A-4F99-A79A-A26F31C098B9}"/>
                </a:ext>
              </a:extLst>
            </p:cNvPr>
            <p:cNvSpPr>
              <a:spLocks noChangeShapeType="1"/>
            </p:cNvSpPr>
            <p:nvPr/>
          </p:nvSpPr>
          <p:spPr bwMode="auto">
            <a:xfrm flipV="1">
              <a:off x="912" y="2568"/>
              <a:ext cx="434" cy="35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47" name="Rectangle 679">
              <a:extLst>
                <a:ext uri="{FF2B5EF4-FFF2-40B4-BE49-F238E27FC236}">
                  <a16:creationId xmlns:a16="http://schemas.microsoft.com/office/drawing/2014/main" id="{5167CF38-3C75-4650-89FE-922209F18EC3}"/>
                </a:ext>
              </a:extLst>
            </p:cNvPr>
            <p:cNvSpPr>
              <a:spLocks noChangeArrowheads="1"/>
            </p:cNvSpPr>
            <p:nvPr/>
          </p:nvSpPr>
          <p:spPr bwMode="auto">
            <a:xfrm>
              <a:off x="452" y="2360"/>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2</a:t>
              </a:r>
              <a:endParaRPr lang="en-US" altLang="en-US" sz="4400"/>
            </a:p>
          </p:txBody>
        </p:sp>
        <p:sp>
          <p:nvSpPr>
            <p:cNvPr id="7848" name="Rectangle 680">
              <a:extLst>
                <a:ext uri="{FF2B5EF4-FFF2-40B4-BE49-F238E27FC236}">
                  <a16:creationId xmlns:a16="http://schemas.microsoft.com/office/drawing/2014/main" id="{84DEF0F5-133A-4BE6-981F-05254119AEEA}"/>
                </a:ext>
              </a:extLst>
            </p:cNvPr>
            <p:cNvSpPr>
              <a:spLocks noChangeArrowheads="1"/>
            </p:cNvSpPr>
            <p:nvPr/>
          </p:nvSpPr>
          <p:spPr bwMode="auto">
            <a:xfrm>
              <a:off x="877" y="2360"/>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4</a:t>
              </a:r>
              <a:endParaRPr lang="en-US" altLang="en-US" sz="4400"/>
            </a:p>
          </p:txBody>
        </p:sp>
        <p:sp>
          <p:nvSpPr>
            <p:cNvPr id="7849" name="Rectangle 681">
              <a:extLst>
                <a:ext uri="{FF2B5EF4-FFF2-40B4-BE49-F238E27FC236}">
                  <a16:creationId xmlns:a16="http://schemas.microsoft.com/office/drawing/2014/main" id="{2AD520E0-1F50-448A-93B2-9C151823F815}"/>
                </a:ext>
              </a:extLst>
            </p:cNvPr>
            <p:cNvSpPr>
              <a:spLocks noChangeArrowheads="1"/>
            </p:cNvSpPr>
            <p:nvPr/>
          </p:nvSpPr>
          <p:spPr bwMode="auto">
            <a:xfrm>
              <a:off x="1325" y="2359"/>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6</a:t>
              </a:r>
              <a:endParaRPr lang="en-US" altLang="en-US" sz="4400"/>
            </a:p>
          </p:txBody>
        </p:sp>
        <p:sp>
          <p:nvSpPr>
            <p:cNvPr id="7850" name="Rectangle 682">
              <a:extLst>
                <a:ext uri="{FF2B5EF4-FFF2-40B4-BE49-F238E27FC236}">
                  <a16:creationId xmlns:a16="http://schemas.microsoft.com/office/drawing/2014/main" id="{0D20D984-E601-46E3-AE15-E090EC102E25}"/>
                </a:ext>
              </a:extLst>
            </p:cNvPr>
            <p:cNvSpPr>
              <a:spLocks noChangeArrowheads="1"/>
            </p:cNvSpPr>
            <p:nvPr/>
          </p:nvSpPr>
          <p:spPr bwMode="auto">
            <a:xfrm>
              <a:off x="1325" y="299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5</a:t>
              </a:r>
              <a:endParaRPr lang="en-US" altLang="en-US" sz="4400"/>
            </a:p>
          </p:txBody>
        </p:sp>
        <p:sp>
          <p:nvSpPr>
            <p:cNvPr id="7851" name="Rectangle 683">
              <a:extLst>
                <a:ext uri="{FF2B5EF4-FFF2-40B4-BE49-F238E27FC236}">
                  <a16:creationId xmlns:a16="http://schemas.microsoft.com/office/drawing/2014/main" id="{DA02503E-9879-44C4-9687-F0969AF4EFA5}"/>
                </a:ext>
              </a:extLst>
            </p:cNvPr>
            <p:cNvSpPr>
              <a:spLocks noChangeArrowheads="1"/>
            </p:cNvSpPr>
            <p:nvPr/>
          </p:nvSpPr>
          <p:spPr bwMode="auto">
            <a:xfrm>
              <a:off x="883" y="2995"/>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3</a:t>
              </a:r>
              <a:endParaRPr lang="en-US" altLang="en-US" sz="4400"/>
            </a:p>
          </p:txBody>
        </p:sp>
        <p:sp>
          <p:nvSpPr>
            <p:cNvPr id="7852" name="Rectangle 684">
              <a:extLst>
                <a:ext uri="{FF2B5EF4-FFF2-40B4-BE49-F238E27FC236}">
                  <a16:creationId xmlns:a16="http://schemas.microsoft.com/office/drawing/2014/main" id="{2E292E2D-D04E-4CBC-989D-D975B1033E32}"/>
                </a:ext>
              </a:extLst>
            </p:cNvPr>
            <p:cNvSpPr>
              <a:spLocks noChangeArrowheads="1"/>
            </p:cNvSpPr>
            <p:nvPr/>
          </p:nvSpPr>
          <p:spPr bwMode="auto">
            <a:xfrm>
              <a:off x="460" y="299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1</a:t>
              </a:r>
              <a:endParaRPr lang="en-US" altLang="en-US" sz="4400"/>
            </a:p>
          </p:txBody>
        </p:sp>
        <p:sp>
          <p:nvSpPr>
            <p:cNvPr id="7853" name="Freeform 685">
              <a:extLst>
                <a:ext uri="{FF2B5EF4-FFF2-40B4-BE49-F238E27FC236}">
                  <a16:creationId xmlns:a16="http://schemas.microsoft.com/office/drawing/2014/main" id="{FA95387E-4879-4182-BA93-C4524B16B86C}"/>
                </a:ext>
              </a:extLst>
            </p:cNvPr>
            <p:cNvSpPr>
              <a:spLocks/>
            </p:cNvSpPr>
            <p:nvPr/>
          </p:nvSpPr>
          <p:spPr bwMode="auto">
            <a:xfrm>
              <a:off x="476" y="2520"/>
              <a:ext cx="56" cy="58"/>
            </a:xfrm>
            <a:custGeom>
              <a:avLst/>
              <a:gdLst>
                <a:gd name="T0" fmla="*/ 41 w 84"/>
                <a:gd name="T1" fmla="*/ 0 h 85"/>
                <a:gd name="T2" fmla="*/ 46 w 84"/>
                <a:gd name="T3" fmla="*/ 0 h 85"/>
                <a:gd name="T4" fmla="*/ 49 w 84"/>
                <a:gd name="T5" fmla="*/ 2 h 85"/>
                <a:gd name="T6" fmla="*/ 58 w 84"/>
                <a:gd name="T7" fmla="*/ 3 h 85"/>
                <a:gd name="T8" fmla="*/ 65 w 84"/>
                <a:gd name="T9" fmla="*/ 7 h 85"/>
                <a:gd name="T10" fmla="*/ 70 w 84"/>
                <a:gd name="T11" fmla="*/ 12 h 85"/>
                <a:gd name="T12" fmla="*/ 75 w 84"/>
                <a:gd name="T13" fmla="*/ 19 h 85"/>
                <a:gd name="T14" fmla="*/ 80 w 84"/>
                <a:gd name="T15" fmla="*/ 26 h 85"/>
                <a:gd name="T16" fmla="*/ 82 w 84"/>
                <a:gd name="T17" fmla="*/ 35 h 85"/>
                <a:gd name="T18" fmla="*/ 82 w 84"/>
                <a:gd name="T19" fmla="*/ 38 h 85"/>
                <a:gd name="T20" fmla="*/ 84 w 84"/>
                <a:gd name="T21" fmla="*/ 43 h 85"/>
                <a:gd name="T22" fmla="*/ 82 w 84"/>
                <a:gd name="T23" fmla="*/ 47 h 85"/>
                <a:gd name="T24" fmla="*/ 82 w 84"/>
                <a:gd name="T25" fmla="*/ 50 h 85"/>
                <a:gd name="T26" fmla="*/ 80 w 84"/>
                <a:gd name="T27" fmla="*/ 59 h 85"/>
                <a:gd name="T28" fmla="*/ 75 w 84"/>
                <a:gd name="T29" fmla="*/ 66 h 85"/>
                <a:gd name="T30" fmla="*/ 70 w 84"/>
                <a:gd name="T31" fmla="*/ 73 h 85"/>
                <a:gd name="T32" fmla="*/ 65 w 84"/>
                <a:gd name="T33" fmla="*/ 78 h 85"/>
                <a:gd name="T34" fmla="*/ 58 w 84"/>
                <a:gd name="T35" fmla="*/ 81 h 85"/>
                <a:gd name="T36" fmla="*/ 49 w 84"/>
                <a:gd name="T37" fmla="*/ 85 h 85"/>
                <a:gd name="T38" fmla="*/ 46 w 84"/>
                <a:gd name="T39" fmla="*/ 85 h 85"/>
                <a:gd name="T40" fmla="*/ 41 w 84"/>
                <a:gd name="T41" fmla="*/ 85 h 85"/>
                <a:gd name="T42" fmla="*/ 37 w 84"/>
                <a:gd name="T43" fmla="*/ 85 h 85"/>
                <a:gd name="T44" fmla="*/ 32 w 84"/>
                <a:gd name="T45" fmla="*/ 85 h 85"/>
                <a:gd name="T46" fmla="*/ 26 w 84"/>
                <a:gd name="T47" fmla="*/ 81 h 85"/>
                <a:gd name="T48" fmla="*/ 17 w 84"/>
                <a:gd name="T49" fmla="*/ 78 h 85"/>
                <a:gd name="T50" fmla="*/ 12 w 84"/>
                <a:gd name="T51" fmla="*/ 73 h 85"/>
                <a:gd name="T52" fmla="*/ 7 w 84"/>
                <a:gd name="T53" fmla="*/ 66 h 85"/>
                <a:gd name="T54" fmla="*/ 3 w 84"/>
                <a:gd name="T55" fmla="*/ 59 h 85"/>
                <a:gd name="T56" fmla="*/ 0 w 84"/>
                <a:gd name="T57" fmla="*/ 50 h 85"/>
                <a:gd name="T58" fmla="*/ 0 w 84"/>
                <a:gd name="T59" fmla="*/ 47 h 85"/>
                <a:gd name="T60" fmla="*/ 0 w 84"/>
                <a:gd name="T61" fmla="*/ 43 h 85"/>
                <a:gd name="T62" fmla="*/ 0 w 84"/>
                <a:gd name="T63" fmla="*/ 38 h 85"/>
                <a:gd name="T64" fmla="*/ 0 w 84"/>
                <a:gd name="T65" fmla="*/ 35 h 85"/>
                <a:gd name="T66" fmla="*/ 3 w 84"/>
                <a:gd name="T67" fmla="*/ 26 h 85"/>
                <a:gd name="T68" fmla="*/ 7 w 84"/>
                <a:gd name="T69" fmla="*/ 19 h 85"/>
                <a:gd name="T70" fmla="*/ 12 w 84"/>
                <a:gd name="T71" fmla="*/ 12 h 85"/>
                <a:gd name="T72" fmla="*/ 17 w 84"/>
                <a:gd name="T73" fmla="*/ 7 h 85"/>
                <a:gd name="T74" fmla="*/ 26 w 84"/>
                <a:gd name="T75" fmla="*/ 3 h 85"/>
                <a:gd name="T76" fmla="*/ 32 w 84"/>
                <a:gd name="T77" fmla="*/ 2 h 85"/>
                <a:gd name="T78" fmla="*/ 37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49" y="2"/>
                  </a:lnTo>
                  <a:lnTo>
                    <a:pt x="58" y="3"/>
                  </a:lnTo>
                  <a:lnTo>
                    <a:pt x="65" y="7"/>
                  </a:lnTo>
                  <a:lnTo>
                    <a:pt x="70" y="12"/>
                  </a:lnTo>
                  <a:lnTo>
                    <a:pt x="75" y="19"/>
                  </a:lnTo>
                  <a:lnTo>
                    <a:pt x="80" y="26"/>
                  </a:lnTo>
                  <a:lnTo>
                    <a:pt x="82" y="35"/>
                  </a:lnTo>
                  <a:lnTo>
                    <a:pt x="82" y="38"/>
                  </a:lnTo>
                  <a:lnTo>
                    <a:pt x="84" y="43"/>
                  </a:lnTo>
                  <a:lnTo>
                    <a:pt x="82" y="47"/>
                  </a:lnTo>
                  <a:lnTo>
                    <a:pt x="82" y="50"/>
                  </a:lnTo>
                  <a:lnTo>
                    <a:pt x="80" y="59"/>
                  </a:lnTo>
                  <a:lnTo>
                    <a:pt x="75" y="66"/>
                  </a:lnTo>
                  <a:lnTo>
                    <a:pt x="70" y="73"/>
                  </a:lnTo>
                  <a:lnTo>
                    <a:pt x="65" y="78"/>
                  </a:lnTo>
                  <a:lnTo>
                    <a:pt x="58" y="81"/>
                  </a:lnTo>
                  <a:lnTo>
                    <a:pt x="49" y="85"/>
                  </a:lnTo>
                  <a:lnTo>
                    <a:pt x="46" y="85"/>
                  </a:lnTo>
                  <a:lnTo>
                    <a:pt x="41" y="85"/>
                  </a:lnTo>
                  <a:lnTo>
                    <a:pt x="37" y="85"/>
                  </a:lnTo>
                  <a:lnTo>
                    <a:pt x="32" y="85"/>
                  </a:lnTo>
                  <a:lnTo>
                    <a:pt x="26" y="81"/>
                  </a:lnTo>
                  <a:lnTo>
                    <a:pt x="17" y="78"/>
                  </a:lnTo>
                  <a:lnTo>
                    <a:pt x="12" y="73"/>
                  </a:lnTo>
                  <a:lnTo>
                    <a:pt x="7" y="66"/>
                  </a:lnTo>
                  <a:lnTo>
                    <a:pt x="3" y="59"/>
                  </a:lnTo>
                  <a:lnTo>
                    <a:pt x="0" y="50"/>
                  </a:lnTo>
                  <a:lnTo>
                    <a:pt x="0" y="47"/>
                  </a:lnTo>
                  <a:lnTo>
                    <a:pt x="0" y="43"/>
                  </a:lnTo>
                  <a:lnTo>
                    <a:pt x="0" y="38"/>
                  </a:lnTo>
                  <a:lnTo>
                    <a:pt x="0" y="35"/>
                  </a:lnTo>
                  <a:lnTo>
                    <a:pt x="3" y="26"/>
                  </a:lnTo>
                  <a:lnTo>
                    <a:pt x="7" y="19"/>
                  </a:lnTo>
                  <a:lnTo>
                    <a:pt x="12" y="12"/>
                  </a:lnTo>
                  <a:lnTo>
                    <a:pt x="17" y="7"/>
                  </a:lnTo>
                  <a:lnTo>
                    <a:pt x="26" y="3"/>
                  </a:lnTo>
                  <a:lnTo>
                    <a:pt x="32" y="2"/>
                  </a:lnTo>
                  <a:lnTo>
                    <a:pt x="37"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54" name="Freeform 686">
              <a:extLst>
                <a:ext uri="{FF2B5EF4-FFF2-40B4-BE49-F238E27FC236}">
                  <a16:creationId xmlns:a16="http://schemas.microsoft.com/office/drawing/2014/main" id="{32F1E8C7-BDDF-4B70-8487-C87015B1ED8D}"/>
                </a:ext>
              </a:extLst>
            </p:cNvPr>
            <p:cNvSpPr>
              <a:spLocks/>
            </p:cNvSpPr>
            <p:nvPr/>
          </p:nvSpPr>
          <p:spPr bwMode="auto">
            <a:xfrm>
              <a:off x="476" y="2520"/>
              <a:ext cx="56" cy="58"/>
            </a:xfrm>
            <a:custGeom>
              <a:avLst/>
              <a:gdLst>
                <a:gd name="T0" fmla="*/ 41 w 84"/>
                <a:gd name="T1" fmla="*/ 0 h 85"/>
                <a:gd name="T2" fmla="*/ 46 w 84"/>
                <a:gd name="T3" fmla="*/ 0 h 85"/>
                <a:gd name="T4" fmla="*/ 49 w 84"/>
                <a:gd name="T5" fmla="*/ 2 h 85"/>
                <a:gd name="T6" fmla="*/ 58 w 84"/>
                <a:gd name="T7" fmla="*/ 3 h 85"/>
                <a:gd name="T8" fmla="*/ 65 w 84"/>
                <a:gd name="T9" fmla="*/ 7 h 85"/>
                <a:gd name="T10" fmla="*/ 70 w 84"/>
                <a:gd name="T11" fmla="*/ 12 h 85"/>
                <a:gd name="T12" fmla="*/ 75 w 84"/>
                <a:gd name="T13" fmla="*/ 19 h 85"/>
                <a:gd name="T14" fmla="*/ 80 w 84"/>
                <a:gd name="T15" fmla="*/ 26 h 85"/>
                <a:gd name="T16" fmla="*/ 82 w 84"/>
                <a:gd name="T17" fmla="*/ 35 h 85"/>
                <a:gd name="T18" fmla="*/ 82 w 84"/>
                <a:gd name="T19" fmla="*/ 38 h 85"/>
                <a:gd name="T20" fmla="*/ 84 w 84"/>
                <a:gd name="T21" fmla="*/ 43 h 85"/>
                <a:gd name="T22" fmla="*/ 82 w 84"/>
                <a:gd name="T23" fmla="*/ 47 h 85"/>
                <a:gd name="T24" fmla="*/ 82 w 84"/>
                <a:gd name="T25" fmla="*/ 50 h 85"/>
                <a:gd name="T26" fmla="*/ 80 w 84"/>
                <a:gd name="T27" fmla="*/ 59 h 85"/>
                <a:gd name="T28" fmla="*/ 75 w 84"/>
                <a:gd name="T29" fmla="*/ 66 h 85"/>
                <a:gd name="T30" fmla="*/ 70 w 84"/>
                <a:gd name="T31" fmla="*/ 73 h 85"/>
                <a:gd name="T32" fmla="*/ 65 w 84"/>
                <a:gd name="T33" fmla="*/ 78 h 85"/>
                <a:gd name="T34" fmla="*/ 58 w 84"/>
                <a:gd name="T35" fmla="*/ 81 h 85"/>
                <a:gd name="T36" fmla="*/ 49 w 84"/>
                <a:gd name="T37" fmla="*/ 85 h 85"/>
                <a:gd name="T38" fmla="*/ 46 w 84"/>
                <a:gd name="T39" fmla="*/ 85 h 85"/>
                <a:gd name="T40" fmla="*/ 41 w 84"/>
                <a:gd name="T41" fmla="*/ 85 h 85"/>
                <a:gd name="T42" fmla="*/ 37 w 84"/>
                <a:gd name="T43" fmla="*/ 85 h 85"/>
                <a:gd name="T44" fmla="*/ 32 w 84"/>
                <a:gd name="T45" fmla="*/ 85 h 85"/>
                <a:gd name="T46" fmla="*/ 26 w 84"/>
                <a:gd name="T47" fmla="*/ 81 h 85"/>
                <a:gd name="T48" fmla="*/ 17 w 84"/>
                <a:gd name="T49" fmla="*/ 78 h 85"/>
                <a:gd name="T50" fmla="*/ 12 w 84"/>
                <a:gd name="T51" fmla="*/ 73 h 85"/>
                <a:gd name="T52" fmla="*/ 7 w 84"/>
                <a:gd name="T53" fmla="*/ 66 h 85"/>
                <a:gd name="T54" fmla="*/ 3 w 84"/>
                <a:gd name="T55" fmla="*/ 59 h 85"/>
                <a:gd name="T56" fmla="*/ 0 w 84"/>
                <a:gd name="T57" fmla="*/ 50 h 85"/>
                <a:gd name="T58" fmla="*/ 0 w 84"/>
                <a:gd name="T59" fmla="*/ 47 h 85"/>
                <a:gd name="T60" fmla="*/ 0 w 84"/>
                <a:gd name="T61" fmla="*/ 43 h 85"/>
                <a:gd name="T62" fmla="*/ 0 w 84"/>
                <a:gd name="T63" fmla="*/ 38 h 85"/>
                <a:gd name="T64" fmla="*/ 0 w 84"/>
                <a:gd name="T65" fmla="*/ 35 h 85"/>
                <a:gd name="T66" fmla="*/ 3 w 84"/>
                <a:gd name="T67" fmla="*/ 26 h 85"/>
                <a:gd name="T68" fmla="*/ 7 w 84"/>
                <a:gd name="T69" fmla="*/ 19 h 85"/>
                <a:gd name="T70" fmla="*/ 12 w 84"/>
                <a:gd name="T71" fmla="*/ 12 h 85"/>
                <a:gd name="T72" fmla="*/ 17 w 84"/>
                <a:gd name="T73" fmla="*/ 7 h 85"/>
                <a:gd name="T74" fmla="*/ 26 w 84"/>
                <a:gd name="T75" fmla="*/ 3 h 85"/>
                <a:gd name="T76" fmla="*/ 32 w 84"/>
                <a:gd name="T77" fmla="*/ 2 h 85"/>
                <a:gd name="T78" fmla="*/ 37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49" y="2"/>
                  </a:lnTo>
                  <a:lnTo>
                    <a:pt x="58" y="3"/>
                  </a:lnTo>
                  <a:lnTo>
                    <a:pt x="65" y="7"/>
                  </a:lnTo>
                  <a:lnTo>
                    <a:pt x="70" y="12"/>
                  </a:lnTo>
                  <a:lnTo>
                    <a:pt x="75" y="19"/>
                  </a:lnTo>
                  <a:lnTo>
                    <a:pt x="80" y="26"/>
                  </a:lnTo>
                  <a:lnTo>
                    <a:pt x="82" y="35"/>
                  </a:lnTo>
                  <a:lnTo>
                    <a:pt x="82" y="38"/>
                  </a:lnTo>
                  <a:lnTo>
                    <a:pt x="84" y="43"/>
                  </a:lnTo>
                  <a:lnTo>
                    <a:pt x="82" y="47"/>
                  </a:lnTo>
                  <a:lnTo>
                    <a:pt x="82" y="50"/>
                  </a:lnTo>
                  <a:lnTo>
                    <a:pt x="80" y="59"/>
                  </a:lnTo>
                  <a:lnTo>
                    <a:pt x="75" y="66"/>
                  </a:lnTo>
                  <a:lnTo>
                    <a:pt x="70" y="73"/>
                  </a:lnTo>
                  <a:lnTo>
                    <a:pt x="65" y="78"/>
                  </a:lnTo>
                  <a:lnTo>
                    <a:pt x="58" y="81"/>
                  </a:lnTo>
                  <a:lnTo>
                    <a:pt x="49" y="85"/>
                  </a:lnTo>
                  <a:lnTo>
                    <a:pt x="46" y="85"/>
                  </a:lnTo>
                  <a:lnTo>
                    <a:pt x="41" y="85"/>
                  </a:lnTo>
                  <a:lnTo>
                    <a:pt x="37" y="85"/>
                  </a:lnTo>
                  <a:lnTo>
                    <a:pt x="32" y="85"/>
                  </a:lnTo>
                  <a:lnTo>
                    <a:pt x="26" y="81"/>
                  </a:lnTo>
                  <a:lnTo>
                    <a:pt x="17" y="78"/>
                  </a:lnTo>
                  <a:lnTo>
                    <a:pt x="12" y="73"/>
                  </a:lnTo>
                  <a:lnTo>
                    <a:pt x="7" y="66"/>
                  </a:lnTo>
                  <a:lnTo>
                    <a:pt x="3" y="59"/>
                  </a:lnTo>
                  <a:lnTo>
                    <a:pt x="0" y="50"/>
                  </a:lnTo>
                  <a:lnTo>
                    <a:pt x="0" y="47"/>
                  </a:lnTo>
                  <a:lnTo>
                    <a:pt x="0" y="43"/>
                  </a:lnTo>
                  <a:lnTo>
                    <a:pt x="0" y="38"/>
                  </a:lnTo>
                  <a:lnTo>
                    <a:pt x="0" y="35"/>
                  </a:lnTo>
                  <a:lnTo>
                    <a:pt x="3" y="26"/>
                  </a:lnTo>
                  <a:lnTo>
                    <a:pt x="7" y="19"/>
                  </a:lnTo>
                  <a:lnTo>
                    <a:pt x="12" y="12"/>
                  </a:lnTo>
                  <a:lnTo>
                    <a:pt x="17" y="7"/>
                  </a:lnTo>
                  <a:lnTo>
                    <a:pt x="26" y="3"/>
                  </a:lnTo>
                  <a:lnTo>
                    <a:pt x="32" y="2"/>
                  </a:lnTo>
                  <a:lnTo>
                    <a:pt x="37"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5" name="Freeform 687">
              <a:extLst>
                <a:ext uri="{FF2B5EF4-FFF2-40B4-BE49-F238E27FC236}">
                  <a16:creationId xmlns:a16="http://schemas.microsoft.com/office/drawing/2014/main" id="{E834A8BA-718B-40D2-98AE-E9413E35D8C6}"/>
                </a:ext>
              </a:extLst>
            </p:cNvPr>
            <p:cNvSpPr>
              <a:spLocks/>
            </p:cNvSpPr>
            <p:nvPr/>
          </p:nvSpPr>
          <p:spPr bwMode="auto">
            <a:xfrm>
              <a:off x="476" y="2887"/>
              <a:ext cx="56" cy="57"/>
            </a:xfrm>
            <a:custGeom>
              <a:avLst/>
              <a:gdLst>
                <a:gd name="T0" fmla="*/ 41 w 84"/>
                <a:gd name="T1" fmla="*/ 0 h 84"/>
                <a:gd name="T2" fmla="*/ 46 w 84"/>
                <a:gd name="T3" fmla="*/ 0 h 84"/>
                <a:gd name="T4" fmla="*/ 49 w 84"/>
                <a:gd name="T5" fmla="*/ 0 h 84"/>
                <a:gd name="T6" fmla="*/ 58 w 84"/>
                <a:gd name="T7" fmla="*/ 2 h 84"/>
                <a:gd name="T8" fmla="*/ 65 w 84"/>
                <a:gd name="T9" fmla="*/ 7 h 84"/>
                <a:gd name="T10" fmla="*/ 70 w 84"/>
                <a:gd name="T11" fmla="*/ 13 h 84"/>
                <a:gd name="T12" fmla="*/ 75 w 84"/>
                <a:gd name="T13" fmla="*/ 18 h 84"/>
                <a:gd name="T14" fmla="*/ 80 w 84"/>
                <a:gd name="T15" fmla="*/ 25 h 84"/>
                <a:gd name="T16" fmla="*/ 82 w 84"/>
                <a:gd name="T17" fmla="*/ 33 h 84"/>
                <a:gd name="T18" fmla="*/ 82 w 84"/>
                <a:gd name="T19" fmla="*/ 39 h 84"/>
                <a:gd name="T20" fmla="*/ 84 w 84"/>
                <a:gd name="T21" fmla="*/ 42 h 84"/>
                <a:gd name="T22" fmla="*/ 82 w 84"/>
                <a:gd name="T23" fmla="*/ 47 h 84"/>
                <a:gd name="T24" fmla="*/ 82 w 84"/>
                <a:gd name="T25" fmla="*/ 51 h 84"/>
                <a:gd name="T26" fmla="*/ 80 w 84"/>
                <a:gd name="T27" fmla="*/ 59 h 84"/>
                <a:gd name="T28" fmla="*/ 75 w 84"/>
                <a:gd name="T29" fmla="*/ 66 h 84"/>
                <a:gd name="T30" fmla="*/ 70 w 84"/>
                <a:gd name="T31" fmla="*/ 72 h 84"/>
                <a:gd name="T32" fmla="*/ 65 w 84"/>
                <a:gd name="T33" fmla="*/ 77 h 84"/>
                <a:gd name="T34" fmla="*/ 58 w 84"/>
                <a:gd name="T35" fmla="*/ 80 h 84"/>
                <a:gd name="T36" fmla="*/ 49 w 84"/>
                <a:gd name="T37" fmla="*/ 84 h 84"/>
                <a:gd name="T38" fmla="*/ 46 w 84"/>
                <a:gd name="T39" fmla="*/ 84 h 84"/>
                <a:gd name="T40" fmla="*/ 41 w 84"/>
                <a:gd name="T41" fmla="*/ 84 h 84"/>
                <a:gd name="T42" fmla="*/ 37 w 84"/>
                <a:gd name="T43" fmla="*/ 84 h 84"/>
                <a:gd name="T44" fmla="*/ 32 w 84"/>
                <a:gd name="T45" fmla="*/ 84 h 84"/>
                <a:gd name="T46" fmla="*/ 26 w 84"/>
                <a:gd name="T47" fmla="*/ 80 h 84"/>
                <a:gd name="T48" fmla="*/ 17 w 84"/>
                <a:gd name="T49" fmla="*/ 77 h 84"/>
                <a:gd name="T50" fmla="*/ 12 w 84"/>
                <a:gd name="T51" fmla="*/ 72 h 84"/>
                <a:gd name="T52" fmla="*/ 7 w 84"/>
                <a:gd name="T53" fmla="*/ 66 h 84"/>
                <a:gd name="T54" fmla="*/ 3 w 84"/>
                <a:gd name="T55" fmla="*/ 59 h 84"/>
                <a:gd name="T56" fmla="*/ 0 w 84"/>
                <a:gd name="T57" fmla="*/ 51 h 84"/>
                <a:gd name="T58" fmla="*/ 0 w 84"/>
                <a:gd name="T59" fmla="*/ 47 h 84"/>
                <a:gd name="T60" fmla="*/ 0 w 84"/>
                <a:gd name="T61" fmla="*/ 42 h 84"/>
                <a:gd name="T62" fmla="*/ 0 w 84"/>
                <a:gd name="T63" fmla="*/ 39 h 84"/>
                <a:gd name="T64" fmla="*/ 0 w 84"/>
                <a:gd name="T65" fmla="*/ 33 h 84"/>
                <a:gd name="T66" fmla="*/ 3 w 84"/>
                <a:gd name="T67" fmla="*/ 25 h 84"/>
                <a:gd name="T68" fmla="*/ 7 w 84"/>
                <a:gd name="T69" fmla="*/ 18 h 84"/>
                <a:gd name="T70" fmla="*/ 12 w 84"/>
                <a:gd name="T71" fmla="*/ 13 h 84"/>
                <a:gd name="T72" fmla="*/ 17 w 84"/>
                <a:gd name="T73" fmla="*/ 7 h 84"/>
                <a:gd name="T74" fmla="*/ 26 w 84"/>
                <a:gd name="T75" fmla="*/ 2 h 84"/>
                <a:gd name="T76" fmla="*/ 32 w 84"/>
                <a:gd name="T77" fmla="*/ 0 h 84"/>
                <a:gd name="T78" fmla="*/ 37 w 84"/>
                <a:gd name="T79" fmla="*/ 0 h 84"/>
                <a:gd name="T80" fmla="*/ 41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1" y="0"/>
                  </a:moveTo>
                  <a:lnTo>
                    <a:pt x="46" y="0"/>
                  </a:lnTo>
                  <a:lnTo>
                    <a:pt x="49" y="0"/>
                  </a:lnTo>
                  <a:lnTo>
                    <a:pt x="58" y="2"/>
                  </a:lnTo>
                  <a:lnTo>
                    <a:pt x="65" y="7"/>
                  </a:lnTo>
                  <a:lnTo>
                    <a:pt x="70" y="13"/>
                  </a:lnTo>
                  <a:lnTo>
                    <a:pt x="75" y="18"/>
                  </a:lnTo>
                  <a:lnTo>
                    <a:pt x="80" y="25"/>
                  </a:lnTo>
                  <a:lnTo>
                    <a:pt x="82" y="33"/>
                  </a:lnTo>
                  <a:lnTo>
                    <a:pt x="82" y="39"/>
                  </a:lnTo>
                  <a:lnTo>
                    <a:pt x="84" y="42"/>
                  </a:lnTo>
                  <a:lnTo>
                    <a:pt x="82" y="47"/>
                  </a:lnTo>
                  <a:lnTo>
                    <a:pt x="82" y="51"/>
                  </a:lnTo>
                  <a:lnTo>
                    <a:pt x="80" y="59"/>
                  </a:lnTo>
                  <a:lnTo>
                    <a:pt x="75" y="66"/>
                  </a:lnTo>
                  <a:lnTo>
                    <a:pt x="70" y="72"/>
                  </a:lnTo>
                  <a:lnTo>
                    <a:pt x="65" y="77"/>
                  </a:lnTo>
                  <a:lnTo>
                    <a:pt x="58" y="80"/>
                  </a:lnTo>
                  <a:lnTo>
                    <a:pt x="49" y="84"/>
                  </a:lnTo>
                  <a:lnTo>
                    <a:pt x="46" y="84"/>
                  </a:lnTo>
                  <a:lnTo>
                    <a:pt x="41" y="84"/>
                  </a:lnTo>
                  <a:lnTo>
                    <a:pt x="37" y="84"/>
                  </a:lnTo>
                  <a:lnTo>
                    <a:pt x="32" y="84"/>
                  </a:lnTo>
                  <a:lnTo>
                    <a:pt x="26" y="80"/>
                  </a:lnTo>
                  <a:lnTo>
                    <a:pt x="17" y="77"/>
                  </a:lnTo>
                  <a:lnTo>
                    <a:pt x="12" y="72"/>
                  </a:lnTo>
                  <a:lnTo>
                    <a:pt x="7" y="66"/>
                  </a:lnTo>
                  <a:lnTo>
                    <a:pt x="3" y="59"/>
                  </a:lnTo>
                  <a:lnTo>
                    <a:pt x="0" y="51"/>
                  </a:lnTo>
                  <a:lnTo>
                    <a:pt x="0" y="47"/>
                  </a:lnTo>
                  <a:lnTo>
                    <a:pt x="0" y="42"/>
                  </a:lnTo>
                  <a:lnTo>
                    <a:pt x="0" y="39"/>
                  </a:lnTo>
                  <a:lnTo>
                    <a:pt x="0" y="33"/>
                  </a:lnTo>
                  <a:lnTo>
                    <a:pt x="3" y="25"/>
                  </a:lnTo>
                  <a:lnTo>
                    <a:pt x="7" y="18"/>
                  </a:lnTo>
                  <a:lnTo>
                    <a:pt x="12" y="13"/>
                  </a:lnTo>
                  <a:lnTo>
                    <a:pt x="17" y="7"/>
                  </a:lnTo>
                  <a:lnTo>
                    <a:pt x="26" y="2"/>
                  </a:lnTo>
                  <a:lnTo>
                    <a:pt x="32" y="0"/>
                  </a:lnTo>
                  <a:lnTo>
                    <a:pt x="37"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56" name="Freeform 688">
              <a:extLst>
                <a:ext uri="{FF2B5EF4-FFF2-40B4-BE49-F238E27FC236}">
                  <a16:creationId xmlns:a16="http://schemas.microsoft.com/office/drawing/2014/main" id="{33BF79F4-2938-4F83-99F6-17B967470BB4}"/>
                </a:ext>
              </a:extLst>
            </p:cNvPr>
            <p:cNvSpPr>
              <a:spLocks/>
            </p:cNvSpPr>
            <p:nvPr/>
          </p:nvSpPr>
          <p:spPr bwMode="auto">
            <a:xfrm>
              <a:off x="476" y="2887"/>
              <a:ext cx="56" cy="57"/>
            </a:xfrm>
            <a:custGeom>
              <a:avLst/>
              <a:gdLst>
                <a:gd name="T0" fmla="*/ 41 w 84"/>
                <a:gd name="T1" fmla="*/ 0 h 84"/>
                <a:gd name="T2" fmla="*/ 46 w 84"/>
                <a:gd name="T3" fmla="*/ 0 h 84"/>
                <a:gd name="T4" fmla="*/ 49 w 84"/>
                <a:gd name="T5" fmla="*/ 0 h 84"/>
                <a:gd name="T6" fmla="*/ 58 w 84"/>
                <a:gd name="T7" fmla="*/ 2 h 84"/>
                <a:gd name="T8" fmla="*/ 65 w 84"/>
                <a:gd name="T9" fmla="*/ 7 h 84"/>
                <a:gd name="T10" fmla="*/ 70 w 84"/>
                <a:gd name="T11" fmla="*/ 13 h 84"/>
                <a:gd name="T12" fmla="*/ 75 w 84"/>
                <a:gd name="T13" fmla="*/ 18 h 84"/>
                <a:gd name="T14" fmla="*/ 80 w 84"/>
                <a:gd name="T15" fmla="*/ 25 h 84"/>
                <a:gd name="T16" fmla="*/ 82 w 84"/>
                <a:gd name="T17" fmla="*/ 33 h 84"/>
                <a:gd name="T18" fmla="*/ 82 w 84"/>
                <a:gd name="T19" fmla="*/ 39 h 84"/>
                <a:gd name="T20" fmla="*/ 84 w 84"/>
                <a:gd name="T21" fmla="*/ 42 h 84"/>
                <a:gd name="T22" fmla="*/ 82 w 84"/>
                <a:gd name="T23" fmla="*/ 47 h 84"/>
                <a:gd name="T24" fmla="*/ 82 w 84"/>
                <a:gd name="T25" fmla="*/ 51 h 84"/>
                <a:gd name="T26" fmla="*/ 80 w 84"/>
                <a:gd name="T27" fmla="*/ 59 h 84"/>
                <a:gd name="T28" fmla="*/ 75 w 84"/>
                <a:gd name="T29" fmla="*/ 66 h 84"/>
                <a:gd name="T30" fmla="*/ 70 w 84"/>
                <a:gd name="T31" fmla="*/ 72 h 84"/>
                <a:gd name="T32" fmla="*/ 65 w 84"/>
                <a:gd name="T33" fmla="*/ 77 h 84"/>
                <a:gd name="T34" fmla="*/ 58 w 84"/>
                <a:gd name="T35" fmla="*/ 80 h 84"/>
                <a:gd name="T36" fmla="*/ 49 w 84"/>
                <a:gd name="T37" fmla="*/ 84 h 84"/>
                <a:gd name="T38" fmla="*/ 46 w 84"/>
                <a:gd name="T39" fmla="*/ 84 h 84"/>
                <a:gd name="T40" fmla="*/ 41 w 84"/>
                <a:gd name="T41" fmla="*/ 84 h 84"/>
                <a:gd name="T42" fmla="*/ 37 w 84"/>
                <a:gd name="T43" fmla="*/ 84 h 84"/>
                <a:gd name="T44" fmla="*/ 32 w 84"/>
                <a:gd name="T45" fmla="*/ 84 h 84"/>
                <a:gd name="T46" fmla="*/ 26 w 84"/>
                <a:gd name="T47" fmla="*/ 80 h 84"/>
                <a:gd name="T48" fmla="*/ 17 w 84"/>
                <a:gd name="T49" fmla="*/ 77 h 84"/>
                <a:gd name="T50" fmla="*/ 12 w 84"/>
                <a:gd name="T51" fmla="*/ 72 h 84"/>
                <a:gd name="T52" fmla="*/ 7 w 84"/>
                <a:gd name="T53" fmla="*/ 66 h 84"/>
                <a:gd name="T54" fmla="*/ 3 w 84"/>
                <a:gd name="T55" fmla="*/ 59 h 84"/>
                <a:gd name="T56" fmla="*/ 0 w 84"/>
                <a:gd name="T57" fmla="*/ 51 h 84"/>
                <a:gd name="T58" fmla="*/ 0 w 84"/>
                <a:gd name="T59" fmla="*/ 47 h 84"/>
                <a:gd name="T60" fmla="*/ 0 w 84"/>
                <a:gd name="T61" fmla="*/ 42 h 84"/>
                <a:gd name="T62" fmla="*/ 0 w 84"/>
                <a:gd name="T63" fmla="*/ 39 h 84"/>
                <a:gd name="T64" fmla="*/ 0 w 84"/>
                <a:gd name="T65" fmla="*/ 33 h 84"/>
                <a:gd name="T66" fmla="*/ 3 w 84"/>
                <a:gd name="T67" fmla="*/ 25 h 84"/>
                <a:gd name="T68" fmla="*/ 7 w 84"/>
                <a:gd name="T69" fmla="*/ 18 h 84"/>
                <a:gd name="T70" fmla="*/ 12 w 84"/>
                <a:gd name="T71" fmla="*/ 13 h 84"/>
                <a:gd name="T72" fmla="*/ 17 w 84"/>
                <a:gd name="T73" fmla="*/ 7 h 84"/>
                <a:gd name="T74" fmla="*/ 26 w 84"/>
                <a:gd name="T75" fmla="*/ 2 h 84"/>
                <a:gd name="T76" fmla="*/ 32 w 84"/>
                <a:gd name="T77" fmla="*/ 0 h 84"/>
                <a:gd name="T78" fmla="*/ 37 w 84"/>
                <a:gd name="T79" fmla="*/ 0 h 84"/>
                <a:gd name="T80" fmla="*/ 41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1" y="0"/>
                  </a:moveTo>
                  <a:lnTo>
                    <a:pt x="46" y="0"/>
                  </a:lnTo>
                  <a:lnTo>
                    <a:pt x="49" y="0"/>
                  </a:lnTo>
                  <a:lnTo>
                    <a:pt x="58" y="2"/>
                  </a:lnTo>
                  <a:lnTo>
                    <a:pt x="65" y="7"/>
                  </a:lnTo>
                  <a:lnTo>
                    <a:pt x="70" y="13"/>
                  </a:lnTo>
                  <a:lnTo>
                    <a:pt x="75" y="18"/>
                  </a:lnTo>
                  <a:lnTo>
                    <a:pt x="80" y="25"/>
                  </a:lnTo>
                  <a:lnTo>
                    <a:pt x="82" y="33"/>
                  </a:lnTo>
                  <a:lnTo>
                    <a:pt x="82" y="39"/>
                  </a:lnTo>
                  <a:lnTo>
                    <a:pt x="84" y="42"/>
                  </a:lnTo>
                  <a:lnTo>
                    <a:pt x="82" y="47"/>
                  </a:lnTo>
                  <a:lnTo>
                    <a:pt x="82" y="51"/>
                  </a:lnTo>
                  <a:lnTo>
                    <a:pt x="80" y="59"/>
                  </a:lnTo>
                  <a:lnTo>
                    <a:pt x="75" y="66"/>
                  </a:lnTo>
                  <a:lnTo>
                    <a:pt x="70" y="72"/>
                  </a:lnTo>
                  <a:lnTo>
                    <a:pt x="65" y="77"/>
                  </a:lnTo>
                  <a:lnTo>
                    <a:pt x="58" y="80"/>
                  </a:lnTo>
                  <a:lnTo>
                    <a:pt x="49" y="84"/>
                  </a:lnTo>
                  <a:lnTo>
                    <a:pt x="46" y="84"/>
                  </a:lnTo>
                  <a:lnTo>
                    <a:pt x="41" y="84"/>
                  </a:lnTo>
                  <a:lnTo>
                    <a:pt x="37" y="84"/>
                  </a:lnTo>
                  <a:lnTo>
                    <a:pt x="32" y="84"/>
                  </a:lnTo>
                  <a:lnTo>
                    <a:pt x="26" y="80"/>
                  </a:lnTo>
                  <a:lnTo>
                    <a:pt x="17" y="77"/>
                  </a:lnTo>
                  <a:lnTo>
                    <a:pt x="12" y="72"/>
                  </a:lnTo>
                  <a:lnTo>
                    <a:pt x="7" y="66"/>
                  </a:lnTo>
                  <a:lnTo>
                    <a:pt x="3" y="59"/>
                  </a:lnTo>
                  <a:lnTo>
                    <a:pt x="0" y="51"/>
                  </a:lnTo>
                  <a:lnTo>
                    <a:pt x="0" y="47"/>
                  </a:lnTo>
                  <a:lnTo>
                    <a:pt x="0" y="42"/>
                  </a:lnTo>
                  <a:lnTo>
                    <a:pt x="0" y="39"/>
                  </a:lnTo>
                  <a:lnTo>
                    <a:pt x="0" y="33"/>
                  </a:lnTo>
                  <a:lnTo>
                    <a:pt x="3" y="25"/>
                  </a:lnTo>
                  <a:lnTo>
                    <a:pt x="7" y="18"/>
                  </a:lnTo>
                  <a:lnTo>
                    <a:pt x="12" y="13"/>
                  </a:lnTo>
                  <a:lnTo>
                    <a:pt x="17" y="7"/>
                  </a:lnTo>
                  <a:lnTo>
                    <a:pt x="26" y="2"/>
                  </a:lnTo>
                  <a:lnTo>
                    <a:pt x="32" y="0"/>
                  </a:lnTo>
                  <a:lnTo>
                    <a:pt x="37"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7" name="Freeform 689">
              <a:extLst>
                <a:ext uri="{FF2B5EF4-FFF2-40B4-BE49-F238E27FC236}">
                  <a16:creationId xmlns:a16="http://schemas.microsoft.com/office/drawing/2014/main" id="{7CD8B5F8-5999-4EB7-AC85-63C730EE9262}"/>
                </a:ext>
              </a:extLst>
            </p:cNvPr>
            <p:cNvSpPr>
              <a:spLocks/>
            </p:cNvSpPr>
            <p:nvPr/>
          </p:nvSpPr>
          <p:spPr bwMode="auto">
            <a:xfrm>
              <a:off x="889" y="2526"/>
              <a:ext cx="56" cy="57"/>
            </a:xfrm>
            <a:custGeom>
              <a:avLst/>
              <a:gdLst>
                <a:gd name="T0" fmla="*/ 41 w 84"/>
                <a:gd name="T1" fmla="*/ 0 h 86"/>
                <a:gd name="T2" fmla="*/ 46 w 84"/>
                <a:gd name="T3" fmla="*/ 0 h 86"/>
                <a:gd name="T4" fmla="*/ 49 w 84"/>
                <a:gd name="T5" fmla="*/ 2 h 86"/>
                <a:gd name="T6" fmla="*/ 58 w 84"/>
                <a:gd name="T7" fmla="*/ 4 h 86"/>
                <a:gd name="T8" fmla="*/ 65 w 84"/>
                <a:gd name="T9" fmla="*/ 7 h 86"/>
                <a:gd name="T10" fmla="*/ 72 w 84"/>
                <a:gd name="T11" fmla="*/ 13 h 86"/>
                <a:gd name="T12" fmla="*/ 77 w 84"/>
                <a:gd name="T13" fmla="*/ 20 h 86"/>
                <a:gd name="T14" fmla="*/ 80 w 84"/>
                <a:gd name="T15" fmla="*/ 27 h 86"/>
                <a:gd name="T16" fmla="*/ 82 w 84"/>
                <a:gd name="T17" fmla="*/ 35 h 86"/>
                <a:gd name="T18" fmla="*/ 84 w 84"/>
                <a:gd name="T19" fmla="*/ 39 h 86"/>
                <a:gd name="T20" fmla="*/ 84 w 84"/>
                <a:gd name="T21" fmla="*/ 44 h 86"/>
                <a:gd name="T22" fmla="*/ 84 w 84"/>
                <a:gd name="T23" fmla="*/ 47 h 86"/>
                <a:gd name="T24" fmla="*/ 82 w 84"/>
                <a:gd name="T25" fmla="*/ 53 h 86"/>
                <a:gd name="T26" fmla="*/ 80 w 84"/>
                <a:gd name="T27" fmla="*/ 59 h 86"/>
                <a:gd name="T28" fmla="*/ 77 w 84"/>
                <a:gd name="T29" fmla="*/ 66 h 86"/>
                <a:gd name="T30" fmla="*/ 72 w 84"/>
                <a:gd name="T31" fmla="*/ 73 h 86"/>
                <a:gd name="T32" fmla="*/ 65 w 84"/>
                <a:gd name="T33" fmla="*/ 79 h 86"/>
                <a:gd name="T34" fmla="*/ 58 w 84"/>
                <a:gd name="T35" fmla="*/ 82 h 86"/>
                <a:gd name="T36" fmla="*/ 49 w 84"/>
                <a:gd name="T37" fmla="*/ 86 h 86"/>
                <a:gd name="T38" fmla="*/ 46 w 84"/>
                <a:gd name="T39" fmla="*/ 86 h 86"/>
                <a:gd name="T40" fmla="*/ 41 w 84"/>
                <a:gd name="T41" fmla="*/ 86 h 86"/>
                <a:gd name="T42" fmla="*/ 38 w 84"/>
                <a:gd name="T43" fmla="*/ 86 h 86"/>
                <a:gd name="T44" fmla="*/ 32 w 84"/>
                <a:gd name="T45" fmla="*/ 86 h 86"/>
                <a:gd name="T46" fmla="*/ 26 w 84"/>
                <a:gd name="T47" fmla="*/ 82 h 86"/>
                <a:gd name="T48" fmla="*/ 19 w 84"/>
                <a:gd name="T49" fmla="*/ 79 h 86"/>
                <a:gd name="T50" fmla="*/ 12 w 84"/>
                <a:gd name="T51" fmla="*/ 73 h 86"/>
                <a:gd name="T52" fmla="*/ 7 w 84"/>
                <a:gd name="T53" fmla="*/ 66 h 86"/>
                <a:gd name="T54" fmla="*/ 3 w 84"/>
                <a:gd name="T55" fmla="*/ 59 h 86"/>
                <a:gd name="T56" fmla="*/ 0 w 84"/>
                <a:gd name="T57" fmla="*/ 53 h 86"/>
                <a:gd name="T58" fmla="*/ 0 w 84"/>
                <a:gd name="T59" fmla="*/ 47 h 86"/>
                <a:gd name="T60" fmla="*/ 0 w 84"/>
                <a:gd name="T61" fmla="*/ 44 h 86"/>
                <a:gd name="T62" fmla="*/ 0 w 84"/>
                <a:gd name="T63" fmla="*/ 39 h 86"/>
                <a:gd name="T64" fmla="*/ 0 w 84"/>
                <a:gd name="T65" fmla="*/ 35 h 86"/>
                <a:gd name="T66" fmla="*/ 3 w 84"/>
                <a:gd name="T67" fmla="*/ 27 h 86"/>
                <a:gd name="T68" fmla="*/ 7 w 84"/>
                <a:gd name="T69" fmla="*/ 20 h 86"/>
                <a:gd name="T70" fmla="*/ 12 w 84"/>
                <a:gd name="T71" fmla="*/ 13 h 86"/>
                <a:gd name="T72" fmla="*/ 19 w 84"/>
                <a:gd name="T73" fmla="*/ 7 h 86"/>
                <a:gd name="T74" fmla="*/ 26 w 84"/>
                <a:gd name="T75" fmla="*/ 4 h 86"/>
                <a:gd name="T76" fmla="*/ 32 w 84"/>
                <a:gd name="T77" fmla="*/ 2 h 86"/>
                <a:gd name="T78" fmla="*/ 38 w 84"/>
                <a:gd name="T79" fmla="*/ 0 h 86"/>
                <a:gd name="T80" fmla="*/ 41 w 84"/>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6">
                  <a:moveTo>
                    <a:pt x="41" y="0"/>
                  </a:moveTo>
                  <a:lnTo>
                    <a:pt x="46" y="0"/>
                  </a:lnTo>
                  <a:lnTo>
                    <a:pt x="49" y="2"/>
                  </a:lnTo>
                  <a:lnTo>
                    <a:pt x="58" y="4"/>
                  </a:lnTo>
                  <a:lnTo>
                    <a:pt x="65" y="7"/>
                  </a:lnTo>
                  <a:lnTo>
                    <a:pt x="72" y="13"/>
                  </a:lnTo>
                  <a:lnTo>
                    <a:pt x="77" y="20"/>
                  </a:lnTo>
                  <a:lnTo>
                    <a:pt x="80" y="27"/>
                  </a:lnTo>
                  <a:lnTo>
                    <a:pt x="82" y="35"/>
                  </a:lnTo>
                  <a:lnTo>
                    <a:pt x="84" y="39"/>
                  </a:lnTo>
                  <a:lnTo>
                    <a:pt x="84" y="44"/>
                  </a:lnTo>
                  <a:lnTo>
                    <a:pt x="84" y="47"/>
                  </a:lnTo>
                  <a:lnTo>
                    <a:pt x="82" y="53"/>
                  </a:lnTo>
                  <a:lnTo>
                    <a:pt x="80" y="59"/>
                  </a:lnTo>
                  <a:lnTo>
                    <a:pt x="77" y="66"/>
                  </a:lnTo>
                  <a:lnTo>
                    <a:pt x="72" y="73"/>
                  </a:lnTo>
                  <a:lnTo>
                    <a:pt x="65" y="79"/>
                  </a:lnTo>
                  <a:lnTo>
                    <a:pt x="58" y="82"/>
                  </a:lnTo>
                  <a:lnTo>
                    <a:pt x="49" y="86"/>
                  </a:lnTo>
                  <a:lnTo>
                    <a:pt x="46" y="86"/>
                  </a:lnTo>
                  <a:lnTo>
                    <a:pt x="41" y="86"/>
                  </a:lnTo>
                  <a:lnTo>
                    <a:pt x="38" y="86"/>
                  </a:lnTo>
                  <a:lnTo>
                    <a:pt x="32" y="86"/>
                  </a:lnTo>
                  <a:lnTo>
                    <a:pt x="26" y="82"/>
                  </a:lnTo>
                  <a:lnTo>
                    <a:pt x="19" y="79"/>
                  </a:lnTo>
                  <a:lnTo>
                    <a:pt x="12" y="73"/>
                  </a:lnTo>
                  <a:lnTo>
                    <a:pt x="7" y="66"/>
                  </a:lnTo>
                  <a:lnTo>
                    <a:pt x="3" y="59"/>
                  </a:lnTo>
                  <a:lnTo>
                    <a:pt x="0" y="53"/>
                  </a:lnTo>
                  <a:lnTo>
                    <a:pt x="0" y="47"/>
                  </a:lnTo>
                  <a:lnTo>
                    <a:pt x="0" y="44"/>
                  </a:lnTo>
                  <a:lnTo>
                    <a:pt x="0" y="39"/>
                  </a:lnTo>
                  <a:lnTo>
                    <a:pt x="0" y="35"/>
                  </a:lnTo>
                  <a:lnTo>
                    <a:pt x="3" y="27"/>
                  </a:lnTo>
                  <a:lnTo>
                    <a:pt x="7" y="20"/>
                  </a:lnTo>
                  <a:lnTo>
                    <a:pt x="12" y="13"/>
                  </a:lnTo>
                  <a:lnTo>
                    <a:pt x="19" y="7"/>
                  </a:lnTo>
                  <a:lnTo>
                    <a:pt x="26" y="4"/>
                  </a:lnTo>
                  <a:lnTo>
                    <a:pt x="32" y="2"/>
                  </a:lnTo>
                  <a:lnTo>
                    <a:pt x="38"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58" name="Freeform 690">
              <a:extLst>
                <a:ext uri="{FF2B5EF4-FFF2-40B4-BE49-F238E27FC236}">
                  <a16:creationId xmlns:a16="http://schemas.microsoft.com/office/drawing/2014/main" id="{DC5CEE1A-3CED-4047-BA4C-F5133390ACB6}"/>
                </a:ext>
              </a:extLst>
            </p:cNvPr>
            <p:cNvSpPr>
              <a:spLocks/>
            </p:cNvSpPr>
            <p:nvPr/>
          </p:nvSpPr>
          <p:spPr bwMode="auto">
            <a:xfrm>
              <a:off x="889" y="2526"/>
              <a:ext cx="56" cy="57"/>
            </a:xfrm>
            <a:custGeom>
              <a:avLst/>
              <a:gdLst>
                <a:gd name="T0" fmla="*/ 41 w 84"/>
                <a:gd name="T1" fmla="*/ 0 h 86"/>
                <a:gd name="T2" fmla="*/ 46 w 84"/>
                <a:gd name="T3" fmla="*/ 0 h 86"/>
                <a:gd name="T4" fmla="*/ 49 w 84"/>
                <a:gd name="T5" fmla="*/ 2 h 86"/>
                <a:gd name="T6" fmla="*/ 58 w 84"/>
                <a:gd name="T7" fmla="*/ 4 h 86"/>
                <a:gd name="T8" fmla="*/ 65 w 84"/>
                <a:gd name="T9" fmla="*/ 7 h 86"/>
                <a:gd name="T10" fmla="*/ 72 w 84"/>
                <a:gd name="T11" fmla="*/ 13 h 86"/>
                <a:gd name="T12" fmla="*/ 77 w 84"/>
                <a:gd name="T13" fmla="*/ 20 h 86"/>
                <a:gd name="T14" fmla="*/ 80 w 84"/>
                <a:gd name="T15" fmla="*/ 27 h 86"/>
                <a:gd name="T16" fmla="*/ 82 w 84"/>
                <a:gd name="T17" fmla="*/ 35 h 86"/>
                <a:gd name="T18" fmla="*/ 84 w 84"/>
                <a:gd name="T19" fmla="*/ 39 h 86"/>
                <a:gd name="T20" fmla="*/ 84 w 84"/>
                <a:gd name="T21" fmla="*/ 44 h 86"/>
                <a:gd name="T22" fmla="*/ 84 w 84"/>
                <a:gd name="T23" fmla="*/ 47 h 86"/>
                <a:gd name="T24" fmla="*/ 82 w 84"/>
                <a:gd name="T25" fmla="*/ 53 h 86"/>
                <a:gd name="T26" fmla="*/ 80 w 84"/>
                <a:gd name="T27" fmla="*/ 59 h 86"/>
                <a:gd name="T28" fmla="*/ 77 w 84"/>
                <a:gd name="T29" fmla="*/ 66 h 86"/>
                <a:gd name="T30" fmla="*/ 72 w 84"/>
                <a:gd name="T31" fmla="*/ 73 h 86"/>
                <a:gd name="T32" fmla="*/ 65 w 84"/>
                <a:gd name="T33" fmla="*/ 79 h 86"/>
                <a:gd name="T34" fmla="*/ 58 w 84"/>
                <a:gd name="T35" fmla="*/ 82 h 86"/>
                <a:gd name="T36" fmla="*/ 49 w 84"/>
                <a:gd name="T37" fmla="*/ 86 h 86"/>
                <a:gd name="T38" fmla="*/ 46 w 84"/>
                <a:gd name="T39" fmla="*/ 86 h 86"/>
                <a:gd name="T40" fmla="*/ 41 w 84"/>
                <a:gd name="T41" fmla="*/ 86 h 86"/>
                <a:gd name="T42" fmla="*/ 38 w 84"/>
                <a:gd name="T43" fmla="*/ 86 h 86"/>
                <a:gd name="T44" fmla="*/ 32 w 84"/>
                <a:gd name="T45" fmla="*/ 86 h 86"/>
                <a:gd name="T46" fmla="*/ 26 w 84"/>
                <a:gd name="T47" fmla="*/ 82 h 86"/>
                <a:gd name="T48" fmla="*/ 19 w 84"/>
                <a:gd name="T49" fmla="*/ 79 h 86"/>
                <a:gd name="T50" fmla="*/ 12 w 84"/>
                <a:gd name="T51" fmla="*/ 73 h 86"/>
                <a:gd name="T52" fmla="*/ 7 w 84"/>
                <a:gd name="T53" fmla="*/ 66 h 86"/>
                <a:gd name="T54" fmla="*/ 3 w 84"/>
                <a:gd name="T55" fmla="*/ 59 h 86"/>
                <a:gd name="T56" fmla="*/ 0 w 84"/>
                <a:gd name="T57" fmla="*/ 53 h 86"/>
                <a:gd name="T58" fmla="*/ 0 w 84"/>
                <a:gd name="T59" fmla="*/ 47 h 86"/>
                <a:gd name="T60" fmla="*/ 0 w 84"/>
                <a:gd name="T61" fmla="*/ 44 h 86"/>
                <a:gd name="T62" fmla="*/ 0 w 84"/>
                <a:gd name="T63" fmla="*/ 39 h 86"/>
                <a:gd name="T64" fmla="*/ 0 w 84"/>
                <a:gd name="T65" fmla="*/ 35 h 86"/>
                <a:gd name="T66" fmla="*/ 3 w 84"/>
                <a:gd name="T67" fmla="*/ 27 h 86"/>
                <a:gd name="T68" fmla="*/ 7 w 84"/>
                <a:gd name="T69" fmla="*/ 20 h 86"/>
                <a:gd name="T70" fmla="*/ 12 w 84"/>
                <a:gd name="T71" fmla="*/ 13 h 86"/>
                <a:gd name="T72" fmla="*/ 19 w 84"/>
                <a:gd name="T73" fmla="*/ 7 h 86"/>
                <a:gd name="T74" fmla="*/ 26 w 84"/>
                <a:gd name="T75" fmla="*/ 4 h 86"/>
                <a:gd name="T76" fmla="*/ 32 w 84"/>
                <a:gd name="T77" fmla="*/ 2 h 86"/>
                <a:gd name="T78" fmla="*/ 38 w 84"/>
                <a:gd name="T79" fmla="*/ 0 h 86"/>
                <a:gd name="T80" fmla="*/ 41 w 84"/>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6">
                  <a:moveTo>
                    <a:pt x="41" y="0"/>
                  </a:moveTo>
                  <a:lnTo>
                    <a:pt x="46" y="0"/>
                  </a:lnTo>
                  <a:lnTo>
                    <a:pt x="49" y="2"/>
                  </a:lnTo>
                  <a:lnTo>
                    <a:pt x="58" y="4"/>
                  </a:lnTo>
                  <a:lnTo>
                    <a:pt x="65" y="7"/>
                  </a:lnTo>
                  <a:lnTo>
                    <a:pt x="72" y="13"/>
                  </a:lnTo>
                  <a:lnTo>
                    <a:pt x="77" y="20"/>
                  </a:lnTo>
                  <a:lnTo>
                    <a:pt x="80" y="27"/>
                  </a:lnTo>
                  <a:lnTo>
                    <a:pt x="82" y="35"/>
                  </a:lnTo>
                  <a:lnTo>
                    <a:pt x="84" y="39"/>
                  </a:lnTo>
                  <a:lnTo>
                    <a:pt x="84" y="44"/>
                  </a:lnTo>
                  <a:lnTo>
                    <a:pt x="84" y="47"/>
                  </a:lnTo>
                  <a:lnTo>
                    <a:pt x="82" y="53"/>
                  </a:lnTo>
                  <a:lnTo>
                    <a:pt x="80" y="59"/>
                  </a:lnTo>
                  <a:lnTo>
                    <a:pt x="77" y="66"/>
                  </a:lnTo>
                  <a:lnTo>
                    <a:pt x="72" y="73"/>
                  </a:lnTo>
                  <a:lnTo>
                    <a:pt x="65" y="79"/>
                  </a:lnTo>
                  <a:lnTo>
                    <a:pt x="58" y="82"/>
                  </a:lnTo>
                  <a:lnTo>
                    <a:pt x="49" y="86"/>
                  </a:lnTo>
                  <a:lnTo>
                    <a:pt x="46" y="86"/>
                  </a:lnTo>
                  <a:lnTo>
                    <a:pt x="41" y="86"/>
                  </a:lnTo>
                  <a:lnTo>
                    <a:pt x="38" y="86"/>
                  </a:lnTo>
                  <a:lnTo>
                    <a:pt x="32" y="86"/>
                  </a:lnTo>
                  <a:lnTo>
                    <a:pt x="26" y="82"/>
                  </a:lnTo>
                  <a:lnTo>
                    <a:pt x="19" y="79"/>
                  </a:lnTo>
                  <a:lnTo>
                    <a:pt x="12" y="73"/>
                  </a:lnTo>
                  <a:lnTo>
                    <a:pt x="7" y="66"/>
                  </a:lnTo>
                  <a:lnTo>
                    <a:pt x="3" y="59"/>
                  </a:lnTo>
                  <a:lnTo>
                    <a:pt x="0" y="53"/>
                  </a:lnTo>
                  <a:lnTo>
                    <a:pt x="0" y="47"/>
                  </a:lnTo>
                  <a:lnTo>
                    <a:pt x="0" y="44"/>
                  </a:lnTo>
                  <a:lnTo>
                    <a:pt x="0" y="39"/>
                  </a:lnTo>
                  <a:lnTo>
                    <a:pt x="0" y="35"/>
                  </a:lnTo>
                  <a:lnTo>
                    <a:pt x="3" y="27"/>
                  </a:lnTo>
                  <a:lnTo>
                    <a:pt x="7" y="20"/>
                  </a:lnTo>
                  <a:lnTo>
                    <a:pt x="12" y="13"/>
                  </a:lnTo>
                  <a:lnTo>
                    <a:pt x="19" y="7"/>
                  </a:lnTo>
                  <a:lnTo>
                    <a:pt x="26" y="4"/>
                  </a:lnTo>
                  <a:lnTo>
                    <a:pt x="32" y="2"/>
                  </a:lnTo>
                  <a:lnTo>
                    <a:pt x="38"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9" name="Freeform 691">
              <a:extLst>
                <a:ext uri="{FF2B5EF4-FFF2-40B4-BE49-F238E27FC236}">
                  <a16:creationId xmlns:a16="http://schemas.microsoft.com/office/drawing/2014/main" id="{18D62E0A-C625-47AE-BE0E-875756A790F1}"/>
                </a:ext>
              </a:extLst>
            </p:cNvPr>
            <p:cNvSpPr>
              <a:spLocks/>
            </p:cNvSpPr>
            <p:nvPr/>
          </p:nvSpPr>
          <p:spPr bwMode="auto">
            <a:xfrm>
              <a:off x="889" y="2893"/>
              <a:ext cx="56" cy="57"/>
            </a:xfrm>
            <a:custGeom>
              <a:avLst/>
              <a:gdLst>
                <a:gd name="T0" fmla="*/ 41 w 84"/>
                <a:gd name="T1" fmla="*/ 0 h 85"/>
                <a:gd name="T2" fmla="*/ 46 w 84"/>
                <a:gd name="T3" fmla="*/ 0 h 85"/>
                <a:gd name="T4" fmla="*/ 49 w 84"/>
                <a:gd name="T5" fmla="*/ 0 h 85"/>
                <a:gd name="T6" fmla="*/ 58 w 84"/>
                <a:gd name="T7" fmla="*/ 4 h 85"/>
                <a:gd name="T8" fmla="*/ 65 w 84"/>
                <a:gd name="T9" fmla="*/ 7 h 85"/>
                <a:gd name="T10" fmla="*/ 72 w 84"/>
                <a:gd name="T11" fmla="*/ 12 h 85"/>
                <a:gd name="T12" fmla="*/ 77 w 84"/>
                <a:gd name="T13" fmla="*/ 17 h 85"/>
                <a:gd name="T14" fmla="*/ 80 w 84"/>
                <a:gd name="T15" fmla="*/ 26 h 85"/>
                <a:gd name="T16" fmla="*/ 82 w 84"/>
                <a:gd name="T17" fmla="*/ 33 h 85"/>
                <a:gd name="T18" fmla="*/ 84 w 84"/>
                <a:gd name="T19" fmla="*/ 38 h 85"/>
                <a:gd name="T20" fmla="*/ 84 w 84"/>
                <a:gd name="T21" fmla="*/ 42 h 85"/>
                <a:gd name="T22" fmla="*/ 84 w 84"/>
                <a:gd name="T23" fmla="*/ 47 h 85"/>
                <a:gd name="T24" fmla="*/ 82 w 84"/>
                <a:gd name="T25" fmla="*/ 50 h 85"/>
                <a:gd name="T26" fmla="*/ 80 w 84"/>
                <a:gd name="T27" fmla="*/ 59 h 85"/>
                <a:gd name="T28" fmla="*/ 77 w 84"/>
                <a:gd name="T29" fmla="*/ 66 h 85"/>
                <a:gd name="T30" fmla="*/ 72 w 84"/>
                <a:gd name="T31" fmla="*/ 71 h 85"/>
                <a:gd name="T32" fmla="*/ 65 w 84"/>
                <a:gd name="T33" fmla="*/ 77 h 85"/>
                <a:gd name="T34" fmla="*/ 58 w 84"/>
                <a:gd name="T35" fmla="*/ 82 h 85"/>
                <a:gd name="T36" fmla="*/ 49 w 84"/>
                <a:gd name="T37" fmla="*/ 83 h 85"/>
                <a:gd name="T38" fmla="*/ 46 w 84"/>
                <a:gd name="T39" fmla="*/ 85 h 85"/>
                <a:gd name="T40" fmla="*/ 41 w 84"/>
                <a:gd name="T41" fmla="*/ 85 h 85"/>
                <a:gd name="T42" fmla="*/ 38 w 84"/>
                <a:gd name="T43" fmla="*/ 85 h 85"/>
                <a:gd name="T44" fmla="*/ 32 w 84"/>
                <a:gd name="T45" fmla="*/ 83 h 85"/>
                <a:gd name="T46" fmla="*/ 26 w 84"/>
                <a:gd name="T47" fmla="*/ 82 h 85"/>
                <a:gd name="T48" fmla="*/ 19 w 84"/>
                <a:gd name="T49" fmla="*/ 77 h 85"/>
                <a:gd name="T50" fmla="*/ 12 w 84"/>
                <a:gd name="T51" fmla="*/ 71 h 85"/>
                <a:gd name="T52" fmla="*/ 7 w 84"/>
                <a:gd name="T53" fmla="*/ 66 h 85"/>
                <a:gd name="T54" fmla="*/ 3 w 84"/>
                <a:gd name="T55" fmla="*/ 59 h 85"/>
                <a:gd name="T56" fmla="*/ 0 w 84"/>
                <a:gd name="T57" fmla="*/ 50 h 85"/>
                <a:gd name="T58" fmla="*/ 0 w 84"/>
                <a:gd name="T59" fmla="*/ 47 h 85"/>
                <a:gd name="T60" fmla="*/ 0 w 84"/>
                <a:gd name="T61" fmla="*/ 42 h 85"/>
                <a:gd name="T62" fmla="*/ 0 w 84"/>
                <a:gd name="T63" fmla="*/ 38 h 85"/>
                <a:gd name="T64" fmla="*/ 0 w 84"/>
                <a:gd name="T65" fmla="*/ 33 h 85"/>
                <a:gd name="T66" fmla="*/ 3 w 84"/>
                <a:gd name="T67" fmla="*/ 26 h 85"/>
                <a:gd name="T68" fmla="*/ 7 w 84"/>
                <a:gd name="T69" fmla="*/ 17 h 85"/>
                <a:gd name="T70" fmla="*/ 12 w 84"/>
                <a:gd name="T71" fmla="*/ 12 h 85"/>
                <a:gd name="T72" fmla="*/ 19 w 84"/>
                <a:gd name="T73" fmla="*/ 7 h 85"/>
                <a:gd name="T74" fmla="*/ 26 w 84"/>
                <a:gd name="T75" fmla="*/ 4 h 85"/>
                <a:gd name="T76" fmla="*/ 32 w 84"/>
                <a:gd name="T77" fmla="*/ 0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49" y="0"/>
                  </a:lnTo>
                  <a:lnTo>
                    <a:pt x="58" y="4"/>
                  </a:lnTo>
                  <a:lnTo>
                    <a:pt x="65" y="7"/>
                  </a:lnTo>
                  <a:lnTo>
                    <a:pt x="72" y="12"/>
                  </a:lnTo>
                  <a:lnTo>
                    <a:pt x="77" y="17"/>
                  </a:lnTo>
                  <a:lnTo>
                    <a:pt x="80" y="26"/>
                  </a:lnTo>
                  <a:lnTo>
                    <a:pt x="82" y="33"/>
                  </a:lnTo>
                  <a:lnTo>
                    <a:pt x="84" y="38"/>
                  </a:lnTo>
                  <a:lnTo>
                    <a:pt x="84" y="42"/>
                  </a:lnTo>
                  <a:lnTo>
                    <a:pt x="84" y="47"/>
                  </a:lnTo>
                  <a:lnTo>
                    <a:pt x="82" y="50"/>
                  </a:lnTo>
                  <a:lnTo>
                    <a:pt x="80" y="59"/>
                  </a:lnTo>
                  <a:lnTo>
                    <a:pt x="77" y="66"/>
                  </a:lnTo>
                  <a:lnTo>
                    <a:pt x="72" y="71"/>
                  </a:lnTo>
                  <a:lnTo>
                    <a:pt x="65" y="77"/>
                  </a:lnTo>
                  <a:lnTo>
                    <a:pt x="58" y="82"/>
                  </a:lnTo>
                  <a:lnTo>
                    <a:pt x="49" y="83"/>
                  </a:lnTo>
                  <a:lnTo>
                    <a:pt x="46" y="85"/>
                  </a:lnTo>
                  <a:lnTo>
                    <a:pt x="41" y="85"/>
                  </a:lnTo>
                  <a:lnTo>
                    <a:pt x="38" y="85"/>
                  </a:lnTo>
                  <a:lnTo>
                    <a:pt x="32" y="83"/>
                  </a:lnTo>
                  <a:lnTo>
                    <a:pt x="26" y="82"/>
                  </a:lnTo>
                  <a:lnTo>
                    <a:pt x="19" y="77"/>
                  </a:lnTo>
                  <a:lnTo>
                    <a:pt x="12" y="71"/>
                  </a:lnTo>
                  <a:lnTo>
                    <a:pt x="7" y="66"/>
                  </a:lnTo>
                  <a:lnTo>
                    <a:pt x="3" y="59"/>
                  </a:lnTo>
                  <a:lnTo>
                    <a:pt x="0" y="50"/>
                  </a:lnTo>
                  <a:lnTo>
                    <a:pt x="0" y="47"/>
                  </a:lnTo>
                  <a:lnTo>
                    <a:pt x="0" y="42"/>
                  </a:lnTo>
                  <a:lnTo>
                    <a:pt x="0" y="38"/>
                  </a:lnTo>
                  <a:lnTo>
                    <a:pt x="0" y="33"/>
                  </a:lnTo>
                  <a:lnTo>
                    <a:pt x="3" y="26"/>
                  </a:lnTo>
                  <a:lnTo>
                    <a:pt x="7" y="17"/>
                  </a:lnTo>
                  <a:lnTo>
                    <a:pt x="12" y="12"/>
                  </a:lnTo>
                  <a:lnTo>
                    <a:pt x="19" y="7"/>
                  </a:lnTo>
                  <a:lnTo>
                    <a:pt x="26" y="4"/>
                  </a:lnTo>
                  <a:lnTo>
                    <a:pt x="32" y="0"/>
                  </a:lnTo>
                  <a:lnTo>
                    <a:pt x="38"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60" name="Freeform 692">
              <a:extLst>
                <a:ext uri="{FF2B5EF4-FFF2-40B4-BE49-F238E27FC236}">
                  <a16:creationId xmlns:a16="http://schemas.microsoft.com/office/drawing/2014/main" id="{BBF333D0-43FE-443D-B0D0-58E548F4A8CA}"/>
                </a:ext>
              </a:extLst>
            </p:cNvPr>
            <p:cNvSpPr>
              <a:spLocks/>
            </p:cNvSpPr>
            <p:nvPr/>
          </p:nvSpPr>
          <p:spPr bwMode="auto">
            <a:xfrm>
              <a:off x="889" y="2893"/>
              <a:ext cx="56" cy="57"/>
            </a:xfrm>
            <a:custGeom>
              <a:avLst/>
              <a:gdLst>
                <a:gd name="T0" fmla="*/ 41 w 84"/>
                <a:gd name="T1" fmla="*/ 0 h 85"/>
                <a:gd name="T2" fmla="*/ 46 w 84"/>
                <a:gd name="T3" fmla="*/ 0 h 85"/>
                <a:gd name="T4" fmla="*/ 49 w 84"/>
                <a:gd name="T5" fmla="*/ 0 h 85"/>
                <a:gd name="T6" fmla="*/ 58 w 84"/>
                <a:gd name="T7" fmla="*/ 4 h 85"/>
                <a:gd name="T8" fmla="*/ 65 w 84"/>
                <a:gd name="T9" fmla="*/ 7 h 85"/>
                <a:gd name="T10" fmla="*/ 72 w 84"/>
                <a:gd name="T11" fmla="*/ 12 h 85"/>
                <a:gd name="T12" fmla="*/ 77 w 84"/>
                <a:gd name="T13" fmla="*/ 17 h 85"/>
                <a:gd name="T14" fmla="*/ 80 w 84"/>
                <a:gd name="T15" fmla="*/ 26 h 85"/>
                <a:gd name="T16" fmla="*/ 82 w 84"/>
                <a:gd name="T17" fmla="*/ 33 h 85"/>
                <a:gd name="T18" fmla="*/ 84 w 84"/>
                <a:gd name="T19" fmla="*/ 38 h 85"/>
                <a:gd name="T20" fmla="*/ 84 w 84"/>
                <a:gd name="T21" fmla="*/ 42 h 85"/>
                <a:gd name="T22" fmla="*/ 84 w 84"/>
                <a:gd name="T23" fmla="*/ 47 h 85"/>
                <a:gd name="T24" fmla="*/ 82 w 84"/>
                <a:gd name="T25" fmla="*/ 50 h 85"/>
                <a:gd name="T26" fmla="*/ 80 w 84"/>
                <a:gd name="T27" fmla="*/ 59 h 85"/>
                <a:gd name="T28" fmla="*/ 77 w 84"/>
                <a:gd name="T29" fmla="*/ 66 h 85"/>
                <a:gd name="T30" fmla="*/ 72 w 84"/>
                <a:gd name="T31" fmla="*/ 71 h 85"/>
                <a:gd name="T32" fmla="*/ 65 w 84"/>
                <a:gd name="T33" fmla="*/ 77 h 85"/>
                <a:gd name="T34" fmla="*/ 58 w 84"/>
                <a:gd name="T35" fmla="*/ 82 h 85"/>
                <a:gd name="T36" fmla="*/ 49 w 84"/>
                <a:gd name="T37" fmla="*/ 83 h 85"/>
                <a:gd name="T38" fmla="*/ 46 w 84"/>
                <a:gd name="T39" fmla="*/ 85 h 85"/>
                <a:gd name="T40" fmla="*/ 41 w 84"/>
                <a:gd name="T41" fmla="*/ 85 h 85"/>
                <a:gd name="T42" fmla="*/ 38 w 84"/>
                <a:gd name="T43" fmla="*/ 85 h 85"/>
                <a:gd name="T44" fmla="*/ 32 w 84"/>
                <a:gd name="T45" fmla="*/ 83 h 85"/>
                <a:gd name="T46" fmla="*/ 26 w 84"/>
                <a:gd name="T47" fmla="*/ 82 h 85"/>
                <a:gd name="T48" fmla="*/ 19 w 84"/>
                <a:gd name="T49" fmla="*/ 77 h 85"/>
                <a:gd name="T50" fmla="*/ 12 w 84"/>
                <a:gd name="T51" fmla="*/ 71 h 85"/>
                <a:gd name="T52" fmla="*/ 7 w 84"/>
                <a:gd name="T53" fmla="*/ 66 h 85"/>
                <a:gd name="T54" fmla="*/ 3 w 84"/>
                <a:gd name="T55" fmla="*/ 59 h 85"/>
                <a:gd name="T56" fmla="*/ 0 w 84"/>
                <a:gd name="T57" fmla="*/ 50 h 85"/>
                <a:gd name="T58" fmla="*/ 0 w 84"/>
                <a:gd name="T59" fmla="*/ 47 h 85"/>
                <a:gd name="T60" fmla="*/ 0 w 84"/>
                <a:gd name="T61" fmla="*/ 42 h 85"/>
                <a:gd name="T62" fmla="*/ 0 w 84"/>
                <a:gd name="T63" fmla="*/ 38 h 85"/>
                <a:gd name="T64" fmla="*/ 0 w 84"/>
                <a:gd name="T65" fmla="*/ 33 h 85"/>
                <a:gd name="T66" fmla="*/ 3 w 84"/>
                <a:gd name="T67" fmla="*/ 26 h 85"/>
                <a:gd name="T68" fmla="*/ 7 w 84"/>
                <a:gd name="T69" fmla="*/ 17 h 85"/>
                <a:gd name="T70" fmla="*/ 12 w 84"/>
                <a:gd name="T71" fmla="*/ 12 h 85"/>
                <a:gd name="T72" fmla="*/ 19 w 84"/>
                <a:gd name="T73" fmla="*/ 7 h 85"/>
                <a:gd name="T74" fmla="*/ 26 w 84"/>
                <a:gd name="T75" fmla="*/ 4 h 85"/>
                <a:gd name="T76" fmla="*/ 32 w 84"/>
                <a:gd name="T77" fmla="*/ 0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49" y="0"/>
                  </a:lnTo>
                  <a:lnTo>
                    <a:pt x="58" y="4"/>
                  </a:lnTo>
                  <a:lnTo>
                    <a:pt x="65" y="7"/>
                  </a:lnTo>
                  <a:lnTo>
                    <a:pt x="72" y="12"/>
                  </a:lnTo>
                  <a:lnTo>
                    <a:pt x="77" y="17"/>
                  </a:lnTo>
                  <a:lnTo>
                    <a:pt x="80" y="26"/>
                  </a:lnTo>
                  <a:lnTo>
                    <a:pt x="82" y="33"/>
                  </a:lnTo>
                  <a:lnTo>
                    <a:pt x="84" y="38"/>
                  </a:lnTo>
                  <a:lnTo>
                    <a:pt x="84" y="42"/>
                  </a:lnTo>
                  <a:lnTo>
                    <a:pt x="84" y="47"/>
                  </a:lnTo>
                  <a:lnTo>
                    <a:pt x="82" y="50"/>
                  </a:lnTo>
                  <a:lnTo>
                    <a:pt x="80" y="59"/>
                  </a:lnTo>
                  <a:lnTo>
                    <a:pt x="77" y="66"/>
                  </a:lnTo>
                  <a:lnTo>
                    <a:pt x="72" y="71"/>
                  </a:lnTo>
                  <a:lnTo>
                    <a:pt x="65" y="77"/>
                  </a:lnTo>
                  <a:lnTo>
                    <a:pt x="58" y="82"/>
                  </a:lnTo>
                  <a:lnTo>
                    <a:pt x="49" y="83"/>
                  </a:lnTo>
                  <a:lnTo>
                    <a:pt x="46" y="85"/>
                  </a:lnTo>
                  <a:lnTo>
                    <a:pt x="41" y="85"/>
                  </a:lnTo>
                  <a:lnTo>
                    <a:pt x="38" y="85"/>
                  </a:lnTo>
                  <a:lnTo>
                    <a:pt x="32" y="83"/>
                  </a:lnTo>
                  <a:lnTo>
                    <a:pt x="26" y="82"/>
                  </a:lnTo>
                  <a:lnTo>
                    <a:pt x="19" y="77"/>
                  </a:lnTo>
                  <a:lnTo>
                    <a:pt x="12" y="71"/>
                  </a:lnTo>
                  <a:lnTo>
                    <a:pt x="7" y="66"/>
                  </a:lnTo>
                  <a:lnTo>
                    <a:pt x="3" y="59"/>
                  </a:lnTo>
                  <a:lnTo>
                    <a:pt x="0" y="50"/>
                  </a:lnTo>
                  <a:lnTo>
                    <a:pt x="0" y="47"/>
                  </a:lnTo>
                  <a:lnTo>
                    <a:pt x="0" y="42"/>
                  </a:lnTo>
                  <a:lnTo>
                    <a:pt x="0" y="38"/>
                  </a:lnTo>
                  <a:lnTo>
                    <a:pt x="0" y="33"/>
                  </a:lnTo>
                  <a:lnTo>
                    <a:pt x="3" y="26"/>
                  </a:lnTo>
                  <a:lnTo>
                    <a:pt x="7" y="17"/>
                  </a:lnTo>
                  <a:lnTo>
                    <a:pt x="12" y="12"/>
                  </a:lnTo>
                  <a:lnTo>
                    <a:pt x="19" y="7"/>
                  </a:lnTo>
                  <a:lnTo>
                    <a:pt x="26" y="4"/>
                  </a:lnTo>
                  <a:lnTo>
                    <a:pt x="32" y="0"/>
                  </a:lnTo>
                  <a:lnTo>
                    <a:pt x="38"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1" name="Freeform 693">
              <a:extLst>
                <a:ext uri="{FF2B5EF4-FFF2-40B4-BE49-F238E27FC236}">
                  <a16:creationId xmlns:a16="http://schemas.microsoft.com/office/drawing/2014/main" id="{23EF0C60-E7A3-4C14-8FCF-1F853874A7B9}"/>
                </a:ext>
              </a:extLst>
            </p:cNvPr>
            <p:cNvSpPr>
              <a:spLocks/>
            </p:cNvSpPr>
            <p:nvPr/>
          </p:nvSpPr>
          <p:spPr bwMode="auto">
            <a:xfrm>
              <a:off x="1320" y="2525"/>
              <a:ext cx="57" cy="57"/>
            </a:xfrm>
            <a:custGeom>
              <a:avLst/>
              <a:gdLst>
                <a:gd name="T0" fmla="*/ 41 w 84"/>
                <a:gd name="T1" fmla="*/ 0 h 85"/>
                <a:gd name="T2" fmla="*/ 46 w 84"/>
                <a:gd name="T3" fmla="*/ 0 h 85"/>
                <a:gd name="T4" fmla="*/ 50 w 84"/>
                <a:gd name="T5" fmla="*/ 1 h 85"/>
                <a:gd name="T6" fmla="*/ 58 w 84"/>
                <a:gd name="T7" fmla="*/ 3 h 85"/>
                <a:gd name="T8" fmla="*/ 65 w 84"/>
                <a:gd name="T9" fmla="*/ 7 h 85"/>
                <a:gd name="T10" fmla="*/ 72 w 84"/>
                <a:gd name="T11" fmla="*/ 12 h 85"/>
                <a:gd name="T12" fmla="*/ 77 w 84"/>
                <a:gd name="T13" fmla="*/ 19 h 85"/>
                <a:gd name="T14" fmla="*/ 80 w 84"/>
                <a:gd name="T15" fmla="*/ 26 h 85"/>
                <a:gd name="T16" fmla="*/ 82 w 84"/>
                <a:gd name="T17" fmla="*/ 34 h 85"/>
                <a:gd name="T18" fmla="*/ 84 w 84"/>
                <a:gd name="T19" fmla="*/ 38 h 85"/>
                <a:gd name="T20" fmla="*/ 84 w 84"/>
                <a:gd name="T21" fmla="*/ 43 h 85"/>
                <a:gd name="T22" fmla="*/ 84 w 84"/>
                <a:gd name="T23" fmla="*/ 47 h 85"/>
                <a:gd name="T24" fmla="*/ 82 w 84"/>
                <a:gd name="T25" fmla="*/ 52 h 85"/>
                <a:gd name="T26" fmla="*/ 80 w 84"/>
                <a:gd name="T27" fmla="*/ 59 h 85"/>
                <a:gd name="T28" fmla="*/ 77 w 84"/>
                <a:gd name="T29" fmla="*/ 66 h 85"/>
                <a:gd name="T30" fmla="*/ 72 w 84"/>
                <a:gd name="T31" fmla="*/ 73 h 85"/>
                <a:gd name="T32" fmla="*/ 65 w 84"/>
                <a:gd name="T33" fmla="*/ 78 h 85"/>
                <a:gd name="T34" fmla="*/ 58 w 84"/>
                <a:gd name="T35" fmla="*/ 81 h 85"/>
                <a:gd name="T36" fmla="*/ 50 w 84"/>
                <a:gd name="T37" fmla="*/ 85 h 85"/>
                <a:gd name="T38" fmla="*/ 46 w 84"/>
                <a:gd name="T39" fmla="*/ 85 h 85"/>
                <a:gd name="T40" fmla="*/ 41 w 84"/>
                <a:gd name="T41" fmla="*/ 85 h 85"/>
                <a:gd name="T42" fmla="*/ 38 w 84"/>
                <a:gd name="T43" fmla="*/ 85 h 85"/>
                <a:gd name="T44" fmla="*/ 33 w 84"/>
                <a:gd name="T45" fmla="*/ 85 h 85"/>
                <a:gd name="T46" fmla="*/ 26 w 84"/>
                <a:gd name="T47" fmla="*/ 81 h 85"/>
                <a:gd name="T48" fmla="*/ 19 w 84"/>
                <a:gd name="T49" fmla="*/ 78 h 85"/>
                <a:gd name="T50" fmla="*/ 12 w 84"/>
                <a:gd name="T51" fmla="*/ 73 h 85"/>
                <a:gd name="T52" fmla="*/ 7 w 84"/>
                <a:gd name="T53" fmla="*/ 66 h 85"/>
                <a:gd name="T54" fmla="*/ 4 w 84"/>
                <a:gd name="T55" fmla="*/ 59 h 85"/>
                <a:gd name="T56" fmla="*/ 0 w 84"/>
                <a:gd name="T57" fmla="*/ 52 h 85"/>
                <a:gd name="T58" fmla="*/ 0 w 84"/>
                <a:gd name="T59" fmla="*/ 47 h 85"/>
                <a:gd name="T60" fmla="*/ 0 w 84"/>
                <a:gd name="T61" fmla="*/ 43 h 85"/>
                <a:gd name="T62" fmla="*/ 0 w 84"/>
                <a:gd name="T63" fmla="*/ 38 h 85"/>
                <a:gd name="T64" fmla="*/ 0 w 84"/>
                <a:gd name="T65" fmla="*/ 34 h 85"/>
                <a:gd name="T66" fmla="*/ 4 w 84"/>
                <a:gd name="T67" fmla="*/ 26 h 85"/>
                <a:gd name="T68" fmla="*/ 7 w 84"/>
                <a:gd name="T69" fmla="*/ 19 h 85"/>
                <a:gd name="T70" fmla="*/ 12 w 84"/>
                <a:gd name="T71" fmla="*/ 12 h 85"/>
                <a:gd name="T72" fmla="*/ 19 w 84"/>
                <a:gd name="T73" fmla="*/ 7 h 85"/>
                <a:gd name="T74" fmla="*/ 26 w 84"/>
                <a:gd name="T75" fmla="*/ 3 h 85"/>
                <a:gd name="T76" fmla="*/ 33 w 84"/>
                <a:gd name="T77" fmla="*/ 1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50" y="1"/>
                  </a:lnTo>
                  <a:lnTo>
                    <a:pt x="58" y="3"/>
                  </a:lnTo>
                  <a:lnTo>
                    <a:pt x="65" y="7"/>
                  </a:lnTo>
                  <a:lnTo>
                    <a:pt x="72" y="12"/>
                  </a:lnTo>
                  <a:lnTo>
                    <a:pt x="77" y="19"/>
                  </a:lnTo>
                  <a:lnTo>
                    <a:pt x="80" y="26"/>
                  </a:lnTo>
                  <a:lnTo>
                    <a:pt x="82" y="34"/>
                  </a:lnTo>
                  <a:lnTo>
                    <a:pt x="84" y="38"/>
                  </a:lnTo>
                  <a:lnTo>
                    <a:pt x="84" y="43"/>
                  </a:lnTo>
                  <a:lnTo>
                    <a:pt x="84" y="47"/>
                  </a:lnTo>
                  <a:lnTo>
                    <a:pt x="82" y="52"/>
                  </a:lnTo>
                  <a:lnTo>
                    <a:pt x="80" y="59"/>
                  </a:lnTo>
                  <a:lnTo>
                    <a:pt x="77" y="66"/>
                  </a:lnTo>
                  <a:lnTo>
                    <a:pt x="72" y="73"/>
                  </a:lnTo>
                  <a:lnTo>
                    <a:pt x="65" y="78"/>
                  </a:lnTo>
                  <a:lnTo>
                    <a:pt x="58" y="81"/>
                  </a:lnTo>
                  <a:lnTo>
                    <a:pt x="50" y="85"/>
                  </a:lnTo>
                  <a:lnTo>
                    <a:pt x="46" y="85"/>
                  </a:lnTo>
                  <a:lnTo>
                    <a:pt x="41" y="85"/>
                  </a:lnTo>
                  <a:lnTo>
                    <a:pt x="38" y="85"/>
                  </a:lnTo>
                  <a:lnTo>
                    <a:pt x="33" y="85"/>
                  </a:lnTo>
                  <a:lnTo>
                    <a:pt x="26" y="81"/>
                  </a:lnTo>
                  <a:lnTo>
                    <a:pt x="19" y="78"/>
                  </a:lnTo>
                  <a:lnTo>
                    <a:pt x="12" y="73"/>
                  </a:lnTo>
                  <a:lnTo>
                    <a:pt x="7" y="66"/>
                  </a:lnTo>
                  <a:lnTo>
                    <a:pt x="4" y="59"/>
                  </a:lnTo>
                  <a:lnTo>
                    <a:pt x="0" y="52"/>
                  </a:lnTo>
                  <a:lnTo>
                    <a:pt x="0" y="47"/>
                  </a:lnTo>
                  <a:lnTo>
                    <a:pt x="0" y="43"/>
                  </a:lnTo>
                  <a:lnTo>
                    <a:pt x="0" y="38"/>
                  </a:lnTo>
                  <a:lnTo>
                    <a:pt x="0" y="34"/>
                  </a:lnTo>
                  <a:lnTo>
                    <a:pt x="4" y="26"/>
                  </a:lnTo>
                  <a:lnTo>
                    <a:pt x="7" y="19"/>
                  </a:lnTo>
                  <a:lnTo>
                    <a:pt x="12" y="12"/>
                  </a:lnTo>
                  <a:lnTo>
                    <a:pt x="19" y="7"/>
                  </a:lnTo>
                  <a:lnTo>
                    <a:pt x="26" y="3"/>
                  </a:lnTo>
                  <a:lnTo>
                    <a:pt x="33" y="1"/>
                  </a:lnTo>
                  <a:lnTo>
                    <a:pt x="38"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62" name="Freeform 694">
              <a:extLst>
                <a:ext uri="{FF2B5EF4-FFF2-40B4-BE49-F238E27FC236}">
                  <a16:creationId xmlns:a16="http://schemas.microsoft.com/office/drawing/2014/main" id="{2C4572E3-B52E-4926-941E-18C4C387692F}"/>
                </a:ext>
              </a:extLst>
            </p:cNvPr>
            <p:cNvSpPr>
              <a:spLocks/>
            </p:cNvSpPr>
            <p:nvPr/>
          </p:nvSpPr>
          <p:spPr bwMode="auto">
            <a:xfrm>
              <a:off x="1320" y="2525"/>
              <a:ext cx="57" cy="57"/>
            </a:xfrm>
            <a:custGeom>
              <a:avLst/>
              <a:gdLst>
                <a:gd name="T0" fmla="*/ 41 w 84"/>
                <a:gd name="T1" fmla="*/ 0 h 85"/>
                <a:gd name="T2" fmla="*/ 46 w 84"/>
                <a:gd name="T3" fmla="*/ 0 h 85"/>
                <a:gd name="T4" fmla="*/ 50 w 84"/>
                <a:gd name="T5" fmla="*/ 1 h 85"/>
                <a:gd name="T6" fmla="*/ 58 w 84"/>
                <a:gd name="T7" fmla="*/ 3 h 85"/>
                <a:gd name="T8" fmla="*/ 65 w 84"/>
                <a:gd name="T9" fmla="*/ 7 h 85"/>
                <a:gd name="T10" fmla="*/ 72 w 84"/>
                <a:gd name="T11" fmla="*/ 12 h 85"/>
                <a:gd name="T12" fmla="*/ 77 w 84"/>
                <a:gd name="T13" fmla="*/ 19 h 85"/>
                <a:gd name="T14" fmla="*/ 80 w 84"/>
                <a:gd name="T15" fmla="*/ 26 h 85"/>
                <a:gd name="T16" fmla="*/ 82 w 84"/>
                <a:gd name="T17" fmla="*/ 34 h 85"/>
                <a:gd name="T18" fmla="*/ 84 w 84"/>
                <a:gd name="T19" fmla="*/ 38 h 85"/>
                <a:gd name="T20" fmla="*/ 84 w 84"/>
                <a:gd name="T21" fmla="*/ 43 h 85"/>
                <a:gd name="T22" fmla="*/ 84 w 84"/>
                <a:gd name="T23" fmla="*/ 47 h 85"/>
                <a:gd name="T24" fmla="*/ 82 w 84"/>
                <a:gd name="T25" fmla="*/ 52 h 85"/>
                <a:gd name="T26" fmla="*/ 80 w 84"/>
                <a:gd name="T27" fmla="*/ 59 h 85"/>
                <a:gd name="T28" fmla="*/ 77 w 84"/>
                <a:gd name="T29" fmla="*/ 66 h 85"/>
                <a:gd name="T30" fmla="*/ 72 w 84"/>
                <a:gd name="T31" fmla="*/ 73 h 85"/>
                <a:gd name="T32" fmla="*/ 65 w 84"/>
                <a:gd name="T33" fmla="*/ 78 h 85"/>
                <a:gd name="T34" fmla="*/ 58 w 84"/>
                <a:gd name="T35" fmla="*/ 81 h 85"/>
                <a:gd name="T36" fmla="*/ 50 w 84"/>
                <a:gd name="T37" fmla="*/ 85 h 85"/>
                <a:gd name="T38" fmla="*/ 46 w 84"/>
                <a:gd name="T39" fmla="*/ 85 h 85"/>
                <a:gd name="T40" fmla="*/ 41 w 84"/>
                <a:gd name="T41" fmla="*/ 85 h 85"/>
                <a:gd name="T42" fmla="*/ 38 w 84"/>
                <a:gd name="T43" fmla="*/ 85 h 85"/>
                <a:gd name="T44" fmla="*/ 33 w 84"/>
                <a:gd name="T45" fmla="*/ 85 h 85"/>
                <a:gd name="T46" fmla="*/ 26 w 84"/>
                <a:gd name="T47" fmla="*/ 81 h 85"/>
                <a:gd name="T48" fmla="*/ 19 w 84"/>
                <a:gd name="T49" fmla="*/ 78 h 85"/>
                <a:gd name="T50" fmla="*/ 12 w 84"/>
                <a:gd name="T51" fmla="*/ 73 h 85"/>
                <a:gd name="T52" fmla="*/ 7 w 84"/>
                <a:gd name="T53" fmla="*/ 66 h 85"/>
                <a:gd name="T54" fmla="*/ 4 w 84"/>
                <a:gd name="T55" fmla="*/ 59 h 85"/>
                <a:gd name="T56" fmla="*/ 0 w 84"/>
                <a:gd name="T57" fmla="*/ 52 h 85"/>
                <a:gd name="T58" fmla="*/ 0 w 84"/>
                <a:gd name="T59" fmla="*/ 47 h 85"/>
                <a:gd name="T60" fmla="*/ 0 w 84"/>
                <a:gd name="T61" fmla="*/ 43 h 85"/>
                <a:gd name="T62" fmla="*/ 0 w 84"/>
                <a:gd name="T63" fmla="*/ 38 h 85"/>
                <a:gd name="T64" fmla="*/ 0 w 84"/>
                <a:gd name="T65" fmla="*/ 34 h 85"/>
                <a:gd name="T66" fmla="*/ 4 w 84"/>
                <a:gd name="T67" fmla="*/ 26 h 85"/>
                <a:gd name="T68" fmla="*/ 7 w 84"/>
                <a:gd name="T69" fmla="*/ 19 h 85"/>
                <a:gd name="T70" fmla="*/ 12 w 84"/>
                <a:gd name="T71" fmla="*/ 12 h 85"/>
                <a:gd name="T72" fmla="*/ 19 w 84"/>
                <a:gd name="T73" fmla="*/ 7 h 85"/>
                <a:gd name="T74" fmla="*/ 26 w 84"/>
                <a:gd name="T75" fmla="*/ 3 h 85"/>
                <a:gd name="T76" fmla="*/ 33 w 84"/>
                <a:gd name="T77" fmla="*/ 1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50" y="1"/>
                  </a:lnTo>
                  <a:lnTo>
                    <a:pt x="58" y="3"/>
                  </a:lnTo>
                  <a:lnTo>
                    <a:pt x="65" y="7"/>
                  </a:lnTo>
                  <a:lnTo>
                    <a:pt x="72" y="12"/>
                  </a:lnTo>
                  <a:lnTo>
                    <a:pt x="77" y="19"/>
                  </a:lnTo>
                  <a:lnTo>
                    <a:pt x="80" y="26"/>
                  </a:lnTo>
                  <a:lnTo>
                    <a:pt x="82" y="34"/>
                  </a:lnTo>
                  <a:lnTo>
                    <a:pt x="84" y="38"/>
                  </a:lnTo>
                  <a:lnTo>
                    <a:pt x="84" y="43"/>
                  </a:lnTo>
                  <a:lnTo>
                    <a:pt x="84" y="47"/>
                  </a:lnTo>
                  <a:lnTo>
                    <a:pt x="82" y="52"/>
                  </a:lnTo>
                  <a:lnTo>
                    <a:pt x="80" y="59"/>
                  </a:lnTo>
                  <a:lnTo>
                    <a:pt x="77" y="66"/>
                  </a:lnTo>
                  <a:lnTo>
                    <a:pt x="72" y="73"/>
                  </a:lnTo>
                  <a:lnTo>
                    <a:pt x="65" y="78"/>
                  </a:lnTo>
                  <a:lnTo>
                    <a:pt x="58" y="81"/>
                  </a:lnTo>
                  <a:lnTo>
                    <a:pt x="50" y="85"/>
                  </a:lnTo>
                  <a:lnTo>
                    <a:pt x="46" y="85"/>
                  </a:lnTo>
                  <a:lnTo>
                    <a:pt x="41" y="85"/>
                  </a:lnTo>
                  <a:lnTo>
                    <a:pt x="38" y="85"/>
                  </a:lnTo>
                  <a:lnTo>
                    <a:pt x="33" y="85"/>
                  </a:lnTo>
                  <a:lnTo>
                    <a:pt x="26" y="81"/>
                  </a:lnTo>
                  <a:lnTo>
                    <a:pt x="19" y="78"/>
                  </a:lnTo>
                  <a:lnTo>
                    <a:pt x="12" y="73"/>
                  </a:lnTo>
                  <a:lnTo>
                    <a:pt x="7" y="66"/>
                  </a:lnTo>
                  <a:lnTo>
                    <a:pt x="4" y="59"/>
                  </a:lnTo>
                  <a:lnTo>
                    <a:pt x="0" y="52"/>
                  </a:lnTo>
                  <a:lnTo>
                    <a:pt x="0" y="47"/>
                  </a:lnTo>
                  <a:lnTo>
                    <a:pt x="0" y="43"/>
                  </a:lnTo>
                  <a:lnTo>
                    <a:pt x="0" y="38"/>
                  </a:lnTo>
                  <a:lnTo>
                    <a:pt x="0" y="34"/>
                  </a:lnTo>
                  <a:lnTo>
                    <a:pt x="4" y="26"/>
                  </a:lnTo>
                  <a:lnTo>
                    <a:pt x="7" y="19"/>
                  </a:lnTo>
                  <a:lnTo>
                    <a:pt x="12" y="12"/>
                  </a:lnTo>
                  <a:lnTo>
                    <a:pt x="19" y="7"/>
                  </a:lnTo>
                  <a:lnTo>
                    <a:pt x="26" y="3"/>
                  </a:lnTo>
                  <a:lnTo>
                    <a:pt x="33" y="1"/>
                  </a:lnTo>
                  <a:lnTo>
                    <a:pt x="38"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3" name="Freeform 695">
              <a:extLst>
                <a:ext uri="{FF2B5EF4-FFF2-40B4-BE49-F238E27FC236}">
                  <a16:creationId xmlns:a16="http://schemas.microsoft.com/office/drawing/2014/main" id="{A9AECE0E-3B2A-4A58-89E9-5B1DF0853A26}"/>
                </a:ext>
              </a:extLst>
            </p:cNvPr>
            <p:cNvSpPr>
              <a:spLocks/>
            </p:cNvSpPr>
            <p:nvPr/>
          </p:nvSpPr>
          <p:spPr bwMode="auto">
            <a:xfrm>
              <a:off x="1320" y="2892"/>
              <a:ext cx="57" cy="57"/>
            </a:xfrm>
            <a:custGeom>
              <a:avLst/>
              <a:gdLst>
                <a:gd name="T0" fmla="*/ 41 w 84"/>
                <a:gd name="T1" fmla="*/ 0 h 85"/>
                <a:gd name="T2" fmla="*/ 46 w 84"/>
                <a:gd name="T3" fmla="*/ 0 h 85"/>
                <a:gd name="T4" fmla="*/ 50 w 84"/>
                <a:gd name="T5" fmla="*/ 0 h 85"/>
                <a:gd name="T6" fmla="*/ 58 w 84"/>
                <a:gd name="T7" fmla="*/ 4 h 85"/>
                <a:gd name="T8" fmla="*/ 65 w 84"/>
                <a:gd name="T9" fmla="*/ 7 h 85"/>
                <a:gd name="T10" fmla="*/ 72 w 84"/>
                <a:gd name="T11" fmla="*/ 13 h 85"/>
                <a:gd name="T12" fmla="*/ 77 w 84"/>
                <a:gd name="T13" fmla="*/ 18 h 85"/>
                <a:gd name="T14" fmla="*/ 80 w 84"/>
                <a:gd name="T15" fmla="*/ 26 h 85"/>
                <a:gd name="T16" fmla="*/ 82 w 84"/>
                <a:gd name="T17" fmla="*/ 33 h 85"/>
                <a:gd name="T18" fmla="*/ 84 w 84"/>
                <a:gd name="T19" fmla="*/ 39 h 85"/>
                <a:gd name="T20" fmla="*/ 84 w 84"/>
                <a:gd name="T21" fmla="*/ 42 h 85"/>
                <a:gd name="T22" fmla="*/ 84 w 84"/>
                <a:gd name="T23" fmla="*/ 47 h 85"/>
                <a:gd name="T24" fmla="*/ 82 w 84"/>
                <a:gd name="T25" fmla="*/ 51 h 85"/>
                <a:gd name="T26" fmla="*/ 80 w 84"/>
                <a:gd name="T27" fmla="*/ 59 h 85"/>
                <a:gd name="T28" fmla="*/ 77 w 84"/>
                <a:gd name="T29" fmla="*/ 66 h 85"/>
                <a:gd name="T30" fmla="*/ 72 w 84"/>
                <a:gd name="T31" fmla="*/ 72 h 85"/>
                <a:gd name="T32" fmla="*/ 65 w 84"/>
                <a:gd name="T33" fmla="*/ 77 h 85"/>
                <a:gd name="T34" fmla="*/ 58 w 84"/>
                <a:gd name="T35" fmla="*/ 82 h 85"/>
                <a:gd name="T36" fmla="*/ 50 w 84"/>
                <a:gd name="T37" fmla="*/ 84 h 85"/>
                <a:gd name="T38" fmla="*/ 46 w 84"/>
                <a:gd name="T39" fmla="*/ 85 h 85"/>
                <a:gd name="T40" fmla="*/ 41 w 84"/>
                <a:gd name="T41" fmla="*/ 85 h 85"/>
                <a:gd name="T42" fmla="*/ 38 w 84"/>
                <a:gd name="T43" fmla="*/ 85 h 85"/>
                <a:gd name="T44" fmla="*/ 33 w 84"/>
                <a:gd name="T45" fmla="*/ 84 h 85"/>
                <a:gd name="T46" fmla="*/ 26 w 84"/>
                <a:gd name="T47" fmla="*/ 82 h 85"/>
                <a:gd name="T48" fmla="*/ 19 w 84"/>
                <a:gd name="T49" fmla="*/ 77 h 85"/>
                <a:gd name="T50" fmla="*/ 12 w 84"/>
                <a:gd name="T51" fmla="*/ 72 h 85"/>
                <a:gd name="T52" fmla="*/ 7 w 84"/>
                <a:gd name="T53" fmla="*/ 66 h 85"/>
                <a:gd name="T54" fmla="*/ 4 w 84"/>
                <a:gd name="T55" fmla="*/ 59 h 85"/>
                <a:gd name="T56" fmla="*/ 0 w 84"/>
                <a:gd name="T57" fmla="*/ 51 h 85"/>
                <a:gd name="T58" fmla="*/ 0 w 84"/>
                <a:gd name="T59" fmla="*/ 47 h 85"/>
                <a:gd name="T60" fmla="*/ 0 w 84"/>
                <a:gd name="T61" fmla="*/ 42 h 85"/>
                <a:gd name="T62" fmla="*/ 0 w 84"/>
                <a:gd name="T63" fmla="*/ 39 h 85"/>
                <a:gd name="T64" fmla="*/ 0 w 84"/>
                <a:gd name="T65" fmla="*/ 33 h 85"/>
                <a:gd name="T66" fmla="*/ 4 w 84"/>
                <a:gd name="T67" fmla="*/ 26 h 85"/>
                <a:gd name="T68" fmla="*/ 7 w 84"/>
                <a:gd name="T69" fmla="*/ 18 h 85"/>
                <a:gd name="T70" fmla="*/ 12 w 84"/>
                <a:gd name="T71" fmla="*/ 13 h 85"/>
                <a:gd name="T72" fmla="*/ 19 w 84"/>
                <a:gd name="T73" fmla="*/ 7 h 85"/>
                <a:gd name="T74" fmla="*/ 26 w 84"/>
                <a:gd name="T75" fmla="*/ 4 h 85"/>
                <a:gd name="T76" fmla="*/ 33 w 84"/>
                <a:gd name="T77" fmla="*/ 0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50" y="0"/>
                  </a:lnTo>
                  <a:lnTo>
                    <a:pt x="58" y="4"/>
                  </a:lnTo>
                  <a:lnTo>
                    <a:pt x="65" y="7"/>
                  </a:lnTo>
                  <a:lnTo>
                    <a:pt x="72" y="13"/>
                  </a:lnTo>
                  <a:lnTo>
                    <a:pt x="77" y="18"/>
                  </a:lnTo>
                  <a:lnTo>
                    <a:pt x="80" y="26"/>
                  </a:lnTo>
                  <a:lnTo>
                    <a:pt x="82" y="33"/>
                  </a:lnTo>
                  <a:lnTo>
                    <a:pt x="84" y="39"/>
                  </a:lnTo>
                  <a:lnTo>
                    <a:pt x="84" y="42"/>
                  </a:lnTo>
                  <a:lnTo>
                    <a:pt x="84" y="47"/>
                  </a:lnTo>
                  <a:lnTo>
                    <a:pt x="82" y="51"/>
                  </a:lnTo>
                  <a:lnTo>
                    <a:pt x="80" y="59"/>
                  </a:lnTo>
                  <a:lnTo>
                    <a:pt x="77" y="66"/>
                  </a:lnTo>
                  <a:lnTo>
                    <a:pt x="72" y="72"/>
                  </a:lnTo>
                  <a:lnTo>
                    <a:pt x="65" y="77"/>
                  </a:lnTo>
                  <a:lnTo>
                    <a:pt x="58" y="82"/>
                  </a:lnTo>
                  <a:lnTo>
                    <a:pt x="50" y="84"/>
                  </a:lnTo>
                  <a:lnTo>
                    <a:pt x="46" y="85"/>
                  </a:lnTo>
                  <a:lnTo>
                    <a:pt x="41" y="85"/>
                  </a:lnTo>
                  <a:lnTo>
                    <a:pt x="38" y="85"/>
                  </a:lnTo>
                  <a:lnTo>
                    <a:pt x="33" y="84"/>
                  </a:lnTo>
                  <a:lnTo>
                    <a:pt x="26" y="82"/>
                  </a:lnTo>
                  <a:lnTo>
                    <a:pt x="19" y="77"/>
                  </a:lnTo>
                  <a:lnTo>
                    <a:pt x="12" y="72"/>
                  </a:lnTo>
                  <a:lnTo>
                    <a:pt x="7" y="66"/>
                  </a:lnTo>
                  <a:lnTo>
                    <a:pt x="4" y="59"/>
                  </a:lnTo>
                  <a:lnTo>
                    <a:pt x="0" y="51"/>
                  </a:lnTo>
                  <a:lnTo>
                    <a:pt x="0" y="47"/>
                  </a:lnTo>
                  <a:lnTo>
                    <a:pt x="0" y="42"/>
                  </a:lnTo>
                  <a:lnTo>
                    <a:pt x="0" y="39"/>
                  </a:lnTo>
                  <a:lnTo>
                    <a:pt x="0" y="33"/>
                  </a:lnTo>
                  <a:lnTo>
                    <a:pt x="4" y="26"/>
                  </a:lnTo>
                  <a:lnTo>
                    <a:pt x="7" y="18"/>
                  </a:lnTo>
                  <a:lnTo>
                    <a:pt x="12" y="13"/>
                  </a:lnTo>
                  <a:lnTo>
                    <a:pt x="19" y="7"/>
                  </a:lnTo>
                  <a:lnTo>
                    <a:pt x="26" y="4"/>
                  </a:lnTo>
                  <a:lnTo>
                    <a:pt x="33" y="0"/>
                  </a:lnTo>
                  <a:lnTo>
                    <a:pt x="38"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64" name="Freeform 696">
              <a:extLst>
                <a:ext uri="{FF2B5EF4-FFF2-40B4-BE49-F238E27FC236}">
                  <a16:creationId xmlns:a16="http://schemas.microsoft.com/office/drawing/2014/main" id="{D8D5185F-4816-4A0D-976D-DB1BCA16F97D}"/>
                </a:ext>
              </a:extLst>
            </p:cNvPr>
            <p:cNvSpPr>
              <a:spLocks/>
            </p:cNvSpPr>
            <p:nvPr/>
          </p:nvSpPr>
          <p:spPr bwMode="auto">
            <a:xfrm>
              <a:off x="1320" y="2892"/>
              <a:ext cx="57" cy="57"/>
            </a:xfrm>
            <a:custGeom>
              <a:avLst/>
              <a:gdLst>
                <a:gd name="T0" fmla="*/ 41 w 84"/>
                <a:gd name="T1" fmla="*/ 0 h 85"/>
                <a:gd name="T2" fmla="*/ 46 w 84"/>
                <a:gd name="T3" fmla="*/ 0 h 85"/>
                <a:gd name="T4" fmla="*/ 50 w 84"/>
                <a:gd name="T5" fmla="*/ 0 h 85"/>
                <a:gd name="T6" fmla="*/ 58 w 84"/>
                <a:gd name="T7" fmla="*/ 4 h 85"/>
                <a:gd name="T8" fmla="*/ 65 w 84"/>
                <a:gd name="T9" fmla="*/ 7 h 85"/>
                <a:gd name="T10" fmla="*/ 72 w 84"/>
                <a:gd name="T11" fmla="*/ 13 h 85"/>
                <a:gd name="T12" fmla="*/ 77 w 84"/>
                <a:gd name="T13" fmla="*/ 18 h 85"/>
                <a:gd name="T14" fmla="*/ 80 w 84"/>
                <a:gd name="T15" fmla="*/ 26 h 85"/>
                <a:gd name="T16" fmla="*/ 82 w 84"/>
                <a:gd name="T17" fmla="*/ 33 h 85"/>
                <a:gd name="T18" fmla="*/ 84 w 84"/>
                <a:gd name="T19" fmla="*/ 39 h 85"/>
                <a:gd name="T20" fmla="*/ 84 w 84"/>
                <a:gd name="T21" fmla="*/ 42 h 85"/>
                <a:gd name="T22" fmla="*/ 84 w 84"/>
                <a:gd name="T23" fmla="*/ 47 h 85"/>
                <a:gd name="T24" fmla="*/ 82 w 84"/>
                <a:gd name="T25" fmla="*/ 51 h 85"/>
                <a:gd name="T26" fmla="*/ 80 w 84"/>
                <a:gd name="T27" fmla="*/ 59 h 85"/>
                <a:gd name="T28" fmla="*/ 77 w 84"/>
                <a:gd name="T29" fmla="*/ 66 h 85"/>
                <a:gd name="T30" fmla="*/ 72 w 84"/>
                <a:gd name="T31" fmla="*/ 72 h 85"/>
                <a:gd name="T32" fmla="*/ 65 w 84"/>
                <a:gd name="T33" fmla="*/ 77 h 85"/>
                <a:gd name="T34" fmla="*/ 58 w 84"/>
                <a:gd name="T35" fmla="*/ 82 h 85"/>
                <a:gd name="T36" fmla="*/ 50 w 84"/>
                <a:gd name="T37" fmla="*/ 84 h 85"/>
                <a:gd name="T38" fmla="*/ 46 w 84"/>
                <a:gd name="T39" fmla="*/ 85 h 85"/>
                <a:gd name="T40" fmla="*/ 41 w 84"/>
                <a:gd name="T41" fmla="*/ 85 h 85"/>
                <a:gd name="T42" fmla="*/ 38 w 84"/>
                <a:gd name="T43" fmla="*/ 85 h 85"/>
                <a:gd name="T44" fmla="*/ 33 w 84"/>
                <a:gd name="T45" fmla="*/ 84 h 85"/>
                <a:gd name="T46" fmla="*/ 26 w 84"/>
                <a:gd name="T47" fmla="*/ 82 h 85"/>
                <a:gd name="T48" fmla="*/ 19 w 84"/>
                <a:gd name="T49" fmla="*/ 77 h 85"/>
                <a:gd name="T50" fmla="*/ 12 w 84"/>
                <a:gd name="T51" fmla="*/ 72 h 85"/>
                <a:gd name="T52" fmla="*/ 7 w 84"/>
                <a:gd name="T53" fmla="*/ 66 h 85"/>
                <a:gd name="T54" fmla="*/ 4 w 84"/>
                <a:gd name="T55" fmla="*/ 59 h 85"/>
                <a:gd name="T56" fmla="*/ 0 w 84"/>
                <a:gd name="T57" fmla="*/ 51 h 85"/>
                <a:gd name="T58" fmla="*/ 0 w 84"/>
                <a:gd name="T59" fmla="*/ 47 h 85"/>
                <a:gd name="T60" fmla="*/ 0 w 84"/>
                <a:gd name="T61" fmla="*/ 42 h 85"/>
                <a:gd name="T62" fmla="*/ 0 w 84"/>
                <a:gd name="T63" fmla="*/ 39 h 85"/>
                <a:gd name="T64" fmla="*/ 0 w 84"/>
                <a:gd name="T65" fmla="*/ 33 h 85"/>
                <a:gd name="T66" fmla="*/ 4 w 84"/>
                <a:gd name="T67" fmla="*/ 26 h 85"/>
                <a:gd name="T68" fmla="*/ 7 w 84"/>
                <a:gd name="T69" fmla="*/ 18 h 85"/>
                <a:gd name="T70" fmla="*/ 12 w 84"/>
                <a:gd name="T71" fmla="*/ 13 h 85"/>
                <a:gd name="T72" fmla="*/ 19 w 84"/>
                <a:gd name="T73" fmla="*/ 7 h 85"/>
                <a:gd name="T74" fmla="*/ 26 w 84"/>
                <a:gd name="T75" fmla="*/ 4 h 85"/>
                <a:gd name="T76" fmla="*/ 33 w 84"/>
                <a:gd name="T77" fmla="*/ 0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50" y="0"/>
                  </a:lnTo>
                  <a:lnTo>
                    <a:pt x="58" y="4"/>
                  </a:lnTo>
                  <a:lnTo>
                    <a:pt x="65" y="7"/>
                  </a:lnTo>
                  <a:lnTo>
                    <a:pt x="72" y="13"/>
                  </a:lnTo>
                  <a:lnTo>
                    <a:pt x="77" y="18"/>
                  </a:lnTo>
                  <a:lnTo>
                    <a:pt x="80" y="26"/>
                  </a:lnTo>
                  <a:lnTo>
                    <a:pt x="82" y="33"/>
                  </a:lnTo>
                  <a:lnTo>
                    <a:pt x="84" y="39"/>
                  </a:lnTo>
                  <a:lnTo>
                    <a:pt x="84" y="42"/>
                  </a:lnTo>
                  <a:lnTo>
                    <a:pt x="84" y="47"/>
                  </a:lnTo>
                  <a:lnTo>
                    <a:pt x="82" y="51"/>
                  </a:lnTo>
                  <a:lnTo>
                    <a:pt x="80" y="59"/>
                  </a:lnTo>
                  <a:lnTo>
                    <a:pt x="77" y="66"/>
                  </a:lnTo>
                  <a:lnTo>
                    <a:pt x="72" y="72"/>
                  </a:lnTo>
                  <a:lnTo>
                    <a:pt x="65" y="77"/>
                  </a:lnTo>
                  <a:lnTo>
                    <a:pt x="58" y="82"/>
                  </a:lnTo>
                  <a:lnTo>
                    <a:pt x="50" y="84"/>
                  </a:lnTo>
                  <a:lnTo>
                    <a:pt x="46" y="85"/>
                  </a:lnTo>
                  <a:lnTo>
                    <a:pt x="41" y="85"/>
                  </a:lnTo>
                  <a:lnTo>
                    <a:pt x="38" y="85"/>
                  </a:lnTo>
                  <a:lnTo>
                    <a:pt x="33" y="84"/>
                  </a:lnTo>
                  <a:lnTo>
                    <a:pt x="26" y="82"/>
                  </a:lnTo>
                  <a:lnTo>
                    <a:pt x="19" y="77"/>
                  </a:lnTo>
                  <a:lnTo>
                    <a:pt x="12" y="72"/>
                  </a:lnTo>
                  <a:lnTo>
                    <a:pt x="7" y="66"/>
                  </a:lnTo>
                  <a:lnTo>
                    <a:pt x="4" y="59"/>
                  </a:lnTo>
                  <a:lnTo>
                    <a:pt x="0" y="51"/>
                  </a:lnTo>
                  <a:lnTo>
                    <a:pt x="0" y="47"/>
                  </a:lnTo>
                  <a:lnTo>
                    <a:pt x="0" y="42"/>
                  </a:lnTo>
                  <a:lnTo>
                    <a:pt x="0" y="39"/>
                  </a:lnTo>
                  <a:lnTo>
                    <a:pt x="0" y="33"/>
                  </a:lnTo>
                  <a:lnTo>
                    <a:pt x="4" y="26"/>
                  </a:lnTo>
                  <a:lnTo>
                    <a:pt x="7" y="18"/>
                  </a:lnTo>
                  <a:lnTo>
                    <a:pt x="12" y="13"/>
                  </a:lnTo>
                  <a:lnTo>
                    <a:pt x="19" y="7"/>
                  </a:lnTo>
                  <a:lnTo>
                    <a:pt x="26" y="4"/>
                  </a:lnTo>
                  <a:lnTo>
                    <a:pt x="33" y="0"/>
                  </a:lnTo>
                  <a:lnTo>
                    <a:pt x="38"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5" name="Rectangle 697">
              <a:extLst>
                <a:ext uri="{FF2B5EF4-FFF2-40B4-BE49-F238E27FC236}">
                  <a16:creationId xmlns:a16="http://schemas.microsoft.com/office/drawing/2014/main" id="{8D043DA5-1108-4387-BD87-ED53833D8B74}"/>
                </a:ext>
              </a:extLst>
            </p:cNvPr>
            <p:cNvSpPr>
              <a:spLocks noChangeArrowheads="1"/>
            </p:cNvSpPr>
            <p:nvPr/>
          </p:nvSpPr>
          <p:spPr bwMode="auto">
            <a:xfrm>
              <a:off x="601" y="2547"/>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866" name="Rectangle 698">
              <a:extLst>
                <a:ext uri="{FF2B5EF4-FFF2-40B4-BE49-F238E27FC236}">
                  <a16:creationId xmlns:a16="http://schemas.microsoft.com/office/drawing/2014/main" id="{70BE3B8A-1A2C-4BBE-9ABB-292F0B552CBA}"/>
                </a:ext>
              </a:extLst>
            </p:cNvPr>
            <p:cNvSpPr>
              <a:spLocks noChangeArrowheads="1"/>
            </p:cNvSpPr>
            <p:nvPr/>
          </p:nvSpPr>
          <p:spPr bwMode="auto">
            <a:xfrm>
              <a:off x="658" y="2594"/>
              <a:ext cx="5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24</a:t>
              </a:r>
              <a:endParaRPr lang="en-US" altLang="en-US" sz="4400"/>
            </a:p>
          </p:txBody>
        </p:sp>
        <p:sp>
          <p:nvSpPr>
            <p:cNvPr id="7867" name="Rectangle 699">
              <a:extLst>
                <a:ext uri="{FF2B5EF4-FFF2-40B4-BE49-F238E27FC236}">
                  <a16:creationId xmlns:a16="http://schemas.microsoft.com/office/drawing/2014/main" id="{449C7252-37FA-4927-8262-8AA85DA0D475}"/>
                </a:ext>
              </a:extLst>
            </p:cNvPr>
            <p:cNvSpPr>
              <a:spLocks noChangeArrowheads="1"/>
            </p:cNvSpPr>
            <p:nvPr/>
          </p:nvSpPr>
          <p:spPr bwMode="auto">
            <a:xfrm>
              <a:off x="723" y="2547"/>
              <a:ext cx="8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=1</a:t>
              </a:r>
              <a:endParaRPr lang="en-US" altLang="en-US" sz="4400"/>
            </a:p>
          </p:txBody>
        </p:sp>
        <p:sp>
          <p:nvSpPr>
            <p:cNvPr id="7868" name="Rectangle 700">
              <a:extLst>
                <a:ext uri="{FF2B5EF4-FFF2-40B4-BE49-F238E27FC236}">
                  <a16:creationId xmlns:a16="http://schemas.microsoft.com/office/drawing/2014/main" id="{4A3AD53F-2FFD-479A-9167-E2B62C8B1FB3}"/>
                </a:ext>
              </a:extLst>
            </p:cNvPr>
            <p:cNvSpPr>
              <a:spLocks noChangeArrowheads="1"/>
            </p:cNvSpPr>
            <p:nvPr/>
          </p:nvSpPr>
          <p:spPr bwMode="auto">
            <a:xfrm>
              <a:off x="1002" y="2552"/>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869" name="Rectangle 701">
              <a:extLst>
                <a:ext uri="{FF2B5EF4-FFF2-40B4-BE49-F238E27FC236}">
                  <a16:creationId xmlns:a16="http://schemas.microsoft.com/office/drawing/2014/main" id="{D71FF51A-05F3-4035-AF70-83119AB38086}"/>
                </a:ext>
              </a:extLst>
            </p:cNvPr>
            <p:cNvSpPr>
              <a:spLocks noChangeArrowheads="1"/>
            </p:cNvSpPr>
            <p:nvPr/>
          </p:nvSpPr>
          <p:spPr bwMode="auto">
            <a:xfrm>
              <a:off x="1060" y="2600"/>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46</a:t>
              </a:r>
              <a:endParaRPr lang="en-US" altLang="en-US" sz="4400"/>
            </a:p>
          </p:txBody>
        </p:sp>
        <p:sp>
          <p:nvSpPr>
            <p:cNvPr id="7870" name="Rectangle 702">
              <a:extLst>
                <a:ext uri="{FF2B5EF4-FFF2-40B4-BE49-F238E27FC236}">
                  <a16:creationId xmlns:a16="http://schemas.microsoft.com/office/drawing/2014/main" id="{E476746A-69F9-45B4-B66F-35991BB8D362}"/>
                </a:ext>
              </a:extLst>
            </p:cNvPr>
            <p:cNvSpPr>
              <a:spLocks noChangeArrowheads="1"/>
            </p:cNvSpPr>
            <p:nvPr/>
          </p:nvSpPr>
          <p:spPr bwMode="auto">
            <a:xfrm>
              <a:off x="1124" y="2552"/>
              <a:ext cx="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=1</a:t>
              </a:r>
              <a:endParaRPr lang="en-US" altLang="en-US" sz="4400"/>
            </a:p>
          </p:txBody>
        </p:sp>
        <p:sp>
          <p:nvSpPr>
            <p:cNvPr id="7871" name="Rectangle 703">
              <a:extLst>
                <a:ext uri="{FF2B5EF4-FFF2-40B4-BE49-F238E27FC236}">
                  <a16:creationId xmlns:a16="http://schemas.microsoft.com/office/drawing/2014/main" id="{673EA285-6CBB-4F94-8AB0-96BC268FBBEB}"/>
                </a:ext>
              </a:extLst>
            </p:cNvPr>
            <p:cNvSpPr>
              <a:spLocks noChangeArrowheads="1"/>
            </p:cNvSpPr>
            <p:nvPr/>
          </p:nvSpPr>
          <p:spPr bwMode="auto">
            <a:xfrm rot="19260000">
              <a:off x="1064" y="2804"/>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872" name="Rectangle 704">
              <a:extLst>
                <a:ext uri="{FF2B5EF4-FFF2-40B4-BE49-F238E27FC236}">
                  <a16:creationId xmlns:a16="http://schemas.microsoft.com/office/drawing/2014/main" id="{542F12F2-E42F-49BF-A563-7AD695A7E014}"/>
                </a:ext>
              </a:extLst>
            </p:cNvPr>
            <p:cNvSpPr>
              <a:spLocks noChangeArrowheads="1"/>
            </p:cNvSpPr>
            <p:nvPr/>
          </p:nvSpPr>
          <p:spPr bwMode="auto">
            <a:xfrm rot="19260000">
              <a:off x="1129" y="2812"/>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36</a:t>
              </a:r>
              <a:endParaRPr lang="en-US" altLang="en-US" sz="4400"/>
            </a:p>
          </p:txBody>
        </p:sp>
        <p:sp>
          <p:nvSpPr>
            <p:cNvPr id="7873" name="Rectangle 705">
              <a:extLst>
                <a:ext uri="{FF2B5EF4-FFF2-40B4-BE49-F238E27FC236}">
                  <a16:creationId xmlns:a16="http://schemas.microsoft.com/office/drawing/2014/main" id="{519CB8CC-76FF-46F3-9719-5884BE96EBA8}"/>
                </a:ext>
              </a:extLst>
            </p:cNvPr>
            <p:cNvSpPr>
              <a:spLocks noChangeArrowheads="1"/>
            </p:cNvSpPr>
            <p:nvPr/>
          </p:nvSpPr>
          <p:spPr bwMode="auto">
            <a:xfrm rot="19260000">
              <a:off x="1149" y="2700"/>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=0.7</a:t>
              </a:r>
              <a:endParaRPr lang="en-US" altLang="en-US" sz="4400"/>
            </a:p>
          </p:txBody>
        </p:sp>
        <p:sp>
          <p:nvSpPr>
            <p:cNvPr id="7874" name="Rectangle 706">
              <a:extLst>
                <a:ext uri="{FF2B5EF4-FFF2-40B4-BE49-F238E27FC236}">
                  <a16:creationId xmlns:a16="http://schemas.microsoft.com/office/drawing/2014/main" id="{BC089556-8CC4-4254-B9B9-5EB2446FBE04}"/>
                </a:ext>
              </a:extLst>
            </p:cNvPr>
            <p:cNvSpPr>
              <a:spLocks noChangeArrowheads="1"/>
            </p:cNvSpPr>
            <p:nvPr/>
          </p:nvSpPr>
          <p:spPr bwMode="auto">
            <a:xfrm rot="19260000">
              <a:off x="624" y="2804"/>
              <a:ext cx="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875" name="Rectangle 707">
              <a:extLst>
                <a:ext uri="{FF2B5EF4-FFF2-40B4-BE49-F238E27FC236}">
                  <a16:creationId xmlns:a16="http://schemas.microsoft.com/office/drawing/2014/main" id="{AE738BDB-66E1-49F3-9CD1-A0C28E9BE7F1}"/>
                </a:ext>
              </a:extLst>
            </p:cNvPr>
            <p:cNvSpPr>
              <a:spLocks noChangeArrowheads="1"/>
            </p:cNvSpPr>
            <p:nvPr/>
          </p:nvSpPr>
          <p:spPr bwMode="auto">
            <a:xfrm rot="19260000">
              <a:off x="688" y="2812"/>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14</a:t>
              </a:r>
              <a:endParaRPr lang="en-US" altLang="en-US" sz="4400"/>
            </a:p>
          </p:txBody>
        </p:sp>
        <p:sp>
          <p:nvSpPr>
            <p:cNvPr id="7876" name="Rectangle 708">
              <a:extLst>
                <a:ext uri="{FF2B5EF4-FFF2-40B4-BE49-F238E27FC236}">
                  <a16:creationId xmlns:a16="http://schemas.microsoft.com/office/drawing/2014/main" id="{81358A1C-2610-48BE-AD08-499D7C78051D}"/>
                </a:ext>
              </a:extLst>
            </p:cNvPr>
            <p:cNvSpPr>
              <a:spLocks noChangeArrowheads="1"/>
            </p:cNvSpPr>
            <p:nvPr/>
          </p:nvSpPr>
          <p:spPr bwMode="auto">
            <a:xfrm rot="19260000">
              <a:off x="710" y="2701"/>
              <a:ext cx="1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=0.6</a:t>
              </a:r>
              <a:endParaRPr lang="en-US" altLang="en-US" sz="4400"/>
            </a:p>
          </p:txBody>
        </p:sp>
        <p:sp>
          <p:nvSpPr>
            <p:cNvPr id="7877" name="Rectangle 709">
              <a:extLst>
                <a:ext uri="{FF2B5EF4-FFF2-40B4-BE49-F238E27FC236}">
                  <a16:creationId xmlns:a16="http://schemas.microsoft.com/office/drawing/2014/main" id="{79F7800F-8229-4FDD-89B8-2EE325819C1F}"/>
                </a:ext>
              </a:extLst>
            </p:cNvPr>
            <p:cNvSpPr>
              <a:spLocks noChangeArrowheads="1"/>
            </p:cNvSpPr>
            <p:nvPr/>
          </p:nvSpPr>
          <p:spPr bwMode="auto">
            <a:xfrm>
              <a:off x="577" y="2931"/>
              <a:ext cx="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878" name="Rectangle 710">
              <a:extLst>
                <a:ext uri="{FF2B5EF4-FFF2-40B4-BE49-F238E27FC236}">
                  <a16:creationId xmlns:a16="http://schemas.microsoft.com/office/drawing/2014/main" id="{4A419371-DC6A-480C-875E-4995605A67D5}"/>
                </a:ext>
              </a:extLst>
            </p:cNvPr>
            <p:cNvSpPr>
              <a:spLocks noChangeArrowheads="1"/>
            </p:cNvSpPr>
            <p:nvPr/>
          </p:nvSpPr>
          <p:spPr bwMode="auto">
            <a:xfrm>
              <a:off x="635" y="2979"/>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13</a:t>
              </a:r>
              <a:endParaRPr lang="en-US" altLang="en-US" sz="4400"/>
            </a:p>
          </p:txBody>
        </p:sp>
        <p:sp>
          <p:nvSpPr>
            <p:cNvPr id="7879" name="Rectangle 711">
              <a:extLst>
                <a:ext uri="{FF2B5EF4-FFF2-40B4-BE49-F238E27FC236}">
                  <a16:creationId xmlns:a16="http://schemas.microsoft.com/office/drawing/2014/main" id="{EE0B7FBC-68E5-4DD6-8BCA-57D7FF0AD9BD}"/>
                </a:ext>
              </a:extLst>
            </p:cNvPr>
            <p:cNvSpPr>
              <a:spLocks noChangeArrowheads="1"/>
            </p:cNvSpPr>
            <p:nvPr/>
          </p:nvSpPr>
          <p:spPr bwMode="auto">
            <a:xfrm>
              <a:off x="700" y="2931"/>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=0.4</a:t>
              </a:r>
              <a:endParaRPr lang="en-US" altLang="en-US" sz="4400"/>
            </a:p>
          </p:txBody>
        </p:sp>
        <p:sp>
          <p:nvSpPr>
            <p:cNvPr id="7880" name="Rectangle 712">
              <a:extLst>
                <a:ext uri="{FF2B5EF4-FFF2-40B4-BE49-F238E27FC236}">
                  <a16:creationId xmlns:a16="http://schemas.microsoft.com/office/drawing/2014/main" id="{C797AD3F-3848-4F00-B656-26A51AF3B3D9}"/>
                </a:ext>
              </a:extLst>
            </p:cNvPr>
            <p:cNvSpPr>
              <a:spLocks noChangeArrowheads="1"/>
            </p:cNvSpPr>
            <p:nvPr/>
          </p:nvSpPr>
          <p:spPr bwMode="auto">
            <a:xfrm>
              <a:off x="994" y="2931"/>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881" name="Rectangle 713">
              <a:extLst>
                <a:ext uri="{FF2B5EF4-FFF2-40B4-BE49-F238E27FC236}">
                  <a16:creationId xmlns:a16="http://schemas.microsoft.com/office/drawing/2014/main" id="{1481ADAC-4CF5-4567-8944-86AC59CA5D66}"/>
                </a:ext>
              </a:extLst>
            </p:cNvPr>
            <p:cNvSpPr>
              <a:spLocks noChangeArrowheads="1"/>
            </p:cNvSpPr>
            <p:nvPr/>
          </p:nvSpPr>
          <p:spPr bwMode="auto">
            <a:xfrm>
              <a:off x="1052" y="2979"/>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35</a:t>
              </a:r>
              <a:endParaRPr lang="en-US" altLang="en-US" sz="4400"/>
            </a:p>
          </p:txBody>
        </p:sp>
        <p:sp>
          <p:nvSpPr>
            <p:cNvPr id="7882" name="Rectangle 714">
              <a:extLst>
                <a:ext uri="{FF2B5EF4-FFF2-40B4-BE49-F238E27FC236}">
                  <a16:creationId xmlns:a16="http://schemas.microsoft.com/office/drawing/2014/main" id="{3440BF5A-CC86-4787-9C4B-AA6D7B90A879}"/>
                </a:ext>
              </a:extLst>
            </p:cNvPr>
            <p:cNvSpPr>
              <a:spLocks noChangeArrowheads="1"/>
            </p:cNvSpPr>
            <p:nvPr/>
          </p:nvSpPr>
          <p:spPr bwMode="auto">
            <a:xfrm>
              <a:off x="1116" y="2931"/>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=0.3</a:t>
              </a:r>
              <a:endParaRPr lang="en-US" altLang="en-US" sz="4400"/>
            </a:p>
          </p:txBody>
        </p:sp>
        <p:sp>
          <p:nvSpPr>
            <p:cNvPr id="7883" name="Rectangle 715">
              <a:extLst>
                <a:ext uri="{FF2B5EF4-FFF2-40B4-BE49-F238E27FC236}">
                  <a16:creationId xmlns:a16="http://schemas.microsoft.com/office/drawing/2014/main" id="{C73F0E44-24B7-46FF-BAD6-1B7996E7B28B}"/>
                </a:ext>
              </a:extLst>
            </p:cNvPr>
            <p:cNvSpPr>
              <a:spLocks noChangeArrowheads="1"/>
            </p:cNvSpPr>
            <p:nvPr/>
          </p:nvSpPr>
          <p:spPr bwMode="auto">
            <a:xfrm>
              <a:off x="81" y="728"/>
              <a:ext cx="1867" cy="245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4" name="Rectangle 716">
              <a:extLst>
                <a:ext uri="{FF2B5EF4-FFF2-40B4-BE49-F238E27FC236}">
                  <a16:creationId xmlns:a16="http://schemas.microsoft.com/office/drawing/2014/main" id="{89B2DD74-F699-4F76-8A22-A25EB95ABA2F}"/>
                </a:ext>
              </a:extLst>
            </p:cNvPr>
            <p:cNvSpPr>
              <a:spLocks noChangeArrowheads="1"/>
            </p:cNvSpPr>
            <p:nvPr/>
          </p:nvSpPr>
          <p:spPr bwMode="auto">
            <a:xfrm>
              <a:off x="169" y="773"/>
              <a:ext cx="139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Multiple Flow Direction Grid</a:t>
              </a:r>
              <a:endParaRPr lang="en-US" altLang="en-US" sz="4400"/>
            </a:p>
          </p:txBody>
        </p:sp>
        <p:sp>
          <p:nvSpPr>
            <p:cNvPr id="7885" name="Rectangle 717">
              <a:extLst>
                <a:ext uri="{FF2B5EF4-FFF2-40B4-BE49-F238E27FC236}">
                  <a16:creationId xmlns:a16="http://schemas.microsoft.com/office/drawing/2014/main" id="{2C0FF125-B8B0-402A-915B-9A316B546E47}"/>
                </a:ext>
              </a:extLst>
            </p:cNvPr>
            <p:cNvSpPr>
              <a:spLocks noChangeArrowheads="1"/>
            </p:cNvSpPr>
            <p:nvPr/>
          </p:nvSpPr>
          <p:spPr bwMode="auto">
            <a:xfrm>
              <a:off x="172" y="1067"/>
              <a:ext cx="6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800">
                  <a:solidFill>
                    <a:srgbClr val="000000"/>
                  </a:solidFill>
                  <a:latin typeface="Arial" panose="020B0604020202020204" pitchFamily="34" charset="0"/>
                </a:rPr>
                <a:t>Physical Network</a:t>
              </a:r>
              <a:endParaRPr lang="en-US" altLang="en-US" sz="4400"/>
            </a:p>
          </p:txBody>
        </p:sp>
        <p:sp>
          <p:nvSpPr>
            <p:cNvPr id="7886" name="Rectangle 718">
              <a:extLst>
                <a:ext uri="{FF2B5EF4-FFF2-40B4-BE49-F238E27FC236}">
                  <a16:creationId xmlns:a16="http://schemas.microsoft.com/office/drawing/2014/main" id="{251C2177-C60E-4EA4-B0DB-39AFF6E8EABA}"/>
                </a:ext>
              </a:extLst>
            </p:cNvPr>
            <p:cNvSpPr>
              <a:spLocks noChangeArrowheads="1"/>
            </p:cNvSpPr>
            <p:nvPr/>
          </p:nvSpPr>
          <p:spPr bwMode="auto">
            <a:xfrm>
              <a:off x="172" y="2220"/>
              <a:ext cx="74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800">
                  <a:solidFill>
                    <a:srgbClr val="000000"/>
                  </a:solidFill>
                  <a:latin typeface="Arial" panose="020B0604020202020204" pitchFamily="34" charset="0"/>
                </a:rPr>
                <a:t>Topological Network</a:t>
              </a:r>
              <a:endParaRPr lang="en-US" altLang="en-US" sz="4400"/>
            </a:p>
          </p:txBody>
        </p:sp>
        <p:sp>
          <p:nvSpPr>
            <p:cNvPr id="7887" name="Freeform 719">
              <a:extLst>
                <a:ext uri="{FF2B5EF4-FFF2-40B4-BE49-F238E27FC236}">
                  <a16:creationId xmlns:a16="http://schemas.microsoft.com/office/drawing/2014/main" id="{CD8A9A68-C5A5-4A80-8465-B9A92325130D}"/>
                </a:ext>
              </a:extLst>
            </p:cNvPr>
            <p:cNvSpPr>
              <a:spLocks noEditPoints="1"/>
            </p:cNvSpPr>
            <p:nvPr/>
          </p:nvSpPr>
          <p:spPr bwMode="auto">
            <a:xfrm>
              <a:off x="651" y="1802"/>
              <a:ext cx="238" cy="88"/>
            </a:xfrm>
            <a:custGeom>
              <a:avLst/>
              <a:gdLst>
                <a:gd name="T0" fmla="*/ 2 w 353"/>
                <a:gd name="T1" fmla="*/ 38 h 130"/>
                <a:gd name="T2" fmla="*/ 247 w 353"/>
                <a:gd name="T3" fmla="*/ 43 h 130"/>
                <a:gd name="T4" fmla="*/ 245 w 353"/>
                <a:gd name="T5" fmla="*/ 87 h 130"/>
                <a:gd name="T6" fmla="*/ 0 w 353"/>
                <a:gd name="T7" fmla="*/ 80 h 130"/>
                <a:gd name="T8" fmla="*/ 2 w 353"/>
                <a:gd name="T9" fmla="*/ 38 h 130"/>
                <a:gd name="T10" fmla="*/ 227 w 353"/>
                <a:gd name="T11" fmla="*/ 0 h 130"/>
                <a:gd name="T12" fmla="*/ 353 w 353"/>
                <a:gd name="T13" fmla="*/ 68 h 130"/>
                <a:gd name="T14" fmla="*/ 223 w 353"/>
                <a:gd name="T15" fmla="*/ 130 h 130"/>
                <a:gd name="T16" fmla="*/ 227 w 353"/>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130">
                  <a:moveTo>
                    <a:pt x="2" y="38"/>
                  </a:moveTo>
                  <a:lnTo>
                    <a:pt x="247" y="43"/>
                  </a:lnTo>
                  <a:lnTo>
                    <a:pt x="245" y="87"/>
                  </a:lnTo>
                  <a:lnTo>
                    <a:pt x="0" y="80"/>
                  </a:lnTo>
                  <a:lnTo>
                    <a:pt x="2" y="38"/>
                  </a:lnTo>
                  <a:close/>
                  <a:moveTo>
                    <a:pt x="227" y="0"/>
                  </a:moveTo>
                  <a:lnTo>
                    <a:pt x="353" y="68"/>
                  </a:lnTo>
                  <a:lnTo>
                    <a:pt x="223" y="130"/>
                  </a:lnTo>
                  <a:lnTo>
                    <a:pt x="227" y="0"/>
                  </a:lnTo>
                  <a:close/>
                </a:path>
              </a:pathLst>
            </a:custGeom>
            <a:solidFill>
              <a:srgbClr val="000000"/>
            </a:solidFill>
            <a:ln w="1588">
              <a:solidFill>
                <a:srgbClr val="000000"/>
              </a:solidFill>
              <a:prstDash val="solid"/>
              <a:round/>
              <a:headEnd/>
              <a:tailEnd/>
            </a:ln>
          </p:spPr>
          <p:txBody>
            <a:bodyPr/>
            <a:lstStyle/>
            <a:p>
              <a:endParaRPr lang="en-US"/>
            </a:p>
          </p:txBody>
        </p:sp>
        <p:sp>
          <p:nvSpPr>
            <p:cNvPr id="7888" name="Freeform 720">
              <a:extLst>
                <a:ext uri="{FF2B5EF4-FFF2-40B4-BE49-F238E27FC236}">
                  <a16:creationId xmlns:a16="http://schemas.microsoft.com/office/drawing/2014/main" id="{91B59F75-4251-4C8C-83BA-1A3DBFD26A39}"/>
                </a:ext>
              </a:extLst>
            </p:cNvPr>
            <p:cNvSpPr>
              <a:spLocks noEditPoints="1"/>
            </p:cNvSpPr>
            <p:nvPr/>
          </p:nvSpPr>
          <p:spPr bwMode="auto">
            <a:xfrm>
              <a:off x="1038" y="1820"/>
              <a:ext cx="239" cy="88"/>
            </a:xfrm>
            <a:custGeom>
              <a:avLst/>
              <a:gdLst>
                <a:gd name="T0" fmla="*/ 1 w 351"/>
                <a:gd name="T1" fmla="*/ 38 h 130"/>
                <a:gd name="T2" fmla="*/ 245 w 351"/>
                <a:gd name="T3" fmla="*/ 45 h 130"/>
                <a:gd name="T4" fmla="*/ 245 w 351"/>
                <a:gd name="T5" fmla="*/ 89 h 130"/>
                <a:gd name="T6" fmla="*/ 0 w 351"/>
                <a:gd name="T7" fmla="*/ 82 h 130"/>
                <a:gd name="T8" fmla="*/ 1 w 351"/>
                <a:gd name="T9" fmla="*/ 38 h 130"/>
                <a:gd name="T10" fmla="*/ 225 w 351"/>
                <a:gd name="T11" fmla="*/ 0 h 130"/>
                <a:gd name="T12" fmla="*/ 351 w 351"/>
                <a:gd name="T13" fmla="*/ 70 h 130"/>
                <a:gd name="T14" fmla="*/ 223 w 351"/>
                <a:gd name="T15" fmla="*/ 130 h 130"/>
                <a:gd name="T16" fmla="*/ 225 w 351"/>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130">
                  <a:moveTo>
                    <a:pt x="1" y="38"/>
                  </a:moveTo>
                  <a:lnTo>
                    <a:pt x="245" y="45"/>
                  </a:lnTo>
                  <a:lnTo>
                    <a:pt x="245" y="89"/>
                  </a:lnTo>
                  <a:lnTo>
                    <a:pt x="0" y="82"/>
                  </a:lnTo>
                  <a:lnTo>
                    <a:pt x="1" y="38"/>
                  </a:lnTo>
                  <a:close/>
                  <a:moveTo>
                    <a:pt x="225" y="0"/>
                  </a:moveTo>
                  <a:lnTo>
                    <a:pt x="351" y="70"/>
                  </a:lnTo>
                  <a:lnTo>
                    <a:pt x="223" y="130"/>
                  </a:lnTo>
                  <a:lnTo>
                    <a:pt x="225" y="0"/>
                  </a:lnTo>
                  <a:close/>
                </a:path>
              </a:pathLst>
            </a:custGeom>
            <a:solidFill>
              <a:srgbClr val="000000"/>
            </a:solidFill>
            <a:ln w="1588">
              <a:solidFill>
                <a:srgbClr val="000000"/>
              </a:solidFill>
              <a:prstDash val="solid"/>
              <a:round/>
              <a:headEnd/>
              <a:tailEnd/>
            </a:ln>
          </p:spPr>
          <p:txBody>
            <a:bodyPr/>
            <a:lstStyle/>
            <a:p>
              <a:endParaRPr lang="en-US"/>
            </a:p>
          </p:txBody>
        </p:sp>
        <p:sp>
          <p:nvSpPr>
            <p:cNvPr id="7889" name="Line 721">
              <a:extLst>
                <a:ext uri="{FF2B5EF4-FFF2-40B4-BE49-F238E27FC236}">
                  <a16:creationId xmlns:a16="http://schemas.microsoft.com/office/drawing/2014/main" id="{CF5DF692-E847-45D9-BFDB-01E8C36768E3}"/>
                </a:ext>
              </a:extLst>
            </p:cNvPr>
            <p:cNvSpPr>
              <a:spLocks noChangeShapeType="1"/>
            </p:cNvSpPr>
            <p:nvPr/>
          </p:nvSpPr>
          <p:spPr bwMode="auto">
            <a:xfrm>
              <a:off x="509" y="2918"/>
              <a:ext cx="403" cy="1"/>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90" name="Line 722">
              <a:extLst>
                <a:ext uri="{FF2B5EF4-FFF2-40B4-BE49-F238E27FC236}">
                  <a16:creationId xmlns:a16="http://schemas.microsoft.com/office/drawing/2014/main" id="{5C030486-96A1-431F-BBA2-E122383D9494}"/>
                </a:ext>
              </a:extLst>
            </p:cNvPr>
            <p:cNvSpPr>
              <a:spLocks noChangeShapeType="1"/>
            </p:cNvSpPr>
            <p:nvPr/>
          </p:nvSpPr>
          <p:spPr bwMode="auto">
            <a:xfrm>
              <a:off x="944" y="2925"/>
              <a:ext cx="402" cy="1"/>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91" name="Rectangle 723">
              <a:extLst>
                <a:ext uri="{FF2B5EF4-FFF2-40B4-BE49-F238E27FC236}">
                  <a16:creationId xmlns:a16="http://schemas.microsoft.com/office/drawing/2014/main" id="{89610C06-3FE8-4255-A972-48D1C2C9C7AD}"/>
                </a:ext>
              </a:extLst>
            </p:cNvPr>
            <p:cNvSpPr>
              <a:spLocks noChangeArrowheads="1"/>
            </p:cNvSpPr>
            <p:nvPr/>
          </p:nvSpPr>
          <p:spPr bwMode="auto">
            <a:xfrm>
              <a:off x="332" y="1228"/>
              <a:ext cx="1190" cy="83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2" name="Line 724">
              <a:extLst>
                <a:ext uri="{FF2B5EF4-FFF2-40B4-BE49-F238E27FC236}">
                  <a16:creationId xmlns:a16="http://schemas.microsoft.com/office/drawing/2014/main" id="{331D876D-E82A-4CD8-A6CE-87F94110D273}"/>
                </a:ext>
              </a:extLst>
            </p:cNvPr>
            <p:cNvSpPr>
              <a:spLocks noChangeShapeType="1"/>
            </p:cNvSpPr>
            <p:nvPr/>
          </p:nvSpPr>
          <p:spPr bwMode="auto">
            <a:xfrm>
              <a:off x="332" y="1637"/>
              <a:ext cx="119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3" name="Line 725">
              <a:extLst>
                <a:ext uri="{FF2B5EF4-FFF2-40B4-BE49-F238E27FC236}">
                  <a16:creationId xmlns:a16="http://schemas.microsoft.com/office/drawing/2014/main" id="{C476E2EE-FD47-4D27-9BDF-C63B7A84FF5D}"/>
                </a:ext>
              </a:extLst>
            </p:cNvPr>
            <p:cNvSpPr>
              <a:spLocks noChangeShapeType="1"/>
            </p:cNvSpPr>
            <p:nvPr/>
          </p:nvSpPr>
          <p:spPr bwMode="auto">
            <a:xfrm>
              <a:off x="738" y="1228"/>
              <a:ext cx="1" cy="8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4" name="Line 726">
              <a:extLst>
                <a:ext uri="{FF2B5EF4-FFF2-40B4-BE49-F238E27FC236}">
                  <a16:creationId xmlns:a16="http://schemas.microsoft.com/office/drawing/2014/main" id="{DC33DE4D-A068-4FD8-AA24-65922D37289D}"/>
                </a:ext>
              </a:extLst>
            </p:cNvPr>
            <p:cNvSpPr>
              <a:spLocks noChangeShapeType="1"/>
            </p:cNvSpPr>
            <p:nvPr/>
          </p:nvSpPr>
          <p:spPr bwMode="auto">
            <a:xfrm>
              <a:off x="1145" y="1228"/>
              <a:ext cx="2" cy="8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5" name="Rectangle 727">
              <a:extLst>
                <a:ext uri="{FF2B5EF4-FFF2-40B4-BE49-F238E27FC236}">
                  <a16:creationId xmlns:a16="http://schemas.microsoft.com/office/drawing/2014/main" id="{056F3BA1-05C2-44FD-AC9C-A5E7CC24BEA3}"/>
                </a:ext>
              </a:extLst>
            </p:cNvPr>
            <p:cNvSpPr>
              <a:spLocks noChangeArrowheads="1"/>
            </p:cNvSpPr>
            <p:nvPr/>
          </p:nvSpPr>
          <p:spPr bwMode="auto">
            <a:xfrm>
              <a:off x="506" y="1386"/>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2</a:t>
              </a:r>
              <a:endParaRPr lang="en-US" altLang="en-US" sz="4400"/>
            </a:p>
          </p:txBody>
        </p:sp>
        <p:sp>
          <p:nvSpPr>
            <p:cNvPr id="7896" name="Rectangle 728">
              <a:extLst>
                <a:ext uri="{FF2B5EF4-FFF2-40B4-BE49-F238E27FC236}">
                  <a16:creationId xmlns:a16="http://schemas.microsoft.com/office/drawing/2014/main" id="{05A59B33-8E83-409A-B287-25984523B04B}"/>
                </a:ext>
              </a:extLst>
            </p:cNvPr>
            <p:cNvSpPr>
              <a:spLocks noChangeArrowheads="1"/>
            </p:cNvSpPr>
            <p:nvPr/>
          </p:nvSpPr>
          <p:spPr bwMode="auto">
            <a:xfrm>
              <a:off x="906" y="1386"/>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4</a:t>
              </a:r>
              <a:endParaRPr lang="en-US" altLang="en-US" sz="4400"/>
            </a:p>
          </p:txBody>
        </p:sp>
        <p:sp>
          <p:nvSpPr>
            <p:cNvPr id="7897" name="Rectangle 729">
              <a:extLst>
                <a:ext uri="{FF2B5EF4-FFF2-40B4-BE49-F238E27FC236}">
                  <a16:creationId xmlns:a16="http://schemas.microsoft.com/office/drawing/2014/main" id="{AC63AC08-9457-4054-AEC9-50648E85C625}"/>
                </a:ext>
              </a:extLst>
            </p:cNvPr>
            <p:cNvSpPr>
              <a:spLocks noChangeArrowheads="1"/>
            </p:cNvSpPr>
            <p:nvPr/>
          </p:nvSpPr>
          <p:spPr bwMode="auto">
            <a:xfrm>
              <a:off x="1294" y="1386"/>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6</a:t>
              </a:r>
              <a:endParaRPr lang="en-US" altLang="en-US" sz="4400"/>
            </a:p>
          </p:txBody>
        </p:sp>
        <p:sp>
          <p:nvSpPr>
            <p:cNvPr id="7898" name="Rectangle 730">
              <a:extLst>
                <a:ext uri="{FF2B5EF4-FFF2-40B4-BE49-F238E27FC236}">
                  <a16:creationId xmlns:a16="http://schemas.microsoft.com/office/drawing/2014/main" id="{82BB1825-997D-4153-9020-EEA50B60AF3F}"/>
                </a:ext>
              </a:extLst>
            </p:cNvPr>
            <p:cNvSpPr>
              <a:spLocks noChangeArrowheads="1"/>
            </p:cNvSpPr>
            <p:nvPr/>
          </p:nvSpPr>
          <p:spPr bwMode="auto">
            <a:xfrm>
              <a:off x="1294" y="178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5</a:t>
              </a:r>
              <a:endParaRPr lang="en-US" altLang="en-US" sz="4400"/>
            </a:p>
          </p:txBody>
        </p:sp>
        <p:sp>
          <p:nvSpPr>
            <p:cNvPr id="7899" name="Rectangle 731">
              <a:extLst>
                <a:ext uri="{FF2B5EF4-FFF2-40B4-BE49-F238E27FC236}">
                  <a16:creationId xmlns:a16="http://schemas.microsoft.com/office/drawing/2014/main" id="{F1B8F26E-8036-4CF4-A485-D62E039ABD9F}"/>
                </a:ext>
              </a:extLst>
            </p:cNvPr>
            <p:cNvSpPr>
              <a:spLocks noChangeArrowheads="1"/>
            </p:cNvSpPr>
            <p:nvPr/>
          </p:nvSpPr>
          <p:spPr bwMode="auto">
            <a:xfrm>
              <a:off x="912" y="1792"/>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3</a:t>
              </a:r>
              <a:endParaRPr lang="en-US" altLang="en-US" sz="4400"/>
            </a:p>
          </p:txBody>
        </p:sp>
        <p:sp>
          <p:nvSpPr>
            <p:cNvPr id="7900" name="Rectangle 732">
              <a:extLst>
                <a:ext uri="{FF2B5EF4-FFF2-40B4-BE49-F238E27FC236}">
                  <a16:creationId xmlns:a16="http://schemas.microsoft.com/office/drawing/2014/main" id="{6F9DFB2C-36F7-4784-A04C-AD0BC932651D}"/>
                </a:ext>
              </a:extLst>
            </p:cNvPr>
            <p:cNvSpPr>
              <a:spLocks noChangeArrowheads="1"/>
            </p:cNvSpPr>
            <p:nvPr/>
          </p:nvSpPr>
          <p:spPr bwMode="auto">
            <a:xfrm>
              <a:off x="513" y="1787"/>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1</a:t>
              </a:r>
              <a:endParaRPr lang="en-US" altLang="en-US" sz="4400"/>
            </a:p>
          </p:txBody>
        </p:sp>
        <p:sp>
          <p:nvSpPr>
            <p:cNvPr id="7901" name="Freeform 733">
              <a:extLst>
                <a:ext uri="{FF2B5EF4-FFF2-40B4-BE49-F238E27FC236}">
                  <a16:creationId xmlns:a16="http://schemas.microsoft.com/office/drawing/2014/main" id="{C097DAE7-7816-40C6-8FA4-C88E1CFA0D95}"/>
                </a:ext>
              </a:extLst>
            </p:cNvPr>
            <p:cNvSpPr>
              <a:spLocks noEditPoints="1"/>
            </p:cNvSpPr>
            <p:nvPr/>
          </p:nvSpPr>
          <p:spPr bwMode="auto">
            <a:xfrm>
              <a:off x="612" y="1538"/>
              <a:ext cx="253" cy="215"/>
            </a:xfrm>
            <a:custGeom>
              <a:avLst/>
              <a:gdLst>
                <a:gd name="T0" fmla="*/ 0 w 373"/>
                <a:gd name="T1" fmla="*/ 285 h 318"/>
                <a:gd name="T2" fmla="*/ 278 w 373"/>
                <a:gd name="T3" fmla="*/ 52 h 318"/>
                <a:gd name="T4" fmla="*/ 305 w 373"/>
                <a:gd name="T5" fmla="*/ 85 h 318"/>
                <a:gd name="T6" fmla="*/ 27 w 373"/>
                <a:gd name="T7" fmla="*/ 318 h 318"/>
                <a:gd name="T8" fmla="*/ 0 w 373"/>
                <a:gd name="T9" fmla="*/ 285 h 318"/>
                <a:gd name="T10" fmla="*/ 234 w 373"/>
                <a:gd name="T11" fmla="*/ 32 h 318"/>
                <a:gd name="T12" fmla="*/ 373 w 373"/>
                <a:gd name="T13" fmla="*/ 0 h 318"/>
                <a:gd name="T14" fmla="*/ 315 w 373"/>
                <a:gd name="T15" fmla="*/ 132 h 318"/>
                <a:gd name="T16" fmla="*/ 234 w 373"/>
                <a:gd name="T17" fmla="*/ 3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318">
                  <a:moveTo>
                    <a:pt x="0" y="285"/>
                  </a:moveTo>
                  <a:lnTo>
                    <a:pt x="278" y="52"/>
                  </a:lnTo>
                  <a:lnTo>
                    <a:pt x="305" y="85"/>
                  </a:lnTo>
                  <a:lnTo>
                    <a:pt x="27" y="318"/>
                  </a:lnTo>
                  <a:lnTo>
                    <a:pt x="0" y="285"/>
                  </a:lnTo>
                  <a:close/>
                  <a:moveTo>
                    <a:pt x="234" y="32"/>
                  </a:moveTo>
                  <a:lnTo>
                    <a:pt x="373" y="0"/>
                  </a:lnTo>
                  <a:lnTo>
                    <a:pt x="315" y="132"/>
                  </a:lnTo>
                  <a:lnTo>
                    <a:pt x="234" y="32"/>
                  </a:lnTo>
                  <a:close/>
                </a:path>
              </a:pathLst>
            </a:custGeom>
            <a:solidFill>
              <a:srgbClr val="000000"/>
            </a:solidFill>
            <a:ln w="1588">
              <a:solidFill>
                <a:srgbClr val="000000"/>
              </a:solidFill>
              <a:prstDash val="solid"/>
              <a:round/>
              <a:headEnd/>
              <a:tailEnd/>
            </a:ln>
          </p:spPr>
          <p:txBody>
            <a:bodyPr/>
            <a:lstStyle/>
            <a:p>
              <a:endParaRPr lang="en-US"/>
            </a:p>
          </p:txBody>
        </p:sp>
        <p:sp>
          <p:nvSpPr>
            <p:cNvPr id="7902" name="Freeform 734">
              <a:extLst>
                <a:ext uri="{FF2B5EF4-FFF2-40B4-BE49-F238E27FC236}">
                  <a16:creationId xmlns:a16="http://schemas.microsoft.com/office/drawing/2014/main" id="{BF86C7E1-EBA3-4F9D-8C49-8BC390535AAF}"/>
                </a:ext>
              </a:extLst>
            </p:cNvPr>
            <p:cNvSpPr>
              <a:spLocks noEditPoints="1"/>
            </p:cNvSpPr>
            <p:nvPr/>
          </p:nvSpPr>
          <p:spPr bwMode="auto">
            <a:xfrm>
              <a:off x="1014" y="1543"/>
              <a:ext cx="252" cy="216"/>
            </a:xfrm>
            <a:custGeom>
              <a:avLst/>
              <a:gdLst>
                <a:gd name="T0" fmla="*/ 0 w 373"/>
                <a:gd name="T1" fmla="*/ 285 h 318"/>
                <a:gd name="T2" fmla="*/ 278 w 373"/>
                <a:gd name="T3" fmla="*/ 52 h 318"/>
                <a:gd name="T4" fmla="*/ 305 w 373"/>
                <a:gd name="T5" fmla="*/ 85 h 318"/>
                <a:gd name="T6" fmla="*/ 27 w 373"/>
                <a:gd name="T7" fmla="*/ 318 h 318"/>
                <a:gd name="T8" fmla="*/ 0 w 373"/>
                <a:gd name="T9" fmla="*/ 285 h 318"/>
                <a:gd name="T10" fmla="*/ 234 w 373"/>
                <a:gd name="T11" fmla="*/ 33 h 318"/>
                <a:gd name="T12" fmla="*/ 373 w 373"/>
                <a:gd name="T13" fmla="*/ 0 h 318"/>
                <a:gd name="T14" fmla="*/ 315 w 373"/>
                <a:gd name="T15" fmla="*/ 132 h 318"/>
                <a:gd name="T16" fmla="*/ 234 w 373"/>
                <a:gd name="T17" fmla="*/ 3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318">
                  <a:moveTo>
                    <a:pt x="0" y="285"/>
                  </a:moveTo>
                  <a:lnTo>
                    <a:pt x="278" y="52"/>
                  </a:lnTo>
                  <a:lnTo>
                    <a:pt x="305" y="85"/>
                  </a:lnTo>
                  <a:lnTo>
                    <a:pt x="27" y="318"/>
                  </a:lnTo>
                  <a:lnTo>
                    <a:pt x="0" y="285"/>
                  </a:lnTo>
                  <a:close/>
                  <a:moveTo>
                    <a:pt x="234" y="33"/>
                  </a:moveTo>
                  <a:lnTo>
                    <a:pt x="373" y="0"/>
                  </a:lnTo>
                  <a:lnTo>
                    <a:pt x="315" y="132"/>
                  </a:lnTo>
                  <a:lnTo>
                    <a:pt x="234" y="33"/>
                  </a:lnTo>
                  <a:close/>
                </a:path>
              </a:pathLst>
            </a:custGeom>
            <a:solidFill>
              <a:srgbClr val="000000"/>
            </a:solidFill>
            <a:ln w="1588">
              <a:solidFill>
                <a:srgbClr val="000000"/>
              </a:solidFill>
              <a:prstDash val="solid"/>
              <a:round/>
              <a:headEnd/>
              <a:tailEnd/>
            </a:ln>
          </p:spPr>
          <p:txBody>
            <a:bodyPr/>
            <a:lstStyle/>
            <a:p>
              <a:endParaRPr lang="en-US"/>
            </a:p>
          </p:txBody>
        </p:sp>
        <p:sp>
          <p:nvSpPr>
            <p:cNvPr id="7903" name="Freeform 735">
              <a:extLst>
                <a:ext uri="{FF2B5EF4-FFF2-40B4-BE49-F238E27FC236}">
                  <a16:creationId xmlns:a16="http://schemas.microsoft.com/office/drawing/2014/main" id="{6C5B28B2-C02A-4107-B960-D08AB1068A3F}"/>
                </a:ext>
              </a:extLst>
            </p:cNvPr>
            <p:cNvSpPr>
              <a:spLocks noEditPoints="1"/>
            </p:cNvSpPr>
            <p:nvPr/>
          </p:nvSpPr>
          <p:spPr bwMode="auto">
            <a:xfrm>
              <a:off x="621" y="1398"/>
              <a:ext cx="244" cy="88"/>
            </a:xfrm>
            <a:custGeom>
              <a:avLst/>
              <a:gdLst>
                <a:gd name="T0" fmla="*/ 0 w 359"/>
                <a:gd name="T1" fmla="*/ 43 h 130"/>
                <a:gd name="T2" fmla="*/ 254 w 359"/>
                <a:gd name="T3" fmla="*/ 43 h 130"/>
                <a:gd name="T4" fmla="*/ 254 w 359"/>
                <a:gd name="T5" fmla="*/ 86 h 130"/>
                <a:gd name="T6" fmla="*/ 0 w 359"/>
                <a:gd name="T7" fmla="*/ 86 h 130"/>
                <a:gd name="T8" fmla="*/ 0 w 359"/>
                <a:gd name="T9" fmla="*/ 43 h 130"/>
                <a:gd name="T10" fmla="*/ 231 w 359"/>
                <a:gd name="T11" fmla="*/ 0 h 130"/>
                <a:gd name="T12" fmla="*/ 359 w 359"/>
                <a:gd name="T13" fmla="*/ 64 h 130"/>
                <a:gd name="T14" fmla="*/ 231 w 359"/>
                <a:gd name="T15" fmla="*/ 130 h 130"/>
                <a:gd name="T16" fmla="*/ 231 w 35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30">
                  <a:moveTo>
                    <a:pt x="0" y="43"/>
                  </a:moveTo>
                  <a:lnTo>
                    <a:pt x="254" y="43"/>
                  </a:lnTo>
                  <a:lnTo>
                    <a:pt x="254" y="86"/>
                  </a:lnTo>
                  <a:lnTo>
                    <a:pt x="0" y="86"/>
                  </a:lnTo>
                  <a:lnTo>
                    <a:pt x="0" y="43"/>
                  </a:lnTo>
                  <a:close/>
                  <a:moveTo>
                    <a:pt x="231" y="0"/>
                  </a:moveTo>
                  <a:lnTo>
                    <a:pt x="359" y="64"/>
                  </a:lnTo>
                  <a:lnTo>
                    <a:pt x="231" y="130"/>
                  </a:lnTo>
                  <a:lnTo>
                    <a:pt x="231" y="0"/>
                  </a:lnTo>
                  <a:close/>
                </a:path>
              </a:pathLst>
            </a:custGeom>
            <a:solidFill>
              <a:srgbClr val="000000"/>
            </a:solidFill>
            <a:ln w="1588">
              <a:solidFill>
                <a:srgbClr val="000000"/>
              </a:solidFill>
              <a:prstDash val="solid"/>
              <a:round/>
              <a:headEnd/>
              <a:tailEnd/>
            </a:ln>
          </p:spPr>
          <p:txBody>
            <a:bodyPr/>
            <a:lstStyle/>
            <a:p>
              <a:endParaRPr lang="en-US"/>
            </a:p>
          </p:txBody>
        </p:sp>
        <p:sp>
          <p:nvSpPr>
            <p:cNvPr id="7904" name="Freeform 736">
              <a:extLst>
                <a:ext uri="{FF2B5EF4-FFF2-40B4-BE49-F238E27FC236}">
                  <a16:creationId xmlns:a16="http://schemas.microsoft.com/office/drawing/2014/main" id="{5527B987-247A-4D3D-9EDA-95485CC38BCA}"/>
                </a:ext>
              </a:extLst>
            </p:cNvPr>
            <p:cNvSpPr>
              <a:spLocks noEditPoints="1"/>
            </p:cNvSpPr>
            <p:nvPr/>
          </p:nvSpPr>
          <p:spPr bwMode="auto">
            <a:xfrm>
              <a:off x="1022" y="1408"/>
              <a:ext cx="244" cy="88"/>
            </a:xfrm>
            <a:custGeom>
              <a:avLst/>
              <a:gdLst>
                <a:gd name="T0" fmla="*/ 0 w 359"/>
                <a:gd name="T1" fmla="*/ 44 h 131"/>
                <a:gd name="T2" fmla="*/ 254 w 359"/>
                <a:gd name="T3" fmla="*/ 44 h 131"/>
                <a:gd name="T4" fmla="*/ 254 w 359"/>
                <a:gd name="T5" fmla="*/ 87 h 131"/>
                <a:gd name="T6" fmla="*/ 0 w 359"/>
                <a:gd name="T7" fmla="*/ 87 h 131"/>
                <a:gd name="T8" fmla="*/ 0 w 359"/>
                <a:gd name="T9" fmla="*/ 44 h 131"/>
                <a:gd name="T10" fmla="*/ 231 w 359"/>
                <a:gd name="T11" fmla="*/ 0 h 131"/>
                <a:gd name="T12" fmla="*/ 359 w 359"/>
                <a:gd name="T13" fmla="*/ 66 h 131"/>
                <a:gd name="T14" fmla="*/ 231 w 359"/>
                <a:gd name="T15" fmla="*/ 131 h 131"/>
                <a:gd name="T16" fmla="*/ 231 w 359"/>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131">
                  <a:moveTo>
                    <a:pt x="0" y="44"/>
                  </a:moveTo>
                  <a:lnTo>
                    <a:pt x="254" y="44"/>
                  </a:lnTo>
                  <a:lnTo>
                    <a:pt x="254" y="87"/>
                  </a:lnTo>
                  <a:lnTo>
                    <a:pt x="0" y="87"/>
                  </a:lnTo>
                  <a:lnTo>
                    <a:pt x="0" y="44"/>
                  </a:lnTo>
                  <a:close/>
                  <a:moveTo>
                    <a:pt x="231" y="0"/>
                  </a:moveTo>
                  <a:lnTo>
                    <a:pt x="359" y="66"/>
                  </a:lnTo>
                  <a:lnTo>
                    <a:pt x="231" y="131"/>
                  </a:lnTo>
                  <a:lnTo>
                    <a:pt x="231" y="0"/>
                  </a:lnTo>
                  <a:close/>
                </a:path>
              </a:pathLst>
            </a:custGeom>
            <a:solidFill>
              <a:srgbClr val="000000"/>
            </a:solidFill>
            <a:ln w="1588">
              <a:solidFill>
                <a:srgbClr val="000000"/>
              </a:solidFill>
              <a:prstDash val="solid"/>
              <a:round/>
              <a:headEnd/>
              <a:tailEnd/>
            </a:ln>
          </p:spPr>
          <p:txBody>
            <a:bodyPr/>
            <a:lstStyle/>
            <a:p>
              <a:endParaRPr lang="en-US"/>
            </a:p>
          </p:txBody>
        </p:sp>
        <p:sp>
          <p:nvSpPr>
            <p:cNvPr id="7905" name="Freeform 737">
              <a:extLst>
                <a:ext uri="{FF2B5EF4-FFF2-40B4-BE49-F238E27FC236}">
                  <a16:creationId xmlns:a16="http://schemas.microsoft.com/office/drawing/2014/main" id="{F00DE471-94FD-410F-88D8-97AF6B6AD85F}"/>
                </a:ext>
              </a:extLst>
            </p:cNvPr>
            <p:cNvSpPr>
              <a:spLocks noEditPoints="1"/>
            </p:cNvSpPr>
            <p:nvPr/>
          </p:nvSpPr>
          <p:spPr bwMode="auto">
            <a:xfrm>
              <a:off x="1400" y="1408"/>
              <a:ext cx="244" cy="88"/>
            </a:xfrm>
            <a:custGeom>
              <a:avLst/>
              <a:gdLst>
                <a:gd name="T0" fmla="*/ 0 w 360"/>
                <a:gd name="T1" fmla="*/ 44 h 131"/>
                <a:gd name="T2" fmla="*/ 254 w 360"/>
                <a:gd name="T3" fmla="*/ 44 h 131"/>
                <a:gd name="T4" fmla="*/ 254 w 360"/>
                <a:gd name="T5" fmla="*/ 87 h 131"/>
                <a:gd name="T6" fmla="*/ 0 w 360"/>
                <a:gd name="T7" fmla="*/ 87 h 131"/>
                <a:gd name="T8" fmla="*/ 0 w 360"/>
                <a:gd name="T9" fmla="*/ 44 h 131"/>
                <a:gd name="T10" fmla="*/ 232 w 360"/>
                <a:gd name="T11" fmla="*/ 0 h 131"/>
                <a:gd name="T12" fmla="*/ 360 w 360"/>
                <a:gd name="T13" fmla="*/ 66 h 131"/>
                <a:gd name="T14" fmla="*/ 232 w 360"/>
                <a:gd name="T15" fmla="*/ 131 h 131"/>
                <a:gd name="T16" fmla="*/ 232 w 360"/>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31">
                  <a:moveTo>
                    <a:pt x="0" y="44"/>
                  </a:moveTo>
                  <a:lnTo>
                    <a:pt x="254" y="44"/>
                  </a:lnTo>
                  <a:lnTo>
                    <a:pt x="254" y="87"/>
                  </a:lnTo>
                  <a:lnTo>
                    <a:pt x="0" y="87"/>
                  </a:lnTo>
                  <a:lnTo>
                    <a:pt x="0" y="44"/>
                  </a:lnTo>
                  <a:close/>
                  <a:moveTo>
                    <a:pt x="232" y="0"/>
                  </a:moveTo>
                  <a:lnTo>
                    <a:pt x="360" y="66"/>
                  </a:lnTo>
                  <a:lnTo>
                    <a:pt x="232" y="131"/>
                  </a:lnTo>
                  <a:lnTo>
                    <a:pt x="232" y="0"/>
                  </a:lnTo>
                  <a:close/>
                </a:path>
              </a:pathLst>
            </a:custGeom>
            <a:solidFill>
              <a:srgbClr val="000000"/>
            </a:solidFill>
            <a:ln w="1588">
              <a:solidFill>
                <a:srgbClr val="000000"/>
              </a:solidFill>
              <a:prstDash val="solid"/>
              <a:round/>
              <a:headEnd/>
              <a:tailEnd/>
            </a:ln>
          </p:spPr>
          <p:txBody>
            <a:bodyPr/>
            <a:lstStyle/>
            <a:p>
              <a:endParaRPr lang="en-US"/>
            </a:p>
          </p:txBody>
        </p:sp>
        <p:sp>
          <p:nvSpPr>
            <p:cNvPr id="7906" name="Freeform 738">
              <a:extLst>
                <a:ext uri="{FF2B5EF4-FFF2-40B4-BE49-F238E27FC236}">
                  <a16:creationId xmlns:a16="http://schemas.microsoft.com/office/drawing/2014/main" id="{C1AF631A-7DA6-45FE-8CDC-3C46D8CCD933}"/>
                </a:ext>
              </a:extLst>
            </p:cNvPr>
            <p:cNvSpPr>
              <a:spLocks noEditPoints="1"/>
            </p:cNvSpPr>
            <p:nvPr/>
          </p:nvSpPr>
          <p:spPr bwMode="auto">
            <a:xfrm>
              <a:off x="1400" y="1806"/>
              <a:ext cx="244" cy="89"/>
            </a:xfrm>
            <a:custGeom>
              <a:avLst/>
              <a:gdLst>
                <a:gd name="T0" fmla="*/ 0 w 360"/>
                <a:gd name="T1" fmla="*/ 43 h 130"/>
                <a:gd name="T2" fmla="*/ 254 w 360"/>
                <a:gd name="T3" fmla="*/ 43 h 130"/>
                <a:gd name="T4" fmla="*/ 254 w 360"/>
                <a:gd name="T5" fmla="*/ 87 h 130"/>
                <a:gd name="T6" fmla="*/ 0 w 360"/>
                <a:gd name="T7" fmla="*/ 87 h 130"/>
                <a:gd name="T8" fmla="*/ 0 w 360"/>
                <a:gd name="T9" fmla="*/ 43 h 130"/>
                <a:gd name="T10" fmla="*/ 232 w 360"/>
                <a:gd name="T11" fmla="*/ 0 h 130"/>
                <a:gd name="T12" fmla="*/ 360 w 360"/>
                <a:gd name="T13" fmla="*/ 64 h 130"/>
                <a:gd name="T14" fmla="*/ 232 w 360"/>
                <a:gd name="T15" fmla="*/ 130 h 130"/>
                <a:gd name="T16" fmla="*/ 232 w 360"/>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30">
                  <a:moveTo>
                    <a:pt x="0" y="43"/>
                  </a:moveTo>
                  <a:lnTo>
                    <a:pt x="254" y="43"/>
                  </a:lnTo>
                  <a:lnTo>
                    <a:pt x="254" y="87"/>
                  </a:lnTo>
                  <a:lnTo>
                    <a:pt x="0" y="87"/>
                  </a:lnTo>
                  <a:lnTo>
                    <a:pt x="0" y="43"/>
                  </a:lnTo>
                  <a:close/>
                  <a:moveTo>
                    <a:pt x="232" y="0"/>
                  </a:moveTo>
                  <a:lnTo>
                    <a:pt x="360" y="64"/>
                  </a:lnTo>
                  <a:lnTo>
                    <a:pt x="232" y="130"/>
                  </a:lnTo>
                  <a:lnTo>
                    <a:pt x="232" y="0"/>
                  </a:lnTo>
                  <a:close/>
                </a:path>
              </a:pathLst>
            </a:custGeom>
            <a:solidFill>
              <a:srgbClr val="000000"/>
            </a:solidFill>
            <a:ln w="1588">
              <a:solidFill>
                <a:srgbClr val="000000"/>
              </a:solidFill>
              <a:prstDash val="solid"/>
              <a:round/>
              <a:headEnd/>
              <a:tailEnd/>
            </a:ln>
          </p:spPr>
          <p:txBody>
            <a:bodyPr/>
            <a:lstStyle/>
            <a:p>
              <a:endParaRPr lang="en-US"/>
            </a:p>
          </p:txBody>
        </p:sp>
        <p:sp>
          <p:nvSpPr>
            <p:cNvPr id="7907" name="Line 739">
              <a:extLst>
                <a:ext uri="{FF2B5EF4-FFF2-40B4-BE49-F238E27FC236}">
                  <a16:creationId xmlns:a16="http://schemas.microsoft.com/office/drawing/2014/main" id="{FC2F475C-5C71-4F2E-84C5-99435A09A676}"/>
                </a:ext>
              </a:extLst>
            </p:cNvPr>
            <p:cNvSpPr>
              <a:spLocks noChangeShapeType="1"/>
            </p:cNvSpPr>
            <p:nvPr/>
          </p:nvSpPr>
          <p:spPr bwMode="auto">
            <a:xfrm flipV="1">
              <a:off x="532" y="2568"/>
              <a:ext cx="380" cy="325"/>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08" name="Line 740">
              <a:extLst>
                <a:ext uri="{FF2B5EF4-FFF2-40B4-BE49-F238E27FC236}">
                  <a16:creationId xmlns:a16="http://schemas.microsoft.com/office/drawing/2014/main" id="{2264987A-B1C2-4569-91F1-AB19BD2FF0AF}"/>
                </a:ext>
              </a:extLst>
            </p:cNvPr>
            <p:cNvSpPr>
              <a:spLocks noChangeShapeType="1"/>
            </p:cNvSpPr>
            <p:nvPr/>
          </p:nvSpPr>
          <p:spPr bwMode="auto">
            <a:xfrm>
              <a:off x="509" y="2548"/>
              <a:ext cx="403" cy="1"/>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09" name="Line 741">
              <a:extLst>
                <a:ext uri="{FF2B5EF4-FFF2-40B4-BE49-F238E27FC236}">
                  <a16:creationId xmlns:a16="http://schemas.microsoft.com/office/drawing/2014/main" id="{D86AA655-66D4-4109-B5B8-83194A2E8736}"/>
                </a:ext>
              </a:extLst>
            </p:cNvPr>
            <p:cNvSpPr>
              <a:spLocks noChangeShapeType="1"/>
            </p:cNvSpPr>
            <p:nvPr/>
          </p:nvSpPr>
          <p:spPr bwMode="auto">
            <a:xfrm>
              <a:off x="944" y="2549"/>
              <a:ext cx="402" cy="2"/>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10" name="Line 742">
              <a:extLst>
                <a:ext uri="{FF2B5EF4-FFF2-40B4-BE49-F238E27FC236}">
                  <a16:creationId xmlns:a16="http://schemas.microsoft.com/office/drawing/2014/main" id="{8A5980B1-B39E-480A-9C03-74AAB45F448B}"/>
                </a:ext>
              </a:extLst>
            </p:cNvPr>
            <p:cNvSpPr>
              <a:spLocks noChangeShapeType="1"/>
            </p:cNvSpPr>
            <p:nvPr/>
          </p:nvSpPr>
          <p:spPr bwMode="auto">
            <a:xfrm>
              <a:off x="1377" y="2549"/>
              <a:ext cx="402" cy="2"/>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11" name="Line 743">
              <a:extLst>
                <a:ext uri="{FF2B5EF4-FFF2-40B4-BE49-F238E27FC236}">
                  <a16:creationId xmlns:a16="http://schemas.microsoft.com/office/drawing/2014/main" id="{6142670B-B524-42EA-A838-56DFFA6CD5EE}"/>
                </a:ext>
              </a:extLst>
            </p:cNvPr>
            <p:cNvSpPr>
              <a:spLocks noChangeShapeType="1"/>
            </p:cNvSpPr>
            <p:nvPr/>
          </p:nvSpPr>
          <p:spPr bwMode="auto">
            <a:xfrm>
              <a:off x="1348" y="2923"/>
              <a:ext cx="403" cy="2"/>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12" name="Line 744">
              <a:extLst>
                <a:ext uri="{FF2B5EF4-FFF2-40B4-BE49-F238E27FC236}">
                  <a16:creationId xmlns:a16="http://schemas.microsoft.com/office/drawing/2014/main" id="{6B090656-B5F5-4B61-B32F-CB616AFA5F45}"/>
                </a:ext>
              </a:extLst>
            </p:cNvPr>
            <p:cNvSpPr>
              <a:spLocks noChangeShapeType="1"/>
            </p:cNvSpPr>
            <p:nvPr/>
          </p:nvSpPr>
          <p:spPr bwMode="auto">
            <a:xfrm flipV="1">
              <a:off x="912" y="2568"/>
              <a:ext cx="434" cy="355"/>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13" name="Rectangle 745">
              <a:extLst>
                <a:ext uri="{FF2B5EF4-FFF2-40B4-BE49-F238E27FC236}">
                  <a16:creationId xmlns:a16="http://schemas.microsoft.com/office/drawing/2014/main" id="{518C7741-DAA1-405C-A101-22585D710974}"/>
                </a:ext>
              </a:extLst>
            </p:cNvPr>
            <p:cNvSpPr>
              <a:spLocks noChangeArrowheads="1"/>
            </p:cNvSpPr>
            <p:nvPr/>
          </p:nvSpPr>
          <p:spPr bwMode="auto">
            <a:xfrm>
              <a:off x="452" y="2360"/>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2</a:t>
              </a:r>
              <a:endParaRPr lang="en-US" altLang="en-US" sz="4400"/>
            </a:p>
          </p:txBody>
        </p:sp>
        <p:sp>
          <p:nvSpPr>
            <p:cNvPr id="7914" name="Line 746">
              <a:extLst>
                <a:ext uri="{FF2B5EF4-FFF2-40B4-BE49-F238E27FC236}">
                  <a16:creationId xmlns:a16="http://schemas.microsoft.com/office/drawing/2014/main" id="{D85C6D29-5FBD-47D9-BB2B-E8E3CEC7E773}"/>
                </a:ext>
              </a:extLst>
            </p:cNvPr>
            <p:cNvSpPr>
              <a:spLocks noChangeShapeType="1"/>
            </p:cNvSpPr>
            <p:nvPr/>
          </p:nvSpPr>
          <p:spPr bwMode="auto">
            <a:xfrm flipV="1">
              <a:off x="2428" y="2914"/>
              <a:ext cx="415"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15" name="Line 747">
              <a:extLst>
                <a:ext uri="{FF2B5EF4-FFF2-40B4-BE49-F238E27FC236}">
                  <a16:creationId xmlns:a16="http://schemas.microsoft.com/office/drawing/2014/main" id="{2DB118B7-317A-4446-B920-99C61793026D}"/>
                </a:ext>
              </a:extLst>
            </p:cNvPr>
            <p:cNvSpPr>
              <a:spLocks noChangeShapeType="1"/>
            </p:cNvSpPr>
            <p:nvPr/>
          </p:nvSpPr>
          <p:spPr bwMode="auto">
            <a:xfrm>
              <a:off x="4214" y="2918"/>
              <a:ext cx="40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16" name="Line 748">
              <a:extLst>
                <a:ext uri="{FF2B5EF4-FFF2-40B4-BE49-F238E27FC236}">
                  <a16:creationId xmlns:a16="http://schemas.microsoft.com/office/drawing/2014/main" id="{17F6B11A-841A-4EA5-90AA-8428FA99129E}"/>
                </a:ext>
              </a:extLst>
            </p:cNvPr>
            <p:cNvSpPr>
              <a:spLocks noChangeShapeType="1"/>
            </p:cNvSpPr>
            <p:nvPr/>
          </p:nvSpPr>
          <p:spPr bwMode="auto">
            <a:xfrm>
              <a:off x="4648" y="2925"/>
              <a:ext cx="40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17" name="Line 749">
              <a:extLst>
                <a:ext uri="{FF2B5EF4-FFF2-40B4-BE49-F238E27FC236}">
                  <a16:creationId xmlns:a16="http://schemas.microsoft.com/office/drawing/2014/main" id="{AF515DE4-E95A-4B24-BAD7-95CA0ECD10FB}"/>
                </a:ext>
              </a:extLst>
            </p:cNvPr>
            <p:cNvSpPr>
              <a:spLocks noChangeShapeType="1"/>
            </p:cNvSpPr>
            <p:nvPr/>
          </p:nvSpPr>
          <p:spPr bwMode="auto">
            <a:xfrm flipH="1" flipV="1">
              <a:off x="2429" y="2537"/>
              <a:ext cx="3" cy="37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18" name="Line 750">
              <a:extLst>
                <a:ext uri="{FF2B5EF4-FFF2-40B4-BE49-F238E27FC236}">
                  <a16:creationId xmlns:a16="http://schemas.microsoft.com/office/drawing/2014/main" id="{11935790-818D-4999-9C8B-5ABABA7A1588}"/>
                </a:ext>
              </a:extLst>
            </p:cNvPr>
            <p:cNvSpPr>
              <a:spLocks noChangeShapeType="1"/>
            </p:cNvSpPr>
            <p:nvPr/>
          </p:nvSpPr>
          <p:spPr bwMode="auto">
            <a:xfrm>
              <a:off x="2441" y="2543"/>
              <a:ext cx="402"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19" name="Line 751">
              <a:extLst>
                <a:ext uri="{FF2B5EF4-FFF2-40B4-BE49-F238E27FC236}">
                  <a16:creationId xmlns:a16="http://schemas.microsoft.com/office/drawing/2014/main" id="{AF5A6F02-A160-4CF7-9F0B-70B93EEC5636}"/>
                </a:ext>
              </a:extLst>
            </p:cNvPr>
            <p:cNvSpPr>
              <a:spLocks noChangeShapeType="1"/>
            </p:cNvSpPr>
            <p:nvPr/>
          </p:nvSpPr>
          <p:spPr bwMode="auto">
            <a:xfrm>
              <a:off x="2874" y="2544"/>
              <a:ext cx="40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20" name="Freeform 752">
              <a:extLst>
                <a:ext uri="{FF2B5EF4-FFF2-40B4-BE49-F238E27FC236}">
                  <a16:creationId xmlns:a16="http://schemas.microsoft.com/office/drawing/2014/main" id="{DC2C5A2F-9ABA-445F-81D3-FA5677319E00}"/>
                </a:ext>
              </a:extLst>
            </p:cNvPr>
            <p:cNvSpPr>
              <a:spLocks noEditPoints="1"/>
            </p:cNvSpPr>
            <p:nvPr/>
          </p:nvSpPr>
          <p:spPr bwMode="auto">
            <a:xfrm>
              <a:off x="3286" y="2545"/>
              <a:ext cx="219" cy="198"/>
            </a:xfrm>
            <a:custGeom>
              <a:avLst/>
              <a:gdLst>
                <a:gd name="T0" fmla="*/ 12 w 324"/>
                <a:gd name="T1" fmla="*/ 2 h 292"/>
                <a:gd name="T2" fmla="*/ 276 w 324"/>
                <a:gd name="T3" fmla="*/ 238 h 292"/>
                <a:gd name="T4" fmla="*/ 278 w 324"/>
                <a:gd name="T5" fmla="*/ 240 h 292"/>
                <a:gd name="T6" fmla="*/ 278 w 324"/>
                <a:gd name="T7" fmla="*/ 243 h 292"/>
                <a:gd name="T8" fmla="*/ 278 w 324"/>
                <a:gd name="T9" fmla="*/ 245 h 292"/>
                <a:gd name="T10" fmla="*/ 276 w 324"/>
                <a:gd name="T11" fmla="*/ 248 h 292"/>
                <a:gd name="T12" fmla="*/ 275 w 324"/>
                <a:gd name="T13" fmla="*/ 250 h 292"/>
                <a:gd name="T14" fmla="*/ 271 w 324"/>
                <a:gd name="T15" fmla="*/ 250 h 292"/>
                <a:gd name="T16" fmla="*/ 270 w 324"/>
                <a:gd name="T17" fmla="*/ 250 h 292"/>
                <a:gd name="T18" fmla="*/ 266 w 324"/>
                <a:gd name="T19" fmla="*/ 248 h 292"/>
                <a:gd name="T20" fmla="*/ 2 w 324"/>
                <a:gd name="T21" fmla="*/ 12 h 292"/>
                <a:gd name="T22" fmla="*/ 0 w 324"/>
                <a:gd name="T23" fmla="*/ 10 h 292"/>
                <a:gd name="T24" fmla="*/ 0 w 324"/>
                <a:gd name="T25" fmla="*/ 7 h 292"/>
                <a:gd name="T26" fmla="*/ 0 w 324"/>
                <a:gd name="T27" fmla="*/ 5 h 292"/>
                <a:gd name="T28" fmla="*/ 2 w 324"/>
                <a:gd name="T29" fmla="*/ 2 h 292"/>
                <a:gd name="T30" fmla="*/ 4 w 324"/>
                <a:gd name="T31" fmla="*/ 0 h 292"/>
                <a:gd name="T32" fmla="*/ 5 w 324"/>
                <a:gd name="T33" fmla="*/ 0 h 292"/>
                <a:gd name="T34" fmla="*/ 9 w 324"/>
                <a:gd name="T35" fmla="*/ 0 h 292"/>
                <a:gd name="T36" fmla="*/ 12 w 324"/>
                <a:gd name="T37" fmla="*/ 2 h 292"/>
                <a:gd name="T38" fmla="*/ 12 w 324"/>
                <a:gd name="T39" fmla="*/ 2 h 292"/>
                <a:gd name="T40" fmla="*/ 288 w 324"/>
                <a:gd name="T41" fmla="*/ 201 h 292"/>
                <a:gd name="T42" fmla="*/ 324 w 324"/>
                <a:gd name="T43" fmla="*/ 292 h 292"/>
                <a:gd name="T44" fmla="*/ 232 w 324"/>
                <a:gd name="T45" fmla="*/ 266 h 292"/>
                <a:gd name="T46" fmla="*/ 288 w 324"/>
                <a:gd name="T47" fmla="*/ 20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4" h="292">
                  <a:moveTo>
                    <a:pt x="12" y="2"/>
                  </a:moveTo>
                  <a:lnTo>
                    <a:pt x="276" y="238"/>
                  </a:lnTo>
                  <a:lnTo>
                    <a:pt x="278" y="240"/>
                  </a:lnTo>
                  <a:lnTo>
                    <a:pt x="278" y="243"/>
                  </a:lnTo>
                  <a:lnTo>
                    <a:pt x="278" y="245"/>
                  </a:lnTo>
                  <a:lnTo>
                    <a:pt x="276" y="248"/>
                  </a:lnTo>
                  <a:lnTo>
                    <a:pt x="275" y="250"/>
                  </a:lnTo>
                  <a:lnTo>
                    <a:pt x="271" y="250"/>
                  </a:lnTo>
                  <a:lnTo>
                    <a:pt x="270" y="250"/>
                  </a:lnTo>
                  <a:lnTo>
                    <a:pt x="266" y="248"/>
                  </a:lnTo>
                  <a:lnTo>
                    <a:pt x="2" y="12"/>
                  </a:lnTo>
                  <a:lnTo>
                    <a:pt x="0" y="10"/>
                  </a:lnTo>
                  <a:lnTo>
                    <a:pt x="0" y="7"/>
                  </a:lnTo>
                  <a:lnTo>
                    <a:pt x="0" y="5"/>
                  </a:lnTo>
                  <a:lnTo>
                    <a:pt x="2" y="2"/>
                  </a:lnTo>
                  <a:lnTo>
                    <a:pt x="4" y="0"/>
                  </a:lnTo>
                  <a:lnTo>
                    <a:pt x="5" y="0"/>
                  </a:lnTo>
                  <a:lnTo>
                    <a:pt x="9" y="0"/>
                  </a:lnTo>
                  <a:lnTo>
                    <a:pt x="12" y="2"/>
                  </a:lnTo>
                  <a:lnTo>
                    <a:pt x="12" y="2"/>
                  </a:lnTo>
                  <a:close/>
                  <a:moveTo>
                    <a:pt x="288" y="201"/>
                  </a:moveTo>
                  <a:lnTo>
                    <a:pt x="324" y="292"/>
                  </a:lnTo>
                  <a:lnTo>
                    <a:pt x="232" y="266"/>
                  </a:lnTo>
                  <a:lnTo>
                    <a:pt x="288" y="201"/>
                  </a:lnTo>
                  <a:close/>
                </a:path>
              </a:pathLst>
            </a:custGeom>
            <a:solidFill>
              <a:srgbClr val="000000"/>
            </a:solidFill>
            <a:ln w="1588">
              <a:solidFill>
                <a:srgbClr val="000000"/>
              </a:solidFill>
              <a:prstDash val="solid"/>
              <a:round/>
              <a:headEnd/>
              <a:tailEnd/>
            </a:ln>
          </p:spPr>
          <p:txBody>
            <a:bodyPr/>
            <a:lstStyle/>
            <a:p>
              <a:endParaRPr lang="en-US"/>
            </a:p>
          </p:txBody>
        </p:sp>
        <p:sp>
          <p:nvSpPr>
            <p:cNvPr id="7921" name="Line 753">
              <a:extLst>
                <a:ext uri="{FF2B5EF4-FFF2-40B4-BE49-F238E27FC236}">
                  <a16:creationId xmlns:a16="http://schemas.microsoft.com/office/drawing/2014/main" id="{4CF96B72-580C-434D-90E3-BEB28A7C0876}"/>
                </a:ext>
              </a:extLst>
            </p:cNvPr>
            <p:cNvSpPr>
              <a:spLocks noChangeShapeType="1"/>
            </p:cNvSpPr>
            <p:nvPr/>
          </p:nvSpPr>
          <p:spPr bwMode="auto">
            <a:xfrm flipV="1">
              <a:off x="2843" y="2540"/>
              <a:ext cx="10" cy="37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22" name="Rectangle 754">
              <a:extLst>
                <a:ext uri="{FF2B5EF4-FFF2-40B4-BE49-F238E27FC236}">
                  <a16:creationId xmlns:a16="http://schemas.microsoft.com/office/drawing/2014/main" id="{BE4F1D18-F6E1-4920-9E6D-68DDBFDD28B5}"/>
                </a:ext>
              </a:extLst>
            </p:cNvPr>
            <p:cNvSpPr>
              <a:spLocks noChangeArrowheads="1"/>
            </p:cNvSpPr>
            <p:nvPr/>
          </p:nvSpPr>
          <p:spPr bwMode="auto">
            <a:xfrm>
              <a:off x="2327" y="2357"/>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1</a:t>
              </a:r>
              <a:endParaRPr lang="en-US" altLang="en-US" sz="4400"/>
            </a:p>
          </p:txBody>
        </p:sp>
        <p:sp>
          <p:nvSpPr>
            <p:cNvPr id="7923" name="Rectangle 755">
              <a:extLst>
                <a:ext uri="{FF2B5EF4-FFF2-40B4-BE49-F238E27FC236}">
                  <a16:creationId xmlns:a16="http://schemas.microsoft.com/office/drawing/2014/main" id="{0D926042-97F0-49EA-95A9-7C7D93ADFD82}"/>
                </a:ext>
              </a:extLst>
            </p:cNvPr>
            <p:cNvSpPr>
              <a:spLocks noChangeArrowheads="1"/>
            </p:cNvSpPr>
            <p:nvPr/>
          </p:nvSpPr>
          <p:spPr bwMode="auto">
            <a:xfrm>
              <a:off x="2809" y="2353"/>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2</a:t>
              </a:r>
              <a:endParaRPr lang="en-US" altLang="en-US" sz="4400"/>
            </a:p>
          </p:txBody>
        </p:sp>
        <p:sp>
          <p:nvSpPr>
            <p:cNvPr id="7924" name="Rectangle 756">
              <a:extLst>
                <a:ext uri="{FF2B5EF4-FFF2-40B4-BE49-F238E27FC236}">
                  <a16:creationId xmlns:a16="http://schemas.microsoft.com/office/drawing/2014/main" id="{0A27522A-9953-4A67-9FB4-7D79AF9C2807}"/>
                </a:ext>
              </a:extLst>
            </p:cNvPr>
            <p:cNvSpPr>
              <a:spLocks noChangeArrowheads="1"/>
            </p:cNvSpPr>
            <p:nvPr/>
          </p:nvSpPr>
          <p:spPr bwMode="auto">
            <a:xfrm>
              <a:off x="3217" y="25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5</a:t>
              </a:r>
              <a:endParaRPr lang="en-US" altLang="en-US" sz="4400"/>
            </a:p>
          </p:txBody>
        </p:sp>
        <p:sp>
          <p:nvSpPr>
            <p:cNvPr id="7925" name="Rectangle 757">
              <a:extLst>
                <a:ext uri="{FF2B5EF4-FFF2-40B4-BE49-F238E27FC236}">
                  <a16:creationId xmlns:a16="http://schemas.microsoft.com/office/drawing/2014/main" id="{C422122C-0429-4A47-BA3C-EEFA0981C37C}"/>
                </a:ext>
              </a:extLst>
            </p:cNvPr>
            <p:cNvSpPr>
              <a:spLocks noChangeArrowheads="1"/>
            </p:cNvSpPr>
            <p:nvPr/>
          </p:nvSpPr>
          <p:spPr bwMode="auto">
            <a:xfrm>
              <a:off x="2816" y="299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4</a:t>
              </a:r>
              <a:endParaRPr lang="en-US" altLang="en-US" sz="4400"/>
            </a:p>
          </p:txBody>
        </p:sp>
        <p:sp>
          <p:nvSpPr>
            <p:cNvPr id="7926" name="Rectangle 758">
              <a:extLst>
                <a:ext uri="{FF2B5EF4-FFF2-40B4-BE49-F238E27FC236}">
                  <a16:creationId xmlns:a16="http://schemas.microsoft.com/office/drawing/2014/main" id="{3115E15A-A5EA-4E2F-BC50-D71988183AE9}"/>
                </a:ext>
              </a:extLst>
            </p:cNvPr>
            <p:cNvSpPr>
              <a:spLocks noChangeArrowheads="1"/>
            </p:cNvSpPr>
            <p:nvPr/>
          </p:nvSpPr>
          <p:spPr bwMode="auto">
            <a:xfrm>
              <a:off x="2391" y="298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3</a:t>
              </a:r>
              <a:endParaRPr lang="en-US" altLang="en-US" sz="4400"/>
            </a:p>
          </p:txBody>
        </p:sp>
        <p:sp>
          <p:nvSpPr>
            <p:cNvPr id="7927" name="Freeform 759">
              <a:extLst>
                <a:ext uri="{FF2B5EF4-FFF2-40B4-BE49-F238E27FC236}">
                  <a16:creationId xmlns:a16="http://schemas.microsoft.com/office/drawing/2014/main" id="{21723884-2DC3-4F69-80F3-E4C4D3AC7304}"/>
                </a:ext>
              </a:extLst>
            </p:cNvPr>
            <p:cNvSpPr>
              <a:spLocks/>
            </p:cNvSpPr>
            <p:nvPr/>
          </p:nvSpPr>
          <p:spPr bwMode="auto">
            <a:xfrm>
              <a:off x="2407" y="2514"/>
              <a:ext cx="57" cy="59"/>
            </a:xfrm>
            <a:custGeom>
              <a:avLst/>
              <a:gdLst>
                <a:gd name="T0" fmla="*/ 42 w 83"/>
                <a:gd name="T1" fmla="*/ 0 h 85"/>
                <a:gd name="T2" fmla="*/ 46 w 83"/>
                <a:gd name="T3" fmla="*/ 0 h 85"/>
                <a:gd name="T4" fmla="*/ 51 w 83"/>
                <a:gd name="T5" fmla="*/ 0 h 85"/>
                <a:gd name="T6" fmla="*/ 58 w 83"/>
                <a:gd name="T7" fmla="*/ 4 h 85"/>
                <a:gd name="T8" fmla="*/ 65 w 83"/>
                <a:gd name="T9" fmla="*/ 7 h 85"/>
                <a:gd name="T10" fmla="*/ 71 w 83"/>
                <a:gd name="T11" fmla="*/ 12 h 85"/>
                <a:gd name="T12" fmla="*/ 77 w 83"/>
                <a:gd name="T13" fmla="*/ 19 h 85"/>
                <a:gd name="T14" fmla="*/ 80 w 83"/>
                <a:gd name="T15" fmla="*/ 26 h 85"/>
                <a:gd name="T16" fmla="*/ 83 w 83"/>
                <a:gd name="T17" fmla="*/ 33 h 85"/>
                <a:gd name="T18" fmla="*/ 83 w 83"/>
                <a:gd name="T19" fmla="*/ 38 h 85"/>
                <a:gd name="T20" fmla="*/ 83 w 83"/>
                <a:gd name="T21" fmla="*/ 42 h 85"/>
                <a:gd name="T22" fmla="*/ 83 w 83"/>
                <a:gd name="T23" fmla="*/ 47 h 85"/>
                <a:gd name="T24" fmla="*/ 83 w 83"/>
                <a:gd name="T25" fmla="*/ 50 h 85"/>
                <a:gd name="T26" fmla="*/ 80 w 83"/>
                <a:gd name="T27" fmla="*/ 59 h 85"/>
                <a:gd name="T28" fmla="*/ 77 w 83"/>
                <a:gd name="T29" fmla="*/ 66 h 85"/>
                <a:gd name="T30" fmla="*/ 71 w 83"/>
                <a:gd name="T31" fmla="*/ 73 h 85"/>
                <a:gd name="T32" fmla="*/ 65 w 83"/>
                <a:gd name="T33" fmla="*/ 78 h 85"/>
                <a:gd name="T34" fmla="*/ 58 w 83"/>
                <a:gd name="T35" fmla="*/ 82 h 85"/>
                <a:gd name="T36" fmla="*/ 51 w 83"/>
                <a:gd name="T37" fmla="*/ 83 h 85"/>
                <a:gd name="T38" fmla="*/ 46 w 83"/>
                <a:gd name="T39" fmla="*/ 85 h 85"/>
                <a:gd name="T40" fmla="*/ 42 w 83"/>
                <a:gd name="T41" fmla="*/ 85 h 85"/>
                <a:gd name="T42" fmla="*/ 37 w 83"/>
                <a:gd name="T43" fmla="*/ 85 h 85"/>
                <a:gd name="T44" fmla="*/ 34 w 83"/>
                <a:gd name="T45" fmla="*/ 83 h 85"/>
                <a:gd name="T46" fmla="*/ 25 w 83"/>
                <a:gd name="T47" fmla="*/ 82 h 85"/>
                <a:gd name="T48" fmla="*/ 19 w 83"/>
                <a:gd name="T49" fmla="*/ 78 h 85"/>
                <a:gd name="T50" fmla="*/ 12 w 83"/>
                <a:gd name="T51" fmla="*/ 73 h 85"/>
                <a:gd name="T52" fmla="*/ 7 w 83"/>
                <a:gd name="T53" fmla="*/ 66 h 85"/>
                <a:gd name="T54" fmla="*/ 3 w 83"/>
                <a:gd name="T55" fmla="*/ 59 h 85"/>
                <a:gd name="T56" fmla="*/ 2 w 83"/>
                <a:gd name="T57" fmla="*/ 50 h 85"/>
                <a:gd name="T58" fmla="*/ 0 w 83"/>
                <a:gd name="T59" fmla="*/ 47 h 85"/>
                <a:gd name="T60" fmla="*/ 0 w 83"/>
                <a:gd name="T61" fmla="*/ 42 h 85"/>
                <a:gd name="T62" fmla="*/ 0 w 83"/>
                <a:gd name="T63" fmla="*/ 38 h 85"/>
                <a:gd name="T64" fmla="*/ 2 w 83"/>
                <a:gd name="T65" fmla="*/ 33 h 85"/>
                <a:gd name="T66" fmla="*/ 3 w 83"/>
                <a:gd name="T67" fmla="*/ 26 h 85"/>
                <a:gd name="T68" fmla="*/ 7 w 83"/>
                <a:gd name="T69" fmla="*/ 19 h 85"/>
                <a:gd name="T70" fmla="*/ 12 w 83"/>
                <a:gd name="T71" fmla="*/ 12 h 85"/>
                <a:gd name="T72" fmla="*/ 19 w 83"/>
                <a:gd name="T73" fmla="*/ 7 h 85"/>
                <a:gd name="T74" fmla="*/ 25 w 83"/>
                <a:gd name="T75" fmla="*/ 4 h 85"/>
                <a:gd name="T76" fmla="*/ 34 w 83"/>
                <a:gd name="T77" fmla="*/ 0 h 85"/>
                <a:gd name="T78" fmla="*/ 37 w 83"/>
                <a:gd name="T79" fmla="*/ 0 h 85"/>
                <a:gd name="T80" fmla="*/ 42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2" y="0"/>
                  </a:moveTo>
                  <a:lnTo>
                    <a:pt x="46" y="0"/>
                  </a:lnTo>
                  <a:lnTo>
                    <a:pt x="51" y="0"/>
                  </a:lnTo>
                  <a:lnTo>
                    <a:pt x="58" y="4"/>
                  </a:lnTo>
                  <a:lnTo>
                    <a:pt x="65" y="7"/>
                  </a:lnTo>
                  <a:lnTo>
                    <a:pt x="71" y="12"/>
                  </a:lnTo>
                  <a:lnTo>
                    <a:pt x="77" y="19"/>
                  </a:lnTo>
                  <a:lnTo>
                    <a:pt x="80" y="26"/>
                  </a:lnTo>
                  <a:lnTo>
                    <a:pt x="83" y="33"/>
                  </a:lnTo>
                  <a:lnTo>
                    <a:pt x="83" y="38"/>
                  </a:lnTo>
                  <a:lnTo>
                    <a:pt x="83" y="42"/>
                  </a:lnTo>
                  <a:lnTo>
                    <a:pt x="83" y="47"/>
                  </a:lnTo>
                  <a:lnTo>
                    <a:pt x="83" y="50"/>
                  </a:lnTo>
                  <a:lnTo>
                    <a:pt x="80" y="59"/>
                  </a:lnTo>
                  <a:lnTo>
                    <a:pt x="77" y="66"/>
                  </a:lnTo>
                  <a:lnTo>
                    <a:pt x="71" y="73"/>
                  </a:lnTo>
                  <a:lnTo>
                    <a:pt x="65" y="78"/>
                  </a:lnTo>
                  <a:lnTo>
                    <a:pt x="58" y="82"/>
                  </a:lnTo>
                  <a:lnTo>
                    <a:pt x="51" y="83"/>
                  </a:lnTo>
                  <a:lnTo>
                    <a:pt x="46" y="85"/>
                  </a:lnTo>
                  <a:lnTo>
                    <a:pt x="42" y="85"/>
                  </a:lnTo>
                  <a:lnTo>
                    <a:pt x="37" y="85"/>
                  </a:lnTo>
                  <a:lnTo>
                    <a:pt x="34" y="83"/>
                  </a:lnTo>
                  <a:lnTo>
                    <a:pt x="25" y="82"/>
                  </a:lnTo>
                  <a:lnTo>
                    <a:pt x="19" y="78"/>
                  </a:lnTo>
                  <a:lnTo>
                    <a:pt x="12" y="73"/>
                  </a:lnTo>
                  <a:lnTo>
                    <a:pt x="7" y="66"/>
                  </a:lnTo>
                  <a:lnTo>
                    <a:pt x="3" y="59"/>
                  </a:lnTo>
                  <a:lnTo>
                    <a:pt x="2" y="50"/>
                  </a:lnTo>
                  <a:lnTo>
                    <a:pt x="0" y="47"/>
                  </a:lnTo>
                  <a:lnTo>
                    <a:pt x="0" y="42"/>
                  </a:lnTo>
                  <a:lnTo>
                    <a:pt x="0" y="38"/>
                  </a:lnTo>
                  <a:lnTo>
                    <a:pt x="2" y="33"/>
                  </a:lnTo>
                  <a:lnTo>
                    <a:pt x="3" y="26"/>
                  </a:lnTo>
                  <a:lnTo>
                    <a:pt x="7" y="19"/>
                  </a:lnTo>
                  <a:lnTo>
                    <a:pt x="12" y="12"/>
                  </a:lnTo>
                  <a:lnTo>
                    <a:pt x="19" y="7"/>
                  </a:lnTo>
                  <a:lnTo>
                    <a:pt x="25" y="4"/>
                  </a:lnTo>
                  <a:lnTo>
                    <a:pt x="34" y="0"/>
                  </a:lnTo>
                  <a:lnTo>
                    <a:pt x="37" y="0"/>
                  </a:lnTo>
                  <a:lnTo>
                    <a:pt x="4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28" name="Freeform 760">
              <a:extLst>
                <a:ext uri="{FF2B5EF4-FFF2-40B4-BE49-F238E27FC236}">
                  <a16:creationId xmlns:a16="http://schemas.microsoft.com/office/drawing/2014/main" id="{EEA1EF97-80B6-4FDB-AB76-626D85BFCF4E}"/>
                </a:ext>
              </a:extLst>
            </p:cNvPr>
            <p:cNvSpPr>
              <a:spLocks/>
            </p:cNvSpPr>
            <p:nvPr/>
          </p:nvSpPr>
          <p:spPr bwMode="auto">
            <a:xfrm>
              <a:off x="2407" y="2514"/>
              <a:ext cx="57" cy="59"/>
            </a:xfrm>
            <a:custGeom>
              <a:avLst/>
              <a:gdLst>
                <a:gd name="T0" fmla="*/ 42 w 83"/>
                <a:gd name="T1" fmla="*/ 0 h 85"/>
                <a:gd name="T2" fmla="*/ 46 w 83"/>
                <a:gd name="T3" fmla="*/ 0 h 85"/>
                <a:gd name="T4" fmla="*/ 51 w 83"/>
                <a:gd name="T5" fmla="*/ 0 h 85"/>
                <a:gd name="T6" fmla="*/ 58 w 83"/>
                <a:gd name="T7" fmla="*/ 4 h 85"/>
                <a:gd name="T8" fmla="*/ 65 w 83"/>
                <a:gd name="T9" fmla="*/ 7 h 85"/>
                <a:gd name="T10" fmla="*/ 71 w 83"/>
                <a:gd name="T11" fmla="*/ 12 h 85"/>
                <a:gd name="T12" fmla="*/ 77 w 83"/>
                <a:gd name="T13" fmla="*/ 19 h 85"/>
                <a:gd name="T14" fmla="*/ 80 w 83"/>
                <a:gd name="T15" fmla="*/ 26 h 85"/>
                <a:gd name="T16" fmla="*/ 83 w 83"/>
                <a:gd name="T17" fmla="*/ 33 h 85"/>
                <a:gd name="T18" fmla="*/ 83 w 83"/>
                <a:gd name="T19" fmla="*/ 38 h 85"/>
                <a:gd name="T20" fmla="*/ 83 w 83"/>
                <a:gd name="T21" fmla="*/ 42 h 85"/>
                <a:gd name="T22" fmla="*/ 83 w 83"/>
                <a:gd name="T23" fmla="*/ 47 h 85"/>
                <a:gd name="T24" fmla="*/ 83 w 83"/>
                <a:gd name="T25" fmla="*/ 50 h 85"/>
                <a:gd name="T26" fmla="*/ 80 w 83"/>
                <a:gd name="T27" fmla="*/ 59 h 85"/>
                <a:gd name="T28" fmla="*/ 77 w 83"/>
                <a:gd name="T29" fmla="*/ 66 h 85"/>
                <a:gd name="T30" fmla="*/ 71 w 83"/>
                <a:gd name="T31" fmla="*/ 73 h 85"/>
                <a:gd name="T32" fmla="*/ 65 w 83"/>
                <a:gd name="T33" fmla="*/ 78 h 85"/>
                <a:gd name="T34" fmla="*/ 58 w 83"/>
                <a:gd name="T35" fmla="*/ 82 h 85"/>
                <a:gd name="T36" fmla="*/ 51 w 83"/>
                <a:gd name="T37" fmla="*/ 83 h 85"/>
                <a:gd name="T38" fmla="*/ 46 w 83"/>
                <a:gd name="T39" fmla="*/ 85 h 85"/>
                <a:gd name="T40" fmla="*/ 42 w 83"/>
                <a:gd name="T41" fmla="*/ 85 h 85"/>
                <a:gd name="T42" fmla="*/ 37 w 83"/>
                <a:gd name="T43" fmla="*/ 85 h 85"/>
                <a:gd name="T44" fmla="*/ 34 w 83"/>
                <a:gd name="T45" fmla="*/ 83 h 85"/>
                <a:gd name="T46" fmla="*/ 25 w 83"/>
                <a:gd name="T47" fmla="*/ 82 h 85"/>
                <a:gd name="T48" fmla="*/ 19 w 83"/>
                <a:gd name="T49" fmla="*/ 78 h 85"/>
                <a:gd name="T50" fmla="*/ 12 w 83"/>
                <a:gd name="T51" fmla="*/ 73 h 85"/>
                <a:gd name="T52" fmla="*/ 7 w 83"/>
                <a:gd name="T53" fmla="*/ 66 h 85"/>
                <a:gd name="T54" fmla="*/ 3 w 83"/>
                <a:gd name="T55" fmla="*/ 59 h 85"/>
                <a:gd name="T56" fmla="*/ 2 w 83"/>
                <a:gd name="T57" fmla="*/ 50 h 85"/>
                <a:gd name="T58" fmla="*/ 0 w 83"/>
                <a:gd name="T59" fmla="*/ 47 h 85"/>
                <a:gd name="T60" fmla="*/ 0 w 83"/>
                <a:gd name="T61" fmla="*/ 42 h 85"/>
                <a:gd name="T62" fmla="*/ 0 w 83"/>
                <a:gd name="T63" fmla="*/ 38 h 85"/>
                <a:gd name="T64" fmla="*/ 2 w 83"/>
                <a:gd name="T65" fmla="*/ 33 h 85"/>
                <a:gd name="T66" fmla="*/ 3 w 83"/>
                <a:gd name="T67" fmla="*/ 26 h 85"/>
                <a:gd name="T68" fmla="*/ 7 w 83"/>
                <a:gd name="T69" fmla="*/ 19 h 85"/>
                <a:gd name="T70" fmla="*/ 12 w 83"/>
                <a:gd name="T71" fmla="*/ 12 h 85"/>
                <a:gd name="T72" fmla="*/ 19 w 83"/>
                <a:gd name="T73" fmla="*/ 7 h 85"/>
                <a:gd name="T74" fmla="*/ 25 w 83"/>
                <a:gd name="T75" fmla="*/ 4 h 85"/>
                <a:gd name="T76" fmla="*/ 34 w 83"/>
                <a:gd name="T77" fmla="*/ 0 h 85"/>
                <a:gd name="T78" fmla="*/ 37 w 83"/>
                <a:gd name="T79" fmla="*/ 0 h 85"/>
                <a:gd name="T80" fmla="*/ 42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2" y="0"/>
                  </a:moveTo>
                  <a:lnTo>
                    <a:pt x="46" y="0"/>
                  </a:lnTo>
                  <a:lnTo>
                    <a:pt x="51" y="0"/>
                  </a:lnTo>
                  <a:lnTo>
                    <a:pt x="58" y="4"/>
                  </a:lnTo>
                  <a:lnTo>
                    <a:pt x="65" y="7"/>
                  </a:lnTo>
                  <a:lnTo>
                    <a:pt x="71" y="12"/>
                  </a:lnTo>
                  <a:lnTo>
                    <a:pt x="77" y="19"/>
                  </a:lnTo>
                  <a:lnTo>
                    <a:pt x="80" y="26"/>
                  </a:lnTo>
                  <a:lnTo>
                    <a:pt x="83" y="33"/>
                  </a:lnTo>
                  <a:lnTo>
                    <a:pt x="83" y="38"/>
                  </a:lnTo>
                  <a:lnTo>
                    <a:pt x="83" y="42"/>
                  </a:lnTo>
                  <a:lnTo>
                    <a:pt x="83" y="47"/>
                  </a:lnTo>
                  <a:lnTo>
                    <a:pt x="83" y="50"/>
                  </a:lnTo>
                  <a:lnTo>
                    <a:pt x="80" y="59"/>
                  </a:lnTo>
                  <a:lnTo>
                    <a:pt x="77" y="66"/>
                  </a:lnTo>
                  <a:lnTo>
                    <a:pt x="71" y="73"/>
                  </a:lnTo>
                  <a:lnTo>
                    <a:pt x="65" y="78"/>
                  </a:lnTo>
                  <a:lnTo>
                    <a:pt x="58" y="82"/>
                  </a:lnTo>
                  <a:lnTo>
                    <a:pt x="51" y="83"/>
                  </a:lnTo>
                  <a:lnTo>
                    <a:pt x="46" y="85"/>
                  </a:lnTo>
                  <a:lnTo>
                    <a:pt x="42" y="85"/>
                  </a:lnTo>
                  <a:lnTo>
                    <a:pt x="37" y="85"/>
                  </a:lnTo>
                  <a:lnTo>
                    <a:pt x="34" y="83"/>
                  </a:lnTo>
                  <a:lnTo>
                    <a:pt x="25" y="82"/>
                  </a:lnTo>
                  <a:lnTo>
                    <a:pt x="19" y="78"/>
                  </a:lnTo>
                  <a:lnTo>
                    <a:pt x="12" y="73"/>
                  </a:lnTo>
                  <a:lnTo>
                    <a:pt x="7" y="66"/>
                  </a:lnTo>
                  <a:lnTo>
                    <a:pt x="3" y="59"/>
                  </a:lnTo>
                  <a:lnTo>
                    <a:pt x="2" y="50"/>
                  </a:lnTo>
                  <a:lnTo>
                    <a:pt x="0" y="47"/>
                  </a:lnTo>
                  <a:lnTo>
                    <a:pt x="0" y="42"/>
                  </a:lnTo>
                  <a:lnTo>
                    <a:pt x="0" y="38"/>
                  </a:lnTo>
                  <a:lnTo>
                    <a:pt x="2" y="33"/>
                  </a:lnTo>
                  <a:lnTo>
                    <a:pt x="3" y="26"/>
                  </a:lnTo>
                  <a:lnTo>
                    <a:pt x="7" y="19"/>
                  </a:lnTo>
                  <a:lnTo>
                    <a:pt x="12" y="12"/>
                  </a:lnTo>
                  <a:lnTo>
                    <a:pt x="19" y="7"/>
                  </a:lnTo>
                  <a:lnTo>
                    <a:pt x="25" y="4"/>
                  </a:lnTo>
                  <a:lnTo>
                    <a:pt x="34" y="0"/>
                  </a:lnTo>
                  <a:lnTo>
                    <a:pt x="37" y="0"/>
                  </a:lnTo>
                  <a:lnTo>
                    <a:pt x="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9" name="Freeform 761">
              <a:extLst>
                <a:ext uri="{FF2B5EF4-FFF2-40B4-BE49-F238E27FC236}">
                  <a16:creationId xmlns:a16="http://schemas.microsoft.com/office/drawing/2014/main" id="{9B53DCA4-805E-4347-BF71-6BC21692E50F}"/>
                </a:ext>
              </a:extLst>
            </p:cNvPr>
            <p:cNvSpPr>
              <a:spLocks/>
            </p:cNvSpPr>
            <p:nvPr/>
          </p:nvSpPr>
          <p:spPr bwMode="auto">
            <a:xfrm>
              <a:off x="2407" y="2880"/>
              <a:ext cx="57" cy="58"/>
            </a:xfrm>
            <a:custGeom>
              <a:avLst/>
              <a:gdLst>
                <a:gd name="T0" fmla="*/ 42 w 83"/>
                <a:gd name="T1" fmla="*/ 0 h 85"/>
                <a:gd name="T2" fmla="*/ 46 w 83"/>
                <a:gd name="T3" fmla="*/ 0 h 85"/>
                <a:gd name="T4" fmla="*/ 51 w 83"/>
                <a:gd name="T5" fmla="*/ 2 h 85"/>
                <a:gd name="T6" fmla="*/ 58 w 83"/>
                <a:gd name="T7" fmla="*/ 4 h 85"/>
                <a:gd name="T8" fmla="*/ 65 w 83"/>
                <a:gd name="T9" fmla="*/ 7 h 85"/>
                <a:gd name="T10" fmla="*/ 71 w 83"/>
                <a:gd name="T11" fmla="*/ 12 h 85"/>
                <a:gd name="T12" fmla="*/ 77 w 83"/>
                <a:gd name="T13" fmla="*/ 19 h 85"/>
                <a:gd name="T14" fmla="*/ 80 w 83"/>
                <a:gd name="T15" fmla="*/ 26 h 85"/>
                <a:gd name="T16" fmla="*/ 83 w 83"/>
                <a:gd name="T17" fmla="*/ 35 h 85"/>
                <a:gd name="T18" fmla="*/ 83 w 83"/>
                <a:gd name="T19" fmla="*/ 38 h 85"/>
                <a:gd name="T20" fmla="*/ 83 w 83"/>
                <a:gd name="T21" fmla="*/ 43 h 85"/>
                <a:gd name="T22" fmla="*/ 83 w 83"/>
                <a:gd name="T23" fmla="*/ 47 h 85"/>
                <a:gd name="T24" fmla="*/ 83 w 83"/>
                <a:gd name="T25" fmla="*/ 52 h 85"/>
                <a:gd name="T26" fmla="*/ 80 w 83"/>
                <a:gd name="T27" fmla="*/ 59 h 85"/>
                <a:gd name="T28" fmla="*/ 77 w 83"/>
                <a:gd name="T29" fmla="*/ 66 h 85"/>
                <a:gd name="T30" fmla="*/ 71 w 83"/>
                <a:gd name="T31" fmla="*/ 73 h 85"/>
                <a:gd name="T32" fmla="*/ 65 w 83"/>
                <a:gd name="T33" fmla="*/ 78 h 85"/>
                <a:gd name="T34" fmla="*/ 58 w 83"/>
                <a:gd name="T35" fmla="*/ 82 h 85"/>
                <a:gd name="T36" fmla="*/ 51 w 83"/>
                <a:gd name="T37" fmla="*/ 85 h 85"/>
                <a:gd name="T38" fmla="*/ 46 w 83"/>
                <a:gd name="T39" fmla="*/ 85 h 85"/>
                <a:gd name="T40" fmla="*/ 42 w 83"/>
                <a:gd name="T41" fmla="*/ 85 h 85"/>
                <a:gd name="T42" fmla="*/ 37 w 83"/>
                <a:gd name="T43" fmla="*/ 85 h 85"/>
                <a:gd name="T44" fmla="*/ 34 w 83"/>
                <a:gd name="T45" fmla="*/ 85 h 85"/>
                <a:gd name="T46" fmla="*/ 25 w 83"/>
                <a:gd name="T47" fmla="*/ 82 h 85"/>
                <a:gd name="T48" fmla="*/ 19 w 83"/>
                <a:gd name="T49" fmla="*/ 78 h 85"/>
                <a:gd name="T50" fmla="*/ 12 w 83"/>
                <a:gd name="T51" fmla="*/ 73 h 85"/>
                <a:gd name="T52" fmla="*/ 7 w 83"/>
                <a:gd name="T53" fmla="*/ 66 h 85"/>
                <a:gd name="T54" fmla="*/ 3 w 83"/>
                <a:gd name="T55" fmla="*/ 59 h 85"/>
                <a:gd name="T56" fmla="*/ 2 w 83"/>
                <a:gd name="T57" fmla="*/ 52 h 85"/>
                <a:gd name="T58" fmla="*/ 0 w 83"/>
                <a:gd name="T59" fmla="*/ 47 h 85"/>
                <a:gd name="T60" fmla="*/ 0 w 83"/>
                <a:gd name="T61" fmla="*/ 43 h 85"/>
                <a:gd name="T62" fmla="*/ 0 w 83"/>
                <a:gd name="T63" fmla="*/ 38 h 85"/>
                <a:gd name="T64" fmla="*/ 2 w 83"/>
                <a:gd name="T65" fmla="*/ 35 h 85"/>
                <a:gd name="T66" fmla="*/ 3 w 83"/>
                <a:gd name="T67" fmla="*/ 26 h 85"/>
                <a:gd name="T68" fmla="*/ 7 w 83"/>
                <a:gd name="T69" fmla="*/ 19 h 85"/>
                <a:gd name="T70" fmla="*/ 12 w 83"/>
                <a:gd name="T71" fmla="*/ 12 h 85"/>
                <a:gd name="T72" fmla="*/ 19 w 83"/>
                <a:gd name="T73" fmla="*/ 7 h 85"/>
                <a:gd name="T74" fmla="*/ 25 w 83"/>
                <a:gd name="T75" fmla="*/ 4 h 85"/>
                <a:gd name="T76" fmla="*/ 34 w 83"/>
                <a:gd name="T77" fmla="*/ 2 h 85"/>
                <a:gd name="T78" fmla="*/ 37 w 83"/>
                <a:gd name="T79" fmla="*/ 0 h 85"/>
                <a:gd name="T80" fmla="*/ 42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2" y="0"/>
                  </a:moveTo>
                  <a:lnTo>
                    <a:pt x="46" y="0"/>
                  </a:lnTo>
                  <a:lnTo>
                    <a:pt x="51" y="2"/>
                  </a:lnTo>
                  <a:lnTo>
                    <a:pt x="58" y="4"/>
                  </a:lnTo>
                  <a:lnTo>
                    <a:pt x="65" y="7"/>
                  </a:lnTo>
                  <a:lnTo>
                    <a:pt x="71" y="12"/>
                  </a:lnTo>
                  <a:lnTo>
                    <a:pt x="77" y="19"/>
                  </a:lnTo>
                  <a:lnTo>
                    <a:pt x="80" y="26"/>
                  </a:lnTo>
                  <a:lnTo>
                    <a:pt x="83" y="35"/>
                  </a:lnTo>
                  <a:lnTo>
                    <a:pt x="83" y="38"/>
                  </a:lnTo>
                  <a:lnTo>
                    <a:pt x="83" y="43"/>
                  </a:lnTo>
                  <a:lnTo>
                    <a:pt x="83" y="47"/>
                  </a:lnTo>
                  <a:lnTo>
                    <a:pt x="83" y="52"/>
                  </a:lnTo>
                  <a:lnTo>
                    <a:pt x="80" y="59"/>
                  </a:lnTo>
                  <a:lnTo>
                    <a:pt x="77" y="66"/>
                  </a:lnTo>
                  <a:lnTo>
                    <a:pt x="71" y="73"/>
                  </a:lnTo>
                  <a:lnTo>
                    <a:pt x="65" y="78"/>
                  </a:lnTo>
                  <a:lnTo>
                    <a:pt x="58" y="82"/>
                  </a:lnTo>
                  <a:lnTo>
                    <a:pt x="51" y="85"/>
                  </a:lnTo>
                  <a:lnTo>
                    <a:pt x="46" y="85"/>
                  </a:lnTo>
                  <a:lnTo>
                    <a:pt x="42" y="85"/>
                  </a:lnTo>
                  <a:lnTo>
                    <a:pt x="37" y="85"/>
                  </a:lnTo>
                  <a:lnTo>
                    <a:pt x="34" y="85"/>
                  </a:lnTo>
                  <a:lnTo>
                    <a:pt x="25" y="82"/>
                  </a:lnTo>
                  <a:lnTo>
                    <a:pt x="19" y="78"/>
                  </a:lnTo>
                  <a:lnTo>
                    <a:pt x="12" y="73"/>
                  </a:lnTo>
                  <a:lnTo>
                    <a:pt x="7" y="66"/>
                  </a:lnTo>
                  <a:lnTo>
                    <a:pt x="3" y="59"/>
                  </a:lnTo>
                  <a:lnTo>
                    <a:pt x="2" y="52"/>
                  </a:lnTo>
                  <a:lnTo>
                    <a:pt x="0" y="47"/>
                  </a:lnTo>
                  <a:lnTo>
                    <a:pt x="0" y="43"/>
                  </a:lnTo>
                  <a:lnTo>
                    <a:pt x="0" y="38"/>
                  </a:lnTo>
                  <a:lnTo>
                    <a:pt x="2" y="35"/>
                  </a:lnTo>
                  <a:lnTo>
                    <a:pt x="3" y="26"/>
                  </a:lnTo>
                  <a:lnTo>
                    <a:pt x="7" y="19"/>
                  </a:lnTo>
                  <a:lnTo>
                    <a:pt x="12" y="12"/>
                  </a:lnTo>
                  <a:lnTo>
                    <a:pt x="19" y="7"/>
                  </a:lnTo>
                  <a:lnTo>
                    <a:pt x="25" y="4"/>
                  </a:lnTo>
                  <a:lnTo>
                    <a:pt x="34" y="2"/>
                  </a:lnTo>
                  <a:lnTo>
                    <a:pt x="37" y="0"/>
                  </a:lnTo>
                  <a:lnTo>
                    <a:pt x="4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30" name="Freeform 762">
              <a:extLst>
                <a:ext uri="{FF2B5EF4-FFF2-40B4-BE49-F238E27FC236}">
                  <a16:creationId xmlns:a16="http://schemas.microsoft.com/office/drawing/2014/main" id="{901594DA-FF34-4A20-9820-0337A1C2690B}"/>
                </a:ext>
              </a:extLst>
            </p:cNvPr>
            <p:cNvSpPr>
              <a:spLocks/>
            </p:cNvSpPr>
            <p:nvPr/>
          </p:nvSpPr>
          <p:spPr bwMode="auto">
            <a:xfrm>
              <a:off x="2407" y="2880"/>
              <a:ext cx="57" cy="58"/>
            </a:xfrm>
            <a:custGeom>
              <a:avLst/>
              <a:gdLst>
                <a:gd name="T0" fmla="*/ 42 w 83"/>
                <a:gd name="T1" fmla="*/ 0 h 85"/>
                <a:gd name="T2" fmla="*/ 46 w 83"/>
                <a:gd name="T3" fmla="*/ 0 h 85"/>
                <a:gd name="T4" fmla="*/ 51 w 83"/>
                <a:gd name="T5" fmla="*/ 2 h 85"/>
                <a:gd name="T6" fmla="*/ 58 w 83"/>
                <a:gd name="T7" fmla="*/ 4 h 85"/>
                <a:gd name="T8" fmla="*/ 65 w 83"/>
                <a:gd name="T9" fmla="*/ 7 h 85"/>
                <a:gd name="T10" fmla="*/ 71 w 83"/>
                <a:gd name="T11" fmla="*/ 12 h 85"/>
                <a:gd name="T12" fmla="*/ 77 w 83"/>
                <a:gd name="T13" fmla="*/ 19 h 85"/>
                <a:gd name="T14" fmla="*/ 80 w 83"/>
                <a:gd name="T15" fmla="*/ 26 h 85"/>
                <a:gd name="T16" fmla="*/ 83 w 83"/>
                <a:gd name="T17" fmla="*/ 35 h 85"/>
                <a:gd name="T18" fmla="*/ 83 w 83"/>
                <a:gd name="T19" fmla="*/ 38 h 85"/>
                <a:gd name="T20" fmla="*/ 83 w 83"/>
                <a:gd name="T21" fmla="*/ 43 h 85"/>
                <a:gd name="T22" fmla="*/ 83 w 83"/>
                <a:gd name="T23" fmla="*/ 47 h 85"/>
                <a:gd name="T24" fmla="*/ 83 w 83"/>
                <a:gd name="T25" fmla="*/ 52 h 85"/>
                <a:gd name="T26" fmla="*/ 80 w 83"/>
                <a:gd name="T27" fmla="*/ 59 h 85"/>
                <a:gd name="T28" fmla="*/ 77 w 83"/>
                <a:gd name="T29" fmla="*/ 66 h 85"/>
                <a:gd name="T30" fmla="*/ 71 w 83"/>
                <a:gd name="T31" fmla="*/ 73 h 85"/>
                <a:gd name="T32" fmla="*/ 65 w 83"/>
                <a:gd name="T33" fmla="*/ 78 h 85"/>
                <a:gd name="T34" fmla="*/ 58 w 83"/>
                <a:gd name="T35" fmla="*/ 82 h 85"/>
                <a:gd name="T36" fmla="*/ 51 w 83"/>
                <a:gd name="T37" fmla="*/ 85 h 85"/>
                <a:gd name="T38" fmla="*/ 46 w 83"/>
                <a:gd name="T39" fmla="*/ 85 h 85"/>
                <a:gd name="T40" fmla="*/ 42 w 83"/>
                <a:gd name="T41" fmla="*/ 85 h 85"/>
                <a:gd name="T42" fmla="*/ 37 w 83"/>
                <a:gd name="T43" fmla="*/ 85 h 85"/>
                <a:gd name="T44" fmla="*/ 34 w 83"/>
                <a:gd name="T45" fmla="*/ 85 h 85"/>
                <a:gd name="T46" fmla="*/ 25 w 83"/>
                <a:gd name="T47" fmla="*/ 82 h 85"/>
                <a:gd name="T48" fmla="*/ 19 w 83"/>
                <a:gd name="T49" fmla="*/ 78 h 85"/>
                <a:gd name="T50" fmla="*/ 12 w 83"/>
                <a:gd name="T51" fmla="*/ 73 h 85"/>
                <a:gd name="T52" fmla="*/ 7 w 83"/>
                <a:gd name="T53" fmla="*/ 66 h 85"/>
                <a:gd name="T54" fmla="*/ 3 w 83"/>
                <a:gd name="T55" fmla="*/ 59 h 85"/>
                <a:gd name="T56" fmla="*/ 2 w 83"/>
                <a:gd name="T57" fmla="*/ 52 h 85"/>
                <a:gd name="T58" fmla="*/ 0 w 83"/>
                <a:gd name="T59" fmla="*/ 47 h 85"/>
                <a:gd name="T60" fmla="*/ 0 w 83"/>
                <a:gd name="T61" fmla="*/ 43 h 85"/>
                <a:gd name="T62" fmla="*/ 0 w 83"/>
                <a:gd name="T63" fmla="*/ 38 h 85"/>
                <a:gd name="T64" fmla="*/ 2 w 83"/>
                <a:gd name="T65" fmla="*/ 35 h 85"/>
                <a:gd name="T66" fmla="*/ 3 w 83"/>
                <a:gd name="T67" fmla="*/ 26 h 85"/>
                <a:gd name="T68" fmla="*/ 7 w 83"/>
                <a:gd name="T69" fmla="*/ 19 h 85"/>
                <a:gd name="T70" fmla="*/ 12 w 83"/>
                <a:gd name="T71" fmla="*/ 12 h 85"/>
                <a:gd name="T72" fmla="*/ 19 w 83"/>
                <a:gd name="T73" fmla="*/ 7 h 85"/>
                <a:gd name="T74" fmla="*/ 25 w 83"/>
                <a:gd name="T75" fmla="*/ 4 h 85"/>
                <a:gd name="T76" fmla="*/ 34 w 83"/>
                <a:gd name="T77" fmla="*/ 2 h 85"/>
                <a:gd name="T78" fmla="*/ 37 w 83"/>
                <a:gd name="T79" fmla="*/ 0 h 85"/>
                <a:gd name="T80" fmla="*/ 42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2" y="0"/>
                  </a:moveTo>
                  <a:lnTo>
                    <a:pt x="46" y="0"/>
                  </a:lnTo>
                  <a:lnTo>
                    <a:pt x="51" y="2"/>
                  </a:lnTo>
                  <a:lnTo>
                    <a:pt x="58" y="4"/>
                  </a:lnTo>
                  <a:lnTo>
                    <a:pt x="65" y="7"/>
                  </a:lnTo>
                  <a:lnTo>
                    <a:pt x="71" y="12"/>
                  </a:lnTo>
                  <a:lnTo>
                    <a:pt x="77" y="19"/>
                  </a:lnTo>
                  <a:lnTo>
                    <a:pt x="80" y="26"/>
                  </a:lnTo>
                  <a:lnTo>
                    <a:pt x="83" y="35"/>
                  </a:lnTo>
                  <a:lnTo>
                    <a:pt x="83" y="38"/>
                  </a:lnTo>
                  <a:lnTo>
                    <a:pt x="83" y="43"/>
                  </a:lnTo>
                  <a:lnTo>
                    <a:pt x="83" y="47"/>
                  </a:lnTo>
                  <a:lnTo>
                    <a:pt x="83" y="52"/>
                  </a:lnTo>
                  <a:lnTo>
                    <a:pt x="80" y="59"/>
                  </a:lnTo>
                  <a:lnTo>
                    <a:pt x="77" y="66"/>
                  </a:lnTo>
                  <a:lnTo>
                    <a:pt x="71" y="73"/>
                  </a:lnTo>
                  <a:lnTo>
                    <a:pt x="65" y="78"/>
                  </a:lnTo>
                  <a:lnTo>
                    <a:pt x="58" y="82"/>
                  </a:lnTo>
                  <a:lnTo>
                    <a:pt x="51" y="85"/>
                  </a:lnTo>
                  <a:lnTo>
                    <a:pt x="46" y="85"/>
                  </a:lnTo>
                  <a:lnTo>
                    <a:pt x="42" y="85"/>
                  </a:lnTo>
                  <a:lnTo>
                    <a:pt x="37" y="85"/>
                  </a:lnTo>
                  <a:lnTo>
                    <a:pt x="34" y="85"/>
                  </a:lnTo>
                  <a:lnTo>
                    <a:pt x="25" y="82"/>
                  </a:lnTo>
                  <a:lnTo>
                    <a:pt x="19" y="78"/>
                  </a:lnTo>
                  <a:lnTo>
                    <a:pt x="12" y="73"/>
                  </a:lnTo>
                  <a:lnTo>
                    <a:pt x="7" y="66"/>
                  </a:lnTo>
                  <a:lnTo>
                    <a:pt x="3" y="59"/>
                  </a:lnTo>
                  <a:lnTo>
                    <a:pt x="2" y="52"/>
                  </a:lnTo>
                  <a:lnTo>
                    <a:pt x="0" y="47"/>
                  </a:lnTo>
                  <a:lnTo>
                    <a:pt x="0" y="43"/>
                  </a:lnTo>
                  <a:lnTo>
                    <a:pt x="0" y="38"/>
                  </a:lnTo>
                  <a:lnTo>
                    <a:pt x="2" y="35"/>
                  </a:lnTo>
                  <a:lnTo>
                    <a:pt x="3" y="26"/>
                  </a:lnTo>
                  <a:lnTo>
                    <a:pt x="7" y="19"/>
                  </a:lnTo>
                  <a:lnTo>
                    <a:pt x="12" y="12"/>
                  </a:lnTo>
                  <a:lnTo>
                    <a:pt x="19" y="7"/>
                  </a:lnTo>
                  <a:lnTo>
                    <a:pt x="25" y="4"/>
                  </a:lnTo>
                  <a:lnTo>
                    <a:pt x="34" y="2"/>
                  </a:lnTo>
                  <a:lnTo>
                    <a:pt x="37" y="0"/>
                  </a:lnTo>
                  <a:lnTo>
                    <a:pt x="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1" name="Freeform 763">
              <a:extLst>
                <a:ext uri="{FF2B5EF4-FFF2-40B4-BE49-F238E27FC236}">
                  <a16:creationId xmlns:a16="http://schemas.microsoft.com/office/drawing/2014/main" id="{B4E4606F-AC0D-4A27-BD61-832187F343A1}"/>
                </a:ext>
              </a:extLst>
            </p:cNvPr>
            <p:cNvSpPr>
              <a:spLocks/>
            </p:cNvSpPr>
            <p:nvPr/>
          </p:nvSpPr>
          <p:spPr bwMode="auto">
            <a:xfrm>
              <a:off x="2822" y="2520"/>
              <a:ext cx="55" cy="58"/>
            </a:xfrm>
            <a:custGeom>
              <a:avLst/>
              <a:gdLst>
                <a:gd name="T0" fmla="*/ 41 w 81"/>
                <a:gd name="T1" fmla="*/ 0 h 85"/>
                <a:gd name="T2" fmla="*/ 46 w 81"/>
                <a:gd name="T3" fmla="*/ 0 h 85"/>
                <a:gd name="T4" fmla="*/ 49 w 81"/>
                <a:gd name="T5" fmla="*/ 2 h 85"/>
                <a:gd name="T6" fmla="*/ 58 w 81"/>
                <a:gd name="T7" fmla="*/ 3 h 85"/>
                <a:gd name="T8" fmla="*/ 64 w 81"/>
                <a:gd name="T9" fmla="*/ 7 h 85"/>
                <a:gd name="T10" fmla="*/ 69 w 81"/>
                <a:gd name="T11" fmla="*/ 12 h 85"/>
                <a:gd name="T12" fmla="*/ 75 w 81"/>
                <a:gd name="T13" fmla="*/ 19 h 85"/>
                <a:gd name="T14" fmla="*/ 78 w 81"/>
                <a:gd name="T15" fmla="*/ 26 h 85"/>
                <a:gd name="T16" fmla="*/ 81 w 81"/>
                <a:gd name="T17" fmla="*/ 35 h 85"/>
                <a:gd name="T18" fmla="*/ 81 w 81"/>
                <a:gd name="T19" fmla="*/ 38 h 85"/>
                <a:gd name="T20" fmla="*/ 81 w 81"/>
                <a:gd name="T21" fmla="*/ 43 h 85"/>
                <a:gd name="T22" fmla="*/ 81 w 81"/>
                <a:gd name="T23" fmla="*/ 47 h 85"/>
                <a:gd name="T24" fmla="*/ 81 w 81"/>
                <a:gd name="T25" fmla="*/ 50 h 85"/>
                <a:gd name="T26" fmla="*/ 78 w 81"/>
                <a:gd name="T27" fmla="*/ 59 h 85"/>
                <a:gd name="T28" fmla="*/ 75 w 81"/>
                <a:gd name="T29" fmla="*/ 66 h 85"/>
                <a:gd name="T30" fmla="*/ 69 w 81"/>
                <a:gd name="T31" fmla="*/ 73 h 85"/>
                <a:gd name="T32" fmla="*/ 64 w 81"/>
                <a:gd name="T33" fmla="*/ 78 h 85"/>
                <a:gd name="T34" fmla="*/ 58 w 81"/>
                <a:gd name="T35" fmla="*/ 81 h 85"/>
                <a:gd name="T36" fmla="*/ 49 w 81"/>
                <a:gd name="T37" fmla="*/ 85 h 85"/>
                <a:gd name="T38" fmla="*/ 46 w 81"/>
                <a:gd name="T39" fmla="*/ 85 h 85"/>
                <a:gd name="T40" fmla="*/ 41 w 81"/>
                <a:gd name="T41" fmla="*/ 85 h 85"/>
                <a:gd name="T42" fmla="*/ 37 w 81"/>
                <a:gd name="T43" fmla="*/ 85 h 85"/>
                <a:gd name="T44" fmla="*/ 32 w 81"/>
                <a:gd name="T45" fmla="*/ 85 h 85"/>
                <a:gd name="T46" fmla="*/ 23 w 81"/>
                <a:gd name="T47" fmla="*/ 81 h 85"/>
                <a:gd name="T48" fmla="*/ 17 w 81"/>
                <a:gd name="T49" fmla="*/ 78 h 85"/>
                <a:gd name="T50" fmla="*/ 12 w 81"/>
                <a:gd name="T51" fmla="*/ 73 h 85"/>
                <a:gd name="T52" fmla="*/ 6 w 81"/>
                <a:gd name="T53" fmla="*/ 66 h 85"/>
                <a:gd name="T54" fmla="*/ 1 w 81"/>
                <a:gd name="T55" fmla="*/ 59 h 85"/>
                <a:gd name="T56" fmla="*/ 0 w 81"/>
                <a:gd name="T57" fmla="*/ 50 h 85"/>
                <a:gd name="T58" fmla="*/ 0 w 81"/>
                <a:gd name="T59" fmla="*/ 47 h 85"/>
                <a:gd name="T60" fmla="*/ 0 w 81"/>
                <a:gd name="T61" fmla="*/ 43 h 85"/>
                <a:gd name="T62" fmla="*/ 0 w 81"/>
                <a:gd name="T63" fmla="*/ 38 h 85"/>
                <a:gd name="T64" fmla="*/ 0 w 81"/>
                <a:gd name="T65" fmla="*/ 35 h 85"/>
                <a:gd name="T66" fmla="*/ 1 w 81"/>
                <a:gd name="T67" fmla="*/ 26 h 85"/>
                <a:gd name="T68" fmla="*/ 6 w 81"/>
                <a:gd name="T69" fmla="*/ 19 h 85"/>
                <a:gd name="T70" fmla="*/ 12 w 81"/>
                <a:gd name="T71" fmla="*/ 12 h 85"/>
                <a:gd name="T72" fmla="*/ 17 w 81"/>
                <a:gd name="T73" fmla="*/ 7 h 85"/>
                <a:gd name="T74" fmla="*/ 23 w 81"/>
                <a:gd name="T75" fmla="*/ 3 h 85"/>
                <a:gd name="T76" fmla="*/ 32 w 81"/>
                <a:gd name="T77" fmla="*/ 2 h 85"/>
                <a:gd name="T78" fmla="*/ 37 w 81"/>
                <a:gd name="T79" fmla="*/ 0 h 85"/>
                <a:gd name="T80" fmla="*/ 41 w 81"/>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5">
                  <a:moveTo>
                    <a:pt x="41" y="0"/>
                  </a:moveTo>
                  <a:lnTo>
                    <a:pt x="46" y="0"/>
                  </a:lnTo>
                  <a:lnTo>
                    <a:pt x="49" y="2"/>
                  </a:lnTo>
                  <a:lnTo>
                    <a:pt x="58" y="3"/>
                  </a:lnTo>
                  <a:lnTo>
                    <a:pt x="64" y="7"/>
                  </a:lnTo>
                  <a:lnTo>
                    <a:pt x="69" y="12"/>
                  </a:lnTo>
                  <a:lnTo>
                    <a:pt x="75" y="19"/>
                  </a:lnTo>
                  <a:lnTo>
                    <a:pt x="78" y="26"/>
                  </a:lnTo>
                  <a:lnTo>
                    <a:pt x="81" y="35"/>
                  </a:lnTo>
                  <a:lnTo>
                    <a:pt x="81" y="38"/>
                  </a:lnTo>
                  <a:lnTo>
                    <a:pt x="81" y="43"/>
                  </a:lnTo>
                  <a:lnTo>
                    <a:pt x="81" y="47"/>
                  </a:lnTo>
                  <a:lnTo>
                    <a:pt x="81" y="50"/>
                  </a:lnTo>
                  <a:lnTo>
                    <a:pt x="78" y="59"/>
                  </a:lnTo>
                  <a:lnTo>
                    <a:pt x="75" y="66"/>
                  </a:lnTo>
                  <a:lnTo>
                    <a:pt x="69" y="73"/>
                  </a:lnTo>
                  <a:lnTo>
                    <a:pt x="64" y="78"/>
                  </a:lnTo>
                  <a:lnTo>
                    <a:pt x="58" y="81"/>
                  </a:lnTo>
                  <a:lnTo>
                    <a:pt x="49" y="85"/>
                  </a:lnTo>
                  <a:lnTo>
                    <a:pt x="46" y="85"/>
                  </a:lnTo>
                  <a:lnTo>
                    <a:pt x="41" y="85"/>
                  </a:lnTo>
                  <a:lnTo>
                    <a:pt x="37" y="85"/>
                  </a:lnTo>
                  <a:lnTo>
                    <a:pt x="32" y="85"/>
                  </a:lnTo>
                  <a:lnTo>
                    <a:pt x="23" y="81"/>
                  </a:lnTo>
                  <a:lnTo>
                    <a:pt x="17" y="78"/>
                  </a:lnTo>
                  <a:lnTo>
                    <a:pt x="12" y="73"/>
                  </a:lnTo>
                  <a:lnTo>
                    <a:pt x="6" y="66"/>
                  </a:lnTo>
                  <a:lnTo>
                    <a:pt x="1" y="59"/>
                  </a:lnTo>
                  <a:lnTo>
                    <a:pt x="0" y="50"/>
                  </a:lnTo>
                  <a:lnTo>
                    <a:pt x="0" y="47"/>
                  </a:lnTo>
                  <a:lnTo>
                    <a:pt x="0" y="43"/>
                  </a:lnTo>
                  <a:lnTo>
                    <a:pt x="0" y="38"/>
                  </a:lnTo>
                  <a:lnTo>
                    <a:pt x="0" y="35"/>
                  </a:lnTo>
                  <a:lnTo>
                    <a:pt x="1" y="26"/>
                  </a:lnTo>
                  <a:lnTo>
                    <a:pt x="6" y="19"/>
                  </a:lnTo>
                  <a:lnTo>
                    <a:pt x="12" y="12"/>
                  </a:lnTo>
                  <a:lnTo>
                    <a:pt x="17" y="7"/>
                  </a:lnTo>
                  <a:lnTo>
                    <a:pt x="23" y="3"/>
                  </a:lnTo>
                  <a:lnTo>
                    <a:pt x="32" y="2"/>
                  </a:lnTo>
                  <a:lnTo>
                    <a:pt x="37"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32" name="Freeform 764">
              <a:extLst>
                <a:ext uri="{FF2B5EF4-FFF2-40B4-BE49-F238E27FC236}">
                  <a16:creationId xmlns:a16="http://schemas.microsoft.com/office/drawing/2014/main" id="{C171F4FB-6C20-4576-B88B-97F9FB88344E}"/>
                </a:ext>
              </a:extLst>
            </p:cNvPr>
            <p:cNvSpPr>
              <a:spLocks/>
            </p:cNvSpPr>
            <p:nvPr/>
          </p:nvSpPr>
          <p:spPr bwMode="auto">
            <a:xfrm>
              <a:off x="2822" y="2520"/>
              <a:ext cx="55" cy="58"/>
            </a:xfrm>
            <a:custGeom>
              <a:avLst/>
              <a:gdLst>
                <a:gd name="T0" fmla="*/ 41 w 81"/>
                <a:gd name="T1" fmla="*/ 0 h 85"/>
                <a:gd name="T2" fmla="*/ 46 w 81"/>
                <a:gd name="T3" fmla="*/ 0 h 85"/>
                <a:gd name="T4" fmla="*/ 49 w 81"/>
                <a:gd name="T5" fmla="*/ 2 h 85"/>
                <a:gd name="T6" fmla="*/ 58 w 81"/>
                <a:gd name="T7" fmla="*/ 3 h 85"/>
                <a:gd name="T8" fmla="*/ 64 w 81"/>
                <a:gd name="T9" fmla="*/ 7 h 85"/>
                <a:gd name="T10" fmla="*/ 69 w 81"/>
                <a:gd name="T11" fmla="*/ 12 h 85"/>
                <a:gd name="T12" fmla="*/ 75 w 81"/>
                <a:gd name="T13" fmla="*/ 19 h 85"/>
                <a:gd name="T14" fmla="*/ 78 w 81"/>
                <a:gd name="T15" fmla="*/ 26 h 85"/>
                <a:gd name="T16" fmla="*/ 81 w 81"/>
                <a:gd name="T17" fmla="*/ 35 h 85"/>
                <a:gd name="T18" fmla="*/ 81 w 81"/>
                <a:gd name="T19" fmla="*/ 38 h 85"/>
                <a:gd name="T20" fmla="*/ 81 w 81"/>
                <a:gd name="T21" fmla="*/ 43 h 85"/>
                <a:gd name="T22" fmla="*/ 81 w 81"/>
                <a:gd name="T23" fmla="*/ 47 h 85"/>
                <a:gd name="T24" fmla="*/ 81 w 81"/>
                <a:gd name="T25" fmla="*/ 50 h 85"/>
                <a:gd name="T26" fmla="*/ 78 w 81"/>
                <a:gd name="T27" fmla="*/ 59 h 85"/>
                <a:gd name="T28" fmla="*/ 75 w 81"/>
                <a:gd name="T29" fmla="*/ 66 h 85"/>
                <a:gd name="T30" fmla="*/ 69 w 81"/>
                <a:gd name="T31" fmla="*/ 73 h 85"/>
                <a:gd name="T32" fmla="*/ 64 w 81"/>
                <a:gd name="T33" fmla="*/ 78 h 85"/>
                <a:gd name="T34" fmla="*/ 58 w 81"/>
                <a:gd name="T35" fmla="*/ 81 h 85"/>
                <a:gd name="T36" fmla="*/ 49 w 81"/>
                <a:gd name="T37" fmla="*/ 85 h 85"/>
                <a:gd name="T38" fmla="*/ 46 w 81"/>
                <a:gd name="T39" fmla="*/ 85 h 85"/>
                <a:gd name="T40" fmla="*/ 41 w 81"/>
                <a:gd name="T41" fmla="*/ 85 h 85"/>
                <a:gd name="T42" fmla="*/ 37 w 81"/>
                <a:gd name="T43" fmla="*/ 85 h 85"/>
                <a:gd name="T44" fmla="*/ 32 w 81"/>
                <a:gd name="T45" fmla="*/ 85 h 85"/>
                <a:gd name="T46" fmla="*/ 23 w 81"/>
                <a:gd name="T47" fmla="*/ 81 h 85"/>
                <a:gd name="T48" fmla="*/ 17 w 81"/>
                <a:gd name="T49" fmla="*/ 78 h 85"/>
                <a:gd name="T50" fmla="*/ 12 w 81"/>
                <a:gd name="T51" fmla="*/ 73 h 85"/>
                <a:gd name="T52" fmla="*/ 6 w 81"/>
                <a:gd name="T53" fmla="*/ 66 h 85"/>
                <a:gd name="T54" fmla="*/ 1 w 81"/>
                <a:gd name="T55" fmla="*/ 59 h 85"/>
                <a:gd name="T56" fmla="*/ 0 w 81"/>
                <a:gd name="T57" fmla="*/ 50 h 85"/>
                <a:gd name="T58" fmla="*/ 0 w 81"/>
                <a:gd name="T59" fmla="*/ 47 h 85"/>
                <a:gd name="T60" fmla="*/ 0 w 81"/>
                <a:gd name="T61" fmla="*/ 43 h 85"/>
                <a:gd name="T62" fmla="*/ 0 w 81"/>
                <a:gd name="T63" fmla="*/ 38 h 85"/>
                <a:gd name="T64" fmla="*/ 0 w 81"/>
                <a:gd name="T65" fmla="*/ 35 h 85"/>
                <a:gd name="T66" fmla="*/ 1 w 81"/>
                <a:gd name="T67" fmla="*/ 26 h 85"/>
                <a:gd name="T68" fmla="*/ 6 w 81"/>
                <a:gd name="T69" fmla="*/ 19 h 85"/>
                <a:gd name="T70" fmla="*/ 12 w 81"/>
                <a:gd name="T71" fmla="*/ 12 h 85"/>
                <a:gd name="T72" fmla="*/ 17 w 81"/>
                <a:gd name="T73" fmla="*/ 7 h 85"/>
                <a:gd name="T74" fmla="*/ 23 w 81"/>
                <a:gd name="T75" fmla="*/ 3 h 85"/>
                <a:gd name="T76" fmla="*/ 32 w 81"/>
                <a:gd name="T77" fmla="*/ 2 h 85"/>
                <a:gd name="T78" fmla="*/ 37 w 81"/>
                <a:gd name="T79" fmla="*/ 0 h 85"/>
                <a:gd name="T80" fmla="*/ 41 w 81"/>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5">
                  <a:moveTo>
                    <a:pt x="41" y="0"/>
                  </a:moveTo>
                  <a:lnTo>
                    <a:pt x="46" y="0"/>
                  </a:lnTo>
                  <a:lnTo>
                    <a:pt x="49" y="2"/>
                  </a:lnTo>
                  <a:lnTo>
                    <a:pt x="58" y="3"/>
                  </a:lnTo>
                  <a:lnTo>
                    <a:pt x="64" y="7"/>
                  </a:lnTo>
                  <a:lnTo>
                    <a:pt x="69" y="12"/>
                  </a:lnTo>
                  <a:lnTo>
                    <a:pt x="75" y="19"/>
                  </a:lnTo>
                  <a:lnTo>
                    <a:pt x="78" y="26"/>
                  </a:lnTo>
                  <a:lnTo>
                    <a:pt x="81" y="35"/>
                  </a:lnTo>
                  <a:lnTo>
                    <a:pt x="81" y="38"/>
                  </a:lnTo>
                  <a:lnTo>
                    <a:pt x="81" y="43"/>
                  </a:lnTo>
                  <a:lnTo>
                    <a:pt x="81" y="47"/>
                  </a:lnTo>
                  <a:lnTo>
                    <a:pt x="81" y="50"/>
                  </a:lnTo>
                  <a:lnTo>
                    <a:pt x="78" y="59"/>
                  </a:lnTo>
                  <a:lnTo>
                    <a:pt x="75" y="66"/>
                  </a:lnTo>
                  <a:lnTo>
                    <a:pt x="69" y="73"/>
                  </a:lnTo>
                  <a:lnTo>
                    <a:pt x="64" y="78"/>
                  </a:lnTo>
                  <a:lnTo>
                    <a:pt x="58" y="81"/>
                  </a:lnTo>
                  <a:lnTo>
                    <a:pt x="49" y="85"/>
                  </a:lnTo>
                  <a:lnTo>
                    <a:pt x="46" y="85"/>
                  </a:lnTo>
                  <a:lnTo>
                    <a:pt x="41" y="85"/>
                  </a:lnTo>
                  <a:lnTo>
                    <a:pt x="37" y="85"/>
                  </a:lnTo>
                  <a:lnTo>
                    <a:pt x="32" y="85"/>
                  </a:lnTo>
                  <a:lnTo>
                    <a:pt x="23" y="81"/>
                  </a:lnTo>
                  <a:lnTo>
                    <a:pt x="17" y="78"/>
                  </a:lnTo>
                  <a:lnTo>
                    <a:pt x="12" y="73"/>
                  </a:lnTo>
                  <a:lnTo>
                    <a:pt x="6" y="66"/>
                  </a:lnTo>
                  <a:lnTo>
                    <a:pt x="1" y="59"/>
                  </a:lnTo>
                  <a:lnTo>
                    <a:pt x="0" y="50"/>
                  </a:lnTo>
                  <a:lnTo>
                    <a:pt x="0" y="47"/>
                  </a:lnTo>
                  <a:lnTo>
                    <a:pt x="0" y="43"/>
                  </a:lnTo>
                  <a:lnTo>
                    <a:pt x="0" y="38"/>
                  </a:lnTo>
                  <a:lnTo>
                    <a:pt x="0" y="35"/>
                  </a:lnTo>
                  <a:lnTo>
                    <a:pt x="1" y="26"/>
                  </a:lnTo>
                  <a:lnTo>
                    <a:pt x="6" y="19"/>
                  </a:lnTo>
                  <a:lnTo>
                    <a:pt x="12" y="12"/>
                  </a:lnTo>
                  <a:lnTo>
                    <a:pt x="17" y="7"/>
                  </a:lnTo>
                  <a:lnTo>
                    <a:pt x="23" y="3"/>
                  </a:lnTo>
                  <a:lnTo>
                    <a:pt x="32" y="2"/>
                  </a:lnTo>
                  <a:lnTo>
                    <a:pt x="37"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3" name="Freeform 765">
              <a:extLst>
                <a:ext uri="{FF2B5EF4-FFF2-40B4-BE49-F238E27FC236}">
                  <a16:creationId xmlns:a16="http://schemas.microsoft.com/office/drawing/2014/main" id="{EFB410EA-52B5-4EBB-9D92-8FCE98829500}"/>
                </a:ext>
              </a:extLst>
            </p:cNvPr>
            <p:cNvSpPr>
              <a:spLocks/>
            </p:cNvSpPr>
            <p:nvPr/>
          </p:nvSpPr>
          <p:spPr bwMode="auto">
            <a:xfrm>
              <a:off x="2822" y="2887"/>
              <a:ext cx="55" cy="57"/>
            </a:xfrm>
            <a:custGeom>
              <a:avLst/>
              <a:gdLst>
                <a:gd name="T0" fmla="*/ 41 w 81"/>
                <a:gd name="T1" fmla="*/ 0 h 84"/>
                <a:gd name="T2" fmla="*/ 46 w 81"/>
                <a:gd name="T3" fmla="*/ 0 h 84"/>
                <a:gd name="T4" fmla="*/ 49 w 81"/>
                <a:gd name="T5" fmla="*/ 0 h 84"/>
                <a:gd name="T6" fmla="*/ 58 w 81"/>
                <a:gd name="T7" fmla="*/ 2 h 84"/>
                <a:gd name="T8" fmla="*/ 64 w 81"/>
                <a:gd name="T9" fmla="*/ 7 h 84"/>
                <a:gd name="T10" fmla="*/ 69 w 81"/>
                <a:gd name="T11" fmla="*/ 13 h 84"/>
                <a:gd name="T12" fmla="*/ 75 w 81"/>
                <a:gd name="T13" fmla="*/ 18 h 84"/>
                <a:gd name="T14" fmla="*/ 78 w 81"/>
                <a:gd name="T15" fmla="*/ 25 h 84"/>
                <a:gd name="T16" fmla="*/ 81 w 81"/>
                <a:gd name="T17" fmla="*/ 33 h 84"/>
                <a:gd name="T18" fmla="*/ 81 w 81"/>
                <a:gd name="T19" fmla="*/ 39 h 84"/>
                <a:gd name="T20" fmla="*/ 81 w 81"/>
                <a:gd name="T21" fmla="*/ 42 h 84"/>
                <a:gd name="T22" fmla="*/ 81 w 81"/>
                <a:gd name="T23" fmla="*/ 47 h 84"/>
                <a:gd name="T24" fmla="*/ 81 w 81"/>
                <a:gd name="T25" fmla="*/ 51 h 84"/>
                <a:gd name="T26" fmla="*/ 78 w 81"/>
                <a:gd name="T27" fmla="*/ 59 h 84"/>
                <a:gd name="T28" fmla="*/ 75 w 81"/>
                <a:gd name="T29" fmla="*/ 66 h 84"/>
                <a:gd name="T30" fmla="*/ 69 w 81"/>
                <a:gd name="T31" fmla="*/ 72 h 84"/>
                <a:gd name="T32" fmla="*/ 64 w 81"/>
                <a:gd name="T33" fmla="*/ 77 h 84"/>
                <a:gd name="T34" fmla="*/ 58 w 81"/>
                <a:gd name="T35" fmla="*/ 80 h 84"/>
                <a:gd name="T36" fmla="*/ 49 w 81"/>
                <a:gd name="T37" fmla="*/ 84 h 84"/>
                <a:gd name="T38" fmla="*/ 46 w 81"/>
                <a:gd name="T39" fmla="*/ 84 h 84"/>
                <a:gd name="T40" fmla="*/ 41 w 81"/>
                <a:gd name="T41" fmla="*/ 84 h 84"/>
                <a:gd name="T42" fmla="*/ 37 w 81"/>
                <a:gd name="T43" fmla="*/ 84 h 84"/>
                <a:gd name="T44" fmla="*/ 32 w 81"/>
                <a:gd name="T45" fmla="*/ 84 h 84"/>
                <a:gd name="T46" fmla="*/ 23 w 81"/>
                <a:gd name="T47" fmla="*/ 80 h 84"/>
                <a:gd name="T48" fmla="*/ 17 w 81"/>
                <a:gd name="T49" fmla="*/ 77 h 84"/>
                <a:gd name="T50" fmla="*/ 12 w 81"/>
                <a:gd name="T51" fmla="*/ 72 h 84"/>
                <a:gd name="T52" fmla="*/ 6 w 81"/>
                <a:gd name="T53" fmla="*/ 66 h 84"/>
                <a:gd name="T54" fmla="*/ 1 w 81"/>
                <a:gd name="T55" fmla="*/ 59 h 84"/>
                <a:gd name="T56" fmla="*/ 0 w 81"/>
                <a:gd name="T57" fmla="*/ 51 h 84"/>
                <a:gd name="T58" fmla="*/ 0 w 81"/>
                <a:gd name="T59" fmla="*/ 47 h 84"/>
                <a:gd name="T60" fmla="*/ 0 w 81"/>
                <a:gd name="T61" fmla="*/ 42 h 84"/>
                <a:gd name="T62" fmla="*/ 0 w 81"/>
                <a:gd name="T63" fmla="*/ 39 h 84"/>
                <a:gd name="T64" fmla="*/ 0 w 81"/>
                <a:gd name="T65" fmla="*/ 33 h 84"/>
                <a:gd name="T66" fmla="*/ 1 w 81"/>
                <a:gd name="T67" fmla="*/ 25 h 84"/>
                <a:gd name="T68" fmla="*/ 6 w 81"/>
                <a:gd name="T69" fmla="*/ 18 h 84"/>
                <a:gd name="T70" fmla="*/ 12 w 81"/>
                <a:gd name="T71" fmla="*/ 13 h 84"/>
                <a:gd name="T72" fmla="*/ 17 w 81"/>
                <a:gd name="T73" fmla="*/ 7 h 84"/>
                <a:gd name="T74" fmla="*/ 23 w 81"/>
                <a:gd name="T75" fmla="*/ 2 h 84"/>
                <a:gd name="T76" fmla="*/ 32 w 81"/>
                <a:gd name="T77" fmla="*/ 0 h 84"/>
                <a:gd name="T78" fmla="*/ 37 w 81"/>
                <a:gd name="T79" fmla="*/ 0 h 84"/>
                <a:gd name="T80" fmla="*/ 41 w 81"/>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4">
                  <a:moveTo>
                    <a:pt x="41" y="0"/>
                  </a:moveTo>
                  <a:lnTo>
                    <a:pt x="46" y="0"/>
                  </a:lnTo>
                  <a:lnTo>
                    <a:pt x="49" y="0"/>
                  </a:lnTo>
                  <a:lnTo>
                    <a:pt x="58" y="2"/>
                  </a:lnTo>
                  <a:lnTo>
                    <a:pt x="64" y="7"/>
                  </a:lnTo>
                  <a:lnTo>
                    <a:pt x="69" y="13"/>
                  </a:lnTo>
                  <a:lnTo>
                    <a:pt x="75" y="18"/>
                  </a:lnTo>
                  <a:lnTo>
                    <a:pt x="78" y="25"/>
                  </a:lnTo>
                  <a:lnTo>
                    <a:pt x="81" y="33"/>
                  </a:lnTo>
                  <a:lnTo>
                    <a:pt x="81" y="39"/>
                  </a:lnTo>
                  <a:lnTo>
                    <a:pt x="81" y="42"/>
                  </a:lnTo>
                  <a:lnTo>
                    <a:pt x="81" y="47"/>
                  </a:lnTo>
                  <a:lnTo>
                    <a:pt x="81" y="51"/>
                  </a:lnTo>
                  <a:lnTo>
                    <a:pt x="78" y="59"/>
                  </a:lnTo>
                  <a:lnTo>
                    <a:pt x="75" y="66"/>
                  </a:lnTo>
                  <a:lnTo>
                    <a:pt x="69" y="72"/>
                  </a:lnTo>
                  <a:lnTo>
                    <a:pt x="64" y="77"/>
                  </a:lnTo>
                  <a:lnTo>
                    <a:pt x="58" y="80"/>
                  </a:lnTo>
                  <a:lnTo>
                    <a:pt x="49" y="84"/>
                  </a:lnTo>
                  <a:lnTo>
                    <a:pt x="46" y="84"/>
                  </a:lnTo>
                  <a:lnTo>
                    <a:pt x="41" y="84"/>
                  </a:lnTo>
                  <a:lnTo>
                    <a:pt x="37" y="84"/>
                  </a:lnTo>
                  <a:lnTo>
                    <a:pt x="32" y="84"/>
                  </a:lnTo>
                  <a:lnTo>
                    <a:pt x="23" y="80"/>
                  </a:lnTo>
                  <a:lnTo>
                    <a:pt x="17" y="77"/>
                  </a:lnTo>
                  <a:lnTo>
                    <a:pt x="12" y="72"/>
                  </a:lnTo>
                  <a:lnTo>
                    <a:pt x="6" y="66"/>
                  </a:lnTo>
                  <a:lnTo>
                    <a:pt x="1" y="59"/>
                  </a:lnTo>
                  <a:lnTo>
                    <a:pt x="0" y="51"/>
                  </a:lnTo>
                  <a:lnTo>
                    <a:pt x="0" y="47"/>
                  </a:lnTo>
                  <a:lnTo>
                    <a:pt x="0" y="42"/>
                  </a:lnTo>
                  <a:lnTo>
                    <a:pt x="0" y="39"/>
                  </a:lnTo>
                  <a:lnTo>
                    <a:pt x="0" y="33"/>
                  </a:lnTo>
                  <a:lnTo>
                    <a:pt x="1" y="25"/>
                  </a:lnTo>
                  <a:lnTo>
                    <a:pt x="6" y="18"/>
                  </a:lnTo>
                  <a:lnTo>
                    <a:pt x="12" y="13"/>
                  </a:lnTo>
                  <a:lnTo>
                    <a:pt x="17" y="7"/>
                  </a:lnTo>
                  <a:lnTo>
                    <a:pt x="23" y="2"/>
                  </a:lnTo>
                  <a:lnTo>
                    <a:pt x="32" y="0"/>
                  </a:lnTo>
                  <a:lnTo>
                    <a:pt x="37"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34" name="Freeform 766">
              <a:extLst>
                <a:ext uri="{FF2B5EF4-FFF2-40B4-BE49-F238E27FC236}">
                  <a16:creationId xmlns:a16="http://schemas.microsoft.com/office/drawing/2014/main" id="{8986FA6B-067E-468D-A1BD-4C4A8B457908}"/>
                </a:ext>
              </a:extLst>
            </p:cNvPr>
            <p:cNvSpPr>
              <a:spLocks/>
            </p:cNvSpPr>
            <p:nvPr/>
          </p:nvSpPr>
          <p:spPr bwMode="auto">
            <a:xfrm>
              <a:off x="2822" y="2887"/>
              <a:ext cx="55" cy="57"/>
            </a:xfrm>
            <a:custGeom>
              <a:avLst/>
              <a:gdLst>
                <a:gd name="T0" fmla="*/ 41 w 81"/>
                <a:gd name="T1" fmla="*/ 0 h 84"/>
                <a:gd name="T2" fmla="*/ 46 w 81"/>
                <a:gd name="T3" fmla="*/ 0 h 84"/>
                <a:gd name="T4" fmla="*/ 49 w 81"/>
                <a:gd name="T5" fmla="*/ 0 h 84"/>
                <a:gd name="T6" fmla="*/ 58 w 81"/>
                <a:gd name="T7" fmla="*/ 2 h 84"/>
                <a:gd name="T8" fmla="*/ 64 w 81"/>
                <a:gd name="T9" fmla="*/ 7 h 84"/>
                <a:gd name="T10" fmla="*/ 69 w 81"/>
                <a:gd name="T11" fmla="*/ 13 h 84"/>
                <a:gd name="T12" fmla="*/ 75 w 81"/>
                <a:gd name="T13" fmla="*/ 18 h 84"/>
                <a:gd name="T14" fmla="*/ 78 w 81"/>
                <a:gd name="T15" fmla="*/ 25 h 84"/>
                <a:gd name="T16" fmla="*/ 81 w 81"/>
                <a:gd name="T17" fmla="*/ 33 h 84"/>
                <a:gd name="T18" fmla="*/ 81 w 81"/>
                <a:gd name="T19" fmla="*/ 39 h 84"/>
                <a:gd name="T20" fmla="*/ 81 w 81"/>
                <a:gd name="T21" fmla="*/ 42 h 84"/>
                <a:gd name="T22" fmla="*/ 81 w 81"/>
                <a:gd name="T23" fmla="*/ 47 h 84"/>
                <a:gd name="T24" fmla="*/ 81 w 81"/>
                <a:gd name="T25" fmla="*/ 51 h 84"/>
                <a:gd name="T26" fmla="*/ 78 w 81"/>
                <a:gd name="T27" fmla="*/ 59 h 84"/>
                <a:gd name="T28" fmla="*/ 75 w 81"/>
                <a:gd name="T29" fmla="*/ 66 h 84"/>
                <a:gd name="T30" fmla="*/ 69 w 81"/>
                <a:gd name="T31" fmla="*/ 72 h 84"/>
                <a:gd name="T32" fmla="*/ 64 w 81"/>
                <a:gd name="T33" fmla="*/ 77 h 84"/>
                <a:gd name="T34" fmla="*/ 58 w 81"/>
                <a:gd name="T35" fmla="*/ 80 h 84"/>
                <a:gd name="T36" fmla="*/ 49 w 81"/>
                <a:gd name="T37" fmla="*/ 84 h 84"/>
                <a:gd name="T38" fmla="*/ 46 w 81"/>
                <a:gd name="T39" fmla="*/ 84 h 84"/>
                <a:gd name="T40" fmla="*/ 41 w 81"/>
                <a:gd name="T41" fmla="*/ 84 h 84"/>
                <a:gd name="T42" fmla="*/ 37 w 81"/>
                <a:gd name="T43" fmla="*/ 84 h 84"/>
                <a:gd name="T44" fmla="*/ 32 w 81"/>
                <a:gd name="T45" fmla="*/ 84 h 84"/>
                <a:gd name="T46" fmla="*/ 23 w 81"/>
                <a:gd name="T47" fmla="*/ 80 h 84"/>
                <a:gd name="T48" fmla="*/ 17 w 81"/>
                <a:gd name="T49" fmla="*/ 77 h 84"/>
                <a:gd name="T50" fmla="*/ 12 w 81"/>
                <a:gd name="T51" fmla="*/ 72 h 84"/>
                <a:gd name="T52" fmla="*/ 6 w 81"/>
                <a:gd name="T53" fmla="*/ 66 h 84"/>
                <a:gd name="T54" fmla="*/ 1 w 81"/>
                <a:gd name="T55" fmla="*/ 59 h 84"/>
                <a:gd name="T56" fmla="*/ 0 w 81"/>
                <a:gd name="T57" fmla="*/ 51 h 84"/>
                <a:gd name="T58" fmla="*/ 0 w 81"/>
                <a:gd name="T59" fmla="*/ 47 h 84"/>
                <a:gd name="T60" fmla="*/ 0 w 81"/>
                <a:gd name="T61" fmla="*/ 42 h 84"/>
                <a:gd name="T62" fmla="*/ 0 w 81"/>
                <a:gd name="T63" fmla="*/ 39 h 84"/>
                <a:gd name="T64" fmla="*/ 0 w 81"/>
                <a:gd name="T65" fmla="*/ 33 h 84"/>
                <a:gd name="T66" fmla="*/ 1 w 81"/>
                <a:gd name="T67" fmla="*/ 25 h 84"/>
                <a:gd name="T68" fmla="*/ 6 w 81"/>
                <a:gd name="T69" fmla="*/ 18 h 84"/>
                <a:gd name="T70" fmla="*/ 12 w 81"/>
                <a:gd name="T71" fmla="*/ 13 h 84"/>
                <a:gd name="T72" fmla="*/ 17 w 81"/>
                <a:gd name="T73" fmla="*/ 7 h 84"/>
                <a:gd name="T74" fmla="*/ 23 w 81"/>
                <a:gd name="T75" fmla="*/ 2 h 84"/>
                <a:gd name="T76" fmla="*/ 32 w 81"/>
                <a:gd name="T77" fmla="*/ 0 h 84"/>
                <a:gd name="T78" fmla="*/ 37 w 81"/>
                <a:gd name="T79" fmla="*/ 0 h 84"/>
                <a:gd name="T80" fmla="*/ 41 w 81"/>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4">
                  <a:moveTo>
                    <a:pt x="41" y="0"/>
                  </a:moveTo>
                  <a:lnTo>
                    <a:pt x="46" y="0"/>
                  </a:lnTo>
                  <a:lnTo>
                    <a:pt x="49" y="0"/>
                  </a:lnTo>
                  <a:lnTo>
                    <a:pt x="58" y="2"/>
                  </a:lnTo>
                  <a:lnTo>
                    <a:pt x="64" y="7"/>
                  </a:lnTo>
                  <a:lnTo>
                    <a:pt x="69" y="13"/>
                  </a:lnTo>
                  <a:lnTo>
                    <a:pt x="75" y="18"/>
                  </a:lnTo>
                  <a:lnTo>
                    <a:pt x="78" y="25"/>
                  </a:lnTo>
                  <a:lnTo>
                    <a:pt x="81" y="33"/>
                  </a:lnTo>
                  <a:lnTo>
                    <a:pt x="81" y="39"/>
                  </a:lnTo>
                  <a:lnTo>
                    <a:pt x="81" y="42"/>
                  </a:lnTo>
                  <a:lnTo>
                    <a:pt x="81" y="47"/>
                  </a:lnTo>
                  <a:lnTo>
                    <a:pt x="81" y="51"/>
                  </a:lnTo>
                  <a:lnTo>
                    <a:pt x="78" y="59"/>
                  </a:lnTo>
                  <a:lnTo>
                    <a:pt x="75" y="66"/>
                  </a:lnTo>
                  <a:lnTo>
                    <a:pt x="69" y="72"/>
                  </a:lnTo>
                  <a:lnTo>
                    <a:pt x="64" y="77"/>
                  </a:lnTo>
                  <a:lnTo>
                    <a:pt x="58" y="80"/>
                  </a:lnTo>
                  <a:lnTo>
                    <a:pt x="49" y="84"/>
                  </a:lnTo>
                  <a:lnTo>
                    <a:pt x="46" y="84"/>
                  </a:lnTo>
                  <a:lnTo>
                    <a:pt x="41" y="84"/>
                  </a:lnTo>
                  <a:lnTo>
                    <a:pt x="37" y="84"/>
                  </a:lnTo>
                  <a:lnTo>
                    <a:pt x="32" y="84"/>
                  </a:lnTo>
                  <a:lnTo>
                    <a:pt x="23" y="80"/>
                  </a:lnTo>
                  <a:lnTo>
                    <a:pt x="17" y="77"/>
                  </a:lnTo>
                  <a:lnTo>
                    <a:pt x="12" y="72"/>
                  </a:lnTo>
                  <a:lnTo>
                    <a:pt x="6" y="66"/>
                  </a:lnTo>
                  <a:lnTo>
                    <a:pt x="1" y="59"/>
                  </a:lnTo>
                  <a:lnTo>
                    <a:pt x="0" y="51"/>
                  </a:lnTo>
                  <a:lnTo>
                    <a:pt x="0" y="47"/>
                  </a:lnTo>
                  <a:lnTo>
                    <a:pt x="0" y="42"/>
                  </a:lnTo>
                  <a:lnTo>
                    <a:pt x="0" y="39"/>
                  </a:lnTo>
                  <a:lnTo>
                    <a:pt x="0" y="33"/>
                  </a:lnTo>
                  <a:lnTo>
                    <a:pt x="1" y="25"/>
                  </a:lnTo>
                  <a:lnTo>
                    <a:pt x="6" y="18"/>
                  </a:lnTo>
                  <a:lnTo>
                    <a:pt x="12" y="13"/>
                  </a:lnTo>
                  <a:lnTo>
                    <a:pt x="17" y="7"/>
                  </a:lnTo>
                  <a:lnTo>
                    <a:pt x="23" y="2"/>
                  </a:lnTo>
                  <a:lnTo>
                    <a:pt x="32" y="0"/>
                  </a:lnTo>
                  <a:lnTo>
                    <a:pt x="37"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5" name="Freeform 767">
              <a:extLst>
                <a:ext uri="{FF2B5EF4-FFF2-40B4-BE49-F238E27FC236}">
                  <a16:creationId xmlns:a16="http://schemas.microsoft.com/office/drawing/2014/main" id="{ABAEC6BB-5B2F-4AC6-96AB-BC441715FD41}"/>
                </a:ext>
              </a:extLst>
            </p:cNvPr>
            <p:cNvSpPr>
              <a:spLocks/>
            </p:cNvSpPr>
            <p:nvPr/>
          </p:nvSpPr>
          <p:spPr bwMode="auto">
            <a:xfrm>
              <a:off x="3252" y="2520"/>
              <a:ext cx="56" cy="57"/>
            </a:xfrm>
            <a:custGeom>
              <a:avLst/>
              <a:gdLst>
                <a:gd name="T0" fmla="*/ 43 w 84"/>
                <a:gd name="T1" fmla="*/ 0 h 85"/>
                <a:gd name="T2" fmla="*/ 46 w 84"/>
                <a:gd name="T3" fmla="*/ 0 h 85"/>
                <a:gd name="T4" fmla="*/ 51 w 84"/>
                <a:gd name="T5" fmla="*/ 2 h 85"/>
                <a:gd name="T6" fmla="*/ 58 w 84"/>
                <a:gd name="T7" fmla="*/ 4 h 85"/>
                <a:gd name="T8" fmla="*/ 67 w 84"/>
                <a:gd name="T9" fmla="*/ 7 h 85"/>
                <a:gd name="T10" fmla="*/ 72 w 84"/>
                <a:gd name="T11" fmla="*/ 12 h 85"/>
                <a:gd name="T12" fmla="*/ 77 w 84"/>
                <a:gd name="T13" fmla="*/ 19 h 85"/>
                <a:gd name="T14" fmla="*/ 80 w 84"/>
                <a:gd name="T15" fmla="*/ 26 h 85"/>
                <a:gd name="T16" fmla="*/ 84 w 84"/>
                <a:gd name="T17" fmla="*/ 35 h 85"/>
                <a:gd name="T18" fmla="*/ 84 w 84"/>
                <a:gd name="T19" fmla="*/ 38 h 85"/>
                <a:gd name="T20" fmla="*/ 84 w 84"/>
                <a:gd name="T21" fmla="*/ 43 h 85"/>
                <a:gd name="T22" fmla="*/ 84 w 84"/>
                <a:gd name="T23" fmla="*/ 47 h 85"/>
                <a:gd name="T24" fmla="*/ 84 w 84"/>
                <a:gd name="T25" fmla="*/ 50 h 85"/>
                <a:gd name="T26" fmla="*/ 80 w 84"/>
                <a:gd name="T27" fmla="*/ 59 h 85"/>
                <a:gd name="T28" fmla="*/ 77 w 84"/>
                <a:gd name="T29" fmla="*/ 66 h 85"/>
                <a:gd name="T30" fmla="*/ 72 w 84"/>
                <a:gd name="T31" fmla="*/ 73 h 85"/>
                <a:gd name="T32" fmla="*/ 67 w 84"/>
                <a:gd name="T33" fmla="*/ 78 h 85"/>
                <a:gd name="T34" fmla="*/ 58 w 84"/>
                <a:gd name="T35" fmla="*/ 82 h 85"/>
                <a:gd name="T36" fmla="*/ 51 w 84"/>
                <a:gd name="T37" fmla="*/ 83 h 85"/>
                <a:gd name="T38" fmla="*/ 46 w 84"/>
                <a:gd name="T39" fmla="*/ 85 h 85"/>
                <a:gd name="T40" fmla="*/ 43 w 84"/>
                <a:gd name="T41" fmla="*/ 85 h 85"/>
                <a:gd name="T42" fmla="*/ 38 w 84"/>
                <a:gd name="T43" fmla="*/ 85 h 85"/>
                <a:gd name="T44" fmla="*/ 34 w 84"/>
                <a:gd name="T45" fmla="*/ 83 h 85"/>
                <a:gd name="T46" fmla="*/ 26 w 84"/>
                <a:gd name="T47" fmla="*/ 82 h 85"/>
                <a:gd name="T48" fmla="*/ 19 w 84"/>
                <a:gd name="T49" fmla="*/ 78 h 85"/>
                <a:gd name="T50" fmla="*/ 14 w 84"/>
                <a:gd name="T51" fmla="*/ 73 h 85"/>
                <a:gd name="T52" fmla="*/ 9 w 84"/>
                <a:gd name="T53" fmla="*/ 66 h 85"/>
                <a:gd name="T54" fmla="*/ 4 w 84"/>
                <a:gd name="T55" fmla="*/ 59 h 85"/>
                <a:gd name="T56" fmla="*/ 2 w 84"/>
                <a:gd name="T57" fmla="*/ 50 h 85"/>
                <a:gd name="T58" fmla="*/ 2 w 84"/>
                <a:gd name="T59" fmla="*/ 47 h 85"/>
                <a:gd name="T60" fmla="*/ 0 w 84"/>
                <a:gd name="T61" fmla="*/ 43 h 85"/>
                <a:gd name="T62" fmla="*/ 2 w 84"/>
                <a:gd name="T63" fmla="*/ 38 h 85"/>
                <a:gd name="T64" fmla="*/ 2 w 84"/>
                <a:gd name="T65" fmla="*/ 35 h 85"/>
                <a:gd name="T66" fmla="*/ 4 w 84"/>
                <a:gd name="T67" fmla="*/ 26 h 85"/>
                <a:gd name="T68" fmla="*/ 9 w 84"/>
                <a:gd name="T69" fmla="*/ 19 h 85"/>
                <a:gd name="T70" fmla="*/ 14 w 84"/>
                <a:gd name="T71" fmla="*/ 12 h 85"/>
                <a:gd name="T72" fmla="*/ 19 w 84"/>
                <a:gd name="T73" fmla="*/ 7 h 85"/>
                <a:gd name="T74" fmla="*/ 26 w 84"/>
                <a:gd name="T75" fmla="*/ 4 h 85"/>
                <a:gd name="T76" fmla="*/ 34 w 84"/>
                <a:gd name="T77" fmla="*/ 2 h 85"/>
                <a:gd name="T78" fmla="*/ 38 w 84"/>
                <a:gd name="T79" fmla="*/ 0 h 85"/>
                <a:gd name="T80" fmla="*/ 43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3" y="0"/>
                  </a:moveTo>
                  <a:lnTo>
                    <a:pt x="46" y="0"/>
                  </a:lnTo>
                  <a:lnTo>
                    <a:pt x="51" y="2"/>
                  </a:lnTo>
                  <a:lnTo>
                    <a:pt x="58" y="4"/>
                  </a:lnTo>
                  <a:lnTo>
                    <a:pt x="67" y="7"/>
                  </a:lnTo>
                  <a:lnTo>
                    <a:pt x="72" y="12"/>
                  </a:lnTo>
                  <a:lnTo>
                    <a:pt x="77" y="19"/>
                  </a:lnTo>
                  <a:lnTo>
                    <a:pt x="80" y="26"/>
                  </a:lnTo>
                  <a:lnTo>
                    <a:pt x="84" y="35"/>
                  </a:lnTo>
                  <a:lnTo>
                    <a:pt x="84" y="38"/>
                  </a:lnTo>
                  <a:lnTo>
                    <a:pt x="84" y="43"/>
                  </a:lnTo>
                  <a:lnTo>
                    <a:pt x="84" y="47"/>
                  </a:lnTo>
                  <a:lnTo>
                    <a:pt x="84" y="50"/>
                  </a:lnTo>
                  <a:lnTo>
                    <a:pt x="80" y="59"/>
                  </a:lnTo>
                  <a:lnTo>
                    <a:pt x="77" y="66"/>
                  </a:lnTo>
                  <a:lnTo>
                    <a:pt x="72" y="73"/>
                  </a:lnTo>
                  <a:lnTo>
                    <a:pt x="67" y="78"/>
                  </a:lnTo>
                  <a:lnTo>
                    <a:pt x="58" y="82"/>
                  </a:lnTo>
                  <a:lnTo>
                    <a:pt x="51" y="83"/>
                  </a:lnTo>
                  <a:lnTo>
                    <a:pt x="46" y="85"/>
                  </a:lnTo>
                  <a:lnTo>
                    <a:pt x="43" y="85"/>
                  </a:lnTo>
                  <a:lnTo>
                    <a:pt x="38" y="85"/>
                  </a:lnTo>
                  <a:lnTo>
                    <a:pt x="34" y="83"/>
                  </a:lnTo>
                  <a:lnTo>
                    <a:pt x="26" y="82"/>
                  </a:lnTo>
                  <a:lnTo>
                    <a:pt x="19" y="78"/>
                  </a:lnTo>
                  <a:lnTo>
                    <a:pt x="14" y="73"/>
                  </a:lnTo>
                  <a:lnTo>
                    <a:pt x="9" y="66"/>
                  </a:lnTo>
                  <a:lnTo>
                    <a:pt x="4" y="59"/>
                  </a:lnTo>
                  <a:lnTo>
                    <a:pt x="2" y="50"/>
                  </a:lnTo>
                  <a:lnTo>
                    <a:pt x="2" y="47"/>
                  </a:lnTo>
                  <a:lnTo>
                    <a:pt x="0" y="43"/>
                  </a:lnTo>
                  <a:lnTo>
                    <a:pt x="2" y="38"/>
                  </a:lnTo>
                  <a:lnTo>
                    <a:pt x="2" y="35"/>
                  </a:lnTo>
                  <a:lnTo>
                    <a:pt x="4" y="26"/>
                  </a:lnTo>
                  <a:lnTo>
                    <a:pt x="9" y="19"/>
                  </a:lnTo>
                  <a:lnTo>
                    <a:pt x="14" y="12"/>
                  </a:lnTo>
                  <a:lnTo>
                    <a:pt x="19" y="7"/>
                  </a:lnTo>
                  <a:lnTo>
                    <a:pt x="26" y="4"/>
                  </a:lnTo>
                  <a:lnTo>
                    <a:pt x="34" y="2"/>
                  </a:lnTo>
                  <a:lnTo>
                    <a:pt x="38" y="0"/>
                  </a:lnTo>
                  <a:lnTo>
                    <a:pt x="43"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36" name="Freeform 768">
              <a:extLst>
                <a:ext uri="{FF2B5EF4-FFF2-40B4-BE49-F238E27FC236}">
                  <a16:creationId xmlns:a16="http://schemas.microsoft.com/office/drawing/2014/main" id="{E76041EC-C60F-45BB-BD12-145B6EA6B400}"/>
                </a:ext>
              </a:extLst>
            </p:cNvPr>
            <p:cNvSpPr>
              <a:spLocks/>
            </p:cNvSpPr>
            <p:nvPr/>
          </p:nvSpPr>
          <p:spPr bwMode="auto">
            <a:xfrm>
              <a:off x="3252" y="2520"/>
              <a:ext cx="56" cy="57"/>
            </a:xfrm>
            <a:custGeom>
              <a:avLst/>
              <a:gdLst>
                <a:gd name="T0" fmla="*/ 43 w 84"/>
                <a:gd name="T1" fmla="*/ 0 h 85"/>
                <a:gd name="T2" fmla="*/ 46 w 84"/>
                <a:gd name="T3" fmla="*/ 0 h 85"/>
                <a:gd name="T4" fmla="*/ 51 w 84"/>
                <a:gd name="T5" fmla="*/ 2 h 85"/>
                <a:gd name="T6" fmla="*/ 58 w 84"/>
                <a:gd name="T7" fmla="*/ 4 h 85"/>
                <a:gd name="T8" fmla="*/ 67 w 84"/>
                <a:gd name="T9" fmla="*/ 7 h 85"/>
                <a:gd name="T10" fmla="*/ 72 w 84"/>
                <a:gd name="T11" fmla="*/ 12 h 85"/>
                <a:gd name="T12" fmla="*/ 77 w 84"/>
                <a:gd name="T13" fmla="*/ 19 h 85"/>
                <a:gd name="T14" fmla="*/ 80 w 84"/>
                <a:gd name="T15" fmla="*/ 26 h 85"/>
                <a:gd name="T16" fmla="*/ 84 w 84"/>
                <a:gd name="T17" fmla="*/ 35 h 85"/>
                <a:gd name="T18" fmla="*/ 84 w 84"/>
                <a:gd name="T19" fmla="*/ 38 h 85"/>
                <a:gd name="T20" fmla="*/ 84 w 84"/>
                <a:gd name="T21" fmla="*/ 43 h 85"/>
                <a:gd name="T22" fmla="*/ 84 w 84"/>
                <a:gd name="T23" fmla="*/ 47 h 85"/>
                <a:gd name="T24" fmla="*/ 84 w 84"/>
                <a:gd name="T25" fmla="*/ 50 h 85"/>
                <a:gd name="T26" fmla="*/ 80 w 84"/>
                <a:gd name="T27" fmla="*/ 59 h 85"/>
                <a:gd name="T28" fmla="*/ 77 w 84"/>
                <a:gd name="T29" fmla="*/ 66 h 85"/>
                <a:gd name="T30" fmla="*/ 72 w 84"/>
                <a:gd name="T31" fmla="*/ 73 h 85"/>
                <a:gd name="T32" fmla="*/ 67 w 84"/>
                <a:gd name="T33" fmla="*/ 78 h 85"/>
                <a:gd name="T34" fmla="*/ 58 w 84"/>
                <a:gd name="T35" fmla="*/ 82 h 85"/>
                <a:gd name="T36" fmla="*/ 51 w 84"/>
                <a:gd name="T37" fmla="*/ 83 h 85"/>
                <a:gd name="T38" fmla="*/ 46 w 84"/>
                <a:gd name="T39" fmla="*/ 85 h 85"/>
                <a:gd name="T40" fmla="*/ 43 w 84"/>
                <a:gd name="T41" fmla="*/ 85 h 85"/>
                <a:gd name="T42" fmla="*/ 38 w 84"/>
                <a:gd name="T43" fmla="*/ 85 h 85"/>
                <a:gd name="T44" fmla="*/ 34 w 84"/>
                <a:gd name="T45" fmla="*/ 83 h 85"/>
                <a:gd name="T46" fmla="*/ 26 w 84"/>
                <a:gd name="T47" fmla="*/ 82 h 85"/>
                <a:gd name="T48" fmla="*/ 19 w 84"/>
                <a:gd name="T49" fmla="*/ 78 h 85"/>
                <a:gd name="T50" fmla="*/ 14 w 84"/>
                <a:gd name="T51" fmla="*/ 73 h 85"/>
                <a:gd name="T52" fmla="*/ 9 w 84"/>
                <a:gd name="T53" fmla="*/ 66 h 85"/>
                <a:gd name="T54" fmla="*/ 4 w 84"/>
                <a:gd name="T55" fmla="*/ 59 h 85"/>
                <a:gd name="T56" fmla="*/ 2 w 84"/>
                <a:gd name="T57" fmla="*/ 50 h 85"/>
                <a:gd name="T58" fmla="*/ 2 w 84"/>
                <a:gd name="T59" fmla="*/ 47 h 85"/>
                <a:gd name="T60" fmla="*/ 0 w 84"/>
                <a:gd name="T61" fmla="*/ 43 h 85"/>
                <a:gd name="T62" fmla="*/ 2 w 84"/>
                <a:gd name="T63" fmla="*/ 38 h 85"/>
                <a:gd name="T64" fmla="*/ 2 w 84"/>
                <a:gd name="T65" fmla="*/ 35 h 85"/>
                <a:gd name="T66" fmla="*/ 4 w 84"/>
                <a:gd name="T67" fmla="*/ 26 h 85"/>
                <a:gd name="T68" fmla="*/ 9 w 84"/>
                <a:gd name="T69" fmla="*/ 19 h 85"/>
                <a:gd name="T70" fmla="*/ 14 w 84"/>
                <a:gd name="T71" fmla="*/ 12 h 85"/>
                <a:gd name="T72" fmla="*/ 19 w 84"/>
                <a:gd name="T73" fmla="*/ 7 h 85"/>
                <a:gd name="T74" fmla="*/ 26 w 84"/>
                <a:gd name="T75" fmla="*/ 4 h 85"/>
                <a:gd name="T76" fmla="*/ 34 w 84"/>
                <a:gd name="T77" fmla="*/ 2 h 85"/>
                <a:gd name="T78" fmla="*/ 38 w 84"/>
                <a:gd name="T79" fmla="*/ 0 h 85"/>
                <a:gd name="T80" fmla="*/ 43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3" y="0"/>
                  </a:moveTo>
                  <a:lnTo>
                    <a:pt x="46" y="0"/>
                  </a:lnTo>
                  <a:lnTo>
                    <a:pt x="51" y="2"/>
                  </a:lnTo>
                  <a:lnTo>
                    <a:pt x="58" y="4"/>
                  </a:lnTo>
                  <a:lnTo>
                    <a:pt x="67" y="7"/>
                  </a:lnTo>
                  <a:lnTo>
                    <a:pt x="72" y="12"/>
                  </a:lnTo>
                  <a:lnTo>
                    <a:pt x="77" y="19"/>
                  </a:lnTo>
                  <a:lnTo>
                    <a:pt x="80" y="26"/>
                  </a:lnTo>
                  <a:lnTo>
                    <a:pt x="84" y="35"/>
                  </a:lnTo>
                  <a:lnTo>
                    <a:pt x="84" y="38"/>
                  </a:lnTo>
                  <a:lnTo>
                    <a:pt x="84" y="43"/>
                  </a:lnTo>
                  <a:lnTo>
                    <a:pt x="84" y="47"/>
                  </a:lnTo>
                  <a:lnTo>
                    <a:pt x="84" y="50"/>
                  </a:lnTo>
                  <a:lnTo>
                    <a:pt x="80" y="59"/>
                  </a:lnTo>
                  <a:lnTo>
                    <a:pt x="77" y="66"/>
                  </a:lnTo>
                  <a:lnTo>
                    <a:pt x="72" y="73"/>
                  </a:lnTo>
                  <a:lnTo>
                    <a:pt x="67" y="78"/>
                  </a:lnTo>
                  <a:lnTo>
                    <a:pt x="58" y="82"/>
                  </a:lnTo>
                  <a:lnTo>
                    <a:pt x="51" y="83"/>
                  </a:lnTo>
                  <a:lnTo>
                    <a:pt x="46" y="85"/>
                  </a:lnTo>
                  <a:lnTo>
                    <a:pt x="43" y="85"/>
                  </a:lnTo>
                  <a:lnTo>
                    <a:pt x="38" y="85"/>
                  </a:lnTo>
                  <a:lnTo>
                    <a:pt x="34" y="83"/>
                  </a:lnTo>
                  <a:lnTo>
                    <a:pt x="26" y="82"/>
                  </a:lnTo>
                  <a:lnTo>
                    <a:pt x="19" y="78"/>
                  </a:lnTo>
                  <a:lnTo>
                    <a:pt x="14" y="73"/>
                  </a:lnTo>
                  <a:lnTo>
                    <a:pt x="9" y="66"/>
                  </a:lnTo>
                  <a:lnTo>
                    <a:pt x="4" y="59"/>
                  </a:lnTo>
                  <a:lnTo>
                    <a:pt x="2" y="50"/>
                  </a:lnTo>
                  <a:lnTo>
                    <a:pt x="2" y="47"/>
                  </a:lnTo>
                  <a:lnTo>
                    <a:pt x="0" y="43"/>
                  </a:lnTo>
                  <a:lnTo>
                    <a:pt x="2" y="38"/>
                  </a:lnTo>
                  <a:lnTo>
                    <a:pt x="2" y="35"/>
                  </a:lnTo>
                  <a:lnTo>
                    <a:pt x="4" y="26"/>
                  </a:lnTo>
                  <a:lnTo>
                    <a:pt x="9" y="19"/>
                  </a:lnTo>
                  <a:lnTo>
                    <a:pt x="14" y="12"/>
                  </a:lnTo>
                  <a:lnTo>
                    <a:pt x="19" y="7"/>
                  </a:lnTo>
                  <a:lnTo>
                    <a:pt x="26" y="4"/>
                  </a:lnTo>
                  <a:lnTo>
                    <a:pt x="34" y="2"/>
                  </a:lnTo>
                  <a:lnTo>
                    <a:pt x="38" y="0"/>
                  </a:lnTo>
                  <a:lnTo>
                    <a:pt x="4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7" name="Rectangle 769">
              <a:extLst>
                <a:ext uri="{FF2B5EF4-FFF2-40B4-BE49-F238E27FC236}">
                  <a16:creationId xmlns:a16="http://schemas.microsoft.com/office/drawing/2014/main" id="{EE79DECD-7547-47BA-81F3-AAF50A399DE0}"/>
                </a:ext>
              </a:extLst>
            </p:cNvPr>
            <p:cNvSpPr>
              <a:spLocks noChangeArrowheads="1"/>
            </p:cNvSpPr>
            <p:nvPr/>
          </p:nvSpPr>
          <p:spPr bwMode="auto">
            <a:xfrm>
              <a:off x="2474" y="2405"/>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38" name="Rectangle 770">
              <a:extLst>
                <a:ext uri="{FF2B5EF4-FFF2-40B4-BE49-F238E27FC236}">
                  <a16:creationId xmlns:a16="http://schemas.microsoft.com/office/drawing/2014/main" id="{EF05D589-9F9F-489A-B158-FE2E13D83ED8}"/>
                </a:ext>
              </a:extLst>
            </p:cNvPr>
            <p:cNvSpPr>
              <a:spLocks noChangeArrowheads="1"/>
            </p:cNvSpPr>
            <p:nvPr/>
          </p:nvSpPr>
          <p:spPr bwMode="auto">
            <a:xfrm>
              <a:off x="2532" y="2452"/>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12</a:t>
              </a:r>
              <a:endParaRPr lang="en-US" altLang="en-US" sz="4400"/>
            </a:p>
          </p:txBody>
        </p:sp>
        <p:sp>
          <p:nvSpPr>
            <p:cNvPr id="7939" name="Rectangle 771">
              <a:extLst>
                <a:ext uri="{FF2B5EF4-FFF2-40B4-BE49-F238E27FC236}">
                  <a16:creationId xmlns:a16="http://schemas.microsoft.com/office/drawing/2014/main" id="{6D9D8511-D1D1-4F5B-85E0-8D81B0C5BC8F}"/>
                </a:ext>
              </a:extLst>
            </p:cNvPr>
            <p:cNvSpPr>
              <a:spLocks noChangeArrowheads="1"/>
            </p:cNvSpPr>
            <p:nvPr/>
          </p:nvSpPr>
          <p:spPr bwMode="auto">
            <a:xfrm>
              <a:off x="2597" y="2405"/>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=0.5</a:t>
              </a:r>
              <a:endParaRPr lang="en-US" altLang="en-US" sz="4400"/>
            </a:p>
          </p:txBody>
        </p:sp>
        <p:sp>
          <p:nvSpPr>
            <p:cNvPr id="7940" name="Rectangle 772">
              <a:extLst>
                <a:ext uri="{FF2B5EF4-FFF2-40B4-BE49-F238E27FC236}">
                  <a16:creationId xmlns:a16="http://schemas.microsoft.com/office/drawing/2014/main" id="{228D1130-84DC-4BF3-ADC4-3642D0A304A9}"/>
                </a:ext>
              </a:extLst>
            </p:cNvPr>
            <p:cNvSpPr>
              <a:spLocks noChangeArrowheads="1"/>
            </p:cNvSpPr>
            <p:nvPr/>
          </p:nvSpPr>
          <p:spPr bwMode="auto">
            <a:xfrm>
              <a:off x="2930" y="2410"/>
              <a:ext cx="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41" name="Rectangle 773">
              <a:extLst>
                <a:ext uri="{FF2B5EF4-FFF2-40B4-BE49-F238E27FC236}">
                  <a16:creationId xmlns:a16="http://schemas.microsoft.com/office/drawing/2014/main" id="{5C5474EC-8A2E-4DCF-A264-AF6CDB68B506}"/>
                </a:ext>
              </a:extLst>
            </p:cNvPr>
            <p:cNvSpPr>
              <a:spLocks noChangeArrowheads="1"/>
            </p:cNvSpPr>
            <p:nvPr/>
          </p:nvSpPr>
          <p:spPr bwMode="auto">
            <a:xfrm>
              <a:off x="2987" y="2457"/>
              <a:ext cx="5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25</a:t>
              </a:r>
              <a:endParaRPr lang="en-US" altLang="en-US" sz="4400"/>
            </a:p>
          </p:txBody>
        </p:sp>
        <p:sp>
          <p:nvSpPr>
            <p:cNvPr id="7942" name="Rectangle 774">
              <a:extLst>
                <a:ext uri="{FF2B5EF4-FFF2-40B4-BE49-F238E27FC236}">
                  <a16:creationId xmlns:a16="http://schemas.microsoft.com/office/drawing/2014/main" id="{36A86AD7-8888-4189-9158-7F0C402A829B}"/>
                </a:ext>
              </a:extLst>
            </p:cNvPr>
            <p:cNvSpPr>
              <a:spLocks noChangeArrowheads="1"/>
            </p:cNvSpPr>
            <p:nvPr/>
          </p:nvSpPr>
          <p:spPr bwMode="auto">
            <a:xfrm>
              <a:off x="3052" y="2410"/>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=0.7</a:t>
              </a:r>
              <a:endParaRPr lang="en-US" altLang="en-US" sz="4400"/>
            </a:p>
          </p:txBody>
        </p:sp>
        <p:sp>
          <p:nvSpPr>
            <p:cNvPr id="7943" name="Rectangle 775">
              <a:extLst>
                <a:ext uri="{FF2B5EF4-FFF2-40B4-BE49-F238E27FC236}">
                  <a16:creationId xmlns:a16="http://schemas.microsoft.com/office/drawing/2014/main" id="{7D33C104-6452-4ED6-9E68-9414C290DAC2}"/>
                </a:ext>
              </a:extLst>
            </p:cNvPr>
            <p:cNvSpPr>
              <a:spLocks noChangeArrowheads="1"/>
            </p:cNvSpPr>
            <p:nvPr/>
          </p:nvSpPr>
          <p:spPr bwMode="auto">
            <a:xfrm rot="16200000">
              <a:off x="2900" y="2810"/>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44" name="Rectangle 776">
              <a:extLst>
                <a:ext uri="{FF2B5EF4-FFF2-40B4-BE49-F238E27FC236}">
                  <a16:creationId xmlns:a16="http://schemas.microsoft.com/office/drawing/2014/main" id="{64B57F0B-8D41-4B36-8FAE-B8192B5090F6}"/>
                </a:ext>
              </a:extLst>
            </p:cNvPr>
            <p:cNvSpPr>
              <a:spLocks noChangeArrowheads="1"/>
            </p:cNvSpPr>
            <p:nvPr/>
          </p:nvSpPr>
          <p:spPr bwMode="auto">
            <a:xfrm rot="16200000">
              <a:off x="2931" y="2765"/>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24</a:t>
              </a:r>
              <a:endParaRPr lang="en-US" altLang="en-US" sz="4400"/>
            </a:p>
          </p:txBody>
        </p:sp>
        <p:sp>
          <p:nvSpPr>
            <p:cNvPr id="7945" name="Rectangle 777">
              <a:extLst>
                <a:ext uri="{FF2B5EF4-FFF2-40B4-BE49-F238E27FC236}">
                  <a16:creationId xmlns:a16="http://schemas.microsoft.com/office/drawing/2014/main" id="{F072EDCA-9C2E-4FC0-96C5-3F0D03567F98}"/>
                </a:ext>
              </a:extLst>
            </p:cNvPr>
            <p:cNvSpPr>
              <a:spLocks noChangeArrowheads="1"/>
            </p:cNvSpPr>
            <p:nvPr/>
          </p:nvSpPr>
          <p:spPr bwMode="auto">
            <a:xfrm rot="16200000">
              <a:off x="2852" y="2637"/>
              <a:ext cx="1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=0.3</a:t>
              </a:r>
              <a:endParaRPr lang="en-US" altLang="en-US" sz="4400"/>
            </a:p>
          </p:txBody>
        </p:sp>
        <p:sp>
          <p:nvSpPr>
            <p:cNvPr id="7946" name="Rectangle 778">
              <a:extLst>
                <a:ext uri="{FF2B5EF4-FFF2-40B4-BE49-F238E27FC236}">
                  <a16:creationId xmlns:a16="http://schemas.microsoft.com/office/drawing/2014/main" id="{1BECD77C-E3B8-432A-B280-4ED0799FECAA}"/>
                </a:ext>
              </a:extLst>
            </p:cNvPr>
            <p:cNvSpPr>
              <a:spLocks noChangeArrowheads="1"/>
            </p:cNvSpPr>
            <p:nvPr/>
          </p:nvSpPr>
          <p:spPr bwMode="auto">
            <a:xfrm rot="16200000">
              <a:off x="2314" y="2821"/>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47" name="Rectangle 779">
              <a:extLst>
                <a:ext uri="{FF2B5EF4-FFF2-40B4-BE49-F238E27FC236}">
                  <a16:creationId xmlns:a16="http://schemas.microsoft.com/office/drawing/2014/main" id="{DE42B324-56DB-4015-9CAA-CCB796C7F90D}"/>
                </a:ext>
              </a:extLst>
            </p:cNvPr>
            <p:cNvSpPr>
              <a:spLocks noChangeArrowheads="1"/>
            </p:cNvSpPr>
            <p:nvPr/>
          </p:nvSpPr>
          <p:spPr bwMode="auto">
            <a:xfrm rot="16200000">
              <a:off x="2345" y="2780"/>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13</a:t>
              </a:r>
              <a:endParaRPr lang="en-US" altLang="en-US" sz="4400"/>
            </a:p>
          </p:txBody>
        </p:sp>
        <p:sp>
          <p:nvSpPr>
            <p:cNvPr id="7948" name="Rectangle 780">
              <a:extLst>
                <a:ext uri="{FF2B5EF4-FFF2-40B4-BE49-F238E27FC236}">
                  <a16:creationId xmlns:a16="http://schemas.microsoft.com/office/drawing/2014/main" id="{8C7668B3-D9BB-4C82-BD86-854230AAA8E6}"/>
                </a:ext>
              </a:extLst>
            </p:cNvPr>
            <p:cNvSpPr>
              <a:spLocks noChangeArrowheads="1"/>
            </p:cNvSpPr>
            <p:nvPr/>
          </p:nvSpPr>
          <p:spPr bwMode="auto">
            <a:xfrm rot="16200000">
              <a:off x="2266" y="2649"/>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=0.5</a:t>
              </a:r>
              <a:endParaRPr lang="en-US" altLang="en-US" sz="4400"/>
            </a:p>
          </p:txBody>
        </p:sp>
        <p:sp>
          <p:nvSpPr>
            <p:cNvPr id="7949" name="Line 781">
              <a:extLst>
                <a:ext uri="{FF2B5EF4-FFF2-40B4-BE49-F238E27FC236}">
                  <a16:creationId xmlns:a16="http://schemas.microsoft.com/office/drawing/2014/main" id="{3F506F04-2DFD-4CA7-BE14-E47343D62076}"/>
                </a:ext>
              </a:extLst>
            </p:cNvPr>
            <p:cNvSpPr>
              <a:spLocks noChangeShapeType="1"/>
            </p:cNvSpPr>
            <p:nvPr/>
          </p:nvSpPr>
          <p:spPr bwMode="auto">
            <a:xfrm>
              <a:off x="4200" y="2549"/>
              <a:ext cx="450"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50" name="Line 782">
              <a:extLst>
                <a:ext uri="{FF2B5EF4-FFF2-40B4-BE49-F238E27FC236}">
                  <a16:creationId xmlns:a16="http://schemas.microsoft.com/office/drawing/2014/main" id="{AC599154-CD63-4B66-9B12-62A2144DA0AC}"/>
                </a:ext>
              </a:extLst>
            </p:cNvPr>
            <p:cNvSpPr>
              <a:spLocks noChangeShapeType="1"/>
            </p:cNvSpPr>
            <p:nvPr/>
          </p:nvSpPr>
          <p:spPr bwMode="auto">
            <a:xfrm>
              <a:off x="4214" y="2548"/>
              <a:ext cx="40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51" name="Line 783">
              <a:extLst>
                <a:ext uri="{FF2B5EF4-FFF2-40B4-BE49-F238E27FC236}">
                  <a16:creationId xmlns:a16="http://schemas.microsoft.com/office/drawing/2014/main" id="{EF265B95-6318-4496-B59F-12961E9922A3}"/>
                </a:ext>
              </a:extLst>
            </p:cNvPr>
            <p:cNvSpPr>
              <a:spLocks noChangeShapeType="1"/>
            </p:cNvSpPr>
            <p:nvPr/>
          </p:nvSpPr>
          <p:spPr bwMode="auto">
            <a:xfrm>
              <a:off x="4648" y="2549"/>
              <a:ext cx="402"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52" name="Rectangle 784">
              <a:extLst>
                <a:ext uri="{FF2B5EF4-FFF2-40B4-BE49-F238E27FC236}">
                  <a16:creationId xmlns:a16="http://schemas.microsoft.com/office/drawing/2014/main" id="{86EA0899-D138-4035-9B04-976A027E700F}"/>
                </a:ext>
              </a:extLst>
            </p:cNvPr>
            <p:cNvSpPr>
              <a:spLocks noChangeArrowheads="1"/>
            </p:cNvSpPr>
            <p:nvPr/>
          </p:nvSpPr>
          <p:spPr bwMode="auto">
            <a:xfrm>
              <a:off x="4157" y="2360"/>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1</a:t>
              </a:r>
              <a:endParaRPr lang="en-US" altLang="en-US" sz="4400"/>
            </a:p>
          </p:txBody>
        </p:sp>
        <p:sp>
          <p:nvSpPr>
            <p:cNvPr id="7953" name="Rectangle 785">
              <a:extLst>
                <a:ext uri="{FF2B5EF4-FFF2-40B4-BE49-F238E27FC236}">
                  <a16:creationId xmlns:a16="http://schemas.microsoft.com/office/drawing/2014/main" id="{39F97A81-7EA6-45D6-9860-290CF3F488CA}"/>
                </a:ext>
              </a:extLst>
            </p:cNvPr>
            <p:cNvSpPr>
              <a:spLocks noChangeArrowheads="1"/>
            </p:cNvSpPr>
            <p:nvPr/>
          </p:nvSpPr>
          <p:spPr bwMode="auto">
            <a:xfrm>
              <a:off x="4582" y="2360"/>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3</a:t>
              </a:r>
              <a:endParaRPr lang="en-US" altLang="en-US" sz="4400"/>
            </a:p>
          </p:txBody>
        </p:sp>
        <p:sp>
          <p:nvSpPr>
            <p:cNvPr id="7954" name="Rectangle 786">
              <a:extLst>
                <a:ext uri="{FF2B5EF4-FFF2-40B4-BE49-F238E27FC236}">
                  <a16:creationId xmlns:a16="http://schemas.microsoft.com/office/drawing/2014/main" id="{7026EE49-CD24-48A3-88CC-110295DA1863}"/>
                </a:ext>
              </a:extLst>
            </p:cNvPr>
            <p:cNvSpPr>
              <a:spLocks noChangeArrowheads="1"/>
            </p:cNvSpPr>
            <p:nvPr/>
          </p:nvSpPr>
          <p:spPr bwMode="auto">
            <a:xfrm>
              <a:off x="5030" y="2359"/>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6</a:t>
              </a:r>
              <a:endParaRPr lang="en-US" altLang="en-US" sz="4400"/>
            </a:p>
          </p:txBody>
        </p:sp>
        <p:sp>
          <p:nvSpPr>
            <p:cNvPr id="7955" name="Rectangle 787">
              <a:extLst>
                <a:ext uri="{FF2B5EF4-FFF2-40B4-BE49-F238E27FC236}">
                  <a16:creationId xmlns:a16="http://schemas.microsoft.com/office/drawing/2014/main" id="{59EC4E46-07BD-4066-804E-5B880FF7C572}"/>
                </a:ext>
              </a:extLst>
            </p:cNvPr>
            <p:cNvSpPr>
              <a:spLocks noChangeArrowheads="1"/>
            </p:cNvSpPr>
            <p:nvPr/>
          </p:nvSpPr>
          <p:spPr bwMode="auto">
            <a:xfrm>
              <a:off x="5027" y="2979"/>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7</a:t>
              </a:r>
              <a:endParaRPr lang="en-US" altLang="en-US" sz="4400"/>
            </a:p>
          </p:txBody>
        </p:sp>
        <p:sp>
          <p:nvSpPr>
            <p:cNvPr id="7956" name="Rectangle 788">
              <a:extLst>
                <a:ext uri="{FF2B5EF4-FFF2-40B4-BE49-F238E27FC236}">
                  <a16:creationId xmlns:a16="http://schemas.microsoft.com/office/drawing/2014/main" id="{F27528E2-2504-4345-A38B-59D272B0F509}"/>
                </a:ext>
              </a:extLst>
            </p:cNvPr>
            <p:cNvSpPr>
              <a:spLocks noChangeArrowheads="1"/>
            </p:cNvSpPr>
            <p:nvPr/>
          </p:nvSpPr>
          <p:spPr bwMode="auto">
            <a:xfrm>
              <a:off x="4587" y="2995"/>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5</a:t>
              </a:r>
              <a:endParaRPr lang="en-US" altLang="en-US" sz="4400"/>
            </a:p>
          </p:txBody>
        </p:sp>
        <p:sp>
          <p:nvSpPr>
            <p:cNvPr id="7957" name="Rectangle 789">
              <a:extLst>
                <a:ext uri="{FF2B5EF4-FFF2-40B4-BE49-F238E27FC236}">
                  <a16:creationId xmlns:a16="http://schemas.microsoft.com/office/drawing/2014/main" id="{CF8FEF16-F496-41BB-90F5-91A9EBAB16E6}"/>
                </a:ext>
              </a:extLst>
            </p:cNvPr>
            <p:cNvSpPr>
              <a:spLocks noChangeArrowheads="1"/>
            </p:cNvSpPr>
            <p:nvPr/>
          </p:nvSpPr>
          <p:spPr bwMode="auto">
            <a:xfrm>
              <a:off x="4165" y="299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2</a:t>
              </a:r>
              <a:endParaRPr lang="en-US" altLang="en-US" sz="4400"/>
            </a:p>
          </p:txBody>
        </p:sp>
        <p:sp>
          <p:nvSpPr>
            <p:cNvPr id="7958" name="Freeform 790">
              <a:extLst>
                <a:ext uri="{FF2B5EF4-FFF2-40B4-BE49-F238E27FC236}">
                  <a16:creationId xmlns:a16="http://schemas.microsoft.com/office/drawing/2014/main" id="{687CDBA6-BA7D-46DA-9410-2CD10B412C40}"/>
                </a:ext>
              </a:extLst>
            </p:cNvPr>
            <p:cNvSpPr>
              <a:spLocks/>
            </p:cNvSpPr>
            <p:nvPr/>
          </p:nvSpPr>
          <p:spPr bwMode="auto">
            <a:xfrm>
              <a:off x="4181" y="2520"/>
              <a:ext cx="56" cy="58"/>
            </a:xfrm>
            <a:custGeom>
              <a:avLst/>
              <a:gdLst>
                <a:gd name="T0" fmla="*/ 41 w 84"/>
                <a:gd name="T1" fmla="*/ 0 h 85"/>
                <a:gd name="T2" fmla="*/ 46 w 84"/>
                <a:gd name="T3" fmla="*/ 0 h 85"/>
                <a:gd name="T4" fmla="*/ 49 w 84"/>
                <a:gd name="T5" fmla="*/ 2 h 85"/>
                <a:gd name="T6" fmla="*/ 58 w 84"/>
                <a:gd name="T7" fmla="*/ 3 h 85"/>
                <a:gd name="T8" fmla="*/ 65 w 84"/>
                <a:gd name="T9" fmla="*/ 7 h 85"/>
                <a:gd name="T10" fmla="*/ 70 w 84"/>
                <a:gd name="T11" fmla="*/ 12 h 85"/>
                <a:gd name="T12" fmla="*/ 75 w 84"/>
                <a:gd name="T13" fmla="*/ 19 h 85"/>
                <a:gd name="T14" fmla="*/ 80 w 84"/>
                <a:gd name="T15" fmla="*/ 26 h 85"/>
                <a:gd name="T16" fmla="*/ 82 w 84"/>
                <a:gd name="T17" fmla="*/ 35 h 85"/>
                <a:gd name="T18" fmla="*/ 82 w 84"/>
                <a:gd name="T19" fmla="*/ 38 h 85"/>
                <a:gd name="T20" fmla="*/ 84 w 84"/>
                <a:gd name="T21" fmla="*/ 43 h 85"/>
                <a:gd name="T22" fmla="*/ 82 w 84"/>
                <a:gd name="T23" fmla="*/ 47 h 85"/>
                <a:gd name="T24" fmla="*/ 82 w 84"/>
                <a:gd name="T25" fmla="*/ 50 h 85"/>
                <a:gd name="T26" fmla="*/ 80 w 84"/>
                <a:gd name="T27" fmla="*/ 59 h 85"/>
                <a:gd name="T28" fmla="*/ 75 w 84"/>
                <a:gd name="T29" fmla="*/ 66 h 85"/>
                <a:gd name="T30" fmla="*/ 70 w 84"/>
                <a:gd name="T31" fmla="*/ 73 h 85"/>
                <a:gd name="T32" fmla="*/ 65 w 84"/>
                <a:gd name="T33" fmla="*/ 78 h 85"/>
                <a:gd name="T34" fmla="*/ 58 w 84"/>
                <a:gd name="T35" fmla="*/ 81 h 85"/>
                <a:gd name="T36" fmla="*/ 49 w 84"/>
                <a:gd name="T37" fmla="*/ 85 h 85"/>
                <a:gd name="T38" fmla="*/ 46 w 84"/>
                <a:gd name="T39" fmla="*/ 85 h 85"/>
                <a:gd name="T40" fmla="*/ 41 w 84"/>
                <a:gd name="T41" fmla="*/ 85 h 85"/>
                <a:gd name="T42" fmla="*/ 37 w 84"/>
                <a:gd name="T43" fmla="*/ 85 h 85"/>
                <a:gd name="T44" fmla="*/ 32 w 84"/>
                <a:gd name="T45" fmla="*/ 85 h 85"/>
                <a:gd name="T46" fmla="*/ 26 w 84"/>
                <a:gd name="T47" fmla="*/ 81 h 85"/>
                <a:gd name="T48" fmla="*/ 17 w 84"/>
                <a:gd name="T49" fmla="*/ 78 h 85"/>
                <a:gd name="T50" fmla="*/ 12 w 84"/>
                <a:gd name="T51" fmla="*/ 73 h 85"/>
                <a:gd name="T52" fmla="*/ 7 w 84"/>
                <a:gd name="T53" fmla="*/ 66 h 85"/>
                <a:gd name="T54" fmla="*/ 3 w 84"/>
                <a:gd name="T55" fmla="*/ 59 h 85"/>
                <a:gd name="T56" fmla="*/ 0 w 84"/>
                <a:gd name="T57" fmla="*/ 50 h 85"/>
                <a:gd name="T58" fmla="*/ 0 w 84"/>
                <a:gd name="T59" fmla="*/ 47 h 85"/>
                <a:gd name="T60" fmla="*/ 0 w 84"/>
                <a:gd name="T61" fmla="*/ 43 h 85"/>
                <a:gd name="T62" fmla="*/ 0 w 84"/>
                <a:gd name="T63" fmla="*/ 38 h 85"/>
                <a:gd name="T64" fmla="*/ 0 w 84"/>
                <a:gd name="T65" fmla="*/ 35 h 85"/>
                <a:gd name="T66" fmla="*/ 3 w 84"/>
                <a:gd name="T67" fmla="*/ 26 h 85"/>
                <a:gd name="T68" fmla="*/ 7 w 84"/>
                <a:gd name="T69" fmla="*/ 19 h 85"/>
                <a:gd name="T70" fmla="*/ 12 w 84"/>
                <a:gd name="T71" fmla="*/ 12 h 85"/>
                <a:gd name="T72" fmla="*/ 17 w 84"/>
                <a:gd name="T73" fmla="*/ 7 h 85"/>
                <a:gd name="T74" fmla="*/ 26 w 84"/>
                <a:gd name="T75" fmla="*/ 3 h 85"/>
                <a:gd name="T76" fmla="*/ 32 w 84"/>
                <a:gd name="T77" fmla="*/ 2 h 85"/>
                <a:gd name="T78" fmla="*/ 37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49" y="2"/>
                  </a:lnTo>
                  <a:lnTo>
                    <a:pt x="58" y="3"/>
                  </a:lnTo>
                  <a:lnTo>
                    <a:pt x="65" y="7"/>
                  </a:lnTo>
                  <a:lnTo>
                    <a:pt x="70" y="12"/>
                  </a:lnTo>
                  <a:lnTo>
                    <a:pt x="75" y="19"/>
                  </a:lnTo>
                  <a:lnTo>
                    <a:pt x="80" y="26"/>
                  </a:lnTo>
                  <a:lnTo>
                    <a:pt x="82" y="35"/>
                  </a:lnTo>
                  <a:lnTo>
                    <a:pt x="82" y="38"/>
                  </a:lnTo>
                  <a:lnTo>
                    <a:pt x="84" y="43"/>
                  </a:lnTo>
                  <a:lnTo>
                    <a:pt x="82" y="47"/>
                  </a:lnTo>
                  <a:lnTo>
                    <a:pt x="82" y="50"/>
                  </a:lnTo>
                  <a:lnTo>
                    <a:pt x="80" y="59"/>
                  </a:lnTo>
                  <a:lnTo>
                    <a:pt x="75" y="66"/>
                  </a:lnTo>
                  <a:lnTo>
                    <a:pt x="70" y="73"/>
                  </a:lnTo>
                  <a:lnTo>
                    <a:pt x="65" y="78"/>
                  </a:lnTo>
                  <a:lnTo>
                    <a:pt x="58" y="81"/>
                  </a:lnTo>
                  <a:lnTo>
                    <a:pt x="49" y="85"/>
                  </a:lnTo>
                  <a:lnTo>
                    <a:pt x="46" y="85"/>
                  </a:lnTo>
                  <a:lnTo>
                    <a:pt x="41" y="85"/>
                  </a:lnTo>
                  <a:lnTo>
                    <a:pt x="37" y="85"/>
                  </a:lnTo>
                  <a:lnTo>
                    <a:pt x="32" y="85"/>
                  </a:lnTo>
                  <a:lnTo>
                    <a:pt x="26" y="81"/>
                  </a:lnTo>
                  <a:lnTo>
                    <a:pt x="17" y="78"/>
                  </a:lnTo>
                  <a:lnTo>
                    <a:pt x="12" y="73"/>
                  </a:lnTo>
                  <a:lnTo>
                    <a:pt x="7" y="66"/>
                  </a:lnTo>
                  <a:lnTo>
                    <a:pt x="3" y="59"/>
                  </a:lnTo>
                  <a:lnTo>
                    <a:pt x="0" y="50"/>
                  </a:lnTo>
                  <a:lnTo>
                    <a:pt x="0" y="47"/>
                  </a:lnTo>
                  <a:lnTo>
                    <a:pt x="0" y="43"/>
                  </a:lnTo>
                  <a:lnTo>
                    <a:pt x="0" y="38"/>
                  </a:lnTo>
                  <a:lnTo>
                    <a:pt x="0" y="35"/>
                  </a:lnTo>
                  <a:lnTo>
                    <a:pt x="3" y="26"/>
                  </a:lnTo>
                  <a:lnTo>
                    <a:pt x="7" y="19"/>
                  </a:lnTo>
                  <a:lnTo>
                    <a:pt x="12" y="12"/>
                  </a:lnTo>
                  <a:lnTo>
                    <a:pt x="17" y="7"/>
                  </a:lnTo>
                  <a:lnTo>
                    <a:pt x="26" y="3"/>
                  </a:lnTo>
                  <a:lnTo>
                    <a:pt x="32" y="2"/>
                  </a:lnTo>
                  <a:lnTo>
                    <a:pt x="37"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59" name="Freeform 791">
              <a:extLst>
                <a:ext uri="{FF2B5EF4-FFF2-40B4-BE49-F238E27FC236}">
                  <a16:creationId xmlns:a16="http://schemas.microsoft.com/office/drawing/2014/main" id="{9BC4839C-3E3A-4913-B364-B0F825FD3E50}"/>
                </a:ext>
              </a:extLst>
            </p:cNvPr>
            <p:cNvSpPr>
              <a:spLocks/>
            </p:cNvSpPr>
            <p:nvPr/>
          </p:nvSpPr>
          <p:spPr bwMode="auto">
            <a:xfrm>
              <a:off x="4181" y="2520"/>
              <a:ext cx="56" cy="58"/>
            </a:xfrm>
            <a:custGeom>
              <a:avLst/>
              <a:gdLst>
                <a:gd name="T0" fmla="*/ 41 w 84"/>
                <a:gd name="T1" fmla="*/ 0 h 85"/>
                <a:gd name="T2" fmla="*/ 46 w 84"/>
                <a:gd name="T3" fmla="*/ 0 h 85"/>
                <a:gd name="T4" fmla="*/ 49 w 84"/>
                <a:gd name="T5" fmla="*/ 2 h 85"/>
                <a:gd name="T6" fmla="*/ 58 w 84"/>
                <a:gd name="T7" fmla="*/ 3 h 85"/>
                <a:gd name="T8" fmla="*/ 65 w 84"/>
                <a:gd name="T9" fmla="*/ 7 h 85"/>
                <a:gd name="T10" fmla="*/ 70 w 84"/>
                <a:gd name="T11" fmla="*/ 12 h 85"/>
                <a:gd name="T12" fmla="*/ 75 w 84"/>
                <a:gd name="T13" fmla="*/ 19 h 85"/>
                <a:gd name="T14" fmla="*/ 80 w 84"/>
                <a:gd name="T15" fmla="*/ 26 h 85"/>
                <a:gd name="T16" fmla="*/ 82 w 84"/>
                <a:gd name="T17" fmla="*/ 35 h 85"/>
                <a:gd name="T18" fmla="*/ 82 w 84"/>
                <a:gd name="T19" fmla="*/ 38 h 85"/>
                <a:gd name="T20" fmla="*/ 84 w 84"/>
                <a:gd name="T21" fmla="*/ 43 h 85"/>
                <a:gd name="T22" fmla="*/ 82 w 84"/>
                <a:gd name="T23" fmla="*/ 47 h 85"/>
                <a:gd name="T24" fmla="*/ 82 w 84"/>
                <a:gd name="T25" fmla="*/ 50 h 85"/>
                <a:gd name="T26" fmla="*/ 80 w 84"/>
                <a:gd name="T27" fmla="*/ 59 h 85"/>
                <a:gd name="T28" fmla="*/ 75 w 84"/>
                <a:gd name="T29" fmla="*/ 66 h 85"/>
                <a:gd name="T30" fmla="*/ 70 w 84"/>
                <a:gd name="T31" fmla="*/ 73 h 85"/>
                <a:gd name="T32" fmla="*/ 65 w 84"/>
                <a:gd name="T33" fmla="*/ 78 h 85"/>
                <a:gd name="T34" fmla="*/ 58 w 84"/>
                <a:gd name="T35" fmla="*/ 81 h 85"/>
                <a:gd name="T36" fmla="*/ 49 w 84"/>
                <a:gd name="T37" fmla="*/ 85 h 85"/>
                <a:gd name="T38" fmla="*/ 46 w 84"/>
                <a:gd name="T39" fmla="*/ 85 h 85"/>
                <a:gd name="T40" fmla="*/ 41 w 84"/>
                <a:gd name="T41" fmla="*/ 85 h 85"/>
                <a:gd name="T42" fmla="*/ 37 w 84"/>
                <a:gd name="T43" fmla="*/ 85 h 85"/>
                <a:gd name="T44" fmla="*/ 32 w 84"/>
                <a:gd name="T45" fmla="*/ 85 h 85"/>
                <a:gd name="T46" fmla="*/ 26 w 84"/>
                <a:gd name="T47" fmla="*/ 81 h 85"/>
                <a:gd name="T48" fmla="*/ 17 w 84"/>
                <a:gd name="T49" fmla="*/ 78 h 85"/>
                <a:gd name="T50" fmla="*/ 12 w 84"/>
                <a:gd name="T51" fmla="*/ 73 h 85"/>
                <a:gd name="T52" fmla="*/ 7 w 84"/>
                <a:gd name="T53" fmla="*/ 66 h 85"/>
                <a:gd name="T54" fmla="*/ 3 w 84"/>
                <a:gd name="T55" fmla="*/ 59 h 85"/>
                <a:gd name="T56" fmla="*/ 0 w 84"/>
                <a:gd name="T57" fmla="*/ 50 h 85"/>
                <a:gd name="T58" fmla="*/ 0 w 84"/>
                <a:gd name="T59" fmla="*/ 47 h 85"/>
                <a:gd name="T60" fmla="*/ 0 w 84"/>
                <a:gd name="T61" fmla="*/ 43 h 85"/>
                <a:gd name="T62" fmla="*/ 0 w 84"/>
                <a:gd name="T63" fmla="*/ 38 h 85"/>
                <a:gd name="T64" fmla="*/ 0 w 84"/>
                <a:gd name="T65" fmla="*/ 35 h 85"/>
                <a:gd name="T66" fmla="*/ 3 w 84"/>
                <a:gd name="T67" fmla="*/ 26 h 85"/>
                <a:gd name="T68" fmla="*/ 7 w 84"/>
                <a:gd name="T69" fmla="*/ 19 h 85"/>
                <a:gd name="T70" fmla="*/ 12 w 84"/>
                <a:gd name="T71" fmla="*/ 12 h 85"/>
                <a:gd name="T72" fmla="*/ 17 w 84"/>
                <a:gd name="T73" fmla="*/ 7 h 85"/>
                <a:gd name="T74" fmla="*/ 26 w 84"/>
                <a:gd name="T75" fmla="*/ 3 h 85"/>
                <a:gd name="T76" fmla="*/ 32 w 84"/>
                <a:gd name="T77" fmla="*/ 2 h 85"/>
                <a:gd name="T78" fmla="*/ 37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49" y="2"/>
                  </a:lnTo>
                  <a:lnTo>
                    <a:pt x="58" y="3"/>
                  </a:lnTo>
                  <a:lnTo>
                    <a:pt x="65" y="7"/>
                  </a:lnTo>
                  <a:lnTo>
                    <a:pt x="70" y="12"/>
                  </a:lnTo>
                  <a:lnTo>
                    <a:pt x="75" y="19"/>
                  </a:lnTo>
                  <a:lnTo>
                    <a:pt x="80" y="26"/>
                  </a:lnTo>
                  <a:lnTo>
                    <a:pt x="82" y="35"/>
                  </a:lnTo>
                  <a:lnTo>
                    <a:pt x="82" y="38"/>
                  </a:lnTo>
                  <a:lnTo>
                    <a:pt x="84" y="43"/>
                  </a:lnTo>
                  <a:lnTo>
                    <a:pt x="82" y="47"/>
                  </a:lnTo>
                  <a:lnTo>
                    <a:pt x="82" y="50"/>
                  </a:lnTo>
                  <a:lnTo>
                    <a:pt x="80" y="59"/>
                  </a:lnTo>
                  <a:lnTo>
                    <a:pt x="75" y="66"/>
                  </a:lnTo>
                  <a:lnTo>
                    <a:pt x="70" y="73"/>
                  </a:lnTo>
                  <a:lnTo>
                    <a:pt x="65" y="78"/>
                  </a:lnTo>
                  <a:lnTo>
                    <a:pt x="58" y="81"/>
                  </a:lnTo>
                  <a:lnTo>
                    <a:pt x="49" y="85"/>
                  </a:lnTo>
                  <a:lnTo>
                    <a:pt x="46" y="85"/>
                  </a:lnTo>
                  <a:lnTo>
                    <a:pt x="41" y="85"/>
                  </a:lnTo>
                  <a:lnTo>
                    <a:pt x="37" y="85"/>
                  </a:lnTo>
                  <a:lnTo>
                    <a:pt x="32" y="85"/>
                  </a:lnTo>
                  <a:lnTo>
                    <a:pt x="26" y="81"/>
                  </a:lnTo>
                  <a:lnTo>
                    <a:pt x="17" y="78"/>
                  </a:lnTo>
                  <a:lnTo>
                    <a:pt x="12" y="73"/>
                  </a:lnTo>
                  <a:lnTo>
                    <a:pt x="7" y="66"/>
                  </a:lnTo>
                  <a:lnTo>
                    <a:pt x="3" y="59"/>
                  </a:lnTo>
                  <a:lnTo>
                    <a:pt x="0" y="50"/>
                  </a:lnTo>
                  <a:lnTo>
                    <a:pt x="0" y="47"/>
                  </a:lnTo>
                  <a:lnTo>
                    <a:pt x="0" y="43"/>
                  </a:lnTo>
                  <a:lnTo>
                    <a:pt x="0" y="38"/>
                  </a:lnTo>
                  <a:lnTo>
                    <a:pt x="0" y="35"/>
                  </a:lnTo>
                  <a:lnTo>
                    <a:pt x="3" y="26"/>
                  </a:lnTo>
                  <a:lnTo>
                    <a:pt x="7" y="19"/>
                  </a:lnTo>
                  <a:lnTo>
                    <a:pt x="12" y="12"/>
                  </a:lnTo>
                  <a:lnTo>
                    <a:pt x="17" y="7"/>
                  </a:lnTo>
                  <a:lnTo>
                    <a:pt x="26" y="3"/>
                  </a:lnTo>
                  <a:lnTo>
                    <a:pt x="32" y="2"/>
                  </a:lnTo>
                  <a:lnTo>
                    <a:pt x="37"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60" name="Freeform 792">
              <a:extLst>
                <a:ext uri="{FF2B5EF4-FFF2-40B4-BE49-F238E27FC236}">
                  <a16:creationId xmlns:a16="http://schemas.microsoft.com/office/drawing/2014/main" id="{F1C5C383-199C-4153-B4DE-D2AFD05E4567}"/>
                </a:ext>
              </a:extLst>
            </p:cNvPr>
            <p:cNvSpPr>
              <a:spLocks/>
            </p:cNvSpPr>
            <p:nvPr/>
          </p:nvSpPr>
          <p:spPr bwMode="auto">
            <a:xfrm>
              <a:off x="4181" y="2887"/>
              <a:ext cx="56" cy="57"/>
            </a:xfrm>
            <a:custGeom>
              <a:avLst/>
              <a:gdLst>
                <a:gd name="T0" fmla="*/ 41 w 84"/>
                <a:gd name="T1" fmla="*/ 0 h 84"/>
                <a:gd name="T2" fmla="*/ 46 w 84"/>
                <a:gd name="T3" fmla="*/ 0 h 84"/>
                <a:gd name="T4" fmla="*/ 49 w 84"/>
                <a:gd name="T5" fmla="*/ 0 h 84"/>
                <a:gd name="T6" fmla="*/ 58 w 84"/>
                <a:gd name="T7" fmla="*/ 2 h 84"/>
                <a:gd name="T8" fmla="*/ 65 w 84"/>
                <a:gd name="T9" fmla="*/ 7 h 84"/>
                <a:gd name="T10" fmla="*/ 70 w 84"/>
                <a:gd name="T11" fmla="*/ 13 h 84"/>
                <a:gd name="T12" fmla="*/ 75 w 84"/>
                <a:gd name="T13" fmla="*/ 18 h 84"/>
                <a:gd name="T14" fmla="*/ 80 w 84"/>
                <a:gd name="T15" fmla="*/ 25 h 84"/>
                <a:gd name="T16" fmla="*/ 82 w 84"/>
                <a:gd name="T17" fmla="*/ 33 h 84"/>
                <a:gd name="T18" fmla="*/ 82 w 84"/>
                <a:gd name="T19" fmla="*/ 39 h 84"/>
                <a:gd name="T20" fmla="*/ 84 w 84"/>
                <a:gd name="T21" fmla="*/ 42 h 84"/>
                <a:gd name="T22" fmla="*/ 82 w 84"/>
                <a:gd name="T23" fmla="*/ 47 h 84"/>
                <a:gd name="T24" fmla="*/ 82 w 84"/>
                <a:gd name="T25" fmla="*/ 51 h 84"/>
                <a:gd name="T26" fmla="*/ 80 w 84"/>
                <a:gd name="T27" fmla="*/ 59 h 84"/>
                <a:gd name="T28" fmla="*/ 75 w 84"/>
                <a:gd name="T29" fmla="*/ 66 h 84"/>
                <a:gd name="T30" fmla="*/ 70 w 84"/>
                <a:gd name="T31" fmla="*/ 72 h 84"/>
                <a:gd name="T32" fmla="*/ 65 w 84"/>
                <a:gd name="T33" fmla="*/ 77 h 84"/>
                <a:gd name="T34" fmla="*/ 58 w 84"/>
                <a:gd name="T35" fmla="*/ 80 h 84"/>
                <a:gd name="T36" fmla="*/ 49 w 84"/>
                <a:gd name="T37" fmla="*/ 84 h 84"/>
                <a:gd name="T38" fmla="*/ 46 w 84"/>
                <a:gd name="T39" fmla="*/ 84 h 84"/>
                <a:gd name="T40" fmla="*/ 41 w 84"/>
                <a:gd name="T41" fmla="*/ 84 h 84"/>
                <a:gd name="T42" fmla="*/ 37 w 84"/>
                <a:gd name="T43" fmla="*/ 84 h 84"/>
                <a:gd name="T44" fmla="*/ 32 w 84"/>
                <a:gd name="T45" fmla="*/ 84 h 84"/>
                <a:gd name="T46" fmla="*/ 26 w 84"/>
                <a:gd name="T47" fmla="*/ 80 h 84"/>
                <a:gd name="T48" fmla="*/ 17 w 84"/>
                <a:gd name="T49" fmla="*/ 77 h 84"/>
                <a:gd name="T50" fmla="*/ 12 w 84"/>
                <a:gd name="T51" fmla="*/ 72 h 84"/>
                <a:gd name="T52" fmla="*/ 7 w 84"/>
                <a:gd name="T53" fmla="*/ 66 h 84"/>
                <a:gd name="T54" fmla="*/ 3 w 84"/>
                <a:gd name="T55" fmla="*/ 59 h 84"/>
                <a:gd name="T56" fmla="*/ 0 w 84"/>
                <a:gd name="T57" fmla="*/ 51 h 84"/>
                <a:gd name="T58" fmla="*/ 0 w 84"/>
                <a:gd name="T59" fmla="*/ 47 h 84"/>
                <a:gd name="T60" fmla="*/ 0 w 84"/>
                <a:gd name="T61" fmla="*/ 42 h 84"/>
                <a:gd name="T62" fmla="*/ 0 w 84"/>
                <a:gd name="T63" fmla="*/ 39 h 84"/>
                <a:gd name="T64" fmla="*/ 0 w 84"/>
                <a:gd name="T65" fmla="*/ 33 h 84"/>
                <a:gd name="T66" fmla="*/ 3 w 84"/>
                <a:gd name="T67" fmla="*/ 25 h 84"/>
                <a:gd name="T68" fmla="*/ 7 w 84"/>
                <a:gd name="T69" fmla="*/ 18 h 84"/>
                <a:gd name="T70" fmla="*/ 12 w 84"/>
                <a:gd name="T71" fmla="*/ 13 h 84"/>
                <a:gd name="T72" fmla="*/ 17 w 84"/>
                <a:gd name="T73" fmla="*/ 7 h 84"/>
                <a:gd name="T74" fmla="*/ 26 w 84"/>
                <a:gd name="T75" fmla="*/ 2 h 84"/>
                <a:gd name="T76" fmla="*/ 32 w 84"/>
                <a:gd name="T77" fmla="*/ 0 h 84"/>
                <a:gd name="T78" fmla="*/ 37 w 84"/>
                <a:gd name="T79" fmla="*/ 0 h 84"/>
                <a:gd name="T80" fmla="*/ 41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1" y="0"/>
                  </a:moveTo>
                  <a:lnTo>
                    <a:pt x="46" y="0"/>
                  </a:lnTo>
                  <a:lnTo>
                    <a:pt x="49" y="0"/>
                  </a:lnTo>
                  <a:lnTo>
                    <a:pt x="58" y="2"/>
                  </a:lnTo>
                  <a:lnTo>
                    <a:pt x="65" y="7"/>
                  </a:lnTo>
                  <a:lnTo>
                    <a:pt x="70" y="13"/>
                  </a:lnTo>
                  <a:lnTo>
                    <a:pt x="75" y="18"/>
                  </a:lnTo>
                  <a:lnTo>
                    <a:pt x="80" y="25"/>
                  </a:lnTo>
                  <a:lnTo>
                    <a:pt x="82" y="33"/>
                  </a:lnTo>
                  <a:lnTo>
                    <a:pt x="82" y="39"/>
                  </a:lnTo>
                  <a:lnTo>
                    <a:pt x="84" y="42"/>
                  </a:lnTo>
                  <a:lnTo>
                    <a:pt x="82" y="47"/>
                  </a:lnTo>
                  <a:lnTo>
                    <a:pt x="82" y="51"/>
                  </a:lnTo>
                  <a:lnTo>
                    <a:pt x="80" y="59"/>
                  </a:lnTo>
                  <a:lnTo>
                    <a:pt x="75" y="66"/>
                  </a:lnTo>
                  <a:lnTo>
                    <a:pt x="70" y="72"/>
                  </a:lnTo>
                  <a:lnTo>
                    <a:pt x="65" y="77"/>
                  </a:lnTo>
                  <a:lnTo>
                    <a:pt x="58" y="80"/>
                  </a:lnTo>
                  <a:lnTo>
                    <a:pt x="49" y="84"/>
                  </a:lnTo>
                  <a:lnTo>
                    <a:pt x="46" y="84"/>
                  </a:lnTo>
                  <a:lnTo>
                    <a:pt x="41" y="84"/>
                  </a:lnTo>
                  <a:lnTo>
                    <a:pt x="37" y="84"/>
                  </a:lnTo>
                  <a:lnTo>
                    <a:pt x="32" y="84"/>
                  </a:lnTo>
                  <a:lnTo>
                    <a:pt x="26" y="80"/>
                  </a:lnTo>
                  <a:lnTo>
                    <a:pt x="17" y="77"/>
                  </a:lnTo>
                  <a:lnTo>
                    <a:pt x="12" y="72"/>
                  </a:lnTo>
                  <a:lnTo>
                    <a:pt x="7" y="66"/>
                  </a:lnTo>
                  <a:lnTo>
                    <a:pt x="3" y="59"/>
                  </a:lnTo>
                  <a:lnTo>
                    <a:pt x="0" y="51"/>
                  </a:lnTo>
                  <a:lnTo>
                    <a:pt x="0" y="47"/>
                  </a:lnTo>
                  <a:lnTo>
                    <a:pt x="0" y="42"/>
                  </a:lnTo>
                  <a:lnTo>
                    <a:pt x="0" y="39"/>
                  </a:lnTo>
                  <a:lnTo>
                    <a:pt x="0" y="33"/>
                  </a:lnTo>
                  <a:lnTo>
                    <a:pt x="3" y="25"/>
                  </a:lnTo>
                  <a:lnTo>
                    <a:pt x="7" y="18"/>
                  </a:lnTo>
                  <a:lnTo>
                    <a:pt x="12" y="13"/>
                  </a:lnTo>
                  <a:lnTo>
                    <a:pt x="17" y="7"/>
                  </a:lnTo>
                  <a:lnTo>
                    <a:pt x="26" y="2"/>
                  </a:lnTo>
                  <a:lnTo>
                    <a:pt x="32" y="0"/>
                  </a:lnTo>
                  <a:lnTo>
                    <a:pt x="37"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61" name="Freeform 793">
              <a:extLst>
                <a:ext uri="{FF2B5EF4-FFF2-40B4-BE49-F238E27FC236}">
                  <a16:creationId xmlns:a16="http://schemas.microsoft.com/office/drawing/2014/main" id="{6F72F963-998D-444C-8FDD-8506AFE2B307}"/>
                </a:ext>
              </a:extLst>
            </p:cNvPr>
            <p:cNvSpPr>
              <a:spLocks/>
            </p:cNvSpPr>
            <p:nvPr/>
          </p:nvSpPr>
          <p:spPr bwMode="auto">
            <a:xfrm>
              <a:off x="4181" y="2887"/>
              <a:ext cx="56" cy="57"/>
            </a:xfrm>
            <a:custGeom>
              <a:avLst/>
              <a:gdLst>
                <a:gd name="T0" fmla="*/ 41 w 84"/>
                <a:gd name="T1" fmla="*/ 0 h 84"/>
                <a:gd name="T2" fmla="*/ 46 w 84"/>
                <a:gd name="T3" fmla="*/ 0 h 84"/>
                <a:gd name="T4" fmla="*/ 49 w 84"/>
                <a:gd name="T5" fmla="*/ 0 h 84"/>
                <a:gd name="T6" fmla="*/ 58 w 84"/>
                <a:gd name="T7" fmla="*/ 2 h 84"/>
                <a:gd name="T8" fmla="*/ 65 w 84"/>
                <a:gd name="T9" fmla="*/ 7 h 84"/>
                <a:gd name="T10" fmla="*/ 70 w 84"/>
                <a:gd name="T11" fmla="*/ 13 h 84"/>
                <a:gd name="T12" fmla="*/ 75 w 84"/>
                <a:gd name="T13" fmla="*/ 18 h 84"/>
                <a:gd name="T14" fmla="*/ 80 w 84"/>
                <a:gd name="T15" fmla="*/ 25 h 84"/>
                <a:gd name="T16" fmla="*/ 82 w 84"/>
                <a:gd name="T17" fmla="*/ 33 h 84"/>
                <a:gd name="T18" fmla="*/ 82 w 84"/>
                <a:gd name="T19" fmla="*/ 39 h 84"/>
                <a:gd name="T20" fmla="*/ 84 w 84"/>
                <a:gd name="T21" fmla="*/ 42 h 84"/>
                <a:gd name="T22" fmla="*/ 82 w 84"/>
                <a:gd name="T23" fmla="*/ 47 h 84"/>
                <a:gd name="T24" fmla="*/ 82 w 84"/>
                <a:gd name="T25" fmla="*/ 51 h 84"/>
                <a:gd name="T26" fmla="*/ 80 w 84"/>
                <a:gd name="T27" fmla="*/ 59 h 84"/>
                <a:gd name="T28" fmla="*/ 75 w 84"/>
                <a:gd name="T29" fmla="*/ 66 h 84"/>
                <a:gd name="T30" fmla="*/ 70 w 84"/>
                <a:gd name="T31" fmla="*/ 72 h 84"/>
                <a:gd name="T32" fmla="*/ 65 w 84"/>
                <a:gd name="T33" fmla="*/ 77 h 84"/>
                <a:gd name="T34" fmla="*/ 58 w 84"/>
                <a:gd name="T35" fmla="*/ 80 h 84"/>
                <a:gd name="T36" fmla="*/ 49 w 84"/>
                <a:gd name="T37" fmla="*/ 84 h 84"/>
                <a:gd name="T38" fmla="*/ 46 w 84"/>
                <a:gd name="T39" fmla="*/ 84 h 84"/>
                <a:gd name="T40" fmla="*/ 41 w 84"/>
                <a:gd name="T41" fmla="*/ 84 h 84"/>
                <a:gd name="T42" fmla="*/ 37 w 84"/>
                <a:gd name="T43" fmla="*/ 84 h 84"/>
                <a:gd name="T44" fmla="*/ 32 w 84"/>
                <a:gd name="T45" fmla="*/ 84 h 84"/>
                <a:gd name="T46" fmla="*/ 26 w 84"/>
                <a:gd name="T47" fmla="*/ 80 h 84"/>
                <a:gd name="T48" fmla="*/ 17 w 84"/>
                <a:gd name="T49" fmla="*/ 77 h 84"/>
                <a:gd name="T50" fmla="*/ 12 w 84"/>
                <a:gd name="T51" fmla="*/ 72 h 84"/>
                <a:gd name="T52" fmla="*/ 7 w 84"/>
                <a:gd name="T53" fmla="*/ 66 h 84"/>
                <a:gd name="T54" fmla="*/ 3 w 84"/>
                <a:gd name="T55" fmla="*/ 59 h 84"/>
                <a:gd name="T56" fmla="*/ 0 w 84"/>
                <a:gd name="T57" fmla="*/ 51 h 84"/>
                <a:gd name="T58" fmla="*/ 0 w 84"/>
                <a:gd name="T59" fmla="*/ 47 h 84"/>
                <a:gd name="T60" fmla="*/ 0 w 84"/>
                <a:gd name="T61" fmla="*/ 42 h 84"/>
                <a:gd name="T62" fmla="*/ 0 w 84"/>
                <a:gd name="T63" fmla="*/ 39 h 84"/>
                <a:gd name="T64" fmla="*/ 0 w 84"/>
                <a:gd name="T65" fmla="*/ 33 h 84"/>
                <a:gd name="T66" fmla="*/ 3 w 84"/>
                <a:gd name="T67" fmla="*/ 25 h 84"/>
                <a:gd name="T68" fmla="*/ 7 w 84"/>
                <a:gd name="T69" fmla="*/ 18 h 84"/>
                <a:gd name="T70" fmla="*/ 12 w 84"/>
                <a:gd name="T71" fmla="*/ 13 h 84"/>
                <a:gd name="T72" fmla="*/ 17 w 84"/>
                <a:gd name="T73" fmla="*/ 7 h 84"/>
                <a:gd name="T74" fmla="*/ 26 w 84"/>
                <a:gd name="T75" fmla="*/ 2 h 84"/>
                <a:gd name="T76" fmla="*/ 32 w 84"/>
                <a:gd name="T77" fmla="*/ 0 h 84"/>
                <a:gd name="T78" fmla="*/ 37 w 84"/>
                <a:gd name="T79" fmla="*/ 0 h 84"/>
                <a:gd name="T80" fmla="*/ 41 w 84"/>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4">
                  <a:moveTo>
                    <a:pt x="41" y="0"/>
                  </a:moveTo>
                  <a:lnTo>
                    <a:pt x="46" y="0"/>
                  </a:lnTo>
                  <a:lnTo>
                    <a:pt x="49" y="0"/>
                  </a:lnTo>
                  <a:lnTo>
                    <a:pt x="58" y="2"/>
                  </a:lnTo>
                  <a:lnTo>
                    <a:pt x="65" y="7"/>
                  </a:lnTo>
                  <a:lnTo>
                    <a:pt x="70" y="13"/>
                  </a:lnTo>
                  <a:lnTo>
                    <a:pt x="75" y="18"/>
                  </a:lnTo>
                  <a:lnTo>
                    <a:pt x="80" y="25"/>
                  </a:lnTo>
                  <a:lnTo>
                    <a:pt x="82" y="33"/>
                  </a:lnTo>
                  <a:lnTo>
                    <a:pt x="82" y="39"/>
                  </a:lnTo>
                  <a:lnTo>
                    <a:pt x="84" y="42"/>
                  </a:lnTo>
                  <a:lnTo>
                    <a:pt x="82" y="47"/>
                  </a:lnTo>
                  <a:lnTo>
                    <a:pt x="82" y="51"/>
                  </a:lnTo>
                  <a:lnTo>
                    <a:pt x="80" y="59"/>
                  </a:lnTo>
                  <a:lnTo>
                    <a:pt x="75" y="66"/>
                  </a:lnTo>
                  <a:lnTo>
                    <a:pt x="70" y="72"/>
                  </a:lnTo>
                  <a:lnTo>
                    <a:pt x="65" y="77"/>
                  </a:lnTo>
                  <a:lnTo>
                    <a:pt x="58" y="80"/>
                  </a:lnTo>
                  <a:lnTo>
                    <a:pt x="49" y="84"/>
                  </a:lnTo>
                  <a:lnTo>
                    <a:pt x="46" y="84"/>
                  </a:lnTo>
                  <a:lnTo>
                    <a:pt x="41" y="84"/>
                  </a:lnTo>
                  <a:lnTo>
                    <a:pt x="37" y="84"/>
                  </a:lnTo>
                  <a:lnTo>
                    <a:pt x="32" y="84"/>
                  </a:lnTo>
                  <a:lnTo>
                    <a:pt x="26" y="80"/>
                  </a:lnTo>
                  <a:lnTo>
                    <a:pt x="17" y="77"/>
                  </a:lnTo>
                  <a:lnTo>
                    <a:pt x="12" y="72"/>
                  </a:lnTo>
                  <a:lnTo>
                    <a:pt x="7" y="66"/>
                  </a:lnTo>
                  <a:lnTo>
                    <a:pt x="3" y="59"/>
                  </a:lnTo>
                  <a:lnTo>
                    <a:pt x="0" y="51"/>
                  </a:lnTo>
                  <a:lnTo>
                    <a:pt x="0" y="47"/>
                  </a:lnTo>
                  <a:lnTo>
                    <a:pt x="0" y="42"/>
                  </a:lnTo>
                  <a:lnTo>
                    <a:pt x="0" y="39"/>
                  </a:lnTo>
                  <a:lnTo>
                    <a:pt x="0" y="33"/>
                  </a:lnTo>
                  <a:lnTo>
                    <a:pt x="3" y="25"/>
                  </a:lnTo>
                  <a:lnTo>
                    <a:pt x="7" y="18"/>
                  </a:lnTo>
                  <a:lnTo>
                    <a:pt x="12" y="13"/>
                  </a:lnTo>
                  <a:lnTo>
                    <a:pt x="17" y="7"/>
                  </a:lnTo>
                  <a:lnTo>
                    <a:pt x="26" y="2"/>
                  </a:lnTo>
                  <a:lnTo>
                    <a:pt x="32" y="0"/>
                  </a:lnTo>
                  <a:lnTo>
                    <a:pt x="37"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62" name="Freeform 794">
              <a:extLst>
                <a:ext uri="{FF2B5EF4-FFF2-40B4-BE49-F238E27FC236}">
                  <a16:creationId xmlns:a16="http://schemas.microsoft.com/office/drawing/2014/main" id="{6D2F6B61-849E-440E-81B0-5FD8397F93BD}"/>
                </a:ext>
              </a:extLst>
            </p:cNvPr>
            <p:cNvSpPr>
              <a:spLocks/>
            </p:cNvSpPr>
            <p:nvPr/>
          </p:nvSpPr>
          <p:spPr bwMode="auto">
            <a:xfrm>
              <a:off x="4594" y="2526"/>
              <a:ext cx="56" cy="57"/>
            </a:xfrm>
            <a:custGeom>
              <a:avLst/>
              <a:gdLst>
                <a:gd name="T0" fmla="*/ 41 w 84"/>
                <a:gd name="T1" fmla="*/ 0 h 86"/>
                <a:gd name="T2" fmla="*/ 46 w 84"/>
                <a:gd name="T3" fmla="*/ 0 h 86"/>
                <a:gd name="T4" fmla="*/ 49 w 84"/>
                <a:gd name="T5" fmla="*/ 2 h 86"/>
                <a:gd name="T6" fmla="*/ 58 w 84"/>
                <a:gd name="T7" fmla="*/ 4 h 86"/>
                <a:gd name="T8" fmla="*/ 65 w 84"/>
                <a:gd name="T9" fmla="*/ 7 h 86"/>
                <a:gd name="T10" fmla="*/ 72 w 84"/>
                <a:gd name="T11" fmla="*/ 13 h 86"/>
                <a:gd name="T12" fmla="*/ 77 w 84"/>
                <a:gd name="T13" fmla="*/ 20 h 86"/>
                <a:gd name="T14" fmla="*/ 80 w 84"/>
                <a:gd name="T15" fmla="*/ 27 h 86"/>
                <a:gd name="T16" fmla="*/ 82 w 84"/>
                <a:gd name="T17" fmla="*/ 35 h 86"/>
                <a:gd name="T18" fmla="*/ 84 w 84"/>
                <a:gd name="T19" fmla="*/ 39 h 86"/>
                <a:gd name="T20" fmla="*/ 84 w 84"/>
                <a:gd name="T21" fmla="*/ 44 h 86"/>
                <a:gd name="T22" fmla="*/ 84 w 84"/>
                <a:gd name="T23" fmla="*/ 47 h 86"/>
                <a:gd name="T24" fmla="*/ 82 w 84"/>
                <a:gd name="T25" fmla="*/ 53 h 86"/>
                <a:gd name="T26" fmla="*/ 80 w 84"/>
                <a:gd name="T27" fmla="*/ 59 h 86"/>
                <a:gd name="T28" fmla="*/ 77 w 84"/>
                <a:gd name="T29" fmla="*/ 66 h 86"/>
                <a:gd name="T30" fmla="*/ 72 w 84"/>
                <a:gd name="T31" fmla="*/ 73 h 86"/>
                <a:gd name="T32" fmla="*/ 65 w 84"/>
                <a:gd name="T33" fmla="*/ 79 h 86"/>
                <a:gd name="T34" fmla="*/ 58 w 84"/>
                <a:gd name="T35" fmla="*/ 82 h 86"/>
                <a:gd name="T36" fmla="*/ 49 w 84"/>
                <a:gd name="T37" fmla="*/ 86 h 86"/>
                <a:gd name="T38" fmla="*/ 46 w 84"/>
                <a:gd name="T39" fmla="*/ 86 h 86"/>
                <a:gd name="T40" fmla="*/ 41 w 84"/>
                <a:gd name="T41" fmla="*/ 86 h 86"/>
                <a:gd name="T42" fmla="*/ 38 w 84"/>
                <a:gd name="T43" fmla="*/ 86 h 86"/>
                <a:gd name="T44" fmla="*/ 32 w 84"/>
                <a:gd name="T45" fmla="*/ 86 h 86"/>
                <a:gd name="T46" fmla="*/ 26 w 84"/>
                <a:gd name="T47" fmla="*/ 82 h 86"/>
                <a:gd name="T48" fmla="*/ 19 w 84"/>
                <a:gd name="T49" fmla="*/ 79 h 86"/>
                <a:gd name="T50" fmla="*/ 12 w 84"/>
                <a:gd name="T51" fmla="*/ 73 h 86"/>
                <a:gd name="T52" fmla="*/ 7 w 84"/>
                <a:gd name="T53" fmla="*/ 66 h 86"/>
                <a:gd name="T54" fmla="*/ 3 w 84"/>
                <a:gd name="T55" fmla="*/ 59 h 86"/>
                <a:gd name="T56" fmla="*/ 0 w 84"/>
                <a:gd name="T57" fmla="*/ 53 h 86"/>
                <a:gd name="T58" fmla="*/ 0 w 84"/>
                <a:gd name="T59" fmla="*/ 47 h 86"/>
                <a:gd name="T60" fmla="*/ 0 w 84"/>
                <a:gd name="T61" fmla="*/ 44 h 86"/>
                <a:gd name="T62" fmla="*/ 0 w 84"/>
                <a:gd name="T63" fmla="*/ 39 h 86"/>
                <a:gd name="T64" fmla="*/ 0 w 84"/>
                <a:gd name="T65" fmla="*/ 35 h 86"/>
                <a:gd name="T66" fmla="*/ 3 w 84"/>
                <a:gd name="T67" fmla="*/ 27 h 86"/>
                <a:gd name="T68" fmla="*/ 7 w 84"/>
                <a:gd name="T69" fmla="*/ 20 h 86"/>
                <a:gd name="T70" fmla="*/ 12 w 84"/>
                <a:gd name="T71" fmla="*/ 13 h 86"/>
                <a:gd name="T72" fmla="*/ 19 w 84"/>
                <a:gd name="T73" fmla="*/ 7 h 86"/>
                <a:gd name="T74" fmla="*/ 26 w 84"/>
                <a:gd name="T75" fmla="*/ 4 h 86"/>
                <a:gd name="T76" fmla="*/ 32 w 84"/>
                <a:gd name="T77" fmla="*/ 2 h 86"/>
                <a:gd name="T78" fmla="*/ 38 w 84"/>
                <a:gd name="T79" fmla="*/ 0 h 86"/>
                <a:gd name="T80" fmla="*/ 41 w 84"/>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6">
                  <a:moveTo>
                    <a:pt x="41" y="0"/>
                  </a:moveTo>
                  <a:lnTo>
                    <a:pt x="46" y="0"/>
                  </a:lnTo>
                  <a:lnTo>
                    <a:pt x="49" y="2"/>
                  </a:lnTo>
                  <a:lnTo>
                    <a:pt x="58" y="4"/>
                  </a:lnTo>
                  <a:lnTo>
                    <a:pt x="65" y="7"/>
                  </a:lnTo>
                  <a:lnTo>
                    <a:pt x="72" y="13"/>
                  </a:lnTo>
                  <a:lnTo>
                    <a:pt x="77" y="20"/>
                  </a:lnTo>
                  <a:lnTo>
                    <a:pt x="80" y="27"/>
                  </a:lnTo>
                  <a:lnTo>
                    <a:pt x="82" y="35"/>
                  </a:lnTo>
                  <a:lnTo>
                    <a:pt x="84" y="39"/>
                  </a:lnTo>
                  <a:lnTo>
                    <a:pt x="84" y="44"/>
                  </a:lnTo>
                  <a:lnTo>
                    <a:pt x="84" y="47"/>
                  </a:lnTo>
                  <a:lnTo>
                    <a:pt x="82" y="53"/>
                  </a:lnTo>
                  <a:lnTo>
                    <a:pt x="80" y="59"/>
                  </a:lnTo>
                  <a:lnTo>
                    <a:pt x="77" y="66"/>
                  </a:lnTo>
                  <a:lnTo>
                    <a:pt x="72" y="73"/>
                  </a:lnTo>
                  <a:lnTo>
                    <a:pt x="65" y="79"/>
                  </a:lnTo>
                  <a:lnTo>
                    <a:pt x="58" y="82"/>
                  </a:lnTo>
                  <a:lnTo>
                    <a:pt x="49" y="86"/>
                  </a:lnTo>
                  <a:lnTo>
                    <a:pt x="46" y="86"/>
                  </a:lnTo>
                  <a:lnTo>
                    <a:pt x="41" y="86"/>
                  </a:lnTo>
                  <a:lnTo>
                    <a:pt x="38" y="86"/>
                  </a:lnTo>
                  <a:lnTo>
                    <a:pt x="32" y="86"/>
                  </a:lnTo>
                  <a:lnTo>
                    <a:pt x="26" y="82"/>
                  </a:lnTo>
                  <a:lnTo>
                    <a:pt x="19" y="79"/>
                  </a:lnTo>
                  <a:lnTo>
                    <a:pt x="12" y="73"/>
                  </a:lnTo>
                  <a:lnTo>
                    <a:pt x="7" y="66"/>
                  </a:lnTo>
                  <a:lnTo>
                    <a:pt x="3" y="59"/>
                  </a:lnTo>
                  <a:lnTo>
                    <a:pt x="0" y="53"/>
                  </a:lnTo>
                  <a:lnTo>
                    <a:pt x="0" y="47"/>
                  </a:lnTo>
                  <a:lnTo>
                    <a:pt x="0" y="44"/>
                  </a:lnTo>
                  <a:lnTo>
                    <a:pt x="0" y="39"/>
                  </a:lnTo>
                  <a:lnTo>
                    <a:pt x="0" y="35"/>
                  </a:lnTo>
                  <a:lnTo>
                    <a:pt x="3" y="27"/>
                  </a:lnTo>
                  <a:lnTo>
                    <a:pt x="7" y="20"/>
                  </a:lnTo>
                  <a:lnTo>
                    <a:pt x="12" y="13"/>
                  </a:lnTo>
                  <a:lnTo>
                    <a:pt x="19" y="7"/>
                  </a:lnTo>
                  <a:lnTo>
                    <a:pt x="26" y="4"/>
                  </a:lnTo>
                  <a:lnTo>
                    <a:pt x="32" y="2"/>
                  </a:lnTo>
                  <a:lnTo>
                    <a:pt x="38"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63" name="Freeform 795">
              <a:extLst>
                <a:ext uri="{FF2B5EF4-FFF2-40B4-BE49-F238E27FC236}">
                  <a16:creationId xmlns:a16="http://schemas.microsoft.com/office/drawing/2014/main" id="{23E7F0DA-0951-4AA4-B468-9A33D8576BB2}"/>
                </a:ext>
              </a:extLst>
            </p:cNvPr>
            <p:cNvSpPr>
              <a:spLocks/>
            </p:cNvSpPr>
            <p:nvPr/>
          </p:nvSpPr>
          <p:spPr bwMode="auto">
            <a:xfrm>
              <a:off x="4594" y="2526"/>
              <a:ext cx="56" cy="57"/>
            </a:xfrm>
            <a:custGeom>
              <a:avLst/>
              <a:gdLst>
                <a:gd name="T0" fmla="*/ 41 w 84"/>
                <a:gd name="T1" fmla="*/ 0 h 86"/>
                <a:gd name="T2" fmla="*/ 46 w 84"/>
                <a:gd name="T3" fmla="*/ 0 h 86"/>
                <a:gd name="T4" fmla="*/ 49 w 84"/>
                <a:gd name="T5" fmla="*/ 2 h 86"/>
                <a:gd name="T6" fmla="*/ 58 w 84"/>
                <a:gd name="T7" fmla="*/ 4 h 86"/>
                <a:gd name="T8" fmla="*/ 65 w 84"/>
                <a:gd name="T9" fmla="*/ 7 h 86"/>
                <a:gd name="T10" fmla="*/ 72 w 84"/>
                <a:gd name="T11" fmla="*/ 13 h 86"/>
                <a:gd name="T12" fmla="*/ 77 w 84"/>
                <a:gd name="T13" fmla="*/ 20 h 86"/>
                <a:gd name="T14" fmla="*/ 80 w 84"/>
                <a:gd name="T15" fmla="*/ 27 h 86"/>
                <a:gd name="T16" fmla="*/ 82 w 84"/>
                <a:gd name="T17" fmla="*/ 35 h 86"/>
                <a:gd name="T18" fmla="*/ 84 w 84"/>
                <a:gd name="T19" fmla="*/ 39 h 86"/>
                <a:gd name="T20" fmla="*/ 84 w 84"/>
                <a:gd name="T21" fmla="*/ 44 h 86"/>
                <a:gd name="T22" fmla="*/ 84 w 84"/>
                <a:gd name="T23" fmla="*/ 47 h 86"/>
                <a:gd name="T24" fmla="*/ 82 w 84"/>
                <a:gd name="T25" fmla="*/ 53 h 86"/>
                <a:gd name="T26" fmla="*/ 80 w 84"/>
                <a:gd name="T27" fmla="*/ 59 h 86"/>
                <a:gd name="T28" fmla="*/ 77 w 84"/>
                <a:gd name="T29" fmla="*/ 66 h 86"/>
                <a:gd name="T30" fmla="*/ 72 w 84"/>
                <a:gd name="T31" fmla="*/ 73 h 86"/>
                <a:gd name="T32" fmla="*/ 65 w 84"/>
                <a:gd name="T33" fmla="*/ 79 h 86"/>
                <a:gd name="T34" fmla="*/ 58 w 84"/>
                <a:gd name="T35" fmla="*/ 82 h 86"/>
                <a:gd name="T36" fmla="*/ 49 w 84"/>
                <a:gd name="T37" fmla="*/ 86 h 86"/>
                <a:gd name="T38" fmla="*/ 46 w 84"/>
                <a:gd name="T39" fmla="*/ 86 h 86"/>
                <a:gd name="T40" fmla="*/ 41 w 84"/>
                <a:gd name="T41" fmla="*/ 86 h 86"/>
                <a:gd name="T42" fmla="*/ 38 w 84"/>
                <a:gd name="T43" fmla="*/ 86 h 86"/>
                <a:gd name="T44" fmla="*/ 32 w 84"/>
                <a:gd name="T45" fmla="*/ 86 h 86"/>
                <a:gd name="T46" fmla="*/ 26 w 84"/>
                <a:gd name="T47" fmla="*/ 82 h 86"/>
                <a:gd name="T48" fmla="*/ 19 w 84"/>
                <a:gd name="T49" fmla="*/ 79 h 86"/>
                <a:gd name="T50" fmla="*/ 12 w 84"/>
                <a:gd name="T51" fmla="*/ 73 h 86"/>
                <a:gd name="T52" fmla="*/ 7 w 84"/>
                <a:gd name="T53" fmla="*/ 66 h 86"/>
                <a:gd name="T54" fmla="*/ 3 w 84"/>
                <a:gd name="T55" fmla="*/ 59 h 86"/>
                <a:gd name="T56" fmla="*/ 0 w 84"/>
                <a:gd name="T57" fmla="*/ 53 h 86"/>
                <a:gd name="T58" fmla="*/ 0 w 84"/>
                <a:gd name="T59" fmla="*/ 47 h 86"/>
                <a:gd name="T60" fmla="*/ 0 w 84"/>
                <a:gd name="T61" fmla="*/ 44 h 86"/>
                <a:gd name="T62" fmla="*/ 0 w 84"/>
                <a:gd name="T63" fmla="*/ 39 h 86"/>
                <a:gd name="T64" fmla="*/ 0 w 84"/>
                <a:gd name="T65" fmla="*/ 35 h 86"/>
                <a:gd name="T66" fmla="*/ 3 w 84"/>
                <a:gd name="T67" fmla="*/ 27 h 86"/>
                <a:gd name="T68" fmla="*/ 7 w 84"/>
                <a:gd name="T69" fmla="*/ 20 h 86"/>
                <a:gd name="T70" fmla="*/ 12 w 84"/>
                <a:gd name="T71" fmla="*/ 13 h 86"/>
                <a:gd name="T72" fmla="*/ 19 w 84"/>
                <a:gd name="T73" fmla="*/ 7 h 86"/>
                <a:gd name="T74" fmla="*/ 26 w 84"/>
                <a:gd name="T75" fmla="*/ 4 h 86"/>
                <a:gd name="T76" fmla="*/ 32 w 84"/>
                <a:gd name="T77" fmla="*/ 2 h 86"/>
                <a:gd name="T78" fmla="*/ 38 w 84"/>
                <a:gd name="T79" fmla="*/ 0 h 86"/>
                <a:gd name="T80" fmla="*/ 41 w 84"/>
                <a:gd name="T8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6">
                  <a:moveTo>
                    <a:pt x="41" y="0"/>
                  </a:moveTo>
                  <a:lnTo>
                    <a:pt x="46" y="0"/>
                  </a:lnTo>
                  <a:lnTo>
                    <a:pt x="49" y="2"/>
                  </a:lnTo>
                  <a:lnTo>
                    <a:pt x="58" y="4"/>
                  </a:lnTo>
                  <a:lnTo>
                    <a:pt x="65" y="7"/>
                  </a:lnTo>
                  <a:lnTo>
                    <a:pt x="72" y="13"/>
                  </a:lnTo>
                  <a:lnTo>
                    <a:pt x="77" y="20"/>
                  </a:lnTo>
                  <a:lnTo>
                    <a:pt x="80" y="27"/>
                  </a:lnTo>
                  <a:lnTo>
                    <a:pt x="82" y="35"/>
                  </a:lnTo>
                  <a:lnTo>
                    <a:pt x="84" y="39"/>
                  </a:lnTo>
                  <a:lnTo>
                    <a:pt x="84" y="44"/>
                  </a:lnTo>
                  <a:lnTo>
                    <a:pt x="84" y="47"/>
                  </a:lnTo>
                  <a:lnTo>
                    <a:pt x="82" y="53"/>
                  </a:lnTo>
                  <a:lnTo>
                    <a:pt x="80" y="59"/>
                  </a:lnTo>
                  <a:lnTo>
                    <a:pt x="77" y="66"/>
                  </a:lnTo>
                  <a:lnTo>
                    <a:pt x="72" y="73"/>
                  </a:lnTo>
                  <a:lnTo>
                    <a:pt x="65" y="79"/>
                  </a:lnTo>
                  <a:lnTo>
                    <a:pt x="58" y="82"/>
                  </a:lnTo>
                  <a:lnTo>
                    <a:pt x="49" y="86"/>
                  </a:lnTo>
                  <a:lnTo>
                    <a:pt x="46" y="86"/>
                  </a:lnTo>
                  <a:lnTo>
                    <a:pt x="41" y="86"/>
                  </a:lnTo>
                  <a:lnTo>
                    <a:pt x="38" y="86"/>
                  </a:lnTo>
                  <a:lnTo>
                    <a:pt x="32" y="86"/>
                  </a:lnTo>
                  <a:lnTo>
                    <a:pt x="26" y="82"/>
                  </a:lnTo>
                  <a:lnTo>
                    <a:pt x="19" y="79"/>
                  </a:lnTo>
                  <a:lnTo>
                    <a:pt x="12" y="73"/>
                  </a:lnTo>
                  <a:lnTo>
                    <a:pt x="7" y="66"/>
                  </a:lnTo>
                  <a:lnTo>
                    <a:pt x="3" y="59"/>
                  </a:lnTo>
                  <a:lnTo>
                    <a:pt x="0" y="53"/>
                  </a:lnTo>
                  <a:lnTo>
                    <a:pt x="0" y="47"/>
                  </a:lnTo>
                  <a:lnTo>
                    <a:pt x="0" y="44"/>
                  </a:lnTo>
                  <a:lnTo>
                    <a:pt x="0" y="39"/>
                  </a:lnTo>
                  <a:lnTo>
                    <a:pt x="0" y="35"/>
                  </a:lnTo>
                  <a:lnTo>
                    <a:pt x="3" y="27"/>
                  </a:lnTo>
                  <a:lnTo>
                    <a:pt x="7" y="20"/>
                  </a:lnTo>
                  <a:lnTo>
                    <a:pt x="12" y="13"/>
                  </a:lnTo>
                  <a:lnTo>
                    <a:pt x="19" y="7"/>
                  </a:lnTo>
                  <a:lnTo>
                    <a:pt x="26" y="4"/>
                  </a:lnTo>
                  <a:lnTo>
                    <a:pt x="32" y="2"/>
                  </a:lnTo>
                  <a:lnTo>
                    <a:pt x="38"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64" name="Freeform 796">
              <a:extLst>
                <a:ext uri="{FF2B5EF4-FFF2-40B4-BE49-F238E27FC236}">
                  <a16:creationId xmlns:a16="http://schemas.microsoft.com/office/drawing/2014/main" id="{ABAB56B2-E541-4F7E-A831-50E0BFAFA006}"/>
                </a:ext>
              </a:extLst>
            </p:cNvPr>
            <p:cNvSpPr>
              <a:spLocks/>
            </p:cNvSpPr>
            <p:nvPr/>
          </p:nvSpPr>
          <p:spPr bwMode="auto">
            <a:xfrm>
              <a:off x="4594" y="2893"/>
              <a:ext cx="56" cy="57"/>
            </a:xfrm>
            <a:custGeom>
              <a:avLst/>
              <a:gdLst>
                <a:gd name="T0" fmla="*/ 41 w 84"/>
                <a:gd name="T1" fmla="*/ 0 h 85"/>
                <a:gd name="T2" fmla="*/ 46 w 84"/>
                <a:gd name="T3" fmla="*/ 0 h 85"/>
                <a:gd name="T4" fmla="*/ 49 w 84"/>
                <a:gd name="T5" fmla="*/ 0 h 85"/>
                <a:gd name="T6" fmla="*/ 58 w 84"/>
                <a:gd name="T7" fmla="*/ 4 h 85"/>
                <a:gd name="T8" fmla="*/ 65 w 84"/>
                <a:gd name="T9" fmla="*/ 7 h 85"/>
                <a:gd name="T10" fmla="*/ 72 w 84"/>
                <a:gd name="T11" fmla="*/ 12 h 85"/>
                <a:gd name="T12" fmla="*/ 77 w 84"/>
                <a:gd name="T13" fmla="*/ 17 h 85"/>
                <a:gd name="T14" fmla="*/ 80 w 84"/>
                <a:gd name="T15" fmla="*/ 26 h 85"/>
                <a:gd name="T16" fmla="*/ 82 w 84"/>
                <a:gd name="T17" fmla="*/ 33 h 85"/>
                <a:gd name="T18" fmla="*/ 84 w 84"/>
                <a:gd name="T19" fmla="*/ 38 h 85"/>
                <a:gd name="T20" fmla="*/ 84 w 84"/>
                <a:gd name="T21" fmla="*/ 42 h 85"/>
                <a:gd name="T22" fmla="*/ 84 w 84"/>
                <a:gd name="T23" fmla="*/ 47 h 85"/>
                <a:gd name="T24" fmla="*/ 82 w 84"/>
                <a:gd name="T25" fmla="*/ 50 h 85"/>
                <a:gd name="T26" fmla="*/ 80 w 84"/>
                <a:gd name="T27" fmla="*/ 59 h 85"/>
                <a:gd name="T28" fmla="*/ 77 w 84"/>
                <a:gd name="T29" fmla="*/ 66 h 85"/>
                <a:gd name="T30" fmla="*/ 72 w 84"/>
                <a:gd name="T31" fmla="*/ 71 h 85"/>
                <a:gd name="T32" fmla="*/ 65 w 84"/>
                <a:gd name="T33" fmla="*/ 77 h 85"/>
                <a:gd name="T34" fmla="*/ 58 w 84"/>
                <a:gd name="T35" fmla="*/ 82 h 85"/>
                <a:gd name="T36" fmla="*/ 49 w 84"/>
                <a:gd name="T37" fmla="*/ 83 h 85"/>
                <a:gd name="T38" fmla="*/ 46 w 84"/>
                <a:gd name="T39" fmla="*/ 85 h 85"/>
                <a:gd name="T40" fmla="*/ 41 w 84"/>
                <a:gd name="T41" fmla="*/ 85 h 85"/>
                <a:gd name="T42" fmla="*/ 38 w 84"/>
                <a:gd name="T43" fmla="*/ 85 h 85"/>
                <a:gd name="T44" fmla="*/ 32 w 84"/>
                <a:gd name="T45" fmla="*/ 83 h 85"/>
                <a:gd name="T46" fmla="*/ 26 w 84"/>
                <a:gd name="T47" fmla="*/ 82 h 85"/>
                <a:gd name="T48" fmla="*/ 19 w 84"/>
                <a:gd name="T49" fmla="*/ 77 h 85"/>
                <a:gd name="T50" fmla="*/ 12 w 84"/>
                <a:gd name="T51" fmla="*/ 71 h 85"/>
                <a:gd name="T52" fmla="*/ 7 w 84"/>
                <a:gd name="T53" fmla="*/ 66 h 85"/>
                <a:gd name="T54" fmla="*/ 3 w 84"/>
                <a:gd name="T55" fmla="*/ 59 h 85"/>
                <a:gd name="T56" fmla="*/ 0 w 84"/>
                <a:gd name="T57" fmla="*/ 50 h 85"/>
                <a:gd name="T58" fmla="*/ 0 w 84"/>
                <a:gd name="T59" fmla="*/ 47 h 85"/>
                <a:gd name="T60" fmla="*/ 0 w 84"/>
                <a:gd name="T61" fmla="*/ 42 h 85"/>
                <a:gd name="T62" fmla="*/ 0 w 84"/>
                <a:gd name="T63" fmla="*/ 38 h 85"/>
                <a:gd name="T64" fmla="*/ 0 w 84"/>
                <a:gd name="T65" fmla="*/ 33 h 85"/>
                <a:gd name="T66" fmla="*/ 3 w 84"/>
                <a:gd name="T67" fmla="*/ 26 h 85"/>
                <a:gd name="T68" fmla="*/ 7 w 84"/>
                <a:gd name="T69" fmla="*/ 17 h 85"/>
                <a:gd name="T70" fmla="*/ 12 w 84"/>
                <a:gd name="T71" fmla="*/ 12 h 85"/>
                <a:gd name="T72" fmla="*/ 19 w 84"/>
                <a:gd name="T73" fmla="*/ 7 h 85"/>
                <a:gd name="T74" fmla="*/ 26 w 84"/>
                <a:gd name="T75" fmla="*/ 4 h 85"/>
                <a:gd name="T76" fmla="*/ 32 w 84"/>
                <a:gd name="T77" fmla="*/ 0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49" y="0"/>
                  </a:lnTo>
                  <a:lnTo>
                    <a:pt x="58" y="4"/>
                  </a:lnTo>
                  <a:lnTo>
                    <a:pt x="65" y="7"/>
                  </a:lnTo>
                  <a:lnTo>
                    <a:pt x="72" y="12"/>
                  </a:lnTo>
                  <a:lnTo>
                    <a:pt x="77" y="17"/>
                  </a:lnTo>
                  <a:lnTo>
                    <a:pt x="80" y="26"/>
                  </a:lnTo>
                  <a:lnTo>
                    <a:pt x="82" y="33"/>
                  </a:lnTo>
                  <a:lnTo>
                    <a:pt x="84" y="38"/>
                  </a:lnTo>
                  <a:lnTo>
                    <a:pt x="84" y="42"/>
                  </a:lnTo>
                  <a:lnTo>
                    <a:pt x="84" y="47"/>
                  </a:lnTo>
                  <a:lnTo>
                    <a:pt x="82" y="50"/>
                  </a:lnTo>
                  <a:lnTo>
                    <a:pt x="80" y="59"/>
                  </a:lnTo>
                  <a:lnTo>
                    <a:pt x="77" y="66"/>
                  </a:lnTo>
                  <a:lnTo>
                    <a:pt x="72" y="71"/>
                  </a:lnTo>
                  <a:lnTo>
                    <a:pt x="65" y="77"/>
                  </a:lnTo>
                  <a:lnTo>
                    <a:pt x="58" y="82"/>
                  </a:lnTo>
                  <a:lnTo>
                    <a:pt x="49" y="83"/>
                  </a:lnTo>
                  <a:lnTo>
                    <a:pt x="46" y="85"/>
                  </a:lnTo>
                  <a:lnTo>
                    <a:pt x="41" y="85"/>
                  </a:lnTo>
                  <a:lnTo>
                    <a:pt x="38" y="85"/>
                  </a:lnTo>
                  <a:lnTo>
                    <a:pt x="32" y="83"/>
                  </a:lnTo>
                  <a:lnTo>
                    <a:pt x="26" y="82"/>
                  </a:lnTo>
                  <a:lnTo>
                    <a:pt x="19" y="77"/>
                  </a:lnTo>
                  <a:lnTo>
                    <a:pt x="12" y="71"/>
                  </a:lnTo>
                  <a:lnTo>
                    <a:pt x="7" y="66"/>
                  </a:lnTo>
                  <a:lnTo>
                    <a:pt x="3" y="59"/>
                  </a:lnTo>
                  <a:lnTo>
                    <a:pt x="0" y="50"/>
                  </a:lnTo>
                  <a:lnTo>
                    <a:pt x="0" y="47"/>
                  </a:lnTo>
                  <a:lnTo>
                    <a:pt x="0" y="42"/>
                  </a:lnTo>
                  <a:lnTo>
                    <a:pt x="0" y="38"/>
                  </a:lnTo>
                  <a:lnTo>
                    <a:pt x="0" y="33"/>
                  </a:lnTo>
                  <a:lnTo>
                    <a:pt x="3" y="26"/>
                  </a:lnTo>
                  <a:lnTo>
                    <a:pt x="7" y="17"/>
                  </a:lnTo>
                  <a:lnTo>
                    <a:pt x="12" y="12"/>
                  </a:lnTo>
                  <a:lnTo>
                    <a:pt x="19" y="7"/>
                  </a:lnTo>
                  <a:lnTo>
                    <a:pt x="26" y="4"/>
                  </a:lnTo>
                  <a:lnTo>
                    <a:pt x="32" y="0"/>
                  </a:lnTo>
                  <a:lnTo>
                    <a:pt x="38"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65" name="Freeform 797">
              <a:extLst>
                <a:ext uri="{FF2B5EF4-FFF2-40B4-BE49-F238E27FC236}">
                  <a16:creationId xmlns:a16="http://schemas.microsoft.com/office/drawing/2014/main" id="{03AC0270-93A4-4643-9B7C-78A7966828BD}"/>
                </a:ext>
              </a:extLst>
            </p:cNvPr>
            <p:cNvSpPr>
              <a:spLocks/>
            </p:cNvSpPr>
            <p:nvPr/>
          </p:nvSpPr>
          <p:spPr bwMode="auto">
            <a:xfrm>
              <a:off x="4594" y="2893"/>
              <a:ext cx="56" cy="57"/>
            </a:xfrm>
            <a:custGeom>
              <a:avLst/>
              <a:gdLst>
                <a:gd name="T0" fmla="*/ 41 w 84"/>
                <a:gd name="T1" fmla="*/ 0 h 85"/>
                <a:gd name="T2" fmla="*/ 46 w 84"/>
                <a:gd name="T3" fmla="*/ 0 h 85"/>
                <a:gd name="T4" fmla="*/ 49 w 84"/>
                <a:gd name="T5" fmla="*/ 0 h 85"/>
                <a:gd name="T6" fmla="*/ 58 w 84"/>
                <a:gd name="T7" fmla="*/ 4 h 85"/>
                <a:gd name="T8" fmla="*/ 65 w 84"/>
                <a:gd name="T9" fmla="*/ 7 h 85"/>
                <a:gd name="T10" fmla="*/ 72 w 84"/>
                <a:gd name="T11" fmla="*/ 12 h 85"/>
                <a:gd name="T12" fmla="*/ 77 w 84"/>
                <a:gd name="T13" fmla="*/ 17 h 85"/>
                <a:gd name="T14" fmla="*/ 80 w 84"/>
                <a:gd name="T15" fmla="*/ 26 h 85"/>
                <a:gd name="T16" fmla="*/ 82 w 84"/>
                <a:gd name="T17" fmla="*/ 33 h 85"/>
                <a:gd name="T18" fmla="*/ 84 w 84"/>
                <a:gd name="T19" fmla="*/ 38 h 85"/>
                <a:gd name="T20" fmla="*/ 84 w 84"/>
                <a:gd name="T21" fmla="*/ 42 h 85"/>
                <a:gd name="T22" fmla="*/ 84 w 84"/>
                <a:gd name="T23" fmla="*/ 47 h 85"/>
                <a:gd name="T24" fmla="*/ 82 w 84"/>
                <a:gd name="T25" fmla="*/ 50 h 85"/>
                <a:gd name="T26" fmla="*/ 80 w 84"/>
                <a:gd name="T27" fmla="*/ 59 h 85"/>
                <a:gd name="T28" fmla="*/ 77 w 84"/>
                <a:gd name="T29" fmla="*/ 66 h 85"/>
                <a:gd name="T30" fmla="*/ 72 w 84"/>
                <a:gd name="T31" fmla="*/ 71 h 85"/>
                <a:gd name="T32" fmla="*/ 65 w 84"/>
                <a:gd name="T33" fmla="*/ 77 h 85"/>
                <a:gd name="T34" fmla="*/ 58 w 84"/>
                <a:gd name="T35" fmla="*/ 82 h 85"/>
                <a:gd name="T36" fmla="*/ 49 w 84"/>
                <a:gd name="T37" fmla="*/ 83 h 85"/>
                <a:gd name="T38" fmla="*/ 46 w 84"/>
                <a:gd name="T39" fmla="*/ 85 h 85"/>
                <a:gd name="T40" fmla="*/ 41 w 84"/>
                <a:gd name="T41" fmla="*/ 85 h 85"/>
                <a:gd name="T42" fmla="*/ 38 w 84"/>
                <a:gd name="T43" fmla="*/ 85 h 85"/>
                <a:gd name="T44" fmla="*/ 32 w 84"/>
                <a:gd name="T45" fmla="*/ 83 h 85"/>
                <a:gd name="T46" fmla="*/ 26 w 84"/>
                <a:gd name="T47" fmla="*/ 82 h 85"/>
                <a:gd name="T48" fmla="*/ 19 w 84"/>
                <a:gd name="T49" fmla="*/ 77 h 85"/>
                <a:gd name="T50" fmla="*/ 12 w 84"/>
                <a:gd name="T51" fmla="*/ 71 h 85"/>
                <a:gd name="T52" fmla="*/ 7 w 84"/>
                <a:gd name="T53" fmla="*/ 66 h 85"/>
                <a:gd name="T54" fmla="*/ 3 w 84"/>
                <a:gd name="T55" fmla="*/ 59 h 85"/>
                <a:gd name="T56" fmla="*/ 0 w 84"/>
                <a:gd name="T57" fmla="*/ 50 h 85"/>
                <a:gd name="T58" fmla="*/ 0 w 84"/>
                <a:gd name="T59" fmla="*/ 47 h 85"/>
                <a:gd name="T60" fmla="*/ 0 w 84"/>
                <a:gd name="T61" fmla="*/ 42 h 85"/>
                <a:gd name="T62" fmla="*/ 0 w 84"/>
                <a:gd name="T63" fmla="*/ 38 h 85"/>
                <a:gd name="T64" fmla="*/ 0 w 84"/>
                <a:gd name="T65" fmla="*/ 33 h 85"/>
                <a:gd name="T66" fmla="*/ 3 w 84"/>
                <a:gd name="T67" fmla="*/ 26 h 85"/>
                <a:gd name="T68" fmla="*/ 7 w 84"/>
                <a:gd name="T69" fmla="*/ 17 h 85"/>
                <a:gd name="T70" fmla="*/ 12 w 84"/>
                <a:gd name="T71" fmla="*/ 12 h 85"/>
                <a:gd name="T72" fmla="*/ 19 w 84"/>
                <a:gd name="T73" fmla="*/ 7 h 85"/>
                <a:gd name="T74" fmla="*/ 26 w 84"/>
                <a:gd name="T75" fmla="*/ 4 h 85"/>
                <a:gd name="T76" fmla="*/ 32 w 84"/>
                <a:gd name="T77" fmla="*/ 0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49" y="0"/>
                  </a:lnTo>
                  <a:lnTo>
                    <a:pt x="58" y="4"/>
                  </a:lnTo>
                  <a:lnTo>
                    <a:pt x="65" y="7"/>
                  </a:lnTo>
                  <a:lnTo>
                    <a:pt x="72" y="12"/>
                  </a:lnTo>
                  <a:lnTo>
                    <a:pt x="77" y="17"/>
                  </a:lnTo>
                  <a:lnTo>
                    <a:pt x="80" y="26"/>
                  </a:lnTo>
                  <a:lnTo>
                    <a:pt x="82" y="33"/>
                  </a:lnTo>
                  <a:lnTo>
                    <a:pt x="84" y="38"/>
                  </a:lnTo>
                  <a:lnTo>
                    <a:pt x="84" y="42"/>
                  </a:lnTo>
                  <a:lnTo>
                    <a:pt x="84" y="47"/>
                  </a:lnTo>
                  <a:lnTo>
                    <a:pt x="82" y="50"/>
                  </a:lnTo>
                  <a:lnTo>
                    <a:pt x="80" y="59"/>
                  </a:lnTo>
                  <a:lnTo>
                    <a:pt x="77" y="66"/>
                  </a:lnTo>
                  <a:lnTo>
                    <a:pt x="72" y="71"/>
                  </a:lnTo>
                  <a:lnTo>
                    <a:pt x="65" y="77"/>
                  </a:lnTo>
                  <a:lnTo>
                    <a:pt x="58" y="82"/>
                  </a:lnTo>
                  <a:lnTo>
                    <a:pt x="49" y="83"/>
                  </a:lnTo>
                  <a:lnTo>
                    <a:pt x="46" y="85"/>
                  </a:lnTo>
                  <a:lnTo>
                    <a:pt x="41" y="85"/>
                  </a:lnTo>
                  <a:lnTo>
                    <a:pt x="38" y="85"/>
                  </a:lnTo>
                  <a:lnTo>
                    <a:pt x="32" y="83"/>
                  </a:lnTo>
                  <a:lnTo>
                    <a:pt x="26" y="82"/>
                  </a:lnTo>
                  <a:lnTo>
                    <a:pt x="19" y="77"/>
                  </a:lnTo>
                  <a:lnTo>
                    <a:pt x="12" y="71"/>
                  </a:lnTo>
                  <a:lnTo>
                    <a:pt x="7" y="66"/>
                  </a:lnTo>
                  <a:lnTo>
                    <a:pt x="3" y="59"/>
                  </a:lnTo>
                  <a:lnTo>
                    <a:pt x="0" y="50"/>
                  </a:lnTo>
                  <a:lnTo>
                    <a:pt x="0" y="47"/>
                  </a:lnTo>
                  <a:lnTo>
                    <a:pt x="0" y="42"/>
                  </a:lnTo>
                  <a:lnTo>
                    <a:pt x="0" y="38"/>
                  </a:lnTo>
                  <a:lnTo>
                    <a:pt x="0" y="33"/>
                  </a:lnTo>
                  <a:lnTo>
                    <a:pt x="3" y="26"/>
                  </a:lnTo>
                  <a:lnTo>
                    <a:pt x="7" y="17"/>
                  </a:lnTo>
                  <a:lnTo>
                    <a:pt x="12" y="12"/>
                  </a:lnTo>
                  <a:lnTo>
                    <a:pt x="19" y="7"/>
                  </a:lnTo>
                  <a:lnTo>
                    <a:pt x="26" y="4"/>
                  </a:lnTo>
                  <a:lnTo>
                    <a:pt x="32" y="0"/>
                  </a:lnTo>
                  <a:lnTo>
                    <a:pt x="38"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66" name="Freeform 798">
              <a:extLst>
                <a:ext uri="{FF2B5EF4-FFF2-40B4-BE49-F238E27FC236}">
                  <a16:creationId xmlns:a16="http://schemas.microsoft.com/office/drawing/2014/main" id="{1E988E9F-F890-4332-950D-FA82A51F7578}"/>
                </a:ext>
              </a:extLst>
            </p:cNvPr>
            <p:cNvSpPr>
              <a:spLocks/>
            </p:cNvSpPr>
            <p:nvPr/>
          </p:nvSpPr>
          <p:spPr bwMode="auto">
            <a:xfrm>
              <a:off x="5025" y="2525"/>
              <a:ext cx="57" cy="57"/>
            </a:xfrm>
            <a:custGeom>
              <a:avLst/>
              <a:gdLst>
                <a:gd name="T0" fmla="*/ 41 w 84"/>
                <a:gd name="T1" fmla="*/ 0 h 85"/>
                <a:gd name="T2" fmla="*/ 46 w 84"/>
                <a:gd name="T3" fmla="*/ 0 h 85"/>
                <a:gd name="T4" fmla="*/ 50 w 84"/>
                <a:gd name="T5" fmla="*/ 1 h 85"/>
                <a:gd name="T6" fmla="*/ 58 w 84"/>
                <a:gd name="T7" fmla="*/ 3 h 85"/>
                <a:gd name="T8" fmla="*/ 65 w 84"/>
                <a:gd name="T9" fmla="*/ 7 h 85"/>
                <a:gd name="T10" fmla="*/ 72 w 84"/>
                <a:gd name="T11" fmla="*/ 12 h 85"/>
                <a:gd name="T12" fmla="*/ 77 w 84"/>
                <a:gd name="T13" fmla="*/ 19 h 85"/>
                <a:gd name="T14" fmla="*/ 80 w 84"/>
                <a:gd name="T15" fmla="*/ 26 h 85"/>
                <a:gd name="T16" fmla="*/ 82 w 84"/>
                <a:gd name="T17" fmla="*/ 34 h 85"/>
                <a:gd name="T18" fmla="*/ 84 w 84"/>
                <a:gd name="T19" fmla="*/ 38 h 85"/>
                <a:gd name="T20" fmla="*/ 84 w 84"/>
                <a:gd name="T21" fmla="*/ 43 h 85"/>
                <a:gd name="T22" fmla="*/ 84 w 84"/>
                <a:gd name="T23" fmla="*/ 47 h 85"/>
                <a:gd name="T24" fmla="*/ 82 w 84"/>
                <a:gd name="T25" fmla="*/ 52 h 85"/>
                <a:gd name="T26" fmla="*/ 80 w 84"/>
                <a:gd name="T27" fmla="*/ 59 h 85"/>
                <a:gd name="T28" fmla="*/ 77 w 84"/>
                <a:gd name="T29" fmla="*/ 66 h 85"/>
                <a:gd name="T30" fmla="*/ 72 w 84"/>
                <a:gd name="T31" fmla="*/ 73 h 85"/>
                <a:gd name="T32" fmla="*/ 65 w 84"/>
                <a:gd name="T33" fmla="*/ 78 h 85"/>
                <a:gd name="T34" fmla="*/ 58 w 84"/>
                <a:gd name="T35" fmla="*/ 81 h 85"/>
                <a:gd name="T36" fmla="*/ 50 w 84"/>
                <a:gd name="T37" fmla="*/ 85 h 85"/>
                <a:gd name="T38" fmla="*/ 46 w 84"/>
                <a:gd name="T39" fmla="*/ 85 h 85"/>
                <a:gd name="T40" fmla="*/ 41 w 84"/>
                <a:gd name="T41" fmla="*/ 85 h 85"/>
                <a:gd name="T42" fmla="*/ 38 w 84"/>
                <a:gd name="T43" fmla="*/ 85 h 85"/>
                <a:gd name="T44" fmla="*/ 33 w 84"/>
                <a:gd name="T45" fmla="*/ 85 h 85"/>
                <a:gd name="T46" fmla="*/ 26 w 84"/>
                <a:gd name="T47" fmla="*/ 81 h 85"/>
                <a:gd name="T48" fmla="*/ 19 w 84"/>
                <a:gd name="T49" fmla="*/ 78 h 85"/>
                <a:gd name="T50" fmla="*/ 12 w 84"/>
                <a:gd name="T51" fmla="*/ 73 h 85"/>
                <a:gd name="T52" fmla="*/ 7 w 84"/>
                <a:gd name="T53" fmla="*/ 66 h 85"/>
                <a:gd name="T54" fmla="*/ 4 w 84"/>
                <a:gd name="T55" fmla="*/ 59 h 85"/>
                <a:gd name="T56" fmla="*/ 0 w 84"/>
                <a:gd name="T57" fmla="*/ 52 h 85"/>
                <a:gd name="T58" fmla="*/ 0 w 84"/>
                <a:gd name="T59" fmla="*/ 47 h 85"/>
                <a:gd name="T60" fmla="*/ 0 w 84"/>
                <a:gd name="T61" fmla="*/ 43 h 85"/>
                <a:gd name="T62" fmla="*/ 0 w 84"/>
                <a:gd name="T63" fmla="*/ 38 h 85"/>
                <a:gd name="T64" fmla="*/ 0 w 84"/>
                <a:gd name="T65" fmla="*/ 34 h 85"/>
                <a:gd name="T66" fmla="*/ 4 w 84"/>
                <a:gd name="T67" fmla="*/ 26 h 85"/>
                <a:gd name="T68" fmla="*/ 7 w 84"/>
                <a:gd name="T69" fmla="*/ 19 h 85"/>
                <a:gd name="T70" fmla="*/ 12 w 84"/>
                <a:gd name="T71" fmla="*/ 12 h 85"/>
                <a:gd name="T72" fmla="*/ 19 w 84"/>
                <a:gd name="T73" fmla="*/ 7 h 85"/>
                <a:gd name="T74" fmla="*/ 26 w 84"/>
                <a:gd name="T75" fmla="*/ 3 h 85"/>
                <a:gd name="T76" fmla="*/ 33 w 84"/>
                <a:gd name="T77" fmla="*/ 1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50" y="1"/>
                  </a:lnTo>
                  <a:lnTo>
                    <a:pt x="58" y="3"/>
                  </a:lnTo>
                  <a:lnTo>
                    <a:pt x="65" y="7"/>
                  </a:lnTo>
                  <a:lnTo>
                    <a:pt x="72" y="12"/>
                  </a:lnTo>
                  <a:lnTo>
                    <a:pt x="77" y="19"/>
                  </a:lnTo>
                  <a:lnTo>
                    <a:pt x="80" y="26"/>
                  </a:lnTo>
                  <a:lnTo>
                    <a:pt x="82" y="34"/>
                  </a:lnTo>
                  <a:lnTo>
                    <a:pt x="84" y="38"/>
                  </a:lnTo>
                  <a:lnTo>
                    <a:pt x="84" y="43"/>
                  </a:lnTo>
                  <a:lnTo>
                    <a:pt x="84" y="47"/>
                  </a:lnTo>
                  <a:lnTo>
                    <a:pt x="82" y="52"/>
                  </a:lnTo>
                  <a:lnTo>
                    <a:pt x="80" y="59"/>
                  </a:lnTo>
                  <a:lnTo>
                    <a:pt x="77" y="66"/>
                  </a:lnTo>
                  <a:lnTo>
                    <a:pt x="72" y="73"/>
                  </a:lnTo>
                  <a:lnTo>
                    <a:pt x="65" y="78"/>
                  </a:lnTo>
                  <a:lnTo>
                    <a:pt x="58" y="81"/>
                  </a:lnTo>
                  <a:lnTo>
                    <a:pt x="50" y="85"/>
                  </a:lnTo>
                  <a:lnTo>
                    <a:pt x="46" y="85"/>
                  </a:lnTo>
                  <a:lnTo>
                    <a:pt x="41" y="85"/>
                  </a:lnTo>
                  <a:lnTo>
                    <a:pt x="38" y="85"/>
                  </a:lnTo>
                  <a:lnTo>
                    <a:pt x="33" y="85"/>
                  </a:lnTo>
                  <a:lnTo>
                    <a:pt x="26" y="81"/>
                  </a:lnTo>
                  <a:lnTo>
                    <a:pt x="19" y="78"/>
                  </a:lnTo>
                  <a:lnTo>
                    <a:pt x="12" y="73"/>
                  </a:lnTo>
                  <a:lnTo>
                    <a:pt x="7" y="66"/>
                  </a:lnTo>
                  <a:lnTo>
                    <a:pt x="4" y="59"/>
                  </a:lnTo>
                  <a:lnTo>
                    <a:pt x="0" y="52"/>
                  </a:lnTo>
                  <a:lnTo>
                    <a:pt x="0" y="47"/>
                  </a:lnTo>
                  <a:lnTo>
                    <a:pt x="0" y="43"/>
                  </a:lnTo>
                  <a:lnTo>
                    <a:pt x="0" y="38"/>
                  </a:lnTo>
                  <a:lnTo>
                    <a:pt x="0" y="34"/>
                  </a:lnTo>
                  <a:lnTo>
                    <a:pt x="4" y="26"/>
                  </a:lnTo>
                  <a:lnTo>
                    <a:pt x="7" y="19"/>
                  </a:lnTo>
                  <a:lnTo>
                    <a:pt x="12" y="12"/>
                  </a:lnTo>
                  <a:lnTo>
                    <a:pt x="19" y="7"/>
                  </a:lnTo>
                  <a:lnTo>
                    <a:pt x="26" y="3"/>
                  </a:lnTo>
                  <a:lnTo>
                    <a:pt x="33" y="1"/>
                  </a:lnTo>
                  <a:lnTo>
                    <a:pt x="38"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67" name="Freeform 799">
              <a:extLst>
                <a:ext uri="{FF2B5EF4-FFF2-40B4-BE49-F238E27FC236}">
                  <a16:creationId xmlns:a16="http://schemas.microsoft.com/office/drawing/2014/main" id="{F52A6A96-A89D-48DE-B440-FE20993B5337}"/>
                </a:ext>
              </a:extLst>
            </p:cNvPr>
            <p:cNvSpPr>
              <a:spLocks/>
            </p:cNvSpPr>
            <p:nvPr/>
          </p:nvSpPr>
          <p:spPr bwMode="auto">
            <a:xfrm>
              <a:off x="5025" y="2525"/>
              <a:ext cx="57" cy="57"/>
            </a:xfrm>
            <a:custGeom>
              <a:avLst/>
              <a:gdLst>
                <a:gd name="T0" fmla="*/ 41 w 84"/>
                <a:gd name="T1" fmla="*/ 0 h 85"/>
                <a:gd name="T2" fmla="*/ 46 w 84"/>
                <a:gd name="T3" fmla="*/ 0 h 85"/>
                <a:gd name="T4" fmla="*/ 50 w 84"/>
                <a:gd name="T5" fmla="*/ 1 h 85"/>
                <a:gd name="T6" fmla="*/ 58 w 84"/>
                <a:gd name="T7" fmla="*/ 3 h 85"/>
                <a:gd name="T8" fmla="*/ 65 w 84"/>
                <a:gd name="T9" fmla="*/ 7 h 85"/>
                <a:gd name="T10" fmla="*/ 72 w 84"/>
                <a:gd name="T11" fmla="*/ 12 h 85"/>
                <a:gd name="T12" fmla="*/ 77 w 84"/>
                <a:gd name="T13" fmla="*/ 19 h 85"/>
                <a:gd name="T14" fmla="*/ 80 w 84"/>
                <a:gd name="T15" fmla="*/ 26 h 85"/>
                <a:gd name="T16" fmla="*/ 82 w 84"/>
                <a:gd name="T17" fmla="*/ 34 h 85"/>
                <a:gd name="T18" fmla="*/ 84 w 84"/>
                <a:gd name="T19" fmla="*/ 38 h 85"/>
                <a:gd name="T20" fmla="*/ 84 w 84"/>
                <a:gd name="T21" fmla="*/ 43 h 85"/>
                <a:gd name="T22" fmla="*/ 84 w 84"/>
                <a:gd name="T23" fmla="*/ 47 h 85"/>
                <a:gd name="T24" fmla="*/ 82 w 84"/>
                <a:gd name="T25" fmla="*/ 52 h 85"/>
                <a:gd name="T26" fmla="*/ 80 w 84"/>
                <a:gd name="T27" fmla="*/ 59 h 85"/>
                <a:gd name="T28" fmla="*/ 77 w 84"/>
                <a:gd name="T29" fmla="*/ 66 h 85"/>
                <a:gd name="T30" fmla="*/ 72 w 84"/>
                <a:gd name="T31" fmla="*/ 73 h 85"/>
                <a:gd name="T32" fmla="*/ 65 w 84"/>
                <a:gd name="T33" fmla="*/ 78 h 85"/>
                <a:gd name="T34" fmla="*/ 58 w 84"/>
                <a:gd name="T35" fmla="*/ 81 h 85"/>
                <a:gd name="T36" fmla="*/ 50 w 84"/>
                <a:gd name="T37" fmla="*/ 85 h 85"/>
                <a:gd name="T38" fmla="*/ 46 w 84"/>
                <a:gd name="T39" fmla="*/ 85 h 85"/>
                <a:gd name="T40" fmla="*/ 41 w 84"/>
                <a:gd name="T41" fmla="*/ 85 h 85"/>
                <a:gd name="T42" fmla="*/ 38 w 84"/>
                <a:gd name="T43" fmla="*/ 85 h 85"/>
                <a:gd name="T44" fmla="*/ 33 w 84"/>
                <a:gd name="T45" fmla="*/ 85 h 85"/>
                <a:gd name="T46" fmla="*/ 26 w 84"/>
                <a:gd name="T47" fmla="*/ 81 h 85"/>
                <a:gd name="T48" fmla="*/ 19 w 84"/>
                <a:gd name="T49" fmla="*/ 78 h 85"/>
                <a:gd name="T50" fmla="*/ 12 w 84"/>
                <a:gd name="T51" fmla="*/ 73 h 85"/>
                <a:gd name="T52" fmla="*/ 7 w 84"/>
                <a:gd name="T53" fmla="*/ 66 h 85"/>
                <a:gd name="T54" fmla="*/ 4 w 84"/>
                <a:gd name="T55" fmla="*/ 59 h 85"/>
                <a:gd name="T56" fmla="*/ 0 w 84"/>
                <a:gd name="T57" fmla="*/ 52 h 85"/>
                <a:gd name="T58" fmla="*/ 0 w 84"/>
                <a:gd name="T59" fmla="*/ 47 h 85"/>
                <a:gd name="T60" fmla="*/ 0 w 84"/>
                <a:gd name="T61" fmla="*/ 43 h 85"/>
                <a:gd name="T62" fmla="*/ 0 w 84"/>
                <a:gd name="T63" fmla="*/ 38 h 85"/>
                <a:gd name="T64" fmla="*/ 0 w 84"/>
                <a:gd name="T65" fmla="*/ 34 h 85"/>
                <a:gd name="T66" fmla="*/ 4 w 84"/>
                <a:gd name="T67" fmla="*/ 26 h 85"/>
                <a:gd name="T68" fmla="*/ 7 w 84"/>
                <a:gd name="T69" fmla="*/ 19 h 85"/>
                <a:gd name="T70" fmla="*/ 12 w 84"/>
                <a:gd name="T71" fmla="*/ 12 h 85"/>
                <a:gd name="T72" fmla="*/ 19 w 84"/>
                <a:gd name="T73" fmla="*/ 7 h 85"/>
                <a:gd name="T74" fmla="*/ 26 w 84"/>
                <a:gd name="T75" fmla="*/ 3 h 85"/>
                <a:gd name="T76" fmla="*/ 33 w 84"/>
                <a:gd name="T77" fmla="*/ 1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50" y="1"/>
                  </a:lnTo>
                  <a:lnTo>
                    <a:pt x="58" y="3"/>
                  </a:lnTo>
                  <a:lnTo>
                    <a:pt x="65" y="7"/>
                  </a:lnTo>
                  <a:lnTo>
                    <a:pt x="72" y="12"/>
                  </a:lnTo>
                  <a:lnTo>
                    <a:pt x="77" y="19"/>
                  </a:lnTo>
                  <a:lnTo>
                    <a:pt x="80" y="26"/>
                  </a:lnTo>
                  <a:lnTo>
                    <a:pt x="82" y="34"/>
                  </a:lnTo>
                  <a:lnTo>
                    <a:pt x="84" y="38"/>
                  </a:lnTo>
                  <a:lnTo>
                    <a:pt x="84" y="43"/>
                  </a:lnTo>
                  <a:lnTo>
                    <a:pt x="84" y="47"/>
                  </a:lnTo>
                  <a:lnTo>
                    <a:pt x="82" y="52"/>
                  </a:lnTo>
                  <a:lnTo>
                    <a:pt x="80" y="59"/>
                  </a:lnTo>
                  <a:lnTo>
                    <a:pt x="77" y="66"/>
                  </a:lnTo>
                  <a:lnTo>
                    <a:pt x="72" y="73"/>
                  </a:lnTo>
                  <a:lnTo>
                    <a:pt x="65" y="78"/>
                  </a:lnTo>
                  <a:lnTo>
                    <a:pt x="58" y="81"/>
                  </a:lnTo>
                  <a:lnTo>
                    <a:pt x="50" y="85"/>
                  </a:lnTo>
                  <a:lnTo>
                    <a:pt x="46" y="85"/>
                  </a:lnTo>
                  <a:lnTo>
                    <a:pt x="41" y="85"/>
                  </a:lnTo>
                  <a:lnTo>
                    <a:pt x="38" y="85"/>
                  </a:lnTo>
                  <a:lnTo>
                    <a:pt x="33" y="85"/>
                  </a:lnTo>
                  <a:lnTo>
                    <a:pt x="26" y="81"/>
                  </a:lnTo>
                  <a:lnTo>
                    <a:pt x="19" y="78"/>
                  </a:lnTo>
                  <a:lnTo>
                    <a:pt x="12" y="73"/>
                  </a:lnTo>
                  <a:lnTo>
                    <a:pt x="7" y="66"/>
                  </a:lnTo>
                  <a:lnTo>
                    <a:pt x="4" y="59"/>
                  </a:lnTo>
                  <a:lnTo>
                    <a:pt x="0" y="52"/>
                  </a:lnTo>
                  <a:lnTo>
                    <a:pt x="0" y="47"/>
                  </a:lnTo>
                  <a:lnTo>
                    <a:pt x="0" y="43"/>
                  </a:lnTo>
                  <a:lnTo>
                    <a:pt x="0" y="38"/>
                  </a:lnTo>
                  <a:lnTo>
                    <a:pt x="0" y="34"/>
                  </a:lnTo>
                  <a:lnTo>
                    <a:pt x="4" y="26"/>
                  </a:lnTo>
                  <a:lnTo>
                    <a:pt x="7" y="19"/>
                  </a:lnTo>
                  <a:lnTo>
                    <a:pt x="12" y="12"/>
                  </a:lnTo>
                  <a:lnTo>
                    <a:pt x="19" y="7"/>
                  </a:lnTo>
                  <a:lnTo>
                    <a:pt x="26" y="3"/>
                  </a:lnTo>
                  <a:lnTo>
                    <a:pt x="33" y="1"/>
                  </a:lnTo>
                  <a:lnTo>
                    <a:pt x="38"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68" name="Freeform 800">
              <a:extLst>
                <a:ext uri="{FF2B5EF4-FFF2-40B4-BE49-F238E27FC236}">
                  <a16:creationId xmlns:a16="http://schemas.microsoft.com/office/drawing/2014/main" id="{2E0547F9-5762-4CB7-8B7E-8BE0A63668D3}"/>
                </a:ext>
              </a:extLst>
            </p:cNvPr>
            <p:cNvSpPr>
              <a:spLocks/>
            </p:cNvSpPr>
            <p:nvPr/>
          </p:nvSpPr>
          <p:spPr bwMode="auto">
            <a:xfrm>
              <a:off x="5025" y="2892"/>
              <a:ext cx="57" cy="57"/>
            </a:xfrm>
            <a:custGeom>
              <a:avLst/>
              <a:gdLst>
                <a:gd name="T0" fmla="*/ 41 w 84"/>
                <a:gd name="T1" fmla="*/ 0 h 85"/>
                <a:gd name="T2" fmla="*/ 46 w 84"/>
                <a:gd name="T3" fmla="*/ 0 h 85"/>
                <a:gd name="T4" fmla="*/ 50 w 84"/>
                <a:gd name="T5" fmla="*/ 0 h 85"/>
                <a:gd name="T6" fmla="*/ 58 w 84"/>
                <a:gd name="T7" fmla="*/ 4 h 85"/>
                <a:gd name="T8" fmla="*/ 65 w 84"/>
                <a:gd name="T9" fmla="*/ 7 h 85"/>
                <a:gd name="T10" fmla="*/ 72 w 84"/>
                <a:gd name="T11" fmla="*/ 13 h 85"/>
                <a:gd name="T12" fmla="*/ 77 w 84"/>
                <a:gd name="T13" fmla="*/ 18 h 85"/>
                <a:gd name="T14" fmla="*/ 80 w 84"/>
                <a:gd name="T15" fmla="*/ 26 h 85"/>
                <a:gd name="T16" fmla="*/ 82 w 84"/>
                <a:gd name="T17" fmla="*/ 33 h 85"/>
                <a:gd name="T18" fmla="*/ 84 w 84"/>
                <a:gd name="T19" fmla="*/ 39 h 85"/>
                <a:gd name="T20" fmla="*/ 84 w 84"/>
                <a:gd name="T21" fmla="*/ 42 h 85"/>
                <a:gd name="T22" fmla="*/ 84 w 84"/>
                <a:gd name="T23" fmla="*/ 47 h 85"/>
                <a:gd name="T24" fmla="*/ 82 w 84"/>
                <a:gd name="T25" fmla="*/ 51 h 85"/>
                <a:gd name="T26" fmla="*/ 80 w 84"/>
                <a:gd name="T27" fmla="*/ 59 h 85"/>
                <a:gd name="T28" fmla="*/ 77 w 84"/>
                <a:gd name="T29" fmla="*/ 66 h 85"/>
                <a:gd name="T30" fmla="*/ 72 w 84"/>
                <a:gd name="T31" fmla="*/ 72 h 85"/>
                <a:gd name="T32" fmla="*/ 65 w 84"/>
                <a:gd name="T33" fmla="*/ 77 h 85"/>
                <a:gd name="T34" fmla="*/ 58 w 84"/>
                <a:gd name="T35" fmla="*/ 82 h 85"/>
                <a:gd name="T36" fmla="*/ 50 w 84"/>
                <a:gd name="T37" fmla="*/ 84 h 85"/>
                <a:gd name="T38" fmla="*/ 46 w 84"/>
                <a:gd name="T39" fmla="*/ 85 h 85"/>
                <a:gd name="T40" fmla="*/ 41 w 84"/>
                <a:gd name="T41" fmla="*/ 85 h 85"/>
                <a:gd name="T42" fmla="*/ 38 w 84"/>
                <a:gd name="T43" fmla="*/ 85 h 85"/>
                <a:gd name="T44" fmla="*/ 33 w 84"/>
                <a:gd name="T45" fmla="*/ 84 h 85"/>
                <a:gd name="T46" fmla="*/ 26 w 84"/>
                <a:gd name="T47" fmla="*/ 82 h 85"/>
                <a:gd name="T48" fmla="*/ 19 w 84"/>
                <a:gd name="T49" fmla="*/ 77 h 85"/>
                <a:gd name="T50" fmla="*/ 12 w 84"/>
                <a:gd name="T51" fmla="*/ 72 h 85"/>
                <a:gd name="T52" fmla="*/ 7 w 84"/>
                <a:gd name="T53" fmla="*/ 66 h 85"/>
                <a:gd name="T54" fmla="*/ 4 w 84"/>
                <a:gd name="T55" fmla="*/ 59 h 85"/>
                <a:gd name="T56" fmla="*/ 0 w 84"/>
                <a:gd name="T57" fmla="*/ 51 h 85"/>
                <a:gd name="T58" fmla="*/ 0 w 84"/>
                <a:gd name="T59" fmla="*/ 47 h 85"/>
                <a:gd name="T60" fmla="*/ 0 w 84"/>
                <a:gd name="T61" fmla="*/ 42 h 85"/>
                <a:gd name="T62" fmla="*/ 0 w 84"/>
                <a:gd name="T63" fmla="*/ 39 h 85"/>
                <a:gd name="T64" fmla="*/ 0 w 84"/>
                <a:gd name="T65" fmla="*/ 33 h 85"/>
                <a:gd name="T66" fmla="*/ 4 w 84"/>
                <a:gd name="T67" fmla="*/ 26 h 85"/>
                <a:gd name="T68" fmla="*/ 7 w 84"/>
                <a:gd name="T69" fmla="*/ 18 h 85"/>
                <a:gd name="T70" fmla="*/ 12 w 84"/>
                <a:gd name="T71" fmla="*/ 13 h 85"/>
                <a:gd name="T72" fmla="*/ 19 w 84"/>
                <a:gd name="T73" fmla="*/ 7 h 85"/>
                <a:gd name="T74" fmla="*/ 26 w 84"/>
                <a:gd name="T75" fmla="*/ 4 h 85"/>
                <a:gd name="T76" fmla="*/ 33 w 84"/>
                <a:gd name="T77" fmla="*/ 0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50" y="0"/>
                  </a:lnTo>
                  <a:lnTo>
                    <a:pt x="58" y="4"/>
                  </a:lnTo>
                  <a:lnTo>
                    <a:pt x="65" y="7"/>
                  </a:lnTo>
                  <a:lnTo>
                    <a:pt x="72" y="13"/>
                  </a:lnTo>
                  <a:lnTo>
                    <a:pt x="77" y="18"/>
                  </a:lnTo>
                  <a:lnTo>
                    <a:pt x="80" y="26"/>
                  </a:lnTo>
                  <a:lnTo>
                    <a:pt x="82" y="33"/>
                  </a:lnTo>
                  <a:lnTo>
                    <a:pt x="84" y="39"/>
                  </a:lnTo>
                  <a:lnTo>
                    <a:pt x="84" y="42"/>
                  </a:lnTo>
                  <a:lnTo>
                    <a:pt x="84" y="47"/>
                  </a:lnTo>
                  <a:lnTo>
                    <a:pt x="82" y="51"/>
                  </a:lnTo>
                  <a:lnTo>
                    <a:pt x="80" y="59"/>
                  </a:lnTo>
                  <a:lnTo>
                    <a:pt x="77" y="66"/>
                  </a:lnTo>
                  <a:lnTo>
                    <a:pt x="72" y="72"/>
                  </a:lnTo>
                  <a:lnTo>
                    <a:pt x="65" y="77"/>
                  </a:lnTo>
                  <a:lnTo>
                    <a:pt x="58" y="82"/>
                  </a:lnTo>
                  <a:lnTo>
                    <a:pt x="50" y="84"/>
                  </a:lnTo>
                  <a:lnTo>
                    <a:pt x="46" y="85"/>
                  </a:lnTo>
                  <a:lnTo>
                    <a:pt x="41" y="85"/>
                  </a:lnTo>
                  <a:lnTo>
                    <a:pt x="38" y="85"/>
                  </a:lnTo>
                  <a:lnTo>
                    <a:pt x="33" y="84"/>
                  </a:lnTo>
                  <a:lnTo>
                    <a:pt x="26" y="82"/>
                  </a:lnTo>
                  <a:lnTo>
                    <a:pt x="19" y="77"/>
                  </a:lnTo>
                  <a:lnTo>
                    <a:pt x="12" y="72"/>
                  </a:lnTo>
                  <a:lnTo>
                    <a:pt x="7" y="66"/>
                  </a:lnTo>
                  <a:lnTo>
                    <a:pt x="4" y="59"/>
                  </a:lnTo>
                  <a:lnTo>
                    <a:pt x="0" y="51"/>
                  </a:lnTo>
                  <a:lnTo>
                    <a:pt x="0" y="47"/>
                  </a:lnTo>
                  <a:lnTo>
                    <a:pt x="0" y="42"/>
                  </a:lnTo>
                  <a:lnTo>
                    <a:pt x="0" y="39"/>
                  </a:lnTo>
                  <a:lnTo>
                    <a:pt x="0" y="33"/>
                  </a:lnTo>
                  <a:lnTo>
                    <a:pt x="4" y="26"/>
                  </a:lnTo>
                  <a:lnTo>
                    <a:pt x="7" y="18"/>
                  </a:lnTo>
                  <a:lnTo>
                    <a:pt x="12" y="13"/>
                  </a:lnTo>
                  <a:lnTo>
                    <a:pt x="19" y="7"/>
                  </a:lnTo>
                  <a:lnTo>
                    <a:pt x="26" y="4"/>
                  </a:lnTo>
                  <a:lnTo>
                    <a:pt x="33" y="0"/>
                  </a:lnTo>
                  <a:lnTo>
                    <a:pt x="38"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69" name="Freeform 801">
              <a:extLst>
                <a:ext uri="{FF2B5EF4-FFF2-40B4-BE49-F238E27FC236}">
                  <a16:creationId xmlns:a16="http://schemas.microsoft.com/office/drawing/2014/main" id="{EF1B1117-5DF6-4D8D-8627-B604892018E4}"/>
                </a:ext>
              </a:extLst>
            </p:cNvPr>
            <p:cNvSpPr>
              <a:spLocks/>
            </p:cNvSpPr>
            <p:nvPr/>
          </p:nvSpPr>
          <p:spPr bwMode="auto">
            <a:xfrm>
              <a:off x="5025" y="2892"/>
              <a:ext cx="57" cy="57"/>
            </a:xfrm>
            <a:custGeom>
              <a:avLst/>
              <a:gdLst>
                <a:gd name="T0" fmla="*/ 41 w 84"/>
                <a:gd name="T1" fmla="*/ 0 h 85"/>
                <a:gd name="T2" fmla="*/ 46 w 84"/>
                <a:gd name="T3" fmla="*/ 0 h 85"/>
                <a:gd name="T4" fmla="*/ 50 w 84"/>
                <a:gd name="T5" fmla="*/ 0 h 85"/>
                <a:gd name="T6" fmla="*/ 58 w 84"/>
                <a:gd name="T7" fmla="*/ 4 h 85"/>
                <a:gd name="T8" fmla="*/ 65 w 84"/>
                <a:gd name="T9" fmla="*/ 7 h 85"/>
                <a:gd name="T10" fmla="*/ 72 w 84"/>
                <a:gd name="T11" fmla="*/ 13 h 85"/>
                <a:gd name="T12" fmla="*/ 77 w 84"/>
                <a:gd name="T13" fmla="*/ 18 h 85"/>
                <a:gd name="T14" fmla="*/ 80 w 84"/>
                <a:gd name="T15" fmla="*/ 26 h 85"/>
                <a:gd name="T16" fmla="*/ 82 w 84"/>
                <a:gd name="T17" fmla="*/ 33 h 85"/>
                <a:gd name="T18" fmla="*/ 84 w 84"/>
                <a:gd name="T19" fmla="*/ 39 h 85"/>
                <a:gd name="T20" fmla="*/ 84 w 84"/>
                <a:gd name="T21" fmla="*/ 42 h 85"/>
                <a:gd name="T22" fmla="*/ 84 w 84"/>
                <a:gd name="T23" fmla="*/ 47 h 85"/>
                <a:gd name="T24" fmla="*/ 82 w 84"/>
                <a:gd name="T25" fmla="*/ 51 h 85"/>
                <a:gd name="T26" fmla="*/ 80 w 84"/>
                <a:gd name="T27" fmla="*/ 59 h 85"/>
                <a:gd name="T28" fmla="*/ 77 w 84"/>
                <a:gd name="T29" fmla="*/ 66 h 85"/>
                <a:gd name="T30" fmla="*/ 72 w 84"/>
                <a:gd name="T31" fmla="*/ 72 h 85"/>
                <a:gd name="T32" fmla="*/ 65 w 84"/>
                <a:gd name="T33" fmla="*/ 77 h 85"/>
                <a:gd name="T34" fmla="*/ 58 w 84"/>
                <a:gd name="T35" fmla="*/ 82 h 85"/>
                <a:gd name="T36" fmla="*/ 50 w 84"/>
                <a:gd name="T37" fmla="*/ 84 h 85"/>
                <a:gd name="T38" fmla="*/ 46 w 84"/>
                <a:gd name="T39" fmla="*/ 85 h 85"/>
                <a:gd name="T40" fmla="*/ 41 w 84"/>
                <a:gd name="T41" fmla="*/ 85 h 85"/>
                <a:gd name="T42" fmla="*/ 38 w 84"/>
                <a:gd name="T43" fmla="*/ 85 h 85"/>
                <a:gd name="T44" fmla="*/ 33 w 84"/>
                <a:gd name="T45" fmla="*/ 84 h 85"/>
                <a:gd name="T46" fmla="*/ 26 w 84"/>
                <a:gd name="T47" fmla="*/ 82 h 85"/>
                <a:gd name="T48" fmla="*/ 19 w 84"/>
                <a:gd name="T49" fmla="*/ 77 h 85"/>
                <a:gd name="T50" fmla="*/ 12 w 84"/>
                <a:gd name="T51" fmla="*/ 72 h 85"/>
                <a:gd name="T52" fmla="*/ 7 w 84"/>
                <a:gd name="T53" fmla="*/ 66 h 85"/>
                <a:gd name="T54" fmla="*/ 4 w 84"/>
                <a:gd name="T55" fmla="*/ 59 h 85"/>
                <a:gd name="T56" fmla="*/ 0 w 84"/>
                <a:gd name="T57" fmla="*/ 51 h 85"/>
                <a:gd name="T58" fmla="*/ 0 w 84"/>
                <a:gd name="T59" fmla="*/ 47 h 85"/>
                <a:gd name="T60" fmla="*/ 0 w 84"/>
                <a:gd name="T61" fmla="*/ 42 h 85"/>
                <a:gd name="T62" fmla="*/ 0 w 84"/>
                <a:gd name="T63" fmla="*/ 39 h 85"/>
                <a:gd name="T64" fmla="*/ 0 w 84"/>
                <a:gd name="T65" fmla="*/ 33 h 85"/>
                <a:gd name="T66" fmla="*/ 4 w 84"/>
                <a:gd name="T67" fmla="*/ 26 h 85"/>
                <a:gd name="T68" fmla="*/ 7 w 84"/>
                <a:gd name="T69" fmla="*/ 18 h 85"/>
                <a:gd name="T70" fmla="*/ 12 w 84"/>
                <a:gd name="T71" fmla="*/ 13 h 85"/>
                <a:gd name="T72" fmla="*/ 19 w 84"/>
                <a:gd name="T73" fmla="*/ 7 h 85"/>
                <a:gd name="T74" fmla="*/ 26 w 84"/>
                <a:gd name="T75" fmla="*/ 4 h 85"/>
                <a:gd name="T76" fmla="*/ 33 w 84"/>
                <a:gd name="T77" fmla="*/ 0 h 85"/>
                <a:gd name="T78" fmla="*/ 38 w 84"/>
                <a:gd name="T79" fmla="*/ 0 h 85"/>
                <a:gd name="T80" fmla="*/ 41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1" y="0"/>
                  </a:moveTo>
                  <a:lnTo>
                    <a:pt x="46" y="0"/>
                  </a:lnTo>
                  <a:lnTo>
                    <a:pt x="50" y="0"/>
                  </a:lnTo>
                  <a:lnTo>
                    <a:pt x="58" y="4"/>
                  </a:lnTo>
                  <a:lnTo>
                    <a:pt x="65" y="7"/>
                  </a:lnTo>
                  <a:lnTo>
                    <a:pt x="72" y="13"/>
                  </a:lnTo>
                  <a:lnTo>
                    <a:pt x="77" y="18"/>
                  </a:lnTo>
                  <a:lnTo>
                    <a:pt x="80" y="26"/>
                  </a:lnTo>
                  <a:lnTo>
                    <a:pt x="82" y="33"/>
                  </a:lnTo>
                  <a:lnTo>
                    <a:pt x="84" y="39"/>
                  </a:lnTo>
                  <a:lnTo>
                    <a:pt x="84" y="42"/>
                  </a:lnTo>
                  <a:lnTo>
                    <a:pt x="84" y="47"/>
                  </a:lnTo>
                  <a:lnTo>
                    <a:pt x="82" y="51"/>
                  </a:lnTo>
                  <a:lnTo>
                    <a:pt x="80" y="59"/>
                  </a:lnTo>
                  <a:lnTo>
                    <a:pt x="77" y="66"/>
                  </a:lnTo>
                  <a:lnTo>
                    <a:pt x="72" y="72"/>
                  </a:lnTo>
                  <a:lnTo>
                    <a:pt x="65" y="77"/>
                  </a:lnTo>
                  <a:lnTo>
                    <a:pt x="58" y="82"/>
                  </a:lnTo>
                  <a:lnTo>
                    <a:pt x="50" y="84"/>
                  </a:lnTo>
                  <a:lnTo>
                    <a:pt x="46" y="85"/>
                  </a:lnTo>
                  <a:lnTo>
                    <a:pt x="41" y="85"/>
                  </a:lnTo>
                  <a:lnTo>
                    <a:pt x="38" y="85"/>
                  </a:lnTo>
                  <a:lnTo>
                    <a:pt x="33" y="84"/>
                  </a:lnTo>
                  <a:lnTo>
                    <a:pt x="26" y="82"/>
                  </a:lnTo>
                  <a:lnTo>
                    <a:pt x="19" y="77"/>
                  </a:lnTo>
                  <a:lnTo>
                    <a:pt x="12" y="72"/>
                  </a:lnTo>
                  <a:lnTo>
                    <a:pt x="7" y="66"/>
                  </a:lnTo>
                  <a:lnTo>
                    <a:pt x="4" y="59"/>
                  </a:lnTo>
                  <a:lnTo>
                    <a:pt x="0" y="51"/>
                  </a:lnTo>
                  <a:lnTo>
                    <a:pt x="0" y="47"/>
                  </a:lnTo>
                  <a:lnTo>
                    <a:pt x="0" y="42"/>
                  </a:lnTo>
                  <a:lnTo>
                    <a:pt x="0" y="39"/>
                  </a:lnTo>
                  <a:lnTo>
                    <a:pt x="0" y="33"/>
                  </a:lnTo>
                  <a:lnTo>
                    <a:pt x="4" y="26"/>
                  </a:lnTo>
                  <a:lnTo>
                    <a:pt x="7" y="18"/>
                  </a:lnTo>
                  <a:lnTo>
                    <a:pt x="12" y="13"/>
                  </a:lnTo>
                  <a:lnTo>
                    <a:pt x="19" y="7"/>
                  </a:lnTo>
                  <a:lnTo>
                    <a:pt x="26" y="4"/>
                  </a:lnTo>
                  <a:lnTo>
                    <a:pt x="33" y="0"/>
                  </a:lnTo>
                  <a:lnTo>
                    <a:pt x="38"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70" name="Rectangle 802">
              <a:extLst>
                <a:ext uri="{FF2B5EF4-FFF2-40B4-BE49-F238E27FC236}">
                  <a16:creationId xmlns:a16="http://schemas.microsoft.com/office/drawing/2014/main" id="{611F52FC-1B42-4A23-8E9C-4CC10AFF34BF}"/>
                </a:ext>
              </a:extLst>
            </p:cNvPr>
            <p:cNvSpPr>
              <a:spLocks noChangeArrowheads="1"/>
            </p:cNvSpPr>
            <p:nvPr/>
          </p:nvSpPr>
          <p:spPr bwMode="auto">
            <a:xfrm>
              <a:off x="4268" y="2432"/>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71" name="Rectangle 803">
              <a:extLst>
                <a:ext uri="{FF2B5EF4-FFF2-40B4-BE49-F238E27FC236}">
                  <a16:creationId xmlns:a16="http://schemas.microsoft.com/office/drawing/2014/main" id="{0335DA2E-8DC4-4A55-8CBA-9957DB45E581}"/>
                </a:ext>
              </a:extLst>
            </p:cNvPr>
            <p:cNvSpPr>
              <a:spLocks noChangeArrowheads="1"/>
            </p:cNvSpPr>
            <p:nvPr/>
          </p:nvSpPr>
          <p:spPr bwMode="auto">
            <a:xfrm>
              <a:off x="4326" y="2479"/>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13</a:t>
              </a:r>
              <a:endParaRPr lang="en-US" altLang="en-US" sz="4400"/>
            </a:p>
          </p:txBody>
        </p:sp>
        <p:sp>
          <p:nvSpPr>
            <p:cNvPr id="7972" name="Rectangle 804">
              <a:extLst>
                <a:ext uri="{FF2B5EF4-FFF2-40B4-BE49-F238E27FC236}">
                  <a16:creationId xmlns:a16="http://schemas.microsoft.com/office/drawing/2014/main" id="{0271A0AE-10EF-4811-9298-FCFDCA8B66E7}"/>
                </a:ext>
              </a:extLst>
            </p:cNvPr>
            <p:cNvSpPr>
              <a:spLocks noChangeArrowheads="1"/>
            </p:cNvSpPr>
            <p:nvPr/>
          </p:nvSpPr>
          <p:spPr bwMode="auto">
            <a:xfrm>
              <a:off x="4391" y="2432"/>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=0.4</a:t>
              </a:r>
              <a:endParaRPr lang="en-US" altLang="en-US" sz="4400"/>
            </a:p>
          </p:txBody>
        </p:sp>
        <p:sp>
          <p:nvSpPr>
            <p:cNvPr id="7973" name="Rectangle 805">
              <a:extLst>
                <a:ext uri="{FF2B5EF4-FFF2-40B4-BE49-F238E27FC236}">
                  <a16:creationId xmlns:a16="http://schemas.microsoft.com/office/drawing/2014/main" id="{035F4807-0994-4F7E-BC46-546E820D630B}"/>
                </a:ext>
              </a:extLst>
            </p:cNvPr>
            <p:cNvSpPr>
              <a:spLocks noChangeArrowheads="1"/>
            </p:cNvSpPr>
            <p:nvPr/>
          </p:nvSpPr>
          <p:spPr bwMode="auto">
            <a:xfrm>
              <a:off x="4743" y="2430"/>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74" name="Rectangle 806">
              <a:extLst>
                <a:ext uri="{FF2B5EF4-FFF2-40B4-BE49-F238E27FC236}">
                  <a16:creationId xmlns:a16="http://schemas.microsoft.com/office/drawing/2014/main" id="{F857E094-5E13-4D9A-8783-A63064644178}"/>
                </a:ext>
              </a:extLst>
            </p:cNvPr>
            <p:cNvSpPr>
              <a:spLocks noChangeArrowheads="1"/>
            </p:cNvSpPr>
            <p:nvPr/>
          </p:nvSpPr>
          <p:spPr bwMode="auto">
            <a:xfrm>
              <a:off x="4801" y="2478"/>
              <a:ext cx="5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36</a:t>
              </a:r>
              <a:endParaRPr lang="en-US" altLang="en-US" sz="4400"/>
            </a:p>
          </p:txBody>
        </p:sp>
        <p:sp>
          <p:nvSpPr>
            <p:cNvPr id="7975" name="Rectangle 807">
              <a:extLst>
                <a:ext uri="{FF2B5EF4-FFF2-40B4-BE49-F238E27FC236}">
                  <a16:creationId xmlns:a16="http://schemas.microsoft.com/office/drawing/2014/main" id="{A43E6C24-0776-486B-A5C9-2A87964210F4}"/>
                </a:ext>
              </a:extLst>
            </p:cNvPr>
            <p:cNvSpPr>
              <a:spLocks noChangeArrowheads="1"/>
            </p:cNvSpPr>
            <p:nvPr/>
          </p:nvSpPr>
          <p:spPr bwMode="auto">
            <a:xfrm>
              <a:off x="4866" y="2430"/>
              <a:ext cx="8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=1</a:t>
              </a:r>
              <a:endParaRPr lang="en-US" altLang="en-US" sz="4400"/>
            </a:p>
          </p:txBody>
        </p:sp>
        <p:sp>
          <p:nvSpPr>
            <p:cNvPr id="7976" name="Rectangle 808">
              <a:extLst>
                <a:ext uri="{FF2B5EF4-FFF2-40B4-BE49-F238E27FC236}">
                  <a16:creationId xmlns:a16="http://schemas.microsoft.com/office/drawing/2014/main" id="{7FC7395F-5B73-4D28-86E7-2841332FDC92}"/>
                </a:ext>
              </a:extLst>
            </p:cNvPr>
            <p:cNvSpPr>
              <a:spLocks noChangeArrowheads="1"/>
            </p:cNvSpPr>
            <p:nvPr/>
          </p:nvSpPr>
          <p:spPr bwMode="auto">
            <a:xfrm rot="1440000">
              <a:off x="4801" y="2675"/>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77" name="Rectangle 809">
              <a:extLst>
                <a:ext uri="{FF2B5EF4-FFF2-40B4-BE49-F238E27FC236}">
                  <a16:creationId xmlns:a16="http://schemas.microsoft.com/office/drawing/2014/main" id="{C2D37F9B-AF91-48FD-AADE-2E613AF4B45F}"/>
                </a:ext>
              </a:extLst>
            </p:cNvPr>
            <p:cNvSpPr>
              <a:spLocks noChangeArrowheads="1"/>
            </p:cNvSpPr>
            <p:nvPr/>
          </p:nvSpPr>
          <p:spPr bwMode="auto">
            <a:xfrm rot="1440000">
              <a:off x="4843" y="2747"/>
              <a:ext cx="5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47</a:t>
              </a:r>
              <a:endParaRPr lang="en-US" altLang="en-US" sz="4400"/>
            </a:p>
          </p:txBody>
        </p:sp>
        <p:sp>
          <p:nvSpPr>
            <p:cNvPr id="7978" name="Rectangle 810">
              <a:extLst>
                <a:ext uri="{FF2B5EF4-FFF2-40B4-BE49-F238E27FC236}">
                  <a16:creationId xmlns:a16="http://schemas.microsoft.com/office/drawing/2014/main" id="{44FC0BBF-1C12-40CE-8552-69804C719C17}"/>
                </a:ext>
              </a:extLst>
            </p:cNvPr>
            <p:cNvSpPr>
              <a:spLocks noChangeArrowheads="1"/>
            </p:cNvSpPr>
            <p:nvPr/>
          </p:nvSpPr>
          <p:spPr bwMode="auto">
            <a:xfrm rot="1440000">
              <a:off x="4912" y="2732"/>
              <a:ext cx="8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=1</a:t>
              </a:r>
              <a:endParaRPr lang="en-US" altLang="en-US" sz="4400"/>
            </a:p>
          </p:txBody>
        </p:sp>
        <p:sp>
          <p:nvSpPr>
            <p:cNvPr id="7979" name="Rectangle 811">
              <a:extLst>
                <a:ext uri="{FF2B5EF4-FFF2-40B4-BE49-F238E27FC236}">
                  <a16:creationId xmlns:a16="http://schemas.microsoft.com/office/drawing/2014/main" id="{7CCCCC9E-8BF4-403A-B3A7-E77C7582631C}"/>
                </a:ext>
              </a:extLst>
            </p:cNvPr>
            <p:cNvSpPr>
              <a:spLocks noChangeArrowheads="1"/>
            </p:cNvSpPr>
            <p:nvPr/>
          </p:nvSpPr>
          <p:spPr bwMode="auto">
            <a:xfrm rot="1260000">
              <a:off x="4297" y="2589"/>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80" name="Rectangle 812">
              <a:extLst>
                <a:ext uri="{FF2B5EF4-FFF2-40B4-BE49-F238E27FC236}">
                  <a16:creationId xmlns:a16="http://schemas.microsoft.com/office/drawing/2014/main" id="{CD3C7F81-581E-4F4E-97F7-DA3E4B66B380}"/>
                </a:ext>
              </a:extLst>
            </p:cNvPr>
            <p:cNvSpPr>
              <a:spLocks noChangeArrowheads="1"/>
            </p:cNvSpPr>
            <p:nvPr/>
          </p:nvSpPr>
          <p:spPr bwMode="auto">
            <a:xfrm rot="1260000">
              <a:off x="4340" y="2661"/>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14</a:t>
              </a:r>
              <a:endParaRPr lang="en-US" altLang="en-US" sz="4400"/>
            </a:p>
          </p:txBody>
        </p:sp>
        <p:sp>
          <p:nvSpPr>
            <p:cNvPr id="7981" name="Rectangle 813">
              <a:extLst>
                <a:ext uri="{FF2B5EF4-FFF2-40B4-BE49-F238E27FC236}">
                  <a16:creationId xmlns:a16="http://schemas.microsoft.com/office/drawing/2014/main" id="{3C304F75-D670-41CA-8F8D-ED541433903A}"/>
                </a:ext>
              </a:extLst>
            </p:cNvPr>
            <p:cNvSpPr>
              <a:spLocks noChangeArrowheads="1"/>
            </p:cNvSpPr>
            <p:nvPr/>
          </p:nvSpPr>
          <p:spPr bwMode="auto">
            <a:xfrm rot="1260000">
              <a:off x="4407" y="2651"/>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=0.6</a:t>
              </a:r>
              <a:endParaRPr lang="en-US" altLang="en-US" sz="4400"/>
            </a:p>
          </p:txBody>
        </p:sp>
        <p:sp>
          <p:nvSpPr>
            <p:cNvPr id="7982" name="Rectangle 814">
              <a:extLst>
                <a:ext uri="{FF2B5EF4-FFF2-40B4-BE49-F238E27FC236}">
                  <a16:creationId xmlns:a16="http://schemas.microsoft.com/office/drawing/2014/main" id="{BCA6DDAA-15FA-42F5-A246-6A8359F30F05}"/>
                </a:ext>
              </a:extLst>
            </p:cNvPr>
            <p:cNvSpPr>
              <a:spLocks noChangeArrowheads="1"/>
            </p:cNvSpPr>
            <p:nvPr/>
          </p:nvSpPr>
          <p:spPr bwMode="auto">
            <a:xfrm>
              <a:off x="4319" y="2931"/>
              <a:ext cx="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83" name="Rectangle 815">
              <a:extLst>
                <a:ext uri="{FF2B5EF4-FFF2-40B4-BE49-F238E27FC236}">
                  <a16:creationId xmlns:a16="http://schemas.microsoft.com/office/drawing/2014/main" id="{63EA609A-4EA6-42D5-9802-A5BB5DDF3A14}"/>
                </a:ext>
              </a:extLst>
            </p:cNvPr>
            <p:cNvSpPr>
              <a:spLocks noChangeArrowheads="1"/>
            </p:cNvSpPr>
            <p:nvPr/>
          </p:nvSpPr>
          <p:spPr bwMode="auto">
            <a:xfrm>
              <a:off x="4376" y="2979"/>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25</a:t>
              </a:r>
              <a:endParaRPr lang="en-US" altLang="en-US" sz="4400"/>
            </a:p>
          </p:txBody>
        </p:sp>
        <p:sp>
          <p:nvSpPr>
            <p:cNvPr id="7984" name="Rectangle 816">
              <a:extLst>
                <a:ext uri="{FF2B5EF4-FFF2-40B4-BE49-F238E27FC236}">
                  <a16:creationId xmlns:a16="http://schemas.microsoft.com/office/drawing/2014/main" id="{7EB038A7-AE84-4CAA-8620-DA8388D4BA84}"/>
                </a:ext>
              </a:extLst>
            </p:cNvPr>
            <p:cNvSpPr>
              <a:spLocks noChangeArrowheads="1"/>
            </p:cNvSpPr>
            <p:nvPr/>
          </p:nvSpPr>
          <p:spPr bwMode="auto">
            <a:xfrm>
              <a:off x="4441" y="2931"/>
              <a:ext cx="8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=1</a:t>
              </a:r>
              <a:endParaRPr lang="en-US" altLang="en-US" sz="4400"/>
            </a:p>
          </p:txBody>
        </p:sp>
        <p:sp>
          <p:nvSpPr>
            <p:cNvPr id="7985" name="Rectangle 817">
              <a:extLst>
                <a:ext uri="{FF2B5EF4-FFF2-40B4-BE49-F238E27FC236}">
                  <a16:creationId xmlns:a16="http://schemas.microsoft.com/office/drawing/2014/main" id="{FDF2643E-2D41-4E91-9FD5-3BD4FEEDA855}"/>
                </a:ext>
              </a:extLst>
            </p:cNvPr>
            <p:cNvSpPr>
              <a:spLocks noChangeArrowheads="1"/>
            </p:cNvSpPr>
            <p:nvPr/>
          </p:nvSpPr>
          <p:spPr bwMode="auto">
            <a:xfrm>
              <a:off x="4738" y="2935"/>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7986" name="Rectangle 818">
              <a:extLst>
                <a:ext uri="{FF2B5EF4-FFF2-40B4-BE49-F238E27FC236}">
                  <a16:creationId xmlns:a16="http://schemas.microsoft.com/office/drawing/2014/main" id="{9B6AC440-D2C8-4E5D-96F1-061B6C3034BC}"/>
                </a:ext>
              </a:extLst>
            </p:cNvPr>
            <p:cNvSpPr>
              <a:spLocks noChangeArrowheads="1"/>
            </p:cNvSpPr>
            <p:nvPr/>
          </p:nvSpPr>
          <p:spPr bwMode="auto">
            <a:xfrm>
              <a:off x="4796" y="2983"/>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57</a:t>
              </a:r>
              <a:endParaRPr lang="en-US" altLang="en-US" sz="4400"/>
            </a:p>
          </p:txBody>
        </p:sp>
        <p:sp>
          <p:nvSpPr>
            <p:cNvPr id="7987" name="Rectangle 819">
              <a:extLst>
                <a:ext uri="{FF2B5EF4-FFF2-40B4-BE49-F238E27FC236}">
                  <a16:creationId xmlns:a16="http://schemas.microsoft.com/office/drawing/2014/main" id="{ED419C20-E929-4AB8-8C8A-81A0E2F16E98}"/>
                </a:ext>
              </a:extLst>
            </p:cNvPr>
            <p:cNvSpPr>
              <a:spLocks noChangeArrowheads="1"/>
            </p:cNvSpPr>
            <p:nvPr/>
          </p:nvSpPr>
          <p:spPr bwMode="auto">
            <a:xfrm>
              <a:off x="4860" y="2935"/>
              <a:ext cx="8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=1</a:t>
              </a:r>
              <a:endParaRPr lang="en-US" altLang="en-US" sz="4400"/>
            </a:p>
          </p:txBody>
        </p:sp>
        <p:sp>
          <p:nvSpPr>
            <p:cNvPr id="7988" name="Rectangle 820">
              <a:extLst>
                <a:ext uri="{FF2B5EF4-FFF2-40B4-BE49-F238E27FC236}">
                  <a16:creationId xmlns:a16="http://schemas.microsoft.com/office/drawing/2014/main" id="{FCC7F957-4C76-4FDA-B974-A24A58C202D2}"/>
                </a:ext>
              </a:extLst>
            </p:cNvPr>
            <p:cNvSpPr>
              <a:spLocks noChangeArrowheads="1"/>
            </p:cNvSpPr>
            <p:nvPr/>
          </p:nvSpPr>
          <p:spPr bwMode="auto">
            <a:xfrm>
              <a:off x="2013" y="1067"/>
              <a:ext cx="6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800">
                  <a:solidFill>
                    <a:srgbClr val="000000"/>
                  </a:solidFill>
                  <a:latin typeface="Arial" panose="020B0604020202020204" pitchFamily="34" charset="0"/>
                </a:rPr>
                <a:t>Physical Network</a:t>
              </a:r>
              <a:endParaRPr lang="en-US" altLang="en-US" sz="4400"/>
            </a:p>
          </p:txBody>
        </p:sp>
        <p:sp>
          <p:nvSpPr>
            <p:cNvPr id="7989" name="Rectangle 821">
              <a:extLst>
                <a:ext uri="{FF2B5EF4-FFF2-40B4-BE49-F238E27FC236}">
                  <a16:creationId xmlns:a16="http://schemas.microsoft.com/office/drawing/2014/main" id="{50CB133C-49A0-4AAC-949B-25A26A573B49}"/>
                </a:ext>
              </a:extLst>
            </p:cNvPr>
            <p:cNvSpPr>
              <a:spLocks noChangeArrowheads="1"/>
            </p:cNvSpPr>
            <p:nvPr/>
          </p:nvSpPr>
          <p:spPr bwMode="auto">
            <a:xfrm>
              <a:off x="2013" y="2220"/>
              <a:ext cx="74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800">
                  <a:solidFill>
                    <a:srgbClr val="000000"/>
                  </a:solidFill>
                  <a:latin typeface="Arial" panose="020B0604020202020204" pitchFamily="34" charset="0"/>
                </a:rPr>
                <a:t>Topological Network</a:t>
              </a:r>
              <a:endParaRPr lang="en-US" altLang="en-US" sz="4400"/>
            </a:p>
          </p:txBody>
        </p:sp>
        <p:sp>
          <p:nvSpPr>
            <p:cNvPr id="7990" name="Rectangle 822">
              <a:extLst>
                <a:ext uri="{FF2B5EF4-FFF2-40B4-BE49-F238E27FC236}">
                  <a16:creationId xmlns:a16="http://schemas.microsoft.com/office/drawing/2014/main" id="{51F53149-6357-4167-AC1E-59A94DD46128}"/>
                </a:ext>
              </a:extLst>
            </p:cNvPr>
            <p:cNvSpPr>
              <a:spLocks noChangeArrowheads="1"/>
            </p:cNvSpPr>
            <p:nvPr/>
          </p:nvSpPr>
          <p:spPr bwMode="auto">
            <a:xfrm>
              <a:off x="1943" y="728"/>
              <a:ext cx="3710" cy="245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91" name="Line 823">
              <a:extLst>
                <a:ext uri="{FF2B5EF4-FFF2-40B4-BE49-F238E27FC236}">
                  <a16:creationId xmlns:a16="http://schemas.microsoft.com/office/drawing/2014/main" id="{2471BA30-93B6-4571-9002-C57DFB370A4D}"/>
                </a:ext>
              </a:extLst>
            </p:cNvPr>
            <p:cNvSpPr>
              <a:spLocks noChangeShapeType="1"/>
            </p:cNvSpPr>
            <p:nvPr/>
          </p:nvSpPr>
          <p:spPr bwMode="auto">
            <a:xfrm>
              <a:off x="3806" y="728"/>
              <a:ext cx="1" cy="245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2" name="Line 824">
              <a:extLst>
                <a:ext uri="{FF2B5EF4-FFF2-40B4-BE49-F238E27FC236}">
                  <a16:creationId xmlns:a16="http://schemas.microsoft.com/office/drawing/2014/main" id="{4B7FF401-FE5E-4207-A0E3-15A081AF8BEE}"/>
                </a:ext>
              </a:extLst>
            </p:cNvPr>
            <p:cNvSpPr>
              <a:spLocks noChangeShapeType="1"/>
            </p:cNvSpPr>
            <p:nvPr/>
          </p:nvSpPr>
          <p:spPr bwMode="auto">
            <a:xfrm>
              <a:off x="88" y="1021"/>
              <a:ext cx="5565"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3" name="Rectangle 825">
              <a:extLst>
                <a:ext uri="{FF2B5EF4-FFF2-40B4-BE49-F238E27FC236}">
                  <a16:creationId xmlns:a16="http://schemas.microsoft.com/office/drawing/2014/main" id="{6B5590A4-DA52-43EB-BB79-FBC1B571FF86}"/>
                </a:ext>
              </a:extLst>
            </p:cNvPr>
            <p:cNvSpPr>
              <a:spLocks noChangeArrowheads="1"/>
            </p:cNvSpPr>
            <p:nvPr/>
          </p:nvSpPr>
          <p:spPr bwMode="auto">
            <a:xfrm>
              <a:off x="2196" y="773"/>
              <a:ext cx="1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TIN</a:t>
              </a:r>
              <a:endParaRPr lang="en-US" altLang="en-US" sz="4400"/>
            </a:p>
          </p:txBody>
        </p:sp>
        <p:sp>
          <p:nvSpPr>
            <p:cNvPr id="7994" name="Rectangle 826">
              <a:extLst>
                <a:ext uri="{FF2B5EF4-FFF2-40B4-BE49-F238E27FC236}">
                  <a16:creationId xmlns:a16="http://schemas.microsoft.com/office/drawing/2014/main" id="{7A984E20-4BE8-48FC-BF39-084D1982B716}"/>
                </a:ext>
              </a:extLst>
            </p:cNvPr>
            <p:cNvSpPr>
              <a:spLocks noChangeArrowheads="1"/>
            </p:cNvSpPr>
            <p:nvPr/>
          </p:nvSpPr>
          <p:spPr bwMode="auto">
            <a:xfrm>
              <a:off x="2413" y="773"/>
              <a:ext cx="3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a:t>
              </a:r>
              <a:endParaRPr lang="en-US" altLang="en-US" sz="4400"/>
            </a:p>
          </p:txBody>
        </p:sp>
        <p:sp>
          <p:nvSpPr>
            <p:cNvPr id="7995" name="Rectangle 827">
              <a:extLst>
                <a:ext uri="{FF2B5EF4-FFF2-40B4-BE49-F238E27FC236}">
                  <a16:creationId xmlns:a16="http://schemas.microsoft.com/office/drawing/2014/main" id="{68888073-CED0-420D-B132-607547A5041C}"/>
                </a:ext>
              </a:extLst>
            </p:cNvPr>
            <p:cNvSpPr>
              <a:spLocks noChangeArrowheads="1"/>
            </p:cNvSpPr>
            <p:nvPr/>
          </p:nvSpPr>
          <p:spPr bwMode="auto">
            <a:xfrm>
              <a:off x="2457" y="773"/>
              <a:ext cx="29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Base </a:t>
              </a:r>
              <a:endParaRPr lang="en-US" altLang="en-US" sz="4400"/>
            </a:p>
          </p:txBody>
        </p:sp>
        <p:sp>
          <p:nvSpPr>
            <p:cNvPr id="7996" name="Rectangle 828">
              <a:extLst>
                <a:ext uri="{FF2B5EF4-FFF2-40B4-BE49-F238E27FC236}">
                  <a16:creationId xmlns:a16="http://schemas.microsoft.com/office/drawing/2014/main" id="{6105D287-B392-45C0-842D-166511F0AD25}"/>
                </a:ext>
              </a:extLst>
            </p:cNvPr>
            <p:cNvSpPr>
              <a:spLocks noChangeArrowheads="1"/>
            </p:cNvSpPr>
            <p:nvPr/>
          </p:nvSpPr>
          <p:spPr bwMode="auto">
            <a:xfrm>
              <a:off x="2801" y="773"/>
              <a:ext cx="39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Voronoi</a:t>
              </a:r>
              <a:endParaRPr lang="en-US" altLang="en-US" sz="4400"/>
            </a:p>
          </p:txBody>
        </p:sp>
        <p:sp>
          <p:nvSpPr>
            <p:cNvPr id="7997" name="Rectangle 829">
              <a:extLst>
                <a:ext uri="{FF2B5EF4-FFF2-40B4-BE49-F238E27FC236}">
                  <a16:creationId xmlns:a16="http://schemas.microsoft.com/office/drawing/2014/main" id="{8B64B1BC-23CC-42F1-A5DD-D0583342DFA3}"/>
                </a:ext>
              </a:extLst>
            </p:cNvPr>
            <p:cNvSpPr>
              <a:spLocks noChangeArrowheads="1"/>
            </p:cNvSpPr>
            <p:nvPr/>
          </p:nvSpPr>
          <p:spPr bwMode="auto">
            <a:xfrm>
              <a:off x="3300" y="773"/>
              <a:ext cx="2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Grid</a:t>
              </a:r>
              <a:endParaRPr lang="en-US" altLang="en-US" sz="4400"/>
            </a:p>
          </p:txBody>
        </p:sp>
        <p:sp>
          <p:nvSpPr>
            <p:cNvPr id="7998" name="Rectangle 830">
              <a:extLst>
                <a:ext uri="{FF2B5EF4-FFF2-40B4-BE49-F238E27FC236}">
                  <a16:creationId xmlns:a16="http://schemas.microsoft.com/office/drawing/2014/main" id="{53F0013D-5C2C-4D6D-BD3A-91629B6A2ECA}"/>
                </a:ext>
              </a:extLst>
            </p:cNvPr>
            <p:cNvSpPr>
              <a:spLocks noChangeArrowheads="1"/>
            </p:cNvSpPr>
            <p:nvPr/>
          </p:nvSpPr>
          <p:spPr bwMode="auto">
            <a:xfrm>
              <a:off x="4013" y="773"/>
              <a:ext cx="12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Contour-Flow-Tube Grid</a:t>
              </a:r>
              <a:endParaRPr lang="en-US" altLang="en-US" sz="4400"/>
            </a:p>
          </p:txBody>
        </p:sp>
        <p:sp>
          <p:nvSpPr>
            <p:cNvPr id="7999" name="Rectangle 831">
              <a:extLst>
                <a:ext uri="{FF2B5EF4-FFF2-40B4-BE49-F238E27FC236}">
                  <a16:creationId xmlns:a16="http://schemas.microsoft.com/office/drawing/2014/main" id="{77C5ADFE-7C6D-4346-A813-50A057CFB133}"/>
                </a:ext>
              </a:extLst>
            </p:cNvPr>
            <p:cNvSpPr>
              <a:spLocks noChangeArrowheads="1"/>
            </p:cNvSpPr>
            <p:nvPr/>
          </p:nvSpPr>
          <p:spPr bwMode="auto">
            <a:xfrm>
              <a:off x="3876" y="1067"/>
              <a:ext cx="6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800">
                  <a:solidFill>
                    <a:srgbClr val="000000"/>
                  </a:solidFill>
                  <a:latin typeface="Arial" panose="020B0604020202020204" pitchFamily="34" charset="0"/>
                </a:rPr>
                <a:t>Physical Network</a:t>
              </a:r>
              <a:endParaRPr lang="en-US" altLang="en-US" sz="4400"/>
            </a:p>
          </p:txBody>
        </p:sp>
        <p:sp>
          <p:nvSpPr>
            <p:cNvPr id="8000" name="Rectangle 832">
              <a:extLst>
                <a:ext uri="{FF2B5EF4-FFF2-40B4-BE49-F238E27FC236}">
                  <a16:creationId xmlns:a16="http://schemas.microsoft.com/office/drawing/2014/main" id="{71F9DEB6-3233-42EF-ABE1-A1F8AFE51069}"/>
                </a:ext>
              </a:extLst>
            </p:cNvPr>
            <p:cNvSpPr>
              <a:spLocks noChangeArrowheads="1"/>
            </p:cNvSpPr>
            <p:nvPr/>
          </p:nvSpPr>
          <p:spPr bwMode="auto">
            <a:xfrm>
              <a:off x="3876" y="2220"/>
              <a:ext cx="74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800">
                  <a:solidFill>
                    <a:srgbClr val="000000"/>
                  </a:solidFill>
                  <a:latin typeface="Arial" panose="020B0604020202020204" pitchFamily="34" charset="0"/>
                </a:rPr>
                <a:t>Topological Network</a:t>
              </a:r>
              <a:endParaRPr lang="en-US" altLang="en-US" sz="4400"/>
            </a:p>
          </p:txBody>
        </p:sp>
        <p:sp>
          <p:nvSpPr>
            <p:cNvPr id="8001" name="Freeform 833">
              <a:extLst>
                <a:ext uri="{FF2B5EF4-FFF2-40B4-BE49-F238E27FC236}">
                  <a16:creationId xmlns:a16="http://schemas.microsoft.com/office/drawing/2014/main" id="{3D150F4C-9EDA-4A2C-BCC4-7B50CFB86698}"/>
                </a:ext>
              </a:extLst>
            </p:cNvPr>
            <p:cNvSpPr>
              <a:spLocks/>
            </p:cNvSpPr>
            <p:nvPr/>
          </p:nvSpPr>
          <p:spPr bwMode="auto">
            <a:xfrm>
              <a:off x="2296" y="1239"/>
              <a:ext cx="528" cy="499"/>
            </a:xfrm>
            <a:custGeom>
              <a:avLst/>
              <a:gdLst>
                <a:gd name="T0" fmla="*/ 505 w 779"/>
                <a:gd name="T1" fmla="*/ 0 h 738"/>
                <a:gd name="T2" fmla="*/ 779 w 779"/>
                <a:gd name="T3" fmla="*/ 565 h 738"/>
                <a:gd name="T4" fmla="*/ 138 w 779"/>
                <a:gd name="T5" fmla="*/ 738 h 738"/>
                <a:gd name="T6" fmla="*/ 0 w 779"/>
                <a:gd name="T7" fmla="*/ 261 h 738"/>
                <a:gd name="T8" fmla="*/ 505 w 779"/>
                <a:gd name="T9" fmla="*/ 0 h 738"/>
              </a:gdLst>
              <a:ahLst/>
              <a:cxnLst>
                <a:cxn ang="0">
                  <a:pos x="T0" y="T1"/>
                </a:cxn>
                <a:cxn ang="0">
                  <a:pos x="T2" y="T3"/>
                </a:cxn>
                <a:cxn ang="0">
                  <a:pos x="T4" y="T5"/>
                </a:cxn>
                <a:cxn ang="0">
                  <a:pos x="T6" y="T7"/>
                </a:cxn>
                <a:cxn ang="0">
                  <a:pos x="T8" y="T9"/>
                </a:cxn>
              </a:cxnLst>
              <a:rect l="0" t="0" r="r" b="b"/>
              <a:pathLst>
                <a:path w="779" h="738">
                  <a:moveTo>
                    <a:pt x="505" y="0"/>
                  </a:moveTo>
                  <a:lnTo>
                    <a:pt x="779" y="565"/>
                  </a:lnTo>
                  <a:lnTo>
                    <a:pt x="138" y="738"/>
                  </a:lnTo>
                  <a:lnTo>
                    <a:pt x="0" y="261"/>
                  </a:lnTo>
                  <a:lnTo>
                    <a:pt x="505"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02" name="Freeform 834">
              <a:extLst>
                <a:ext uri="{FF2B5EF4-FFF2-40B4-BE49-F238E27FC236}">
                  <a16:creationId xmlns:a16="http://schemas.microsoft.com/office/drawing/2014/main" id="{43F8DBC6-8915-40CE-8E48-8FB84FC44DAC}"/>
                </a:ext>
              </a:extLst>
            </p:cNvPr>
            <p:cNvSpPr>
              <a:spLocks/>
            </p:cNvSpPr>
            <p:nvPr/>
          </p:nvSpPr>
          <p:spPr bwMode="auto">
            <a:xfrm>
              <a:off x="2636" y="1239"/>
              <a:ext cx="557" cy="381"/>
            </a:xfrm>
            <a:custGeom>
              <a:avLst/>
              <a:gdLst>
                <a:gd name="T0" fmla="*/ 0 w 821"/>
                <a:gd name="T1" fmla="*/ 0 h 565"/>
                <a:gd name="T2" fmla="*/ 821 w 821"/>
                <a:gd name="T3" fmla="*/ 0 h 565"/>
                <a:gd name="T4" fmla="*/ 457 w 821"/>
                <a:gd name="T5" fmla="*/ 521 h 565"/>
                <a:gd name="T6" fmla="*/ 274 w 821"/>
                <a:gd name="T7" fmla="*/ 565 h 565"/>
                <a:gd name="T8" fmla="*/ 0 w 821"/>
                <a:gd name="T9" fmla="*/ 0 h 565"/>
              </a:gdLst>
              <a:ahLst/>
              <a:cxnLst>
                <a:cxn ang="0">
                  <a:pos x="T0" y="T1"/>
                </a:cxn>
                <a:cxn ang="0">
                  <a:pos x="T2" y="T3"/>
                </a:cxn>
                <a:cxn ang="0">
                  <a:pos x="T4" y="T5"/>
                </a:cxn>
                <a:cxn ang="0">
                  <a:pos x="T6" y="T7"/>
                </a:cxn>
                <a:cxn ang="0">
                  <a:pos x="T8" y="T9"/>
                </a:cxn>
              </a:cxnLst>
              <a:rect l="0" t="0" r="r" b="b"/>
              <a:pathLst>
                <a:path w="821" h="565">
                  <a:moveTo>
                    <a:pt x="0" y="0"/>
                  </a:moveTo>
                  <a:lnTo>
                    <a:pt x="821" y="0"/>
                  </a:lnTo>
                  <a:lnTo>
                    <a:pt x="457" y="521"/>
                  </a:lnTo>
                  <a:lnTo>
                    <a:pt x="274" y="565"/>
                  </a:lnTo>
                  <a:lnTo>
                    <a:pt x="0" y="0"/>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03" name="Freeform 835">
              <a:extLst>
                <a:ext uri="{FF2B5EF4-FFF2-40B4-BE49-F238E27FC236}">
                  <a16:creationId xmlns:a16="http://schemas.microsoft.com/office/drawing/2014/main" id="{AF794588-EAD4-49AF-A914-6D7D2B6A392E}"/>
                </a:ext>
              </a:extLst>
            </p:cNvPr>
            <p:cNvSpPr>
              <a:spLocks/>
            </p:cNvSpPr>
            <p:nvPr/>
          </p:nvSpPr>
          <p:spPr bwMode="auto">
            <a:xfrm>
              <a:off x="2390" y="1620"/>
              <a:ext cx="434" cy="472"/>
            </a:xfrm>
            <a:custGeom>
              <a:avLst/>
              <a:gdLst>
                <a:gd name="T0" fmla="*/ 0 w 641"/>
                <a:gd name="T1" fmla="*/ 173 h 694"/>
                <a:gd name="T2" fmla="*/ 229 w 641"/>
                <a:gd name="T3" fmla="*/ 694 h 694"/>
                <a:gd name="T4" fmla="*/ 641 w 641"/>
                <a:gd name="T5" fmla="*/ 607 h 694"/>
                <a:gd name="T6" fmla="*/ 641 w 641"/>
                <a:gd name="T7" fmla="*/ 0 h 694"/>
                <a:gd name="T8" fmla="*/ 0 w 641"/>
                <a:gd name="T9" fmla="*/ 173 h 694"/>
              </a:gdLst>
              <a:ahLst/>
              <a:cxnLst>
                <a:cxn ang="0">
                  <a:pos x="T0" y="T1"/>
                </a:cxn>
                <a:cxn ang="0">
                  <a:pos x="T2" y="T3"/>
                </a:cxn>
                <a:cxn ang="0">
                  <a:pos x="T4" y="T5"/>
                </a:cxn>
                <a:cxn ang="0">
                  <a:pos x="T6" y="T7"/>
                </a:cxn>
                <a:cxn ang="0">
                  <a:pos x="T8" y="T9"/>
                </a:cxn>
              </a:cxnLst>
              <a:rect l="0" t="0" r="r" b="b"/>
              <a:pathLst>
                <a:path w="641" h="694">
                  <a:moveTo>
                    <a:pt x="0" y="173"/>
                  </a:moveTo>
                  <a:lnTo>
                    <a:pt x="229" y="694"/>
                  </a:lnTo>
                  <a:lnTo>
                    <a:pt x="641" y="607"/>
                  </a:lnTo>
                  <a:lnTo>
                    <a:pt x="641" y="0"/>
                  </a:lnTo>
                  <a:lnTo>
                    <a:pt x="0" y="173"/>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04" name="Freeform 836">
              <a:extLst>
                <a:ext uri="{FF2B5EF4-FFF2-40B4-BE49-F238E27FC236}">
                  <a16:creationId xmlns:a16="http://schemas.microsoft.com/office/drawing/2014/main" id="{E82F539F-67CF-44E9-908F-5B8CCDC5C563}"/>
                </a:ext>
              </a:extLst>
            </p:cNvPr>
            <p:cNvSpPr>
              <a:spLocks/>
            </p:cNvSpPr>
            <p:nvPr/>
          </p:nvSpPr>
          <p:spPr bwMode="auto">
            <a:xfrm>
              <a:off x="2824" y="1592"/>
              <a:ext cx="401" cy="440"/>
            </a:xfrm>
            <a:custGeom>
              <a:avLst/>
              <a:gdLst>
                <a:gd name="T0" fmla="*/ 0 w 593"/>
                <a:gd name="T1" fmla="*/ 651 h 651"/>
                <a:gd name="T2" fmla="*/ 455 w 593"/>
                <a:gd name="T3" fmla="*/ 651 h 651"/>
                <a:gd name="T4" fmla="*/ 593 w 593"/>
                <a:gd name="T5" fmla="*/ 304 h 651"/>
                <a:gd name="T6" fmla="*/ 182 w 593"/>
                <a:gd name="T7" fmla="*/ 0 h 651"/>
                <a:gd name="T8" fmla="*/ 0 w 593"/>
                <a:gd name="T9" fmla="*/ 44 h 651"/>
                <a:gd name="T10" fmla="*/ 0 w 593"/>
                <a:gd name="T11" fmla="*/ 651 h 651"/>
              </a:gdLst>
              <a:ahLst/>
              <a:cxnLst>
                <a:cxn ang="0">
                  <a:pos x="T0" y="T1"/>
                </a:cxn>
                <a:cxn ang="0">
                  <a:pos x="T2" y="T3"/>
                </a:cxn>
                <a:cxn ang="0">
                  <a:pos x="T4" y="T5"/>
                </a:cxn>
                <a:cxn ang="0">
                  <a:pos x="T6" y="T7"/>
                </a:cxn>
                <a:cxn ang="0">
                  <a:pos x="T8" y="T9"/>
                </a:cxn>
                <a:cxn ang="0">
                  <a:pos x="T10" y="T11"/>
                </a:cxn>
              </a:cxnLst>
              <a:rect l="0" t="0" r="r" b="b"/>
              <a:pathLst>
                <a:path w="593" h="651">
                  <a:moveTo>
                    <a:pt x="0" y="651"/>
                  </a:moveTo>
                  <a:lnTo>
                    <a:pt x="455" y="651"/>
                  </a:lnTo>
                  <a:lnTo>
                    <a:pt x="593" y="304"/>
                  </a:lnTo>
                  <a:lnTo>
                    <a:pt x="182" y="0"/>
                  </a:lnTo>
                  <a:lnTo>
                    <a:pt x="0" y="44"/>
                  </a:lnTo>
                  <a:lnTo>
                    <a:pt x="0" y="651"/>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05" name="Freeform 837">
              <a:extLst>
                <a:ext uri="{FF2B5EF4-FFF2-40B4-BE49-F238E27FC236}">
                  <a16:creationId xmlns:a16="http://schemas.microsoft.com/office/drawing/2014/main" id="{54F3F61F-1E1D-4175-B0A4-75625F103269}"/>
                </a:ext>
              </a:extLst>
            </p:cNvPr>
            <p:cNvSpPr>
              <a:spLocks/>
            </p:cNvSpPr>
            <p:nvPr/>
          </p:nvSpPr>
          <p:spPr bwMode="auto">
            <a:xfrm>
              <a:off x="2946" y="1239"/>
              <a:ext cx="526" cy="559"/>
            </a:xfrm>
            <a:custGeom>
              <a:avLst/>
              <a:gdLst>
                <a:gd name="T0" fmla="*/ 410 w 777"/>
                <a:gd name="T1" fmla="*/ 825 h 825"/>
                <a:gd name="T2" fmla="*/ 777 w 777"/>
                <a:gd name="T3" fmla="*/ 304 h 825"/>
                <a:gd name="T4" fmla="*/ 366 w 777"/>
                <a:gd name="T5" fmla="*/ 0 h 825"/>
                <a:gd name="T6" fmla="*/ 0 w 777"/>
                <a:gd name="T7" fmla="*/ 521 h 825"/>
                <a:gd name="T8" fmla="*/ 410 w 777"/>
                <a:gd name="T9" fmla="*/ 825 h 825"/>
              </a:gdLst>
              <a:ahLst/>
              <a:cxnLst>
                <a:cxn ang="0">
                  <a:pos x="T0" y="T1"/>
                </a:cxn>
                <a:cxn ang="0">
                  <a:pos x="T2" y="T3"/>
                </a:cxn>
                <a:cxn ang="0">
                  <a:pos x="T4" y="T5"/>
                </a:cxn>
                <a:cxn ang="0">
                  <a:pos x="T6" y="T7"/>
                </a:cxn>
                <a:cxn ang="0">
                  <a:pos x="T8" y="T9"/>
                </a:cxn>
              </a:cxnLst>
              <a:rect l="0" t="0" r="r" b="b"/>
              <a:pathLst>
                <a:path w="777" h="825">
                  <a:moveTo>
                    <a:pt x="410" y="825"/>
                  </a:moveTo>
                  <a:lnTo>
                    <a:pt x="777" y="304"/>
                  </a:lnTo>
                  <a:lnTo>
                    <a:pt x="366" y="0"/>
                  </a:lnTo>
                  <a:lnTo>
                    <a:pt x="0" y="521"/>
                  </a:lnTo>
                  <a:lnTo>
                    <a:pt x="410" y="825"/>
                  </a:lnTo>
                  <a:close/>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06" name="Freeform 838">
              <a:extLst>
                <a:ext uri="{FF2B5EF4-FFF2-40B4-BE49-F238E27FC236}">
                  <a16:creationId xmlns:a16="http://schemas.microsoft.com/office/drawing/2014/main" id="{6831917C-AF08-4182-88C5-34D0324D26A8}"/>
                </a:ext>
              </a:extLst>
            </p:cNvPr>
            <p:cNvSpPr>
              <a:spLocks/>
            </p:cNvSpPr>
            <p:nvPr/>
          </p:nvSpPr>
          <p:spPr bwMode="auto">
            <a:xfrm>
              <a:off x="2636" y="1834"/>
              <a:ext cx="30" cy="29"/>
            </a:xfrm>
            <a:custGeom>
              <a:avLst/>
              <a:gdLst>
                <a:gd name="T0" fmla="*/ 22 w 45"/>
                <a:gd name="T1" fmla="*/ 0 h 41"/>
                <a:gd name="T2" fmla="*/ 28 w 45"/>
                <a:gd name="T3" fmla="*/ 0 h 41"/>
                <a:gd name="T4" fmla="*/ 31 w 45"/>
                <a:gd name="T5" fmla="*/ 1 h 41"/>
                <a:gd name="T6" fmla="*/ 34 w 45"/>
                <a:gd name="T7" fmla="*/ 3 h 41"/>
                <a:gd name="T8" fmla="*/ 38 w 45"/>
                <a:gd name="T9" fmla="*/ 5 h 41"/>
                <a:gd name="T10" fmla="*/ 41 w 45"/>
                <a:gd name="T11" fmla="*/ 8 h 41"/>
                <a:gd name="T12" fmla="*/ 43 w 45"/>
                <a:gd name="T13" fmla="*/ 12 h 41"/>
                <a:gd name="T14" fmla="*/ 45 w 45"/>
                <a:gd name="T15" fmla="*/ 15 h 41"/>
                <a:gd name="T16" fmla="*/ 45 w 45"/>
                <a:gd name="T17" fmla="*/ 20 h 41"/>
                <a:gd name="T18" fmla="*/ 45 w 45"/>
                <a:gd name="T19" fmla="*/ 24 h 41"/>
                <a:gd name="T20" fmla="*/ 43 w 45"/>
                <a:gd name="T21" fmla="*/ 27 h 41"/>
                <a:gd name="T22" fmla="*/ 41 w 45"/>
                <a:gd name="T23" fmla="*/ 31 h 41"/>
                <a:gd name="T24" fmla="*/ 38 w 45"/>
                <a:gd name="T25" fmla="*/ 34 h 41"/>
                <a:gd name="T26" fmla="*/ 34 w 45"/>
                <a:gd name="T27" fmla="*/ 38 h 41"/>
                <a:gd name="T28" fmla="*/ 31 w 45"/>
                <a:gd name="T29" fmla="*/ 40 h 41"/>
                <a:gd name="T30" fmla="*/ 28 w 45"/>
                <a:gd name="T31" fmla="*/ 40 h 41"/>
                <a:gd name="T32" fmla="*/ 22 w 45"/>
                <a:gd name="T33" fmla="*/ 41 h 41"/>
                <a:gd name="T34" fmla="*/ 19 w 45"/>
                <a:gd name="T35" fmla="*/ 40 h 41"/>
                <a:gd name="T36" fmla="*/ 14 w 45"/>
                <a:gd name="T37" fmla="*/ 40 h 41"/>
                <a:gd name="T38" fmla="*/ 10 w 45"/>
                <a:gd name="T39" fmla="*/ 38 h 41"/>
                <a:gd name="T40" fmla="*/ 7 w 45"/>
                <a:gd name="T41" fmla="*/ 34 h 41"/>
                <a:gd name="T42" fmla="*/ 4 w 45"/>
                <a:gd name="T43" fmla="*/ 31 h 41"/>
                <a:gd name="T44" fmla="*/ 2 w 45"/>
                <a:gd name="T45" fmla="*/ 27 h 41"/>
                <a:gd name="T46" fmla="*/ 0 w 45"/>
                <a:gd name="T47" fmla="*/ 24 h 41"/>
                <a:gd name="T48" fmla="*/ 0 w 45"/>
                <a:gd name="T49" fmla="*/ 20 h 41"/>
                <a:gd name="T50" fmla="*/ 0 w 45"/>
                <a:gd name="T51" fmla="*/ 15 h 41"/>
                <a:gd name="T52" fmla="*/ 2 w 45"/>
                <a:gd name="T53" fmla="*/ 12 h 41"/>
                <a:gd name="T54" fmla="*/ 4 w 45"/>
                <a:gd name="T55" fmla="*/ 8 h 41"/>
                <a:gd name="T56" fmla="*/ 7 w 45"/>
                <a:gd name="T57" fmla="*/ 5 h 41"/>
                <a:gd name="T58" fmla="*/ 10 w 45"/>
                <a:gd name="T59" fmla="*/ 3 h 41"/>
                <a:gd name="T60" fmla="*/ 14 w 45"/>
                <a:gd name="T61" fmla="*/ 1 h 41"/>
                <a:gd name="T62" fmla="*/ 19 w 45"/>
                <a:gd name="T63" fmla="*/ 0 h 41"/>
                <a:gd name="T64" fmla="*/ 22 w 45"/>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1">
                  <a:moveTo>
                    <a:pt x="22" y="0"/>
                  </a:moveTo>
                  <a:lnTo>
                    <a:pt x="28" y="0"/>
                  </a:lnTo>
                  <a:lnTo>
                    <a:pt x="31" y="1"/>
                  </a:lnTo>
                  <a:lnTo>
                    <a:pt x="34" y="3"/>
                  </a:lnTo>
                  <a:lnTo>
                    <a:pt x="38" y="5"/>
                  </a:lnTo>
                  <a:lnTo>
                    <a:pt x="41" y="8"/>
                  </a:lnTo>
                  <a:lnTo>
                    <a:pt x="43" y="12"/>
                  </a:lnTo>
                  <a:lnTo>
                    <a:pt x="45" y="15"/>
                  </a:lnTo>
                  <a:lnTo>
                    <a:pt x="45" y="20"/>
                  </a:lnTo>
                  <a:lnTo>
                    <a:pt x="45" y="24"/>
                  </a:lnTo>
                  <a:lnTo>
                    <a:pt x="43" y="27"/>
                  </a:lnTo>
                  <a:lnTo>
                    <a:pt x="41" y="31"/>
                  </a:lnTo>
                  <a:lnTo>
                    <a:pt x="38" y="34"/>
                  </a:lnTo>
                  <a:lnTo>
                    <a:pt x="34" y="38"/>
                  </a:lnTo>
                  <a:lnTo>
                    <a:pt x="31" y="40"/>
                  </a:lnTo>
                  <a:lnTo>
                    <a:pt x="28" y="40"/>
                  </a:lnTo>
                  <a:lnTo>
                    <a:pt x="22" y="41"/>
                  </a:lnTo>
                  <a:lnTo>
                    <a:pt x="19" y="40"/>
                  </a:lnTo>
                  <a:lnTo>
                    <a:pt x="14" y="40"/>
                  </a:lnTo>
                  <a:lnTo>
                    <a:pt x="10" y="38"/>
                  </a:lnTo>
                  <a:lnTo>
                    <a:pt x="7" y="34"/>
                  </a:lnTo>
                  <a:lnTo>
                    <a:pt x="4" y="31"/>
                  </a:lnTo>
                  <a:lnTo>
                    <a:pt x="2" y="27"/>
                  </a:lnTo>
                  <a:lnTo>
                    <a:pt x="0" y="24"/>
                  </a:lnTo>
                  <a:lnTo>
                    <a:pt x="0" y="20"/>
                  </a:lnTo>
                  <a:lnTo>
                    <a:pt x="0" y="15"/>
                  </a:lnTo>
                  <a:lnTo>
                    <a:pt x="2" y="12"/>
                  </a:lnTo>
                  <a:lnTo>
                    <a:pt x="4" y="8"/>
                  </a:lnTo>
                  <a:lnTo>
                    <a:pt x="7" y="5"/>
                  </a:lnTo>
                  <a:lnTo>
                    <a:pt x="10" y="3"/>
                  </a:lnTo>
                  <a:lnTo>
                    <a:pt x="14" y="1"/>
                  </a:lnTo>
                  <a:lnTo>
                    <a:pt x="19" y="0"/>
                  </a:lnTo>
                  <a:lnTo>
                    <a:pt x="2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07" name="Freeform 839">
              <a:extLst>
                <a:ext uri="{FF2B5EF4-FFF2-40B4-BE49-F238E27FC236}">
                  <a16:creationId xmlns:a16="http://schemas.microsoft.com/office/drawing/2014/main" id="{1E1FA58E-E0AE-4258-8D08-221BBD7FFC67}"/>
                </a:ext>
              </a:extLst>
            </p:cNvPr>
            <p:cNvSpPr>
              <a:spLocks/>
            </p:cNvSpPr>
            <p:nvPr/>
          </p:nvSpPr>
          <p:spPr bwMode="auto">
            <a:xfrm>
              <a:off x="2636" y="1834"/>
              <a:ext cx="30" cy="29"/>
            </a:xfrm>
            <a:custGeom>
              <a:avLst/>
              <a:gdLst>
                <a:gd name="T0" fmla="*/ 22 w 45"/>
                <a:gd name="T1" fmla="*/ 0 h 41"/>
                <a:gd name="T2" fmla="*/ 28 w 45"/>
                <a:gd name="T3" fmla="*/ 0 h 41"/>
                <a:gd name="T4" fmla="*/ 31 w 45"/>
                <a:gd name="T5" fmla="*/ 1 h 41"/>
                <a:gd name="T6" fmla="*/ 34 w 45"/>
                <a:gd name="T7" fmla="*/ 3 h 41"/>
                <a:gd name="T8" fmla="*/ 38 w 45"/>
                <a:gd name="T9" fmla="*/ 5 h 41"/>
                <a:gd name="T10" fmla="*/ 41 w 45"/>
                <a:gd name="T11" fmla="*/ 8 h 41"/>
                <a:gd name="T12" fmla="*/ 43 w 45"/>
                <a:gd name="T13" fmla="*/ 12 h 41"/>
                <a:gd name="T14" fmla="*/ 45 w 45"/>
                <a:gd name="T15" fmla="*/ 15 h 41"/>
                <a:gd name="T16" fmla="*/ 45 w 45"/>
                <a:gd name="T17" fmla="*/ 20 h 41"/>
                <a:gd name="T18" fmla="*/ 45 w 45"/>
                <a:gd name="T19" fmla="*/ 24 h 41"/>
                <a:gd name="T20" fmla="*/ 43 w 45"/>
                <a:gd name="T21" fmla="*/ 27 h 41"/>
                <a:gd name="T22" fmla="*/ 41 w 45"/>
                <a:gd name="T23" fmla="*/ 31 h 41"/>
                <a:gd name="T24" fmla="*/ 38 w 45"/>
                <a:gd name="T25" fmla="*/ 34 h 41"/>
                <a:gd name="T26" fmla="*/ 34 w 45"/>
                <a:gd name="T27" fmla="*/ 38 h 41"/>
                <a:gd name="T28" fmla="*/ 31 w 45"/>
                <a:gd name="T29" fmla="*/ 40 h 41"/>
                <a:gd name="T30" fmla="*/ 28 w 45"/>
                <a:gd name="T31" fmla="*/ 40 h 41"/>
                <a:gd name="T32" fmla="*/ 22 w 45"/>
                <a:gd name="T33" fmla="*/ 41 h 41"/>
                <a:gd name="T34" fmla="*/ 19 w 45"/>
                <a:gd name="T35" fmla="*/ 40 h 41"/>
                <a:gd name="T36" fmla="*/ 14 w 45"/>
                <a:gd name="T37" fmla="*/ 40 h 41"/>
                <a:gd name="T38" fmla="*/ 10 w 45"/>
                <a:gd name="T39" fmla="*/ 38 h 41"/>
                <a:gd name="T40" fmla="*/ 7 w 45"/>
                <a:gd name="T41" fmla="*/ 34 h 41"/>
                <a:gd name="T42" fmla="*/ 4 w 45"/>
                <a:gd name="T43" fmla="*/ 31 h 41"/>
                <a:gd name="T44" fmla="*/ 2 w 45"/>
                <a:gd name="T45" fmla="*/ 27 h 41"/>
                <a:gd name="T46" fmla="*/ 0 w 45"/>
                <a:gd name="T47" fmla="*/ 24 h 41"/>
                <a:gd name="T48" fmla="*/ 0 w 45"/>
                <a:gd name="T49" fmla="*/ 20 h 41"/>
                <a:gd name="T50" fmla="*/ 0 w 45"/>
                <a:gd name="T51" fmla="*/ 15 h 41"/>
                <a:gd name="T52" fmla="*/ 2 w 45"/>
                <a:gd name="T53" fmla="*/ 12 h 41"/>
                <a:gd name="T54" fmla="*/ 4 w 45"/>
                <a:gd name="T55" fmla="*/ 8 h 41"/>
                <a:gd name="T56" fmla="*/ 7 w 45"/>
                <a:gd name="T57" fmla="*/ 5 h 41"/>
                <a:gd name="T58" fmla="*/ 10 w 45"/>
                <a:gd name="T59" fmla="*/ 3 h 41"/>
                <a:gd name="T60" fmla="*/ 14 w 45"/>
                <a:gd name="T61" fmla="*/ 1 h 41"/>
                <a:gd name="T62" fmla="*/ 19 w 45"/>
                <a:gd name="T63" fmla="*/ 0 h 41"/>
                <a:gd name="T64" fmla="*/ 22 w 45"/>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1">
                  <a:moveTo>
                    <a:pt x="22" y="0"/>
                  </a:moveTo>
                  <a:lnTo>
                    <a:pt x="28" y="0"/>
                  </a:lnTo>
                  <a:lnTo>
                    <a:pt x="31" y="1"/>
                  </a:lnTo>
                  <a:lnTo>
                    <a:pt x="34" y="3"/>
                  </a:lnTo>
                  <a:lnTo>
                    <a:pt x="38" y="5"/>
                  </a:lnTo>
                  <a:lnTo>
                    <a:pt x="41" y="8"/>
                  </a:lnTo>
                  <a:lnTo>
                    <a:pt x="43" y="12"/>
                  </a:lnTo>
                  <a:lnTo>
                    <a:pt x="45" y="15"/>
                  </a:lnTo>
                  <a:lnTo>
                    <a:pt x="45" y="20"/>
                  </a:lnTo>
                  <a:lnTo>
                    <a:pt x="45" y="24"/>
                  </a:lnTo>
                  <a:lnTo>
                    <a:pt x="43" y="27"/>
                  </a:lnTo>
                  <a:lnTo>
                    <a:pt x="41" y="31"/>
                  </a:lnTo>
                  <a:lnTo>
                    <a:pt x="38" y="34"/>
                  </a:lnTo>
                  <a:lnTo>
                    <a:pt x="34" y="38"/>
                  </a:lnTo>
                  <a:lnTo>
                    <a:pt x="31" y="40"/>
                  </a:lnTo>
                  <a:lnTo>
                    <a:pt x="28" y="40"/>
                  </a:lnTo>
                  <a:lnTo>
                    <a:pt x="22" y="41"/>
                  </a:lnTo>
                  <a:lnTo>
                    <a:pt x="19" y="40"/>
                  </a:lnTo>
                  <a:lnTo>
                    <a:pt x="14" y="40"/>
                  </a:lnTo>
                  <a:lnTo>
                    <a:pt x="10" y="38"/>
                  </a:lnTo>
                  <a:lnTo>
                    <a:pt x="7" y="34"/>
                  </a:lnTo>
                  <a:lnTo>
                    <a:pt x="4" y="31"/>
                  </a:lnTo>
                  <a:lnTo>
                    <a:pt x="2" y="27"/>
                  </a:lnTo>
                  <a:lnTo>
                    <a:pt x="0" y="24"/>
                  </a:lnTo>
                  <a:lnTo>
                    <a:pt x="0" y="20"/>
                  </a:lnTo>
                  <a:lnTo>
                    <a:pt x="0" y="15"/>
                  </a:lnTo>
                  <a:lnTo>
                    <a:pt x="2" y="12"/>
                  </a:lnTo>
                  <a:lnTo>
                    <a:pt x="4" y="8"/>
                  </a:lnTo>
                  <a:lnTo>
                    <a:pt x="7" y="5"/>
                  </a:lnTo>
                  <a:lnTo>
                    <a:pt x="10" y="3"/>
                  </a:lnTo>
                  <a:lnTo>
                    <a:pt x="14" y="1"/>
                  </a:lnTo>
                  <a:lnTo>
                    <a:pt x="19" y="0"/>
                  </a:lnTo>
                  <a:lnTo>
                    <a:pt x="2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08" name="Freeform 840">
              <a:extLst>
                <a:ext uri="{FF2B5EF4-FFF2-40B4-BE49-F238E27FC236}">
                  <a16:creationId xmlns:a16="http://schemas.microsoft.com/office/drawing/2014/main" id="{73A44E51-BA02-4A96-BEC2-92F3C42C5E40}"/>
                </a:ext>
              </a:extLst>
            </p:cNvPr>
            <p:cNvSpPr>
              <a:spLocks/>
            </p:cNvSpPr>
            <p:nvPr/>
          </p:nvSpPr>
          <p:spPr bwMode="auto">
            <a:xfrm>
              <a:off x="2564" y="1526"/>
              <a:ext cx="30" cy="29"/>
            </a:xfrm>
            <a:custGeom>
              <a:avLst/>
              <a:gdLst>
                <a:gd name="T0" fmla="*/ 22 w 44"/>
                <a:gd name="T1" fmla="*/ 0 h 43"/>
                <a:gd name="T2" fmla="*/ 25 w 44"/>
                <a:gd name="T3" fmla="*/ 0 h 43"/>
                <a:gd name="T4" fmla="*/ 30 w 44"/>
                <a:gd name="T5" fmla="*/ 2 h 43"/>
                <a:gd name="T6" fmla="*/ 34 w 44"/>
                <a:gd name="T7" fmla="*/ 4 h 43"/>
                <a:gd name="T8" fmla="*/ 37 w 44"/>
                <a:gd name="T9" fmla="*/ 7 h 43"/>
                <a:gd name="T10" fmla="*/ 39 w 44"/>
                <a:gd name="T11" fmla="*/ 10 h 43"/>
                <a:gd name="T12" fmla="*/ 42 w 44"/>
                <a:gd name="T13" fmla="*/ 14 h 43"/>
                <a:gd name="T14" fmla="*/ 42 w 44"/>
                <a:gd name="T15" fmla="*/ 17 h 43"/>
                <a:gd name="T16" fmla="*/ 44 w 44"/>
                <a:gd name="T17" fmla="*/ 23 h 43"/>
                <a:gd name="T18" fmla="*/ 42 w 44"/>
                <a:gd name="T19" fmla="*/ 26 h 43"/>
                <a:gd name="T20" fmla="*/ 42 w 44"/>
                <a:gd name="T21" fmla="*/ 31 h 43"/>
                <a:gd name="T22" fmla="*/ 39 w 44"/>
                <a:gd name="T23" fmla="*/ 35 h 43"/>
                <a:gd name="T24" fmla="*/ 37 w 44"/>
                <a:gd name="T25" fmla="*/ 38 h 43"/>
                <a:gd name="T26" fmla="*/ 34 w 44"/>
                <a:gd name="T27" fmla="*/ 40 h 43"/>
                <a:gd name="T28" fmla="*/ 30 w 44"/>
                <a:gd name="T29" fmla="*/ 42 h 43"/>
                <a:gd name="T30" fmla="*/ 25 w 44"/>
                <a:gd name="T31" fmla="*/ 43 h 43"/>
                <a:gd name="T32" fmla="*/ 22 w 44"/>
                <a:gd name="T33" fmla="*/ 43 h 43"/>
                <a:gd name="T34" fmla="*/ 17 w 44"/>
                <a:gd name="T35" fmla="*/ 43 h 43"/>
                <a:gd name="T36" fmla="*/ 13 w 44"/>
                <a:gd name="T37" fmla="*/ 42 h 43"/>
                <a:gd name="T38" fmla="*/ 8 w 44"/>
                <a:gd name="T39" fmla="*/ 40 h 43"/>
                <a:gd name="T40" fmla="*/ 5 w 44"/>
                <a:gd name="T41" fmla="*/ 38 h 43"/>
                <a:gd name="T42" fmla="*/ 3 w 44"/>
                <a:gd name="T43" fmla="*/ 35 h 43"/>
                <a:gd name="T44" fmla="*/ 1 w 44"/>
                <a:gd name="T45" fmla="*/ 31 h 43"/>
                <a:gd name="T46" fmla="*/ 0 w 44"/>
                <a:gd name="T47" fmla="*/ 26 h 43"/>
                <a:gd name="T48" fmla="*/ 0 w 44"/>
                <a:gd name="T49" fmla="*/ 23 h 43"/>
                <a:gd name="T50" fmla="*/ 0 w 44"/>
                <a:gd name="T51" fmla="*/ 17 h 43"/>
                <a:gd name="T52" fmla="*/ 1 w 44"/>
                <a:gd name="T53" fmla="*/ 14 h 43"/>
                <a:gd name="T54" fmla="*/ 3 w 44"/>
                <a:gd name="T55" fmla="*/ 10 h 43"/>
                <a:gd name="T56" fmla="*/ 5 w 44"/>
                <a:gd name="T57" fmla="*/ 7 h 43"/>
                <a:gd name="T58" fmla="*/ 8 w 44"/>
                <a:gd name="T59" fmla="*/ 4 h 43"/>
                <a:gd name="T60" fmla="*/ 13 w 44"/>
                <a:gd name="T61" fmla="*/ 2 h 43"/>
                <a:gd name="T62" fmla="*/ 17 w 44"/>
                <a:gd name="T63" fmla="*/ 0 h 43"/>
                <a:gd name="T64" fmla="*/ 22 w 44"/>
                <a:gd name="T6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22" y="0"/>
                  </a:moveTo>
                  <a:lnTo>
                    <a:pt x="25" y="0"/>
                  </a:lnTo>
                  <a:lnTo>
                    <a:pt x="30" y="2"/>
                  </a:lnTo>
                  <a:lnTo>
                    <a:pt x="34" y="4"/>
                  </a:lnTo>
                  <a:lnTo>
                    <a:pt x="37" y="7"/>
                  </a:lnTo>
                  <a:lnTo>
                    <a:pt x="39" y="10"/>
                  </a:lnTo>
                  <a:lnTo>
                    <a:pt x="42" y="14"/>
                  </a:lnTo>
                  <a:lnTo>
                    <a:pt x="42" y="17"/>
                  </a:lnTo>
                  <a:lnTo>
                    <a:pt x="44" y="23"/>
                  </a:lnTo>
                  <a:lnTo>
                    <a:pt x="42" y="26"/>
                  </a:lnTo>
                  <a:lnTo>
                    <a:pt x="42" y="31"/>
                  </a:lnTo>
                  <a:lnTo>
                    <a:pt x="39" y="35"/>
                  </a:lnTo>
                  <a:lnTo>
                    <a:pt x="37" y="38"/>
                  </a:lnTo>
                  <a:lnTo>
                    <a:pt x="34" y="40"/>
                  </a:lnTo>
                  <a:lnTo>
                    <a:pt x="30" y="42"/>
                  </a:lnTo>
                  <a:lnTo>
                    <a:pt x="25" y="43"/>
                  </a:lnTo>
                  <a:lnTo>
                    <a:pt x="22" y="43"/>
                  </a:lnTo>
                  <a:lnTo>
                    <a:pt x="17" y="43"/>
                  </a:lnTo>
                  <a:lnTo>
                    <a:pt x="13" y="42"/>
                  </a:lnTo>
                  <a:lnTo>
                    <a:pt x="8" y="40"/>
                  </a:lnTo>
                  <a:lnTo>
                    <a:pt x="5" y="38"/>
                  </a:lnTo>
                  <a:lnTo>
                    <a:pt x="3" y="35"/>
                  </a:lnTo>
                  <a:lnTo>
                    <a:pt x="1" y="31"/>
                  </a:lnTo>
                  <a:lnTo>
                    <a:pt x="0" y="26"/>
                  </a:lnTo>
                  <a:lnTo>
                    <a:pt x="0" y="23"/>
                  </a:lnTo>
                  <a:lnTo>
                    <a:pt x="0" y="17"/>
                  </a:lnTo>
                  <a:lnTo>
                    <a:pt x="1" y="14"/>
                  </a:lnTo>
                  <a:lnTo>
                    <a:pt x="3" y="10"/>
                  </a:lnTo>
                  <a:lnTo>
                    <a:pt x="5" y="7"/>
                  </a:lnTo>
                  <a:lnTo>
                    <a:pt x="8" y="4"/>
                  </a:lnTo>
                  <a:lnTo>
                    <a:pt x="13" y="2"/>
                  </a:lnTo>
                  <a:lnTo>
                    <a:pt x="17" y="0"/>
                  </a:lnTo>
                  <a:lnTo>
                    <a:pt x="2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09" name="Freeform 841">
              <a:extLst>
                <a:ext uri="{FF2B5EF4-FFF2-40B4-BE49-F238E27FC236}">
                  <a16:creationId xmlns:a16="http://schemas.microsoft.com/office/drawing/2014/main" id="{C65D2718-885A-4A4C-96E0-04AE873D6501}"/>
                </a:ext>
              </a:extLst>
            </p:cNvPr>
            <p:cNvSpPr>
              <a:spLocks/>
            </p:cNvSpPr>
            <p:nvPr/>
          </p:nvSpPr>
          <p:spPr bwMode="auto">
            <a:xfrm>
              <a:off x="2564" y="1526"/>
              <a:ext cx="30" cy="29"/>
            </a:xfrm>
            <a:custGeom>
              <a:avLst/>
              <a:gdLst>
                <a:gd name="T0" fmla="*/ 22 w 44"/>
                <a:gd name="T1" fmla="*/ 0 h 43"/>
                <a:gd name="T2" fmla="*/ 25 w 44"/>
                <a:gd name="T3" fmla="*/ 0 h 43"/>
                <a:gd name="T4" fmla="*/ 30 w 44"/>
                <a:gd name="T5" fmla="*/ 2 h 43"/>
                <a:gd name="T6" fmla="*/ 34 w 44"/>
                <a:gd name="T7" fmla="*/ 4 h 43"/>
                <a:gd name="T8" fmla="*/ 37 w 44"/>
                <a:gd name="T9" fmla="*/ 7 h 43"/>
                <a:gd name="T10" fmla="*/ 39 w 44"/>
                <a:gd name="T11" fmla="*/ 10 h 43"/>
                <a:gd name="T12" fmla="*/ 42 w 44"/>
                <a:gd name="T13" fmla="*/ 14 h 43"/>
                <a:gd name="T14" fmla="*/ 42 w 44"/>
                <a:gd name="T15" fmla="*/ 17 h 43"/>
                <a:gd name="T16" fmla="*/ 44 w 44"/>
                <a:gd name="T17" fmla="*/ 23 h 43"/>
                <a:gd name="T18" fmla="*/ 42 w 44"/>
                <a:gd name="T19" fmla="*/ 26 h 43"/>
                <a:gd name="T20" fmla="*/ 42 w 44"/>
                <a:gd name="T21" fmla="*/ 31 h 43"/>
                <a:gd name="T22" fmla="*/ 39 w 44"/>
                <a:gd name="T23" fmla="*/ 35 h 43"/>
                <a:gd name="T24" fmla="*/ 37 w 44"/>
                <a:gd name="T25" fmla="*/ 38 h 43"/>
                <a:gd name="T26" fmla="*/ 34 w 44"/>
                <a:gd name="T27" fmla="*/ 40 h 43"/>
                <a:gd name="T28" fmla="*/ 30 w 44"/>
                <a:gd name="T29" fmla="*/ 42 h 43"/>
                <a:gd name="T30" fmla="*/ 25 w 44"/>
                <a:gd name="T31" fmla="*/ 43 h 43"/>
                <a:gd name="T32" fmla="*/ 22 w 44"/>
                <a:gd name="T33" fmla="*/ 43 h 43"/>
                <a:gd name="T34" fmla="*/ 17 w 44"/>
                <a:gd name="T35" fmla="*/ 43 h 43"/>
                <a:gd name="T36" fmla="*/ 13 w 44"/>
                <a:gd name="T37" fmla="*/ 42 h 43"/>
                <a:gd name="T38" fmla="*/ 8 w 44"/>
                <a:gd name="T39" fmla="*/ 40 h 43"/>
                <a:gd name="T40" fmla="*/ 5 w 44"/>
                <a:gd name="T41" fmla="*/ 38 h 43"/>
                <a:gd name="T42" fmla="*/ 3 w 44"/>
                <a:gd name="T43" fmla="*/ 35 h 43"/>
                <a:gd name="T44" fmla="*/ 1 w 44"/>
                <a:gd name="T45" fmla="*/ 31 h 43"/>
                <a:gd name="T46" fmla="*/ 0 w 44"/>
                <a:gd name="T47" fmla="*/ 26 h 43"/>
                <a:gd name="T48" fmla="*/ 0 w 44"/>
                <a:gd name="T49" fmla="*/ 23 h 43"/>
                <a:gd name="T50" fmla="*/ 0 w 44"/>
                <a:gd name="T51" fmla="*/ 17 h 43"/>
                <a:gd name="T52" fmla="*/ 1 w 44"/>
                <a:gd name="T53" fmla="*/ 14 h 43"/>
                <a:gd name="T54" fmla="*/ 3 w 44"/>
                <a:gd name="T55" fmla="*/ 10 h 43"/>
                <a:gd name="T56" fmla="*/ 5 w 44"/>
                <a:gd name="T57" fmla="*/ 7 h 43"/>
                <a:gd name="T58" fmla="*/ 8 w 44"/>
                <a:gd name="T59" fmla="*/ 4 h 43"/>
                <a:gd name="T60" fmla="*/ 13 w 44"/>
                <a:gd name="T61" fmla="*/ 2 h 43"/>
                <a:gd name="T62" fmla="*/ 17 w 44"/>
                <a:gd name="T63" fmla="*/ 0 h 43"/>
                <a:gd name="T64" fmla="*/ 22 w 44"/>
                <a:gd name="T6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3">
                  <a:moveTo>
                    <a:pt x="22" y="0"/>
                  </a:moveTo>
                  <a:lnTo>
                    <a:pt x="25" y="0"/>
                  </a:lnTo>
                  <a:lnTo>
                    <a:pt x="30" y="2"/>
                  </a:lnTo>
                  <a:lnTo>
                    <a:pt x="34" y="4"/>
                  </a:lnTo>
                  <a:lnTo>
                    <a:pt x="37" y="7"/>
                  </a:lnTo>
                  <a:lnTo>
                    <a:pt x="39" y="10"/>
                  </a:lnTo>
                  <a:lnTo>
                    <a:pt x="42" y="14"/>
                  </a:lnTo>
                  <a:lnTo>
                    <a:pt x="42" y="17"/>
                  </a:lnTo>
                  <a:lnTo>
                    <a:pt x="44" y="23"/>
                  </a:lnTo>
                  <a:lnTo>
                    <a:pt x="42" y="26"/>
                  </a:lnTo>
                  <a:lnTo>
                    <a:pt x="42" y="31"/>
                  </a:lnTo>
                  <a:lnTo>
                    <a:pt x="39" y="35"/>
                  </a:lnTo>
                  <a:lnTo>
                    <a:pt x="37" y="38"/>
                  </a:lnTo>
                  <a:lnTo>
                    <a:pt x="34" y="40"/>
                  </a:lnTo>
                  <a:lnTo>
                    <a:pt x="30" y="42"/>
                  </a:lnTo>
                  <a:lnTo>
                    <a:pt x="25" y="43"/>
                  </a:lnTo>
                  <a:lnTo>
                    <a:pt x="22" y="43"/>
                  </a:lnTo>
                  <a:lnTo>
                    <a:pt x="17" y="43"/>
                  </a:lnTo>
                  <a:lnTo>
                    <a:pt x="13" y="42"/>
                  </a:lnTo>
                  <a:lnTo>
                    <a:pt x="8" y="40"/>
                  </a:lnTo>
                  <a:lnTo>
                    <a:pt x="5" y="38"/>
                  </a:lnTo>
                  <a:lnTo>
                    <a:pt x="3" y="35"/>
                  </a:lnTo>
                  <a:lnTo>
                    <a:pt x="1" y="31"/>
                  </a:lnTo>
                  <a:lnTo>
                    <a:pt x="0" y="26"/>
                  </a:lnTo>
                  <a:lnTo>
                    <a:pt x="0" y="23"/>
                  </a:lnTo>
                  <a:lnTo>
                    <a:pt x="0" y="17"/>
                  </a:lnTo>
                  <a:lnTo>
                    <a:pt x="1" y="14"/>
                  </a:lnTo>
                  <a:lnTo>
                    <a:pt x="3" y="10"/>
                  </a:lnTo>
                  <a:lnTo>
                    <a:pt x="5" y="7"/>
                  </a:lnTo>
                  <a:lnTo>
                    <a:pt x="8" y="4"/>
                  </a:lnTo>
                  <a:lnTo>
                    <a:pt x="13" y="2"/>
                  </a:lnTo>
                  <a:lnTo>
                    <a:pt x="17" y="0"/>
                  </a:lnTo>
                  <a:lnTo>
                    <a:pt x="2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10" name="Freeform 842">
              <a:extLst>
                <a:ext uri="{FF2B5EF4-FFF2-40B4-BE49-F238E27FC236}">
                  <a16:creationId xmlns:a16="http://schemas.microsoft.com/office/drawing/2014/main" id="{D073A3EC-4B6B-4B4C-BB82-3E44BBA4D1A6}"/>
                </a:ext>
              </a:extLst>
            </p:cNvPr>
            <p:cNvSpPr>
              <a:spLocks/>
            </p:cNvSpPr>
            <p:nvPr/>
          </p:nvSpPr>
          <p:spPr bwMode="auto">
            <a:xfrm>
              <a:off x="2870" y="1352"/>
              <a:ext cx="32" cy="29"/>
            </a:xfrm>
            <a:custGeom>
              <a:avLst/>
              <a:gdLst>
                <a:gd name="T0" fmla="*/ 22 w 44"/>
                <a:gd name="T1" fmla="*/ 0 h 41"/>
                <a:gd name="T2" fmla="*/ 27 w 44"/>
                <a:gd name="T3" fmla="*/ 2 h 41"/>
                <a:gd name="T4" fmla="*/ 31 w 44"/>
                <a:gd name="T5" fmla="*/ 2 h 41"/>
                <a:gd name="T6" fmla="*/ 36 w 44"/>
                <a:gd name="T7" fmla="*/ 3 h 41"/>
                <a:gd name="T8" fmla="*/ 37 w 44"/>
                <a:gd name="T9" fmla="*/ 7 h 41"/>
                <a:gd name="T10" fmla="*/ 41 w 44"/>
                <a:gd name="T11" fmla="*/ 10 h 41"/>
                <a:gd name="T12" fmla="*/ 42 w 44"/>
                <a:gd name="T13" fmla="*/ 14 h 41"/>
                <a:gd name="T14" fmla="*/ 44 w 44"/>
                <a:gd name="T15" fmla="*/ 17 h 41"/>
                <a:gd name="T16" fmla="*/ 44 w 44"/>
                <a:gd name="T17" fmla="*/ 21 h 41"/>
                <a:gd name="T18" fmla="*/ 44 w 44"/>
                <a:gd name="T19" fmla="*/ 26 h 41"/>
                <a:gd name="T20" fmla="*/ 42 w 44"/>
                <a:gd name="T21" fmla="*/ 29 h 41"/>
                <a:gd name="T22" fmla="*/ 41 w 44"/>
                <a:gd name="T23" fmla="*/ 33 h 41"/>
                <a:gd name="T24" fmla="*/ 37 w 44"/>
                <a:gd name="T25" fmla="*/ 36 h 41"/>
                <a:gd name="T26" fmla="*/ 36 w 44"/>
                <a:gd name="T27" fmla="*/ 38 h 41"/>
                <a:gd name="T28" fmla="*/ 31 w 44"/>
                <a:gd name="T29" fmla="*/ 40 h 41"/>
                <a:gd name="T30" fmla="*/ 27 w 44"/>
                <a:gd name="T31" fmla="*/ 41 h 41"/>
                <a:gd name="T32" fmla="*/ 22 w 44"/>
                <a:gd name="T33" fmla="*/ 41 h 41"/>
                <a:gd name="T34" fmla="*/ 19 w 44"/>
                <a:gd name="T35" fmla="*/ 41 h 41"/>
                <a:gd name="T36" fmla="*/ 14 w 44"/>
                <a:gd name="T37" fmla="*/ 40 h 41"/>
                <a:gd name="T38" fmla="*/ 10 w 44"/>
                <a:gd name="T39" fmla="*/ 38 h 41"/>
                <a:gd name="T40" fmla="*/ 7 w 44"/>
                <a:gd name="T41" fmla="*/ 36 h 41"/>
                <a:gd name="T42" fmla="*/ 3 w 44"/>
                <a:gd name="T43" fmla="*/ 33 h 41"/>
                <a:gd name="T44" fmla="*/ 2 w 44"/>
                <a:gd name="T45" fmla="*/ 29 h 41"/>
                <a:gd name="T46" fmla="*/ 2 w 44"/>
                <a:gd name="T47" fmla="*/ 26 h 41"/>
                <a:gd name="T48" fmla="*/ 0 w 44"/>
                <a:gd name="T49" fmla="*/ 21 h 41"/>
                <a:gd name="T50" fmla="*/ 2 w 44"/>
                <a:gd name="T51" fmla="*/ 17 h 41"/>
                <a:gd name="T52" fmla="*/ 2 w 44"/>
                <a:gd name="T53" fmla="*/ 14 h 41"/>
                <a:gd name="T54" fmla="*/ 3 w 44"/>
                <a:gd name="T55" fmla="*/ 10 h 41"/>
                <a:gd name="T56" fmla="*/ 7 w 44"/>
                <a:gd name="T57" fmla="*/ 7 h 41"/>
                <a:gd name="T58" fmla="*/ 10 w 44"/>
                <a:gd name="T59" fmla="*/ 3 h 41"/>
                <a:gd name="T60" fmla="*/ 14 w 44"/>
                <a:gd name="T61" fmla="*/ 2 h 41"/>
                <a:gd name="T62" fmla="*/ 19 w 44"/>
                <a:gd name="T63" fmla="*/ 2 h 41"/>
                <a:gd name="T64" fmla="*/ 22 w 44"/>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22" y="0"/>
                  </a:moveTo>
                  <a:lnTo>
                    <a:pt x="27" y="2"/>
                  </a:lnTo>
                  <a:lnTo>
                    <a:pt x="31" y="2"/>
                  </a:lnTo>
                  <a:lnTo>
                    <a:pt x="36" y="3"/>
                  </a:lnTo>
                  <a:lnTo>
                    <a:pt x="37" y="7"/>
                  </a:lnTo>
                  <a:lnTo>
                    <a:pt x="41" y="10"/>
                  </a:lnTo>
                  <a:lnTo>
                    <a:pt x="42" y="14"/>
                  </a:lnTo>
                  <a:lnTo>
                    <a:pt x="44" y="17"/>
                  </a:lnTo>
                  <a:lnTo>
                    <a:pt x="44" y="21"/>
                  </a:lnTo>
                  <a:lnTo>
                    <a:pt x="44" y="26"/>
                  </a:lnTo>
                  <a:lnTo>
                    <a:pt x="42" y="29"/>
                  </a:lnTo>
                  <a:lnTo>
                    <a:pt x="41" y="33"/>
                  </a:lnTo>
                  <a:lnTo>
                    <a:pt x="37" y="36"/>
                  </a:lnTo>
                  <a:lnTo>
                    <a:pt x="36" y="38"/>
                  </a:lnTo>
                  <a:lnTo>
                    <a:pt x="31" y="40"/>
                  </a:lnTo>
                  <a:lnTo>
                    <a:pt x="27" y="41"/>
                  </a:lnTo>
                  <a:lnTo>
                    <a:pt x="22" y="41"/>
                  </a:lnTo>
                  <a:lnTo>
                    <a:pt x="19" y="41"/>
                  </a:lnTo>
                  <a:lnTo>
                    <a:pt x="14" y="40"/>
                  </a:lnTo>
                  <a:lnTo>
                    <a:pt x="10" y="38"/>
                  </a:lnTo>
                  <a:lnTo>
                    <a:pt x="7" y="36"/>
                  </a:lnTo>
                  <a:lnTo>
                    <a:pt x="3" y="33"/>
                  </a:lnTo>
                  <a:lnTo>
                    <a:pt x="2" y="29"/>
                  </a:lnTo>
                  <a:lnTo>
                    <a:pt x="2" y="26"/>
                  </a:lnTo>
                  <a:lnTo>
                    <a:pt x="0" y="21"/>
                  </a:lnTo>
                  <a:lnTo>
                    <a:pt x="2" y="17"/>
                  </a:lnTo>
                  <a:lnTo>
                    <a:pt x="2" y="14"/>
                  </a:lnTo>
                  <a:lnTo>
                    <a:pt x="3" y="10"/>
                  </a:lnTo>
                  <a:lnTo>
                    <a:pt x="7" y="7"/>
                  </a:lnTo>
                  <a:lnTo>
                    <a:pt x="10" y="3"/>
                  </a:lnTo>
                  <a:lnTo>
                    <a:pt x="14" y="2"/>
                  </a:lnTo>
                  <a:lnTo>
                    <a:pt x="19" y="2"/>
                  </a:lnTo>
                  <a:lnTo>
                    <a:pt x="2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11" name="Freeform 843">
              <a:extLst>
                <a:ext uri="{FF2B5EF4-FFF2-40B4-BE49-F238E27FC236}">
                  <a16:creationId xmlns:a16="http://schemas.microsoft.com/office/drawing/2014/main" id="{972211AF-4D22-4DB7-A2B8-94DB7D2B58C3}"/>
                </a:ext>
              </a:extLst>
            </p:cNvPr>
            <p:cNvSpPr>
              <a:spLocks/>
            </p:cNvSpPr>
            <p:nvPr/>
          </p:nvSpPr>
          <p:spPr bwMode="auto">
            <a:xfrm>
              <a:off x="2870" y="1352"/>
              <a:ext cx="32" cy="29"/>
            </a:xfrm>
            <a:custGeom>
              <a:avLst/>
              <a:gdLst>
                <a:gd name="T0" fmla="*/ 22 w 44"/>
                <a:gd name="T1" fmla="*/ 0 h 41"/>
                <a:gd name="T2" fmla="*/ 27 w 44"/>
                <a:gd name="T3" fmla="*/ 2 h 41"/>
                <a:gd name="T4" fmla="*/ 31 w 44"/>
                <a:gd name="T5" fmla="*/ 2 h 41"/>
                <a:gd name="T6" fmla="*/ 36 w 44"/>
                <a:gd name="T7" fmla="*/ 3 h 41"/>
                <a:gd name="T8" fmla="*/ 37 w 44"/>
                <a:gd name="T9" fmla="*/ 7 h 41"/>
                <a:gd name="T10" fmla="*/ 41 w 44"/>
                <a:gd name="T11" fmla="*/ 10 h 41"/>
                <a:gd name="T12" fmla="*/ 42 w 44"/>
                <a:gd name="T13" fmla="*/ 14 h 41"/>
                <a:gd name="T14" fmla="*/ 44 w 44"/>
                <a:gd name="T15" fmla="*/ 17 h 41"/>
                <a:gd name="T16" fmla="*/ 44 w 44"/>
                <a:gd name="T17" fmla="*/ 21 h 41"/>
                <a:gd name="T18" fmla="*/ 44 w 44"/>
                <a:gd name="T19" fmla="*/ 26 h 41"/>
                <a:gd name="T20" fmla="*/ 42 w 44"/>
                <a:gd name="T21" fmla="*/ 29 h 41"/>
                <a:gd name="T22" fmla="*/ 41 w 44"/>
                <a:gd name="T23" fmla="*/ 33 h 41"/>
                <a:gd name="T24" fmla="*/ 37 w 44"/>
                <a:gd name="T25" fmla="*/ 36 h 41"/>
                <a:gd name="T26" fmla="*/ 36 w 44"/>
                <a:gd name="T27" fmla="*/ 38 h 41"/>
                <a:gd name="T28" fmla="*/ 31 w 44"/>
                <a:gd name="T29" fmla="*/ 40 h 41"/>
                <a:gd name="T30" fmla="*/ 27 w 44"/>
                <a:gd name="T31" fmla="*/ 41 h 41"/>
                <a:gd name="T32" fmla="*/ 22 w 44"/>
                <a:gd name="T33" fmla="*/ 41 h 41"/>
                <a:gd name="T34" fmla="*/ 19 w 44"/>
                <a:gd name="T35" fmla="*/ 41 h 41"/>
                <a:gd name="T36" fmla="*/ 14 w 44"/>
                <a:gd name="T37" fmla="*/ 40 h 41"/>
                <a:gd name="T38" fmla="*/ 10 w 44"/>
                <a:gd name="T39" fmla="*/ 38 h 41"/>
                <a:gd name="T40" fmla="*/ 7 w 44"/>
                <a:gd name="T41" fmla="*/ 36 h 41"/>
                <a:gd name="T42" fmla="*/ 3 w 44"/>
                <a:gd name="T43" fmla="*/ 33 h 41"/>
                <a:gd name="T44" fmla="*/ 2 w 44"/>
                <a:gd name="T45" fmla="*/ 29 h 41"/>
                <a:gd name="T46" fmla="*/ 2 w 44"/>
                <a:gd name="T47" fmla="*/ 26 h 41"/>
                <a:gd name="T48" fmla="*/ 0 w 44"/>
                <a:gd name="T49" fmla="*/ 21 h 41"/>
                <a:gd name="T50" fmla="*/ 2 w 44"/>
                <a:gd name="T51" fmla="*/ 17 h 41"/>
                <a:gd name="T52" fmla="*/ 2 w 44"/>
                <a:gd name="T53" fmla="*/ 14 h 41"/>
                <a:gd name="T54" fmla="*/ 3 w 44"/>
                <a:gd name="T55" fmla="*/ 10 h 41"/>
                <a:gd name="T56" fmla="*/ 7 w 44"/>
                <a:gd name="T57" fmla="*/ 7 h 41"/>
                <a:gd name="T58" fmla="*/ 10 w 44"/>
                <a:gd name="T59" fmla="*/ 3 h 41"/>
                <a:gd name="T60" fmla="*/ 14 w 44"/>
                <a:gd name="T61" fmla="*/ 2 h 41"/>
                <a:gd name="T62" fmla="*/ 19 w 44"/>
                <a:gd name="T63" fmla="*/ 2 h 41"/>
                <a:gd name="T64" fmla="*/ 22 w 44"/>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1">
                  <a:moveTo>
                    <a:pt x="22" y="0"/>
                  </a:moveTo>
                  <a:lnTo>
                    <a:pt x="27" y="2"/>
                  </a:lnTo>
                  <a:lnTo>
                    <a:pt x="31" y="2"/>
                  </a:lnTo>
                  <a:lnTo>
                    <a:pt x="36" y="3"/>
                  </a:lnTo>
                  <a:lnTo>
                    <a:pt x="37" y="7"/>
                  </a:lnTo>
                  <a:lnTo>
                    <a:pt x="41" y="10"/>
                  </a:lnTo>
                  <a:lnTo>
                    <a:pt x="42" y="14"/>
                  </a:lnTo>
                  <a:lnTo>
                    <a:pt x="44" y="17"/>
                  </a:lnTo>
                  <a:lnTo>
                    <a:pt x="44" y="21"/>
                  </a:lnTo>
                  <a:lnTo>
                    <a:pt x="44" y="26"/>
                  </a:lnTo>
                  <a:lnTo>
                    <a:pt x="42" y="29"/>
                  </a:lnTo>
                  <a:lnTo>
                    <a:pt x="41" y="33"/>
                  </a:lnTo>
                  <a:lnTo>
                    <a:pt x="37" y="36"/>
                  </a:lnTo>
                  <a:lnTo>
                    <a:pt x="36" y="38"/>
                  </a:lnTo>
                  <a:lnTo>
                    <a:pt x="31" y="40"/>
                  </a:lnTo>
                  <a:lnTo>
                    <a:pt x="27" y="41"/>
                  </a:lnTo>
                  <a:lnTo>
                    <a:pt x="22" y="41"/>
                  </a:lnTo>
                  <a:lnTo>
                    <a:pt x="19" y="41"/>
                  </a:lnTo>
                  <a:lnTo>
                    <a:pt x="14" y="40"/>
                  </a:lnTo>
                  <a:lnTo>
                    <a:pt x="10" y="38"/>
                  </a:lnTo>
                  <a:lnTo>
                    <a:pt x="7" y="36"/>
                  </a:lnTo>
                  <a:lnTo>
                    <a:pt x="3" y="33"/>
                  </a:lnTo>
                  <a:lnTo>
                    <a:pt x="2" y="29"/>
                  </a:lnTo>
                  <a:lnTo>
                    <a:pt x="2" y="26"/>
                  </a:lnTo>
                  <a:lnTo>
                    <a:pt x="0" y="21"/>
                  </a:lnTo>
                  <a:lnTo>
                    <a:pt x="2" y="17"/>
                  </a:lnTo>
                  <a:lnTo>
                    <a:pt x="2" y="14"/>
                  </a:lnTo>
                  <a:lnTo>
                    <a:pt x="3" y="10"/>
                  </a:lnTo>
                  <a:lnTo>
                    <a:pt x="7" y="7"/>
                  </a:lnTo>
                  <a:lnTo>
                    <a:pt x="10" y="3"/>
                  </a:lnTo>
                  <a:lnTo>
                    <a:pt x="14" y="2"/>
                  </a:lnTo>
                  <a:lnTo>
                    <a:pt x="19" y="2"/>
                  </a:lnTo>
                  <a:lnTo>
                    <a:pt x="2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12" name="Freeform 844">
              <a:extLst>
                <a:ext uri="{FF2B5EF4-FFF2-40B4-BE49-F238E27FC236}">
                  <a16:creationId xmlns:a16="http://schemas.microsoft.com/office/drawing/2014/main" id="{E0EB2C5B-4360-4408-AD1D-8BDDEB711F40}"/>
                </a:ext>
              </a:extLst>
            </p:cNvPr>
            <p:cNvSpPr>
              <a:spLocks/>
            </p:cNvSpPr>
            <p:nvPr/>
          </p:nvSpPr>
          <p:spPr bwMode="auto">
            <a:xfrm>
              <a:off x="3159" y="1531"/>
              <a:ext cx="30" cy="30"/>
            </a:xfrm>
            <a:custGeom>
              <a:avLst/>
              <a:gdLst>
                <a:gd name="T0" fmla="*/ 22 w 45"/>
                <a:gd name="T1" fmla="*/ 0 h 43"/>
                <a:gd name="T2" fmla="*/ 27 w 45"/>
                <a:gd name="T3" fmla="*/ 1 h 43"/>
                <a:gd name="T4" fmla="*/ 31 w 45"/>
                <a:gd name="T5" fmla="*/ 1 h 43"/>
                <a:gd name="T6" fmla="*/ 36 w 45"/>
                <a:gd name="T7" fmla="*/ 5 h 43"/>
                <a:gd name="T8" fmla="*/ 38 w 45"/>
                <a:gd name="T9" fmla="*/ 7 h 43"/>
                <a:gd name="T10" fmla="*/ 41 w 45"/>
                <a:gd name="T11" fmla="*/ 10 h 43"/>
                <a:gd name="T12" fmla="*/ 43 w 45"/>
                <a:gd name="T13" fmla="*/ 14 h 43"/>
                <a:gd name="T14" fmla="*/ 45 w 45"/>
                <a:gd name="T15" fmla="*/ 17 h 43"/>
                <a:gd name="T16" fmla="*/ 45 w 45"/>
                <a:gd name="T17" fmla="*/ 22 h 43"/>
                <a:gd name="T18" fmla="*/ 45 w 45"/>
                <a:gd name="T19" fmla="*/ 26 h 43"/>
                <a:gd name="T20" fmla="*/ 43 w 45"/>
                <a:gd name="T21" fmla="*/ 31 h 43"/>
                <a:gd name="T22" fmla="*/ 41 w 45"/>
                <a:gd name="T23" fmla="*/ 34 h 43"/>
                <a:gd name="T24" fmla="*/ 38 w 45"/>
                <a:gd name="T25" fmla="*/ 38 h 43"/>
                <a:gd name="T26" fmla="*/ 36 w 45"/>
                <a:gd name="T27" fmla="*/ 40 h 43"/>
                <a:gd name="T28" fmla="*/ 31 w 45"/>
                <a:gd name="T29" fmla="*/ 41 h 43"/>
                <a:gd name="T30" fmla="*/ 27 w 45"/>
                <a:gd name="T31" fmla="*/ 43 h 43"/>
                <a:gd name="T32" fmla="*/ 22 w 45"/>
                <a:gd name="T33" fmla="*/ 43 h 43"/>
                <a:gd name="T34" fmla="*/ 19 w 45"/>
                <a:gd name="T35" fmla="*/ 43 h 43"/>
                <a:gd name="T36" fmla="*/ 14 w 45"/>
                <a:gd name="T37" fmla="*/ 41 h 43"/>
                <a:gd name="T38" fmla="*/ 10 w 45"/>
                <a:gd name="T39" fmla="*/ 40 h 43"/>
                <a:gd name="T40" fmla="*/ 7 w 45"/>
                <a:gd name="T41" fmla="*/ 38 h 43"/>
                <a:gd name="T42" fmla="*/ 4 w 45"/>
                <a:gd name="T43" fmla="*/ 34 h 43"/>
                <a:gd name="T44" fmla="*/ 2 w 45"/>
                <a:gd name="T45" fmla="*/ 31 h 43"/>
                <a:gd name="T46" fmla="*/ 0 w 45"/>
                <a:gd name="T47" fmla="*/ 26 h 43"/>
                <a:gd name="T48" fmla="*/ 0 w 45"/>
                <a:gd name="T49" fmla="*/ 22 h 43"/>
                <a:gd name="T50" fmla="*/ 0 w 45"/>
                <a:gd name="T51" fmla="*/ 17 h 43"/>
                <a:gd name="T52" fmla="*/ 2 w 45"/>
                <a:gd name="T53" fmla="*/ 14 h 43"/>
                <a:gd name="T54" fmla="*/ 4 w 45"/>
                <a:gd name="T55" fmla="*/ 10 h 43"/>
                <a:gd name="T56" fmla="*/ 7 w 45"/>
                <a:gd name="T57" fmla="*/ 7 h 43"/>
                <a:gd name="T58" fmla="*/ 10 w 45"/>
                <a:gd name="T59" fmla="*/ 5 h 43"/>
                <a:gd name="T60" fmla="*/ 14 w 45"/>
                <a:gd name="T61" fmla="*/ 1 h 43"/>
                <a:gd name="T62" fmla="*/ 19 w 45"/>
                <a:gd name="T63" fmla="*/ 1 h 43"/>
                <a:gd name="T64" fmla="*/ 22 w 45"/>
                <a:gd name="T6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3">
                  <a:moveTo>
                    <a:pt x="22" y="0"/>
                  </a:moveTo>
                  <a:lnTo>
                    <a:pt x="27" y="1"/>
                  </a:lnTo>
                  <a:lnTo>
                    <a:pt x="31" y="1"/>
                  </a:lnTo>
                  <a:lnTo>
                    <a:pt x="36" y="5"/>
                  </a:lnTo>
                  <a:lnTo>
                    <a:pt x="38" y="7"/>
                  </a:lnTo>
                  <a:lnTo>
                    <a:pt x="41" y="10"/>
                  </a:lnTo>
                  <a:lnTo>
                    <a:pt x="43" y="14"/>
                  </a:lnTo>
                  <a:lnTo>
                    <a:pt x="45" y="17"/>
                  </a:lnTo>
                  <a:lnTo>
                    <a:pt x="45" y="22"/>
                  </a:lnTo>
                  <a:lnTo>
                    <a:pt x="45" y="26"/>
                  </a:lnTo>
                  <a:lnTo>
                    <a:pt x="43" y="31"/>
                  </a:lnTo>
                  <a:lnTo>
                    <a:pt x="41" y="34"/>
                  </a:lnTo>
                  <a:lnTo>
                    <a:pt x="38" y="38"/>
                  </a:lnTo>
                  <a:lnTo>
                    <a:pt x="36" y="40"/>
                  </a:lnTo>
                  <a:lnTo>
                    <a:pt x="31" y="41"/>
                  </a:lnTo>
                  <a:lnTo>
                    <a:pt x="27" y="43"/>
                  </a:lnTo>
                  <a:lnTo>
                    <a:pt x="22" y="43"/>
                  </a:lnTo>
                  <a:lnTo>
                    <a:pt x="19" y="43"/>
                  </a:lnTo>
                  <a:lnTo>
                    <a:pt x="14" y="41"/>
                  </a:lnTo>
                  <a:lnTo>
                    <a:pt x="10" y="40"/>
                  </a:lnTo>
                  <a:lnTo>
                    <a:pt x="7" y="38"/>
                  </a:lnTo>
                  <a:lnTo>
                    <a:pt x="4" y="34"/>
                  </a:lnTo>
                  <a:lnTo>
                    <a:pt x="2" y="31"/>
                  </a:lnTo>
                  <a:lnTo>
                    <a:pt x="0" y="26"/>
                  </a:lnTo>
                  <a:lnTo>
                    <a:pt x="0" y="22"/>
                  </a:lnTo>
                  <a:lnTo>
                    <a:pt x="0" y="17"/>
                  </a:lnTo>
                  <a:lnTo>
                    <a:pt x="2" y="14"/>
                  </a:lnTo>
                  <a:lnTo>
                    <a:pt x="4" y="10"/>
                  </a:lnTo>
                  <a:lnTo>
                    <a:pt x="7" y="7"/>
                  </a:lnTo>
                  <a:lnTo>
                    <a:pt x="10" y="5"/>
                  </a:lnTo>
                  <a:lnTo>
                    <a:pt x="14" y="1"/>
                  </a:lnTo>
                  <a:lnTo>
                    <a:pt x="19" y="1"/>
                  </a:lnTo>
                  <a:lnTo>
                    <a:pt x="2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13" name="Freeform 845">
              <a:extLst>
                <a:ext uri="{FF2B5EF4-FFF2-40B4-BE49-F238E27FC236}">
                  <a16:creationId xmlns:a16="http://schemas.microsoft.com/office/drawing/2014/main" id="{E6ABFDC5-C44B-47C7-A1B2-D654F69EE13E}"/>
                </a:ext>
              </a:extLst>
            </p:cNvPr>
            <p:cNvSpPr>
              <a:spLocks/>
            </p:cNvSpPr>
            <p:nvPr/>
          </p:nvSpPr>
          <p:spPr bwMode="auto">
            <a:xfrm>
              <a:off x="3159" y="1531"/>
              <a:ext cx="30" cy="30"/>
            </a:xfrm>
            <a:custGeom>
              <a:avLst/>
              <a:gdLst>
                <a:gd name="T0" fmla="*/ 22 w 45"/>
                <a:gd name="T1" fmla="*/ 0 h 43"/>
                <a:gd name="T2" fmla="*/ 27 w 45"/>
                <a:gd name="T3" fmla="*/ 1 h 43"/>
                <a:gd name="T4" fmla="*/ 31 w 45"/>
                <a:gd name="T5" fmla="*/ 1 h 43"/>
                <a:gd name="T6" fmla="*/ 36 w 45"/>
                <a:gd name="T7" fmla="*/ 5 h 43"/>
                <a:gd name="T8" fmla="*/ 38 w 45"/>
                <a:gd name="T9" fmla="*/ 7 h 43"/>
                <a:gd name="T10" fmla="*/ 41 w 45"/>
                <a:gd name="T11" fmla="*/ 10 h 43"/>
                <a:gd name="T12" fmla="*/ 43 w 45"/>
                <a:gd name="T13" fmla="*/ 14 h 43"/>
                <a:gd name="T14" fmla="*/ 45 w 45"/>
                <a:gd name="T15" fmla="*/ 17 h 43"/>
                <a:gd name="T16" fmla="*/ 45 w 45"/>
                <a:gd name="T17" fmla="*/ 22 h 43"/>
                <a:gd name="T18" fmla="*/ 45 w 45"/>
                <a:gd name="T19" fmla="*/ 26 h 43"/>
                <a:gd name="T20" fmla="*/ 43 w 45"/>
                <a:gd name="T21" fmla="*/ 31 h 43"/>
                <a:gd name="T22" fmla="*/ 41 w 45"/>
                <a:gd name="T23" fmla="*/ 34 h 43"/>
                <a:gd name="T24" fmla="*/ 38 w 45"/>
                <a:gd name="T25" fmla="*/ 38 h 43"/>
                <a:gd name="T26" fmla="*/ 36 w 45"/>
                <a:gd name="T27" fmla="*/ 40 h 43"/>
                <a:gd name="T28" fmla="*/ 31 w 45"/>
                <a:gd name="T29" fmla="*/ 41 h 43"/>
                <a:gd name="T30" fmla="*/ 27 w 45"/>
                <a:gd name="T31" fmla="*/ 43 h 43"/>
                <a:gd name="T32" fmla="*/ 22 w 45"/>
                <a:gd name="T33" fmla="*/ 43 h 43"/>
                <a:gd name="T34" fmla="*/ 19 w 45"/>
                <a:gd name="T35" fmla="*/ 43 h 43"/>
                <a:gd name="T36" fmla="*/ 14 w 45"/>
                <a:gd name="T37" fmla="*/ 41 h 43"/>
                <a:gd name="T38" fmla="*/ 10 w 45"/>
                <a:gd name="T39" fmla="*/ 40 h 43"/>
                <a:gd name="T40" fmla="*/ 7 w 45"/>
                <a:gd name="T41" fmla="*/ 38 h 43"/>
                <a:gd name="T42" fmla="*/ 4 w 45"/>
                <a:gd name="T43" fmla="*/ 34 h 43"/>
                <a:gd name="T44" fmla="*/ 2 w 45"/>
                <a:gd name="T45" fmla="*/ 31 h 43"/>
                <a:gd name="T46" fmla="*/ 0 w 45"/>
                <a:gd name="T47" fmla="*/ 26 h 43"/>
                <a:gd name="T48" fmla="*/ 0 w 45"/>
                <a:gd name="T49" fmla="*/ 22 h 43"/>
                <a:gd name="T50" fmla="*/ 0 w 45"/>
                <a:gd name="T51" fmla="*/ 17 h 43"/>
                <a:gd name="T52" fmla="*/ 2 w 45"/>
                <a:gd name="T53" fmla="*/ 14 h 43"/>
                <a:gd name="T54" fmla="*/ 4 w 45"/>
                <a:gd name="T55" fmla="*/ 10 h 43"/>
                <a:gd name="T56" fmla="*/ 7 w 45"/>
                <a:gd name="T57" fmla="*/ 7 h 43"/>
                <a:gd name="T58" fmla="*/ 10 w 45"/>
                <a:gd name="T59" fmla="*/ 5 h 43"/>
                <a:gd name="T60" fmla="*/ 14 w 45"/>
                <a:gd name="T61" fmla="*/ 1 h 43"/>
                <a:gd name="T62" fmla="*/ 19 w 45"/>
                <a:gd name="T63" fmla="*/ 1 h 43"/>
                <a:gd name="T64" fmla="*/ 22 w 45"/>
                <a:gd name="T6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3">
                  <a:moveTo>
                    <a:pt x="22" y="0"/>
                  </a:moveTo>
                  <a:lnTo>
                    <a:pt x="27" y="1"/>
                  </a:lnTo>
                  <a:lnTo>
                    <a:pt x="31" y="1"/>
                  </a:lnTo>
                  <a:lnTo>
                    <a:pt x="36" y="5"/>
                  </a:lnTo>
                  <a:lnTo>
                    <a:pt x="38" y="7"/>
                  </a:lnTo>
                  <a:lnTo>
                    <a:pt x="41" y="10"/>
                  </a:lnTo>
                  <a:lnTo>
                    <a:pt x="43" y="14"/>
                  </a:lnTo>
                  <a:lnTo>
                    <a:pt x="45" y="17"/>
                  </a:lnTo>
                  <a:lnTo>
                    <a:pt x="45" y="22"/>
                  </a:lnTo>
                  <a:lnTo>
                    <a:pt x="45" y="26"/>
                  </a:lnTo>
                  <a:lnTo>
                    <a:pt x="43" y="31"/>
                  </a:lnTo>
                  <a:lnTo>
                    <a:pt x="41" y="34"/>
                  </a:lnTo>
                  <a:lnTo>
                    <a:pt x="38" y="38"/>
                  </a:lnTo>
                  <a:lnTo>
                    <a:pt x="36" y="40"/>
                  </a:lnTo>
                  <a:lnTo>
                    <a:pt x="31" y="41"/>
                  </a:lnTo>
                  <a:lnTo>
                    <a:pt x="27" y="43"/>
                  </a:lnTo>
                  <a:lnTo>
                    <a:pt x="22" y="43"/>
                  </a:lnTo>
                  <a:lnTo>
                    <a:pt x="19" y="43"/>
                  </a:lnTo>
                  <a:lnTo>
                    <a:pt x="14" y="41"/>
                  </a:lnTo>
                  <a:lnTo>
                    <a:pt x="10" y="40"/>
                  </a:lnTo>
                  <a:lnTo>
                    <a:pt x="7" y="38"/>
                  </a:lnTo>
                  <a:lnTo>
                    <a:pt x="4" y="34"/>
                  </a:lnTo>
                  <a:lnTo>
                    <a:pt x="2" y="31"/>
                  </a:lnTo>
                  <a:lnTo>
                    <a:pt x="0" y="26"/>
                  </a:lnTo>
                  <a:lnTo>
                    <a:pt x="0" y="22"/>
                  </a:lnTo>
                  <a:lnTo>
                    <a:pt x="0" y="17"/>
                  </a:lnTo>
                  <a:lnTo>
                    <a:pt x="2" y="14"/>
                  </a:lnTo>
                  <a:lnTo>
                    <a:pt x="4" y="10"/>
                  </a:lnTo>
                  <a:lnTo>
                    <a:pt x="7" y="7"/>
                  </a:lnTo>
                  <a:lnTo>
                    <a:pt x="10" y="5"/>
                  </a:lnTo>
                  <a:lnTo>
                    <a:pt x="14" y="1"/>
                  </a:lnTo>
                  <a:lnTo>
                    <a:pt x="19" y="1"/>
                  </a:lnTo>
                  <a:lnTo>
                    <a:pt x="2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14" name="Freeform 846">
              <a:extLst>
                <a:ext uri="{FF2B5EF4-FFF2-40B4-BE49-F238E27FC236}">
                  <a16:creationId xmlns:a16="http://schemas.microsoft.com/office/drawing/2014/main" id="{5BF2F0FF-C3C7-41AC-9F76-5C01A1AE69D7}"/>
                </a:ext>
              </a:extLst>
            </p:cNvPr>
            <p:cNvSpPr>
              <a:spLocks/>
            </p:cNvSpPr>
            <p:nvPr/>
          </p:nvSpPr>
          <p:spPr bwMode="auto">
            <a:xfrm>
              <a:off x="2962" y="1837"/>
              <a:ext cx="33" cy="30"/>
            </a:xfrm>
            <a:custGeom>
              <a:avLst/>
              <a:gdLst>
                <a:gd name="T0" fmla="*/ 23 w 47"/>
                <a:gd name="T1" fmla="*/ 0 h 44"/>
                <a:gd name="T2" fmla="*/ 28 w 47"/>
                <a:gd name="T3" fmla="*/ 0 h 44"/>
                <a:gd name="T4" fmla="*/ 32 w 47"/>
                <a:gd name="T5" fmla="*/ 2 h 44"/>
                <a:gd name="T6" fmla="*/ 37 w 47"/>
                <a:gd name="T7" fmla="*/ 4 h 44"/>
                <a:gd name="T8" fmla="*/ 40 w 47"/>
                <a:gd name="T9" fmla="*/ 5 h 44"/>
                <a:gd name="T10" fmla="*/ 42 w 47"/>
                <a:gd name="T11" fmla="*/ 9 h 44"/>
                <a:gd name="T12" fmla="*/ 44 w 47"/>
                <a:gd name="T13" fmla="*/ 12 h 44"/>
                <a:gd name="T14" fmla="*/ 46 w 47"/>
                <a:gd name="T15" fmla="*/ 17 h 44"/>
                <a:gd name="T16" fmla="*/ 47 w 47"/>
                <a:gd name="T17" fmla="*/ 21 h 44"/>
                <a:gd name="T18" fmla="*/ 46 w 47"/>
                <a:gd name="T19" fmla="*/ 26 h 44"/>
                <a:gd name="T20" fmla="*/ 44 w 47"/>
                <a:gd name="T21" fmla="*/ 30 h 44"/>
                <a:gd name="T22" fmla="*/ 42 w 47"/>
                <a:gd name="T23" fmla="*/ 33 h 44"/>
                <a:gd name="T24" fmla="*/ 40 w 47"/>
                <a:gd name="T25" fmla="*/ 37 h 44"/>
                <a:gd name="T26" fmla="*/ 37 w 47"/>
                <a:gd name="T27" fmla="*/ 40 h 44"/>
                <a:gd name="T28" fmla="*/ 32 w 47"/>
                <a:gd name="T29" fmla="*/ 42 h 44"/>
                <a:gd name="T30" fmla="*/ 28 w 47"/>
                <a:gd name="T31" fmla="*/ 44 h 44"/>
                <a:gd name="T32" fmla="*/ 23 w 47"/>
                <a:gd name="T33" fmla="*/ 44 h 44"/>
                <a:gd name="T34" fmla="*/ 18 w 47"/>
                <a:gd name="T35" fmla="*/ 44 h 44"/>
                <a:gd name="T36" fmla="*/ 15 w 47"/>
                <a:gd name="T37" fmla="*/ 42 h 44"/>
                <a:gd name="T38" fmla="*/ 10 w 47"/>
                <a:gd name="T39" fmla="*/ 40 h 44"/>
                <a:gd name="T40" fmla="*/ 6 w 47"/>
                <a:gd name="T41" fmla="*/ 37 h 44"/>
                <a:gd name="T42" fmla="*/ 5 w 47"/>
                <a:gd name="T43" fmla="*/ 33 h 44"/>
                <a:gd name="T44" fmla="*/ 1 w 47"/>
                <a:gd name="T45" fmla="*/ 30 h 44"/>
                <a:gd name="T46" fmla="*/ 1 w 47"/>
                <a:gd name="T47" fmla="*/ 26 h 44"/>
                <a:gd name="T48" fmla="*/ 0 w 47"/>
                <a:gd name="T49" fmla="*/ 21 h 44"/>
                <a:gd name="T50" fmla="*/ 1 w 47"/>
                <a:gd name="T51" fmla="*/ 17 h 44"/>
                <a:gd name="T52" fmla="*/ 1 w 47"/>
                <a:gd name="T53" fmla="*/ 12 h 44"/>
                <a:gd name="T54" fmla="*/ 5 w 47"/>
                <a:gd name="T55" fmla="*/ 9 h 44"/>
                <a:gd name="T56" fmla="*/ 6 w 47"/>
                <a:gd name="T57" fmla="*/ 5 h 44"/>
                <a:gd name="T58" fmla="*/ 10 w 47"/>
                <a:gd name="T59" fmla="*/ 4 h 44"/>
                <a:gd name="T60" fmla="*/ 15 w 47"/>
                <a:gd name="T61" fmla="*/ 2 h 44"/>
                <a:gd name="T62" fmla="*/ 18 w 47"/>
                <a:gd name="T63" fmla="*/ 0 h 44"/>
                <a:gd name="T64" fmla="*/ 23 w 47"/>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4">
                  <a:moveTo>
                    <a:pt x="23" y="0"/>
                  </a:moveTo>
                  <a:lnTo>
                    <a:pt x="28" y="0"/>
                  </a:lnTo>
                  <a:lnTo>
                    <a:pt x="32" y="2"/>
                  </a:lnTo>
                  <a:lnTo>
                    <a:pt x="37" y="4"/>
                  </a:lnTo>
                  <a:lnTo>
                    <a:pt x="40" y="5"/>
                  </a:lnTo>
                  <a:lnTo>
                    <a:pt x="42" y="9"/>
                  </a:lnTo>
                  <a:lnTo>
                    <a:pt x="44" y="12"/>
                  </a:lnTo>
                  <a:lnTo>
                    <a:pt x="46" y="17"/>
                  </a:lnTo>
                  <a:lnTo>
                    <a:pt x="47" y="21"/>
                  </a:lnTo>
                  <a:lnTo>
                    <a:pt x="46" y="26"/>
                  </a:lnTo>
                  <a:lnTo>
                    <a:pt x="44" y="30"/>
                  </a:lnTo>
                  <a:lnTo>
                    <a:pt x="42" y="33"/>
                  </a:lnTo>
                  <a:lnTo>
                    <a:pt x="40" y="37"/>
                  </a:lnTo>
                  <a:lnTo>
                    <a:pt x="37" y="40"/>
                  </a:lnTo>
                  <a:lnTo>
                    <a:pt x="32" y="42"/>
                  </a:lnTo>
                  <a:lnTo>
                    <a:pt x="28" y="44"/>
                  </a:lnTo>
                  <a:lnTo>
                    <a:pt x="23" y="44"/>
                  </a:lnTo>
                  <a:lnTo>
                    <a:pt x="18" y="44"/>
                  </a:lnTo>
                  <a:lnTo>
                    <a:pt x="15" y="42"/>
                  </a:lnTo>
                  <a:lnTo>
                    <a:pt x="10" y="40"/>
                  </a:lnTo>
                  <a:lnTo>
                    <a:pt x="6" y="37"/>
                  </a:lnTo>
                  <a:lnTo>
                    <a:pt x="5" y="33"/>
                  </a:lnTo>
                  <a:lnTo>
                    <a:pt x="1" y="30"/>
                  </a:lnTo>
                  <a:lnTo>
                    <a:pt x="1" y="26"/>
                  </a:lnTo>
                  <a:lnTo>
                    <a:pt x="0" y="21"/>
                  </a:lnTo>
                  <a:lnTo>
                    <a:pt x="1" y="17"/>
                  </a:lnTo>
                  <a:lnTo>
                    <a:pt x="1" y="12"/>
                  </a:lnTo>
                  <a:lnTo>
                    <a:pt x="5" y="9"/>
                  </a:lnTo>
                  <a:lnTo>
                    <a:pt x="6" y="5"/>
                  </a:lnTo>
                  <a:lnTo>
                    <a:pt x="10" y="4"/>
                  </a:lnTo>
                  <a:lnTo>
                    <a:pt x="15" y="2"/>
                  </a:lnTo>
                  <a:lnTo>
                    <a:pt x="18" y="0"/>
                  </a:lnTo>
                  <a:lnTo>
                    <a:pt x="23"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15" name="Freeform 847">
              <a:extLst>
                <a:ext uri="{FF2B5EF4-FFF2-40B4-BE49-F238E27FC236}">
                  <a16:creationId xmlns:a16="http://schemas.microsoft.com/office/drawing/2014/main" id="{7980B729-33F8-4DA1-89ED-CF1B74B00ADC}"/>
                </a:ext>
              </a:extLst>
            </p:cNvPr>
            <p:cNvSpPr>
              <a:spLocks/>
            </p:cNvSpPr>
            <p:nvPr/>
          </p:nvSpPr>
          <p:spPr bwMode="auto">
            <a:xfrm>
              <a:off x="2962" y="1837"/>
              <a:ext cx="33" cy="30"/>
            </a:xfrm>
            <a:custGeom>
              <a:avLst/>
              <a:gdLst>
                <a:gd name="T0" fmla="*/ 23 w 47"/>
                <a:gd name="T1" fmla="*/ 0 h 44"/>
                <a:gd name="T2" fmla="*/ 28 w 47"/>
                <a:gd name="T3" fmla="*/ 0 h 44"/>
                <a:gd name="T4" fmla="*/ 32 w 47"/>
                <a:gd name="T5" fmla="*/ 2 h 44"/>
                <a:gd name="T6" fmla="*/ 37 w 47"/>
                <a:gd name="T7" fmla="*/ 4 h 44"/>
                <a:gd name="T8" fmla="*/ 40 w 47"/>
                <a:gd name="T9" fmla="*/ 5 h 44"/>
                <a:gd name="T10" fmla="*/ 42 w 47"/>
                <a:gd name="T11" fmla="*/ 9 h 44"/>
                <a:gd name="T12" fmla="*/ 44 w 47"/>
                <a:gd name="T13" fmla="*/ 12 h 44"/>
                <a:gd name="T14" fmla="*/ 46 w 47"/>
                <a:gd name="T15" fmla="*/ 17 h 44"/>
                <a:gd name="T16" fmla="*/ 47 w 47"/>
                <a:gd name="T17" fmla="*/ 21 h 44"/>
                <a:gd name="T18" fmla="*/ 46 w 47"/>
                <a:gd name="T19" fmla="*/ 26 h 44"/>
                <a:gd name="T20" fmla="*/ 44 w 47"/>
                <a:gd name="T21" fmla="*/ 30 h 44"/>
                <a:gd name="T22" fmla="*/ 42 w 47"/>
                <a:gd name="T23" fmla="*/ 33 h 44"/>
                <a:gd name="T24" fmla="*/ 40 w 47"/>
                <a:gd name="T25" fmla="*/ 37 h 44"/>
                <a:gd name="T26" fmla="*/ 37 w 47"/>
                <a:gd name="T27" fmla="*/ 40 h 44"/>
                <a:gd name="T28" fmla="*/ 32 w 47"/>
                <a:gd name="T29" fmla="*/ 42 h 44"/>
                <a:gd name="T30" fmla="*/ 28 w 47"/>
                <a:gd name="T31" fmla="*/ 44 h 44"/>
                <a:gd name="T32" fmla="*/ 23 w 47"/>
                <a:gd name="T33" fmla="*/ 44 h 44"/>
                <a:gd name="T34" fmla="*/ 18 w 47"/>
                <a:gd name="T35" fmla="*/ 44 h 44"/>
                <a:gd name="T36" fmla="*/ 15 w 47"/>
                <a:gd name="T37" fmla="*/ 42 h 44"/>
                <a:gd name="T38" fmla="*/ 10 w 47"/>
                <a:gd name="T39" fmla="*/ 40 h 44"/>
                <a:gd name="T40" fmla="*/ 6 w 47"/>
                <a:gd name="T41" fmla="*/ 37 h 44"/>
                <a:gd name="T42" fmla="*/ 5 w 47"/>
                <a:gd name="T43" fmla="*/ 33 h 44"/>
                <a:gd name="T44" fmla="*/ 1 w 47"/>
                <a:gd name="T45" fmla="*/ 30 h 44"/>
                <a:gd name="T46" fmla="*/ 1 w 47"/>
                <a:gd name="T47" fmla="*/ 26 h 44"/>
                <a:gd name="T48" fmla="*/ 0 w 47"/>
                <a:gd name="T49" fmla="*/ 21 h 44"/>
                <a:gd name="T50" fmla="*/ 1 w 47"/>
                <a:gd name="T51" fmla="*/ 17 h 44"/>
                <a:gd name="T52" fmla="*/ 1 w 47"/>
                <a:gd name="T53" fmla="*/ 12 h 44"/>
                <a:gd name="T54" fmla="*/ 5 w 47"/>
                <a:gd name="T55" fmla="*/ 9 h 44"/>
                <a:gd name="T56" fmla="*/ 6 w 47"/>
                <a:gd name="T57" fmla="*/ 5 h 44"/>
                <a:gd name="T58" fmla="*/ 10 w 47"/>
                <a:gd name="T59" fmla="*/ 4 h 44"/>
                <a:gd name="T60" fmla="*/ 15 w 47"/>
                <a:gd name="T61" fmla="*/ 2 h 44"/>
                <a:gd name="T62" fmla="*/ 18 w 47"/>
                <a:gd name="T63" fmla="*/ 0 h 44"/>
                <a:gd name="T64" fmla="*/ 23 w 47"/>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4">
                  <a:moveTo>
                    <a:pt x="23" y="0"/>
                  </a:moveTo>
                  <a:lnTo>
                    <a:pt x="28" y="0"/>
                  </a:lnTo>
                  <a:lnTo>
                    <a:pt x="32" y="2"/>
                  </a:lnTo>
                  <a:lnTo>
                    <a:pt x="37" y="4"/>
                  </a:lnTo>
                  <a:lnTo>
                    <a:pt x="40" y="5"/>
                  </a:lnTo>
                  <a:lnTo>
                    <a:pt x="42" y="9"/>
                  </a:lnTo>
                  <a:lnTo>
                    <a:pt x="44" y="12"/>
                  </a:lnTo>
                  <a:lnTo>
                    <a:pt x="46" y="17"/>
                  </a:lnTo>
                  <a:lnTo>
                    <a:pt x="47" y="21"/>
                  </a:lnTo>
                  <a:lnTo>
                    <a:pt x="46" y="26"/>
                  </a:lnTo>
                  <a:lnTo>
                    <a:pt x="44" y="30"/>
                  </a:lnTo>
                  <a:lnTo>
                    <a:pt x="42" y="33"/>
                  </a:lnTo>
                  <a:lnTo>
                    <a:pt x="40" y="37"/>
                  </a:lnTo>
                  <a:lnTo>
                    <a:pt x="37" y="40"/>
                  </a:lnTo>
                  <a:lnTo>
                    <a:pt x="32" y="42"/>
                  </a:lnTo>
                  <a:lnTo>
                    <a:pt x="28" y="44"/>
                  </a:lnTo>
                  <a:lnTo>
                    <a:pt x="23" y="44"/>
                  </a:lnTo>
                  <a:lnTo>
                    <a:pt x="18" y="44"/>
                  </a:lnTo>
                  <a:lnTo>
                    <a:pt x="15" y="42"/>
                  </a:lnTo>
                  <a:lnTo>
                    <a:pt x="10" y="40"/>
                  </a:lnTo>
                  <a:lnTo>
                    <a:pt x="6" y="37"/>
                  </a:lnTo>
                  <a:lnTo>
                    <a:pt x="5" y="33"/>
                  </a:lnTo>
                  <a:lnTo>
                    <a:pt x="1" y="30"/>
                  </a:lnTo>
                  <a:lnTo>
                    <a:pt x="1" y="26"/>
                  </a:lnTo>
                  <a:lnTo>
                    <a:pt x="0" y="21"/>
                  </a:lnTo>
                  <a:lnTo>
                    <a:pt x="1" y="17"/>
                  </a:lnTo>
                  <a:lnTo>
                    <a:pt x="1" y="12"/>
                  </a:lnTo>
                  <a:lnTo>
                    <a:pt x="5" y="9"/>
                  </a:lnTo>
                  <a:lnTo>
                    <a:pt x="6" y="5"/>
                  </a:lnTo>
                  <a:lnTo>
                    <a:pt x="10" y="4"/>
                  </a:lnTo>
                  <a:lnTo>
                    <a:pt x="15" y="2"/>
                  </a:lnTo>
                  <a:lnTo>
                    <a:pt x="18" y="0"/>
                  </a:lnTo>
                  <a:lnTo>
                    <a:pt x="2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16" name="Freeform 848">
              <a:extLst>
                <a:ext uri="{FF2B5EF4-FFF2-40B4-BE49-F238E27FC236}">
                  <a16:creationId xmlns:a16="http://schemas.microsoft.com/office/drawing/2014/main" id="{FCD5A980-58DE-4F0E-BC87-3C15672E7F96}"/>
                </a:ext>
              </a:extLst>
            </p:cNvPr>
            <p:cNvSpPr>
              <a:spLocks noEditPoints="1"/>
            </p:cNvSpPr>
            <p:nvPr/>
          </p:nvSpPr>
          <p:spPr bwMode="auto">
            <a:xfrm>
              <a:off x="2629" y="1386"/>
              <a:ext cx="216" cy="126"/>
            </a:xfrm>
            <a:custGeom>
              <a:avLst/>
              <a:gdLst>
                <a:gd name="T0" fmla="*/ 0 w 319"/>
                <a:gd name="T1" fmla="*/ 150 h 188"/>
                <a:gd name="T2" fmla="*/ 215 w 319"/>
                <a:gd name="T3" fmla="*/ 33 h 188"/>
                <a:gd name="T4" fmla="*/ 235 w 319"/>
                <a:gd name="T5" fmla="*/ 72 h 188"/>
                <a:gd name="T6" fmla="*/ 20 w 319"/>
                <a:gd name="T7" fmla="*/ 188 h 188"/>
                <a:gd name="T8" fmla="*/ 0 w 319"/>
                <a:gd name="T9" fmla="*/ 150 h 188"/>
                <a:gd name="T10" fmla="*/ 177 w 319"/>
                <a:gd name="T11" fmla="*/ 6 h 188"/>
                <a:gd name="T12" fmla="*/ 319 w 319"/>
                <a:gd name="T13" fmla="*/ 0 h 188"/>
                <a:gd name="T14" fmla="*/ 237 w 319"/>
                <a:gd name="T15" fmla="*/ 120 h 188"/>
                <a:gd name="T16" fmla="*/ 177 w 319"/>
                <a:gd name="T17" fmla="*/ 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188">
                  <a:moveTo>
                    <a:pt x="0" y="150"/>
                  </a:moveTo>
                  <a:lnTo>
                    <a:pt x="215" y="33"/>
                  </a:lnTo>
                  <a:lnTo>
                    <a:pt x="235" y="72"/>
                  </a:lnTo>
                  <a:lnTo>
                    <a:pt x="20" y="188"/>
                  </a:lnTo>
                  <a:lnTo>
                    <a:pt x="0" y="150"/>
                  </a:lnTo>
                  <a:close/>
                  <a:moveTo>
                    <a:pt x="177" y="6"/>
                  </a:moveTo>
                  <a:lnTo>
                    <a:pt x="319" y="0"/>
                  </a:lnTo>
                  <a:lnTo>
                    <a:pt x="237" y="120"/>
                  </a:lnTo>
                  <a:lnTo>
                    <a:pt x="177" y="6"/>
                  </a:lnTo>
                  <a:close/>
                </a:path>
              </a:pathLst>
            </a:custGeom>
            <a:solidFill>
              <a:srgbClr val="000000"/>
            </a:solidFill>
            <a:ln w="1588">
              <a:solidFill>
                <a:srgbClr val="000000"/>
              </a:solidFill>
              <a:prstDash val="solid"/>
              <a:round/>
              <a:headEnd/>
              <a:tailEnd/>
            </a:ln>
          </p:spPr>
          <p:txBody>
            <a:bodyPr/>
            <a:lstStyle/>
            <a:p>
              <a:endParaRPr lang="en-US"/>
            </a:p>
          </p:txBody>
        </p:sp>
        <p:sp>
          <p:nvSpPr>
            <p:cNvPr id="8017" name="Freeform 849">
              <a:extLst>
                <a:ext uri="{FF2B5EF4-FFF2-40B4-BE49-F238E27FC236}">
                  <a16:creationId xmlns:a16="http://schemas.microsoft.com/office/drawing/2014/main" id="{D242902B-76EE-469C-8C56-2389D87B9978}"/>
                </a:ext>
              </a:extLst>
            </p:cNvPr>
            <p:cNvSpPr>
              <a:spLocks noEditPoints="1"/>
            </p:cNvSpPr>
            <p:nvPr/>
          </p:nvSpPr>
          <p:spPr bwMode="auto">
            <a:xfrm>
              <a:off x="2572" y="1600"/>
              <a:ext cx="84" cy="194"/>
            </a:xfrm>
            <a:custGeom>
              <a:avLst/>
              <a:gdLst>
                <a:gd name="T0" fmla="*/ 51 w 124"/>
                <a:gd name="T1" fmla="*/ 0 h 287"/>
                <a:gd name="T2" fmla="*/ 86 w 124"/>
                <a:gd name="T3" fmla="*/ 177 h 287"/>
                <a:gd name="T4" fmla="*/ 46 w 124"/>
                <a:gd name="T5" fmla="*/ 186 h 287"/>
                <a:gd name="T6" fmla="*/ 8 w 124"/>
                <a:gd name="T7" fmla="*/ 9 h 287"/>
                <a:gd name="T8" fmla="*/ 51 w 124"/>
                <a:gd name="T9" fmla="*/ 0 h 287"/>
                <a:gd name="T10" fmla="*/ 124 w 124"/>
                <a:gd name="T11" fmla="*/ 146 h 287"/>
                <a:gd name="T12" fmla="*/ 88 w 124"/>
                <a:gd name="T13" fmla="*/ 287 h 287"/>
                <a:gd name="T14" fmla="*/ 0 w 124"/>
                <a:gd name="T15" fmla="*/ 174 h 287"/>
                <a:gd name="T16" fmla="*/ 124 w 124"/>
                <a:gd name="T17" fmla="*/ 1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287">
                  <a:moveTo>
                    <a:pt x="51" y="0"/>
                  </a:moveTo>
                  <a:lnTo>
                    <a:pt x="86" y="177"/>
                  </a:lnTo>
                  <a:lnTo>
                    <a:pt x="46" y="186"/>
                  </a:lnTo>
                  <a:lnTo>
                    <a:pt x="8" y="9"/>
                  </a:lnTo>
                  <a:lnTo>
                    <a:pt x="51" y="0"/>
                  </a:lnTo>
                  <a:close/>
                  <a:moveTo>
                    <a:pt x="124" y="146"/>
                  </a:moveTo>
                  <a:lnTo>
                    <a:pt x="88" y="287"/>
                  </a:lnTo>
                  <a:lnTo>
                    <a:pt x="0" y="174"/>
                  </a:lnTo>
                  <a:lnTo>
                    <a:pt x="124" y="146"/>
                  </a:lnTo>
                  <a:close/>
                </a:path>
              </a:pathLst>
            </a:custGeom>
            <a:solidFill>
              <a:srgbClr val="000000"/>
            </a:solidFill>
            <a:ln w="1588">
              <a:solidFill>
                <a:srgbClr val="000000"/>
              </a:solidFill>
              <a:prstDash val="solid"/>
              <a:round/>
              <a:headEnd/>
              <a:tailEnd/>
            </a:ln>
          </p:spPr>
          <p:txBody>
            <a:bodyPr/>
            <a:lstStyle/>
            <a:p>
              <a:endParaRPr lang="en-US"/>
            </a:p>
          </p:txBody>
        </p:sp>
        <p:sp>
          <p:nvSpPr>
            <p:cNvPr id="8018" name="Freeform 850">
              <a:extLst>
                <a:ext uri="{FF2B5EF4-FFF2-40B4-BE49-F238E27FC236}">
                  <a16:creationId xmlns:a16="http://schemas.microsoft.com/office/drawing/2014/main" id="{CD12A157-D3D6-4F0E-BAA0-7F7F8E584AF3}"/>
                </a:ext>
              </a:extLst>
            </p:cNvPr>
            <p:cNvSpPr>
              <a:spLocks noEditPoints="1"/>
            </p:cNvSpPr>
            <p:nvPr/>
          </p:nvSpPr>
          <p:spPr bwMode="auto">
            <a:xfrm>
              <a:off x="2725" y="1806"/>
              <a:ext cx="202" cy="88"/>
            </a:xfrm>
            <a:custGeom>
              <a:avLst/>
              <a:gdLst>
                <a:gd name="T0" fmla="*/ 2 w 298"/>
                <a:gd name="T1" fmla="*/ 38 h 130"/>
                <a:gd name="T2" fmla="*/ 193 w 298"/>
                <a:gd name="T3" fmla="*/ 45 h 130"/>
                <a:gd name="T4" fmla="*/ 191 w 298"/>
                <a:gd name="T5" fmla="*/ 89 h 130"/>
                <a:gd name="T6" fmla="*/ 0 w 298"/>
                <a:gd name="T7" fmla="*/ 82 h 130"/>
                <a:gd name="T8" fmla="*/ 2 w 298"/>
                <a:gd name="T9" fmla="*/ 38 h 130"/>
                <a:gd name="T10" fmla="*/ 174 w 298"/>
                <a:gd name="T11" fmla="*/ 0 h 130"/>
                <a:gd name="T12" fmla="*/ 298 w 298"/>
                <a:gd name="T13" fmla="*/ 70 h 130"/>
                <a:gd name="T14" fmla="*/ 169 w 298"/>
                <a:gd name="T15" fmla="*/ 130 h 130"/>
                <a:gd name="T16" fmla="*/ 174 w 298"/>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30">
                  <a:moveTo>
                    <a:pt x="2" y="38"/>
                  </a:moveTo>
                  <a:lnTo>
                    <a:pt x="193" y="45"/>
                  </a:lnTo>
                  <a:lnTo>
                    <a:pt x="191" y="89"/>
                  </a:lnTo>
                  <a:lnTo>
                    <a:pt x="0" y="82"/>
                  </a:lnTo>
                  <a:lnTo>
                    <a:pt x="2" y="38"/>
                  </a:lnTo>
                  <a:close/>
                  <a:moveTo>
                    <a:pt x="174" y="0"/>
                  </a:moveTo>
                  <a:lnTo>
                    <a:pt x="298" y="70"/>
                  </a:lnTo>
                  <a:lnTo>
                    <a:pt x="169" y="130"/>
                  </a:lnTo>
                  <a:lnTo>
                    <a:pt x="174" y="0"/>
                  </a:lnTo>
                  <a:close/>
                </a:path>
              </a:pathLst>
            </a:custGeom>
            <a:solidFill>
              <a:srgbClr val="000000"/>
            </a:solidFill>
            <a:ln w="1588">
              <a:solidFill>
                <a:srgbClr val="000000"/>
              </a:solidFill>
              <a:prstDash val="solid"/>
              <a:round/>
              <a:headEnd/>
              <a:tailEnd/>
            </a:ln>
          </p:spPr>
          <p:txBody>
            <a:bodyPr/>
            <a:lstStyle/>
            <a:p>
              <a:endParaRPr lang="en-US"/>
            </a:p>
          </p:txBody>
        </p:sp>
        <p:sp>
          <p:nvSpPr>
            <p:cNvPr id="8019" name="Freeform 851">
              <a:extLst>
                <a:ext uri="{FF2B5EF4-FFF2-40B4-BE49-F238E27FC236}">
                  <a16:creationId xmlns:a16="http://schemas.microsoft.com/office/drawing/2014/main" id="{1F5D4C7D-DB63-43C8-8BEB-3ECAF7CCC35D}"/>
                </a:ext>
              </a:extLst>
            </p:cNvPr>
            <p:cNvSpPr>
              <a:spLocks noEditPoints="1"/>
            </p:cNvSpPr>
            <p:nvPr/>
          </p:nvSpPr>
          <p:spPr bwMode="auto">
            <a:xfrm>
              <a:off x="2881" y="1478"/>
              <a:ext cx="91" cy="249"/>
            </a:xfrm>
            <a:custGeom>
              <a:avLst/>
              <a:gdLst>
                <a:gd name="T0" fmla="*/ 41 w 135"/>
                <a:gd name="T1" fmla="*/ 0 h 368"/>
                <a:gd name="T2" fmla="*/ 99 w 135"/>
                <a:gd name="T3" fmla="*/ 257 h 368"/>
                <a:gd name="T4" fmla="*/ 56 w 135"/>
                <a:gd name="T5" fmla="*/ 267 h 368"/>
                <a:gd name="T6" fmla="*/ 0 w 135"/>
                <a:gd name="T7" fmla="*/ 8 h 368"/>
                <a:gd name="T8" fmla="*/ 41 w 135"/>
                <a:gd name="T9" fmla="*/ 0 h 368"/>
                <a:gd name="T10" fmla="*/ 135 w 135"/>
                <a:gd name="T11" fmla="*/ 227 h 368"/>
                <a:gd name="T12" fmla="*/ 101 w 135"/>
                <a:gd name="T13" fmla="*/ 368 h 368"/>
                <a:gd name="T14" fmla="*/ 10 w 135"/>
                <a:gd name="T15" fmla="*/ 255 h 368"/>
                <a:gd name="T16" fmla="*/ 135 w 135"/>
                <a:gd name="T17" fmla="*/ 227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368">
                  <a:moveTo>
                    <a:pt x="41" y="0"/>
                  </a:moveTo>
                  <a:lnTo>
                    <a:pt x="99" y="257"/>
                  </a:lnTo>
                  <a:lnTo>
                    <a:pt x="56" y="267"/>
                  </a:lnTo>
                  <a:lnTo>
                    <a:pt x="0" y="8"/>
                  </a:lnTo>
                  <a:lnTo>
                    <a:pt x="41" y="0"/>
                  </a:lnTo>
                  <a:close/>
                  <a:moveTo>
                    <a:pt x="135" y="227"/>
                  </a:moveTo>
                  <a:lnTo>
                    <a:pt x="101" y="368"/>
                  </a:lnTo>
                  <a:lnTo>
                    <a:pt x="10" y="255"/>
                  </a:lnTo>
                  <a:lnTo>
                    <a:pt x="135" y="227"/>
                  </a:lnTo>
                  <a:close/>
                </a:path>
              </a:pathLst>
            </a:custGeom>
            <a:solidFill>
              <a:srgbClr val="000000"/>
            </a:solidFill>
            <a:ln w="1588">
              <a:solidFill>
                <a:srgbClr val="000000"/>
              </a:solidFill>
              <a:prstDash val="solid"/>
              <a:round/>
              <a:headEnd/>
              <a:tailEnd/>
            </a:ln>
          </p:spPr>
          <p:txBody>
            <a:bodyPr/>
            <a:lstStyle/>
            <a:p>
              <a:endParaRPr lang="en-US"/>
            </a:p>
          </p:txBody>
        </p:sp>
        <p:sp>
          <p:nvSpPr>
            <p:cNvPr id="8020" name="Freeform 852">
              <a:extLst>
                <a:ext uri="{FF2B5EF4-FFF2-40B4-BE49-F238E27FC236}">
                  <a16:creationId xmlns:a16="http://schemas.microsoft.com/office/drawing/2014/main" id="{DD809039-911E-4854-9EDD-E052CD456314}"/>
                </a:ext>
              </a:extLst>
            </p:cNvPr>
            <p:cNvSpPr>
              <a:spLocks noEditPoints="1"/>
            </p:cNvSpPr>
            <p:nvPr/>
          </p:nvSpPr>
          <p:spPr bwMode="auto">
            <a:xfrm>
              <a:off x="2946" y="1400"/>
              <a:ext cx="187" cy="126"/>
            </a:xfrm>
            <a:custGeom>
              <a:avLst/>
              <a:gdLst>
                <a:gd name="T0" fmla="*/ 22 w 276"/>
                <a:gd name="T1" fmla="*/ 0 h 186"/>
                <a:gd name="T2" fmla="*/ 197 w 276"/>
                <a:gd name="T3" fmla="*/ 111 h 186"/>
                <a:gd name="T4" fmla="*/ 175 w 276"/>
                <a:gd name="T5" fmla="*/ 148 h 186"/>
                <a:gd name="T6" fmla="*/ 0 w 276"/>
                <a:gd name="T7" fmla="*/ 37 h 186"/>
                <a:gd name="T8" fmla="*/ 22 w 276"/>
                <a:gd name="T9" fmla="*/ 0 h 186"/>
                <a:gd name="T10" fmla="*/ 201 w 276"/>
                <a:gd name="T11" fmla="*/ 63 h 186"/>
                <a:gd name="T12" fmla="*/ 276 w 276"/>
                <a:gd name="T13" fmla="*/ 186 h 186"/>
                <a:gd name="T14" fmla="*/ 134 w 276"/>
                <a:gd name="T15" fmla="*/ 174 h 186"/>
                <a:gd name="T16" fmla="*/ 201 w 276"/>
                <a:gd name="T17" fmla="*/ 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86">
                  <a:moveTo>
                    <a:pt x="22" y="0"/>
                  </a:moveTo>
                  <a:lnTo>
                    <a:pt x="197" y="111"/>
                  </a:lnTo>
                  <a:lnTo>
                    <a:pt x="175" y="148"/>
                  </a:lnTo>
                  <a:lnTo>
                    <a:pt x="0" y="37"/>
                  </a:lnTo>
                  <a:lnTo>
                    <a:pt x="22" y="0"/>
                  </a:lnTo>
                  <a:close/>
                  <a:moveTo>
                    <a:pt x="201" y="63"/>
                  </a:moveTo>
                  <a:lnTo>
                    <a:pt x="276" y="186"/>
                  </a:lnTo>
                  <a:lnTo>
                    <a:pt x="134" y="174"/>
                  </a:lnTo>
                  <a:lnTo>
                    <a:pt x="201" y="63"/>
                  </a:lnTo>
                  <a:close/>
                </a:path>
              </a:pathLst>
            </a:custGeom>
            <a:solidFill>
              <a:srgbClr val="000000"/>
            </a:solidFill>
            <a:ln w="1588">
              <a:solidFill>
                <a:srgbClr val="000000"/>
              </a:solidFill>
              <a:prstDash val="solid"/>
              <a:round/>
              <a:headEnd/>
              <a:tailEnd/>
            </a:ln>
          </p:spPr>
          <p:txBody>
            <a:bodyPr/>
            <a:lstStyle/>
            <a:p>
              <a:endParaRPr lang="en-US"/>
            </a:p>
          </p:txBody>
        </p:sp>
        <p:sp>
          <p:nvSpPr>
            <p:cNvPr id="8021" name="Freeform 853">
              <a:extLst>
                <a:ext uri="{FF2B5EF4-FFF2-40B4-BE49-F238E27FC236}">
                  <a16:creationId xmlns:a16="http://schemas.microsoft.com/office/drawing/2014/main" id="{55FE7EEF-DBC8-4DC3-9A1E-9BC471884389}"/>
                </a:ext>
              </a:extLst>
            </p:cNvPr>
            <p:cNvSpPr>
              <a:spLocks noEditPoints="1"/>
            </p:cNvSpPr>
            <p:nvPr/>
          </p:nvSpPr>
          <p:spPr bwMode="auto">
            <a:xfrm>
              <a:off x="3202" y="1557"/>
              <a:ext cx="260" cy="168"/>
            </a:xfrm>
            <a:custGeom>
              <a:avLst/>
              <a:gdLst>
                <a:gd name="T0" fmla="*/ 20 w 383"/>
                <a:gd name="T1" fmla="*/ 0 h 246"/>
                <a:gd name="T2" fmla="*/ 303 w 383"/>
                <a:gd name="T3" fmla="*/ 172 h 246"/>
                <a:gd name="T4" fmla="*/ 281 w 383"/>
                <a:gd name="T5" fmla="*/ 210 h 246"/>
                <a:gd name="T6" fmla="*/ 0 w 383"/>
                <a:gd name="T7" fmla="*/ 36 h 246"/>
                <a:gd name="T8" fmla="*/ 20 w 383"/>
                <a:gd name="T9" fmla="*/ 0 h 246"/>
                <a:gd name="T10" fmla="*/ 307 w 383"/>
                <a:gd name="T11" fmla="*/ 123 h 246"/>
                <a:gd name="T12" fmla="*/ 383 w 383"/>
                <a:gd name="T13" fmla="*/ 246 h 246"/>
                <a:gd name="T14" fmla="*/ 240 w 383"/>
                <a:gd name="T15" fmla="*/ 236 h 246"/>
                <a:gd name="T16" fmla="*/ 307 w 383"/>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246">
                  <a:moveTo>
                    <a:pt x="20" y="0"/>
                  </a:moveTo>
                  <a:lnTo>
                    <a:pt x="303" y="172"/>
                  </a:lnTo>
                  <a:lnTo>
                    <a:pt x="281" y="210"/>
                  </a:lnTo>
                  <a:lnTo>
                    <a:pt x="0" y="36"/>
                  </a:lnTo>
                  <a:lnTo>
                    <a:pt x="20" y="0"/>
                  </a:lnTo>
                  <a:close/>
                  <a:moveTo>
                    <a:pt x="307" y="123"/>
                  </a:moveTo>
                  <a:lnTo>
                    <a:pt x="383" y="246"/>
                  </a:lnTo>
                  <a:lnTo>
                    <a:pt x="240" y="236"/>
                  </a:lnTo>
                  <a:lnTo>
                    <a:pt x="307" y="123"/>
                  </a:lnTo>
                  <a:close/>
                </a:path>
              </a:pathLst>
            </a:custGeom>
            <a:solidFill>
              <a:srgbClr val="000000"/>
            </a:solidFill>
            <a:ln w="1588">
              <a:solidFill>
                <a:srgbClr val="000000"/>
              </a:solidFill>
              <a:prstDash val="solid"/>
              <a:round/>
              <a:headEnd/>
              <a:tailEnd/>
            </a:ln>
          </p:spPr>
          <p:txBody>
            <a:bodyPr/>
            <a:lstStyle/>
            <a:p>
              <a:endParaRPr lang="en-US"/>
            </a:p>
          </p:txBody>
        </p:sp>
        <p:sp>
          <p:nvSpPr>
            <p:cNvPr id="8022" name="Freeform 854">
              <a:extLst>
                <a:ext uri="{FF2B5EF4-FFF2-40B4-BE49-F238E27FC236}">
                  <a16:creationId xmlns:a16="http://schemas.microsoft.com/office/drawing/2014/main" id="{713BC1FA-E97C-49CE-A559-23F034668572}"/>
                </a:ext>
              </a:extLst>
            </p:cNvPr>
            <p:cNvSpPr>
              <a:spLocks noEditPoints="1"/>
            </p:cNvSpPr>
            <p:nvPr/>
          </p:nvSpPr>
          <p:spPr bwMode="auto">
            <a:xfrm>
              <a:off x="3002" y="1851"/>
              <a:ext cx="304" cy="145"/>
            </a:xfrm>
            <a:custGeom>
              <a:avLst/>
              <a:gdLst>
                <a:gd name="T0" fmla="*/ 17 w 450"/>
                <a:gd name="T1" fmla="*/ 0 h 215"/>
                <a:gd name="T2" fmla="*/ 360 w 450"/>
                <a:gd name="T3" fmla="*/ 144 h 215"/>
                <a:gd name="T4" fmla="*/ 345 w 450"/>
                <a:gd name="T5" fmla="*/ 184 h 215"/>
                <a:gd name="T6" fmla="*/ 0 w 450"/>
                <a:gd name="T7" fmla="*/ 40 h 215"/>
                <a:gd name="T8" fmla="*/ 17 w 450"/>
                <a:gd name="T9" fmla="*/ 0 h 215"/>
                <a:gd name="T10" fmla="*/ 357 w 450"/>
                <a:gd name="T11" fmla="*/ 96 h 215"/>
                <a:gd name="T12" fmla="*/ 450 w 450"/>
                <a:gd name="T13" fmla="*/ 205 h 215"/>
                <a:gd name="T14" fmla="*/ 309 w 450"/>
                <a:gd name="T15" fmla="*/ 215 h 215"/>
                <a:gd name="T16" fmla="*/ 357 w 450"/>
                <a:gd name="T17" fmla="*/ 9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0" h="215">
                  <a:moveTo>
                    <a:pt x="17" y="0"/>
                  </a:moveTo>
                  <a:lnTo>
                    <a:pt x="360" y="144"/>
                  </a:lnTo>
                  <a:lnTo>
                    <a:pt x="345" y="184"/>
                  </a:lnTo>
                  <a:lnTo>
                    <a:pt x="0" y="40"/>
                  </a:lnTo>
                  <a:lnTo>
                    <a:pt x="17" y="0"/>
                  </a:lnTo>
                  <a:close/>
                  <a:moveTo>
                    <a:pt x="357" y="96"/>
                  </a:moveTo>
                  <a:lnTo>
                    <a:pt x="450" y="205"/>
                  </a:lnTo>
                  <a:lnTo>
                    <a:pt x="309" y="215"/>
                  </a:lnTo>
                  <a:lnTo>
                    <a:pt x="357" y="96"/>
                  </a:lnTo>
                  <a:close/>
                </a:path>
              </a:pathLst>
            </a:custGeom>
            <a:solidFill>
              <a:srgbClr val="000000"/>
            </a:solidFill>
            <a:ln w="1588">
              <a:solidFill>
                <a:srgbClr val="000000"/>
              </a:solidFill>
              <a:prstDash val="solid"/>
              <a:round/>
              <a:headEnd/>
              <a:tailEnd/>
            </a:ln>
          </p:spPr>
          <p:txBody>
            <a:bodyPr/>
            <a:lstStyle/>
            <a:p>
              <a:endParaRPr lang="en-US"/>
            </a:p>
          </p:txBody>
        </p:sp>
        <p:sp>
          <p:nvSpPr>
            <p:cNvPr id="8023" name="Rectangle 855">
              <a:extLst>
                <a:ext uri="{FF2B5EF4-FFF2-40B4-BE49-F238E27FC236}">
                  <a16:creationId xmlns:a16="http://schemas.microsoft.com/office/drawing/2014/main" id="{D01214A3-406B-4BDD-A62E-C86B3E699F39}"/>
                </a:ext>
              </a:extLst>
            </p:cNvPr>
            <p:cNvSpPr>
              <a:spLocks noChangeArrowheads="1"/>
            </p:cNvSpPr>
            <p:nvPr/>
          </p:nvSpPr>
          <p:spPr bwMode="auto">
            <a:xfrm>
              <a:off x="2456" y="14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1</a:t>
              </a:r>
              <a:endParaRPr lang="en-US" altLang="en-US" sz="4400"/>
            </a:p>
          </p:txBody>
        </p:sp>
        <p:sp>
          <p:nvSpPr>
            <p:cNvPr id="8024" name="Rectangle 856">
              <a:extLst>
                <a:ext uri="{FF2B5EF4-FFF2-40B4-BE49-F238E27FC236}">
                  <a16:creationId xmlns:a16="http://schemas.microsoft.com/office/drawing/2014/main" id="{A956BCA4-B424-4318-A9F4-9B8C250248FE}"/>
                </a:ext>
              </a:extLst>
            </p:cNvPr>
            <p:cNvSpPr>
              <a:spLocks noChangeArrowheads="1"/>
            </p:cNvSpPr>
            <p:nvPr/>
          </p:nvSpPr>
          <p:spPr bwMode="auto">
            <a:xfrm>
              <a:off x="2965" y="1237"/>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2</a:t>
              </a:r>
              <a:endParaRPr lang="en-US" altLang="en-US" sz="4400"/>
            </a:p>
          </p:txBody>
        </p:sp>
        <p:sp>
          <p:nvSpPr>
            <p:cNvPr id="8025" name="Rectangle 857">
              <a:extLst>
                <a:ext uri="{FF2B5EF4-FFF2-40B4-BE49-F238E27FC236}">
                  <a16:creationId xmlns:a16="http://schemas.microsoft.com/office/drawing/2014/main" id="{4512BB6D-0125-40CB-A033-41DB7D3E48CF}"/>
                </a:ext>
              </a:extLst>
            </p:cNvPr>
            <p:cNvSpPr>
              <a:spLocks noChangeArrowheads="1"/>
            </p:cNvSpPr>
            <p:nvPr/>
          </p:nvSpPr>
          <p:spPr bwMode="auto">
            <a:xfrm>
              <a:off x="2582" y="1887"/>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3</a:t>
              </a:r>
              <a:endParaRPr lang="en-US" altLang="en-US" sz="4400"/>
            </a:p>
          </p:txBody>
        </p:sp>
        <p:sp>
          <p:nvSpPr>
            <p:cNvPr id="8026" name="Rectangle 858">
              <a:extLst>
                <a:ext uri="{FF2B5EF4-FFF2-40B4-BE49-F238E27FC236}">
                  <a16:creationId xmlns:a16="http://schemas.microsoft.com/office/drawing/2014/main" id="{DCC3F5CD-39E7-4BBE-B9AC-76BAA250F78A}"/>
                </a:ext>
              </a:extLst>
            </p:cNvPr>
            <p:cNvSpPr>
              <a:spLocks noChangeArrowheads="1"/>
            </p:cNvSpPr>
            <p:nvPr/>
          </p:nvSpPr>
          <p:spPr bwMode="auto">
            <a:xfrm>
              <a:off x="2933" y="1894"/>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4</a:t>
              </a:r>
              <a:endParaRPr lang="en-US" altLang="en-US" sz="4400"/>
            </a:p>
          </p:txBody>
        </p:sp>
        <p:sp>
          <p:nvSpPr>
            <p:cNvPr id="8027" name="Rectangle 859">
              <a:extLst>
                <a:ext uri="{FF2B5EF4-FFF2-40B4-BE49-F238E27FC236}">
                  <a16:creationId xmlns:a16="http://schemas.microsoft.com/office/drawing/2014/main" id="{87C921E2-EF6C-4BE8-AE63-A278B51C0AE1}"/>
                </a:ext>
              </a:extLst>
            </p:cNvPr>
            <p:cNvSpPr>
              <a:spLocks noChangeArrowheads="1"/>
            </p:cNvSpPr>
            <p:nvPr/>
          </p:nvSpPr>
          <p:spPr bwMode="auto">
            <a:xfrm>
              <a:off x="3224" y="1374"/>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5</a:t>
              </a:r>
              <a:endParaRPr lang="en-US" altLang="en-US" sz="4400"/>
            </a:p>
          </p:txBody>
        </p:sp>
        <p:sp>
          <p:nvSpPr>
            <p:cNvPr id="8028" name="Rectangle 860">
              <a:extLst>
                <a:ext uri="{FF2B5EF4-FFF2-40B4-BE49-F238E27FC236}">
                  <a16:creationId xmlns:a16="http://schemas.microsoft.com/office/drawing/2014/main" id="{5054BBB8-2FD0-4513-BAB4-17FE1209EC1F}"/>
                </a:ext>
              </a:extLst>
            </p:cNvPr>
            <p:cNvSpPr>
              <a:spLocks noChangeArrowheads="1"/>
            </p:cNvSpPr>
            <p:nvPr/>
          </p:nvSpPr>
          <p:spPr bwMode="auto">
            <a:xfrm>
              <a:off x="2559" y="2784"/>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8029" name="Rectangle 861">
              <a:extLst>
                <a:ext uri="{FF2B5EF4-FFF2-40B4-BE49-F238E27FC236}">
                  <a16:creationId xmlns:a16="http://schemas.microsoft.com/office/drawing/2014/main" id="{5EF0A3DC-8F17-409E-8D25-FEDFBFB136FC}"/>
                </a:ext>
              </a:extLst>
            </p:cNvPr>
            <p:cNvSpPr>
              <a:spLocks noChangeArrowheads="1"/>
            </p:cNvSpPr>
            <p:nvPr/>
          </p:nvSpPr>
          <p:spPr bwMode="auto">
            <a:xfrm>
              <a:off x="2616" y="2830"/>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34</a:t>
              </a:r>
              <a:endParaRPr lang="en-US" altLang="en-US" sz="4400"/>
            </a:p>
          </p:txBody>
        </p:sp>
        <p:sp>
          <p:nvSpPr>
            <p:cNvPr id="8030" name="Rectangle 862">
              <a:extLst>
                <a:ext uri="{FF2B5EF4-FFF2-40B4-BE49-F238E27FC236}">
                  <a16:creationId xmlns:a16="http://schemas.microsoft.com/office/drawing/2014/main" id="{3B901DB0-6C2F-40F9-AAA0-C5E9C37E686F}"/>
                </a:ext>
              </a:extLst>
            </p:cNvPr>
            <p:cNvSpPr>
              <a:spLocks noChangeArrowheads="1"/>
            </p:cNvSpPr>
            <p:nvPr/>
          </p:nvSpPr>
          <p:spPr bwMode="auto">
            <a:xfrm>
              <a:off x="2681" y="2784"/>
              <a:ext cx="8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=1</a:t>
              </a:r>
              <a:endParaRPr lang="en-US" altLang="en-US" sz="4400"/>
            </a:p>
          </p:txBody>
        </p:sp>
        <p:sp>
          <p:nvSpPr>
            <p:cNvPr id="8031" name="Freeform 863">
              <a:extLst>
                <a:ext uri="{FF2B5EF4-FFF2-40B4-BE49-F238E27FC236}">
                  <a16:creationId xmlns:a16="http://schemas.microsoft.com/office/drawing/2014/main" id="{F6B8F1A5-32FD-4BC1-8867-C7B776FCE4A2}"/>
                </a:ext>
              </a:extLst>
            </p:cNvPr>
            <p:cNvSpPr>
              <a:spLocks/>
            </p:cNvSpPr>
            <p:nvPr/>
          </p:nvSpPr>
          <p:spPr bwMode="auto">
            <a:xfrm>
              <a:off x="4107" y="1268"/>
              <a:ext cx="277" cy="924"/>
            </a:xfrm>
            <a:custGeom>
              <a:avLst/>
              <a:gdLst>
                <a:gd name="T0" fmla="*/ 17 w 411"/>
                <a:gd name="T1" fmla="*/ 10 h 1364"/>
                <a:gd name="T2" fmla="*/ 53 w 411"/>
                <a:gd name="T3" fmla="*/ 28 h 1364"/>
                <a:gd name="T4" fmla="*/ 87 w 411"/>
                <a:gd name="T5" fmla="*/ 50 h 1364"/>
                <a:gd name="T6" fmla="*/ 119 w 411"/>
                <a:gd name="T7" fmla="*/ 76 h 1364"/>
                <a:gd name="T8" fmla="*/ 143 w 411"/>
                <a:gd name="T9" fmla="*/ 99 h 1364"/>
                <a:gd name="T10" fmla="*/ 160 w 411"/>
                <a:gd name="T11" fmla="*/ 116 h 1364"/>
                <a:gd name="T12" fmla="*/ 186 w 411"/>
                <a:gd name="T13" fmla="*/ 147 h 1364"/>
                <a:gd name="T14" fmla="*/ 220 w 411"/>
                <a:gd name="T15" fmla="*/ 191 h 1364"/>
                <a:gd name="T16" fmla="*/ 233 w 411"/>
                <a:gd name="T17" fmla="*/ 213 h 1364"/>
                <a:gd name="T18" fmla="*/ 245 w 411"/>
                <a:gd name="T19" fmla="*/ 234 h 1364"/>
                <a:gd name="T20" fmla="*/ 256 w 411"/>
                <a:gd name="T21" fmla="*/ 255 h 1364"/>
                <a:gd name="T22" fmla="*/ 262 w 411"/>
                <a:gd name="T23" fmla="*/ 274 h 1364"/>
                <a:gd name="T24" fmla="*/ 267 w 411"/>
                <a:gd name="T25" fmla="*/ 293 h 1364"/>
                <a:gd name="T26" fmla="*/ 271 w 411"/>
                <a:gd name="T27" fmla="*/ 312 h 1364"/>
                <a:gd name="T28" fmla="*/ 273 w 411"/>
                <a:gd name="T29" fmla="*/ 351 h 1364"/>
                <a:gd name="T30" fmla="*/ 271 w 411"/>
                <a:gd name="T31" fmla="*/ 389 h 1364"/>
                <a:gd name="T32" fmla="*/ 271 w 411"/>
                <a:gd name="T33" fmla="*/ 430 h 1364"/>
                <a:gd name="T34" fmla="*/ 266 w 411"/>
                <a:gd name="T35" fmla="*/ 474 h 1364"/>
                <a:gd name="T36" fmla="*/ 261 w 411"/>
                <a:gd name="T37" fmla="*/ 517 h 1364"/>
                <a:gd name="T38" fmla="*/ 249 w 411"/>
                <a:gd name="T39" fmla="*/ 585 h 1364"/>
                <a:gd name="T40" fmla="*/ 239 w 411"/>
                <a:gd name="T41" fmla="*/ 632 h 1364"/>
                <a:gd name="T42" fmla="*/ 227 w 411"/>
                <a:gd name="T43" fmla="*/ 679 h 1364"/>
                <a:gd name="T44" fmla="*/ 216 w 411"/>
                <a:gd name="T45" fmla="*/ 724 h 1364"/>
                <a:gd name="T46" fmla="*/ 208 w 411"/>
                <a:gd name="T47" fmla="*/ 769 h 1364"/>
                <a:gd name="T48" fmla="*/ 201 w 411"/>
                <a:gd name="T49" fmla="*/ 809 h 1364"/>
                <a:gd name="T50" fmla="*/ 198 w 411"/>
                <a:gd name="T51" fmla="*/ 847 h 1364"/>
                <a:gd name="T52" fmla="*/ 198 w 411"/>
                <a:gd name="T53" fmla="*/ 884 h 1364"/>
                <a:gd name="T54" fmla="*/ 199 w 411"/>
                <a:gd name="T55" fmla="*/ 922 h 1364"/>
                <a:gd name="T56" fmla="*/ 204 w 411"/>
                <a:gd name="T57" fmla="*/ 962 h 1364"/>
                <a:gd name="T58" fmla="*/ 213 w 411"/>
                <a:gd name="T59" fmla="*/ 1000 h 1364"/>
                <a:gd name="T60" fmla="*/ 223 w 411"/>
                <a:gd name="T61" fmla="*/ 1040 h 1364"/>
                <a:gd name="T62" fmla="*/ 237 w 411"/>
                <a:gd name="T63" fmla="*/ 1080 h 1364"/>
                <a:gd name="T64" fmla="*/ 256 w 411"/>
                <a:gd name="T65" fmla="*/ 1120 h 1364"/>
                <a:gd name="T66" fmla="*/ 276 w 411"/>
                <a:gd name="T67" fmla="*/ 1161 h 1364"/>
                <a:gd name="T68" fmla="*/ 298 w 411"/>
                <a:gd name="T69" fmla="*/ 1201 h 1364"/>
                <a:gd name="T70" fmla="*/ 315 w 411"/>
                <a:gd name="T71" fmla="*/ 1229 h 1364"/>
                <a:gd name="T72" fmla="*/ 329 w 411"/>
                <a:gd name="T73" fmla="*/ 1252 h 1364"/>
                <a:gd name="T74" fmla="*/ 349 w 411"/>
                <a:gd name="T75" fmla="*/ 1279 h 1364"/>
                <a:gd name="T76" fmla="*/ 366 w 411"/>
                <a:gd name="T77" fmla="*/ 1302 h 1364"/>
                <a:gd name="T78" fmla="*/ 382 w 411"/>
                <a:gd name="T79" fmla="*/ 1323 h 1364"/>
                <a:gd name="T80" fmla="*/ 394 w 411"/>
                <a:gd name="T81" fmla="*/ 1338 h 1364"/>
                <a:gd name="T82" fmla="*/ 400 w 411"/>
                <a:gd name="T83" fmla="*/ 1349 h 1364"/>
                <a:gd name="T84" fmla="*/ 406 w 411"/>
                <a:gd name="T85" fmla="*/ 1356 h 1364"/>
                <a:gd name="T86" fmla="*/ 411 w 411"/>
                <a:gd name="T87" fmla="*/ 1364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1" h="1364">
                  <a:moveTo>
                    <a:pt x="0" y="0"/>
                  </a:moveTo>
                  <a:lnTo>
                    <a:pt x="17" y="10"/>
                  </a:lnTo>
                  <a:lnTo>
                    <a:pt x="34" y="19"/>
                  </a:lnTo>
                  <a:lnTo>
                    <a:pt x="53" y="28"/>
                  </a:lnTo>
                  <a:lnTo>
                    <a:pt x="70" y="38"/>
                  </a:lnTo>
                  <a:lnTo>
                    <a:pt x="87" y="50"/>
                  </a:lnTo>
                  <a:lnTo>
                    <a:pt x="102" y="62"/>
                  </a:lnTo>
                  <a:lnTo>
                    <a:pt x="119" y="76"/>
                  </a:lnTo>
                  <a:lnTo>
                    <a:pt x="136" y="90"/>
                  </a:lnTo>
                  <a:lnTo>
                    <a:pt x="143" y="99"/>
                  </a:lnTo>
                  <a:lnTo>
                    <a:pt x="152" y="107"/>
                  </a:lnTo>
                  <a:lnTo>
                    <a:pt x="160" y="116"/>
                  </a:lnTo>
                  <a:lnTo>
                    <a:pt x="169" y="127"/>
                  </a:lnTo>
                  <a:lnTo>
                    <a:pt x="186" y="147"/>
                  </a:lnTo>
                  <a:lnTo>
                    <a:pt x="203" y="168"/>
                  </a:lnTo>
                  <a:lnTo>
                    <a:pt x="220" y="191"/>
                  </a:lnTo>
                  <a:lnTo>
                    <a:pt x="227" y="201"/>
                  </a:lnTo>
                  <a:lnTo>
                    <a:pt x="233" y="213"/>
                  </a:lnTo>
                  <a:lnTo>
                    <a:pt x="240" y="224"/>
                  </a:lnTo>
                  <a:lnTo>
                    <a:pt x="245" y="234"/>
                  </a:lnTo>
                  <a:lnTo>
                    <a:pt x="250" y="245"/>
                  </a:lnTo>
                  <a:lnTo>
                    <a:pt x="256" y="255"/>
                  </a:lnTo>
                  <a:lnTo>
                    <a:pt x="259" y="265"/>
                  </a:lnTo>
                  <a:lnTo>
                    <a:pt x="262" y="274"/>
                  </a:lnTo>
                  <a:lnTo>
                    <a:pt x="266" y="285"/>
                  </a:lnTo>
                  <a:lnTo>
                    <a:pt x="267" y="293"/>
                  </a:lnTo>
                  <a:lnTo>
                    <a:pt x="269" y="304"/>
                  </a:lnTo>
                  <a:lnTo>
                    <a:pt x="271" y="312"/>
                  </a:lnTo>
                  <a:lnTo>
                    <a:pt x="273" y="331"/>
                  </a:lnTo>
                  <a:lnTo>
                    <a:pt x="273" y="351"/>
                  </a:lnTo>
                  <a:lnTo>
                    <a:pt x="273" y="370"/>
                  </a:lnTo>
                  <a:lnTo>
                    <a:pt x="271" y="389"/>
                  </a:lnTo>
                  <a:lnTo>
                    <a:pt x="271" y="410"/>
                  </a:lnTo>
                  <a:lnTo>
                    <a:pt x="271" y="430"/>
                  </a:lnTo>
                  <a:lnTo>
                    <a:pt x="269" y="451"/>
                  </a:lnTo>
                  <a:lnTo>
                    <a:pt x="266" y="474"/>
                  </a:lnTo>
                  <a:lnTo>
                    <a:pt x="264" y="495"/>
                  </a:lnTo>
                  <a:lnTo>
                    <a:pt x="261" y="517"/>
                  </a:lnTo>
                  <a:lnTo>
                    <a:pt x="256" y="540"/>
                  </a:lnTo>
                  <a:lnTo>
                    <a:pt x="249" y="585"/>
                  </a:lnTo>
                  <a:lnTo>
                    <a:pt x="244" y="607"/>
                  </a:lnTo>
                  <a:lnTo>
                    <a:pt x="239" y="632"/>
                  </a:lnTo>
                  <a:lnTo>
                    <a:pt x="233" y="654"/>
                  </a:lnTo>
                  <a:lnTo>
                    <a:pt x="227" y="679"/>
                  </a:lnTo>
                  <a:lnTo>
                    <a:pt x="221" y="701"/>
                  </a:lnTo>
                  <a:lnTo>
                    <a:pt x="216" y="724"/>
                  </a:lnTo>
                  <a:lnTo>
                    <a:pt x="211" y="746"/>
                  </a:lnTo>
                  <a:lnTo>
                    <a:pt x="208" y="769"/>
                  </a:lnTo>
                  <a:lnTo>
                    <a:pt x="204" y="790"/>
                  </a:lnTo>
                  <a:lnTo>
                    <a:pt x="201" y="809"/>
                  </a:lnTo>
                  <a:lnTo>
                    <a:pt x="199" y="828"/>
                  </a:lnTo>
                  <a:lnTo>
                    <a:pt x="198" y="847"/>
                  </a:lnTo>
                  <a:lnTo>
                    <a:pt x="198" y="866"/>
                  </a:lnTo>
                  <a:lnTo>
                    <a:pt x="198" y="884"/>
                  </a:lnTo>
                  <a:lnTo>
                    <a:pt x="198" y="903"/>
                  </a:lnTo>
                  <a:lnTo>
                    <a:pt x="199" y="922"/>
                  </a:lnTo>
                  <a:lnTo>
                    <a:pt x="201" y="941"/>
                  </a:lnTo>
                  <a:lnTo>
                    <a:pt x="204" y="962"/>
                  </a:lnTo>
                  <a:lnTo>
                    <a:pt x="208" y="981"/>
                  </a:lnTo>
                  <a:lnTo>
                    <a:pt x="213" y="1000"/>
                  </a:lnTo>
                  <a:lnTo>
                    <a:pt x="218" y="1021"/>
                  </a:lnTo>
                  <a:lnTo>
                    <a:pt x="223" y="1040"/>
                  </a:lnTo>
                  <a:lnTo>
                    <a:pt x="230" y="1061"/>
                  </a:lnTo>
                  <a:lnTo>
                    <a:pt x="237" y="1080"/>
                  </a:lnTo>
                  <a:lnTo>
                    <a:pt x="245" y="1099"/>
                  </a:lnTo>
                  <a:lnTo>
                    <a:pt x="256" y="1120"/>
                  </a:lnTo>
                  <a:lnTo>
                    <a:pt x="266" y="1140"/>
                  </a:lnTo>
                  <a:lnTo>
                    <a:pt x="276" y="1161"/>
                  </a:lnTo>
                  <a:lnTo>
                    <a:pt x="288" y="1182"/>
                  </a:lnTo>
                  <a:lnTo>
                    <a:pt x="298" y="1201"/>
                  </a:lnTo>
                  <a:lnTo>
                    <a:pt x="310" y="1220"/>
                  </a:lnTo>
                  <a:lnTo>
                    <a:pt x="315" y="1229"/>
                  </a:lnTo>
                  <a:lnTo>
                    <a:pt x="320" y="1238"/>
                  </a:lnTo>
                  <a:lnTo>
                    <a:pt x="329" y="1252"/>
                  </a:lnTo>
                  <a:lnTo>
                    <a:pt x="339" y="1265"/>
                  </a:lnTo>
                  <a:lnTo>
                    <a:pt x="349" y="1279"/>
                  </a:lnTo>
                  <a:lnTo>
                    <a:pt x="358" y="1291"/>
                  </a:lnTo>
                  <a:lnTo>
                    <a:pt x="366" y="1302"/>
                  </a:lnTo>
                  <a:lnTo>
                    <a:pt x="375" y="1312"/>
                  </a:lnTo>
                  <a:lnTo>
                    <a:pt x="382" y="1323"/>
                  </a:lnTo>
                  <a:lnTo>
                    <a:pt x="388" y="1330"/>
                  </a:lnTo>
                  <a:lnTo>
                    <a:pt x="394" y="1338"/>
                  </a:lnTo>
                  <a:lnTo>
                    <a:pt x="397" y="1344"/>
                  </a:lnTo>
                  <a:lnTo>
                    <a:pt x="400" y="1349"/>
                  </a:lnTo>
                  <a:lnTo>
                    <a:pt x="404" y="1352"/>
                  </a:lnTo>
                  <a:lnTo>
                    <a:pt x="406" y="1356"/>
                  </a:lnTo>
                  <a:lnTo>
                    <a:pt x="407" y="1359"/>
                  </a:lnTo>
                  <a:lnTo>
                    <a:pt x="411" y="136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32" name="Freeform 864">
              <a:extLst>
                <a:ext uri="{FF2B5EF4-FFF2-40B4-BE49-F238E27FC236}">
                  <a16:creationId xmlns:a16="http://schemas.microsoft.com/office/drawing/2014/main" id="{933C186D-02D0-4D47-9F30-50CB11AF84D0}"/>
                </a:ext>
              </a:extLst>
            </p:cNvPr>
            <p:cNvSpPr>
              <a:spLocks/>
            </p:cNvSpPr>
            <p:nvPr/>
          </p:nvSpPr>
          <p:spPr bwMode="auto">
            <a:xfrm>
              <a:off x="4474" y="1209"/>
              <a:ext cx="249" cy="910"/>
            </a:xfrm>
            <a:custGeom>
              <a:avLst/>
              <a:gdLst>
                <a:gd name="T0" fmla="*/ 22 w 368"/>
                <a:gd name="T1" fmla="*/ 30 h 1344"/>
                <a:gd name="T2" fmla="*/ 56 w 368"/>
                <a:gd name="T3" fmla="*/ 71 h 1344"/>
                <a:gd name="T4" fmla="*/ 77 w 368"/>
                <a:gd name="T5" fmla="*/ 99 h 1344"/>
                <a:gd name="T6" fmla="*/ 95 w 368"/>
                <a:gd name="T7" fmla="*/ 127 h 1344"/>
                <a:gd name="T8" fmla="*/ 109 w 368"/>
                <a:gd name="T9" fmla="*/ 153 h 1344"/>
                <a:gd name="T10" fmla="*/ 123 w 368"/>
                <a:gd name="T11" fmla="*/ 179 h 1344"/>
                <a:gd name="T12" fmla="*/ 134 w 368"/>
                <a:gd name="T13" fmla="*/ 207 h 1344"/>
                <a:gd name="T14" fmla="*/ 148 w 368"/>
                <a:gd name="T15" fmla="*/ 252 h 1344"/>
                <a:gd name="T16" fmla="*/ 157 w 368"/>
                <a:gd name="T17" fmla="*/ 283 h 1344"/>
                <a:gd name="T18" fmla="*/ 163 w 368"/>
                <a:gd name="T19" fmla="*/ 318 h 1344"/>
                <a:gd name="T20" fmla="*/ 165 w 368"/>
                <a:gd name="T21" fmla="*/ 356 h 1344"/>
                <a:gd name="T22" fmla="*/ 163 w 368"/>
                <a:gd name="T23" fmla="*/ 379 h 1344"/>
                <a:gd name="T24" fmla="*/ 162 w 368"/>
                <a:gd name="T25" fmla="*/ 403 h 1344"/>
                <a:gd name="T26" fmla="*/ 153 w 368"/>
                <a:gd name="T27" fmla="*/ 453 h 1344"/>
                <a:gd name="T28" fmla="*/ 146 w 368"/>
                <a:gd name="T29" fmla="*/ 492 h 1344"/>
                <a:gd name="T30" fmla="*/ 141 w 368"/>
                <a:gd name="T31" fmla="*/ 516 h 1344"/>
                <a:gd name="T32" fmla="*/ 136 w 368"/>
                <a:gd name="T33" fmla="*/ 538 h 1344"/>
                <a:gd name="T34" fmla="*/ 133 w 368"/>
                <a:gd name="T35" fmla="*/ 556 h 1344"/>
                <a:gd name="T36" fmla="*/ 129 w 368"/>
                <a:gd name="T37" fmla="*/ 571 h 1344"/>
                <a:gd name="T38" fmla="*/ 126 w 368"/>
                <a:gd name="T39" fmla="*/ 585 h 1344"/>
                <a:gd name="T40" fmla="*/ 119 w 368"/>
                <a:gd name="T41" fmla="*/ 603 h 1344"/>
                <a:gd name="T42" fmla="*/ 112 w 368"/>
                <a:gd name="T43" fmla="*/ 627 h 1344"/>
                <a:gd name="T44" fmla="*/ 111 w 368"/>
                <a:gd name="T45" fmla="*/ 641 h 1344"/>
                <a:gd name="T46" fmla="*/ 109 w 368"/>
                <a:gd name="T47" fmla="*/ 657 h 1344"/>
                <a:gd name="T48" fmla="*/ 107 w 368"/>
                <a:gd name="T49" fmla="*/ 674 h 1344"/>
                <a:gd name="T50" fmla="*/ 107 w 368"/>
                <a:gd name="T51" fmla="*/ 714 h 1344"/>
                <a:gd name="T52" fmla="*/ 107 w 368"/>
                <a:gd name="T53" fmla="*/ 757 h 1344"/>
                <a:gd name="T54" fmla="*/ 111 w 368"/>
                <a:gd name="T55" fmla="*/ 801 h 1344"/>
                <a:gd name="T56" fmla="*/ 114 w 368"/>
                <a:gd name="T57" fmla="*/ 839 h 1344"/>
                <a:gd name="T58" fmla="*/ 121 w 368"/>
                <a:gd name="T59" fmla="*/ 874 h 1344"/>
                <a:gd name="T60" fmla="*/ 128 w 368"/>
                <a:gd name="T61" fmla="*/ 908 h 1344"/>
                <a:gd name="T62" fmla="*/ 136 w 368"/>
                <a:gd name="T63" fmla="*/ 946 h 1344"/>
                <a:gd name="T64" fmla="*/ 143 w 368"/>
                <a:gd name="T65" fmla="*/ 967 h 1344"/>
                <a:gd name="T66" fmla="*/ 150 w 368"/>
                <a:gd name="T67" fmla="*/ 990 h 1344"/>
                <a:gd name="T68" fmla="*/ 157 w 368"/>
                <a:gd name="T69" fmla="*/ 1014 h 1344"/>
                <a:gd name="T70" fmla="*/ 172 w 368"/>
                <a:gd name="T71" fmla="*/ 1066 h 1344"/>
                <a:gd name="T72" fmla="*/ 191 w 368"/>
                <a:gd name="T73" fmla="*/ 1117 h 1344"/>
                <a:gd name="T74" fmla="*/ 201 w 368"/>
                <a:gd name="T75" fmla="*/ 1141 h 1344"/>
                <a:gd name="T76" fmla="*/ 211 w 368"/>
                <a:gd name="T77" fmla="*/ 1162 h 1344"/>
                <a:gd name="T78" fmla="*/ 233 w 368"/>
                <a:gd name="T79" fmla="*/ 1198 h 1344"/>
                <a:gd name="T80" fmla="*/ 257 w 368"/>
                <a:gd name="T81" fmla="*/ 1229 h 1344"/>
                <a:gd name="T82" fmla="*/ 283 w 368"/>
                <a:gd name="T83" fmla="*/ 1257 h 1344"/>
                <a:gd name="T84" fmla="*/ 305 w 368"/>
                <a:gd name="T85" fmla="*/ 1282 h 1344"/>
                <a:gd name="T86" fmla="*/ 324 w 368"/>
                <a:gd name="T87" fmla="*/ 1302 h 1344"/>
                <a:gd name="T88" fmla="*/ 339 w 368"/>
                <a:gd name="T89" fmla="*/ 1318 h 1344"/>
                <a:gd name="T90" fmla="*/ 354 w 368"/>
                <a:gd name="T91" fmla="*/ 133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8" h="1344">
                  <a:moveTo>
                    <a:pt x="0" y="0"/>
                  </a:moveTo>
                  <a:lnTo>
                    <a:pt x="22" y="30"/>
                  </a:lnTo>
                  <a:lnTo>
                    <a:pt x="46" y="58"/>
                  </a:lnTo>
                  <a:lnTo>
                    <a:pt x="56" y="71"/>
                  </a:lnTo>
                  <a:lnTo>
                    <a:pt x="66" y="85"/>
                  </a:lnTo>
                  <a:lnTo>
                    <a:pt x="77" y="99"/>
                  </a:lnTo>
                  <a:lnTo>
                    <a:pt x="87" y="113"/>
                  </a:lnTo>
                  <a:lnTo>
                    <a:pt x="95" y="127"/>
                  </a:lnTo>
                  <a:lnTo>
                    <a:pt x="102" y="141"/>
                  </a:lnTo>
                  <a:lnTo>
                    <a:pt x="109" y="153"/>
                  </a:lnTo>
                  <a:lnTo>
                    <a:pt x="116" y="167"/>
                  </a:lnTo>
                  <a:lnTo>
                    <a:pt x="123" y="179"/>
                  </a:lnTo>
                  <a:lnTo>
                    <a:pt x="128" y="193"/>
                  </a:lnTo>
                  <a:lnTo>
                    <a:pt x="134" y="207"/>
                  </a:lnTo>
                  <a:lnTo>
                    <a:pt x="140" y="223"/>
                  </a:lnTo>
                  <a:lnTo>
                    <a:pt x="148" y="252"/>
                  </a:lnTo>
                  <a:lnTo>
                    <a:pt x="153" y="268"/>
                  </a:lnTo>
                  <a:lnTo>
                    <a:pt x="157" y="283"/>
                  </a:lnTo>
                  <a:lnTo>
                    <a:pt x="160" y="301"/>
                  </a:lnTo>
                  <a:lnTo>
                    <a:pt x="163" y="318"/>
                  </a:lnTo>
                  <a:lnTo>
                    <a:pt x="165" y="337"/>
                  </a:lnTo>
                  <a:lnTo>
                    <a:pt x="165" y="356"/>
                  </a:lnTo>
                  <a:lnTo>
                    <a:pt x="165" y="367"/>
                  </a:lnTo>
                  <a:lnTo>
                    <a:pt x="163" y="379"/>
                  </a:lnTo>
                  <a:lnTo>
                    <a:pt x="163" y="391"/>
                  </a:lnTo>
                  <a:lnTo>
                    <a:pt x="162" y="403"/>
                  </a:lnTo>
                  <a:lnTo>
                    <a:pt x="158" y="427"/>
                  </a:lnTo>
                  <a:lnTo>
                    <a:pt x="153" y="453"/>
                  </a:lnTo>
                  <a:lnTo>
                    <a:pt x="148" y="479"/>
                  </a:lnTo>
                  <a:lnTo>
                    <a:pt x="146" y="492"/>
                  </a:lnTo>
                  <a:lnTo>
                    <a:pt x="143" y="504"/>
                  </a:lnTo>
                  <a:lnTo>
                    <a:pt x="141" y="516"/>
                  </a:lnTo>
                  <a:lnTo>
                    <a:pt x="140" y="528"/>
                  </a:lnTo>
                  <a:lnTo>
                    <a:pt x="136" y="538"/>
                  </a:lnTo>
                  <a:lnTo>
                    <a:pt x="134" y="547"/>
                  </a:lnTo>
                  <a:lnTo>
                    <a:pt x="133" y="556"/>
                  </a:lnTo>
                  <a:lnTo>
                    <a:pt x="131" y="565"/>
                  </a:lnTo>
                  <a:lnTo>
                    <a:pt x="129" y="571"/>
                  </a:lnTo>
                  <a:lnTo>
                    <a:pt x="128" y="578"/>
                  </a:lnTo>
                  <a:lnTo>
                    <a:pt x="126" y="585"/>
                  </a:lnTo>
                  <a:lnTo>
                    <a:pt x="124" y="592"/>
                  </a:lnTo>
                  <a:lnTo>
                    <a:pt x="119" y="603"/>
                  </a:lnTo>
                  <a:lnTo>
                    <a:pt x="116" y="615"/>
                  </a:lnTo>
                  <a:lnTo>
                    <a:pt x="112" y="627"/>
                  </a:lnTo>
                  <a:lnTo>
                    <a:pt x="112" y="634"/>
                  </a:lnTo>
                  <a:lnTo>
                    <a:pt x="111" y="641"/>
                  </a:lnTo>
                  <a:lnTo>
                    <a:pt x="109" y="648"/>
                  </a:lnTo>
                  <a:lnTo>
                    <a:pt x="109" y="657"/>
                  </a:lnTo>
                  <a:lnTo>
                    <a:pt x="109" y="665"/>
                  </a:lnTo>
                  <a:lnTo>
                    <a:pt x="107" y="674"/>
                  </a:lnTo>
                  <a:lnTo>
                    <a:pt x="107" y="693"/>
                  </a:lnTo>
                  <a:lnTo>
                    <a:pt x="107" y="714"/>
                  </a:lnTo>
                  <a:lnTo>
                    <a:pt x="107" y="736"/>
                  </a:lnTo>
                  <a:lnTo>
                    <a:pt x="107" y="757"/>
                  </a:lnTo>
                  <a:lnTo>
                    <a:pt x="109" y="780"/>
                  </a:lnTo>
                  <a:lnTo>
                    <a:pt x="111" y="801"/>
                  </a:lnTo>
                  <a:lnTo>
                    <a:pt x="112" y="821"/>
                  </a:lnTo>
                  <a:lnTo>
                    <a:pt x="114" y="839"/>
                  </a:lnTo>
                  <a:lnTo>
                    <a:pt x="117" y="858"/>
                  </a:lnTo>
                  <a:lnTo>
                    <a:pt x="121" y="874"/>
                  </a:lnTo>
                  <a:lnTo>
                    <a:pt x="124" y="891"/>
                  </a:lnTo>
                  <a:lnTo>
                    <a:pt x="128" y="908"/>
                  </a:lnTo>
                  <a:lnTo>
                    <a:pt x="133" y="927"/>
                  </a:lnTo>
                  <a:lnTo>
                    <a:pt x="136" y="946"/>
                  </a:lnTo>
                  <a:lnTo>
                    <a:pt x="140" y="957"/>
                  </a:lnTo>
                  <a:lnTo>
                    <a:pt x="143" y="967"/>
                  </a:lnTo>
                  <a:lnTo>
                    <a:pt x="146" y="978"/>
                  </a:lnTo>
                  <a:lnTo>
                    <a:pt x="150" y="990"/>
                  </a:lnTo>
                  <a:lnTo>
                    <a:pt x="153" y="1002"/>
                  </a:lnTo>
                  <a:lnTo>
                    <a:pt x="157" y="1014"/>
                  </a:lnTo>
                  <a:lnTo>
                    <a:pt x="163" y="1040"/>
                  </a:lnTo>
                  <a:lnTo>
                    <a:pt x="172" y="1066"/>
                  </a:lnTo>
                  <a:lnTo>
                    <a:pt x="180" y="1092"/>
                  </a:lnTo>
                  <a:lnTo>
                    <a:pt x="191" y="1117"/>
                  </a:lnTo>
                  <a:lnTo>
                    <a:pt x="196" y="1129"/>
                  </a:lnTo>
                  <a:lnTo>
                    <a:pt x="201" y="1141"/>
                  </a:lnTo>
                  <a:lnTo>
                    <a:pt x="206" y="1151"/>
                  </a:lnTo>
                  <a:lnTo>
                    <a:pt x="211" y="1162"/>
                  </a:lnTo>
                  <a:lnTo>
                    <a:pt x="221" y="1181"/>
                  </a:lnTo>
                  <a:lnTo>
                    <a:pt x="233" y="1198"/>
                  </a:lnTo>
                  <a:lnTo>
                    <a:pt x="245" y="1214"/>
                  </a:lnTo>
                  <a:lnTo>
                    <a:pt x="257" y="1229"/>
                  </a:lnTo>
                  <a:lnTo>
                    <a:pt x="271" y="1243"/>
                  </a:lnTo>
                  <a:lnTo>
                    <a:pt x="283" y="1257"/>
                  </a:lnTo>
                  <a:lnTo>
                    <a:pt x="295" y="1269"/>
                  </a:lnTo>
                  <a:lnTo>
                    <a:pt x="305" y="1282"/>
                  </a:lnTo>
                  <a:lnTo>
                    <a:pt x="315" y="1292"/>
                  </a:lnTo>
                  <a:lnTo>
                    <a:pt x="324" y="1302"/>
                  </a:lnTo>
                  <a:lnTo>
                    <a:pt x="332" y="1311"/>
                  </a:lnTo>
                  <a:lnTo>
                    <a:pt x="339" y="1318"/>
                  </a:lnTo>
                  <a:lnTo>
                    <a:pt x="347" y="1325"/>
                  </a:lnTo>
                  <a:lnTo>
                    <a:pt x="354" y="1332"/>
                  </a:lnTo>
                  <a:lnTo>
                    <a:pt x="368" y="1344"/>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33" name="Freeform 865">
              <a:extLst>
                <a:ext uri="{FF2B5EF4-FFF2-40B4-BE49-F238E27FC236}">
                  <a16:creationId xmlns:a16="http://schemas.microsoft.com/office/drawing/2014/main" id="{F5EA78DB-DD38-4F7E-BEA4-1CED7C00DB4D}"/>
                </a:ext>
              </a:extLst>
            </p:cNvPr>
            <p:cNvSpPr>
              <a:spLocks/>
            </p:cNvSpPr>
            <p:nvPr/>
          </p:nvSpPr>
          <p:spPr bwMode="auto">
            <a:xfrm>
              <a:off x="4780" y="1148"/>
              <a:ext cx="173" cy="890"/>
            </a:xfrm>
            <a:custGeom>
              <a:avLst/>
              <a:gdLst>
                <a:gd name="T0" fmla="*/ 0 w 256"/>
                <a:gd name="T1" fmla="*/ 0 h 1316"/>
                <a:gd name="T2" fmla="*/ 19 w 256"/>
                <a:gd name="T3" fmla="*/ 38 h 1316"/>
                <a:gd name="T4" fmla="*/ 28 w 256"/>
                <a:gd name="T5" fmla="*/ 57 h 1316"/>
                <a:gd name="T6" fmla="*/ 36 w 256"/>
                <a:gd name="T7" fmla="*/ 76 h 1316"/>
                <a:gd name="T8" fmla="*/ 43 w 256"/>
                <a:gd name="T9" fmla="*/ 95 h 1316"/>
                <a:gd name="T10" fmla="*/ 50 w 256"/>
                <a:gd name="T11" fmla="*/ 115 h 1316"/>
                <a:gd name="T12" fmla="*/ 57 w 256"/>
                <a:gd name="T13" fmla="*/ 134 h 1316"/>
                <a:gd name="T14" fmla="*/ 62 w 256"/>
                <a:gd name="T15" fmla="*/ 155 h 1316"/>
                <a:gd name="T16" fmla="*/ 65 w 256"/>
                <a:gd name="T17" fmla="*/ 174 h 1316"/>
                <a:gd name="T18" fmla="*/ 69 w 256"/>
                <a:gd name="T19" fmla="*/ 194 h 1316"/>
                <a:gd name="T20" fmla="*/ 70 w 256"/>
                <a:gd name="T21" fmla="*/ 215 h 1316"/>
                <a:gd name="T22" fmla="*/ 70 w 256"/>
                <a:gd name="T23" fmla="*/ 236 h 1316"/>
                <a:gd name="T24" fmla="*/ 72 w 256"/>
                <a:gd name="T25" fmla="*/ 257 h 1316"/>
                <a:gd name="T26" fmla="*/ 72 w 256"/>
                <a:gd name="T27" fmla="*/ 278 h 1316"/>
                <a:gd name="T28" fmla="*/ 72 w 256"/>
                <a:gd name="T29" fmla="*/ 300 h 1316"/>
                <a:gd name="T30" fmla="*/ 72 w 256"/>
                <a:gd name="T31" fmla="*/ 323 h 1316"/>
                <a:gd name="T32" fmla="*/ 72 w 256"/>
                <a:gd name="T33" fmla="*/ 345 h 1316"/>
                <a:gd name="T34" fmla="*/ 72 w 256"/>
                <a:gd name="T35" fmla="*/ 370 h 1316"/>
                <a:gd name="T36" fmla="*/ 70 w 256"/>
                <a:gd name="T37" fmla="*/ 392 h 1316"/>
                <a:gd name="T38" fmla="*/ 69 w 256"/>
                <a:gd name="T39" fmla="*/ 418 h 1316"/>
                <a:gd name="T40" fmla="*/ 67 w 256"/>
                <a:gd name="T41" fmla="*/ 443 h 1316"/>
                <a:gd name="T42" fmla="*/ 65 w 256"/>
                <a:gd name="T43" fmla="*/ 469 h 1316"/>
                <a:gd name="T44" fmla="*/ 65 w 256"/>
                <a:gd name="T45" fmla="*/ 495 h 1316"/>
                <a:gd name="T46" fmla="*/ 65 w 256"/>
                <a:gd name="T47" fmla="*/ 521 h 1316"/>
                <a:gd name="T48" fmla="*/ 65 w 256"/>
                <a:gd name="T49" fmla="*/ 549 h 1316"/>
                <a:gd name="T50" fmla="*/ 65 w 256"/>
                <a:gd name="T51" fmla="*/ 578 h 1316"/>
                <a:gd name="T52" fmla="*/ 67 w 256"/>
                <a:gd name="T53" fmla="*/ 608 h 1316"/>
                <a:gd name="T54" fmla="*/ 67 w 256"/>
                <a:gd name="T55" fmla="*/ 637 h 1316"/>
                <a:gd name="T56" fmla="*/ 69 w 256"/>
                <a:gd name="T57" fmla="*/ 668 h 1316"/>
                <a:gd name="T58" fmla="*/ 70 w 256"/>
                <a:gd name="T59" fmla="*/ 698 h 1316"/>
                <a:gd name="T60" fmla="*/ 74 w 256"/>
                <a:gd name="T61" fmla="*/ 727 h 1316"/>
                <a:gd name="T62" fmla="*/ 77 w 256"/>
                <a:gd name="T63" fmla="*/ 757 h 1316"/>
                <a:gd name="T64" fmla="*/ 81 w 256"/>
                <a:gd name="T65" fmla="*/ 785 h 1316"/>
                <a:gd name="T66" fmla="*/ 84 w 256"/>
                <a:gd name="T67" fmla="*/ 813 h 1316"/>
                <a:gd name="T68" fmla="*/ 89 w 256"/>
                <a:gd name="T69" fmla="*/ 840 h 1316"/>
                <a:gd name="T70" fmla="*/ 96 w 256"/>
                <a:gd name="T71" fmla="*/ 868 h 1316"/>
                <a:gd name="T72" fmla="*/ 101 w 256"/>
                <a:gd name="T73" fmla="*/ 894 h 1316"/>
                <a:gd name="T74" fmla="*/ 108 w 256"/>
                <a:gd name="T75" fmla="*/ 920 h 1316"/>
                <a:gd name="T76" fmla="*/ 121 w 256"/>
                <a:gd name="T77" fmla="*/ 974 h 1316"/>
                <a:gd name="T78" fmla="*/ 128 w 256"/>
                <a:gd name="T79" fmla="*/ 1002 h 1316"/>
                <a:gd name="T80" fmla="*/ 137 w 256"/>
                <a:gd name="T81" fmla="*/ 1031 h 1316"/>
                <a:gd name="T82" fmla="*/ 145 w 256"/>
                <a:gd name="T83" fmla="*/ 1059 h 1316"/>
                <a:gd name="T84" fmla="*/ 154 w 256"/>
                <a:gd name="T85" fmla="*/ 1089 h 1316"/>
                <a:gd name="T86" fmla="*/ 162 w 256"/>
                <a:gd name="T87" fmla="*/ 1116 h 1316"/>
                <a:gd name="T88" fmla="*/ 167 w 256"/>
                <a:gd name="T89" fmla="*/ 1130 h 1316"/>
                <a:gd name="T90" fmla="*/ 171 w 256"/>
                <a:gd name="T91" fmla="*/ 1144 h 1316"/>
                <a:gd name="T92" fmla="*/ 176 w 256"/>
                <a:gd name="T93" fmla="*/ 1156 h 1316"/>
                <a:gd name="T94" fmla="*/ 181 w 256"/>
                <a:gd name="T95" fmla="*/ 1168 h 1316"/>
                <a:gd name="T96" fmla="*/ 184 w 256"/>
                <a:gd name="T97" fmla="*/ 1181 h 1316"/>
                <a:gd name="T98" fmla="*/ 190 w 256"/>
                <a:gd name="T99" fmla="*/ 1191 h 1316"/>
                <a:gd name="T100" fmla="*/ 193 w 256"/>
                <a:gd name="T101" fmla="*/ 1201 h 1316"/>
                <a:gd name="T102" fmla="*/ 198 w 256"/>
                <a:gd name="T103" fmla="*/ 1212 h 1316"/>
                <a:gd name="T104" fmla="*/ 201 w 256"/>
                <a:gd name="T105" fmla="*/ 1222 h 1316"/>
                <a:gd name="T106" fmla="*/ 207 w 256"/>
                <a:gd name="T107" fmla="*/ 1231 h 1316"/>
                <a:gd name="T108" fmla="*/ 215 w 256"/>
                <a:gd name="T109" fmla="*/ 1247 h 1316"/>
                <a:gd name="T110" fmla="*/ 224 w 256"/>
                <a:gd name="T111" fmla="*/ 1262 h 1316"/>
                <a:gd name="T112" fmla="*/ 230 w 256"/>
                <a:gd name="T113" fmla="*/ 1276 h 1316"/>
                <a:gd name="T114" fmla="*/ 239 w 256"/>
                <a:gd name="T115" fmla="*/ 1290 h 1316"/>
                <a:gd name="T116" fmla="*/ 248 w 256"/>
                <a:gd name="T117" fmla="*/ 1302 h 1316"/>
                <a:gd name="T118" fmla="*/ 256 w 256"/>
                <a:gd name="T119"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 h="1316">
                  <a:moveTo>
                    <a:pt x="0" y="0"/>
                  </a:moveTo>
                  <a:lnTo>
                    <a:pt x="19" y="38"/>
                  </a:lnTo>
                  <a:lnTo>
                    <a:pt x="28" y="57"/>
                  </a:lnTo>
                  <a:lnTo>
                    <a:pt x="36" y="76"/>
                  </a:lnTo>
                  <a:lnTo>
                    <a:pt x="43" y="95"/>
                  </a:lnTo>
                  <a:lnTo>
                    <a:pt x="50" y="115"/>
                  </a:lnTo>
                  <a:lnTo>
                    <a:pt x="57" y="134"/>
                  </a:lnTo>
                  <a:lnTo>
                    <a:pt x="62" y="155"/>
                  </a:lnTo>
                  <a:lnTo>
                    <a:pt x="65" y="174"/>
                  </a:lnTo>
                  <a:lnTo>
                    <a:pt x="69" y="194"/>
                  </a:lnTo>
                  <a:lnTo>
                    <a:pt x="70" y="215"/>
                  </a:lnTo>
                  <a:lnTo>
                    <a:pt x="70" y="236"/>
                  </a:lnTo>
                  <a:lnTo>
                    <a:pt x="72" y="257"/>
                  </a:lnTo>
                  <a:lnTo>
                    <a:pt x="72" y="278"/>
                  </a:lnTo>
                  <a:lnTo>
                    <a:pt x="72" y="300"/>
                  </a:lnTo>
                  <a:lnTo>
                    <a:pt x="72" y="323"/>
                  </a:lnTo>
                  <a:lnTo>
                    <a:pt x="72" y="345"/>
                  </a:lnTo>
                  <a:lnTo>
                    <a:pt x="72" y="370"/>
                  </a:lnTo>
                  <a:lnTo>
                    <a:pt x="70" y="392"/>
                  </a:lnTo>
                  <a:lnTo>
                    <a:pt x="69" y="418"/>
                  </a:lnTo>
                  <a:lnTo>
                    <a:pt x="67" y="443"/>
                  </a:lnTo>
                  <a:lnTo>
                    <a:pt x="65" y="469"/>
                  </a:lnTo>
                  <a:lnTo>
                    <a:pt x="65" y="495"/>
                  </a:lnTo>
                  <a:lnTo>
                    <a:pt x="65" y="521"/>
                  </a:lnTo>
                  <a:lnTo>
                    <a:pt x="65" y="549"/>
                  </a:lnTo>
                  <a:lnTo>
                    <a:pt x="65" y="578"/>
                  </a:lnTo>
                  <a:lnTo>
                    <a:pt x="67" y="608"/>
                  </a:lnTo>
                  <a:lnTo>
                    <a:pt x="67" y="637"/>
                  </a:lnTo>
                  <a:lnTo>
                    <a:pt x="69" y="668"/>
                  </a:lnTo>
                  <a:lnTo>
                    <a:pt x="70" y="698"/>
                  </a:lnTo>
                  <a:lnTo>
                    <a:pt x="74" y="727"/>
                  </a:lnTo>
                  <a:lnTo>
                    <a:pt x="77" y="757"/>
                  </a:lnTo>
                  <a:lnTo>
                    <a:pt x="81" y="785"/>
                  </a:lnTo>
                  <a:lnTo>
                    <a:pt x="84" y="813"/>
                  </a:lnTo>
                  <a:lnTo>
                    <a:pt x="89" y="840"/>
                  </a:lnTo>
                  <a:lnTo>
                    <a:pt x="96" y="868"/>
                  </a:lnTo>
                  <a:lnTo>
                    <a:pt x="101" y="894"/>
                  </a:lnTo>
                  <a:lnTo>
                    <a:pt x="108" y="920"/>
                  </a:lnTo>
                  <a:lnTo>
                    <a:pt x="121" y="974"/>
                  </a:lnTo>
                  <a:lnTo>
                    <a:pt x="128" y="1002"/>
                  </a:lnTo>
                  <a:lnTo>
                    <a:pt x="137" y="1031"/>
                  </a:lnTo>
                  <a:lnTo>
                    <a:pt x="145" y="1059"/>
                  </a:lnTo>
                  <a:lnTo>
                    <a:pt x="154" y="1089"/>
                  </a:lnTo>
                  <a:lnTo>
                    <a:pt x="162" y="1116"/>
                  </a:lnTo>
                  <a:lnTo>
                    <a:pt x="167" y="1130"/>
                  </a:lnTo>
                  <a:lnTo>
                    <a:pt x="171" y="1144"/>
                  </a:lnTo>
                  <a:lnTo>
                    <a:pt x="176" y="1156"/>
                  </a:lnTo>
                  <a:lnTo>
                    <a:pt x="181" y="1168"/>
                  </a:lnTo>
                  <a:lnTo>
                    <a:pt x="184" y="1181"/>
                  </a:lnTo>
                  <a:lnTo>
                    <a:pt x="190" y="1191"/>
                  </a:lnTo>
                  <a:lnTo>
                    <a:pt x="193" y="1201"/>
                  </a:lnTo>
                  <a:lnTo>
                    <a:pt x="198" y="1212"/>
                  </a:lnTo>
                  <a:lnTo>
                    <a:pt x="201" y="1222"/>
                  </a:lnTo>
                  <a:lnTo>
                    <a:pt x="207" y="1231"/>
                  </a:lnTo>
                  <a:lnTo>
                    <a:pt x="215" y="1247"/>
                  </a:lnTo>
                  <a:lnTo>
                    <a:pt x="224" y="1262"/>
                  </a:lnTo>
                  <a:lnTo>
                    <a:pt x="230" y="1276"/>
                  </a:lnTo>
                  <a:lnTo>
                    <a:pt x="239" y="1290"/>
                  </a:lnTo>
                  <a:lnTo>
                    <a:pt x="248" y="1302"/>
                  </a:lnTo>
                  <a:lnTo>
                    <a:pt x="256" y="13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34" name="Freeform 866">
              <a:extLst>
                <a:ext uri="{FF2B5EF4-FFF2-40B4-BE49-F238E27FC236}">
                  <a16:creationId xmlns:a16="http://schemas.microsoft.com/office/drawing/2014/main" id="{5B4F303F-B37A-48EA-93BE-3B9B0471917B}"/>
                </a:ext>
              </a:extLst>
            </p:cNvPr>
            <p:cNvSpPr>
              <a:spLocks/>
            </p:cNvSpPr>
            <p:nvPr/>
          </p:nvSpPr>
          <p:spPr bwMode="auto">
            <a:xfrm>
              <a:off x="5023" y="1148"/>
              <a:ext cx="163" cy="886"/>
            </a:xfrm>
            <a:custGeom>
              <a:avLst/>
              <a:gdLst>
                <a:gd name="T0" fmla="*/ 0 w 238"/>
                <a:gd name="T1" fmla="*/ 0 h 1309"/>
                <a:gd name="T2" fmla="*/ 12 w 238"/>
                <a:gd name="T3" fmla="*/ 56 h 1309"/>
                <a:gd name="T4" fmla="*/ 22 w 238"/>
                <a:gd name="T5" fmla="*/ 111 h 1309"/>
                <a:gd name="T6" fmla="*/ 27 w 238"/>
                <a:gd name="T7" fmla="*/ 139 h 1309"/>
                <a:gd name="T8" fmla="*/ 30 w 238"/>
                <a:gd name="T9" fmla="*/ 167 h 1309"/>
                <a:gd name="T10" fmla="*/ 34 w 238"/>
                <a:gd name="T11" fmla="*/ 194 h 1309"/>
                <a:gd name="T12" fmla="*/ 37 w 238"/>
                <a:gd name="T13" fmla="*/ 222 h 1309"/>
                <a:gd name="T14" fmla="*/ 39 w 238"/>
                <a:gd name="T15" fmla="*/ 250 h 1309"/>
                <a:gd name="T16" fmla="*/ 41 w 238"/>
                <a:gd name="T17" fmla="*/ 276 h 1309"/>
                <a:gd name="T18" fmla="*/ 41 w 238"/>
                <a:gd name="T19" fmla="*/ 302 h 1309"/>
                <a:gd name="T20" fmla="*/ 41 w 238"/>
                <a:gd name="T21" fmla="*/ 330 h 1309"/>
                <a:gd name="T22" fmla="*/ 39 w 238"/>
                <a:gd name="T23" fmla="*/ 358 h 1309"/>
                <a:gd name="T24" fmla="*/ 39 w 238"/>
                <a:gd name="T25" fmla="*/ 384 h 1309"/>
                <a:gd name="T26" fmla="*/ 41 w 238"/>
                <a:gd name="T27" fmla="*/ 413 h 1309"/>
                <a:gd name="T28" fmla="*/ 41 w 238"/>
                <a:gd name="T29" fmla="*/ 443 h 1309"/>
                <a:gd name="T30" fmla="*/ 42 w 238"/>
                <a:gd name="T31" fmla="*/ 472 h 1309"/>
                <a:gd name="T32" fmla="*/ 44 w 238"/>
                <a:gd name="T33" fmla="*/ 503 h 1309"/>
                <a:gd name="T34" fmla="*/ 46 w 238"/>
                <a:gd name="T35" fmla="*/ 535 h 1309"/>
                <a:gd name="T36" fmla="*/ 49 w 238"/>
                <a:gd name="T37" fmla="*/ 566 h 1309"/>
                <a:gd name="T38" fmla="*/ 51 w 238"/>
                <a:gd name="T39" fmla="*/ 599 h 1309"/>
                <a:gd name="T40" fmla="*/ 54 w 238"/>
                <a:gd name="T41" fmla="*/ 632 h 1309"/>
                <a:gd name="T42" fmla="*/ 59 w 238"/>
                <a:gd name="T43" fmla="*/ 668 h 1309"/>
                <a:gd name="T44" fmla="*/ 61 w 238"/>
                <a:gd name="T45" fmla="*/ 686 h 1309"/>
                <a:gd name="T46" fmla="*/ 64 w 238"/>
                <a:gd name="T47" fmla="*/ 705 h 1309"/>
                <a:gd name="T48" fmla="*/ 66 w 238"/>
                <a:gd name="T49" fmla="*/ 724 h 1309"/>
                <a:gd name="T50" fmla="*/ 70 w 238"/>
                <a:gd name="T51" fmla="*/ 745 h 1309"/>
                <a:gd name="T52" fmla="*/ 73 w 238"/>
                <a:gd name="T53" fmla="*/ 766 h 1309"/>
                <a:gd name="T54" fmla="*/ 76 w 238"/>
                <a:gd name="T55" fmla="*/ 786 h 1309"/>
                <a:gd name="T56" fmla="*/ 80 w 238"/>
                <a:gd name="T57" fmla="*/ 809 h 1309"/>
                <a:gd name="T58" fmla="*/ 83 w 238"/>
                <a:gd name="T59" fmla="*/ 832 h 1309"/>
                <a:gd name="T60" fmla="*/ 90 w 238"/>
                <a:gd name="T61" fmla="*/ 877 h 1309"/>
                <a:gd name="T62" fmla="*/ 99 w 238"/>
                <a:gd name="T63" fmla="*/ 924 h 1309"/>
                <a:gd name="T64" fmla="*/ 104 w 238"/>
                <a:gd name="T65" fmla="*/ 946 h 1309"/>
                <a:gd name="T66" fmla="*/ 107 w 238"/>
                <a:gd name="T67" fmla="*/ 967 h 1309"/>
                <a:gd name="T68" fmla="*/ 112 w 238"/>
                <a:gd name="T69" fmla="*/ 990 h 1309"/>
                <a:gd name="T70" fmla="*/ 117 w 238"/>
                <a:gd name="T71" fmla="*/ 1010 h 1309"/>
                <a:gd name="T72" fmla="*/ 122 w 238"/>
                <a:gd name="T73" fmla="*/ 1030 h 1309"/>
                <a:gd name="T74" fmla="*/ 127 w 238"/>
                <a:gd name="T75" fmla="*/ 1050 h 1309"/>
                <a:gd name="T76" fmla="*/ 134 w 238"/>
                <a:gd name="T77" fmla="*/ 1068 h 1309"/>
                <a:gd name="T78" fmla="*/ 139 w 238"/>
                <a:gd name="T79" fmla="*/ 1087 h 1309"/>
                <a:gd name="T80" fmla="*/ 146 w 238"/>
                <a:gd name="T81" fmla="*/ 1104 h 1309"/>
                <a:gd name="T82" fmla="*/ 151 w 238"/>
                <a:gd name="T83" fmla="*/ 1122 h 1309"/>
                <a:gd name="T84" fmla="*/ 165 w 238"/>
                <a:gd name="T85" fmla="*/ 1155 h 1309"/>
                <a:gd name="T86" fmla="*/ 179 w 238"/>
                <a:gd name="T87" fmla="*/ 1188 h 1309"/>
                <a:gd name="T88" fmla="*/ 192 w 238"/>
                <a:gd name="T89" fmla="*/ 1217 h 1309"/>
                <a:gd name="T90" fmla="*/ 208 w 238"/>
                <a:gd name="T91" fmla="*/ 1248 h 1309"/>
                <a:gd name="T92" fmla="*/ 223 w 238"/>
                <a:gd name="T93" fmla="*/ 1278 h 1309"/>
                <a:gd name="T94" fmla="*/ 238 w 238"/>
                <a:gd name="T95" fmla="*/ 1309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1309">
                  <a:moveTo>
                    <a:pt x="0" y="0"/>
                  </a:moveTo>
                  <a:lnTo>
                    <a:pt x="12" y="56"/>
                  </a:lnTo>
                  <a:lnTo>
                    <a:pt x="22" y="111"/>
                  </a:lnTo>
                  <a:lnTo>
                    <a:pt x="27" y="139"/>
                  </a:lnTo>
                  <a:lnTo>
                    <a:pt x="30" y="167"/>
                  </a:lnTo>
                  <a:lnTo>
                    <a:pt x="34" y="194"/>
                  </a:lnTo>
                  <a:lnTo>
                    <a:pt x="37" y="222"/>
                  </a:lnTo>
                  <a:lnTo>
                    <a:pt x="39" y="250"/>
                  </a:lnTo>
                  <a:lnTo>
                    <a:pt x="41" y="276"/>
                  </a:lnTo>
                  <a:lnTo>
                    <a:pt x="41" y="302"/>
                  </a:lnTo>
                  <a:lnTo>
                    <a:pt x="41" y="330"/>
                  </a:lnTo>
                  <a:lnTo>
                    <a:pt x="39" y="358"/>
                  </a:lnTo>
                  <a:lnTo>
                    <a:pt x="39" y="384"/>
                  </a:lnTo>
                  <a:lnTo>
                    <a:pt x="41" y="413"/>
                  </a:lnTo>
                  <a:lnTo>
                    <a:pt x="41" y="443"/>
                  </a:lnTo>
                  <a:lnTo>
                    <a:pt x="42" y="472"/>
                  </a:lnTo>
                  <a:lnTo>
                    <a:pt x="44" y="503"/>
                  </a:lnTo>
                  <a:lnTo>
                    <a:pt x="46" y="535"/>
                  </a:lnTo>
                  <a:lnTo>
                    <a:pt x="49" y="566"/>
                  </a:lnTo>
                  <a:lnTo>
                    <a:pt x="51" y="599"/>
                  </a:lnTo>
                  <a:lnTo>
                    <a:pt x="54" y="632"/>
                  </a:lnTo>
                  <a:lnTo>
                    <a:pt x="59" y="668"/>
                  </a:lnTo>
                  <a:lnTo>
                    <a:pt x="61" y="686"/>
                  </a:lnTo>
                  <a:lnTo>
                    <a:pt x="64" y="705"/>
                  </a:lnTo>
                  <a:lnTo>
                    <a:pt x="66" y="724"/>
                  </a:lnTo>
                  <a:lnTo>
                    <a:pt x="70" y="745"/>
                  </a:lnTo>
                  <a:lnTo>
                    <a:pt x="73" y="766"/>
                  </a:lnTo>
                  <a:lnTo>
                    <a:pt x="76" y="786"/>
                  </a:lnTo>
                  <a:lnTo>
                    <a:pt x="80" y="809"/>
                  </a:lnTo>
                  <a:lnTo>
                    <a:pt x="83" y="832"/>
                  </a:lnTo>
                  <a:lnTo>
                    <a:pt x="90" y="877"/>
                  </a:lnTo>
                  <a:lnTo>
                    <a:pt x="99" y="924"/>
                  </a:lnTo>
                  <a:lnTo>
                    <a:pt x="104" y="946"/>
                  </a:lnTo>
                  <a:lnTo>
                    <a:pt x="107" y="967"/>
                  </a:lnTo>
                  <a:lnTo>
                    <a:pt x="112" y="990"/>
                  </a:lnTo>
                  <a:lnTo>
                    <a:pt x="117" y="1010"/>
                  </a:lnTo>
                  <a:lnTo>
                    <a:pt x="122" y="1030"/>
                  </a:lnTo>
                  <a:lnTo>
                    <a:pt x="127" y="1050"/>
                  </a:lnTo>
                  <a:lnTo>
                    <a:pt x="134" y="1068"/>
                  </a:lnTo>
                  <a:lnTo>
                    <a:pt x="139" y="1087"/>
                  </a:lnTo>
                  <a:lnTo>
                    <a:pt x="146" y="1104"/>
                  </a:lnTo>
                  <a:lnTo>
                    <a:pt x="151" y="1122"/>
                  </a:lnTo>
                  <a:lnTo>
                    <a:pt x="165" y="1155"/>
                  </a:lnTo>
                  <a:lnTo>
                    <a:pt x="179" y="1188"/>
                  </a:lnTo>
                  <a:lnTo>
                    <a:pt x="192" y="1217"/>
                  </a:lnTo>
                  <a:lnTo>
                    <a:pt x="208" y="1248"/>
                  </a:lnTo>
                  <a:lnTo>
                    <a:pt x="223" y="1278"/>
                  </a:lnTo>
                  <a:lnTo>
                    <a:pt x="238" y="130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35" name="Freeform 867">
              <a:extLst>
                <a:ext uri="{FF2B5EF4-FFF2-40B4-BE49-F238E27FC236}">
                  <a16:creationId xmlns:a16="http://schemas.microsoft.com/office/drawing/2014/main" id="{BA05E4BF-5B02-487C-8FC7-36F96F43ED26}"/>
                </a:ext>
              </a:extLst>
            </p:cNvPr>
            <p:cNvSpPr>
              <a:spLocks/>
            </p:cNvSpPr>
            <p:nvPr/>
          </p:nvSpPr>
          <p:spPr bwMode="auto">
            <a:xfrm>
              <a:off x="4289" y="1412"/>
              <a:ext cx="764" cy="70"/>
            </a:xfrm>
            <a:custGeom>
              <a:avLst/>
              <a:gdLst>
                <a:gd name="T0" fmla="*/ 0 w 1126"/>
                <a:gd name="T1" fmla="*/ 104 h 104"/>
                <a:gd name="T2" fmla="*/ 24 w 1126"/>
                <a:gd name="T3" fmla="*/ 97 h 104"/>
                <a:gd name="T4" fmla="*/ 48 w 1126"/>
                <a:gd name="T5" fmla="*/ 90 h 104"/>
                <a:gd name="T6" fmla="*/ 60 w 1126"/>
                <a:gd name="T7" fmla="*/ 86 h 104"/>
                <a:gd name="T8" fmla="*/ 71 w 1126"/>
                <a:gd name="T9" fmla="*/ 83 h 104"/>
                <a:gd name="T10" fmla="*/ 85 w 1126"/>
                <a:gd name="T11" fmla="*/ 79 h 104"/>
                <a:gd name="T12" fmla="*/ 99 w 1126"/>
                <a:gd name="T13" fmla="*/ 76 h 104"/>
                <a:gd name="T14" fmla="*/ 112 w 1126"/>
                <a:gd name="T15" fmla="*/ 73 h 104"/>
                <a:gd name="T16" fmla="*/ 128 w 1126"/>
                <a:gd name="T17" fmla="*/ 69 h 104"/>
                <a:gd name="T18" fmla="*/ 143 w 1126"/>
                <a:gd name="T19" fmla="*/ 67 h 104"/>
                <a:gd name="T20" fmla="*/ 160 w 1126"/>
                <a:gd name="T21" fmla="*/ 64 h 104"/>
                <a:gd name="T22" fmla="*/ 177 w 1126"/>
                <a:gd name="T23" fmla="*/ 60 h 104"/>
                <a:gd name="T24" fmla="*/ 194 w 1126"/>
                <a:gd name="T25" fmla="*/ 57 h 104"/>
                <a:gd name="T26" fmla="*/ 215 w 1126"/>
                <a:gd name="T27" fmla="*/ 53 h 104"/>
                <a:gd name="T28" fmla="*/ 233 w 1126"/>
                <a:gd name="T29" fmla="*/ 52 h 104"/>
                <a:gd name="T30" fmla="*/ 245 w 1126"/>
                <a:gd name="T31" fmla="*/ 50 h 104"/>
                <a:gd name="T32" fmla="*/ 256 w 1126"/>
                <a:gd name="T33" fmla="*/ 48 h 104"/>
                <a:gd name="T34" fmla="*/ 267 w 1126"/>
                <a:gd name="T35" fmla="*/ 47 h 104"/>
                <a:gd name="T36" fmla="*/ 279 w 1126"/>
                <a:gd name="T37" fmla="*/ 45 h 104"/>
                <a:gd name="T38" fmla="*/ 305 w 1126"/>
                <a:gd name="T39" fmla="*/ 41 h 104"/>
                <a:gd name="T40" fmla="*/ 332 w 1126"/>
                <a:gd name="T41" fmla="*/ 40 h 104"/>
                <a:gd name="T42" fmla="*/ 361 w 1126"/>
                <a:gd name="T43" fmla="*/ 36 h 104"/>
                <a:gd name="T44" fmla="*/ 390 w 1126"/>
                <a:gd name="T45" fmla="*/ 33 h 104"/>
                <a:gd name="T46" fmla="*/ 419 w 1126"/>
                <a:gd name="T47" fmla="*/ 29 h 104"/>
                <a:gd name="T48" fmla="*/ 450 w 1126"/>
                <a:gd name="T49" fmla="*/ 26 h 104"/>
                <a:gd name="T50" fmla="*/ 479 w 1126"/>
                <a:gd name="T51" fmla="*/ 24 h 104"/>
                <a:gd name="T52" fmla="*/ 509 w 1126"/>
                <a:gd name="T53" fmla="*/ 20 h 104"/>
                <a:gd name="T54" fmla="*/ 538 w 1126"/>
                <a:gd name="T55" fmla="*/ 17 h 104"/>
                <a:gd name="T56" fmla="*/ 566 w 1126"/>
                <a:gd name="T57" fmla="*/ 15 h 104"/>
                <a:gd name="T58" fmla="*/ 595 w 1126"/>
                <a:gd name="T59" fmla="*/ 12 h 104"/>
                <a:gd name="T60" fmla="*/ 620 w 1126"/>
                <a:gd name="T61" fmla="*/ 10 h 104"/>
                <a:gd name="T62" fmla="*/ 632 w 1126"/>
                <a:gd name="T63" fmla="*/ 10 h 104"/>
                <a:gd name="T64" fmla="*/ 644 w 1126"/>
                <a:gd name="T65" fmla="*/ 8 h 104"/>
                <a:gd name="T66" fmla="*/ 656 w 1126"/>
                <a:gd name="T67" fmla="*/ 8 h 104"/>
                <a:gd name="T68" fmla="*/ 666 w 1126"/>
                <a:gd name="T69" fmla="*/ 7 h 104"/>
                <a:gd name="T70" fmla="*/ 688 w 1126"/>
                <a:gd name="T71" fmla="*/ 5 h 104"/>
                <a:gd name="T72" fmla="*/ 707 w 1126"/>
                <a:gd name="T73" fmla="*/ 5 h 104"/>
                <a:gd name="T74" fmla="*/ 726 w 1126"/>
                <a:gd name="T75" fmla="*/ 3 h 104"/>
                <a:gd name="T76" fmla="*/ 745 w 1126"/>
                <a:gd name="T77" fmla="*/ 1 h 104"/>
                <a:gd name="T78" fmla="*/ 762 w 1126"/>
                <a:gd name="T79" fmla="*/ 1 h 104"/>
                <a:gd name="T80" fmla="*/ 779 w 1126"/>
                <a:gd name="T81" fmla="*/ 1 h 104"/>
                <a:gd name="T82" fmla="*/ 794 w 1126"/>
                <a:gd name="T83" fmla="*/ 1 h 104"/>
                <a:gd name="T84" fmla="*/ 809 w 1126"/>
                <a:gd name="T85" fmla="*/ 0 h 104"/>
                <a:gd name="T86" fmla="*/ 825 w 1126"/>
                <a:gd name="T87" fmla="*/ 0 h 104"/>
                <a:gd name="T88" fmla="*/ 838 w 1126"/>
                <a:gd name="T89" fmla="*/ 0 h 104"/>
                <a:gd name="T90" fmla="*/ 867 w 1126"/>
                <a:gd name="T91" fmla="*/ 0 h 104"/>
                <a:gd name="T92" fmla="*/ 895 w 1126"/>
                <a:gd name="T93" fmla="*/ 0 h 104"/>
                <a:gd name="T94" fmla="*/ 923 w 1126"/>
                <a:gd name="T95" fmla="*/ 0 h 104"/>
                <a:gd name="T96" fmla="*/ 951 w 1126"/>
                <a:gd name="T97" fmla="*/ 0 h 104"/>
                <a:gd name="T98" fmla="*/ 978 w 1126"/>
                <a:gd name="T99" fmla="*/ 0 h 104"/>
                <a:gd name="T100" fmla="*/ 1004 w 1126"/>
                <a:gd name="T101" fmla="*/ 0 h 104"/>
                <a:gd name="T102" fmla="*/ 1029 w 1126"/>
                <a:gd name="T103" fmla="*/ 0 h 104"/>
                <a:gd name="T104" fmla="*/ 1053 w 1126"/>
                <a:gd name="T105" fmla="*/ 0 h 104"/>
                <a:gd name="T106" fmla="*/ 1079 w 1126"/>
                <a:gd name="T107" fmla="*/ 1 h 104"/>
                <a:gd name="T108" fmla="*/ 1126 w 1126"/>
                <a:gd name="T109" fmla="*/ 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6" h="104">
                  <a:moveTo>
                    <a:pt x="0" y="104"/>
                  </a:moveTo>
                  <a:lnTo>
                    <a:pt x="24" y="97"/>
                  </a:lnTo>
                  <a:lnTo>
                    <a:pt x="48" y="90"/>
                  </a:lnTo>
                  <a:lnTo>
                    <a:pt x="60" y="86"/>
                  </a:lnTo>
                  <a:lnTo>
                    <a:pt x="71" y="83"/>
                  </a:lnTo>
                  <a:lnTo>
                    <a:pt x="85" y="79"/>
                  </a:lnTo>
                  <a:lnTo>
                    <a:pt x="99" y="76"/>
                  </a:lnTo>
                  <a:lnTo>
                    <a:pt x="112" y="73"/>
                  </a:lnTo>
                  <a:lnTo>
                    <a:pt x="128" y="69"/>
                  </a:lnTo>
                  <a:lnTo>
                    <a:pt x="143" y="67"/>
                  </a:lnTo>
                  <a:lnTo>
                    <a:pt x="160" y="64"/>
                  </a:lnTo>
                  <a:lnTo>
                    <a:pt x="177" y="60"/>
                  </a:lnTo>
                  <a:lnTo>
                    <a:pt x="194" y="57"/>
                  </a:lnTo>
                  <a:lnTo>
                    <a:pt x="215" y="53"/>
                  </a:lnTo>
                  <a:lnTo>
                    <a:pt x="233" y="52"/>
                  </a:lnTo>
                  <a:lnTo>
                    <a:pt x="245" y="50"/>
                  </a:lnTo>
                  <a:lnTo>
                    <a:pt x="256" y="48"/>
                  </a:lnTo>
                  <a:lnTo>
                    <a:pt x="267" y="47"/>
                  </a:lnTo>
                  <a:lnTo>
                    <a:pt x="279" y="45"/>
                  </a:lnTo>
                  <a:lnTo>
                    <a:pt x="305" y="41"/>
                  </a:lnTo>
                  <a:lnTo>
                    <a:pt x="332" y="40"/>
                  </a:lnTo>
                  <a:lnTo>
                    <a:pt x="361" y="36"/>
                  </a:lnTo>
                  <a:lnTo>
                    <a:pt x="390" y="33"/>
                  </a:lnTo>
                  <a:lnTo>
                    <a:pt x="419" y="29"/>
                  </a:lnTo>
                  <a:lnTo>
                    <a:pt x="450" y="26"/>
                  </a:lnTo>
                  <a:lnTo>
                    <a:pt x="479" y="24"/>
                  </a:lnTo>
                  <a:lnTo>
                    <a:pt x="509" y="20"/>
                  </a:lnTo>
                  <a:lnTo>
                    <a:pt x="538" y="17"/>
                  </a:lnTo>
                  <a:lnTo>
                    <a:pt x="566" y="15"/>
                  </a:lnTo>
                  <a:lnTo>
                    <a:pt x="595" y="12"/>
                  </a:lnTo>
                  <a:lnTo>
                    <a:pt x="620" y="10"/>
                  </a:lnTo>
                  <a:lnTo>
                    <a:pt x="632" y="10"/>
                  </a:lnTo>
                  <a:lnTo>
                    <a:pt x="644" y="8"/>
                  </a:lnTo>
                  <a:lnTo>
                    <a:pt x="656" y="8"/>
                  </a:lnTo>
                  <a:lnTo>
                    <a:pt x="666" y="7"/>
                  </a:lnTo>
                  <a:lnTo>
                    <a:pt x="688" y="5"/>
                  </a:lnTo>
                  <a:lnTo>
                    <a:pt x="707" y="5"/>
                  </a:lnTo>
                  <a:lnTo>
                    <a:pt x="726" y="3"/>
                  </a:lnTo>
                  <a:lnTo>
                    <a:pt x="745" y="1"/>
                  </a:lnTo>
                  <a:lnTo>
                    <a:pt x="762" y="1"/>
                  </a:lnTo>
                  <a:lnTo>
                    <a:pt x="779" y="1"/>
                  </a:lnTo>
                  <a:lnTo>
                    <a:pt x="794" y="1"/>
                  </a:lnTo>
                  <a:lnTo>
                    <a:pt x="809" y="0"/>
                  </a:lnTo>
                  <a:lnTo>
                    <a:pt x="825" y="0"/>
                  </a:lnTo>
                  <a:lnTo>
                    <a:pt x="838" y="0"/>
                  </a:lnTo>
                  <a:lnTo>
                    <a:pt x="867" y="0"/>
                  </a:lnTo>
                  <a:lnTo>
                    <a:pt x="895" y="0"/>
                  </a:lnTo>
                  <a:lnTo>
                    <a:pt x="923" y="0"/>
                  </a:lnTo>
                  <a:lnTo>
                    <a:pt x="951" y="0"/>
                  </a:lnTo>
                  <a:lnTo>
                    <a:pt x="978" y="0"/>
                  </a:lnTo>
                  <a:lnTo>
                    <a:pt x="1004" y="0"/>
                  </a:lnTo>
                  <a:lnTo>
                    <a:pt x="1029" y="0"/>
                  </a:lnTo>
                  <a:lnTo>
                    <a:pt x="1053" y="0"/>
                  </a:lnTo>
                  <a:lnTo>
                    <a:pt x="1079" y="1"/>
                  </a:lnTo>
                  <a:lnTo>
                    <a:pt x="1126" y="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36" name="Freeform 868">
              <a:extLst>
                <a:ext uri="{FF2B5EF4-FFF2-40B4-BE49-F238E27FC236}">
                  <a16:creationId xmlns:a16="http://schemas.microsoft.com/office/drawing/2014/main" id="{3AE79DE2-FC0F-43DD-A316-460D592E7398}"/>
                </a:ext>
              </a:extLst>
            </p:cNvPr>
            <p:cNvSpPr>
              <a:spLocks/>
            </p:cNvSpPr>
            <p:nvPr/>
          </p:nvSpPr>
          <p:spPr bwMode="auto">
            <a:xfrm>
              <a:off x="4547" y="1614"/>
              <a:ext cx="517" cy="32"/>
            </a:xfrm>
            <a:custGeom>
              <a:avLst/>
              <a:gdLst>
                <a:gd name="T0" fmla="*/ 0 w 765"/>
                <a:gd name="T1" fmla="*/ 18 h 49"/>
                <a:gd name="T2" fmla="*/ 70 w 765"/>
                <a:gd name="T3" fmla="*/ 28 h 49"/>
                <a:gd name="T4" fmla="*/ 104 w 765"/>
                <a:gd name="T5" fmla="*/ 33 h 49"/>
                <a:gd name="T6" fmla="*/ 138 w 765"/>
                <a:gd name="T7" fmla="*/ 38 h 49"/>
                <a:gd name="T8" fmla="*/ 171 w 765"/>
                <a:gd name="T9" fmla="*/ 42 h 49"/>
                <a:gd name="T10" fmla="*/ 205 w 765"/>
                <a:gd name="T11" fmla="*/ 45 h 49"/>
                <a:gd name="T12" fmla="*/ 237 w 765"/>
                <a:gd name="T13" fmla="*/ 47 h 49"/>
                <a:gd name="T14" fmla="*/ 269 w 765"/>
                <a:gd name="T15" fmla="*/ 49 h 49"/>
                <a:gd name="T16" fmla="*/ 300 w 765"/>
                <a:gd name="T17" fmla="*/ 47 h 49"/>
                <a:gd name="T18" fmla="*/ 331 w 765"/>
                <a:gd name="T19" fmla="*/ 47 h 49"/>
                <a:gd name="T20" fmla="*/ 360 w 765"/>
                <a:gd name="T21" fmla="*/ 45 h 49"/>
                <a:gd name="T22" fmla="*/ 389 w 765"/>
                <a:gd name="T23" fmla="*/ 42 h 49"/>
                <a:gd name="T24" fmla="*/ 419 w 765"/>
                <a:gd name="T25" fmla="*/ 40 h 49"/>
                <a:gd name="T26" fmla="*/ 448 w 765"/>
                <a:gd name="T27" fmla="*/ 37 h 49"/>
                <a:gd name="T28" fmla="*/ 477 w 765"/>
                <a:gd name="T29" fmla="*/ 33 h 49"/>
                <a:gd name="T30" fmla="*/ 508 w 765"/>
                <a:gd name="T31" fmla="*/ 30 h 49"/>
                <a:gd name="T32" fmla="*/ 571 w 765"/>
                <a:gd name="T33" fmla="*/ 25 h 49"/>
                <a:gd name="T34" fmla="*/ 636 w 765"/>
                <a:gd name="T35" fmla="*/ 16 h 49"/>
                <a:gd name="T36" fmla="*/ 701 w 765"/>
                <a:gd name="T37" fmla="*/ 9 h 49"/>
                <a:gd name="T38" fmla="*/ 765 w 765"/>
                <a:gd name="T3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5" h="49">
                  <a:moveTo>
                    <a:pt x="0" y="18"/>
                  </a:moveTo>
                  <a:lnTo>
                    <a:pt x="70" y="28"/>
                  </a:lnTo>
                  <a:lnTo>
                    <a:pt x="104" y="33"/>
                  </a:lnTo>
                  <a:lnTo>
                    <a:pt x="138" y="38"/>
                  </a:lnTo>
                  <a:lnTo>
                    <a:pt x="171" y="42"/>
                  </a:lnTo>
                  <a:lnTo>
                    <a:pt x="205" y="45"/>
                  </a:lnTo>
                  <a:lnTo>
                    <a:pt x="237" y="47"/>
                  </a:lnTo>
                  <a:lnTo>
                    <a:pt x="269" y="49"/>
                  </a:lnTo>
                  <a:lnTo>
                    <a:pt x="300" y="47"/>
                  </a:lnTo>
                  <a:lnTo>
                    <a:pt x="331" y="47"/>
                  </a:lnTo>
                  <a:lnTo>
                    <a:pt x="360" y="45"/>
                  </a:lnTo>
                  <a:lnTo>
                    <a:pt x="389" y="42"/>
                  </a:lnTo>
                  <a:lnTo>
                    <a:pt x="419" y="40"/>
                  </a:lnTo>
                  <a:lnTo>
                    <a:pt x="448" y="37"/>
                  </a:lnTo>
                  <a:lnTo>
                    <a:pt x="477" y="33"/>
                  </a:lnTo>
                  <a:lnTo>
                    <a:pt x="508" y="30"/>
                  </a:lnTo>
                  <a:lnTo>
                    <a:pt x="571" y="25"/>
                  </a:lnTo>
                  <a:lnTo>
                    <a:pt x="636" y="16"/>
                  </a:lnTo>
                  <a:lnTo>
                    <a:pt x="701" y="9"/>
                  </a:lnTo>
                  <a:lnTo>
                    <a:pt x="765"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37" name="Freeform 869">
              <a:extLst>
                <a:ext uri="{FF2B5EF4-FFF2-40B4-BE49-F238E27FC236}">
                  <a16:creationId xmlns:a16="http://schemas.microsoft.com/office/drawing/2014/main" id="{F162817B-20CB-4FE9-9017-588A4E1440A8}"/>
                </a:ext>
              </a:extLst>
            </p:cNvPr>
            <p:cNvSpPr>
              <a:spLocks/>
            </p:cNvSpPr>
            <p:nvPr/>
          </p:nvSpPr>
          <p:spPr bwMode="auto">
            <a:xfrm>
              <a:off x="4246" y="1763"/>
              <a:ext cx="600" cy="145"/>
            </a:xfrm>
            <a:custGeom>
              <a:avLst/>
              <a:gdLst>
                <a:gd name="T0" fmla="*/ 0 w 886"/>
                <a:gd name="T1" fmla="*/ 213 h 213"/>
                <a:gd name="T2" fmla="*/ 68 w 886"/>
                <a:gd name="T3" fmla="*/ 198 h 213"/>
                <a:gd name="T4" fmla="*/ 138 w 886"/>
                <a:gd name="T5" fmla="*/ 180 h 213"/>
                <a:gd name="T6" fmla="*/ 205 w 886"/>
                <a:gd name="T7" fmla="*/ 165 h 213"/>
                <a:gd name="T8" fmla="*/ 239 w 886"/>
                <a:gd name="T9" fmla="*/ 156 h 213"/>
                <a:gd name="T10" fmla="*/ 271 w 886"/>
                <a:gd name="T11" fmla="*/ 149 h 213"/>
                <a:gd name="T12" fmla="*/ 305 w 886"/>
                <a:gd name="T13" fmla="*/ 140 h 213"/>
                <a:gd name="T14" fmla="*/ 336 w 886"/>
                <a:gd name="T15" fmla="*/ 133 h 213"/>
                <a:gd name="T16" fmla="*/ 368 w 886"/>
                <a:gd name="T17" fmla="*/ 126 h 213"/>
                <a:gd name="T18" fmla="*/ 399 w 886"/>
                <a:gd name="T19" fmla="*/ 118 h 213"/>
                <a:gd name="T20" fmla="*/ 430 w 886"/>
                <a:gd name="T21" fmla="*/ 111 h 213"/>
                <a:gd name="T22" fmla="*/ 459 w 886"/>
                <a:gd name="T23" fmla="*/ 104 h 213"/>
                <a:gd name="T24" fmla="*/ 488 w 886"/>
                <a:gd name="T25" fmla="*/ 97 h 213"/>
                <a:gd name="T26" fmla="*/ 516 w 886"/>
                <a:gd name="T27" fmla="*/ 90 h 213"/>
                <a:gd name="T28" fmla="*/ 544 w 886"/>
                <a:gd name="T29" fmla="*/ 83 h 213"/>
                <a:gd name="T30" fmla="*/ 569 w 886"/>
                <a:gd name="T31" fmla="*/ 78 h 213"/>
                <a:gd name="T32" fmla="*/ 595 w 886"/>
                <a:gd name="T33" fmla="*/ 71 h 213"/>
                <a:gd name="T34" fmla="*/ 620 w 886"/>
                <a:gd name="T35" fmla="*/ 64 h 213"/>
                <a:gd name="T36" fmla="*/ 644 w 886"/>
                <a:gd name="T37" fmla="*/ 59 h 213"/>
                <a:gd name="T38" fmla="*/ 668 w 886"/>
                <a:gd name="T39" fmla="*/ 54 h 213"/>
                <a:gd name="T40" fmla="*/ 692 w 886"/>
                <a:gd name="T41" fmla="*/ 48 h 213"/>
                <a:gd name="T42" fmla="*/ 714 w 886"/>
                <a:gd name="T43" fmla="*/ 41 h 213"/>
                <a:gd name="T44" fmla="*/ 758 w 886"/>
                <a:gd name="T45" fmla="*/ 31 h 213"/>
                <a:gd name="T46" fmla="*/ 801 w 886"/>
                <a:gd name="T47" fmla="*/ 21 h 213"/>
                <a:gd name="T48" fmla="*/ 844 w 886"/>
                <a:gd name="T49" fmla="*/ 10 h 213"/>
                <a:gd name="T50" fmla="*/ 886 w 886"/>
                <a:gd name="T5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6" h="213">
                  <a:moveTo>
                    <a:pt x="0" y="213"/>
                  </a:moveTo>
                  <a:lnTo>
                    <a:pt x="68" y="198"/>
                  </a:lnTo>
                  <a:lnTo>
                    <a:pt x="138" y="180"/>
                  </a:lnTo>
                  <a:lnTo>
                    <a:pt x="205" y="165"/>
                  </a:lnTo>
                  <a:lnTo>
                    <a:pt x="239" y="156"/>
                  </a:lnTo>
                  <a:lnTo>
                    <a:pt x="271" y="149"/>
                  </a:lnTo>
                  <a:lnTo>
                    <a:pt x="305" y="140"/>
                  </a:lnTo>
                  <a:lnTo>
                    <a:pt x="336" y="133"/>
                  </a:lnTo>
                  <a:lnTo>
                    <a:pt x="368" y="126"/>
                  </a:lnTo>
                  <a:lnTo>
                    <a:pt x="399" y="118"/>
                  </a:lnTo>
                  <a:lnTo>
                    <a:pt x="430" y="111"/>
                  </a:lnTo>
                  <a:lnTo>
                    <a:pt x="459" y="104"/>
                  </a:lnTo>
                  <a:lnTo>
                    <a:pt x="488" y="97"/>
                  </a:lnTo>
                  <a:lnTo>
                    <a:pt x="516" y="90"/>
                  </a:lnTo>
                  <a:lnTo>
                    <a:pt x="544" y="83"/>
                  </a:lnTo>
                  <a:lnTo>
                    <a:pt x="569" y="78"/>
                  </a:lnTo>
                  <a:lnTo>
                    <a:pt x="595" y="71"/>
                  </a:lnTo>
                  <a:lnTo>
                    <a:pt x="620" y="64"/>
                  </a:lnTo>
                  <a:lnTo>
                    <a:pt x="644" y="59"/>
                  </a:lnTo>
                  <a:lnTo>
                    <a:pt x="668" y="54"/>
                  </a:lnTo>
                  <a:lnTo>
                    <a:pt x="692" y="48"/>
                  </a:lnTo>
                  <a:lnTo>
                    <a:pt x="714" y="41"/>
                  </a:lnTo>
                  <a:lnTo>
                    <a:pt x="758" y="31"/>
                  </a:lnTo>
                  <a:lnTo>
                    <a:pt x="801" y="21"/>
                  </a:lnTo>
                  <a:lnTo>
                    <a:pt x="844" y="10"/>
                  </a:lnTo>
                  <a:lnTo>
                    <a:pt x="88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38" name="Freeform 870">
              <a:extLst>
                <a:ext uri="{FF2B5EF4-FFF2-40B4-BE49-F238E27FC236}">
                  <a16:creationId xmlns:a16="http://schemas.microsoft.com/office/drawing/2014/main" id="{04D95A30-5DA5-4543-95E2-611969F45E32}"/>
                </a:ext>
              </a:extLst>
            </p:cNvPr>
            <p:cNvSpPr>
              <a:spLocks/>
            </p:cNvSpPr>
            <p:nvPr/>
          </p:nvSpPr>
          <p:spPr bwMode="auto">
            <a:xfrm>
              <a:off x="4333" y="1820"/>
              <a:ext cx="762" cy="307"/>
            </a:xfrm>
            <a:custGeom>
              <a:avLst/>
              <a:gdLst>
                <a:gd name="T0" fmla="*/ 0 w 1126"/>
                <a:gd name="T1" fmla="*/ 445 h 453"/>
                <a:gd name="T2" fmla="*/ 22 w 1126"/>
                <a:gd name="T3" fmla="*/ 453 h 453"/>
                <a:gd name="T4" fmla="*/ 29 w 1126"/>
                <a:gd name="T5" fmla="*/ 450 h 453"/>
                <a:gd name="T6" fmla="*/ 37 w 1126"/>
                <a:gd name="T7" fmla="*/ 445 h 453"/>
                <a:gd name="T8" fmla="*/ 46 w 1126"/>
                <a:gd name="T9" fmla="*/ 439 h 453"/>
                <a:gd name="T10" fmla="*/ 56 w 1126"/>
                <a:gd name="T11" fmla="*/ 434 h 453"/>
                <a:gd name="T12" fmla="*/ 66 w 1126"/>
                <a:gd name="T13" fmla="*/ 429 h 453"/>
                <a:gd name="T14" fmla="*/ 78 w 1126"/>
                <a:gd name="T15" fmla="*/ 424 h 453"/>
                <a:gd name="T16" fmla="*/ 89 w 1126"/>
                <a:gd name="T17" fmla="*/ 417 h 453"/>
                <a:gd name="T18" fmla="*/ 102 w 1126"/>
                <a:gd name="T19" fmla="*/ 410 h 453"/>
                <a:gd name="T20" fmla="*/ 114 w 1126"/>
                <a:gd name="T21" fmla="*/ 403 h 453"/>
                <a:gd name="T22" fmla="*/ 128 w 1126"/>
                <a:gd name="T23" fmla="*/ 396 h 453"/>
                <a:gd name="T24" fmla="*/ 155 w 1126"/>
                <a:gd name="T25" fmla="*/ 380 h 453"/>
                <a:gd name="T26" fmla="*/ 184 w 1126"/>
                <a:gd name="T27" fmla="*/ 365 h 453"/>
                <a:gd name="T28" fmla="*/ 213 w 1126"/>
                <a:gd name="T29" fmla="*/ 347 h 453"/>
                <a:gd name="T30" fmla="*/ 244 w 1126"/>
                <a:gd name="T31" fmla="*/ 330 h 453"/>
                <a:gd name="T32" fmla="*/ 274 w 1126"/>
                <a:gd name="T33" fmla="*/ 314 h 453"/>
                <a:gd name="T34" fmla="*/ 305 w 1126"/>
                <a:gd name="T35" fmla="*/ 297 h 453"/>
                <a:gd name="T36" fmla="*/ 336 w 1126"/>
                <a:gd name="T37" fmla="*/ 281 h 453"/>
                <a:gd name="T38" fmla="*/ 365 w 1126"/>
                <a:gd name="T39" fmla="*/ 266 h 453"/>
                <a:gd name="T40" fmla="*/ 394 w 1126"/>
                <a:gd name="T41" fmla="*/ 250 h 453"/>
                <a:gd name="T42" fmla="*/ 407 w 1126"/>
                <a:gd name="T43" fmla="*/ 243 h 453"/>
                <a:gd name="T44" fmla="*/ 419 w 1126"/>
                <a:gd name="T45" fmla="*/ 236 h 453"/>
                <a:gd name="T46" fmla="*/ 433 w 1126"/>
                <a:gd name="T47" fmla="*/ 231 h 453"/>
                <a:gd name="T48" fmla="*/ 445 w 1126"/>
                <a:gd name="T49" fmla="*/ 224 h 453"/>
                <a:gd name="T50" fmla="*/ 469 w 1126"/>
                <a:gd name="T51" fmla="*/ 214 h 453"/>
                <a:gd name="T52" fmla="*/ 491 w 1126"/>
                <a:gd name="T53" fmla="*/ 203 h 453"/>
                <a:gd name="T54" fmla="*/ 513 w 1126"/>
                <a:gd name="T55" fmla="*/ 193 h 453"/>
                <a:gd name="T56" fmla="*/ 535 w 1126"/>
                <a:gd name="T57" fmla="*/ 184 h 453"/>
                <a:gd name="T58" fmla="*/ 578 w 1126"/>
                <a:gd name="T59" fmla="*/ 165 h 453"/>
                <a:gd name="T60" fmla="*/ 620 w 1126"/>
                <a:gd name="T61" fmla="*/ 149 h 453"/>
                <a:gd name="T62" fmla="*/ 661 w 1126"/>
                <a:gd name="T63" fmla="*/ 134 h 453"/>
                <a:gd name="T64" fmla="*/ 702 w 1126"/>
                <a:gd name="T65" fmla="*/ 118 h 453"/>
                <a:gd name="T66" fmla="*/ 743 w 1126"/>
                <a:gd name="T67" fmla="*/ 104 h 453"/>
                <a:gd name="T68" fmla="*/ 786 w 1126"/>
                <a:gd name="T69" fmla="*/ 90 h 453"/>
                <a:gd name="T70" fmla="*/ 828 w 1126"/>
                <a:gd name="T71" fmla="*/ 76 h 453"/>
                <a:gd name="T72" fmla="*/ 871 w 1126"/>
                <a:gd name="T73" fmla="*/ 64 h 453"/>
                <a:gd name="T74" fmla="*/ 913 w 1126"/>
                <a:gd name="T75" fmla="*/ 52 h 453"/>
                <a:gd name="T76" fmla="*/ 956 w 1126"/>
                <a:gd name="T77" fmla="*/ 42 h 453"/>
                <a:gd name="T78" fmla="*/ 999 w 1126"/>
                <a:gd name="T79" fmla="*/ 30 h 453"/>
                <a:gd name="T80" fmla="*/ 1041 w 1126"/>
                <a:gd name="T81" fmla="*/ 21 h 453"/>
                <a:gd name="T82" fmla="*/ 1126 w 1126"/>
                <a:gd name="T8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6" h="453">
                  <a:moveTo>
                    <a:pt x="0" y="445"/>
                  </a:moveTo>
                  <a:lnTo>
                    <a:pt x="22" y="453"/>
                  </a:lnTo>
                  <a:lnTo>
                    <a:pt x="29" y="450"/>
                  </a:lnTo>
                  <a:lnTo>
                    <a:pt x="37" y="445"/>
                  </a:lnTo>
                  <a:lnTo>
                    <a:pt x="46" y="439"/>
                  </a:lnTo>
                  <a:lnTo>
                    <a:pt x="56" y="434"/>
                  </a:lnTo>
                  <a:lnTo>
                    <a:pt x="66" y="429"/>
                  </a:lnTo>
                  <a:lnTo>
                    <a:pt x="78" y="424"/>
                  </a:lnTo>
                  <a:lnTo>
                    <a:pt x="89" y="417"/>
                  </a:lnTo>
                  <a:lnTo>
                    <a:pt x="102" y="410"/>
                  </a:lnTo>
                  <a:lnTo>
                    <a:pt x="114" y="403"/>
                  </a:lnTo>
                  <a:lnTo>
                    <a:pt x="128" y="396"/>
                  </a:lnTo>
                  <a:lnTo>
                    <a:pt x="155" y="380"/>
                  </a:lnTo>
                  <a:lnTo>
                    <a:pt x="184" y="365"/>
                  </a:lnTo>
                  <a:lnTo>
                    <a:pt x="213" y="347"/>
                  </a:lnTo>
                  <a:lnTo>
                    <a:pt x="244" y="330"/>
                  </a:lnTo>
                  <a:lnTo>
                    <a:pt x="274" y="314"/>
                  </a:lnTo>
                  <a:lnTo>
                    <a:pt x="305" y="297"/>
                  </a:lnTo>
                  <a:lnTo>
                    <a:pt x="336" y="281"/>
                  </a:lnTo>
                  <a:lnTo>
                    <a:pt x="365" y="266"/>
                  </a:lnTo>
                  <a:lnTo>
                    <a:pt x="394" y="250"/>
                  </a:lnTo>
                  <a:lnTo>
                    <a:pt x="407" y="243"/>
                  </a:lnTo>
                  <a:lnTo>
                    <a:pt x="419" y="236"/>
                  </a:lnTo>
                  <a:lnTo>
                    <a:pt x="433" y="231"/>
                  </a:lnTo>
                  <a:lnTo>
                    <a:pt x="445" y="224"/>
                  </a:lnTo>
                  <a:lnTo>
                    <a:pt x="469" y="214"/>
                  </a:lnTo>
                  <a:lnTo>
                    <a:pt x="491" y="203"/>
                  </a:lnTo>
                  <a:lnTo>
                    <a:pt x="513" y="193"/>
                  </a:lnTo>
                  <a:lnTo>
                    <a:pt x="535" y="184"/>
                  </a:lnTo>
                  <a:lnTo>
                    <a:pt x="578" y="165"/>
                  </a:lnTo>
                  <a:lnTo>
                    <a:pt x="620" y="149"/>
                  </a:lnTo>
                  <a:lnTo>
                    <a:pt x="661" y="134"/>
                  </a:lnTo>
                  <a:lnTo>
                    <a:pt x="702" y="118"/>
                  </a:lnTo>
                  <a:lnTo>
                    <a:pt x="743" y="104"/>
                  </a:lnTo>
                  <a:lnTo>
                    <a:pt x="786" y="90"/>
                  </a:lnTo>
                  <a:lnTo>
                    <a:pt x="828" y="76"/>
                  </a:lnTo>
                  <a:lnTo>
                    <a:pt x="871" y="64"/>
                  </a:lnTo>
                  <a:lnTo>
                    <a:pt x="913" y="52"/>
                  </a:lnTo>
                  <a:lnTo>
                    <a:pt x="956" y="42"/>
                  </a:lnTo>
                  <a:lnTo>
                    <a:pt x="999" y="30"/>
                  </a:lnTo>
                  <a:lnTo>
                    <a:pt x="1041" y="21"/>
                  </a:lnTo>
                  <a:lnTo>
                    <a:pt x="112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39" name="Freeform 871">
              <a:extLst>
                <a:ext uri="{FF2B5EF4-FFF2-40B4-BE49-F238E27FC236}">
                  <a16:creationId xmlns:a16="http://schemas.microsoft.com/office/drawing/2014/main" id="{F3352BBB-A405-46E9-A738-B5E9A52885C9}"/>
                </a:ext>
              </a:extLst>
            </p:cNvPr>
            <p:cNvSpPr>
              <a:spLocks/>
            </p:cNvSpPr>
            <p:nvPr/>
          </p:nvSpPr>
          <p:spPr bwMode="auto">
            <a:xfrm>
              <a:off x="4409" y="1943"/>
              <a:ext cx="29" cy="30"/>
            </a:xfrm>
            <a:custGeom>
              <a:avLst/>
              <a:gdLst>
                <a:gd name="T0" fmla="*/ 23 w 45"/>
                <a:gd name="T1" fmla="*/ 0 h 44"/>
                <a:gd name="T2" fmla="*/ 26 w 45"/>
                <a:gd name="T3" fmla="*/ 2 h 44"/>
                <a:gd name="T4" fmla="*/ 31 w 45"/>
                <a:gd name="T5" fmla="*/ 2 h 44"/>
                <a:gd name="T6" fmla="*/ 34 w 45"/>
                <a:gd name="T7" fmla="*/ 6 h 44"/>
                <a:gd name="T8" fmla="*/ 38 w 45"/>
                <a:gd name="T9" fmla="*/ 7 h 44"/>
                <a:gd name="T10" fmla="*/ 40 w 45"/>
                <a:gd name="T11" fmla="*/ 11 h 44"/>
                <a:gd name="T12" fmla="*/ 43 w 45"/>
                <a:gd name="T13" fmla="*/ 14 h 44"/>
                <a:gd name="T14" fmla="*/ 43 w 45"/>
                <a:gd name="T15" fmla="*/ 18 h 44"/>
                <a:gd name="T16" fmla="*/ 45 w 45"/>
                <a:gd name="T17" fmla="*/ 23 h 44"/>
                <a:gd name="T18" fmla="*/ 43 w 45"/>
                <a:gd name="T19" fmla="*/ 26 h 44"/>
                <a:gd name="T20" fmla="*/ 43 w 45"/>
                <a:gd name="T21" fmla="*/ 32 h 44"/>
                <a:gd name="T22" fmla="*/ 40 w 45"/>
                <a:gd name="T23" fmla="*/ 35 h 44"/>
                <a:gd name="T24" fmla="*/ 38 w 45"/>
                <a:gd name="T25" fmla="*/ 39 h 44"/>
                <a:gd name="T26" fmla="*/ 34 w 45"/>
                <a:gd name="T27" fmla="*/ 40 h 44"/>
                <a:gd name="T28" fmla="*/ 31 w 45"/>
                <a:gd name="T29" fmla="*/ 42 h 44"/>
                <a:gd name="T30" fmla="*/ 26 w 45"/>
                <a:gd name="T31" fmla="*/ 44 h 44"/>
                <a:gd name="T32" fmla="*/ 23 w 45"/>
                <a:gd name="T33" fmla="*/ 44 h 44"/>
                <a:gd name="T34" fmla="*/ 17 w 45"/>
                <a:gd name="T35" fmla="*/ 44 h 44"/>
                <a:gd name="T36" fmla="*/ 12 w 45"/>
                <a:gd name="T37" fmla="*/ 42 h 44"/>
                <a:gd name="T38" fmla="*/ 9 w 45"/>
                <a:gd name="T39" fmla="*/ 40 h 44"/>
                <a:gd name="T40" fmla="*/ 6 w 45"/>
                <a:gd name="T41" fmla="*/ 39 h 44"/>
                <a:gd name="T42" fmla="*/ 4 w 45"/>
                <a:gd name="T43" fmla="*/ 35 h 44"/>
                <a:gd name="T44" fmla="*/ 2 w 45"/>
                <a:gd name="T45" fmla="*/ 32 h 44"/>
                <a:gd name="T46" fmla="*/ 0 w 45"/>
                <a:gd name="T47" fmla="*/ 26 h 44"/>
                <a:gd name="T48" fmla="*/ 0 w 45"/>
                <a:gd name="T49" fmla="*/ 23 h 44"/>
                <a:gd name="T50" fmla="*/ 0 w 45"/>
                <a:gd name="T51" fmla="*/ 18 h 44"/>
                <a:gd name="T52" fmla="*/ 2 w 45"/>
                <a:gd name="T53" fmla="*/ 14 h 44"/>
                <a:gd name="T54" fmla="*/ 4 w 45"/>
                <a:gd name="T55" fmla="*/ 11 h 44"/>
                <a:gd name="T56" fmla="*/ 6 w 45"/>
                <a:gd name="T57" fmla="*/ 7 h 44"/>
                <a:gd name="T58" fmla="*/ 9 w 45"/>
                <a:gd name="T59" fmla="*/ 6 h 44"/>
                <a:gd name="T60" fmla="*/ 12 w 45"/>
                <a:gd name="T61" fmla="*/ 2 h 44"/>
                <a:gd name="T62" fmla="*/ 17 w 45"/>
                <a:gd name="T63" fmla="*/ 2 h 44"/>
                <a:gd name="T64" fmla="*/ 23 w 45"/>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4">
                  <a:moveTo>
                    <a:pt x="23" y="0"/>
                  </a:moveTo>
                  <a:lnTo>
                    <a:pt x="26" y="2"/>
                  </a:lnTo>
                  <a:lnTo>
                    <a:pt x="31" y="2"/>
                  </a:lnTo>
                  <a:lnTo>
                    <a:pt x="34" y="6"/>
                  </a:lnTo>
                  <a:lnTo>
                    <a:pt x="38" y="7"/>
                  </a:lnTo>
                  <a:lnTo>
                    <a:pt x="40" y="11"/>
                  </a:lnTo>
                  <a:lnTo>
                    <a:pt x="43" y="14"/>
                  </a:lnTo>
                  <a:lnTo>
                    <a:pt x="43" y="18"/>
                  </a:lnTo>
                  <a:lnTo>
                    <a:pt x="45" y="23"/>
                  </a:lnTo>
                  <a:lnTo>
                    <a:pt x="43" y="26"/>
                  </a:lnTo>
                  <a:lnTo>
                    <a:pt x="43" y="32"/>
                  </a:lnTo>
                  <a:lnTo>
                    <a:pt x="40" y="35"/>
                  </a:lnTo>
                  <a:lnTo>
                    <a:pt x="38" y="39"/>
                  </a:lnTo>
                  <a:lnTo>
                    <a:pt x="34" y="40"/>
                  </a:lnTo>
                  <a:lnTo>
                    <a:pt x="31" y="42"/>
                  </a:lnTo>
                  <a:lnTo>
                    <a:pt x="26" y="44"/>
                  </a:lnTo>
                  <a:lnTo>
                    <a:pt x="23" y="44"/>
                  </a:lnTo>
                  <a:lnTo>
                    <a:pt x="17" y="44"/>
                  </a:lnTo>
                  <a:lnTo>
                    <a:pt x="12" y="42"/>
                  </a:lnTo>
                  <a:lnTo>
                    <a:pt x="9" y="40"/>
                  </a:lnTo>
                  <a:lnTo>
                    <a:pt x="6" y="39"/>
                  </a:lnTo>
                  <a:lnTo>
                    <a:pt x="4" y="35"/>
                  </a:lnTo>
                  <a:lnTo>
                    <a:pt x="2" y="32"/>
                  </a:lnTo>
                  <a:lnTo>
                    <a:pt x="0" y="26"/>
                  </a:lnTo>
                  <a:lnTo>
                    <a:pt x="0" y="23"/>
                  </a:lnTo>
                  <a:lnTo>
                    <a:pt x="0" y="18"/>
                  </a:lnTo>
                  <a:lnTo>
                    <a:pt x="2" y="14"/>
                  </a:lnTo>
                  <a:lnTo>
                    <a:pt x="4" y="11"/>
                  </a:lnTo>
                  <a:lnTo>
                    <a:pt x="6" y="7"/>
                  </a:lnTo>
                  <a:lnTo>
                    <a:pt x="9" y="6"/>
                  </a:lnTo>
                  <a:lnTo>
                    <a:pt x="12" y="2"/>
                  </a:lnTo>
                  <a:lnTo>
                    <a:pt x="17" y="2"/>
                  </a:lnTo>
                  <a:lnTo>
                    <a:pt x="23"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0" name="Freeform 872">
              <a:extLst>
                <a:ext uri="{FF2B5EF4-FFF2-40B4-BE49-F238E27FC236}">
                  <a16:creationId xmlns:a16="http://schemas.microsoft.com/office/drawing/2014/main" id="{EDBC337D-B7DF-47D1-AB81-F1F94DCF6673}"/>
                </a:ext>
              </a:extLst>
            </p:cNvPr>
            <p:cNvSpPr>
              <a:spLocks/>
            </p:cNvSpPr>
            <p:nvPr/>
          </p:nvSpPr>
          <p:spPr bwMode="auto">
            <a:xfrm>
              <a:off x="4409" y="1943"/>
              <a:ext cx="29" cy="30"/>
            </a:xfrm>
            <a:custGeom>
              <a:avLst/>
              <a:gdLst>
                <a:gd name="T0" fmla="*/ 23 w 45"/>
                <a:gd name="T1" fmla="*/ 0 h 44"/>
                <a:gd name="T2" fmla="*/ 26 w 45"/>
                <a:gd name="T3" fmla="*/ 2 h 44"/>
                <a:gd name="T4" fmla="*/ 31 w 45"/>
                <a:gd name="T5" fmla="*/ 2 h 44"/>
                <a:gd name="T6" fmla="*/ 34 w 45"/>
                <a:gd name="T7" fmla="*/ 6 h 44"/>
                <a:gd name="T8" fmla="*/ 38 w 45"/>
                <a:gd name="T9" fmla="*/ 7 h 44"/>
                <a:gd name="T10" fmla="*/ 40 w 45"/>
                <a:gd name="T11" fmla="*/ 11 h 44"/>
                <a:gd name="T12" fmla="*/ 43 w 45"/>
                <a:gd name="T13" fmla="*/ 14 h 44"/>
                <a:gd name="T14" fmla="*/ 43 w 45"/>
                <a:gd name="T15" fmla="*/ 18 h 44"/>
                <a:gd name="T16" fmla="*/ 45 w 45"/>
                <a:gd name="T17" fmla="*/ 23 h 44"/>
                <a:gd name="T18" fmla="*/ 43 w 45"/>
                <a:gd name="T19" fmla="*/ 26 h 44"/>
                <a:gd name="T20" fmla="*/ 43 w 45"/>
                <a:gd name="T21" fmla="*/ 32 h 44"/>
                <a:gd name="T22" fmla="*/ 40 w 45"/>
                <a:gd name="T23" fmla="*/ 35 h 44"/>
                <a:gd name="T24" fmla="*/ 38 w 45"/>
                <a:gd name="T25" fmla="*/ 39 h 44"/>
                <a:gd name="T26" fmla="*/ 34 w 45"/>
                <a:gd name="T27" fmla="*/ 40 h 44"/>
                <a:gd name="T28" fmla="*/ 31 w 45"/>
                <a:gd name="T29" fmla="*/ 42 h 44"/>
                <a:gd name="T30" fmla="*/ 26 w 45"/>
                <a:gd name="T31" fmla="*/ 44 h 44"/>
                <a:gd name="T32" fmla="*/ 23 w 45"/>
                <a:gd name="T33" fmla="*/ 44 h 44"/>
                <a:gd name="T34" fmla="*/ 17 w 45"/>
                <a:gd name="T35" fmla="*/ 44 h 44"/>
                <a:gd name="T36" fmla="*/ 12 w 45"/>
                <a:gd name="T37" fmla="*/ 42 h 44"/>
                <a:gd name="T38" fmla="*/ 9 w 45"/>
                <a:gd name="T39" fmla="*/ 40 h 44"/>
                <a:gd name="T40" fmla="*/ 6 w 45"/>
                <a:gd name="T41" fmla="*/ 39 h 44"/>
                <a:gd name="T42" fmla="*/ 4 w 45"/>
                <a:gd name="T43" fmla="*/ 35 h 44"/>
                <a:gd name="T44" fmla="*/ 2 w 45"/>
                <a:gd name="T45" fmla="*/ 32 h 44"/>
                <a:gd name="T46" fmla="*/ 0 w 45"/>
                <a:gd name="T47" fmla="*/ 26 h 44"/>
                <a:gd name="T48" fmla="*/ 0 w 45"/>
                <a:gd name="T49" fmla="*/ 23 h 44"/>
                <a:gd name="T50" fmla="*/ 0 w 45"/>
                <a:gd name="T51" fmla="*/ 18 h 44"/>
                <a:gd name="T52" fmla="*/ 2 w 45"/>
                <a:gd name="T53" fmla="*/ 14 h 44"/>
                <a:gd name="T54" fmla="*/ 4 w 45"/>
                <a:gd name="T55" fmla="*/ 11 h 44"/>
                <a:gd name="T56" fmla="*/ 6 w 45"/>
                <a:gd name="T57" fmla="*/ 7 h 44"/>
                <a:gd name="T58" fmla="*/ 9 w 45"/>
                <a:gd name="T59" fmla="*/ 6 h 44"/>
                <a:gd name="T60" fmla="*/ 12 w 45"/>
                <a:gd name="T61" fmla="*/ 2 h 44"/>
                <a:gd name="T62" fmla="*/ 17 w 45"/>
                <a:gd name="T63" fmla="*/ 2 h 44"/>
                <a:gd name="T64" fmla="*/ 23 w 45"/>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4">
                  <a:moveTo>
                    <a:pt x="23" y="0"/>
                  </a:moveTo>
                  <a:lnTo>
                    <a:pt x="26" y="2"/>
                  </a:lnTo>
                  <a:lnTo>
                    <a:pt x="31" y="2"/>
                  </a:lnTo>
                  <a:lnTo>
                    <a:pt x="34" y="6"/>
                  </a:lnTo>
                  <a:lnTo>
                    <a:pt x="38" y="7"/>
                  </a:lnTo>
                  <a:lnTo>
                    <a:pt x="40" y="11"/>
                  </a:lnTo>
                  <a:lnTo>
                    <a:pt x="43" y="14"/>
                  </a:lnTo>
                  <a:lnTo>
                    <a:pt x="43" y="18"/>
                  </a:lnTo>
                  <a:lnTo>
                    <a:pt x="45" y="23"/>
                  </a:lnTo>
                  <a:lnTo>
                    <a:pt x="43" y="26"/>
                  </a:lnTo>
                  <a:lnTo>
                    <a:pt x="43" y="32"/>
                  </a:lnTo>
                  <a:lnTo>
                    <a:pt x="40" y="35"/>
                  </a:lnTo>
                  <a:lnTo>
                    <a:pt x="38" y="39"/>
                  </a:lnTo>
                  <a:lnTo>
                    <a:pt x="34" y="40"/>
                  </a:lnTo>
                  <a:lnTo>
                    <a:pt x="31" y="42"/>
                  </a:lnTo>
                  <a:lnTo>
                    <a:pt x="26" y="44"/>
                  </a:lnTo>
                  <a:lnTo>
                    <a:pt x="23" y="44"/>
                  </a:lnTo>
                  <a:lnTo>
                    <a:pt x="17" y="44"/>
                  </a:lnTo>
                  <a:lnTo>
                    <a:pt x="12" y="42"/>
                  </a:lnTo>
                  <a:lnTo>
                    <a:pt x="9" y="40"/>
                  </a:lnTo>
                  <a:lnTo>
                    <a:pt x="6" y="39"/>
                  </a:lnTo>
                  <a:lnTo>
                    <a:pt x="4" y="35"/>
                  </a:lnTo>
                  <a:lnTo>
                    <a:pt x="2" y="32"/>
                  </a:lnTo>
                  <a:lnTo>
                    <a:pt x="0" y="26"/>
                  </a:lnTo>
                  <a:lnTo>
                    <a:pt x="0" y="23"/>
                  </a:lnTo>
                  <a:lnTo>
                    <a:pt x="0" y="18"/>
                  </a:lnTo>
                  <a:lnTo>
                    <a:pt x="2" y="14"/>
                  </a:lnTo>
                  <a:lnTo>
                    <a:pt x="4" y="11"/>
                  </a:lnTo>
                  <a:lnTo>
                    <a:pt x="6" y="7"/>
                  </a:lnTo>
                  <a:lnTo>
                    <a:pt x="9" y="6"/>
                  </a:lnTo>
                  <a:lnTo>
                    <a:pt x="12" y="2"/>
                  </a:lnTo>
                  <a:lnTo>
                    <a:pt x="17" y="2"/>
                  </a:lnTo>
                  <a:lnTo>
                    <a:pt x="2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41" name="Freeform 873">
              <a:extLst>
                <a:ext uri="{FF2B5EF4-FFF2-40B4-BE49-F238E27FC236}">
                  <a16:creationId xmlns:a16="http://schemas.microsoft.com/office/drawing/2014/main" id="{099161BF-F30B-4E0F-8204-3CA543D508C5}"/>
                </a:ext>
              </a:extLst>
            </p:cNvPr>
            <p:cNvSpPr>
              <a:spLocks/>
            </p:cNvSpPr>
            <p:nvPr/>
          </p:nvSpPr>
          <p:spPr bwMode="auto">
            <a:xfrm>
              <a:off x="4383" y="1662"/>
              <a:ext cx="30" cy="29"/>
            </a:xfrm>
            <a:custGeom>
              <a:avLst/>
              <a:gdLst>
                <a:gd name="T0" fmla="*/ 20 w 43"/>
                <a:gd name="T1" fmla="*/ 0 h 44"/>
                <a:gd name="T2" fmla="*/ 25 w 43"/>
                <a:gd name="T3" fmla="*/ 0 h 44"/>
                <a:gd name="T4" fmla="*/ 29 w 43"/>
                <a:gd name="T5" fmla="*/ 2 h 44"/>
                <a:gd name="T6" fmla="*/ 32 w 43"/>
                <a:gd name="T7" fmla="*/ 4 h 44"/>
                <a:gd name="T8" fmla="*/ 36 w 43"/>
                <a:gd name="T9" fmla="*/ 6 h 44"/>
                <a:gd name="T10" fmla="*/ 39 w 43"/>
                <a:gd name="T11" fmla="*/ 9 h 44"/>
                <a:gd name="T12" fmla="*/ 41 w 43"/>
                <a:gd name="T13" fmla="*/ 13 h 44"/>
                <a:gd name="T14" fmla="*/ 41 w 43"/>
                <a:gd name="T15" fmla="*/ 18 h 44"/>
                <a:gd name="T16" fmla="*/ 43 w 43"/>
                <a:gd name="T17" fmla="*/ 21 h 44"/>
                <a:gd name="T18" fmla="*/ 41 w 43"/>
                <a:gd name="T19" fmla="*/ 26 h 44"/>
                <a:gd name="T20" fmla="*/ 41 w 43"/>
                <a:gd name="T21" fmla="*/ 30 h 44"/>
                <a:gd name="T22" fmla="*/ 39 w 43"/>
                <a:gd name="T23" fmla="*/ 33 h 44"/>
                <a:gd name="T24" fmla="*/ 36 w 43"/>
                <a:gd name="T25" fmla="*/ 37 h 44"/>
                <a:gd name="T26" fmla="*/ 32 w 43"/>
                <a:gd name="T27" fmla="*/ 40 h 44"/>
                <a:gd name="T28" fmla="*/ 29 w 43"/>
                <a:gd name="T29" fmla="*/ 42 h 44"/>
                <a:gd name="T30" fmla="*/ 25 w 43"/>
                <a:gd name="T31" fmla="*/ 44 h 44"/>
                <a:gd name="T32" fmla="*/ 20 w 43"/>
                <a:gd name="T33" fmla="*/ 44 h 44"/>
                <a:gd name="T34" fmla="*/ 17 w 43"/>
                <a:gd name="T35" fmla="*/ 44 h 44"/>
                <a:gd name="T36" fmla="*/ 12 w 43"/>
                <a:gd name="T37" fmla="*/ 42 h 44"/>
                <a:gd name="T38" fmla="*/ 8 w 43"/>
                <a:gd name="T39" fmla="*/ 40 h 44"/>
                <a:gd name="T40" fmla="*/ 5 w 43"/>
                <a:gd name="T41" fmla="*/ 37 h 44"/>
                <a:gd name="T42" fmla="*/ 3 w 43"/>
                <a:gd name="T43" fmla="*/ 33 h 44"/>
                <a:gd name="T44" fmla="*/ 2 w 43"/>
                <a:gd name="T45" fmla="*/ 30 h 44"/>
                <a:gd name="T46" fmla="*/ 0 w 43"/>
                <a:gd name="T47" fmla="*/ 26 h 44"/>
                <a:gd name="T48" fmla="*/ 0 w 43"/>
                <a:gd name="T49" fmla="*/ 21 h 44"/>
                <a:gd name="T50" fmla="*/ 0 w 43"/>
                <a:gd name="T51" fmla="*/ 18 h 44"/>
                <a:gd name="T52" fmla="*/ 2 w 43"/>
                <a:gd name="T53" fmla="*/ 13 h 44"/>
                <a:gd name="T54" fmla="*/ 3 w 43"/>
                <a:gd name="T55" fmla="*/ 9 h 44"/>
                <a:gd name="T56" fmla="*/ 5 w 43"/>
                <a:gd name="T57" fmla="*/ 6 h 44"/>
                <a:gd name="T58" fmla="*/ 8 w 43"/>
                <a:gd name="T59" fmla="*/ 4 h 44"/>
                <a:gd name="T60" fmla="*/ 12 w 43"/>
                <a:gd name="T61" fmla="*/ 2 h 44"/>
                <a:gd name="T62" fmla="*/ 17 w 43"/>
                <a:gd name="T63" fmla="*/ 0 h 44"/>
                <a:gd name="T64" fmla="*/ 20 w 43"/>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4">
                  <a:moveTo>
                    <a:pt x="20" y="0"/>
                  </a:moveTo>
                  <a:lnTo>
                    <a:pt x="25" y="0"/>
                  </a:lnTo>
                  <a:lnTo>
                    <a:pt x="29" y="2"/>
                  </a:lnTo>
                  <a:lnTo>
                    <a:pt x="32" y="4"/>
                  </a:lnTo>
                  <a:lnTo>
                    <a:pt x="36" y="6"/>
                  </a:lnTo>
                  <a:lnTo>
                    <a:pt x="39" y="9"/>
                  </a:lnTo>
                  <a:lnTo>
                    <a:pt x="41" y="13"/>
                  </a:lnTo>
                  <a:lnTo>
                    <a:pt x="41" y="18"/>
                  </a:lnTo>
                  <a:lnTo>
                    <a:pt x="43" y="21"/>
                  </a:lnTo>
                  <a:lnTo>
                    <a:pt x="41" y="26"/>
                  </a:lnTo>
                  <a:lnTo>
                    <a:pt x="41" y="30"/>
                  </a:lnTo>
                  <a:lnTo>
                    <a:pt x="39" y="33"/>
                  </a:lnTo>
                  <a:lnTo>
                    <a:pt x="36" y="37"/>
                  </a:lnTo>
                  <a:lnTo>
                    <a:pt x="32" y="40"/>
                  </a:lnTo>
                  <a:lnTo>
                    <a:pt x="29" y="42"/>
                  </a:lnTo>
                  <a:lnTo>
                    <a:pt x="25" y="44"/>
                  </a:lnTo>
                  <a:lnTo>
                    <a:pt x="20" y="44"/>
                  </a:lnTo>
                  <a:lnTo>
                    <a:pt x="17" y="44"/>
                  </a:lnTo>
                  <a:lnTo>
                    <a:pt x="12" y="42"/>
                  </a:lnTo>
                  <a:lnTo>
                    <a:pt x="8" y="40"/>
                  </a:lnTo>
                  <a:lnTo>
                    <a:pt x="5" y="37"/>
                  </a:lnTo>
                  <a:lnTo>
                    <a:pt x="3" y="33"/>
                  </a:lnTo>
                  <a:lnTo>
                    <a:pt x="2" y="30"/>
                  </a:lnTo>
                  <a:lnTo>
                    <a:pt x="0" y="26"/>
                  </a:lnTo>
                  <a:lnTo>
                    <a:pt x="0" y="21"/>
                  </a:lnTo>
                  <a:lnTo>
                    <a:pt x="0" y="18"/>
                  </a:lnTo>
                  <a:lnTo>
                    <a:pt x="2" y="13"/>
                  </a:lnTo>
                  <a:lnTo>
                    <a:pt x="3" y="9"/>
                  </a:lnTo>
                  <a:lnTo>
                    <a:pt x="5" y="6"/>
                  </a:lnTo>
                  <a:lnTo>
                    <a:pt x="8" y="4"/>
                  </a:lnTo>
                  <a:lnTo>
                    <a:pt x="12" y="2"/>
                  </a:lnTo>
                  <a:lnTo>
                    <a:pt x="17" y="0"/>
                  </a:lnTo>
                  <a:lnTo>
                    <a:pt x="20"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2" name="Freeform 874">
              <a:extLst>
                <a:ext uri="{FF2B5EF4-FFF2-40B4-BE49-F238E27FC236}">
                  <a16:creationId xmlns:a16="http://schemas.microsoft.com/office/drawing/2014/main" id="{52B43CF0-EAF4-44FC-8BBB-5A156AC76657}"/>
                </a:ext>
              </a:extLst>
            </p:cNvPr>
            <p:cNvSpPr>
              <a:spLocks/>
            </p:cNvSpPr>
            <p:nvPr/>
          </p:nvSpPr>
          <p:spPr bwMode="auto">
            <a:xfrm>
              <a:off x="4383" y="1662"/>
              <a:ext cx="30" cy="29"/>
            </a:xfrm>
            <a:custGeom>
              <a:avLst/>
              <a:gdLst>
                <a:gd name="T0" fmla="*/ 20 w 43"/>
                <a:gd name="T1" fmla="*/ 0 h 44"/>
                <a:gd name="T2" fmla="*/ 25 w 43"/>
                <a:gd name="T3" fmla="*/ 0 h 44"/>
                <a:gd name="T4" fmla="*/ 29 w 43"/>
                <a:gd name="T5" fmla="*/ 2 h 44"/>
                <a:gd name="T6" fmla="*/ 32 w 43"/>
                <a:gd name="T7" fmla="*/ 4 h 44"/>
                <a:gd name="T8" fmla="*/ 36 w 43"/>
                <a:gd name="T9" fmla="*/ 6 h 44"/>
                <a:gd name="T10" fmla="*/ 39 w 43"/>
                <a:gd name="T11" fmla="*/ 9 h 44"/>
                <a:gd name="T12" fmla="*/ 41 w 43"/>
                <a:gd name="T13" fmla="*/ 13 h 44"/>
                <a:gd name="T14" fmla="*/ 41 w 43"/>
                <a:gd name="T15" fmla="*/ 18 h 44"/>
                <a:gd name="T16" fmla="*/ 43 w 43"/>
                <a:gd name="T17" fmla="*/ 21 h 44"/>
                <a:gd name="T18" fmla="*/ 41 w 43"/>
                <a:gd name="T19" fmla="*/ 26 h 44"/>
                <a:gd name="T20" fmla="*/ 41 w 43"/>
                <a:gd name="T21" fmla="*/ 30 h 44"/>
                <a:gd name="T22" fmla="*/ 39 w 43"/>
                <a:gd name="T23" fmla="*/ 33 h 44"/>
                <a:gd name="T24" fmla="*/ 36 w 43"/>
                <a:gd name="T25" fmla="*/ 37 h 44"/>
                <a:gd name="T26" fmla="*/ 32 w 43"/>
                <a:gd name="T27" fmla="*/ 40 h 44"/>
                <a:gd name="T28" fmla="*/ 29 w 43"/>
                <a:gd name="T29" fmla="*/ 42 h 44"/>
                <a:gd name="T30" fmla="*/ 25 w 43"/>
                <a:gd name="T31" fmla="*/ 44 h 44"/>
                <a:gd name="T32" fmla="*/ 20 w 43"/>
                <a:gd name="T33" fmla="*/ 44 h 44"/>
                <a:gd name="T34" fmla="*/ 17 w 43"/>
                <a:gd name="T35" fmla="*/ 44 h 44"/>
                <a:gd name="T36" fmla="*/ 12 w 43"/>
                <a:gd name="T37" fmla="*/ 42 h 44"/>
                <a:gd name="T38" fmla="*/ 8 w 43"/>
                <a:gd name="T39" fmla="*/ 40 h 44"/>
                <a:gd name="T40" fmla="*/ 5 w 43"/>
                <a:gd name="T41" fmla="*/ 37 h 44"/>
                <a:gd name="T42" fmla="*/ 3 w 43"/>
                <a:gd name="T43" fmla="*/ 33 h 44"/>
                <a:gd name="T44" fmla="*/ 2 w 43"/>
                <a:gd name="T45" fmla="*/ 30 h 44"/>
                <a:gd name="T46" fmla="*/ 0 w 43"/>
                <a:gd name="T47" fmla="*/ 26 h 44"/>
                <a:gd name="T48" fmla="*/ 0 w 43"/>
                <a:gd name="T49" fmla="*/ 21 h 44"/>
                <a:gd name="T50" fmla="*/ 0 w 43"/>
                <a:gd name="T51" fmla="*/ 18 h 44"/>
                <a:gd name="T52" fmla="*/ 2 w 43"/>
                <a:gd name="T53" fmla="*/ 13 h 44"/>
                <a:gd name="T54" fmla="*/ 3 w 43"/>
                <a:gd name="T55" fmla="*/ 9 h 44"/>
                <a:gd name="T56" fmla="*/ 5 w 43"/>
                <a:gd name="T57" fmla="*/ 6 h 44"/>
                <a:gd name="T58" fmla="*/ 8 w 43"/>
                <a:gd name="T59" fmla="*/ 4 h 44"/>
                <a:gd name="T60" fmla="*/ 12 w 43"/>
                <a:gd name="T61" fmla="*/ 2 h 44"/>
                <a:gd name="T62" fmla="*/ 17 w 43"/>
                <a:gd name="T63" fmla="*/ 0 h 44"/>
                <a:gd name="T64" fmla="*/ 20 w 43"/>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4">
                  <a:moveTo>
                    <a:pt x="20" y="0"/>
                  </a:moveTo>
                  <a:lnTo>
                    <a:pt x="25" y="0"/>
                  </a:lnTo>
                  <a:lnTo>
                    <a:pt x="29" y="2"/>
                  </a:lnTo>
                  <a:lnTo>
                    <a:pt x="32" y="4"/>
                  </a:lnTo>
                  <a:lnTo>
                    <a:pt x="36" y="6"/>
                  </a:lnTo>
                  <a:lnTo>
                    <a:pt x="39" y="9"/>
                  </a:lnTo>
                  <a:lnTo>
                    <a:pt x="41" y="13"/>
                  </a:lnTo>
                  <a:lnTo>
                    <a:pt x="41" y="18"/>
                  </a:lnTo>
                  <a:lnTo>
                    <a:pt x="43" y="21"/>
                  </a:lnTo>
                  <a:lnTo>
                    <a:pt x="41" y="26"/>
                  </a:lnTo>
                  <a:lnTo>
                    <a:pt x="41" y="30"/>
                  </a:lnTo>
                  <a:lnTo>
                    <a:pt x="39" y="33"/>
                  </a:lnTo>
                  <a:lnTo>
                    <a:pt x="36" y="37"/>
                  </a:lnTo>
                  <a:lnTo>
                    <a:pt x="32" y="40"/>
                  </a:lnTo>
                  <a:lnTo>
                    <a:pt x="29" y="42"/>
                  </a:lnTo>
                  <a:lnTo>
                    <a:pt x="25" y="44"/>
                  </a:lnTo>
                  <a:lnTo>
                    <a:pt x="20" y="44"/>
                  </a:lnTo>
                  <a:lnTo>
                    <a:pt x="17" y="44"/>
                  </a:lnTo>
                  <a:lnTo>
                    <a:pt x="12" y="42"/>
                  </a:lnTo>
                  <a:lnTo>
                    <a:pt x="8" y="40"/>
                  </a:lnTo>
                  <a:lnTo>
                    <a:pt x="5" y="37"/>
                  </a:lnTo>
                  <a:lnTo>
                    <a:pt x="3" y="33"/>
                  </a:lnTo>
                  <a:lnTo>
                    <a:pt x="2" y="30"/>
                  </a:lnTo>
                  <a:lnTo>
                    <a:pt x="0" y="26"/>
                  </a:lnTo>
                  <a:lnTo>
                    <a:pt x="0" y="21"/>
                  </a:lnTo>
                  <a:lnTo>
                    <a:pt x="0" y="18"/>
                  </a:lnTo>
                  <a:lnTo>
                    <a:pt x="2" y="13"/>
                  </a:lnTo>
                  <a:lnTo>
                    <a:pt x="3" y="9"/>
                  </a:lnTo>
                  <a:lnTo>
                    <a:pt x="5" y="6"/>
                  </a:lnTo>
                  <a:lnTo>
                    <a:pt x="8" y="4"/>
                  </a:lnTo>
                  <a:lnTo>
                    <a:pt x="12" y="2"/>
                  </a:lnTo>
                  <a:lnTo>
                    <a:pt x="17" y="0"/>
                  </a:lnTo>
                  <a:lnTo>
                    <a:pt x="2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43" name="Freeform 875">
              <a:extLst>
                <a:ext uri="{FF2B5EF4-FFF2-40B4-BE49-F238E27FC236}">
                  <a16:creationId xmlns:a16="http://schemas.microsoft.com/office/drawing/2014/main" id="{1A0077B8-0991-4FB9-A447-11658894FDC5}"/>
                </a:ext>
              </a:extLst>
            </p:cNvPr>
            <p:cNvSpPr>
              <a:spLocks/>
            </p:cNvSpPr>
            <p:nvPr/>
          </p:nvSpPr>
          <p:spPr bwMode="auto">
            <a:xfrm>
              <a:off x="4681" y="1539"/>
              <a:ext cx="30" cy="31"/>
            </a:xfrm>
            <a:custGeom>
              <a:avLst/>
              <a:gdLst>
                <a:gd name="T0" fmla="*/ 22 w 44"/>
                <a:gd name="T1" fmla="*/ 0 h 45"/>
                <a:gd name="T2" fmla="*/ 27 w 44"/>
                <a:gd name="T3" fmla="*/ 0 h 45"/>
                <a:gd name="T4" fmla="*/ 30 w 44"/>
                <a:gd name="T5" fmla="*/ 2 h 45"/>
                <a:gd name="T6" fmla="*/ 34 w 44"/>
                <a:gd name="T7" fmla="*/ 3 h 45"/>
                <a:gd name="T8" fmla="*/ 37 w 44"/>
                <a:gd name="T9" fmla="*/ 5 h 45"/>
                <a:gd name="T10" fmla="*/ 40 w 44"/>
                <a:gd name="T11" fmla="*/ 9 h 45"/>
                <a:gd name="T12" fmla="*/ 42 w 44"/>
                <a:gd name="T13" fmla="*/ 14 h 45"/>
                <a:gd name="T14" fmla="*/ 44 w 44"/>
                <a:gd name="T15" fmla="*/ 17 h 45"/>
                <a:gd name="T16" fmla="*/ 44 w 44"/>
                <a:gd name="T17" fmla="*/ 22 h 45"/>
                <a:gd name="T18" fmla="*/ 44 w 44"/>
                <a:gd name="T19" fmla="*/ 26 h 45"/>
                <a:gd name="T20" fmla="*/ 42 w 44"/>
                <a:gd name="T21" fmla="*/ 31 h 45"/>
                <a:gd name="T22" fmla="*/ 40 w 44"/>
                <a:gd name="T23" fmla="*/ 35 h 45"/>
                <a:gd name="T24" fmla="*/ 37 w 44"/>
                <a:gd name="T25" fmla="*/ 38 h 45"/>
                <a:gd name="T26" fmla="*/ 34 w 44"/>
                <a:gd name="T27" fmla="*/ 40 h 45"/>
                <a:gd name="T28" fmla="*/ 30 w 44"/>
                <a:gd name="T29" fmla="*/ 43 h 45"/>
                <a:gd name="T30" fmla="*/ 27 w 44"/>
                <a:gd name="T31" fmla="*/ 43 h 45"/>
                <a:gd name="T32" fmla="*/ 22 w 44"/>
                <a:gd name="T33" fmla="*/ 45 h 45"/>
                <a:gd name="T34" fmla="*/ 17 w 44"/>
                <a:gd name="T35" fmla="*/ 43 h 45"/>
                <a:gd name="T36" fmla="*/ 13 w 44"/>
                <a:gd name="T37" fmla="*/ 43 h 45"/>
                <a:gd name="T38" fmla="*/ 10 w 44"/>
                <a:gd name="T39" fmla="*/ 40 h 45"/>
                <a:gd name="T40" fmla="*/ 6 w 44"/>
                <a:gd name="T41" fmla="*/ 38 h 45"/>
                <a:gd name="T42" fmla="*/ 3 w 44"/>
                <a:gd name="T43" fmla="*/ 35 h 45"/>
                <a:gd name="T44" fmla="*/ 1 w 44"/>
                <a:gd name="T45" fmla="*/ 31 h 45"/>
                <a:gd name="T46" fmla="*/ 0 w 44"/>
                <a:gd name="T47" fmla="*/ 26 h 45"/>
                <a:gd name="T48" fmla="*/ 0 w 44"/>
                <a:gd name="T49" fmla="*/ 22 h 45"/>
                <a:gd name="T50" fmla="*/ 0 w 44"/>
                <a:gd name="T51" fmla="*/ 17 h 45"/>
                <a:gd name="T52" fmla="*/ 1 w 44"/>
                <a:gd name="T53" fmla="*/ 14 h 45"/>
                <a:gd name="T54" fmla="*/ 3 w 44"/>
                <a:gd name="T55" fmla="*/ 9 h 45"/>
                <a:gd name="T56" fmla="*/ 6 w 44"/>
                <a:gd name="T57" fmla="*/ 5 h 45"/>
                <a:gd name="T58" fmla="*/ 10 w 44"/>
                <a:gd name="T59" fmla="*/ 3 h 45"/>
                <a:gd name="T60" fmla="*/ 13 w 44"/>
                <a:gd name="T61" fmla="*/ 2 h 45"/>
                <a:gd name="T62" fmla="*/ 17 w 44"/>
                <a:gd name="T63" fmla="*/ 0 h 45"/>
                <a:gd name="T64" fmla="*/ 22 w 44"/>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5">
                  <a:moveTo>
                    <a:pt x="22" y="0"/>
                  </a:moveTo>
                  <a:lnTo>
                    <a:pt x="27" y="0"/>
                  </a:lnTo>
                  <a:lnTo>
                    <a:pt x="30" y="2"/>
                  </a:lnTo>
                  <a:lnTo>
                    <a:pt x="34" y="3"/>
                  </a:lnTo>
                  <a:lnTo>
                    <a:pt x="37" y="5"/>
                  </a:lnTo>
                  <a:lnTo>
                    <a:pt x="40" y="9"/>
                  </a:lnTo>
                  <a:lnTo>
                    <a:pt x="42" y="14"/>
                  </a:lnTo>
                  <a:lnTo>
                    <a:pt x="44" y="17"/>
                  </a:lnTo>
                  <a:lnTo>
                    <a:pt x="44" y="22"/>
                  </a:lnTo>
                  <a:lnTo>
                    <a:pt x="44" y="26"/>
                  </a:lnTo>
                  <a:lnTo>
                    <a:pt x="42" y="31"/>
                  </a:lnTo>
                  <a:lnTo>
                    <a:pt x="40" y="35"/>
                  </a:lnTo>
                  <a:lnTo>
                    <a:pt x="37" y="38"/>
                  </a:lnTo>
                  <a:lnTo>
                    <a:pt x="34" y="40"/>
                  </a:lnTo>
                  <a:lnTo>
                    <a:pt x="30" y="43"/>
                  </a:lnTo>
                  <a:lnTo>
                    <a:pt x="27" y="43"/>
                  </a:lnTo>
                  <a:lnTo>
                    <a:pt x="22" y="45"/>
                  </a:lnTo>
                  <a:lnTo>
                    <a:pt x="17" y="43"/>
                  </a:lnTo>
                  <a:lnTo>
                    <a:pt x="13" y="43"/>
                  </a:lnTo>
                  <a:lnTo>
                    <a:pt x="10" y="40"/>
                  </a:lnTo>
                  <a:lnTo>
                    <a:pt x="6" y="38"/>
                  </a:lnTo>
                  <a:lnTo>
                    <a:pt x="3" y="35"/>
                  </a:lnTo>
                  <a:lnTo>
                    <a:pt x="1" y="31"/>
                  </a:lnTo>
                  <a:lnTo>
                    <a:pt x="0" y="26"/>
                  </a:lnTo>
                  <a:lnTo>
                    <a:pt x="0" y="22"/>
                  </a:lnTo>
                  <a:lnTo>
                    <a:pt x="0" y="17"/>
                  </a:lnTo>
                  <a:lnTo>
                    <a:pt x="1" y="14"/>
                  </a:lnTo>
                  <a:lnTo>
                    <a:pt x="3" y="9"/>
                  </a:lnTo>
                  <a:lnTo>
                    <a:pt x="6" y="5"/>
                  </a:lnTo>
                  <a:lnTo>
                    <a:pt x="10" y="3"/>
                  </a:lnTo>
                  <a:lnTo>
                    <a:pt x="13" y="2"/>
                  </a:lnTo>
                  <a:lnTo>
                    <a:pt x="17" y="0"/>
                  </a:lnTo>
                  <a:lnTo>
                    <a:pt x="2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4" name="Freeform 876">
              <a:extLst>
                <a:ext uri="{FF2B5EF4-FFF2-40B4-BE49-F238E27FC236}">
                  <a16:creationId xmlns:a16="http://schemas.microsoft.com/office/drawing/2014/main" id="{448A9DC6-8F67-4608-9171-05A0ACAB0D7D}"/>
                </a:ext>
              </a:extLst>
            </p:cNvPr>
            <p:cNvSpPr>
              <a:spLocks/>
            </p:cNvSpPr>
            <p:nvPr/>
          </p:nvSpPr>
          <p:spPr bwMode="auto">
            <a:xfrm>
              <a:off x="4681" y="1539"/>
              <a:ext cx="30" cy="31"/>
            </a:xfrm>
            <a:custGeom>
              <a:avLst/>
              <a:gdLst>
                <a:gd name="T0" fmla="*/ 22 w 44"/>
                <a:gd name="T1" fmla="*/ 0 h 45"/>
                <a:gd name="T2" fmla="*/ 27 w 44"/>
                <a:gd name="T3" fmla="*/ 0 h 45"/>
                <a:gd name="T4" fmla="*/ 30 w 44"/>
                <a:gd name="T5" fmla="*/ 2 h 45"/>
                <a:gd name="T6" fmla="*/ 34 w 44"/>
                <a:gd name="T7" fmla="*/ 3 h 45"/>
                <a:gd name="T8" fmla="*/ 37 w 44"/>
                <a:gd name="T9" fmla="*/ 5 h 45"/>
                <a:gd name="T10" fmla="*/ 40 w 44"/>
                <a:gd name="T11" fmla="*/ 9 h 45"/>
                <a:gd name="T12" fmla="*/ 42 w 44"/>
                <a:gd name="T13" fmla="*/ 14 h 45"/>
                <a:gd name="T14" fmla="*/ 44 w 44"/>
                <a:gd name="T15" fmla="*/ 17 h 45"/>
                <a:gd name="T16" fmla="*/ 44 w 44"/>
                <a:gd name="T17" fmla="*/ 22 h 45"/>
                <a:gd name="T18" fmla="*/ 44 w 44"/>
                <a:gd name="T19" fmla="*/ 26 h 45"/>
                <a:gd name="T20" fmla="*/ 42 w 44"/>
                <a:gd name="T21" fmla="*/ 31 h 45"/>
                <a:gd name="T22" fmla="*/ 40 w 44"/>
                <a:gd name="T23" fmla="*/ 35 h 45"/>
                <a:gd name="T24" fmla="*/ 37 w 44"/>
                <a:gd name="T25" fmla="*/ 38 h 45"/>
                <a:gd name="T26" fmla="*/ 34 w 44"/>
                <a:gd name="T27" fmla="*/ 40 h 45"/>
                <a:gd name="T28" fmla="*/ 30 w 44"/>
                <a:gd name="T29" fmla="*/ 43 h 45"/>
                <a:gd name="T30" fmla="*/ 27 w 44"/>
                <a:gd name="T31" fmla="*/ 43 h 45"/>
                <a:gd name="T32" fmla="*/ 22 w 44"/>
                <a:gd name="T33" fmla="*/ 45 h 45"/>
                <a:gd name="T34" fmla="*/ 17 w 44"/>
                <a:gd name="T35" fmla="*/ 43 h 45"/>
                <a:gd name="T36" fmla="*/ 13 w 44"/>
                <a:gd name="T37" fmla="*/ 43 h 45"/>
                <a:gd name="T38" fmla="*/ 10 w 44"/>
                <a:gd name="T39" fmla="*/ 40 h 45"/>
                <a:gd name="T40" fmla="*/ 6 w 44"/>
                <a:gd name="T41" fmla="*/ 38 h 45"/>
                <a:gd name="T42" fmla="*/ 3 w 44"/>
                <a:gd name="T43" fmla="*/ 35 h 45"/>
                <a:gd name="T44" fmla="*/ 1 w 44"/>
                <a:gd name="T45" fmla="*/ 31 h 45"/>
                <a:gd name="T46" fmla="*/ 0 w 44"/>
                <a:gd name="T47" fmla="*/ 26 h 45"/>
                <a:gd name="T48" fmla="*/ 0 w 44"/>
                <a:gd name="T49" fmla="*/ 22 h 45"/>
                <a:gd name="T50" fmla="*/ 0 w 44"/>
                <a:gd name="T51" fmla="*/ 17 h 45"/>
                <a:gd name="T52" fmla="*/ 1 w 44"/>
                <a:gd name="T53" fmla="*/ 14 h 45"/>
                <a:gd name="T54" fmla="*/ 3 w 44"/>
                <a:gd name="T55" fmla="*/ 9 h 45"/>
                <a:gd name="T56" fmla="*/ 6 w 44"/>
                <a:gd name="T57" fmla="*/ 5 h 45"/>
                <a:gd name="T58" fmla="*/ 10 w 44"/>
                <a:gd name="T59" fmla="*/ 3 h 45"/>
                <a:gd name="T60" fmla="*/ 13 w 44"/>
                <a:gd name="T61" fmla="*/ 2 h 45"/>
                <a:gd name="T62" fmla="*/ 17 w 44"/>
                <a:gd name="T63" fmla="*/ 0 h 45"/>
                <a:gd name="T64" fmla="*/ 22 w 44"/>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5">
                  <a:moveTo>
                    <a:pt x="22" y="0"/>
                  </a:moveTo>
                  <a:lnTo>
                    <a:pt x="27" y="0"/>
                  </a:lnTo>
                  <a:lnTo>
                    <a:pt x="30" y="2"/>
                  </a:lnTo>
                  <a:lnTo>
                    <a:pt x="34" y="3"/>
                  </a:lnTo>
                  <a:lnTo>
                    <a:pt x="37" y="5"/>
                  </a:lnTo>
                  <a:lnTo>
                    <a:pt x="40" y="9"/>
                  </a:lnTo>
                  <a:lnTo>
                    <a:pt x="42" y="14"/>
                  </a:lnTo>
                  <a:lnTo>
                    <a:pt x="44" y="17"/>
                  </a:lnTo>
                  <a:lnTo>
                    <a:pt x="44" y="22"/>
                  </a:lnTo>
                  <a:lnTo>
                    <a:pt x="44" y="26"/>
                  </a:lnTo>
                  <a:lnTo>
                    <a:pt x="42" y="31"/>
                  </a:lnTo>
                  <a:lnTo>
                    <a:pt x="40" y="35"/>
                  </a:lnTo>
                  <a:lnTo>
                    <a:pt x="37" y="38"/>
                  </a:lnTo>
                  <a:lnTo>
                    <a:pt x="34" y="40"/>
                  </a:lnTo>
                  <a:lnTo>
                    <a:pt x="30" y="43"/>
                  </a:lnTo>
                  <a:lnTo>
                    <a:pt x="27" y="43"/>
                  </a:lnTo>
                  <a:lnTo>
                    <a:pt x="22" y="45"/>
                  </a:lnTo>
                  <a:lnTo>
                    <a:pt x="17" y="43"/>
                  </a:lnTo>
                  <a:lnTo>
                    <a:pt x="13" y="43"/>
                  </a:lnTo>
                  <a:lnTo>
                    <a:pt x="10" y="40"/>
                  </a:lnTo>
                  <a:lnTo>
                    <a:pt x="6" y="38"/>
                  </a:lnTo>
                  <a:lnTo>
                    <a:pt x="3" y="35"/>
                  </a:lnTo>
                  <a:lnTo>
                    <a:pt x="1" y="31"/>
                  </a:lnTo>
                  <a:lnTo>
                    <a:pt x="0" y="26"/>
                  </a:lnTo>
                  <a:lnTo>
                    <a:pt x="0" y="22"/>
                  </a:lnTo>
                  <a:lnTo>
                    <a:pt x="0" y="17"/>
                  </a:lnTo>
                  <a:lnTo>
                    <a:pt x="1" y="14"/>
                  </a:lnTo>
                  <a:lnTo>
                    <a:pt x="3" y="9"/>
                  </a:lnTo>
                  <a:lnTo>
                    <a:pt x="6" y="5"/>
                  </a:lnTo>
                  <a:lnTo>
                    <a:pt x="10" y="3"/>
                  </a:lnTo>
                  <a:lnTo>
                    <a:pt x="13" y="2"/>
                  </a:lnTo>
                  <a:lnTo>
                    <a:pt x="17" y="0"/>
                  </a:lnTo>
                  <a:lnTo>
                    <a:pt x="2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45" name="Freeform 877">
              <a:extLst>
                <a:ext uri="{FF2B5EF4-FFF2-40B4-BE49-F238E27FC236}">
                  <a16:creationId xmlns:a16="http://schemas.microsoft.com/office/drawing/2014/main" id="{236EC80A-F956-47E4-8AAD-EF024CB37F21}"/>
                </a:ext>
              </a:extLst>
            </p:cNvPr>
            <p:cNvSpPr>
              <a:spLocks/>
            </p:cNvSpPr>
            <p:nvPr/>
          </p:nvSpPr>
          <p:spPr bwMode="auto">
            <a:xfrm>
              <a:off x="4918" y="1524"/>
              <a:ext cx="30" cy="30"/>
            </a:xfrm>
            <a:custGeom>
              <a:avLst/>
              <a:gdLst>
                <a:gd name="T0" fmla="*/ 22 w 44"/>
                <a:gd name="T1" fmla="*/ 0 h 44"/>
                <a:gd name="T2" fmla="*/ 27 w 44"/>
                <a:gd name="T3" fmla="*/ 0 h 44"/>
                <a:gd name="T4" fmla="*/ 31 w 44"/>
                <a:gd name="T5" fmla="*/ 2 h 44"/>
                <a:gd name="T6" fmla="*/ 36 w 44"/>
                <a:gd name="T7" fmla="*/ 4 h 44"/>
                <a:gd name="T8" fmla="*/ 37 w 44"/>
                <a:gd name="T9" fmla="*/ 7 h 44"/>
                <a:gd name="T10" fmla="*/ 41 w 44"/>
                <a:gd name="T11" fmla="*/ 11 h 44"/>
                <a:gd name="T12" fmla="*/ 43 w 44"/>
                <a:gd name="T13" fmla="*/ 14 h 44"/>
                <a:gd name="T14" fmla="*/ 44 w 44"/>
                <a:gd name="T15" fmla="*/ 18 h 44"/>
                <a:gd name="T16" fmla="*/ 44 w 44"/>
                <a:gd name="T17" fmla="*/ 23 h 44"/>
                <a:gd name="T18" fmla="*/ 44 w 44"/>
                <a:gd name="T19" fmla="*/ 26 h 44"/>
                <a:gd name="T20" fmla="*/ 43 w 44"/>
                <a:gd name="T21" fmla="*/ 30 h 44"/>
                <a:gd name="T22" fmla="*/ 41 w 44"/>
                <a:gd name="T23" fmla="*/ 35 h 44"/>
                <a:gd name="T24" fmla="*/ 37 w 44"/>
                <a:gd name="T25" fmla="*/ 37 h 44"/>
                <a:gd name="T26" fmla="*/ 36 w 44"/>
                <a:gd name="T27" fmla="*/ 40 h 44"/>
                <a:gd name="T28" fmla="*/ 31 w 44"/>
                <a:gd name="T29" fmla="*/ 42 h 44"/>
                <a:gd name="T30" fmla="*/ 27 w 44"/>
                <a:gd name="T31" fmla="*/ 44 h 44"/>
                <a:gd name="T32" fmla="*/ 22 w 44"/>
                <a:gd name="T33" fmla="*/ 44 h 44"/>
                <a:gd name="T34" fmla="*/ 19 w 44"/>
                <a:gd name="T35" fmla="*/ 44 h 44"/>
                <a:gd name="T36" fmla="*/ 14 w 44"/>
                <a:gd name="T37" fmla="*/ 42 h 44"/>
                <a:gd name="T38" fmla="*/ 10 w 44"/>
                <a:gd name="T39" fmla="*/ 40 h 44"/>
                <a:gd name="T40" fmla="*/ 7 w 44"/>
                <a:gd name="T41" fmla="*/ 37 h 44"/>
                <a:gd name="T42" fmla="*/ 3 w 44"/>
                <a:gd name="T43" fmla="*/ 35 h 44"/>
                <a:gd name="T44" fmla="*/ 2 w 44"/>
                <a:gd name="T45" fmla="*/ 30 h 44"/>
                <a:gd name="T46" fmla="*/ 0 w 44"/>
                <a:gd name="T47" fmla="*/ 26 h 44"/>
                <a:gd name="T48" fmla="*/ 0 w 44"/>
                <a:gd name="T49" fmla="*/ 23 h 44"/>
                <a:gd name="T50" fmla="*/ 0 w 44"/>
                <a:gd name="T51" fmla="*/ 18 h 44"/>
                <a:gd name="T52" fmla="*/ 2 w 44"/>
                <a:gd name="T53" fmla="*/ 14 h 44"/>
                <a:gd name="T54" fmla="*/ 3 w 44"/>
                <a:gd name="T55" fmla="*/ 11 h 44"/>
                <a:gd name="T56" fmla="*/ 7 w 44"/>
                <a:gd name="T57" fmla="*/ 7 h 44"/>
                <a:gd name="T58" fmla="*/ 10 w 44"/>
                <a:gd name="T59" fmla="*/ 4 h 44"/>
                <a:gd name="T60" fmla="*/ 14 w 44"/>
                <a:gd name="T61" fmla="*/ 2 h 44"/>
                <a:gd name="T62" fmla="*/ 19 w 44"/>
                <a:gd name="T63" fmla="*/ 0 h 44"/>
                <a:gd name="T64" fmla="*/ 22 w 4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4">
                  <a:moveTo>
                    <a:pt x="22" y="0"/>
                  </a:moveTo>
                  <a:lnTo>
                    <a:pt x="27" y="0"/>
                  </a:lnTo>
                  <a:lnTo>
                    <a:pt x="31" y="2"/>
                  </a:lnTo>
                  <a:lnTo>
                    <a:pt x="36" y="4"/>
                  </a:lnTo>
                  <a:lnTo>
                    <a:pt x="37" y="7"/>
                  </a:lnTo>
                  <a:lnTo>
                    <a:pt x="41" y="11"/>
                  </a:lnTo>
                  <a:lnTo>
                    <a:pt x="43" y="14"/>
                  </a:lnTo>
                  <a:lnTo>
                    <a:pt x="44" y="18"/>
                  </a:lnTo>
                  <a:lnTo>
                    <a:pt x="44" y="23"/>
                  </a:lnTo>
                  <a:lnTo>
                    <a:pt x="44" y="26"/>
                  </a:lnTo>
                  <a:lnTo>
                    <a:pt x="43" y="30"/>
                  </a:lnTo>
                  <a:lnTo>
                    <a:pt x="41" y="35"/>
                  </a:lnTo>
                  <a:lnTo>
                    <a:pt x="37" y="37"/>
                  </a:lnTo>
                  <a:lnTo>
                    <a:pt x="36" y="40"/>
                  </a:lnTo>
                  <a:lnTo>
                    <a:pt x="31" y="42"/>
                  </a:lnTo>
                  <a:lnTo>
                    <a:pt x="27" y="44"/>
                  </a:lnTo>
                  <a:lnTo>
                    <a:pt x="22" y="44"/>
                  </a:lnTo>
                  <a:lnTo>
                    <a:pt x="19" y="44"/>
                  </a:lnTo>
                  <a:lnTo>
                    <a:pt x="14" y="42"/>
                  </a:lnTo>
                  <a:lnTo>
                    <a:pt x="10" y="40"/>
                  </a:lnTo>
                  <a:lnTo>
                    <a:pt x="7" y="37"/>
                  </a:lnTo>
                  <a:lnTo>
                    <a:pt x="3" y="35"/>
                  </a:lnTo>
                  <a:lnTo>
                    <a:pt x="2" y="30"/>
                  </a:lnTo>
                  <a:lnTo>
                    <a:pt x="0" y="26"/>
                  </a:lnTo>
                  <a:lnTo>
                    <a:pt x="0" y="23"/>
                  </a:lnTo>
                  <a:lnTo>
                    <a:pt x="0" y="18"/>
                  </a:lnTo>
                  <a:lnTo>
                    <a:pt x="2" y="14"/>
                  </a:lnTo>
                  <a:lnTo>
                    <a:pt x="3" y="11"/>
                  </a:lnTo>
                  <a:lnTo>
                    <a:pt x="7" y="7"/>
                  </a:lnTo>
                  <a:lnTo>
                    <a:pt x="10" y="4"/>
                  </a:lnTo>
                  <a:lnTo>
                    <a:pt x="14" y="2"/>
                  </a:lnTo>
                  <a:lnTo>
                    <a:pt x="19" y="0"/>
                  </a:lnTo>
                  <a:lnTo>
                    <a:pt x="2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6" name="Freeform 878">
              <a:extLst>
                <a:ext uri="{FF2B5EF4-FFF2-40B4-BE49-F238E27FC236}">
                  <a16:creationId xmlns:a16="http://schemas.microsoft.com/office/drawing/2014/main" id="{272A553A-2A67-4D7C-95AF-842912C0AAE4}"/>
                </a:ext>
              </a:extLst>
            </p:cNvPr>
            <p:cNvSpPr>
              <a:spLocks/>
            </p:cNvSpPr>
            <p:nvPr/>
          </p:nvSpPr>
          <p:spPr bwMode="auto">
            <a:xfrm>
              <a:off x="4918" y="1524"/>
              <a:ext cx="30" cy="30"/>
            </a:xfrm>
            <a:custGeom>
              <a:avLst/>
              <a:gdLst>
                <a:gd name="T0" fmla="*/ 22 w 44"/>
                <a:gd name="T1" fmla="*/ 0 h 44"/>
                <a:gd name="T2" fmla="*/ 27 w 44"/>
                <a:gd name="T3" fmla="*/ 0 h 44"/>
                <a:gd name="T4" fmla="*/ 31 w 44"/>
                <a:gd name="T5" fmla="*/ 2 h 44"/>
                <a:gd name="T6" fmla="*/ 36 w 44"/>
                <a:gd name="T7" fmla="*/ 4 h 44"/>
                <a:gd name="T8" fmla="*/ 37 w 44"/>
                <a:gd name="T9" fmla="*/ 7 h 44"/>
                <a:gd name="T10" fmla="*/ 41 w 44"/>
                <a:gd name="T11" fmla="*/ 11 h 44"/>
                <a:gd name="T12" fmla="*/ 43 w 44"/>
                <a:gd name="T13" fmla="*/ 14 h 44"/>
                <a:gd name="T14" fmla="*/ 44 w 44"/>
                <a:gd name="T15" fmla="*/ 18 h 44"/>
                <a:gd name="T16" fmla="*/ 44 w 44"/>
                <a:gd name="T17" fmla="*/ 23 h 44"/>
                <a:gd name="T18" fmla="*/ 44 w 44"/>
                <a:gd name="T19" fmla="*/ 26 h 44"/>
                <a:gd name="T20" fmla="*/ 43 w 44"/>
                <a:gd name="T21" fmla="*/ 30 h 44"/>
                <a:gd name="T22" fmla="*/ 41 w 44"/>
                <a:gd name="T23" fmla="*/ 35 h 44"/>
                <a:gd name="T24" fmla="*/ 37 w 44"/>
                <a:gd name="T25" fmla="*/ 37 h 44"/>
                <a:gd name="T26" fmla="*/ 36 w 44"/>
                <a:gd name="T27" fmla="*/ 40 h 44"/>
                <a:gd name="T28" fmla="*/ 31 w 44"/>
                <a:gd name="T29" fmla="*/ 42 h 44"/>
                <a:gd name="T30" fmla="*/ 27 w 44"/>
                <a:gd name="T31" fmla="*/ 44 h 44"/>
                <a:gd name="T32" fmla="*/ 22 w 44"/>
                <a:gd name="T33" fmla="*/ 44 h 44"/>
                <a:gd name="T34" fmla="*/ 19 w 44"/>
                <a:gd name="T35" fmla="*/ 44 h 44"/>
                <a:gd name="T36" fmla="*/ 14 w 44"/>
                <a:gd name="T37" fmla="*/ 42 h 44"/>
                <a:gd name="T38" fmla="*/ 10 w 44"/>
                <a:gd name="T39" fmla="*/ 40 h 44"/>
                <a:gd name="T40" fmla="*/ 7 w 44"/>
                <a:gd name="T41" fmla="*/ 37 h 44"/>
                <a:gd name="T42" fmla="*/ 3 w 44"/>
                <a:gd name="T43" fmla="*/ 35 h 44"/>
                <a:gd name="T44" fmla="*/ 2 w 44"/>
                <a:gd name="T45" fmla="*/ 30 h 44"/>
                <a:gd name="T46" fmla="*/ 0 w 44"/>
                <a:gd name="T47" fmla="*/ 26 h 44"/>
                <a:gd name="T48" fmla="*/ 0 w 44"/>
                <a:gd name="T49" fmla="*/ 23 h 44"/>
                <a:gd name="T50" fmla="*/ 0 w 44"/>
                <a:gd name="T51" fmla="*/ 18 h 44"/>
                <a:gd name="T52" fmla="*/ 2 w 44"/>
                <a:gd name="T53" fmla="*/ 14 h 44"/>
                <a:gd name="T54" fmla="*/ 3 w 44"/>
                <a:gd name="T55" fmla="*/ 11 h 44"/>
                <a:gd name="T56" fmla="*/ 7 w 44"/>
                <a:gd name="T57" fmla="*/ 7 h 44"/>
                <a:gd name="T58" fmla="*/ 10 w 44"/>
                <a:gd name="T59" fmla="*/ 4 h 44"/>
                <a:gd name="T60" fmla="*/ 14 w 44"/>
                <a:gd name="T61" fmla="*/ 2 h 44"/>
                <a:gd name="T62" fmla="*/ 19 w 44"/>
                <a:gd name="T63" fmla="*/ 0 h 44"/>
                <a:gd name="T64" fmla="*/ 22 w 4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4">
                  <a:moveTo>
                    <a:pt x="22" y="0"/>
                  </a:moveTo>
                  <a:lnTo>
                    <a:pt x="27" y="0"/>
                  </a:lnTo>
                  <a:lnTo>
                    <a:pt x="31" y="2"/>
                  </a:lnTo>
                  <a:lnTo>
                    <a:pt x="36" y="4"/>
                  </a:lnTo>
                  <a:lnTo>
                    <a:pt x="37" y="7"/>
                  </a:lnTo>
                  <a:lnTo>
                    <a:pt x="41" y="11"/>
                  </a:lnTo>
                  <a:lnTo>
                    <a:pt x="43" y="14"/>
                  </a:lnTo>
                  <a:lnTo>
                    <a:pt x="44" y="18"/>
                  </a:lnTo>
                  <a:lnTo>
                    <a:pt x="44" y="23"/>
                  </a:lnTo>
                  <a:lnTo>
                    <a:pt x="44" y="26"/>
                  </a:lnTo>
                  <a:lnTo>
                    <a:pt x="43" y="30"/>
                  </a:lnTo>
                  <a:lnTo>
                    <a:pt x="41" y="35"/>
                  </a:lnTo>
                  <a:lnTo>
                    <a:pt x="37" y="37"/>
                  </a:lnTo>
                  <a:lnTo>
                    <a:pt x="36" y="40"/>
                  </a:lnTo>
                  <a:lnTo>
                    <a:pt x="31" y="42"/>
                  </a:lnTo>
                  <a:lnTo>
                    <a:pt x="27" y="44"/>
                  </a:lnTo>
                  <a:lnTo>
                    <a:pt x="22" y="44"/>
                  </a:lnTo>
                  <a:lnTo>
                    <a:pt x="19" y="44"/>
                  </a:lnTo>
                  <a:lnTo>
                    <a:pt x="14" y="42"/>
                  </a:lnTo>
                  <a:lnTo>
                    <a:pt x="10" y="40"/>
                  </a:lnTo>
                  <a:lnTo>
                    <a:pt x="7" y="37"/>
                  </a:lnTo>
                  <a:lnTo>
                    <a:pt x="3" y="35"/>
                  </a:lnTo>
                  <a:lnTo>
                    <a:pt x="2" y="30"/>
                  </a:lnTo>
                  <a:lnTo>
                    <a:pt x="0" y="26"/>
                  </a:lnTo>
                  <a:lnTo>
                    <a:pt x="0" y="23"/>
                  </a:lnTo>
                  <a:lnTo>
                    <a:pt x="0" y="18"/>
                  </a:lnTo>
                  <a:lnTo>
                    <a:pt x="2" y="14"/>
                  </a:lnTo>
                  <a:lnTo>
                    <a:pt x="3" y="11"/>
                  </a:lnTo>
                  <a:lnTo>
                    <a:pt x="7" y="7"/>
                  </a:lnTo>
                  <a:lnTo>
                    <a:pt x="10" y="4"/>
                  </a:lnTo>
                  <a:lnTo>
                    <a:pt x="14" y="2"/>
                  </a:lnTo>
                  <a:lnTo>
                    <a:pt x="19" y="0"/>
                  </a:lnTo>
                  <a:lnTo>
                    <a:pt x="2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47" name="Freeform 879">
              <a:extLst>
                <a:ext uri="{FF2B5EF4-FFF2-40B4-BE49-F238E27FC236}">
                  <a16:creationId xmlns:a16="http://schemas.microsoft.com/office/drawing/2014/main" id="{18D5310E-FB96-4F6C-89CC-C396098DB7B0}"/>
                </a:ext>
              </a:extLst>
            </p:cNvPr>
            <p:cNvSpPr>
              <a:spLocks/>
            </p:cNvSpPr>
            <p:nvPr/>
          </p:nvSpPr>
          <p:spPr bwMode="auto">
            <a:xfrm>
              <a:off x="4925" y="1736"/>
              <a:ext cx="31" cy="28"/>
            </a:xfrm>
            <a:custGeom>
              <a:avLst/>
              <a:gdLst>
                <a:gd name="T0" fmla="*/ 24 w 46"/>
                <a:gd name="T1" fmla="*/ 0 h 43"/>
                <a:gd name="T2" fmla="*/ 27 w 46"/>
                <a:gd name="T3" fmla="*/ 2 h 43"/>
                <a:gd name="T4" fmla="*/ 33 w 46"/>
                <a:gd name="T5" fmla="*/ 2 h 43"/>
                <a:gd name="T6" fmla="*/ 36 w 46"/>
                <a:gd name="T7" fmla="*/ 4 h 43"/>
                <a:gd name="T8" fmla="*/ 39 w 46"/>
                <a:gd name="T9" fmla="*/ 7 h 43"/>
                <a:gd name="T10" fmla="*/ 41 w 46"/>
                <a:gd name="T11" fmla="*/ 10 h 43"/>
                <a:gd name="T12" fmla="*/ 43 w 46"/>
                <a:gd name="T13" fmla="*/ 14 h 43"/>
                <a:gd name="T14" fmla="*/ 44 w 46"/>
                <a:gd name="T15" fmla="*/ 17 h 43"/>
                <a:gd name="T16" fmla="*/ 46 w 46"/>
                <a:gd name="T17" fmla="*/ 23 h 43"/>
                <a:gd name="T18" fmla="*/ 44 w 46"/>
                <a:gd name="T19" fmla="*/ 26 h 43"/>
                <a:gd name="T20" fmla="*/ 43 w 46"/>
                <a:gd name="T21" fmla="*/ 31 h 43"/>
                <a:gd name="T22" fmla="*/ 41 w 46"/>
                <a:gd name="T23" fmla="*/ 35 h 43"/>
                <a:gd name="T24" fmla="*/ 39 w 46"/>
                <a:gd name="T25" fmla="*/ 38 h 43"/>
                <a:gd name="T26" fmla="*/ 36 w 46"/>
                <a:gd name="T27" fmla="*/ 40 h 43"/>
                <a:gd name="T28" fmla="*/ 33 w 46"/>
                <a:gd name="T29" fmla="*/ 42 h 43"/>
                <a:gd name="T30" fmla="*/ 27 w 46"/>
                <a:gd name="T31" fmla="*/ 43 h 43"/>
                <a:gd name="T32" fmla="*/ 24 w 46"/>
                <a:gd name="T33" fmla="*/ 43 h 43"/>
                <a:gd name="T34" fmla="*/ 19 w 46"/>
                <a:gd name="T35" fmla="*/ 43 h 43"/>
                <a:gd name="T36" fmla="*/ 14 w 46"/>
                <a:gd name="T37" fmla="*/ 42 h 43"/>
                <a:gd name="T38" fmla="*/ 10 w 46"/>
                <a:gd name="T39" fmla="*/ 40 h 43"/>
                <a:gd name="T40" fmla="*/ 7 w 46"/>
                <a:gd name="T41" fmla="*/ 38 h 43"/>
                <a:gd name="T42" fmla="*/ 5 w 46"/>
                <a:gd name="T43" fmla="*/ 35 h 43"/>
                <a:gd name="T44" fmla="*/ 2 w 46"/>
                <a:gd name="T45" fmla="*/ 31 h 43"/>
                <a:gd name="T46" fmla="*/ 2 w 46"/>
                <a:gd name="T47" fmla="*/ 26 h 43"/>
                <a:gd name="T48" fmla="*/ 0 w 46"/>
                <a:gd name="T49" fmla="*/ 23 h 43"/>
                <a:gd name="T50" fmla="*/ 2 w 46"/>
                <a:gd name="T51" fmla="*/ 17 h 43"/>
                <a:gd name="T52" fmla="*/ 2 w 46"/>
                <a:gd name="T53" fmla="*/ 14 h 43"/>
                <a:gd name="T54" fmla="*/ 5 w 46"/>
                <a:gd name="T55" fmla="*/ 10 h 43"/>
                <a:gd name="T56" fmla="*/ 7 w 46"/>
                <a:gd name="T57" fmla="*/ 7 h 43"/>
                <a:gd name="T58" fmla="*/ 10 w 46"/>
                <a:gd name="T59" fmla="*/ 4 h 43"/>
                <a:gd name="T60" fmla="*/ 14 w 46"/>
                <a:gd name="T61" fmla="*/ 2 h 43"/>
                <a:gd name="T62" fmla="*/ 19 w 46"/>
                <a:gd name="T63" fmla="*/ 2 h 43"/>
                <a:gd name="T64" fmla="*/ 24 w 46"/>
                <a:gd name="T6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3">
                  <a:moveTo>
                    <a:pt x="24" y="0"/>
                  </a:moveTo>
                  <a:lnTo>
                    <a:pt x="27" y="2"/>
                  </a:lnTo>
                  <a:lnTo>
                    <a:pt x="33" y="2"/>
                  </a:lnTo>
                  <a:lnTo>
                    <a:pt x="36" y="4"/>
                  </a:lnTo>
                  <a:lnTo>
                    <a:pt x="39" y="7"/>
                  </a:lnTo>
                  <a:lnTo>
                    <a:pt x="41" y="10"/>
                  </a:lnTo>
                  <a:lnTo>
                    <a:pt x="43" y="14"/>
                  </a:lnTo>
                  <a:lnTo>
                    <a:pt x="44" y="17"/>
                  </a:lnTo>
                  <a:lnTo>
                    <a:pt x="46" y="23"/>
                  </a:lnTo>
                  <a:lnTo>
                    <a:pt x="44" y="26"/>
                  </a:lnTo>
                  <a:lnTo>
                    <a:pt x="43" y="31"/>
                  </a:lnTo>
                  <a:lnTo>
                    <a:pt x="41" y="35"/>
                  </a:lnTo>
                  <a:lnTo>
                    <a:pt x="39" y="38"/>
                  </a:lnTo>
                  <a:lnTo>
                    <a:pt x="36" y="40"/>
                  </a:lnTo>
                  <a:lnTo>
                    <a:pt x="33" y="42"/>
                  </a:lnTo>
                  <a:lnTo>
                    <a:pt x="27" y="43"/>
                  </a:lnTo>
                  <a:lnTo>
                    <a:pt x="24" y="43"/>
                  </a:lnTo>
                  <a:lnTo>
                    <a:pt x="19" y="43"/>
                  </a:lnTo>
                  <a:lnTo>
                    <a:pt x="14" y="42"/>
                  </a:lnTo>
                  <a:lnTo>
                    <a:pt x="10" y="40"/>
                  </a:lnTo>
                  <a:lnTo>
                    <a:pt x="7" y="38"/>
                  </a:lnTo>
                  <a:lnTo>
                    <a:pt x="5" y="35"/>
                  </a:lnTo>
                  <a:lnTo>
                    <a:pt x="2" y="31"/>
                  </a:lnTo>
                  <a:lnTo>
                    <a:pt x="2" y="26"/>
                  </a:lnTo>
                  <a:lnTo>
                    <a:pt x="0" y="23"/>
                  </a:lnTo>
                  <a:lnTo>
                    <a:pt x="2" y="17"/>
                  </a:lnTo>
                  <a:lnTo>
                    <a:pt x="2" y="14"/>
                  </a:lnTo>
                  <a:lnTo>
                    <a:pt x="5" y="10"/>
                  </a:lnTo>
                  <a:lnTo>
                    <a:pt x="7" y="7"/>
                  </a:lnTo>
                  <a:lnTo>
                    <a:pt x="10" y="4"/>
                  </a:lnTo>
                  <a:lnTo>
                    <a:pt x="14" y="2"/>
                  </a:lnTo>
                  <a:lnTo>
                    <a:pt x="19" y="2"/>
                  </a:lnTo>
                  <a:lnTo>
                    <a:pt x="24"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48" name="Freeform 880">
              <a:extLst>
                <a:ext uri="{FF2B5EF4-FFF2-40B4-BE49-F238E27FC236}">
                  <a16:creationId xmlns:a16="http://schemas.microsoft.com/office/drawing/2014/main" id="{E6BC54CE-DD14-4E16-AB8C-842B1E16765D}"/>
                </a:ext>
              </a:extLst>
            </p:cNvPr>
            <p:cNvSpPr>
              <a:spLocks/>
            </p:cNvSpPr>
            <p:nvPr/>
          </p:nvSpPr>
          <p:spPr bwMode="auto">
            <a:xfrm>
              <a:off x="4925" y="1736"/>
              <a:ext cx="31" cy="28"/>
            </a:xfrm>
            <a:custGeom>
              <a:avLst/>
              <a:gdLst>
                <a:gd name="T0" fmla="*/ 24 w 46"/>
                <a:gd name="T1" fmla="*/ 0 h 43"/>
                <a:gd name="T2" fmla="*/ 27 w 46"/>
                <a:gd name="T3" fmla="*/ 2 h 43"/>
                <a:gd name="T4" fmla="*/ 33 w 46"/>
                <a:gd name="T5" fmla="*/ 2 h 43"/>
                <a:gd name="T6" fmla="*/ 36 w 46"/>
                <a:gd name="T7" fmla="*/ 4 h 43"/>
                <a:gd name="T8" fmla="*/ 39 w 46"/>
                <a:gd name="T9" fmla="*/ 7 h 43"/>
                <a:gd name="T10" fmla="*/ 41 w 46"/>
                <a:gd name="T11" fmla="*/ 10 h 43"/>
                <a:gd name="T12" fmla="*/ 43 w 46"/>
                <a:gd name="T13" fmla="*/ 14 h 43"/>
                <a:gd name="T14" fmla="*/ 44 w 46"/>
                <a:gd name="T15" fmla="*/ 17 h 43"/>
                <a:gd name="T16" fmla="*/ 46 w 46"/>
                <a:gd name="T17" fmla="*/ 23 h 43"/>
                <a:gd name="T18" fmla="*/ 44 w 46"/>
                <a:gd name="T19" fmla="*/ 26 h 43"/>
                <a:gd name="T20" fmla="*/ 43 w 46"/>
                <a:gd name="T21" fmla="*/ 31 h 43"/>
                <a:gd name="T22" fmla="*/ 41 w 46"/>
                <a:gd name="T23" fmla="*/ 35 h 43"/>
                <a:gd name="T24" fmla="*/ 39 w 46"/>
                <a:gd name="T25" fmla="*/ 38 h 43"/>
                <a:gd name="T26" fmla="*/ 36 w 46"/>
                <a:gd name="T27" fmla="*/ 40 h 43"/>
                <a:gd name="T28" fmla="*/ 33 w 46"/>
                <a:gd name="T29" fmla="*/ 42 h 43"/>
                <a:gd name="T30" fmla="*/ 27 w 46"/>
                <a:gd name="T31" fmla="*/ 43 h 43"/>
                <a:gd name="T32" fmla="*/ 24 w 46"/>
                <a:gd name="T33" fmla="*/ 43 h 43"/>
                <a:gd name="T34" fmla="*/ 19 w 46"/>
                <a:gd name="T35" fmla="*/ 43 h 43"/>
                <a:gd name="T36" fmla="*/ 14 w 46"/>
                <a:gd name="T37" fmla="*/ 42 h 43"/>
                <a:gd name="T38" fmla="*/ 10 w 46"/>
                <a:gd name="T39" fmla="*/ 40 h 43"/>
                <a:gd name="T40" fmla="*/ 7 w 46"/>
                <a:gd name="T41" fmla="*/ 38 h 43"/>
                <a:gd name="T42" fmla="*/ 5 w 46"/>
                <a:gd name="T43" fmla="*/ 35 h 43"/>
                <a:gd name="T44" fmla="*/ 2 w 46"/>
                <a:gd name="T45" fmla="*/ 31 h 43"/>
                <a:gd name="T46" fmla="*/ 2 w 46"/>
                <a:gd name="T47" fmla="*/ 26 h 43"/>
                <a:gd name="T48" fmla="*/ 0 w 46"/>
                <a:gd name="T49" fmla="*/ 23 h 43"/>
                <a:gd name="T50" fmla="*/ 2 w 46"/>
                <a:gd name="T51" fmla="*/ 17 h 43"/>
                <a:gd name="T52" fmla="*/ 2 w 46"/>
                <a:gd name="T53" fmla="*/ 14 h 43"/>
                <a:gd name="T54" fmla="*/ 5 w 46"/>
                <a:gd name="T55" fmla="*/ 10 h 43"/>
                <a:gd name="T56" fmla="*/ 7 w 46"/>
                <a:gd name="T57" fmla="*/ 7 h 43"/>
                <a:gd name="T58" fmla="*/ 10 w 46"/>
                <a:gd name="T59" fmla="*/ 4 h 43"/>
                <a:gd name="T60" fmla="*/ 14 w 46"/>
                <a:gd name="T61" fmla="*/ 2 h 43"/>
                <a:gd name="T62" fmla="*/ 19 w 46"/>
                <a:gd name="T63" fmla="*/ 2 h 43"/>
                <a:gd name="T64" fmla="*/ 24 w 46"/>
                <a:gd name="T6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43">
                  <a:moveTo>
                    <a:pt x="24" y="0"/>
                  </a:moveTo>
                  <a:lnTo>
                    <a:pt x="27" y="2"/>
                  </a:lnTo>
                  <a:lnTo>
                    <a:pt x="33" y="2"/>
                  </a:lnTo>
                  <a:lnTo>
                    <a:pt x="36" y="4"/>
                  </a:lnTo>
                  <a:lnTo>
                    <a:pt x="39" y="7"/>
                  </a:lnTo>
                  <a:lnTo>
                    <a:pt x="41" y="10"/>
                  </a:lnTo>
                  <a:lnTo>
                    <a:pt x="43" y="14"/>
                  </a:lnTo>
                  <a:lnTo>
                    <a:pt x="44" y="17"/>
                  </a:lnTo>
                  <a:lnTo>
                    <a:pt x="46" y="23"/>
                  </a:lnTo>
                  <a:lnTo>
                    <a:pt x="44" y="26"/>
                  </a:lnTo>
                  <a:lnTo>
                    <a:pt x="43" y="31"/>
                  </a:lnTo>
                  <a:lnTo>
                    <a:pt x="41" y="35"/>
                  </a:lnTo>
                  <a:lnTo>
                    <a:pt x="39" y="38"/>
                  </a:lnTo>
                  <a:lnTo>
                    <a:pt x="36" y="40"/>
                  </a:lnTo>
                  <a:lnTo>
                    <a:pt x="33" y="42"/>
                  </a:lnTo>
                  <a:lnTo>
                    <a:pt x="27" y="43"/>
                  </a:lnTo>
                  <a:lnTo>
                    <a:pt x="24" y="43"/>
                  </a:lnTo>
                  <a:lnTo>
                    <a:pt x="19" y="43"/>
                  </a:lnTo>
                  <a:lnTo>
                    <a:pt x="14" y="42"/>
                  </a:lnTo>
                  <a:lnTo>
                    <a:pt x="10" y="40"/>
                  </a:lnTo>
                  <a:lnTo>
                    <a:pt x="7" y="38"/>
                  </a:lnTo>
                  <a:lnTo>
                    <a:pt x="5" y="35"/>
                  </a:lnTo>
                  <a:lnTo>
                    <a:pt x="2" y="31"/>
                  </a:lnTo>
                  <a:lnTo>
                    <a:pt x="2" y="26"/>
                  </a:lnTo>
                  <a:lnTo>
                    <a:pt x="0" y="23"/>
                  </a:lnTo>
                  <a:lnTo>
                    <a:pt x="2" y="17"/>
                  </a:lnTo>
                  <a:lnTo>
                    <a:pt x="2" y="14"/>
                  </a:lnTo>
                  <a:lnTo>
                    <a:pt x="5" y="10"/>
                  </a:lnTo>
                  <a:lnTo>
                    <a:pt x="7" y="7"/>
                  </a:lnTo>
                  <a:lnTo>
                    <a:pt x="10" y="4"/>
                  </a:lnTo>
                  <a:lnTo>
                    <a:pt x="14" y="2"/>
                  </a:lnTo>
                  <a:lnTo>
                    <a:pt x="19" y="2"/>
                  </a:lnTo>
                  <a:lnTo>
                    <a:pt x="2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49" name="Freeform 881">
              <a:extLst>
                <a:ext uri="{FF2B5EF4-FFF2-40B4-BE49-F238E27FC236}">
                  <a16:creationId xmlns:a16="http://schemas.microsoft.com/office/drawing/2014/main" id="{810E11DA-4498-43E1-946A-A98B8BDE7411}"/>
                </a:ext>
              </a:extLst>
            </p:cNvPr>
            <p:cNvSpPr>
              <a:spLocks/>
            </p:cNvSpPr>
            <p:nvPr/>
          </p:nvSpPr>
          <p:spPr bwMode="auto">
            <a:xfrm>
              <a:off x="4688" y="1853"/>
              <a:ext cx="31" cy="30"/>
            </a:xfrm>
            <a:custGeom>
              <a:avLst/>
              <a:gdLst>
                <a:gd name="T0" fmla="*/ 22 w 44"/>
                <a:gd name="T1" fmla="*/ 0 h 44"/>
                <a:gd name="T2" fmla="*/ 27 w 44"/>
                <a:gd name="T3" fmla="*/ 2 h 44"/>
                <a:gd name="T4" fmla="*/ 30 w 44"/>
                <a:gd name="T5" fmla="*/ 2 h 44"/>
                <a:gd name="T6" fmla="*/ 36 w 44"/>
                <a:gd name="T7" fmla="*/ 6 h 44"/>
                <a:gd name="T8" fmla="*/ 37 w 44"/>
                <a:gd name="T9" fmla="*/ 7 h 44"/>
                <a:gd name="T10" fmla="*/ 41 w 44"/>
                <a:gd name="T11" fmla="*/ 11 h 44"/>
                <a:gd name="T12" fmla="*/ 42 w 44"/>
                <a:gd name="T13" fmla="*/ 14 h 44"/>
                <a:gd name="T14" fmla="*/ 44 w 44"/>
                <a:gd name="T15" fmla="*/ 18 h 44"/>
                <a:gd name="T16" fmla="*/ 44 w 44"/>
                <a:gd name="T17" fmla="*/ 23 h 44"/>
                <a:gd name="T18" fmla="*/ 44 w 44"/>
                <a:gd name="T19" fmla="*/ 26 h 44"/>
                <a:gd name="T20" fmla="*/ 42 w 44"/>
                <a:gd name="T21" fmla="*/ 32 h 44"/>
                <a:gd name="T22" fmla="*/ 41 w 44"/>
                <a:gd name="T23" fmla="*/ 35 h 44"/>
                <a:gd name="T24" fmla="*/ 37 w 44"/>
                <a:gd name="T25" fmla="*/ 39 h 44"/>
                <a:gd name="T26" fmla="*/ 36 w 44"/>
                <a:gd name="T27" fmla="*/ 40 h 44"/>
                <a:gd name="T28" fmla="*/ 30 w 44"/>
                <a:gd name="T29" fmla="*/ 42 h 44"/>
                <a:gd name="T30" fmla="*/ 27 w 44"/>
                <a:gd name="T31" fmla="*/ 44 h 44"/>
                <a:gd name="T32" fmla="*/ 22 w 44"/>
                <a:gd name="T33" fmla="*/ 44 h 44"/>
                <a:gd name="T34" fmla="*/ 19 w 44"/>
                <a:gd name="T35" fmla="*/ 44 h 44"/>
                <a:gd name="T36" fmla="*/ 13 w 44"/>
                <a:gd name="T37" fmla="*/ 42 h 44"/>
                <a:gd name="T38" fmla="*/ 10 w 44"/>
                <a:gd name="T39" fmla="*/ 40 h 44"/>
                <a:gd name="T40" fmla="*/ 7 w 44"/>
                <a:gd name="T41" fmla="*/ 39 h 44"/>
                <a:gd name="T42" fmla="*/ 3 w 44"/>
                <a:gd name="T43" fmla="*/ 35 h 44"/>
                <a:gd name="T44" fmla="*/ 2 w 44"/>
                <a:gd name="T45" fmla="*/ 32 h 44"/>
                <a:gd name="T46" fmla="*/ 2 w 44"/>
                <a:gd name="T47" fmla="*/ 26 h 44"/>
                <a:gd name="T48" fmla="*/ 0 w 44"/>
                <a:gd name="T49" fmla="*/ 23 h 44"/>
                <a:gd name="T50" fmla="*/ 2 w 44"/>
                <a:gd name="T51" fmla="*/ 18 h 44"/>
                <a:gd name="T52" fmla="*/ 2 w 44"/>
                <a:gd name="T53" fmla="*/ 14 h 44"/>
                <a:gd name="T54" fmla="*/ 3 w 44"/>
                <a:gd name="T55" fmla="*/ 11 h 44"/>
                <a:gd name="T56" fmla="*/ 7 w 44"/>
                <a:gd name="T57" fmla="*/ 7 h 44"/>
                <a:gd name="T58" fmla="*/ 10 w 44"/>
                <a:gd name="T59" fmla="*/ 6 h 44"/>
                <a:gd name="T60" fmla="*/ 13 w 44"/>
                <a:gd name="T61" fmla="*/ 2 h 44"/>
                <a:gd name="T62" fmla="*/ 19 w 44"/>
                <a:gd name="T63" fmla="*/ 2 h 44"/>
                <a:gd name="T64" fmla="*/ 22 w 4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4">
                  <a:moveTo>
                    <a:pt x="22" y="0"/>
                  </a:moveTo>
                  <a:lnTo>
                    <a:pt x="27" y="2"/>
                  </a:lnTo>
                  <a:lnTo>
                    <a:pt x="30" y="2"/>
                  </a:lnTo>
                  <a:lnTo>
                    <a:pt x="36" y="6"/>
                  </a:lnTo>
                  <a:lnTo>
                    <a:pt x="37" y="7"/>
                  </a:lnTo>
                  <a:lnTo>
                    <a:pt x="41" y="11"/>
                  </a:lnTo>
                  <a:lnTo>
                    <a:pt x="42" y="14"/>
                  </a:lnTo>
                  <a:lnTo>
                    <a:pt x="44" y="18"/>
                  </a:lnTo>
                  <a:lnTo>
                    <a:pt x="44" y="23"/>
                  </a:lnTo>
                  <a:lnTo>
                    <a:pt x="44" y="26"/>
                  </a:lnTo>
                  <a:lnTo>
                    <a:pt x="42" y="32"/>
                  </a:lnTo>
                  <a:lnTo>
                    <a:pt x="41" y="35"/>
                  </a:lnTo>
                  <a:lnTo>
                    <a:pt x="37" y="39"/>
                  </a:lnTo>
                  <a:lnTo>
                    <a:pt x="36" y="40"/>
                  </a:lnTo>
                  <a:lnTo>
                    <a:pt x="30" y="42"/>
                  </a:lnTo>
                  <a:lnTo>
                    <a:pt x="27" y="44"/>
                  </a:lnTo>
                  <a:lnTo>
                    <a:pt x="22" y="44"/>
                  </a:lnTo>
                  <a:lnTo>
                    <a:pt x="19" y="44"/>
                  </a:lnTo>
                  <a:lnTo>
                    <a:pt x="13" y="42"/>
                  </a:lnTo>
                  <a:lnTo>
                    <a:pt x="10" y="40"/>
                  </a:lnTo>
                  <a:lnTo>
                    <a:pt x="7" y="39"/>
                  </a:lnTo>
                  <a:lnTo>
                    <a:pt x="3" y="35"/>
                  </a:lnTo>
                  <a:lnTo>
                    <a:pt x="2" y="32"/>
                  </a:lnTo>
                  <a:lnTo>
                    <a:pt x="2" y="26"/>
                  </a:lnTo>
                  <a:lnTo>
                    <a:pt x="0" y="23"/>
                  </a:lnTo>
                  <a:lnTo>
                    <a:pt x="2" y="18"/>
                  </a:lnTo>
                  <a:lnTo>
                    <a:pt x="2" y="14"/>
                  </a:lnTo>
                  <a:lnTo>
                    <a:pt x="3" y="11"/>
                  </a:lnTo>
                  <a:lnTo>
                    <a:pt x="7" y="7"/>
                  </a:lnTo>
                  <a:lnTo>
                    <a:pt x="10" y="6"/>
                  </a:lnTo>
                  <a:lnTo>
                    <a:pt x="13" y="2"/>
                  </a:lnTo>
                  <a:lnTo>
                    <a:pt x="19" y="2"/>
                  </a:lnTo>
                  <a:lnTo>
                    <a:pt x="2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0" name="Freeform 882">
              <a:extLst>
                <a:ext uri="{FF2B5EF4-FFF2-40B4-BE49-F238E27FC236}">
                  <a16:creationId xmlns:a16="http://schemas.microsoft.com/office/drawing/2014/main" id="{7F084CE2-D1A1-4A8E-88DE-B7CC5EDE144D}"/>
                </a:ext>
              </a:extLst>
            </p:cNvPr>
            <p:cNvSpPr>
              <a:spLocks/>
            </p:cNvSpPr>
            <p:nvPr/>
          </p:nvSpPr>
          <p:spPr bwMode="auto">
            <a:xfrm>
              <a:off x="4688" y="1853"/>
              <a:ext cx="31" cy="30"/>
            </a:xfrm>
            <a:custGeom>
              <a:avLst/>
              <a:gdLst>
                <a:gd name="T0" fmla="*/ 22 w 44"/>
                <a:gd name="T1" fmla="*/ 0 h 44"/>
                <a:gd name="T2" fmla="*/ 27 w 44"/>
                <a:gd name="T3" fmla="*/ 2 h 44"/>
                <a:gd name="T4" fmla="*/ 30 w 44"/>
                <a:gd name="T5" fmla="*/ 2 h 44"/>
                <a:gd name="T6" fmla="*/ 36 w 44"/>
                <a:gd name="T7" fmla="*/ 6 h 44"/>
                <a:gd name="T8" fmla="*/ 37 w 44"/>
                <a:gd name="T9" fmla="*/ 7 h 44"/>
                <a:gd name="T10" fmla="*/ 41 w 44"/>
                <a:gd name="T11" fmla="*/ 11 h 44"/>
                <a:gd name="T12" fmla="*/ 42 w 44"/>
                <a:gd name="T13" fmla="*/ 14 h 44"/>
                <a:gd name="T14" fmla="*/ 44 w 44"/>
                <a:gd name="T15" fmla="*/ 18 h 44"/>
                <a:gd name="T16" fmla="*/ 44 w 44"/>
                <a:gd name="T17" fmla="*/ 23 h 44"/>
                <a:gd name="T18" fmla="*/ 44 w 44"/>
                <a:gd name="T19" fmla="*/ 26 h 44"/>
                <a:gd name="T20" fmla="*/ 42 w 44"/>
                <a:gd name="T21" fmla="*/ 32 h 44"/>
                <a:gd name="T22" fmla="*/ 41 w 44"/>
                <a:gd name="T23" fmla="*/ 35 h 44"/>
                <a:gd name="T24" fmla="*/ 37 w 44"/>
                <a:gd name="T25" fmla="*/ 39 h 44"/>
                <a:gd name="T26" fmla="*/ 36 w 44"/>
                <a:gd name="T27" fmla="*/ 40 h 44"/>
                <a:gd name="T28" fmla="*/ 30 w 44"/>
                <a:gd name="T29" fmla="*/ 42 h 44"/>
                <a:gd name="T30" fmla="*/ 27 w 44"/>
                <a:gd name="T31" fmla="*/ 44 h 44"/>
                <a:gd name="T32" fmla="*/ 22 w 44"/>
                <a:gd name="T33" fmla="*/ 44 h 44"/>
                <a:gd name="T34" fmla="*/ 19 w 44"/>
                <a:gd name="T35" fmla="*/ 44 h 44"/>
                <a:gd name="T36" fmla="*/ 13 w 44"/>
                <a:gd name="T37" fmla="*/ 42 h 44"/>
                <a:gd name="T38" fmla="*/ 10 w 44"/>
                <a:gd name="T39" fmla="*/ 40 h 44"/>
                <a:gd name="T40" fmla="*/ 7 w 44"/>
                <a:gd name="T41" fmla="*/ 39 h 44"/>
                <a:gd name="T42" fmla="*/ 3 w 44"/>
                <a:gd name="T43" fmla="*/ 35 h 44"/>
                <a:gd name="T44" fmla="*/ 2 w 44"/>
                <a:gd name="T45" fmla="*/ 32 h 44"/>
                <a:gd name="T46" fmla="*/ 2 w 44"/>
                <a:gd name="T47" fmla="*/ 26 h 44"/>
                <a:gd name="T48" fmla="*/ 0 w 44"/>
                <a:gd name="T49" fmla="*/ 23 h 44"/>
                <a:gd name="T50" fmla="*/ 2 w 44"/>
                <a:gd name="T51" fmla="*/ 18 h 44"/>
                <a:gd name="T52" fmla="*/ 2 w 44"/>
                <a:gd name="T53" fmla="*/ 14 h 44"/>
                <a:gd name="T54" fmla="*/ 3 w 44"/>
                <a:gd name="T55" fmla="*/ 11 h 44"/>
                <a:gd name="T56" fmla="*/ 7 w 44"/>
                <a:gd name="T57" fmla="*/ 7 h 44"/>
                <a:gd name="T58" fmla="*/ 10 w 44"/>
                <a:gd name="T59" fmla="*/ 6 h 44"/>
                <a:gd name="T60" fmla="*/ 13 w 44"/>
                <a:gd name="T61" fmla="*/ 2 h 44"/>
                <a:gd name="T62" fmla="*/ 19 w 44"/>
                <a:gd name="T63" fmla="*/ 2 h 44"/>
                <a:gd name="T64" fmla="*/ 22 w 44"/>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4">
                  <a:moveTo>
                    <a:pt x="22" y="0"/>
                  </a:moveTo>
                  <a:lnTo>
                    <a:pt x="27" y="2"/>
                  </a:lnTo>
                  <a:lnTo>
                    <a:pt x="30" y="2"/>
                  </a:lnTo>
                  <a:lnTo>
                    <a:pt x="36" y="6"/>
                  </a:lnTo>
                  <a:lnTo>
                    <a:pt x="37" y="7"/>
                  </a:lnTo>
                  <a:lnTo>
                    <a:pt x="41" y="11"/>
                  </a:lnTo>
                  <a:lnTo>
                    <a:pt x="42" y="14"/>
                  </a:lnTo>
                  <a:lnTo>
                    <a:pt x="44" y="18"/>
                  </a:lnTo>
                  <a:lnTo>
                    <a:pt x="44" y="23"/>
                  </a:lnTo>
                  <a:lnTo>
                    <a:pt x="44" y="26"/>
                  </a:lnTo>
                  <a:lnTo>
                    <a:pt x="42" y="32"/>
                  </a:lnTo>
                  <a:lnTo>
                    <a:pt x="41" y="35"/>
                  </a:lnTo>
                  <a:lnTo>
                    <a:pt x="37" y="39"/>
                  </a:lnTo>
                  <a:lnTo>
                    <a:pt x="36" y="40"/>
                  </a:lnTo>
                  <a:lnTo>
                    <a:pt x="30" y="42"/>
                  </a:lnTo>
                  <a:lnTo>
                    <a:pt x="27" y="44"/>
                  </a:lnTo>
                  <a:lnTo>
                    <a:pt x="22" y="44"/>
                  </a:lnTo>
                  <a:lnTo>
                    <a:pt x="19" y="44"/>
                  </a:lnTo>
                  <a:lnTo>
                    <a:pt x="13" y="42"/>
                  </a:lnTo>
                  <a:lnTo>
                    <a:pt x="10" y="40"/>
                  </a:lnTo>
                  <a:lnTo>
                    <a:pt x="7" y="39"/>
                  </a:lnTo>
                  <a:lnTo>
                    <a:pt x="3" y="35"/>
                  </a:lnTo>
                  <a:lnTo>
                    <a:pt x="2" y="32"/>
                  </a:lnTo>
                  <a:lnTo>
                    <a:pt x="2" y="26"/>
                  </a:lnTo>
                  <a:lnTo>
                    <a:pt x="0" y="23"/>
                  </a:lnTo>
                  <a:lnTo>
                    <a:pt x="2" y="18"/>
                  </a:lnTo>
                  <a:lnTo>
                    <a:pt x="2" y="14"/>
                  </a:lnTo>
                  <a:lnTo>
                    <a:pt x="3" y="11"/>
                  </a:lnTo>
                  <a:lnTo>
                    <a:pt x="7" y="7"/>
                  </a:lnTo>
                  <a:lnTo>
                    <a:pt x="10" y="6"/>
                  </a:lnTo>
                  <a:lnTo>
                    <a:pt x="13" y="2"/>
                  </a:lnTo>
                  <a:lnTo>
                    <a:pt x="19" y="2"/>
                  </a:lnTo>
                  <a:lnTo>
                    <a:pt x="2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51" name="Freeform 883">
              <a:extLst>
                <a:ext uri="{FF2B5EF4-FFF2-40B4-BE49-F238E27FC236}">
                  <a16:creationId xmlns:a16="http://schemas.microsoft.com/office/drawing/2014/main" id="{D67A1503-D246-40B4-A5A3-E5B672156E77}"/>
                </a:ext>
              </a:extLst>
            </p:cNvPr>
            <p:cNvSpPr>
              <a:spLocks/>
            </p:cNvSpPr>
            <p:nvPr/>
          </p:nvSpPr>
          <p:spPr bwMode="auto">
            <a:xfrm>
              <a:off x="4660" y="1718"/>
              <a:ext cx="30" cy="30"/>
            </a:xfrm>
            <a:custGeom>
              <a:avLst/>
              <a:gdLst>
                <a:gd name="T0" fmla="*/ 22 w 44"/>
                <a:gd name="T1" fmla="*/ 0 h 45"/>
                <a:gd name="T2" fmla="*/ 27 w 44"/>
                <a:gd name="T3" fmla="*/ 0 h 45"/>
                <a:gd name="T4" fmla="*/ 31 w 44"/>
                <a:gd name="T5" fmla="*/ 2 h 45"/>
                <a:gd name="T6" fmla="*/ 36 w 44"/>
                <a:gd name="T7" fmla="*/ 3 h 45"/>
                <a:gd name="T8" fmla="*/ 37 w 44"/>
                <a:gd name="T9" fmla="*/ 5 h 45"/>
                <a:gd name="T10" fmla="*/ 41 w 44"/>
                <a:gd name="T11" fmla="*/ 9 h 45"/>
                <a:gd name="T12" fmla="*/ 43 w 44"/>
                <a:gd name="T13" fmla="*/ 14 h 45"/>
                <a:gd name="T14" fmla="*/ 44 w 44"/>
                <a:gd name="T15" fmla="*/ 17 h 45"/>
                <a:gd name="T16" fmla="*/ 44 w 44"/>
                <a:gd name="T17" fmla="*/ 23 h 45"/>
                <a:gd name="T18" fmla="*/ 44 w 44"/>
                <a:gd name="T19" fmla="*/ 26 h 45"/>
                <a:gd name="T20" fmla="*/ 43 w 44"/>
                <a:gd name="T21" fmla="*/ 31 h 45"/>
                <a:gd name="T22" fmla="*/ 41 w 44"/>
                <a:gd name="T23" fmla="*/ 35 h 45"/>
                <a:gd name="T24" fmla="*/ 37 w 44"/>
                <a:gd name="T25" fmla="*/ 38 h 45"/>
                <a:gd name="T26" fmla="*/ 36 w 44"/>
                <a:gd name="T27" fmla="*/ 42 h 45"/>
                <a:gd name="T28" fmla="*/ 31 w 44"/>
                <a:gd name="T29" fmla="*/ 43 h 45"/>
                <a:gd name="T30" fmla="*/ 27 w 44"/>
                <a:gd name="T31" fmla="*/ 45 h 45"/>
                <a:gd name="T32" fmla="*/ 22 w 44"/>
                <a:gd name="T33" fmla="*/ 45 h 45"/>
                <a:gd name="T34" fmla="*/ 19 w 44"/>
                <a:gd name="T35" fmla="*/ 45 h 45"/>
                <a:gd name="T36" fmla="*/ 14 w 44"/>
                <a:gd name="T37" fmla="*/ 43 h 45"/>
                <a:gd name="T38" fmla="*/ 10 w 44"/>
                <a:gd name="T39" fmla="*/ 42 h 45"/>
                <a:gd name="T40" fmla="*/ 7 w 44"/>
                <a:gd name="T41" fmla="*/ 38 h 45"/>
                <a:gd name="T42" fmla="*/ 5 w 44"/>
                <a:gd name="T43" fmla="*/ 35 h 45"/>
                <a:gd name="T44" fmla="*/ 2 w 44"/>
                <a:gd name="T45" fmla="*/ 31 h 45"/>
                <a:gd name="T46" fmla="*/ 2 w 44"/>
                <a:gd name="T47" fmla="*/ 26 h 45"/>
                <a:gd name="T48" fmla="*/ 0 w 44"/>
                <a:gd name="T49" fmla="*/ 23 h 45"/>
                <a:gd name="T50" fmla="*/ 2 w 44"/>
                <a:gd name="T51" fmla="*/ 17 h 45"/>
                <a:gd name="T52" fmla="*/ 2 w 44"/>
                <a:gd name="T53" fmla="*/ 14 h 45"/>
                <a:gd name="T54" fmla="*/ 5 w 44"/>
                <a:gd name="T55" fmla="*/ 9 h 45"/>
                <a:gd name="T56" fmla="*/ 7 w 44"/>
                <a:gd name="T57" fmla="*/ 5 h 45"/>
                <a:gd name="T58" fmla="*/ 10 w 44"/>
                <a:gd name="T59" fmla="*/ 3 h 45"/>
                <a:gd name="T60" fmla="*/ 14 w 44"/>
                <a:gd name="T61" fmla="*/ 2 h 45"/>
                <a:gd name="T62" fmla="*/ 19 w 44"/>
                <a:gd name="T63" fmla="*/ 0 h 45"/>
                <a:gd name="T64" fmla="*/ 22 w 44"/>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5">
                  <a:moveTo>
                    <a:pt x="22" y="0"/>
                  </a:moveTo>
                  <a:lnTo>
                    <a:pt x="27" y="0"/>
                  </a:lnTo>
                  <a:lnTo>
                    <a:pt x="31" y="2"/>
                  </a:lnTo>
                  <a:lnTo>
                    <a:pt x="36" y="3"/>
                  </a:lnTo>
                  <a:lnTo>
                    <a:pt x="37" y="5"/>
                  </a:lnTo>
                  <a:lnTo>
                    <a:pt x="41" y="9"/>
                  </a:lnTo>
                  <a:lnTo>
                    <a:pt x="43" y="14"/>
                  </a:lnTo>
                  <a:lnTo>
                    <a:pt x="44" y="17"/>
                  </a:lnTo>
                  <a:lnTo>
                    <a:pt x="44" y="23"/>
                  </a:lnTo>
                  <a:lnTo>
                    <a:pt x="44" y="26"/>
                  </a:lnTo>
                  <a:lnTo>
                    <a:pt x="43" y="31"/>
                  </a:lnTo>
                  <a:lnTo>
                    <a:pt x="41" y="35"/>
                  </a:lnTo>
                  <a:lnTo>
                    <a:pt x="37" y="38"/>
                  </a:lnTo>
                  <a:lnTo>
                    <a:pt x="36" y="42"/>
                  </a:lnTo>
                  <a:lnTo>
                    <a:pt x="31" y="43"/>
                  </a:lnTo>
                  <a:lnTo>
                    <a:pt x="27" y="45"/>
                  </a:lnTo>
                  <a:lnTo>
                    <a:pt x="22" y="45"/>
                  </a:lnTo>
                  <a:lnTo>
                    <a:pt x="19" y="45"/>
                  </a:lnTo>
                  <a:lnTo>
                    <a:pt x="14" y="43"/>
                  </a:lnTo>
                  <a:lnTo>
                    <a:pt x="10" y="42"/>
                  </a:lnTo>
                  <a:lnTo>
                    <a:pt x="7" y="38"/>
                  </a:lnTo>
                  <a:lnTo>
                    <a:pt x="5" y="35"/>
                  </a:lnTo>
                  <a:lnTo>
                    <a:pt x="2" y="31"/>
                  </a:lnTo>
                  <a:lnTo>
                    <a:pt x="2" y="26"/>
                  </a:lnTo>
                  <a:lnTo>
                    <a:pt x="0" y="23"/>
                  </a:lnTo>
                  <a:lnTo>
                    <a:pt x="2" y="17"/>
                  </a:lnTo>
                  <a:lnTo>
                    <a:pt x="2" y="14"/>
                  </a:lnTo>
                  <a:lnTo>
                    <a:pt x="5" y="9"/>
                  </a:lnTo>
                  <a:lnTo>
                    <a:pt x="7" y="5"/>
                  </a:lnTo>
                  <a:lnTo>
                    <a:pt x="10" y="3"/>
                  </a:lnTo>
                  <a:lnTo>
                    <a:pt x="14" y="2"/>
                  </a:lnTo>
                  <a:lnTo>
                    <a:pt x="19" y="0"/>
                  </a:lnTo>
                  <a:lnTo>
                    <a:pt x="2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52" name="Freeform 884">
              <a:extLst>
                <a:ext uri="{FF2B5EF4-FFF2-40B4-BE49-F238E27FC236}">
                  <a16:creationId xmlns:a16="http://schemas.microsoft.com/office/drawing/2014/main" id="{D2364380-7AD4-4390-985A-A648083524BA}"/>
                </a:ext>
              </a:extLst>
            </p:cNvPr>
            <p:cNvSpPr>
              <a:spLocks/>
            </p:cNvSpPr>
            <p:nvPr/>
          </p:nvSpPr>
          <p:spPr bwMode="auto">
            <a:xfrm>
              <a:off x="4660" y="1718"/>
              <a:ext cx="30" cy="30"/>
            </a:xfrm>
            <a:custGeom>
              <a:avLst/>
              <a:gdLst>
                <a:gd name="T0" fmla="*/ 22 w 44"/>
                <a:gd name="T1" fmla="*/ 0 h 45"/>
                <a:gd name="T2" fmla="*/ 27 w 44"/>
                <a:gd name="T3" fmla="*/ 0 h 45"/>
                <a:gd name="T4" fmla="*/ 31 w 44"/>
                <a:gd name="T5" fmla="*/ 2 h 45"/>
                <a:gd name="T6" fmla="*/ 36 w 44"/>
                <a:gd name="T7" fmla="*/ 3 h 45"/>
                <a:gd name="T8" fmla="*/ 37 w 44"/>
                <a:gd name="T9" fmla="*/ 5 h 45"/>
                <a:gd name="T10" fmla="*/ 41 w 44"/>
                <a:gd name="T11" fmla="*/ 9 h 45"/>
                <a:gd name="T12" fmla="*/ 43 w 44"/>
                <a:gd name="T13" fmla="*/ 14 h 45"/>
                <a:gd name="T14" fmla="*/ 44 w 44"/>
                <a:gd name="T15" fmla="*/ 17 h 45"/>
                <a:gd name="T16" fmla="*/ 44 w 44"/>
                <a:gd name="T17" fmla="*/ 23 h 45"/>
                <a:gd name="T18" fmla="*/ 44 w 44"/>
                <a:gd name="T19" fmla="*/ 26 h 45"/>
                <a:gd name="T20" fmla="*/ 43 w 44"/>
                <a:gd name="T21" fmla="*/ 31 h 45"/>
                <a:gd name="T22" fmla="*/ 41 w 44"/>
                <a:gd name="T23" fmla="*/ 35 h 45"/>
                <a:gd name="T24" fmla="*/ 37 w 44"/>
                <a:gd name="T25" fmla="*/ 38 h 45"/>
                <a:gd name="T26" fmla="*/ 36 w 44"/>
                <a:gd name="T27" fmla="*/ 42 h 45"/>
                <a:gd name="T28" fmla="*/ 31 w 44"/>
                <a:gd name="T29" fmla="*/ 43 h 45"/>
                <a:gd name="T30" fmla="*/ 27 w 44"/>
                <a:gd name="T31" fmla="*/ 45 h 45"/>
                <a:gd name="T32" fmla="*/ 22 w 44"/>
                <a:gd name="T33" fmla="*/ 45 h 45"/>
                <a:gd name="T34" fmla="*/ 19 w 44"/>
                <a:gd name="T35" fmla="*/ 45 h 45"/>
                <a:gd name="T36" fmla="*/ 14 w 44"/>
                <a:gd name="T37" fmla="*/ 43 h 45"/>
                <a:gd name="T38" fmla="*/ 10 w 44"/>
                <a:gd name="T39" fmla="*/ 42 h 45"/>
                <a:gd name="T40" fmla="*/ 7 w 44"/>
                <a:gd name="T41" fmla="*/ 38 h 45"/>
                <a:gd name="T42" fmla="*/ 5 w 44"/>
                <a:gd name="T43" fmla="*/ 35 h 45"/>
                <a:gd name="T44" fmla="*/ 2 w 44"/>
                <a:gd name="T45" fmla="*/ 31 h 45"/>
                <a:gd name="T46" fmla="*/ 2 w 44"/>
                <a:gd name="T47" fmla="*/ 26 h 45"/>
                <a:gd name="T48" fmla="*/ 0 w 44"/>
                <a:gd name="T49" fmla="*/ 23 h 45"/>
                <a:gd name="T50" fmla="*/ 2 w 44"/>
                <a:gd name="T51" fmla="*/ 17 h 45"/>
                <a:gd name="T52" fmla="*/ 2 w 44"/>
                <a:gd name="T53" fmla="*/ 14 h 45"/>
                <a:gd name="T54" fmla="*/ 5 w 44"/>
                <a:gd name="T55" fmla="*/ 9 h 45"/>
                <a:gd name="T56" fmla="*/ 7 w 44"/>
                <a:gd name="T57" fmla="*/ 5 h 45"/>
                <a:gd name="T58" fmla="*/ 10 w 44"/>
                <a:gd name="T59" fmla="*/ 3 h 45"/>
                <a:gd name="T60" fmla="*/ 14 w 44"/>
                <a:gd name="T61" fmla="*/ 2 h 45"/>
                <a:gd name="T62" fmla="*/ 19 w 44"/>
                <a:gd name="T63" fmla="*/ 0 h 45"/>
                <a:gd name="T64" fmla="*/ 22 w 44"/>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5">
                  <a:moveTo>
                    <a:pt x="22" y="0"/>
                  </a:moveTo>
                  <a:lnTo>
                    <a:pt x="27" y="0"/>
                  </a:lnTo>
                  <a:lnTo>
                    <a:pt x="31" y="2"/>
                  </a:lnTo>
                  <a:lnTo>
                    <a:pt x="36" y="3"/>
                  </a:lnTo>
                  <a:lnTo>
                    <a:pt x="37" y="5"/>
                  </a:lnTo>
                  <a:lnTo>
                    <a:pt x="41" y="9"/>
                  </a:lnTo>
                  <a:lnTo>
                    <a:pt x="43" y="14"/>
                  </a:lnTo>
                  <a:lnTo>
                    <a:pt x="44" y="17"/>
                  </a:lnTo>
                  <a:lnTo>
                    <a:pt x="44" y="23"/>
                  </a:lnTo>
                  <a:lnTo>
                    <a:pt x="44" y="26"/>
                  </a:lnTo>
                  <a:lnTo>
                    <a:pt x="43" y="31"/>
                  </a:lnTo>
                  <a:lnTo>
                    <a:pt x="41" y="35"/>
                  </a:lnTo>
                  <a:lnTo>
                    <a:pt x="37" y="38"/>
                  </a:lnTo>
                  <a:lnTo>
                    <a:pt x="36" y="42"/>
                  </a:lnTo>
                  <a:lnTo>
                    <a:pt x="31" y="43"/>
                  </a:lnTo>
                  <a:lnTo>
                    <a:pt x="27" y="45"/>
                  </a:lnTo>
                  <a:lnTo>
                    <a:pt x="22" y="45"/>
                  </a:lnTo>
                  <a:lnTo>
                    <a:pt x="19" y="45"/>
                  </a:lnTo>
                  <a:lnTo>
                    <a:pt x="14" y="43"/>
                  </a:lnTo>
                  <a:lnTo>
                    <a:pt x="10" y="42"/>
                  </a:lnTo>
                  <a:lnTo>
                    <a:pt x="7" y="38"/>
                  </a:lnTo>
                  <a:lnTo>
                    <a:pt x="5" y="35"/>
                  </a:lnTo>
                  <a:lnTo>
                    <a:pt x="2" y="31"/>
                  </a:lnTo>
                  <a:lnTo>
                    <a:pt x="2" y="26"/>
                  </a:lnTo>
                  <a:lnTo>
                    <a:pt x="0" y="23"/>
                  </a:lnTo>
                  <a:lnTo>
                    <a:pt x="2" y="17"/>
                  </a:lnTo>
                  <a:lnTo>
                    <a:pt x="2" y="14"/>
                  </a:lnTo>
                  <a:lnTo>
                    <a:pt x="5" y="9"/>
                  </a:lnTo>
                  <a:lnTo>
                    <a:pt x="7" y="5"/>
                  </a:lnTo>
                  <a:lnTo>
                    <a:pt x="10" y="3"/>
                  </a:lnTo>
                  <a:lnTo>
                    <a:pt x="14" y="2"/>
                  </a:lnTo>
                  <a:lnTo>
                    <a:pt x="19" y="0"/>
                  </a:lnTo>
                  <a:lnTo>
                    <a:pt x="2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53" name="Rectangle 885">
              <a:extLst>
                <a:ext uri="{FF2B5EF4-FFF2-40B4-BE49-F238E27FC236}">
                  <a16:creationId xmlns:a16="http://schemas.microsoft.com/office/drawing/2014/main" id="{36DDEB3B-D6FB-402A-B8BE-97785DD291C2}"/>
                </a:ext>
              </a:extLst>
            </p:cNvPr>
            <p:cNvSpPr>
              <a:spLocks noChangeArrowheads="1"/>
            </p:cNvSpPr>
            <p:nvPr/>
          </p:nvSpPr>
          <p:spPr bwMode="auto">
            <a:xfrm>
              <a:off x="4376" y="1493"/>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100">
                  <a:solidFill>
                    <a:srgbClr val="000000"/>
                  </a:solidFill>
                  <a:latin typeface="Arial" panose="020B0604020202020204" pitchFamily="34" charset="0"/>
                </a:rPr>
                <a:t>1</a:t>
              </a:r>
              <a:endParaRPr lang="en-US" altLang="en-US" sz="4400"/>
            </a:p>
          </p:txBody>
        </p:sp>
        <p:sp>
          <p:nvSpPr>
            <p:cNvPr id="8054" name="Rectangle 886">
              <a:extLst>
                <a:ext uri="{FF2B5EF4-FFF2-40B4-BE49-F238E27FC236}">
                  <a16:creationId xmlns:a16="http://schemas.microsoft.com/office/drawing/2014/main" id="{2EB3E636-DA82-4878-9738-8F158DDB0CAF}"/>
                </a:ext>
              </a:extLst>
            </p:cNvPr>
            <p:cNvSpPr>
              <a:spLocks noChangeArrowheads="1"/>
            </p:cNvSpPr>
            <p:nvPr/>
          </p:nvSpPr>
          <p:spPr bwMode="auto">
            <a:xfrm>
              <a:off x="4493" y="184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100">
                  <a:solidFill>
                    <a:srgbClr val="000000"/>
                  </a:solidFill>
                  <a:latin typeface="Arial" panose="020B0604020202020204" pitchFamily="34" charset="0"/>
                </a:rPr>
                <a:t>2</a:t>
              </a:r>
              <a:endParaRPr lang="en-US" altLang="en-US" sz="4400"/>
            </a:p>
          </p:txBody>
        </p:sp>
        <p:sp>
          <p:nvSpPr>
            <p:cNvPr id="8055" name="Rectangle 887">
              <a:extLst>
                <a:ext uri="{FF2B5EF4-FFF2-40B4-BE49-F238E27FC236}">
                  <a16:creationId xmlns:a16="http://schemas.microsoft.com/office/drawing/2014/main" id="{B6D51339-6BCE-4AF5-AAC3-1804123AA93A}"/>
                </a:ext>
              </a:extLst>
            </p:cNvPr>
            <p:cNvSpPr>
              <a:spLocks noChangeArrowheads="1"/>
            </p:cNvSpPr>
            <p:nvPr/>
          </p:nvSpPr>
          <p:spPr bwMode="auto">
            <a:xfrm>
              <a:off x="4728" y="1408"/>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100">
                  <a:solidFill>
                    <a:srgbClr val="000000"/>
                  </a:solidFill>
                  <a:latin typeface="Arial" panose="020B0604020202020204" pitchFamily="34" charset="0"/>
                </a:rPr>
                <a:t>3</a:t>
              </a:r>
              <a:endParaRPr lang="en-US" altLang="en-US" sz="4400"/>
            </a:p>
          </p:txBody>
        </p:sp>
        <p:sp>
          <p:nvSpPr>
            <p:cNvPr id="8056" name="Rectangle 888">
              <a:extLst>
                <a:ext uri="{FF2B5EF4-FFF2-40B4-BE49-F238E27FC236}">
                  <a16:creationId xmlns:a16="http://schemas.microsoft.com/office/drawing/2014/main" id="{FE007121-7A2C-4550-BA19-CB6ADCB0E96B}"/>
                </a:ext>
              </a:extLst>
            </p:cNvPr>
            <p:cNvSpPr>
              <a:spLocks noChangeArrowheads="1"/>
            </p:cNvSpPr>
            <p:nvPr/>
          </p:nvSpPr>
          <p:spPr bwMode="auto">
            <a:xfrm>
              <a:off x="4734" y="164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100">
                  <a:solidFill>
                    <a:srgbClr val="000000"/>
                  </a:solidFill>
                  <a:latin typeface="Arial" panose="020B0604020202020204" pitchFamily="34" charset="0"/>
                </a:rPr>
                <a:t>4</a:t>
              </a:r>
              <a:endParaRPr lang="en-US" altLang="en-US" sz="4400"/>
            </a:p>
          </p:txBody>
        </p:sp>
        <p:sp>
          <p:nvSpPr>
            <p:cNvPr id="8057" name="Rectangle 889">
              <a:extLst>
                <a:ext uri="{FF2B5EF4-FFF2-40B4-BE49-F238E27FC236}">
                  <a16:creationId xmlns:a16="http://schemas.microsoft.com/office/drawing/2014/main" id="{F742DD43-D0AF-43F8-AC57-19E40C5539D5}"/>
                </a:ext>
              </a:extLst>
            </p:cNvPr>
            <p:cNvSpPr>
              <a:spLocks noChangeArrowheads="1"/>
            </p:cNvSpPr>
            <p:nvPr/>
          </p:nvSpPr>
          <p:spPr bwMode="auto">
            <a:xfrm>
              <a:off x="4758" y="177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100">
                  <a:solidFill>
                    <a:srgbClr val="000000"/>
                  </a:solidFill>
                  <a:latin typeface="Arial" panose="020B0604020202020204" pitchFamily="34" charset="0"/>
                </a:rPr>
                <a:t>5</a:t>
              </a:r>
              <a:endParaRPr lang="en-US" altLang="en-US" sz="4400"/>
            </a:p>
          </p:txBody>
        </p:sp>
        <p:sp>
          <p:nvSpPr>
            <p:cNvPr id="8058" name="Rectangle 890">
              <a:extLst>
                <a:ext uri="{FF2B5EF4-FFF2-40B4-BE49-F238E27FC236}">
                  <a16:creationId xmlns:a16="http://schemas.microsoft.com/office/drawing/2014/main" id="{22FBB066-A115-4437-A8B5-7C31C1D7AE17}"/>
                </a:ext>
              </a:extLst>
            </p:cNvPr>
            <p:cNvSpPr>
              <a:spLocks noChangeArrowheads="1"/>
            </p:cNvSpPr>
            <p:nvPr/>
          </p:nvSpPr>
          <p:spPr bwMode="auto">
            <a:xfrm>
              <a:off x="4979" y="163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100">
                  <a:solidFill>
                    <a:srgbClr val="000000"/>
                  </a:solidFill>
                  <a:latin typeface="Arial" panose="020B0604020202020204" pitchFamily="34" charset="0"/>
                </a:rPr>
                <a:t>7</a:t>
              </a:r>
              <a:endParaRPr lang="en-US" altLang="en-US" sz="4400"/>
            </a:p>
          </p:txBody>
        </p:sp>
        <p:sp>
          <p:nvSpPr>
            <p:cNvPr id="8059" name="Rectangle 891">
              <a:extLst>
                <a:ext uri="{FF2B5EF4-FFF2-40B4-BE49-F238E27FC236}">
                  <a16:creationId xmlns:a16="http://schemas.microsoft.com/office/drawing/2014/main" id="{E3EBCD40-7AAD-4AFB-9E19-205539B96E03}"/>
                </a:ext>
              </a:extLst>
            </p:cNvPr>
            <p:cNvSpPr>
              <a:spLocks noChangeArrowheads="1"/>
            </p:cNvSpPr>
            <p:nvPr/>
          </p:nvSpPr>
          <p:spPr bwMode="auto">
            <a:xfrm>
              <a:off x="4950" y="1406"/>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100">
                  <a:solidFill>
                    <a:srgbClr val="000000"/>
                  </a:solidFill>
                  <a:latin typeface="Arial" panose="020B0604020202020204" pitchFamily="34" charset="0"/>
                </a:rPr>
                <a:t>6</a:t>
              </a:r>
              <a:endParaRPr lang="en-US" altLang="en-US" sz="4400"/>
            </a:p>
          </p:txBody>
        </p:sp>
        <p:sp>
          <p:nvSpPr>
            <p:cNvPr id="8060" name="Freeform 892">
              <a:extLst>
                <a:ext uri="{FF2B5EF4-FFF2-40B4-BE49-F238E27FC236}">
                  <a16:creationId xmlns:a16="http://schemas.microsoft.com/office/drawing/2014/main" id="{295B5E66-FAD9-4355-A1FA-A8F4150D9E3A}"/>
                </a:ext>
              </a:extLst>
            </p:cNvPr>
            <p:cNvSpPr>
              <a:spLocks/>
            </p:cNvSpPr>
            <p:nvPr/>
          </p:nvSpPr>
          <p:spPr bwMode="auto">
            <a:xfrm>
              <a:off x="4617" y="2698"/>
              <a:ext cx="57" cy="59"/>
            </a:xfrm>
            <a:custGeom>
              <a:avLst/>
              <a:gdLst>
                <a:gd name="T0" fmla="*/ 41 w 83"/>
                <a:gd name="T1" fmla="*/ 0 h 85"/>
                <a:gd name="T2" fmla="*/ 46 w 83"/>
                <a:gd name="T3" fmla="*/ 0 h 85"/>
                <a:gd name="T4" fmla="*/ 49 w 83"/>
                <a:gd name="T5" fmla="*/ 1 h 85"/>
                <a:gd name="T6" fmla="*/ 58 w 83"/>
                <a:gd name="T7" fmla="*/ 3 h 85"/>
                <a:gd name="T8" fmla="*/ 65 w 83"/>
                <a:gd name="T9" fmla="*/ 7 h 85"/>
                <a:gd name="T10" fmla="*/ 71 w 83"/>
                <a:gd name="T11" fmla="*/ 12 h 85"/>
                <a:gd name="T12" fmla="*/ 77 w 83"/>
                <a:gd name="T13" fmla="*/ 19 h 85"/>
                <a:gd name="T14" fmla="*/ 80 w 83"/>
                <a:gd name="T15" fmla="*/ 26 h 85"/>
                <a:gd name="T16" fmla="*/ 82 w 83"/>
                <a:gd name="T17" fmla="*/ 34 h 85"/>
                <a:gd name="T18" fmla="*/ 83 w 83"/>
                <a:gd name="T19" fmla="*/ 38 h 85"/>
                <a:gd name="T20" fmla="*/ 83 w 83"/>
                <a:gd name="T21" fmla="*/ 43 h 85"/>
                <a:gd name="T22" fmla="*/ 83 w 83"/>
                <a:gd name="T23" fmla="*/ 47 h 85"/>
                <a:gd name="T24" fmla="*/ 82 w 83"/>
                <a:gd name="T25" fmla="*/ 52 h 85"/>
                <a:gd name="T26" fmla="*/ 80 w 83"/>
                <a:gd name="T27" fmla="*/ 59 h 85"/>
                <a:gd name="T28" fmla="*/ 77 w 83"/>
                <a:gd name="T29" fmla="*/ 66 h 85"/>
                <a:gd name="T30" fmla="*/ 71 w 83"/>
                <a:gd name="T31" fmla="*/ 73 h 85"/>
                <a:gd name="T32" fmla="*/ 65 w 83"/>
                <a:gd name="T33" fmla="*/ 78 h 85"/>
                <a:gd name="T34" fmla="*/ 58 w 83"/>
                <a:gd name="T35" fmla="*/ 81 h 85"/>
                <a:gd name="T36" fmla="*/ 49 w 83"/>
                <a:gd name="T37" fmla="*/ 85 h 85"/>
                <a:gd name="T38" fmla="*/ 46 w 83"/>
                <a:gd name="T39" fmla="*/ 85 h 85"/>
                <a:gd name="T40" fmla="*/ 41 w 83"/>
                <a:gd name="T41" fmla="*/ 85 h 85"/>
                <a:gd name="T42" fmla="*/ 37 w 83"/>
                <a:gd name="T43" fmla="*/ 85 h 85"/>
                <a:gd name="T44" fmla="*/ 32 w 83"/>
                <a:gd name="T45" fmla="*/ 85 h 85"/>
                <a:gd name="T46" fmla="*/ 25 w 83"/>
                <a:gd name="T47" fmla="*/ 81 h 85"/>
                <a:gd name="T48" fmla="*/ 19 w 83"/>
                <a:gd name="T49" fmla="*/ 78 h 85"/>
                <a:gd name="T50" fmla="*/ 12 w 83"/>
                <a:gd name="T51" fmla="*/ 73 h 85"/>
                <a:gd name="T52" fmla="*/ 7 w 83"/>
                <a:gd name="T53" fmla="*/ 66 h 85"/>
                <a:gd name="T54" fmla="*/ 3 w 83"/>
                <a:gd name="T55" fmla="*/ 59 h 85"/>
                <a:gd name="T56" fmla="*/ 0 w 83"/>
                <a:gd name="T57" fmla="*/ 52 h 85"/>
                <a:gd name="T58" fmla="*/ 0 w 83"/>
                <a:gd name="T59" fmla="*/ 47 h 85"/>
                <a:gd name="T60" fmla="*/ 0 w 83"/>
                <a:gd name="T61" fmla="*/ 43 h 85"/>
                <a:gd name="T62" fmla="*/ 0 w 83"/>
                <a:gd name="T63" fmla="*/ 38 h 85"/>
                <a:gd name="T64" fmla="*/ 0 w 83"/>
                <a:gd name="T65" fmla="*/ 34 h 85"/>
                <a:gd name="T66" fmla="*/ 3 w 83"/>
                <a:gd name="T67" fmla="*/ 26 h 85"/>
                <a:gd name="T68" fmla="*/ 7 w 83"/>
                <a:gd name="T69" fmla="*/ 19 h 85"/>
                <a:gd name="T70" fmla="*/ 12 w 83"/>
                <a:gd name="T71" fmla="*/ 12 h 85"/>
                <a:gd name="T72" fmla="*/ 19 w 83"/>
                <a:gd name="T73" fmla="*/ 7 h 85"/>
                <a:gd name="T74" fmla="*/ 25 w 83"/>
                <a:gd name="T75" fmla="*/ 3 h 85"/>
                <a:gd name="T76" fmla="*/ 32 w 83"/>
                <a:gd name="T77" fmla="*/ 1 h 85"/>
                <a:gd name="T78" fmla="*/ 37 w 83"/>
                <a:gd name="T79" fmla="*/ 0 h 85"/>
                <a:gd name="T80" fmla="*/ 41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1" y="0"/>
                  </a:moveTo>
                  <a:lnTo>
                    <a:pt x="46" y="0"/>
                  </a:lnTo>
                  <a:lnTo>
                    <a:pt x="49" y="1"/>
                  </a:lnTo>
                  <a:lnTo>
                    <a:pt x="58" y="3"/>
                  </a:lnTo>
                  <a:lnTo>
                    <a:pt x="65" y="7"/>
                  </a:lnTo>
                  <a:lnTo>
                    <a:pt x="71" y="12"/>
                  </a:lnTo>
                  <a:lnTo>
                    <a:pt x="77" y="19"/>
                  </a:lnTo>
                  <a:lnTo>
                    <a:pt x="80" y="26"/>
                  </a:lnTo>
                  <a:lnTo>
                    <a:pt x="82" y="34"/>
                  </a:lnTo>
                  <a:lnTo>
                    <a:pt x="83" y="38"/>
                  </a:lnTo>
                  <a:lnTo>
                    <a:pt x="83" y="43"/>
                  </a:lnTo>
                  <a:lnTo>
                    <a:pt x="83" y="47"/>
                  </a:lnTo>
                  <a:lnTo>
                    <a:pt x="82" y="52"/>
                  </a:lnTo>
                  <a:lnTo>
                    <a:pt x="80" y="59"/>
                  </a:lnTo>
                  <a:lnTo>
                    <a:pt x="77" y="66"/>
                  </a:lnTo>
                  <a:lnTo>
                    <a:pt x="71" y="73"/>
                  </a:lnTo>
                  <a:lnTo>
                    <a:pt x="65" y="78"/>
                  </a:lnTo>
                  <a:lnTo>
                    <a:pt x="58" y="81"/>
                  </a:lnTo>
                  <a:lnTo>
                    <a:pt x="49" y="85"/>
                  </a:lnTo>
                  <a:lnTo>
                    <a:pt x="46" y="85"/>
                  </a:lnTo>
                  <a:lnTo>
                    <a:pt x="41" y="85"/>
                  </a:lnTo>
                  <a:lnTo>
                    <a:pt x="37" y="85"/>
                  </a:lnTo>
                  <a:lnTo>
                    <a:pt x="32" y="85"/>
                  </a:lnTo>
                  <a:lnTo>
                    <a:pt x="25" y="81"/>
                  </a:lnTo>
                  <a:lnTo>
                    <a:pt x="19" y="78"/>
                  </a:lnTo>
                  <a:lnTo>
                    <a:pt x="12" y="73"/>
                  </a:lnTo>
                  <a:lnTo>
                    <a:pt x="7" y="66"/>
                  </a:lnTo>
                  <a:lnTo>
                    <a:pt x="3" y="59"/>
                  </a:lnTo>
                  <a:lnTo>
                    <a:pt x="0" y="52"/>
                  </a:lnTo>
                  <a:lnTo>
                    <a:pt x="0" y="47"/>
                  </a:lnTo>
                  <a:lnTo>
                    <a:pt x="0" y="43"/>
                  </a:lnTo>
                  <a:lnTo>
                    <a:pt x="0" y="38"/>
                  </a:lnTo>
                  <a:lnTo>
                    <a:pt x="0" y="34"/>
                  </a:lnTo>
                  <a:lnTo>
                    <a:pt x="3" y="26"/>
                  </a:lnTo>
                  <a:lnTo>
                    <a:pt x="7" y="19"/>
                  </a:lnTo>
                  <a:lnTo>
                    <a:pt x="12" y="12"/>
                  </a:lnTo>
                  <a:lnTo>
                    <a:pt x="19" y="7"/>
                  </a:lnTo>
                  <a:lnTo>
                    <a:pt x="25" y="3"/>
                  </a:lnTo>
                  <a:lnTo>
                    <a:pt x="32" y="1"/>
                  </a:lnTo>
                  <a:lnTo>
                    <a:pt x="37"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61" name="Freeform 893">
              <a:extLst>
                <a:ext uri="{FF2B5EF4-FFF2-40B4-BE49-F238E27FC236}">
                  <a16:creationId xmlns:a16="http://schemas.microsoft.com/office/drawing/2014/main" id="{CF8B1310-9574-4EDB-BFC4-4707ABF0BD0F}"/>
                </a:ext>
              </a:extLst>
            </p:cNvPr>
            <p:cNvSpPr>
              <a:spLocks/>
            </p:cNvSpPr>
            <p:nvPr/>
          </p:nvSpPr>
          <p:spPr bwMode="auto">
            <a:xfrm>
              <a:off x="4617" y="2698"/>
              <a:ext cx="57" cy="59"/>
            </a:xfrm>
            <a:custGeom>
              <a:avLst/>
              <a:gdLst>
                <a:gd name="T0" fmla="*/ 41 w 83"/>
                <a:gd name="T1" fmla="*/ 0 h 85"/>
                <a:gd name="T2" fmla="*/ 46 w 83"/>
                <a:gd name="T3" fmla="*/ 0 h 85"/>
                <a:gd name="T4" fmla="*/ 49 w 83"/>
                <a:gd name="T5" fmla="*/ 1 h 85"/>
                <a:gd name="T6" fmla="*/ 58 w 83"/>
                <a:gd name="T7" fmla="*/ 3 h 85"/>
                <a:gd name="T8" fmla="*/ 65 w 83"/>
                <a:gd name="T9" fmla="*/ 7 h 85"/>
                <a:gd name="T10" fmla="*/ 71 w 83"/>
                <a:gd name="T11" fmla="*/ 12 h 85"/>
                <a:gd name="T12" fmla="*/ 77 w 83"/>
                <a:gd name="T13" fmla="*/ 19 h 85"/>
                <a:gd name="T14" fmla="*/ 80 w 83"/>
                <a:gd name="T15" fmla="*/ 26 h 85"/>
                <a:gd name="T16" fmla="*/ 82 w 83"/>
                <a:gd name="T17" fmla="*/ 34 h 85"/>
                <a:gd name="T18" fmla="*/ 83 w 83"/>
                <a:gd name="T19" fmla="*/ 38 h 85"/>
                <a:gd name="T20" fmla="*/ 83 w 83"/>
                <a:gd name="T21" fmla="*/ 43 h 85"/>
                <a:gd name="T22" fmla="*/ 83 w 83"/>
                <a:gd name="T23" fmla="*/ 47 h 85"/>
                <a:gd name="T24" fmla="*/ 82 w 83"/>
                <a:gd name="T25" fmla="*/ 52 h 85"/>
                <a:gd name="T26" fmla="*/ 80 w 83"/>
                <a:gd name="T27" fmla="*/ 59 h 85"/>
                <a:gd name="T28" fmla="*/ 77 w 83"/>
                <a:gd name="T29" fmla="*/ 66 h 85"/>
                <a:gd name="T30" fmla="*/ 71 w 83"/>
                <a:gd name="T31" fmla="*/ 73 h 85"/>
                <a:gd name="T32" fmla="*/ 65 w 83"/>
                <a:gd name="T33" fmla="*/ 78 h 85"/>
                <a:gd name="T34" fmla="*/ 58 w 83"/>
                <a:gd name="T35" fmla="*/ 81 h 85"/>
                <a:gd name="T36" fmla="*/ 49 w 83"/>
                <a:gd name="T37" fmla="*/ 85 h 85"/>
                <a:gd name="T38" fmla="*/ 46 w 83"/>
                <a:gd name="T39" fmla="*/ 85 h 85"/>
                <a:gd name="T40" fmla="*/ 41 w 83"/>
                <a:gd name="T41" fmla="*/ 85 h 85"/>
                <a:gd name="T42" fmla="*/ 37 w 83"/>
                <a:gd name="T43" fmla="*/ 85 h 85"/>
                <a:gd name="T44" fmla="*/ 32 w 83"/>
                <a:gd name="T45" fmla="*/ 85 h 85"/>
                <a:gd name="T46" fmla="*/ 25 w 83"/>
                <a:gd name="T47" fmla="*/ 81 h 85"/>
                <a:gd name="T48" fmla="*/ 19 w 83"/>
                <a:gd name="T49" fmla="*/ 78 h 85"/>
                <a:gd name="T50" fmla="*/ 12 w 83"/>
                <a:gd name="T51" fmla="*/ 73 h 85"/>
                <a:gd name="T52" fmla="*/ 7 w 83"/>
                <a:gd name="T53" fmla="*/ 66 h 85"/>
                <a:gd name="T54" fmla="*/ 3 w 83"/>
                <a:gd name="T55" fmla="*/ 59 h 85"/>
                <a:gd name="T56" fmla="*/ 0 w 83"/>
                <a:gd name="T57" fmla="*/ 52 h 85"/>
                <a:gd name="T58" fmla="*/ 0 w 83"/>
                <a:gd name="T59" fmla="*/ 47 h 85"/>
                <a:gd name="T60" fmla="*/ 0 w 83"/>
                <a:gd name="T61" fmla="*/ 43 h 85"/>
                <a:gd name="T62" fmla="*/ 0 w 83"/>
                <a:gd name="T63" fmla="*/ 38 h 85"/>
                <a:gd name="T64" fmla="*/ 0 w 83"/>
                <a:gd name="T65" fmla="*/ 34 h 85"/>
                <a:gd name="T66" fmla="*/ 3 w 83"/>
                <a:gd name="T67" fmla="*/ 26 h 85"/>
                <a:gd name="T68" fmla="*/ 7 w 83"/>
                <a:gd name="T69" fmla="*/ 19 h 85"/>
                <a:gd name="T70" fmla="*/ 12 w 83"/>
                <a:gd name="T71" fmla="*/ 12 h 85"/>
                <a:gd name="T72" fmla="*/ 19 w 83"/>
                <a:gd name="T73" fmla="*/ 7 h 85"/>
                <a:gd name="T74" fmla="*/ 25 w 83"/>
                <a:gd name="T75" fmla="*/ 3 h 85"/>
                <a:gd name="T76" fmla="*/ 32 w 83"/>
                <a:gd name="T77" fmla="*/ 1 h 85"/>
                <a:gd name="T78" fmla="*/ 37 w 83"/>
                <a:gd name="T79" fmla="*/ 0 h 85"/>
                <a:gd name="T80" fmla="*/ 41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1" y="0"/>
                  </a:moveTo>
                  <a:lnTo>
                    <a:pt x="46" y="0"/>
                  </a:lnTo>
                  <a:lnTo>
                    <a:pt x="49" y="1"/>
                  </a:lnTo>
                  <a:lnTo>
                    <a:pt x="58" y="3"/>
                  </a:lnTo>
                  <a:lnTo>
                    <a:pt x="65" y="7"/>
                  </a:lnTo>
                  <a:lnTo>
                    <a:pt x="71" y="12"/>
                  </a:lnTo>
                  <a:lnTo>
                    <a:pt x="77" y="19"/>
                  </a:lnTo>
                  <a:lnTo>
                    <a:pt x="80" y="26"/>
                  </a:lnTo>
                  <a:lnTo>
                    <a:pt x="82" y="34"/>
                  </a:lnTo>
                  <a:lnTo>
                    <a:pt x="83" y="38"/>
                  </a:lnTo>
                  <a:lnTo>
                    <a:pt x="83" y="43"/>
                  </a:lnTo>
                  <a:lnTo>
                    <a:pt x="83" y="47"/>
                  </a:lnTo>
                  <a:lnTo>
                    <a:pt x="82" y="52"/>
                  </a:lnTo>
                  <a:lnTo>
                    <a:pt x="80" y="59"/>
                  </a:lnTo>
                  <a:lnTo>
                    <a:pt x="77" y="66"/>
                  </a:lnTo>
                  <a:lnTo>
                    <a:pt x="71" y="73"/>
                  </a:lnTo>
                  <a:lnTo>
                    <a:pt x="65" y="78"/>
                  </a:lnTo>
                  <a:lnTo>
                    <a:pt x="58" y="81"/>
                  </a:lnTo>
                  <a:lnTo>
                    <a:pt x="49" y="85"/>
                  </a:lnTo>
                  <a:lnTo>
                    <a:pt x="46" y="85"/>
                  </a:lnTo>
                  <a:lnTo>
                    <a:pt x="41" y="85"/>
                  </a:lnTo>
                  <a:lnTo>
                    <a:pt x="37" y="85"/>
                  </a:lnTo>
                  <a:lnTo>
                    <a:pt x="32" y="85"/>
                  </a:lnTo>
                  <a:lnTo>
                    <a:pt x="25" y="81"/>
                  </a:lnTo>
                  <a:lnTo>
                    <a:pt x="19" y="78"/>
                  </a:lnTo>
                  <a:lnTo>
                    <a:pt x="12" y="73"/>
                  </a:lnTo>
                  <a:lnTo>
                    <a:pt x="7" y="66"/>
                  </a:lnTo>
                  <a:lnTo>
                    <a:pt x="3" y="59"/>
                  </a:lnTo>
                  <a:lnTo>
                    <a:pt x="0" y="52"/>
                  </a:lnTo>
                  <a:lnTo>
                    <a:pt x="0" y="47"/>
                  </a:lnTo>
                  <a:lnTo>
                    <a:pt x="0" y="43"/>
                  </a:lnTo>
                  <a:lnTo>
                    <a:pt x="0" y="38"/>
                  </a:lnTo>
                  <a:lnTo>
                    <a:pt x="0" y="34"/>
                  </a:lnTo>
                  <a:lnTo>
                    <a:pt x="3" y="26"/>
                  </a:lnTo>
                  <a:lnTo>
                    <a:pt x="7" y="19"/>
                  </a:lnTo>
                  <a:lnTo>
                    <a:pt x="12" y="12"/>
                  </a:lnTo>
                  <a:lnTo>
                    <a:pt x="19" y="7"/>
                  </a:lnTo>
                  <a:lnTo>
                    <a:pt x="25" y="3"/>
                  </a:lnTo>
                  <a:lnTo>
                    <a:pt x="32" y="1"/>
                  </a:lnTo>
                  <a:lnTo>
                    <a:pt x="37"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62" name="Rectangle 894">
              <a:extLst>
                <a:ext uri="{FF2B5EF4-FFF2-40B4-BE49-F238E27FC236}">
                  <a16:creationId xmlns:a16="http://schemas.microsoft.com/office/drawing/2014/main" id="{9E705ADF-C963-4D69-90A0-9B00DB9D35BE}"/>
                </a:ext>
              </a:extLst>
            </p:cNvPr>
            <p:cNvSpPr>
              <a:spLocks noChangeArrowheads="1"/>
            </p:cNvSpPr>
            <p:nvPr/>
          </p:nvSpPr>
          <p:spPr bwMode="auto">
            <a:xfrm>
              <a:off x="4644" y="2585"/>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4</a:t>
              </a:r>
              <a:endParaRPr lang="en-US" altLang="en-US" sz="4400"/>
            </a:p>
          </p:txBody>
        </p:sp>
        <p:sp>
          <p:nvSpPr>
            <p:cNvPr id="8063" name="Freeform 895">
              <a:extLst>
                <a:ext uri="{FF2B5EF4-FFF2-40B4-BE49-F238E27FC236}">
                  <a16:creationId xmlns:a16="http://schemas.microsoft.com/office/drawing/2014/main" id="{74025972-74A8-4444-B288-A6FC06D0DC56}"/>
                </a:ext>
              </a:extLst>
            </p:cNvPr>
            <p:cNvSpPr>
              <a:spLocks noEditPoints="1"/>
            </p:cNvSpPr>
            <p:nvPr/>
          </p:nvSpPr>
          <p:spPr bwMode="auto">
            <a:xfrm>
              <a:off x="4453" y="1504"/>
              <a:ext cx="193" cy="88"/>
            </a:xfrm>
            <a:custGeom>
              <a:avLst/>
              <a:gdLst>
                <a:gd name="T0" fmla="*/ 0 w 285"/>
                <a:gd name="T1" fmla="*/ 54 h 128"/>
                <a:gd name="T2" fmla="*/ 177 w 285"/>
                <a:gd name="T3" fmla="*/ 41 h 128"/>
                <a:gd name="T4" fmla="*/ 179 w 285"/>
                <a:gd name="T5" fmla="*/ 85 h 128"/>
                <a:gd name="T6" fmla="*/ 4 w 285"/>
                <a:gd name="T7" fmla="*/ 97 h 128"/>
                <a:gd name="T8" fmla="*/ 0 w 285"/>
                <a:gd name="T9" fmla="*/ 54 h 128"/>
                <a:gd name="T10" fmla="*/ 152 w 285"/>
                <a:gd name="T11" fmla="*/ 0 h 128"/>
                <a:gd name="T12" fmla="*/ 285 w 285"/>
                <a:gd name="T13" fmla="*/ 55 h 128"/>
                <a:gd name="T14" fmla="*/ 162 w 285"/>
                <a:gd name="T15" fmla="*/ 128 h 128"/>
                <a:gd name="T16" fmla="*/ 152 w 285"/>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128">
                  <a:moveTo>
                    <a:pt x="0" y="54"/>
                  </a:moveTo>
                  <a:lnTo>
                    <a:pt x="177" y="41"/>
                  </a:lnTo>
                  <a:lnTo>
                    <a:pt x="179" y="85"/>
                  </a:lnTo>
                  <a:lnTo>
                    <a:pt x="4" y="97"/>
                  </a:lnTo>
                  <a:lnTo>
                    <a:pt x="0" y="54"/>
                  </a:lnTo>
                  <a:close/>
                  <a:moveTo>
                    <a:pt x="152" y="0"/>
                  </a:moveTo>
                  <a:lnTo>
                    <a:pt x="285" y="55"/>
                  </a:lnTo>
                  <a:lnTo>
                    <a:pt x="162" y="128"/>
                  </a:lnTo>
                  <a:lnTo>
                    <a:pt x="152" y="0"/>
                  </a:lnTo>
                  <a:close/>
                </a:path>
              </a:pathLst>
            </a:custGeom>
            <a:solidFill>
              <a:srgbClr val="000000"/>
            </a:solidFill>
            <a:ln w="1588">
              <a:solidFill>
                <a:srgbClr val="000000"/>
              </a:solidFill>
              <a:prstDash val="solid"/>
              <a:round/>
              <a:headEnd/>
              <a:tailEnd/>
            </a:ln>
          </p:spPr>
          <p:txBody>
            <a:bodyPr/>
            <a:lstStyle/>
            <a:p>
              <a:endParaRPr lang="en-US"/>
            </a:p>
          </p:txBody>
        </p:sp>
        <p:sp>
          <p:nvSpPr>
            <p:cNvPr id="8064" name="Freeform 896">
              <a:extLst>
                <a:ext uri="{FF2B5EF4-FFF2-40B4-BE49-F238E27FC236}">
                  <a16:creationId xmlns:a16="http://schemas.microsoft.com/office/drawing/2014/main" id="{C61E990F-C8FF-4C27-A32F-5ACC19087EF2}"/>
                </a:ext>
              </a:extLst>
            </p:cNvPr>
            <p:cNvSpPr>
              <a:spLocks noEditPoints="1"/>
            </p:cNvSpPr>
            <p:nvPr/>
          </p:nvSpPr>
          <p:spPr bwMode="auto">
            <a:xfrm>
              <a:off x="4736" y="1505"/>
              <a:ext cx="153" cy="88"/>
            </a:xfrm>
            <a:custGeom>
              <a:avLst/>
              <a:gdLst>
                <a:gd name="T0" fmla="*/ 0 w 225"/>
                <a:gd name="T1" fmla="*/ 52 h 130"/>
                <a:gd name="T2" fmla="*/ 118 w 225"/>
                <a:gd name="T3" fmla="*/ 41 h 130"/>
                <a:gd name="T4" fmla="*/ 121 w 225"/>
                <a:gd name="T5" fmla="*/ 85 h 130"/>
                <a:gd name="T6" fmla="*/ 4 w 225"/>
                <a:gd name="T7" fmla="*/ 95 h 130"/>
                <a:gd name="T8" fmla="*/ 0 w 225"/>
                <a:gd name="T9" fmla="*/ 52 h 130"/>
                <a:gd name="T10" fmla="*/ 92 w 225"/>
                <a:gd name="T11" fmla="*/ 0 h 130"/>
                <a:gd name="T12" fmla="*/ 225 w 225"/>
                <a:gd name="T13" fmla="*/ 53 h 130"/>
                <a:gd name="T14" fmla="*/ 104 w 225"/>
                <a:gd name="T15" fmla="*/ 130 h 130"/>
                <a:gd name="T16" fmla="*/ 92 w 225"/>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30">
                  <a:moveTo>
                    <a:pt x="0" y="52"/>
                  </a:moveTo>
                  <a:lnTo>
                    <a:pt x="118" y="41"/>
                  </a:lnTo>
                  <a:lnTo>
                    <a:pt x="121" y="85"/>
                  </a:lnTo>
                  <a:lnTo>
                    <a:pt x="4" y="95"/>
                  </a:lnTo>
                  <a:lnTo>
                    <a:pt x="0" y="52"/>
                  </a:lnTo>
                  <a:close/>
                  <a:moveTo>
                    <a:pt x="92" y="0"/>
                  </a:moveTo>
                  <a:lnTo>
                    <a:pt x="225" y="53"/>
                  </a:lnTo>
                  <a:lnTo>
                    <a:pt x="104" y="130"/>
                  </a:lnTo>
                  <a:lnTo>
                    <a:pt x="92" y="0"/>
                  </a:lnTo>
                  <a:close/>
                </a:path>
              </a:pathLst>
            </a:custGeom>
            <a:solidFill>
              <a:srgbClr val="000000"/>
            </a:solidFill>
            <a:ln w="1588">
              <a:solidFill>
                <a:srgbClr val="000000"/>
              </a:solidFill>
              <a:prstDash val="solid"/>
              <a:round/>
              <a:headEnd/>
              <a:tailEnd/>
            </a:ln>
          </p:spPr>
          <p:txBody>
            <a:bodyPr/>
            <a:lstStyle/>
            <a:p>
              <a:endParaRPr lang="en-US"/>
            </a:p>
          </p:txBody>
        </p:sp>
        <p:sp>
          <p:nvSpPr>
            <p:cNvPr id="8065" name="Freeform 897">
              <a:extLst>
                <a:ext uri="{FF2B5EF4-FFF2-40B4-BE49-F238E27FC236}">
                  <a16:creationId xmlns:a16="http://schemas.microsoft.com/office/drawing/2014/main" id="{A5F5DC0B-B2D7-46C2-BEC2-B6E9BFF63589}"/>
                </a:ext>
              </a:extLst>
            </p:cNvPr>
            <p:cNvSpPr>
              <a:spLocks noEditPoints="1"/>
            </p:cNvSpPr>
            <p:nvPr/>
          </p:nvSpPr>
          <p:spPr bwMode="auto">
            <a:xfrm>
              <a:off x="4789" y="1649"/>
              <a:ext cx="153" cy="88"/>
            </a:xfrm>
            <a:custGeom>
              <a:avLst/>
              <a:gdLst>
                <a:gd name="T0" fmla="*/ 0 w 225"/>
                <a:gd name="T1" fmla="*/ 52 h 131"/>
                <a:gd name="T2" fmla="*/ 117 w 225"/>
                <a:gd name="T3" fmla="*/ 42 h 131"/>
                <a:gd name="T4" fmla="*/ 121 w 225"/>
                <a:gd name="T5" fmla="*/ 85 h 131"/>
                <a:gd name="T6" fmla="*/ 3 w 225"/>
                <a:gd name="T7" fmla="*/ 96 h 131"/>
                <a:gd name="T8" fmla="*/ 0 w 225"/>
                <a:gd name="T9" fmla="*/ 52 h 131"/>
                <a:gd name="T10" fmla="*/ 92 w 225"/>
                <a:gd name="T11" fmla="*/ 0 h 131"/>
                <a:gd name="T12" fmla="*/ 225 w 225"/>
                <a:gd name="T13" fmla="*/ 54 h 131"/>
                <a:gd name="T14" fmla="*/ 104 w 225"/>
                <a:gd name="T15" fmla="*/ 131 h 131"/>
                <a:gd name="T16" fmla="*/ 92 w 225"/>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31">
                  <a:moveTo>
                    <a:pt x="0" y="52"/>
                  </a:moveTo>
                  <a:lnTo>
                    <a:pt x="117" y="42"/>
                  </a:lnTo>
                  <a:lnTo>
                    <a:pt x="121" y="85"/>
                  </a:lnTo>
                  <a:lnTo>
                    <a:pt x="3" y="96"/>
                  </a:lnTo>
                  <a:lnTo>
                    <a:pt x="0" y="52"/>
                  </a:lnTo>
                  <a:close/>
                  <a:moveTo>
                    <a:pt x="92" y="0"/>
                  </a:moveTo>
                  <a:lnTo>
                    <a:pt x="225" y="54"/>
                  </a:lnTo>
                  <a:lnTo>
                    <a:pt x="104" y="131"/>
                  </a:lnTo>
                  <a:lnTo>
                    <a:pt x="92" y="0"/>
                  </a:lnTo>
                  <a:close/>
                </a:path>
              </a:pathLst>
            </a:custGeom>
            <a:solidFill>
              <a:srgbClr val="000000"/>
            </a:solidFill>
            <a:ln w="1588">
              <a:solidFill>
                <a:srgbClr val="000000"/>
              </a:solidFill>
              <a:prstDash val="solid"/>
              <a:round/>
              <a:headEnd/>
              <a:tailEnd/>
            </a:ln>
          </p:spPr>
          <p:txBody>
            <a:bodyPr/>
            <a:lstStyle/>
            <a:p>
              <a:endParaRPr lang="en-US"/>
            </a:p>
          </p:txBody>
        </p:sp>
        <p:sp>
          <p:nvSpPr>
            <p:cNvPr id="8066" name="Freeform 898">
              <a:extLst>
                <a:ext uri="{FF2B5EF4-FFF2-40B4-BE49-F238E27FC236}">
                  <a16:creationId xmlns:a16="http://schemas.microsoft.com/office/drawing/2014/main" id="{90F450CE-60C9-42AC-A0AC-46A5A3CD1C89}"/>
                </a:ext>
              </a:extLst>
            </p:cNvPr>
            <p:cNvSpPr>
              <a:spLocks noEditPoints="1"/>
            </p:cNvSpPr>
            <p:nvPr/>
          </p:nvSpPr>
          <p:spPr bwMode="auto">
            <a:xfrm>
              <a:off x="4812" y="1765"/>
              <a:ext cx="138" cy="84"/>
            </a:xfrm>
            <a:custGeom>
              <a:avLst/>
              <a:gdLst>
                <a:gd name="T0" fmla="*/ 0 w 203"/>
                <a:gd name="T1" fmla="*/ 64 h 123"/>
                <a:gd name="T2" fmla="*/ 95 w 203"/>
                <a:gd name="T3" fmla="*/ 35 h 123"/>
                <a:gd name="T4" fmla="*/ 109 w 203"/>
                <a:gd name="T5" fmla="*/ 77 h 123"/>
                <a:gd name="T6" fmla="*/ 13 w 203"/>
                <a:gd name="T7" fmla="*/ 106 h 123"/>
                <a:gd name="T8" fmla="*/ 0 w 203"/>
                <a:gd name="T9" fmla="*/ 64 h 123"/>
                <a:gd name="T10" fmla="*/ 63 w 203"/>
                <a:gd name="T11" fmla="*/ 0 h 123"/>
                <a:gd name="T12" fmla="*/ 203 w 203"/>
                <a:gd name="T13" fmla="*/ 23 h 123"/>
                <a:gd name="T14" fmla="*/ 100 w 203"/>
                <a:gd name="T15" fmla="*/ 123 h 123"/>
                <a:gd name="T16" fmla="*/ 63 w 203"/>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23">
                  <a:moveTo>
                    <a:pt x="0" y="64"/>
                  </a:moveTo>
                  <a:lnTo>
                    <a:pt x="95" y="35"/>
                  </a:lnTo>
                  <a:lnTo>
                    <a:pt x="109" y="77"/>
                  </a:lnTo>
                  <a:lnTo>
                    <a:pt x="13" y="106"/>
                  </a:lnTo>
                  <a:lnTo>
                    <a:pt x="0" y="64"/>
                  </a:lnTo>
                  <a:close/>
                  <a:moveTo>
                    <a:pt x="63" y="0"/>
                  </a:moveTo>
                  <a:lnTo>
                    <a:pt x="203" y="23"/>
                  </a:lnTo>
                  <a:lnTo>
                    <a:pt x="100" y="123"/>
                  </a:lnTo>
                  <a:lnTo>
                    <a:pt x="63" y="0"/>
                  </a:lnTo>
                  <a:close/>
                </a:path>
              </a:pathLst>
            </a:custGeom>
            <a:solidFill>
              <a:srgbClr val="000000"/>
            </a:solidFill>
            <a:ln w="1588">
              <a:solidFill>
                <a:srgbClr val="000000"/>
              </a:solidFill>
              <a:prstDash val="solid"/>
              <a:round/>
              <a:headEnd/>
              <a:tailEnd/>
            </a:ln>
          </p:spPr>
          <p:txBody>
            <a:bodyPr/>
            <a:lstStyle/>
            <a:p>
              <a:endParaRPr lang="en-US"/>
            </a:p>
          </p:txBody>
        </p:sp>
        <p:sp>
          <p:nvSpPr>
            <p:cNvPr id="8067" name="Freeform 899">
              <a:extLst>
                <a:ext uri="{FF2B5EF4-FFF2-40B4-BE49-F238E27FC236}">
                  <a16:creationId xmlns:a16="http://schemas.microsoft.com/office/drawing/2014/main" id="{E3F9C176-5962-4915-97BF-C668E8507573}"/>
                </a:ext>
              </a:extLst>
            </p:cNvPr>
            <p:cNvSpPr>
              <a:spLocks noEditPoints="1"/>
            </p:cNvSpPr>
            <p:nvPr/>
          </p:nvSpPr>
          <p:spPr bwMode="auto">
            <a:xfrm>
              <a:off x="4532" y="1871"/>
              <a:ext cx="138" cy="85"/>
            </a:xfrm>
            <a:custGeom>
              <a:avLst/>
              <a:gdLst>
                <a:gd name="T0" fmla="*/ 0 w 205"/>
                <a:gd name="T1" fmla="*/ 66 h 125"/>
                <a:gd name="T2" fmla="*/ 95 w 205"/>
                <a:gd name="T3" fmla="*/ 35 h 125"/>
                <a:gd name="T4" fmla="*/ 109 w 205"/>
                <a:gd name="T5" fmla="*/ 77 h 125"/>
                <a:gd name="T6" fmla="*/ 14 w 205"/>
                <a:gd name="T7" fmla="*/ 108 h 125"/>
                <a:gd name="T8" fmla="*/ 0 w 205"/>
                <a:gd name="T9" fmla="*/ 66 h 125"/>
                <a:gd name="T10" fmla="*/ 63 w 205"/>
                <a:gd name="T11" fmla="*/ 0 h 125"/>
                <a:gd name="T12" fmla="*/ 205 w 205"/>
                <a:gd name="T13" fmla="*/ 25 h 125"/>
                <a:gd name="T14" fmla="*/ 101 w 205"/>
                <a:gd name="T15" fmla="*/ 125 h 125"/>
                <a:gd name="T16" fmla="*/ 63 w 205"/>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25">
                  <a:moveTo>
                    <a:pt x="0" y="66"/>
                  </a:moveTo>
                  <a:lnTo>
                    <a:pt x="95" y="35"/>
                  </a:lnTo>
                  <a:lnTo>
                    <a:pt x="109" y="77"/>
                  </a:lnTo>
                  <a:lnTo>
                    <a:pt x="14" y="108"/>
                  </a:lnTo>
                  <a:lnTo>
                    <a:pt x="0" y="66"/>
                  </a:lnTo>
                  <a:close/>
                  <a:moveTo>
                    <a:pt x="63" y="0"/>
                  </a:moveTo>
                  <a:lnTo>
                    <a:pt x="205" y="25"/>
                  </a:lnTo>
                  <a:lnTo>
                    <a:pt x="101" y="125"/>
                  </a:lnTo>
                  <a:lnTo>
                    <a:pt x="63" y="0"/>
                  </a:lnTo>
                  <a:close/>
                </a:path>
              </a:pathLst>
            </a:custGeom>
            <a:solidFill>
              <a:srgbClr val="000000"/>
            </a:solidFill>
            <a:ln w="1588">
              <a:solidFill>
                <a:srgbClr val="000000"/>
              </a:solidFill>
              <a:prstDash val="solid"/>
              <a:round/>
              <a:headEnd/>
              <a:tailEnd/>
            </a:ln>
          </p:spPr>
          <p:txBody>
            <a:bodyPr/>
            <a:lstStyle/>
            <a:p>
              <a:endParaRPr lang="en-US"/>
            </a:p>
          </p:txBody>
        </p:sp>
        <p:sp>
          <p:nvSpPr>
            <p:cNvPr id="8068" name="Freeform 900">
              <a:extLst>
                <a:ext uri="{FF2B5EF4-FFF2-40B4-BE49-F238E27FC236}">
                  <a16:creationId xmlns:a16="http://schemas.microsoft.com/office/drawing/2014/main" id="{F8F446C2-AFBA-45F7-893F-887E798BD886}"/>
                </a:ext>
              </a:extLst>
            </p:cNvPr>
            <p:cNvSpPr>
              <a:spLocks noEditPoints="1"/>
            </p:cNvSpPr>
            <p:nvPr/>
          </p:nvSpPr>
          <p:spPr bwMode="auto">
            <a:xfrm>
              <a:off x="4479" y="1665"/>
              <a:ext cx="139" cy="88"/>
            </a:xfrm>
            <a:custGeom>
              <a:avLst/>
              <a:gdLst>
                <a:gd name="T0" fmla="*/ 0 w 207"/>
                <a:gd name="T1" fmla="*/ 41 h 130"/>
                <a:gd name="T2" fmla="*/ 101 w 207"/>
                <a:gd name="T3" fmla="*/ 43 h 130"/>
                <a:gd name="T4" fmla="*/ 99 w 207"/>
                <a:gd name="T5" fmla="*/ 86 h 130"/>
                <a:gd name="T6" fmla="*/ 0 w 207"/>
                <a:gd name="T7" fmla="*/ 85 h 130"/>
                <a:gd name="T8" fmla="*/ 0 w 207"/>
                <a:gd name="T9" fmla="*/ 41 h 130"/>
                <a:gd name="T10" fmla="*/ 80 w 207"/>
                <a:gd name="T11" fmla="*/ 0 h 130"/>
                <a:gd name="T12" fmla="*/ 207 w 207"/>
                <a:gd name="T13" fmla="*/ 69 h 130"/>
                <a:gd name="T14" fmla="*/ 77 w 207"/>
                <a:gd name="T15" fmla="*/ 130 h 130"/>
                <a:gd name="T16" fmla="*/ 80 w 207"/>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30">
                  <a:moveTo>
                    <a:pt x="0" y="41"/>
                  </a:moveTo>
                  <a:lnTo>
                    <a:pt x="101" y="43"/>
                  </a:lnTo>
                  <a:lnTo>
                    <a:pt x="99" y="86"/>
                  </a:lnTo>
                  <a:lnTo>
                    <a:pt x="0" y="85"/>
                  </a:lnTo>
                  <a:lnTo>
                    <a:pt x="0" y="41"/>
                  </a:lnTo>
                  <a:close/>
                  <a:moveTo>
                    <a:pt x="80" y="0"/>
                  </a:moveTo>
                  <a:lnTo>
                    <a:pt x="207" y="69"/>
                  </a:lnTo>
                  <a:lnTo>
                    <a:pt x="77" y="130"/>
                  </a:lnTo>
                  <a:lnTo>
                    <a:pt x="80" y="0"/>
                  </a:lnTo>
                  <a:close/>
                </a:path>
              </a:pathLst>
            </a:custGeom>
            <a:solidFill>
              <a:srgbClr val="000000"/>
            </a:solidFill>
            <a:ln w="1588">
              <a:solidFill>
                <a:srgbClr val="000000"/>
              </a:solidFill>
              <a:prstDash val="solid"/>
              <a:round/>
              <a:headEnd/>
              <a:tailEnd/>
            </a:ln>
          </p:spPr>
          <p:txBody>
            <a:bodyPr/>
            <a:lstStyle/>
            <a:p>
              <a:endParaRPr lang="en-US"/>
            </a:p>
          </p:txBody>
        </p:sp>
        <p:sp>
          <p:nvSpPr>
            <p:cNvPr id="8069" name="Freeform 901">
              <a:extLst>
                <a:ext uri="{FF2B5EF4-FFF2-40B4-BE49-F238E27FC236}">
                  <a16:creationId xmlns:a16="http://schemas.microsoft.com/office/drawing/2014/main" id="{03CF11DB-1261-435F-84F2-476795E0C343}"/>
                </a:ext>
              </a:extLst>
            </p:cNvPr>
            <p:cNvSpPr>
              <a:spLocks noEditPoints="1"/>
            </p:cNvSpPr>
            <p:nvPr/>
          </p:nvSpPr>
          <p:spPr bwMode="auto">
            <a:xfrm>
              <a:off x="5041" y="1673"/>
              <a:ext cx="154" cy="84"/>
            </a:xfrm>
            <a:custGeom>
              <a:avLst/>
              <a:gdLst>
                <a:gd name="T0" fmla="*/ 0 w 229"/>
                <a:gd name="T1" fmla="*/ 66 h 125"/>
                <a:gd name="T2" fmla="*/ 120 w 229"/>
                <a:gd name="T3" fmla="*/ 37 h 125"/>
                <a:gd name="T4" fmla="*/ 130 w 229"/>
                <a:gd name="T5" fmla="*/ 78 h 125"/>
                <a:gd name="T6" fmla="*/ 10 w 229"/>
                <a:gd name="T7" fmla="*/ 109 h 125"/>
                <a:gd name="T8" fmla="*/ 0 w 229"/>
                <a:gd name="T9" fmla="*/ 66 h 125"/>
                <a:gd name="T10" fmla="*/ 89 w 229"/>
                <a:gd name="T11" fmla="*/ 0 h 125"/>
                <a:gd name="T12" fmla="*/ 229 w 229"/>
                <a:gd name="T13" fmla="*/ 31 h 125"/>
                <a:gd name="T14" fmla="*/ 120 w 229"/>
                <a:gd name="T15" fmla="*/ 125 h 125"/>
                <a:gd name="T16" fmla="*/ 89 w 229"/>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25">
                  <a:moveTo>
                    <a:pt x="0" y="66"/>
                  </a:moveTo>
                  <a:lnTo>
                    <a:pt x="120" y="37"/>
                  </a:lnTo>
                  <a:lnTo>
                    <a:pt x="130" y="78"/>
                  </a:lnTo>
                  <a:lnTo>
                    <a:pt x="10" y="109"/>
                  </a:lnTo>
                  <a:lnTo>
                    <a:pt x="0" y="66"/>
                  </a:lnTo>
                  <a:close/>
                  <a:moveTo>
                    <a:pt x="89" y="0"/>
                  </a:moveTo>
                  <a:lnTo>
                    <a:pt x="229" y="31"/>
                  </a:lnTo>
                  <a:lnTo>
                    <a:pt x="120" y="125"/>
                  </a:lnTo>
                  <a:lnTo>
                    <a:pt x="89" y="0"/>
                  </a:lnTo>
                  <a:close/>
                </a:path>
              </a:pathLst>
            </a:custGeom>
            <a:solidFill>
              <a:srgbClr val="000000"/>
            </a:solidFill>
            <a:ln w="1588">
              <a:solidFill>
                <a:srgbClr val="000000"/>
              </a:solidFill>
              <a:prstDash val="solid"/>
              <a:round/>
              <a:headEnd/>
              <a:tailEnd/>
            </a:ln>
          </p:spPr>
          <p:txBody>
            <a:bodyPr/>
            <a:lstStyle/>
            <a:p>
              <a:endParaRPr lang="en-US"/>
            </a:p>
          </p:txBody>
        </p:sp>
        <p:sp>
          <p:nvSpPr>
            <p:cNvPr id="8070" name="Freeform 902">
              <a:extLst>
                <a:ext uri="{FF2B5EF4-FFF2-40B4-BE49-F238E27FC236}">
                  <a16:creationId xmlns:a16="http://schemas.microsoft.com/office/drawing/2014/main" id="{E3C9A663-0C70-44A6-8FEB-6CD2FC2A5604}"/>
                </a:ext>
              </a:extLst>
            </p:cNvPr>
            <p:cNvSpPr>
              <a:spLocks noEditPoints="1"/>
            </p:cNvSpPr>
            <p:nvPr/>
          </p:nvSpPr>
          <p:spPr bwMode="auto">
            <a:xfrm>
              <a:off x="5008" y="1470"/>
              <a:ext cx="148" cy="88"/>
            </a:xfrm>
            <a:custGeom>
              <a:avLst/>
              <a:gdLst>
                <a:gd name="T0" fmla="*/ 0 w 218"/>
                <a:gd name="T1" fmla="*/ 53 h 131"/>
                <a:gd name="T2" fmla="*/ 109 w 218"/>
                <a:gd name="T3" fmla="*/ 42 h 131"/>
                <a:gd name="T4" fmla="*/ 114 w 218"/>
                <a:gd name="T5" fmla="*/ 86 h 131"/>
                <a:gd name="T6" fmla="*/ 5 w 218"/>
                <a:gd name="T7" fmla="*/ 96 h 131"/>
                <a:gd name="T8" fmla="*/ 0 w 218"/>
                <a:gd name="T9" fmla="*/ 53 h 131"/>
                <a:gd name="T10" fmla="*/ 85 w 218"/>
                <a:gd name="T11" fmla="*/ 0 h 131"/>
                <a:gd name="T12" fmla="*/ 218 w 218"/>
                <a:gd name="T13" fmla="*/ 54 h 131"/>
                <a:gd name="T14" fmla="*/ 95 w 218"/>
                <a:gd name="T15" fmla="*/ 131 h 131"/>
                <a:gd name="T16" fmla="*/ 85 w 218"/>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131">
                  <a:moveTo>
                    <a:pt x="0" y="53"/>
                  </a:moveTo>
                  <a:lnTo>
                    <a:pt x="109" y="42"/>
                  </a:lnTo>
                  <a:lnTo>
                    <a:pt x="114" y="86"/>
                  </a:lnTo>
                  <a:lnTo>
                    <a:pt x="5" y="96"/>
                  </a:lnTo>
                  <a:lnTo>
                    <a:pt x="0" y="53"/>
                  </a:lnTo>
                  <a:close/>
                  <a:moveTo>
                    <a:pt x="85" y="0"/>
                  </a:moveTo>
                  <a:lnTo>
                    <a:pt x="218" y="54"/>
                  </a:lnTo>
                  <a:lnTo>
                    <a:pt x="95" y="131"/>
                  </a:lnTo>
                  <a:lnTo>
                    <a:pt x="85" y="0"/>
                  </a:lnTo>
                  <a:close/>
                </a:path>
              </a:pathLst>
            </a:custGeom>
            <a:solidFill>
              <a:srgbClr val="000000"/>
            </a:solidFill>
            <a:ln w="1588">
              <a:solidFill>
                <a:srgbClr val="000000"/>
              </a:solidFill>
              <a:prstDash val="solid"/>
              <a:round/>
              <a:headEnd/>
              <a:tailEnd/>
            </a:ln>
          </p:spPr>
          <p:txBody>
            <a:bodyPr/>
            <a:lstStyle/>
            <a:p>
              <a:endParaRPr lang="en-US"/>
            </a:p>
          </p:txBody>
        </p:sp>
        <p:sp>
          <p:nvSpPr>
            <p:cNvPr id="8071" name="Line 903">
              <a:extLst>
                <a:ext uri="{FF2B5EF4-FFF2-40B4-BE49-F238E27FC236}">
                  <a16:creationId xmlns:a16="http://schemas.microsoft.com/office/drawing/2014/main" id="{7028BBD3-6284-4D90-9BB3-4552C2FBBECC}"/>
                </a:ext>
              </a:extLst>
            </p:cNvPr>
            <p:cNvSpPr>
              <a:spLocks noChangeShapeType="1"/>
            </p:cNvSpPr>
            <p:nvPr/>
          </p:nvSpPr>
          <p:spPr bwMode="auto">
            <a:xfrm>
              <a:off x="5053" y="2922"/>
              <a:ext cx="298" cy="3"/>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72" name="Line 904">
              <a:extLst>
                <a:ext uri="{FF2B5EF4-FFF2-40B4-BE49-F238E27FC236}">
                  <a16:creationId xmlns:a16="http://schemas.microsoft.com/office/drawing/2014/main" id="{C867C31A-BEC1-4101-9B68-5EA961E48249}"/>
                </a:ext>
              </a:extLst>
            </p:cNvPr>
            <p:cNvSpPr>
              <a:spLocks noChangeShapeType="1"/>
            </p:cNvSpPr>
            <p:nvPr/>
          </p:nvSpPr>
          <p:spPr bwMode="auto">
            <a:xfrm>
              <a:off x="4214" y="2918"/>
              <a:ext cx="403" cy="1"/>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73" name="Line 905">
              <a:extLst>
                <a:ext uri="{FF2B5EF4-FFF2-40B4-BE49-F238E27FC236}">
                  <a16:creationId xmlns:a16="http://schemas.microsoft.com/office/drawing/2014/main" id="{07690939-4844-40CB-AA12-CD368D4EB211}"/>
                </a:ext>
              </a:extLst>
            </p:cNvPr>
            <p:cNvSpPr>
              <a:spLocks noChangeShapeType="1"/>
            </p:cNvSpPr>
            <p:nvPr/>
          </p:nvSpPr>
          <p:spPr bwMode="auto">
            <a:xfrm>
              <a:off x="4648" y="2925"/>
              <a:ext cx="402" cy="1"/>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74" name="Freeform 906">
              <a:extLst>
                <a:ext uri="{FF2B5EF4-FFF2-40B4-BE49-F238E27FC236}">
                  <a16:creationId xmlns:a16="http://schemas.microsoft.com/office/drawing/2014/main" id="{A8937705-24B4-42C8-B16B-E48A3384B4C2}"/>
                </a:ext>
              </a:extLst>
            </p:cNvPr>
            <p:cNvSpPr>
              <a:spLocks noEditPoints="1"/>
            </p:cNvSpPr>
            <p:nvPr/>
          </p:nvSpPr>
          <p:spPr bwMode="auto">
            <a:xfrm>
              <a:off x="3286" y="2545"/>
              <a:ext cx="219" cy="198"/>
            </a:xfrm>
            <a:custGeom>
              <a:avLst/>
              <a:gdLst>
                <a:gd name="T0" fmla="*/ 12 w 324"/>
                <a:gd name="T1" fmla="*/ 2 h 292"/>
                <a:gd name="T2" fmla="*/ 276 w 324"/>
                <a:gd name="T3" fmla="*/ 238 h 292"/>
                <a:gd name="T4" fmla="*/ 278 w 324"/>
                <a:gd name="T5" fmla="*/ 240 h 292"/>
                <a:gd name="T6" fmla="*/ 278 w 324"/>
                <a:gd name="T7" fmla="*/ 243 h 292"/>
                <a:gd name="T8" fmla="*/ 278 w 324"/>
                <a:gd name="T9" fmla="*/ 245 h 292"/>
                <a:gd name="T10" fmla="*/ 276 w 324"/>
                <a:gd name="T11" fmla="*/ 248 h 292"/>
                <a:gd name="T12" fmla="*/ 275 w 324"/>
                <a:gd name="T13" fmla="*/ 250 h 292"/>
                <a:gd name="T14" fmla="*/ 271 w 324"/>
                <a:gd name="T15" fmla="*/ 250 h 292"/>
                <a:gd name="T16" fmla="*/ 270 w 324"/>
                <a:gd name="T17" fmla="*/ 250 h 292"/>
                <a:gd name="T18" fmla="*/ 266 w 324"/>
                <a:gd name="T19" fmla="*/ 248 h 292"/>
                <a:gd name="T20" fmla="*/ 2 w 324"/>
                <a:gd name="T21" fmla="*/ 12 h 292"/>
                <a:gd name="T22" fmla="*/ 0 w 324"/>
                <a:gd name="T23" fmla="*/ 10 h 292"/>
                <a:gd name="T24" fmla="*/ 0 w 324"/>
                <a:gd name="T25" fmla="*/ 7 h 292"/>
                <a:gd name="T26" fmla="*/ 0 w 324"/>
                <a:gd name="T27" fmla="*/ 5 h 292"/>
                <a:gd name="T28" fmla="*/ 2 w 324"/>
                <a:gd name="T29" fmla="*/ 2 h 292"/>
                <a:gd name="T30" fmla="*/ 4 w 324"/>
                <a:gd name="T31" fmla="*/ 0 h 292"/>
                <a:gd name="T32" fmla="*/ 5 w 324"/>
                <a:gd name="T33" fmla="*/ 0 h 292"/>
                <a:gd name="T34" fmla="*/ 9 w 324"/>
                <a:gd name="T35" fmla="*/ 0 h 292"/>
                <a:gd name="T36" fmla="*/ 12 w 324"/>
                <a:gd name="T37" fmla="*/ 2 h 292"/>
                <a:gd name="T38" fmla="*/ 12 w 324"/>
                <a:gd name="T39" fmla="*/ 2 h 292"/>
                <a:gd name="T40" fmla="*/ 288 w 324"/>
                <a:gd name="T41" fmla="*/ 201 h 292"/>
                <a:gd name="T42" fmla="*/ 324 w 324"/>
                <a:gd name="T43" fmla="*/ 292 h 292"/>
                <a:gd name="T44" fmla="*/ 232 w 324"/>
                <a:gd name="T45" fmla="*/ 266 h 292"/>
                <a:gd name="T46" fmla="*/ 288 w 324"/>
                <a:gd name="T47" fmla="*/ 20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4" h="292">
                  <a:moveTo>
                    <a:pt x="12" y="2"/>
                  </a:moveTo>
                  <a:lnTo>
                    <a:pt x="276" y="238"/>
                  </a:lnTo>
                  <a:lnTo>
                    <a:pt x="278" y="240"/>
                  </a:lnTo>
                  <a:lnTo>
                    <a:pt x="278" y="243"/>
                  </a:lnTo>
                  <a:lnTo>
                    <a:pt x="278" y="245"/>
                  </a:lnTo>
                  <a:lnTo>
                    <a:pt x="276" y="248"/>
                  </a:lnTo>
                  <a:lnTo>
                    <a:pt x="275" y="250"/>
                  </a:lnTo>
                  <a:lnTo>
                    <a:pt x="271" y="250"/>
                  </a:lnTo>
                  <a:lnTo>
                    <a:pt x="270" y="250"/>
                  </a:lnTo>
                  <a:lnTo>
                    <a:pt x="266" y="248"/>
                  </a:lnTo>
                  <a:lnTo>
                    <a:pt x="2" y="12"/>
                  </a:lnTo>
                  <a:lnTo>
                    <a:pt x="0" y="10"/>
                  </a:lnTo>
                  <a:lnTo>
                    <a:pt x="0" y="7"/>
                  </a:lnTo>
                  <a:lnTo>
                    <a:pt x="0" y="5"/>
                  </a:lnTo>
                  <a:lnTo>
                    <a:pt x="2" y="2"/>
                  </a:lnTo>
                  <a:lnTo>
                    <a:pt x="4" y="0"/>
                  </a:lnTo>
                  <a:lnTo>
                    <a:pt x="5" y="0"/>
                  </a:lnTo>
                  <a:lnTo>
                    <a:pt x="9" y="0"/>
                  </a:lnTo>
                  <a:lnTo>
                    <a:pt x="12" y="2"/>
                  </a:lnTo>
                  <a:lnTo>
                    <a:pt x="12" y="2"/>
                  </a:lnTo>
                  <a:close/>
                  <a:moveTo>
                    <a:pt x="288" y="201"/>
                  </a:moveTo>
                  <a:lnTo>
                    <a:pt x="324" y="292"/>
                  </a:lnTo>
                  <a:lnTo>
                    <a:pt x="232" y="266"/>
                  </a:lnTo>
                  <a:lnTo>
                    <a:pt x="288" y="201"/>
                  </a:lnTo>
                  <a:close/>
                </a:path>
              </a:pathLst>
            </a:custGeom>
            <a:solidFill>
              <a:srgbClr val="000000"/>
            </a:solidFill>
            <a:ln w="1588">
              <a:solidFill>
                <a:srgbClr val="000000"/>
              </a:solidFill>
              <a:prstDash val="solid"/>
              <a:round/>
              <a:headEnd/>
              <a:tailEnd/>
            </a:ln>
          </p:spPr>
          <p:txBody>
            <a:bodyPr/>
            <a:lstStyle/>
            <a:p>
              <a:endParaRPr lang="en-US"/>
            </a:p>
          </p:txBody>
        </p:sp>
        <p:sp>
          <p:nvSpPr>
            <p:cNvPr id="8075" name="Rectangle 907">
              <a:extLst>
                <a:ext uri="{FF2B5EF4-FFF2-40B4-BE49-F238E27FC236}">
                  <a16:creationId xmlns:a16="http://schemas.microsoft.com/office/drawing/2014/main" id="{CF1F7E73-F5A9-48B8-8F34-1878FD888778}"/>
                </a:ext>
              </a:extLst>
            </p:cNvPr>
            <p:cNvSpPr>
              <a:spLocks noChangeArrowheads="1"/>
            </p:cNvSpPr>
            <p:nvPr/>
          </p:nvSpPr>
          <p:spPr bwMode="auto">
            <a:xfrm>
              <a:off x="2327" y="2357"/>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1</a:t>
              </a:r>
              <a:endParaRPr lang="en-US" altLang="en-US" sz="4400"/>
            </a:p>
          </p:txBody>
        </p:sp>
        <p:sp>
          <p:nvSpPr>
            <p:cNvPr id="8076" name="Rectangle 908">
              <a:extLst>
                <a:ext uri="{FF2B5EF4-FFF2-40B4-BE49-F238E27FC236}">
                  <a16:creationId xmlns:a16="http://schemas.microsoft.com/office/drawing/2014/main" id="{1640162D-D643-4699-9A90-316F44A6C878}"/>
                </a:ext>
              </a:extLst>
            </p:cNvPr>
            <p:cNvSpPr>
              <a:spLocks noChangeArrowheads="1"/>
            </p:cNvSpPr>
            <p:nvPr/>
          </p:nvSpPr>
          <p:spPr bwMode="auto">
            <a:xfrm>
              <a:off x="2809" y="2353"/>
              <a:ext cx="6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2</a:t>
              </a:r>
              <a:endParaRPr lang="en-US" altLang="en-US" sz="4400"/>
            </a:p>
          </p:txBody>
        </p:sp>
        <p:sp>
          <p:nvSpPr>
            <p:cNvPr id="8077" name="Rectangle 909">
              <a:extLst>
                <a:ext uri="{FF2B5EF4-FFF2-40B4-BE49-F238E27FC236}">
                  <a16:creationId xmlns:a16="http://schemas.microsoft.com/office/drawing/2014/main" id="{07780665-278A-45DE-ACD4-CBCB87133CE1}"/>
                </a:ext>
              </a:extLst>
            </p:cNvPr>
            <p:cNvSpPr>
              <a:spLocks noChangeArrowheads="1"/>
            </p:cNvSpPr>
            <p:nvPr/>
          </p:nvSpPr>
          <p:spPr bwMode="auto">
            <a:xfrm>
              <a:off x="3217" y="259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5</a:t>
              </a:r>
              <a:endParaRPr lang="en-US" altLang="en-US" sz="4400"/>
            </a:p>
          </p:txBody>
        </p:sp>
        <p:sp>
          <p:nvSpPr>
            <p:cNvPr id="8078" name="Rectangle 910">
              <a:extLst>
                <a:ext uri="{FF2B5EF4-FFF2-40B4-BE49-F238E27FC236}">
                  <a16:creationId xmlns:a16="http://schemas.microsoft.com/office/drawing/2014/main" id="{F01D02DE-ABD7-4922-B912-3580090EE6CB}"/>
                </a:ext>
              </a:extLst>
            </p:cNvPr>
            <p:cNvSpPr>
              <a:spLocks noChangeArrowheads="1"/>
            </p:cNvSpPr>
            <p:nvPr/>
          </p:nvSpPr>
          <p:spPr bwMode="auto">
            <a:xfrm>
              <a:off x="2816" y="299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4</a:t>
              </a:r>
              <a:endParaRPr lang="en-US" altLang="en-US" sz="4400"/>
            </a:p>
          </p:txBody>
        </p:sp>
        <p:sp>
          <p:nvSpPr>
            <p:cNvPr id="8079" name="Rectangle 911">
              <a:extLst>
                <a:ext uri="{FF2B5EF4-FFF2-40B4-BE49-F238E27FC236}">
                  <a16:creationId xmlns:a16="http://schemas.microsoft.com/office/drawing/2014/main" id="{664267E8-A9B4-432F-9BB9-047D759C2687}"/>
                </a:ext>
              </a:extLst>
            </p:cNvPr>
            <p:cNvSpPr>
              <a:spLocks noChangeArrowheads="1"/>
            </p:cNvSpPr>
            <p:nvPr/>
          </p:nvSpPr>
          <p:spPr bwMode="auto">
            <a:xfrm>
              <a:off x="2391" y="2983"/>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500">
                  <a:solidFill>
                    <a:srgbClr val="000000"/>
                  </a:solidFill>
                  <a:latin typeface="Arial" panose="020B0604020202020204" pitchFamily="34" charset="0"/>
                </a:rPr>
                <a:t>3</a:t>
              </a:r>
              <a:endParaRPr lang="en-US" altLang="en-US" sz="4400"/>
            </a:p>
          </p:txBody>
        </p:sp>
        <p:sp>
          <p:nvSpPr>
            <p:cNvPr id="8080" name="Freeform 912">
              <a:extLst>
                <a:ext uri="{FF2B5EF4-FFF2-40B4-BE49-F238E27FC236}">
                  <a16:creationId xmlns:a16="http://schemas.microsoft.com/office/drawing/2014/main" id="{F60608DF-0110-47C5-8A37-703E60F5EBBE}"/>
                </a:ext>
              </a:extLst>
            </p:cNvPr>
            <p:cNvSpPr>
              <a:spLocks/>
            </p:cNvSpPr>
            <p:nvPr/>
          </p:nvSpPr>
          <p:spPr bwMode="auto">
            <a:xfrm>
              <a:off x="2407" y="2514"/>
              <a:ext cx="57" cy="59"/>
            </a:xfrm>
            <a:custGeom>
              <a:avLst/>
              <a:gdLst>
                <a:gd name="T0" fmla="*/ 42 w 83"/>
                <a:gd name="T1" fmla="*/ 0 h 85"/>
                <a:gd name="T2" fmla="*/ 46 w 83"/>
                <a:gd name="T3" fmla="*/ 0 h 85"/>
                <a:gd name="T4" fmla="*/ 51 w 83"/>
                <a:gd name="T5" fmla="*/ 0 h 85"/>
                <a:gd name="T6" fmla="*/ 58 w 83"/>
                <a:gd name="T7" fmla="*/ 4 h 85"/>
                <a:gd name="T8" fmla="*/ 65 w 83"/>
                <a:gd name="T9" fmla="*/ 7 h 85"/>
                <a:gd name="T10" fmla="*/ 71 w 83"/>
                <a:gd name="T11" fmla="*/ 12 h 85"/>
                <a:gd name="T12" fmla="*/ 77 w 83"/>
                <a:gd name="T13" fmla="*/ 19 h 85"/>
                <a:gd name="T14" fmla="*/ 80 w 83"/>
                <a:gd name="T15" fmla="*/ 26 h 85"/>
                <a:gd name="T16" fmla="*/ 83 w 83"/>
                <a:gd name="T17" fmla="*/ 33 h 85"/>
                <a:gd name="T18" fmla="*/ 83 w 83"/>
                <a:gd name="T19" fmla="*/ 38 h 85"/>
                <a:gd name="T20" fmla="*/ 83 w 83"/>
                <a:gd name="T21" fmla="*/ 42 h 85"/>
                <a:gd name="T22" fmla="*/ 83 w 83"/>
                <a:gd name="T23" fmla="*/ 47 h 85"/>
                <a:gd name="T24" fmla="*/ 83 w 83"/>
                <a:gd name="T25" fmla="*/ 50 h 85"/>
                <a:gd name="T26" fmla="*/ 80 w 83"/>
                <a:gd name="T27" fmla="*/ 59 h 85"/>
                <a:gd name="T28" fmla="*/ 77 w 83"/>
                <a:gd name="T29" fmla="*/ 66 h 85"/>
                <a:gd name="T30" fmla="*/ 71 w 83"/>
                <a:gd name="T31" fmla="*/ 73 h 85"/>
                <a:gd name="T32" fmla="*/ 65 w 83"/>
                <a:gd name="T33" fmla="*/ 78 h 85"/>
                <a:gd name="T34" fmla="*/ 58 w 83"/>
                <a:gd name="T35" fmla="*/ 82 h 85"/>
                <a:gd name="T36" fmla="*/ 51 w 83"/>
                <a:gd name="T37" fmla="*/ 83 h 85"/>
                <a:gd name="T38" fmla="*/ 46 w 83"/>
                <a:gd name="T39" fmla="*/ 85 h 85"/>
                <a:gd name="T40" fmla="*/ 42 w 83"/>
                <a:gd name="T41" fmla="*/ 85 h 85"/>
                <a:gd name="T42" fmla="*/ 37 w 83"/>
                <a:gd name="T43" fmla="*/ 85 h 85"/>
                <a:gd name="T44" fmla="*/ 34 w 83"/>
                <a:gd name="T45" fmla="*/ 83 h 85"/>
                <a:gd name="T46" fmla="*/ 25 w 83"/>
                <a:gd name="T47" fmla="*/ 82 h 85"/>
                <a:gd name="T48" fmla="*/ 19 w 83"/>
                <a:gd name="T49" fmla="*/ 78 h 85"/>
                <a:gd name="T50" fmla="*/ 12 w 83"/>
                <a:gd name="T51" fmla="*/ 73 h 85"/>
                <a:gd name="T52" fmla="*/ 7 w 83"/>
                <a:gd name="T53" fmla="*/ 66 h 85"/>
                <a:gd name="T54" fmla="*/ 3 w 83"/>
                <a:gd name="T55" fmla="*/ 59 h 85"/>
                <a:gd name="T56" fmla="*/ 2 w 83"/>
                <a:gd name="T57" fmla="*/ 50 h 85"/>
                <a:gd name="T58" fmla="*/ 0 w 83"/>
                <a:gd name="T59" fmla="*/ 47 h 85"/>
                <a:gd name="T60" fmla="*/ 0 w 83"/>
                <a:gd name="T61" fmla="*/ 42 h 85"/>
                <a:gd name="T62" fmla="*/ 0 w 83"/>
                <a:gd name="T63" fmla="*/ 38 h 85"/>
                <a:gd name="T64" fmla="*/ 2 w 83"/>
                <a:gd name="T65" fmla="*/ 33 h 85"/>
                <a:gd name="T66" fmla="*/ 3 w 83"/>
                <a:gd name="T67" fmla="*/ 26 h 85"/>
                <a:gd name="T68" fmla="*/ 7 w 83"/>
                <a:gd name="T69" fmla="*/ 19 h 85"/>
                <a:gd name="T70" fmla="*/ 12 w 83"/>
                <a:gd name="T71" fmla="*/ 12 h 85"/>
                <a:gd name="T72" fmla="*/ 19 w 83"/>
                <a:gd name="T73" fmla="*/ 7 h 85"/>
                <a:gd name="T74" fmla="*/ 25 w 83"/>
                <a:gd name="T75" fmla="*/ 4 h 85"/>
                <a:gd name="T76" fmla="*/ 34 w 83"/>
                <a:gd name="T77" fmla="*/ 0 h 85"/>
                <a:gd name="T78" fmla="*/ 37 w 83"/>
                <a:gd name="T79" fmla="*/ 0 h 85"/>
                <a:gd name="T80" fmla="*/ 42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2" y="0"/>
                  </a:moveTo>
                  <a:lnTo>
                    <a:pt x="46" y="0"/>
                  </a:lnTo>
                  <a:lnTo>
                    <a:pt x="51" y="0"/>
                  </a:lnTo>
                  <a:lnTo>
                    <a:pt x="58" y="4"/>
                  </a:lnTo>
                  <a:lnTo>
                    <a:pt x="65" y="7"/>
                  </a:lnTo>
                  <a:lnTo>
                    <a:pt x="71" y="12"/>
                  </a:lnTo>
                  <a:lnTo>
                    <a:pt x="77" y="19"/>
                  </a:lnTo>
                  <a:lnTo>
                    <a:pt x="80" y="26"/>
                  </a:lnTo>
                  <a:lnTo>
                    <a:pt x="83" y="33"/>
                  </a:lnTo>
                  <a:lnTo>
                    <a:pt x="83" y="38"/>
                  </a:lnTo>
                  <a:lnTo>
                    <a:pt x="83" y="42"/>
                  </a:lnTo>
                  <a:lnTo>
                    <a:pt x="83" y="47"/>
                  </a:lnTo>
                  <a:lnTo>
                    <a:pt x="83" y="50"/>
                  </a:lnTo>
                  <a:lnTo>
                    <a:pt x="80" y="59"/>
                  </a:lnTo>
                  <a:lnTo>
                    <a:pt x="77" y="66"/>
                  </a:lnTo>
                  <a:lnTo>
                    <a:pt x="71" y="73"/>
                  </a:lnTo>
                  <a:lnTo>
                    <a:pt x="65" y="78"/>
                  </a:lnTo>
                  <a:lnTo>
                    <a:pt x="58" y="82"/>
                  </a:lnTo>
                  <a:lnTo>
                    <a:pt x="51" y="83"/>
                  </a:lnTo>
                  <a:lnTo>
                    <a:pt x="46" y="85"/>
                  </a:lnTo>
                  <a:lnTo>
                    <a:pt x="42" y="85"/>
                  </a:lnTo>
                  <a:lnTo>
                    <a:pt x="37" y="85"/>
                  </a:lnTo>
                  <a:lnTo>
                    <a:pt x="34" y="83"/>
                  </a:lnTo>
                  <a:lnTo>
                    <a:pt x="25" y="82"/>
                  </a:lnTo>
                  <a:lnTo>
                    <a:pt x="19" y="78"/>
                  </a:lnTo>
                  <a:lnTo>
                    <a:pt x="12" y="73"/>
                  </a:lnTo>
                  <a:lnTo>
                    <a:pt x="7" y="66"/>
                  </a:lnTo>
                  <a:lnTo>
                    <a:pt x="3" y="59"/>
                  </a:lnTo>
                  <a:lnTo>
                    <a:pt x="2" y="50"/>
                  </a:lnTo>
                  <a:lnTo>
                    <a:pt x="0" y="47"/>
                  </a:lnTo>
                  <a:lnTo>
                    <a:pt x="0" y="42"/>
                  </a:lnTo>
                  <a:lnTo>
                    <a:pt x="0" y="38"/>
                  </a:lnTo>
                  <a:lnTo>
                    <a:pt x="2" y="33"/>
                  </a:lnTo>
                  <a:lnTo>
                    <a:pt x="3" y="26"/>
                  </a:lnTo>
                  <a:lnTo>
                    <a:pt x="7" y="19"/>
                  </a:lnTo>
                  <a:lnTo>
                    <a:pt x="12" y="12"/>
                  </a:lnTo>
                  <a:lnTo>
                    <a:pt x="19" y="7"/>
                  </a:lnTo>
                  <a:lnTo>
                    <a:pt x="25" y="4"/>
                  </a:lnTo>
                  <a:lnTo>
                    <a:pt x="34" y="0"/>
                  </a:lnTo>
                  <a:lnTo>
                    <a:pt x="37" y="0"/>
                  </a:lnTo>
                  <a:lnTo>
                    <a:pt x="4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1" name="Freeform 913">
              <a:extLst>
                <a:ext uri="{FF2B5EF4-FFF2-40B4-BE49-F238E27FC236}">
                  <a16:creationId xmlns:a16="http://schemas.microsoft.com/office/drawing/2014/main" id="{17FC5A2D-9273-4B78-B33E-4E57E22A6C83}"/>
                </a:ext>
              </a:extLst>
            </p:cNvPr>
            <p:cNvSpPr>
              <a:spLocks/>
            </p:cNvSpPr>
            <p:nvPr/>
          </p:nvSpPr>
          <p:spPr bwMode="auto">
            <a:xfrm>
              <a:off x="2407" y="2514"/>
              <a:ext cx="57" cy="59"/>
            </a:xfrm>
            <a:custGeom>
              <a:avLst/>
              <a:gdLst>
                <a:gd name="T0" fmla="*/ 42 w 83"/>
                <a:gd name="T1" fmla="*/ 0 h 85"/>
                <a:gd name="T2" fmla="*/ 46 w 83"/>
                <a:gd name="T3" fmla="*/ 0 h 85"/>
                <a:gd name="T4" fmla="*/ 51 w 83"/>
                <a:gd name="T5" fmla="*/ 0 h 85"/>
                <a:gd name="T6" fmla="*/ 58 w 83"/>
                <a:gd name="T7" fmla="*/ 4 h 85"/>
                <a:gd name="T8" fmla="*/ 65 w 83"/>
                <a:gd name="T9" fmla="*/ 7 h 85"/>
                <a:gd name="T10" fmla="*/ 71 w 83"/>
                <a:gd name="T11" fmla="*/ 12 h 85"/>
                <a:gd name="T12" fmla="*/ 77 w 83"/>
                <a:gd name="T13" fmla="*/ 19 h 85"/>
                <a:gd name="T14" fmla="*/ 80 w 83"/>
                <a:gd name="T15" fmla="*/ 26 h 85"/>
                <a:gd name="T16" fmla="*/ 83 w 83"/>
                <a:gd name="T17" fmla="*/ 33 h 85"/>
                <a:gd name="T18" fmla="*/ 83 w 83"/>
                <a:gd name="T19" fmla="*/ 38 h 85"/>
                <a:gd name="T20" fmla="*/ 83 w 83"/>
                <a:gd name="T21" fmla="*/ 42 h 85"/>
                <a:gd name="T22" fmla="*/ 83 w 83"/>
                <a:gd name="T23" fmla="*/ 47 h 85"/>
                <a:gd name="T24" fmla="*/ 83 w 83"/>
                <a:gd name="T25" fmla="*/ 50 h 85"/>
                <a:gd name="T26" fmla="*/ 80 w 83"/>
                <a:gd name="T27" fmla="*/ 59 h 85"/>
                <a:gd name="T28" fmla="*/ 77 w 83"/>
                <a:gd name="T29" fmla="*/ 66 h 85"/>
                <a:gd name="T30" fmla="*/ 71 w 83"/>
                <a:gd name="T31" fmla="*/ 73 h 85"/>
                <a:gd name="T32" fmla="*/ 65 w 83"/>
                <a:gd name="T33" fmla="*/ 78 h 85"/>
                <a:gd name="T34" fmla="*/ 58 w 83"/>
                <a:gd name="T35" fmla="*/ 82 h 85"/>
                <a:gd name="T36" fmla="*/ 51 w 83"/>
                <a:gd name="T37" fmla="*/ 83 h 85"/>
                <a:gd name="T38" fmla="*/ 46 w 83"/>
                <a:gd name="T39" fmla="*/ 85 h 85"/>
                <a:gd name="T40" fmla="*/ 42 w 83"/>
                <a:gd name="T41" fmla="*/ 85 h 85"/>
                <a:gd name="T42" fmla="*/ 37 w 83"/>
                <a:gd name="T43" fmla="*/ 85 h 85"/>
                <a:gd name="T44" fmla="*/ 34 w 83"/>
                <a:gd name="T45" fmla="*/ 83 h 85"/>
                <a:gd name="T46" fmla="*/ 25 w 83"/>
                <a:gd name="T47" fmla="*/ 82 h 85"/>
                <a:gd name="T48" fmla="*/ 19 w 83"/>
                <a:gd name="T49" fmla="*/ 78 h 85"/>
                <a:gd name="T50" fmla="*/ 12 w 83"/>
                <a:gd name="T51" fmla="*/ 73 h 85"/>
                <a:gd name="T52" fmla="*/ 7 w 83"/>
                <a:gd name="T53" fmla="*/ 66 h 85"/>
                <a:gd name="T54" fmla="*/ 3 w 83"/>
                <a:gd name="T55" fmla="*/ 59 h 85"/>
                <a:gd name="T56" fmla="*/ 2 w 83"/>
                <a:gd name="T57" fmla="*/ 50 h 85"/>
                <a:gd name="T58" fmla="*/ 0 w 83"/>
                <a:gd name="T59" fmla="*/ 47 h 85"/>
                <a:gd name="T60" fmla="*/ 0 w 83"/>
                <a:gd name="T61" fmla="*/ 42 h 85"/>
                <a:gd name="T62" fmla="*/ 0 w 83"/>
                <a:gd name="T63" fmla="*/ 38 h 85"/>
                <a:gd name="T64" fmla="*/ 2 w 83"/>
                <a:gd name="T65" fmla="*/ 33 h 85"/>
                <a:gd name="T66" fmla="*/ 3 w 83"/>
                <a:gd name="T67" fmla="*/ 26 h 85"/>
                <a:gd name="T68" fmla="*/ 7 w 83"/>
                <a:gd name="T69" fmla="*/ 19 h 85"/>
                <a:gd name="T70" fmla="*/ 12 w 83"/>
                <a:gd name="T71" fmla="*/ 12 h 85"/>
                <a:gd name="T72" fmla="*/ 19 w 83"/>
                <a:gd name="T73" fmla="*/ 7 h 85"/>
                <a:gd name="T74" fmla="*/ 25 w 83"/>
                <a:gd name="T75" fmla="*/ 4 h 85"/>
                <a:gd name="T76" fmla="*/ 34 w 83"/>
                <a:gd name="T77" fmla="*/ 0 h 85"/>
                <a:gd name="T78" fmla="*/ 37 w 83"/>
                <a:gd name="T79" fmla="*/ 0 h 85"/>
                <a:gd name="T80" fmla="*/ 42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2" y="0"/>
                  </a:moveTo>
                  <a:lnTo>
                    <a:pt x="46" y="0"/>
                  </a:lnTo>
                  <a:lnTo>
                    <a:pt x="51" y="0"/>
                  </a:lnTo>
                  <a:lnTo>
                    <a:pt x="58" y="4"/>
                  </a:lnTo>
                  <a:lnTo>
                    <a:pt x="65" y="7"/>
                  </a:lnTo>
                  <a:lnTo>
                    <a:pt x="71" y="12"/>
                  </a:lnTo>
                  <a:lnTo>
                    <a:pt x="77" y="19"/>
                  </a:lnTo>
                  <a:lnTo>
                    <a:pt x="80" y="26"/>
                  </a:lnTo>
                  <a:lnTo>
                    <a:pt x="83" y="33"/>
                  </a:lnTo>
                  <a:lnTo>
                    <a:pt x="83" y="38"/>
                  </a:lnTo>
                  <a:lnTo>
                    <a:pt x="83" y="42"/>
                  </a:lnTo>
                  <a:lnTo>
                    <a:pt x="83" y="47"/>
                  </a:lnTo>
                  <a:lnTo>
                    <a:pt x="83" y="50"/>
                  </a:lnTo>
                  <a:lnTo>
                    <a:pt x="80" y="59"/>
                  </a:lnTo>
                  <a:lnTo>
                    <a:pt x="77" y="66"/>
                  </a:lnTo>
                  <a:lnTo>
                    <a:pt x="71" y="73"/>
                  </a:lnTo>
                  <a:lnTo>
                    <a:pt x="65" y="78"/>
                  </a:lnTo>
                  <a:lnTo>
                    <a:pt x="58" y="82"/>
                  </a:lnTo>
                  <a:lnTo>
                    <a:pt x="51" y="83"/>
                  </a:lnTo>
                  <a:lnTo>
                    <a:pt x="46" y="85"/>
                  </a:lnTo>
                  <a:lnTo>
                    <a:pt x="42" y="85"/>
                  </a:lnTo>
                  <a:lnTo>
                    <a:pt x="37" y="85"/>
                  </a:lnTo>
                  <a:lnTo>
                    <a:pt x="34" y="83"/>
                  </a:lnTo>
                  <a:lnTo>
                    <a:pt x="25" y="82"/>
                  </a:lnTo>
                  <a:lnTo>
                    <a:pt x="19" y="78"/>
                  </a:lnTo>
                  <a:lnTo>
                    <a:pt x="12" y="73"/>
                  </a:lnTo>
                  <a:lnTo>
                    <a:pt x="7" y="66"/>
                  </a:lnTo>
                  <a:lnTo>
                    <a:pt x="3" y="59"/>
                  </a:lnTo>
                  <a:lnTo>
                    <a:pt x="2" y="50"/>
                  </a:lnTo>
                  <a:lnTo>
                    <a:pt x="0" y="47"/>
                  </a:lnTo>
                  <a:lnTo>
                    <a:pt x="0" y="42"/>
                  </a:lnTo>
                  <a:lnTo>
                    <a:pt x="0" y="38"/>
                  </a:lnTo>
                  <a:lnTo>
                    <a:pt x="2" y="33"/>
                  </a:lnTo>
                  <a:lnTo>
                    <a:pt x="3" y="26"/>
                  </a:lnTo>
                  <a:lnTo>
                    <a:pt x="7" y="19"/>
                  </a:lnTo>
                  <a:lnTo>
                    <a:pt x="12" y="12"/>
                  </a:lnTo>
                  <a:lnTo>
                    <a:pt x="19" y="7"/>
                  </a:lnTo>
                  <a:lnTo>
                    <a:pt x="25" y="4"/>
                  </a:lnTo>
                  <a:lnTo>
                    <a:pt x="34" y="0"/>
                  </a:lnTo>
                  <a:lnTo>
                    <a:pt x="37" y="0"/>
                  </a:lnTo>
                  <a:lnTo>
                    <a:pt x="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82" name="Freeform 914">
              <a:extLst>
                <a:ext uri="{FF2B5EF4-FFF2-40B4-BE49-F238E27FC236}">
                  <a16:creationId xmlns:a16="http://schemas.microsoft.com/office/drawing/2014/main" id="{865FA3FD-6C9F-4A9F-A949-473E93374AF3}"/>
                </a:ext>
              </a:extLst>
            </p:cNvPr>
            <p:cNvSpPr>
              <a:spLocks/>
            </p:cNvSpPr>
            <p:nvPr/>
          </p:nvSpPr>
          <p:spPr bwMode="auto">
            <a:xfrm>
              <a:off x="2407" y="2880"/>
              <a:ext cx="57" cy="58"/>
            </a:xfrm>
            <a:custGeom>
              <a:avLst/>
              <a:gdLst>
                <a:gd name="T0" fmla="*/ 42 w 83"/>
                <a:gd name="T1" fmla="*/ 0 h 85"/>
                <a:gd name="T2" fmla="*/ 46 w 83"/>
                <a:gd name="T3" fmla="*/ 0 h 85"/>
                <a:gd name="T4" fmla="*/ 51 w 83"/>
                <a:gd name="T5" fmla="*/ 2 h 85"/>
                <a:gd name="T6" fmla="*/ 58 w 83"/>
                <a:gd name="T7" fmla="*/ 4 h 85"/>
                <a:gd name="T8" fmla="*/ 65 w 83"/>
                <a:gd name="T9" fmla="*/ 7 h 85"/>
                <a:gd name="T10" fmla="*/ 71 w 83"/>
                <a:gd name="T11" fmla="*/ 12 h 85"/>
                <a:gd name="T12" fmla="*/ 77 w 83"/>
                <a:gd name="T13" fmla="*/ 19 h 85"/>
                <a:gd name="T14" fmla="*/ 80 w 83"/>
                <a:gd name="T15" fmla="*/ 26 h 85"/>
                <a:gd name="T16" fmla="*/ 83 w 83"/>
                <a:gd name="T17" fmla="*/ 35 h 85"/>
                <a:gd name="T18" fmla="*/ 83 w 83"/>
                <a:gd name="T19" fmla="*/ 38 h 85"/>
                <a:gd name="T20" fmla="*/ 83 w 83"/>
                <a:gd name="T21" fmla="*/ 43 h 85"/>
                <a:gd name="T22" fmla="*/ 83 w 83"/>
                <a:gd name="T23" fmla="*/ 47 h 85"/>
                <a:gd name="T24" fmla="*/ 83 w 83"/>
                <a:gd name="T25" fmla="*/ 52 h 85"/>
                <a:gd name="T26" fmla="*/ 80 w 83"/>
                <a:gd name="T27" fmla="*/ 59 h 85"/>
                <a:gd name="T28" fmla="*/ 77 w 83"/>
                <a:gd name="T29" fmla="*/ 66 h 85"/>
                <a:gd name="T30" fmla="*/ 71 w 83"/>
                <a:gd name="T31" fmla="*/ 73 h 85"/>
                <a:gd name="T32" fmla="*/ 65 w 83"/>
                <a:gd name="T33" fmla="*/ 78 h 85"/>
                <a:gd name="T34" fmla="*/ 58 w 83"/>
                <a:gd name="T35" fmla="*/ 82 h 85"/>
                <a:gd name="T36" fmla="*/ 51 w 83"/>
                <a:gd name="T37" fmla="*/ 85 h 85"/>
                <a:gd name="T38" fmla="*/ 46 w 83"/>
                <a:gd name="T39" fmla="*/ 85 h 85"/>
                <a:gd name="T40" fmla="*/ 42 w 83"/>
                <a:gd name="T41" fmla="*/ 85 h 85"/>
                <a:gd name="T42" fmla="*/ 37 w 83"/>
                <a:gd name="T43" fmla="*/ 85 h 85"/>
                <a:gd name="T44" fmla="*/ 34 w 83"/>
                <a:gd name="T45" fmla="*/ 85 h 85"/>
                <a:gd name="T46" fmla="*/ 25 w 83"/>
                <a:gd name="T47" fmla="*/ 82 h 85"/>
                <a:gd name="T48" fmla="*/ 19 w 83"/>
                <a:gd name="T49" fmla="*/ 78 h 85"/>
                <a:gd name="T50" fmla="*/ 12 w 83"/>
                <a:gd name="T51" fmla="*/ 73 h 85"/>
                <a:gd name="T52" fmla="*/ 7 w 83"/>
                <a:gd name="T53" fmla="*/ 66 h 85"/>
                <a:gd name="T54" fmla="*/ 3 w 83"/>
                <a:gd name="T55" fmla="*/ 59 h 85"/>
                <a:gd name="T56" fmla="*/ 2 w 83"/>
                <a:gd name="T57" fmla="*/ 52 h 85"/>
                <a:gd name="T58" fmla="*/ 0 w 83"/>
                <a:gd name="T59" fmla="*/ 47 h 85"/>
                <a:gd name="T60" fmla="*/ 0 w 83"/>
                <a:gd name="T61" fmla="*/ 43 h 85"/>
                <a:gd name="T62" fmla="*/ 0 w 83"/>
                <a:gd name="T63" fmla="*/ 38 h 85"/>
                <a:gd name="T64" fmla="*/ 2 w 83"/>
                <a:gd name="T65" fmla="*/ 35 h 85"/>
                <a:gd name="T66" fmla="*/ 3 w 83"/>
                <a:gd name="T67" fmla="*/ 26 h 85"/>
                <a:gd name="T68" fmla="*/ 7 w 83"/>
                <a:gd name="T69" fmla="*/ 19 h 85"/>
                <a:gd name="T70" fmla="*/ 12 w 83"/>
                <a:gd name="T71" fmla="*/ 12 h 85"/>
                <a:gd name="T72" fmla="*/ 19 w 83"/>
                <a:gd name="T73" fmla="*/ 7 h 85"/>
                <a:gd name="T74" fmla="*/ 25 w 83"/>
                <a:gd name="T75" fmla="*/ 4 h 85"/>
                <a:gd name="T76" fmla="*/ 34 w 83"/>
                <a:gd name="T77" fmla="*/ 2 h 85"/>
                <a:gd name="T78" fmla="*/ 37 w 83"/>
                <a:gd name="T79" fmla="*/ 0 h 85"/>
                <a:gd name="T80" fmla="*/ 42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2" y="0"/>
                  </a:moveTo>
                  <a:lnTo>
                    <a:pt x="46" y="0"/>
                  </a:lnTo>
                  <a:lnTo>
                    <a:pt x="51" y="2"/>
                  </a:lnTo>
                  <a:lnTo>
                    <a:pt x="58" y="4"/>
                  </a:lnTo>
                  <a:lnTo>
                    <a:pt x="65" y="7"/>
                  </a:lnTo>
                  <a:lnTo>
                    <a:pt x="71" y="12"/>
                  </a:lnTo>
                  <a:lnTo>
                    <a:pt x="77" y="19"/>
                  </a:lnTo>
                  <a:lnTo>
                    <a:pt x="80" y="26"/>
                  </a:lnTo>
                  <a:lnTo>
                    <a:pt x="83" y="35"/>
                  </a:lnTo>
                  <a:lnTo>
                    <a:pt x="83" y="38"/>
                  </a:lnTo>
                  <a:lnTo>
                    <a:pt x="83" y="43"/>
                  </a:lnTo>
                  <a:lnTo>
                    <a:pt x="83" y="47"/>
                  </a:lnTo>
                  <a:lnTo>
                    <a:pt x="83" y="52"/>
                  </a:lnTo>
                  <a:lnTo>
                    <a:pt x="80" y="59"/>
                  </a:lnTo>
                  <a:lnTo>
                    <a:pt x="77" y="66"/>
                  </a:lnTo>
                  <a:lnTo>
                    <a:pt x="71" y="73"/>
                  </a:lnTo>
                  <a:lnTo>
                    <a:pt x="65" y="78"/>
                  </a:lnTo>
                  <a:lnTo>
                    <a:pt x="58" y="82"/>
                  </a:lnTo>
                  <a:lnTo>
                    <a:pt x="51" y="85"/>
                  </a:lnTo>
                  <a:lnTo>
                    <a:pt x="46" y="85"/>
                  </a:lnTo>
                  <a:lnTo>
                    <a:pt x="42" y="85"/>
                  </a:lnTo>
                  <a:lnTo>
                    <a:pt x="37" y="85"/>
                  </a:lnTo>
                  <a:lnTo>
                    <a:pt x="34" y="85"/>
                  </a:lnTo>
                  <a:lnTo>
                    <a:pt x="25" y="82"/>
                  </a:lnTo>
                  <a:lnTo>
                    <a:pt x="19" y="78"/>
                  </a:lnTo>
                  <a:lnTo>
                    <a:pt x="12" y="73"/>
                  </a:lnTo>
                  <a:lnTo>
                    <a:pt x="7" y="66"/>
                  </a:lnTo>
                  <a:lnTo>
                    <a:pt x="3" y="59"/>
                  </a:lnTo>
                  <a:lnTo>
                    <a:pt x="2" y="52"/>
                  </a:lnTo>
                  <a:lnTo>
                    <a:pt x="0" y="47"/>
                  </a:lnTo>
                  <a:lnTo>
                    <a:pt x="0" y="43"/>
                  </a:lnTo>
                  <a:lnTo>
                    <a:pt x="0" y="38"/>
                  </a:lnTo>
                  <a:lnTo>
                    <a:pt x="2" y="35"/>
                  </a:lnTo>
                  <a:lnTo>
                    <a:pt x="3" y="26"/>
                  </a:lnTo>
                  <a:lnTo>
                    <a:pt x="7" y="19"/>
                  </a:lnTo>
                  <a:lnTo>
                    <a:pt x="12" y="12"/>
                  </a:lnTo>
                  <a:lnTo>
                    <a:pt x="19" y="7"/>
                  </a:lnTo>
                  <a:lnTo>
                    <a:pt x="25" y="4"/>
                  </a:lnTo>
                  <a:lnTo>
                    <a:pt x="34" y="2"/>
                  </a:lnTo>
                  <a:lnTo>
                    <a:pt x="37" y="0"/>
                  </a:lnTo>
                  <a:lnTo>
                    <a:pt x="42"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3" name="Freeform 915">
              <a:extLst>
                <a:ext uri="{FF2B5EF4-FFF2-40B4-BE49-F238E27FC236}">
                  <a16:creationId xmlns:a16="http://schemas.microsoft.com/office/drawing/2014/main" id="{4A19F3F1-CE06-4954-8690-D058A1315EA3}"/>
                </a:ext>
              </a:extLst>
            </p:cNvPr>
            <p:cNvSpPr>
              <a:spLocks/>
            </p:cNvSpPr>
            <p:nvPr/>
          </p:nvSpPr>
          <p:spPr bwMode="auto">
            <a:xfrm>
              <a:off x="2407" y="2880"/>
              <a:ext cx="57" cy="58"/>
            </a:xfrm>
            <a:custGeom>
              <a:avLst/>
              <a:gdLst>
                <a:gd name="T0" fmla="*/ 42 w 83"/>
                <a:gd name="T1" fmla="*/ 0 h 85"/>
                <a:gd name="T2" fmla="*/ 46 w 83"/>
                <a:gd name="T3" fmla="*/ 0 h 85"/>
                <a:gd name="T4" fmla="*/ 51 w 83"/>
                <a:gd name="T5" fmla="*/ 2 h 85"/>
                <a:gd name="T6" fmla="*/ 58 w 83"/>
                <a:gd name="T7" fmla="*/ 4 h 85"/>
                <a:gd name="T8" fmla="*/ 65 w 83"/>
                <a:gd name="T9" fmla="*/ 7 h 85"/>
                <a:gd name="T10" fmla="*/ 71 w 83"/>
                <a:gd name="T11" fmla="*/ 12 h 85"/>
                <a:gd name="T12" fmla="*/ 77 w 83"/>
                <a:gd name="T13" fmla="*/ 19 h 85"/>
                <a:gd name="T14" fmla="*/ 80 w 83"/>
                <a:gd name="T15" fmla="*/ 26 h 85"/>
                <a:gd name="T16" fmla="*/ 83 w 83"/>
                <a:gd name="T17" fmla="*/ 35 h 85"/>
                <a:gd name="T18" fmla="*/ 83 w 83"/>
                <a:gd name="T19" fmla="*/ 38 h 85"/>
                <a:gd name="T20" fmla="*/ 83 w 83"/>
                <a:gd name="T21" fmla="*/ 43 h 85"/>
                <a:gd name="T22" fmla="*/ 83 w 83"/>
                <a:gd name="T23" fmla="*/ 47 h 85"/>
                <a:gd name="T24" fmla="*/ 83 w 83"/>
                <a:gd name="T25" fmla="*/ 52 h 85"/>
                <a:gd name="T26" fmla="*/ 80 w 83"/>
                <a:gd name="T27" fmla="*/ 59 h 85"/>
                <a:gd name="T28" fmla="*/ 77 w 83"/>
                <a:gd name="T29" fmla="*/ 66 h 85"/>
                <a:gd name="T30" fmla="*/ 71 w 83"/>
                <a:gd name="T31" fmla="*/ 73 h 85"/>
                <a:gd name="T32" fmla="*/ 65 w 83"/>
                <a:gd name="T33" fmla="*/ 78 h 85"/>
                <a:gd name="T34" fmla="*/ 58 w 83"/>
                <a:gd name="T35" fmla="*/ 82 h 85"/>
                <a:gd name="T36" fmla="*/ 51 w 83"/>
                <a:gd name="T37" fmla="*/ 85 h 85"/>
                <a:gd name="T38" fmla="*/ 46 w 83"/>
                <a:gd name="T39" fmla="*/ 85 h 85"/>
                <a:gd name="T40" fmla="*/ 42 w 83"/>
                <a:gd name="T41" fmla="*/ 85 h 85"/>
                <a:gd name="T42" fmla="*/ 37 w 83"/>
                <a:gd name="T43" fmla="*/ 85 h 85"/>
                <a:gd name="T44" fmla="*/ 34 w 83"/>
                <a:gd name="T45" fmla="*/ 85 h 85"/>
                <a:gd name="T46" fmla="*/ 25 w 83"/>
                <a:gd name="T47" fmla="*/ 82 h 85"/>
                <a:gd name="T48" fmla="*/ 19 w 83"/>
                <a:gd name="T49" fmla="*/ 78 h 85"/>
                <a:gd name="T50" fmla="*/ 12 w 83"/>
                <a:gd name="T51" fmla="*/ 73 h 85"/>
                <a:gd name="T52" fmla="*/ 7 w 83"/>
                <a:gd name="T53" fmla="*/ 66 h 85"/>
                <a:gd name="T54" fmla="*/ 3 w 83"/>
                <a:gd name="T55" fmla="*/ 59 h 85"/>
                <a:gd name="T56" fmla="*/ 2 w 83"/>
                <a:gd name="T57" fmla="*/ 52 h 85"/>
                <a:gd name="T58" fmla="*/ 0 w 83"/>
                <a:gd name="T59" fmla="*/ 47 h 85"/>
                <a:gd name="T60" fmla="*/ 0 w 83"/>
                <a:gd name="T61" fmla="*/ 43 h 85"/>
                <a:gd name="T62" fmla="*/ 0 w 83"/>
                <a:gd name="T63" fmla="*/ 38 h 85"/>
                <a:gd name="T64" fmla="*/ 2 w 83"/>
                <a:gd name="T65" fmla="*/ 35 h 85"/>
                <a:gd name="T66" fmla="*/ 3 w 83"/>
                <a:gd name="T67" fmla="*/ 26 h 85"/>
                <a:gd name="T68" fmla="*/ 7 w 83"/>
                <a:gd name="T69" fmla="*/ 19 h 85"/>
                <a:gd name="T70" fmla="*/ 12 w 83"/>
                <a:gd name="T71" fmla="*/ 12 h 85"/>
                <a:gd name="T72" fmla="*/ 19 w 83"/>
                <a:gd name="T73" fmla="*/ 7 h 85"/>
                <a:gd name="T74" fmla="*/ 25 w 83"/>
                <a:gd name="T75" fmla="*/ 4 h 85"/>
                <a:gd name="T76" fmla="*/ 34 w 83"/>
                <a:gd name="T77" fmla="*/ 2 h 85"/>
                <a:gd name="T78" fmla="*/ 37 w 83"/>
                <a:gd name="T79" fmla="*/ 0 h 85"/>
                <a:gd name="T80" fmla="*/ 42 w 83"/>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5">
                  <a:moveTo>
                    <a:pt x="42" y="0"/>
                  </a:moveTo>
                  <a:lnTo>
                    <a:pt x="46" y="0"/>
                  </a:lnTo>
                  <a:lnTo>
                    <a:pt x="51" y="2"/>
                  </a:lnTo>
                  <a:lnTo>
                    <a:pt x="58" y="4"/>
                  </a:lnTo>
                  <a:lnTo>
                    <a:pt x="65" y="7"/>
                  </a:lnTo>
                  <a:lnTo>
                    <a:pt x="71" y="12"/>
                  </a:lnTo>
                  <a:lnTo>
                    <a:pt x="77" y="19"/>
                  </a:lnTo>
                  <a:lnTo>
                    <a:pt x="80" y="26"/>
                  </a:lnTo>
                  <a:lnTo>
                    <a:pt x="83" y="35"/>
                  </a:lnTo>
                  <a:lnTo>
                    <a:pt x="83" y="38"/>
                  </a:lnTo>
                  <a:lnTo>
                    <a:pt x="83" y="43"/>
                  </a:lnTo>
                  <a:lnTo>
                    <a:pt x="83" y="47"/>
                  </a:lnTo>
                  <a:lnTo>
                    <a:pt x="83" y="52"/>
                  </a:lnTo>
                  <a:lnTo>
                    <a:pt x="80" y="59"/>
                  </a:lnTo>
                  <a:lnTo>
                    <a:pt x="77" y="66"/>
                  </a:lnTo>
                  <a:lnTo>
                    <a:pt x="71" y="73"/>
                  </a:lnTo>
                  <a:lnTo>
                    <a:pt x="65" y="78"/>
                  </a:lnTo>
                  <a:lnTo>
                    <a:pt x="58" y="82"/>
                  </a:lnTo>
                  <a:lnTo>
                    <a:pt x="51" y="85"/>
                  </a:lnTo>
                  <a:lnTo>
                    <a:pt x="46" y="85"/>
                  </a:lnTo>
                  <a:lnTo>
                    <a:pt x="42" y="85"/>
                  </a:lnTo>
                  <a:lnTo>
                    <a:pt x="37" y="85"/>
                  </a:lnTo>
                  <a:lnTo>
                    <a:pt x="34" y="85"/>
                  </a:lnTo>
                  <a:lnTo>
                    <a:pt x="25" y="82"/>
                  </a:lnTo>
                  <a:lnTo>
                    <a:pt x="19" y="78"/>
                  </a:lnTo>
                  <a:lnTo>
                    <a:pt x="12" y="73"/>
                  </a:lnTo>
                  <a:lnTo>
                    <a:pt x="7" y="66"/>
                  </a:lnTo>
                  <a:lnTo>
                    <a:pt x="3" y="59"/>
                  </a:lnTo>
                  <a:lnTo>
                    <a:pt x="2" y="52"/>
                  </a:lnTo>
                  <a:lnTo>
                    <a:pt x="0" y="47"/>
                  </a:lnTo>
                  <a:lnTo>
                    <a:pt x="0" y="43"/>
                  </a:lnTo>
                  <a:lnTo>
                    <a:pt x="0" y="38"/>
                  </a:lnTo>
                  <a:lnTo>
                    <a:pt x="2" y="35"/>
                  </a:lnTo>
                  <a:lnTo>
                    <a:pt x="3" y="26"/>
                  </a:lnTo>
                  <a:lnTo>
                    <a:pt x="7" y="19"/>
                  </a:lnTo>
                  <a:lnTo>
                    <a:pt x="12" y="12"/>
                  </a:lnTo>
                  <a:lnTo>
                    <a:pt x="19" y="7"/>
                  </a:lnTo>
                  <a:lnTo>
                    <a:pt x="25" y="4"/>
                  </a:lnTo>
                  <a:lnTo>
                    <a:pt x="34" y="2"/>
                  </a:lnTo>
                  <a:lnTo>
                    <a:pt x="37" y="0"/>
                  </a:lnTo>
                  <a:lnTo>
                    <a:pt x="42"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84" name="Freeform 916">
              <a:extLst>
                <a:ext uri="{FF2B5EF4-FFF2-40B4-BE49-F238E27FC236}">
                  <a16:creationId xmlns:a16="http://schemas.microsoft.com/office/drawing/2014/main" id="{527DF46A-7D01-4FDE-ACC8-F24671B8BB8D}"/>
                </a:ext>
              </a:extLst>
            </p:cNvPr>
            <p:cNvSpPr>
              <a:spLocks/>
            </p:cNvSpPr>
            <p:nvPr/>
          </p:nvSpPr>
          <p:spPr bwMode="auto">
            <a:xfrm>
              <a:off x="2822" y="2520"/>
              <a:ext cx="55" cy="58"/>
            </a:xfrm>
            <a:custGeom>
              <a:avLst/>
              <a:gdLst>
                <a:gd name="T0" fmla="*/ 41 w 81"/>
                <a:gd name="T1" fmla="*/ 0 h 85"/>
                <a:gd name="T2" fmla="*/ 46 w 81"/>
                <a:gd name="T3" fmla="*/ 0 h 85"/>
                <a:gd name="T4" fmla="*/ 49 w 81"/>
                <a:gd name="T5" fmla="*/ 2 h 85"/>
                <a:gd name="T6" fmla="*/ 58 w 81"/>
                <a:gd name="T7" fmla="*/ 3 h 85"/>
                <a:gd name="T8" fmla="*/ 64 w 81"/>
                <a:gd name="T9" fmla="*/ 7 h 85"/>
                <a:gd name="T10" fmla="*/ 69 w 81"/>
                <a:gd name="T11" fmla="*/ 12 h 85"/>
                <a:gd name="T12" fmla="*/ 75 w 81"/>
                <a:gd name="T13" fmla="*/ 19 h 85"/>
                <a:gd name="T14" fmla="*/ 78 w 81"/>
                <a:gd name="T15" fmla="*/ 26 h 85"/>
                <a:gd name="T16" fmla="*/ 81 w 81"/>
                <a:gd name="T17" fmla="*/ 35 h 85"/>
                <a:gd name="T18" fmla="*/ 81 w 81"/>
                <a:gd name="T19" fmla="*/ 38 h 85"/>
                <a:gd name="T20" fmla="*/ 81 w 81"/>
                <a:gd name="T21" fmla="*/ 43 h 85"/>
                <a:gd name="T22" fmla="*/ 81 w 81"/>
                <a:gd name="T23" fmla="*/ 47 h 85"/>
                <a:gd name="T24" fmla="*/ 81 w 81"/>
                <a:gd name="T25" fmla="*/ 50 h 85"/>
                <a:gd name="T26" fmla="*/ 78 w 81"/>
                <a:gd name="T27" fmla="*/ 59 h 85"/>
                <a:gd name="T28" fmla="*/ 75 w 81"/>
                <a:gd name="T29" fmla="*/ 66 h 85"/>
                <a:gd name="T30" fmla="*/ 69 w 81"/>
                <a:gd name="T31" fmla="*/ 73 h 85"/>
                <a:gd name="T32" fmla="*/ 64 w 81"/>
                <a:gd name="T33" fmla="*/ 78 h 85"/>
                <a:gd name="T34" fmla="*/ 58 w 81"/>
                <a:gd name="T35" fmla="*/ 81 h 85"/>
                <a:gd name="T36" fmla="*/ 49 w 81"/>
                <a:gd name="T37" fmla="*/ 85 h 85"/>
                <a:gd name="T38" fmla="*/ 46 w 81"/>
                <a:gd name="T39" fmla="*/ 85 h 85"/>
                <a:gd name="T40" fmla="*/ 41 w 81"/>
                <a:gd name="T41" fmla="*/ 85 h 85"/>
                <a:gd name="T42" fmla="*/ 37 w 81"/>
                <a:gd name="T43" fmla="*/ 85 h 85"/>
                <a:gd name="T44" fmla="*/ 32 w 81"/>
                <a:gd name="T45" fmla="*/ 85 h 85"/>
                <a:gd name="T46" fmla="*/ 23 w 81"/>
                <a:gd name="T47" fmla="*/ 81 h 85"/>
                <a:gd name="T48" fmla="*/ 17 w 81"/>
                <a:gd name="T49" fmla="*/ 78 h 85"/>
                <a:gd name="T50" fmla="*/ 12 w 81"/>
                <a:gd name="T51" fmla="*/ 73 h 85"/>
                <a:gd name="T52" fmla="*/ 6 w 81"/>
                <a:gd name="T53" fmla="*/ 66 h 85"/>
                <a:gd name="T54" fmla="*/ 1 w 81"/>
                <a:gd name="T55" fmla="*/ 59 h 85"/>
                <a:gd name="T56" fmla="*/ 0 w 81"/>
                <a:gd name="T57" fmla="*/ 50 h 85"/>
                <a:gd name="T58" fmla="*/ 0 w 81"/>
                <a:gd name="T59" fmla="*/ 47 h 85"/>
                <a:gd name="T60" fmla="*/ 0 w 81"/>
                <a:gd name="T61" fmla="*/ 43 h 85"/>
                <a:gd name="T62" fmla="*/ 0 w 81"/>
                <a:gd name="T63" fmla="*/ 38 h 85"/>
                <a:gd name="T64" fmla="*/ 0 w 81"/>
                <a:gd name="T65" fmla="*/ 35 h 85"/>
                <a:gd name="T66" fmla="*/ 1 w 81"/>
                <a:gd name="T67" fmla="*/ 26 h 85"/>
                <a:gd name="T68" fmla="*/ 6 w 81"/>
                <a:gd name="T69" fmla="*/ 19 h 85"/>
                <a:gd name="T70" fmla="*/ 12 w 81"/>
                <a:gd name="T71" fmla="*/ 12 h 85"/>
                <a:gd name="T72" fmla="*/ 17 w 81"/>
                <a:gd name="T73" fmla="*/ 7 h 85"/>
                <a:gd name="T74" fmla="*/ 23 w 81"/>
                <a:gd name="T75" fmla="*/ 3 h 85"/>
                <a:gd name="T76" fmla="*/ 32 w 81"/>
                <a:gd name="T77" fmla="*/ 2 h 85"/>
                <a:gd name="T78" fmla="*/ 37 w 81"/>
                <a:gd name="T79" fmla="*/ 0 h 85"/>
                <a:gd name="T80" fmla="*/ 41 w 81"/>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5">
                  <a:moveTo>
                    <a:pt x="41" y="0"/>
                  </a:moveTo>
                  <a:lnTo>
                    <a:pt x="46" y="0"/>
                  </a:lnTo>
                  <a:lnTo>
                    <a:pt x="49" y="2"/>
                  </a:lnTo>
                  <a:lnTo>
                    <a:pt x="58" y="3"/>
                  </a:lnTo>
                  <a:lnTo>
                    <a:pt x="64" y="7"/>
                  </a:lnTo>
                  <a:lnTo>
                    <a:pt x="69" y="12"/>
                  </a:lnTo>
                  <a:lnTo>
                    <a:pt x="75" y="19"/>
                  </a:lnTo>
                  <a:lnTo>
                    <a:pt x="78" y="26"/>
                  </a:lnTo>
                  <a:lnTo>
                    <a:pt x="81" y="35"/>
                  </a:lnTo>
                  <a:lnTo>
                    <a:pt x="81" y="38"/>
                  </a:lnTo>
                  <a:lnTo>
                    <a:pt x="81" y="43"/>
                  </a:lnTo>
                  <a:lnTo>
                    <a:pt x="81" y="47"/>
                  </a:lnTo>
                  <a:lnTo>
                    <a:pt x="81" y="50"/>
                  </a:lnTo>
                  <a:lnTo>
                    <a:pt x="78" y="59"/>
                  </a:lnTo>
                  <a:lnTo>
                    <a:pt x="75" y="66"/>
                  </a:lnTo>
                  <a:lnTo>
                    <a:pt x="69" y="73"/>
                  </a:lnTo>
                  <a:lnTo>
                    <a:pt x="64" y="78"/>
                  </a:lnTo>
                  <a:lnTo>
                    <a:pt x="58" y="81"/>
                  </a:lnTo>
                  <a:lnTo>
                    <a:pt x="49" y="85"/>
                  </a:lnTo>
                  <a:lnTo>
                    <a:pt x="46" y="85"/>
                  </a:lnTo>
                  <a:lnTo>
                    <a:pt x="41" y="85"/>
                  </a:lnTo>
                  <a:lnTo>
                    <a:pt x="37" y="85"/>
                  </a:lnTo>
                  <a:lnTo>
                    <a:pt x="32" y="85"/>
                  </a:lnTo>
                  <a:lnTo>
                    <a:pt x="23" y="81"/>
                  </a:lnTo>
                  <a:lnTo>
                    <a:pt x="17" y="78"/>
                  </a:lnTo>
                  <a:lnTo>
                    <a:pt x="12" y="73"/>
                  </a:lnTo>
                  <a:lnTo>
                    <a:pt x="6" y="66"/>
                  </a:lnTo>
                  <a:lnTo>
                    <a:pt x="1" y="59"/>
                  </a:lnTo>
                  <a:lnTo>
                    <a:pt x="0" y="50"/>
                  </a:lnTo>
                  <a:lnTo>
                    <a:pt x="0" y="47"/>
                  </a:lnTo>
                  <a:lnTo>
                    <a:pt x="0" y="43"/>
                  </a:lnTo>
                  <a:lnTo>
                    <a:pt x="0" y="38"/>
                  </a:lnTo>
                  <a:lnTo>
                    <a:pt x="0" y="35"/>
                  </a:lnTo>
                  <a:lnTo>
                    <a:pt x="1" y="26"/>
                  </a:lnTo>
                  <a:lnTo>
                    <a:pt x="6" y="19"/>
                  </a:lnTo>
                  <a:lnTo>
                    <a:pt x="12" y="12"/>
                  </a:lnTo>
                  <a:lnTo>
                    <a:pt x="17" y="7"/>
                  </a:lnTo>
                  <a:lnTo>
                    <a:pt x="23" y="3"/>
                  </a:lnTo>
                  <a:lnTo>
                    <a:pt x="32" y="2"/>
                  </a:lnTo>
                  <a:lnTo>
                    <a:pt x="37"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5" name="Freeform 917">
              <a:extLst>
                <a:ext uri="{FF2B5EF4-FFF2-40B4-BE49-F238E27FC236}">
                  <a16:creationId xmlns:a16="http://schemas.microsoft.com/office/drawing/2014/main" id="{AD280F8B-AC29-4F7F-9BDE-B3E21E333FA8}"/>
                </a:ext>
              </a:extLst>
            </p:cNvPr>
            <p:cNvSpPr>
              <a:spLocks/>
            </p:cNvSpPr>
            <p:nvPr/>
          </p:nvSpPr>
          <p:spPr bwMode="auto">
            <a:xfrm>
              <a:off x="2822" y="2520"/>
              <a:ext cx="55" cy="58"/>
            </a:xfrm>
            <a:custGeom>
              <a:avLst/>
              <a:gdLst>
                <a:gd name="T0" fmla="*/ 41 w 81"/>
                <a:gd name="T1" fmla="*/ 0 h 85"/>
                <a:gd name="T2" fmla="*/ 46 w 81"/>
                <a:gd name="T3" fmla="*/ 0 h 85"/>
                <a:gd name="T4" fmla="*/ 49 w 81"/>
                <a:gd name="T5" fmla="*/ 2 h 85"/>
                <a:gd name="T6" fmla="*/ 58 w 81"/>
                <a:gd name="T7" fmla="*/ 3 h 85"/>
                <a:gd name="T8" fmla="*/ 64 w 81"/>
                <a:gd name="T9" fmla="*/ 7 h 85"/>
                <a:gd name="T10" fmla="*/ 69 w 81"/>
                <a:gd name="T11" fmla="*/ 12 h 85"/>
                <a:gd name="T12" fmla="*/ 75 w 81"/>
                <a:gd name="T13" fmla="*/ 19 h 85"/>
                <a:gd name="T14" fmla="*/ 78 w 81"/>
                <a:gd name="T15" fmla="*/ 26 h 85"/>
                <a:gd name="T16" fmla="*/ 81 w 81"/>
                <a:gd name="T17" fmla="*/ 35 h 85"/>
                <a:gd name="T18" fmla="*/ 81 w 81"/>
                <a:gd name="T19" fmla="*/ 38 h 85"/>
                <a:gd name="T20" fmla="*/ 81 w 81"/>
                <a:gd name="T21" fmla="*/ 43 h 85"/>
                <a:gd name="T22" fmla="*/ 81 w 81"/>
                <a:gd name="T23" fmla="*/ 47 h 85"/>
                <a:gd name="T24" fmla="*/ 81 w 81"/>
                <a:gd name="T25" fmla="*/ 50 h 85"/>
                <a:gd name="T26" fmla="*/ 78 w 81"/>
                <a:gd name="T27" fmla="*/ 59 h 85"/>
                <a:gd name="T28" fmla="*/ 75 w 81"/>
                <a:gd name="T29" fmla="*/ 66 h 85"/>
                <a:gd name="T30" fmla="*/ 69 w 81"/>
                <a:gd name="T31" fmla="*/ 73 h 85"/>
                <a:gd name="T32" fmla="*/ 64 w 81"/>
                <a:gd name="T33" fmla="*/ 78 h 85"/>
                <a:gd name="T34" fmla="*/ 58 w 81"/>
                <a:gd name="T35" fmla="*/ 81 h 85"/>
                <a:gd name="T36" fmla="*/ 49 w 81"/>
                <a:gd name="T37" fmla="*/ 85 h 85"/>
                <a:gd name="T38" fmla="*/ 46 w 81"/>
                <a:gd name="T39" fmla="*/ 85 h 85"/>
                <a:gd name="T40" fmla="*/ 41 w 81"/>
                <a:gd name="T41" fmla="*/ 85 h 85"/>
                <a:gd name="T42" fmla="*/ 37 w 81"/>
                <a:gd name="T43" fmla="*/ 85 h 85"/>
                <a:gd name="T44" fmla="*/ 32 w 81"/>
                <a:gd name="T45" fmla="*/ 85 h 85"/>
                <a:gd name="T46" fmla="*/ 23 w 81"/>
                <a:gd name="T47" fmla="*/ 81 h 85"/>
                <a:gd name="T48" fmla="*/ 17 w 81"/>
                <a:gd name="T49" fmla="*/ 78 h 85"/>
                <a:gd name="T50" fmla="*/ 12 w 81"/>
                <a:gd name="T51" fmla="*/ 73 h 85"/>
                <a:gd name="T52" fmla="*/ 6 w 81"/>
                <a:gd name="T53" fmla="*/ 66 h 85"/>
                <a:gd name="T54" fmla="*/ 1 w 81"/>
                <a:gd name="T55" fmla="*/ 59 h 85"/>
                <a:gd name="T56" fmla="*/ 0 w 81"/>
                <a:gd name="T57" fmla="*/ 50 h 85"/>
                <a:gd name="T58" fmla="*/ 0 w 81"/>
                <a:gd name="T59" fmla="*/ 47 h 85"/>
                <a:gd name="T60" fmla="*/ 0 w 81"/>
                <a:gd name="T61" fmla="*/ 43 h 85"/>
                <a:gd name="T62" fmla="*/ 0 w 81"/>
                <a:gd name="T63" fmla="*/ 38 h 85"/>
                <a:gd name="T64" fmla="*/ 0 w 81"/>
                <a:gd name="T65" fmla="*/ 35 h 85"/>
                <a:gd name="T66" fmla="*/ 1 w 81"/>
                <a:gd name="T67" fmla="*/ 26 h 85"/>
                <a:gd name="T68" fmla="*/ 6 w 81"/>
                <a:gd name="T69" fmla="*/ 19 h 85"/>
                <a:gd name="T70" fmla="*/ 12 w 81"/>
                <a:gd name="T71" fmla="*/ 12 h 85"/>
                <a:gd name="T72" fmla="*/ 17 w 81"/>
                <a:gd name="T73" fmla="*/ 7 h 85"/>
                <a:gd name="T74" fmla="*/ 23 w 81"/>
                <a:gd name="T75" fmla="*/ 3 h 85"/>
                <a:gd name="T76" fmla="*/ 32 w 81"/>
                <a:gd name="T77" fmla="*/ 2 h 85"/>
                <a:gd name="T78" fmla="*/ 37 w 81"/>
                <a:gd name="T79" fmla="*/ 0 h 85"/>
                <a:gd name="T80" fmla="*/ 41 w 81"/>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5">
                  <a:moveTo>
                    <a:pt x="41" y="0"/>
                  </a:moveTo>
                  <a:lnTo>
                    <a:pt x="46" y="0"/>
                  </a:lnTo>
                  <a:lnTo>
                    <a:pt x="49" y="2"/>
                  </a:lnTo>
                  <a:lnTo>
                    <a:pt x="58" y="3"/>
                  </a:lnTo>
                  <a:lnTo>
                    <a:pt x="64" y="7"/>
                  </a:lnTo>
                  <a:lnTo>
                    <a:pt x="69" y="12"/>
                  </a:lnTo>
                  <a:lnTo>
                    <a:pt x="75" y="19"/>
                  </a:lnTo>
                  <a:lnTo>
                    <a:pt x="78" y="26"/>
                  </a:lnTo>
                  <a:lnTo>
                    <a:pt x="81" y="35"/>
                  </a:lnTo>
                  <a:lnTo>
                    <a:pt x="81" y="38"/>
                  </a:lnTo>
                  <a:lnTo>
                    <a:pt x="81" y="43"/>
                  </a:lnTo>
                  <a:lnTo>
                    <a:pt x="81" y="47"/>
                  </a:lnTo>
                  <a:lnTo>
                    <a:pt x="81" y="50"/>
                  </a:lnTo>
                  <a:lnTo>
                    <a:pt x="78" y="59"/>
                  </a:lnTo>
                  <a:lnTo>
                    <a:pt x="75" y="66"/>
                  </a:lnTo>
                  <a:lnTo>
                    <a:pt x="69" y="73"/>
                  </a:lnTo>
                  <a:lnTo>
                    <a:pt x="64" y="78"/>
                  </a:lnTo>
                  <a:lnTo>
                    <a:pt x="58" y="81"/>
                  </a:lnTo>
                  <a:lnTo>
                    <a:pt x="49" y="85"/>
                  </a:lnTo>
                  <a:lnTo>
                    <a:pt x="46" y="85"/>
                  </a:lnTo>
                  <a:lnTo>
                    <a:pt x="41" y="85"/>
                  </a:lnTo>
                  <a:lnTo>
                    <a:pt x="37" y="85"/>
                  </a:lnTo>
                  <a:lnTo>
                    <a:pt x="32" y="85"/>
                  </a:lnTo>
                  <a:lnTo>
                    <a:pt x="23" y="81"/>
                  </a:lnTo>
                  <a:lnTo>
                    <a:pt x="17" y="78"/>
                  </a:lnTo>
                  <a:lnTo>
                    <a:pt x="12" y="73"/>
                  </a:lnTo>
                  <a:lnTo>
                    <a:pt x="6" y="66"/>
                  </a:lnTo>
                  <a:lnTo>
                    <a:pt x="1" y="59"/>
                  </a:lnTo>
                  <a:lnTo>
                    <a:pt x="0" y="50"/>
                  </a:lnTo>
                  <a:lnTo>
                    <a:pt x="0" y="47"/>
                  </a:lnTo>
                  <a:lnTo>
                    <a:pt x="0" y="43"/>
                  </a:lnTo>
                  <a:lnTo>
                    <a:pt x="0" y="38"/>
                  </a:lnTo>
                  <a:lnTo>
                    <a:pt x="0" y="35"/>
                  </a:lnTo>
                  <a:lnTo>
                    <a:pt x="1" y="26"/>
                  </a:lnTo>
                  <a:lnTo>
                    <a:pt x="6" y="19"/>
                  </a:lnTo>
                  <a:lnTo>
                    <a:pt x="12" y="12"/>
                  </a:lnTo>
                  <a:lnTo>
                    <a:pt x="17" y="7"/>
                  </a:lnTo>
                  <a:lnTo>
                    <a:pt x="23" y="3"/>
                  </a:lnTo>
                  <a:lnTo>
                    <a:pt x="32" y="2"/>
                  </a:lnTo>
                  <a:lnTo>
                    <a:pt x="37"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86" name="Freeform 918">
              <a:extLst>
                <a:ext uri="{FF2B5EF4-FFF2-40B4-BE49-F238E27FC236}">
                  <a16:creationId xmlns:a16="http://schemas.microsoft.com/office/drawing/2014/main" id="{79079B16-8929-4CE4-858F-4CA147E9C7FD}"/>
                </a:ext>
              </a:extLst>
            </p:cNvPr>
            <p:cNvSpPr>
              <a:spLocks/>
            </p:cNvSpPr>
            <p:nvPr/>
          </p:nvSpPr>
          <p:spPr bwMode="auto">
            <a:xfrm>
              <a:off x="2822" y="2887"/>
              <a:ext cx="55" cy="57"/>
            </a:xfrm>
            <a:custGeom>
              <a:avLst/>
              <a:gdLst>
                <a:gd name="T0" fmla="*/ 41 w 81"/>
                <a:gd name="T1" fmla="*/ 0 h 84"/>
                <a:gd name="T2" fmla="*/ 46 w 81"/>
                <a:gd name="T3" fmla="*/ 0 h 84"/>
                <a:gd name="T4" fmla="*/ 49 w 81"/>
                <a:gd name="T5" fmla="*/ 0 h 84"/>
                <a:gd name="T6" fmla="*/ 58 w 81"/>
                <a:gd name="T7" fmla="*/ 2 h 84"/>
                <a:gd name="T8" fmla="*/ 64 w 81"/>
                <a:gd name="T9" fmla="*/ 7 h 84"/>
                <a:gd name="T10" fmla="*/ 69 w 81"/>
                <a:gd name="T11" fmla="*/ 13 h 84"/>
                <a:gd name="T12" fmla="*/ 75 w 81"/>
                <a:gd name="T13" fmla="*/ 18 h 84"/>
                <a:gd name="T14" fmla="*/ 78 w 81"/>
                <a:gd name="T15" fmla="*/ 25 h 84"/>
                <a:gd name="T16" fmla="*/ 81 w 81"/>
                <a:gd name="T17" fmla="*/ 33 h 84"/>
                <a:gd name="T18" fmla="*/ 81 w 81"/>
                <a:gd name="T19" fmla="*/ 39 h 84"/>
                <a:gd name="T20" fmla="*/ 81 w 81"/>
                <a:gd name="T21" fmla="*/ 42 h 84"/>
                <a:gd name="T22" fmla="*/ 81 w 81"/>
                <a:gd name="T23" fmla="*/ 47 h 84"/>
                <a:gd name="T24" fmla="*/ 81 w 81"/>
                <a:gd name="T25" fmla="*/ 51 h 84"/>
                <a:gd name="T26" fmla="*/ 78 w 81"/>
                <a:gd name="T27" fmla="*/ 59 h 84"/>
                <a:gd name="T28" fmla="*/ 75 w 81"/>
                <a:gd name="T29" fmla="*/ 66 h 84"/>
                <a:gd name="T30" fmla="*/ 69 w 81"/>
                <a:gd name="T31" fmla="*/ 72 h 84"/>
                <a:gd name="T32" fmla="*/ 64 w 81"/>
                <a:gd name="T33" fmla="*/ 77 h 84"/>
                <a:gd name="T34" fmla="*/ 58 w 81"/>
                <a:gd name="T35" fmla="*/ 80 h 84"/>
                <a:gd name="T36" fmla="*/ 49 w 81"/>
                <a:gd name="T37" fmla="*/ 84 h 84"/>
                <a:gd name="T38" fmla="*/ 46 w 81"/>
                <a:gd name="T39" fmla="*/ 84 h 84"/>
                <a:gd name="T40" fmla="*/ 41 w 81"/>
                <a:gd name="T41" fmla="*/ 84 h 84"/>
                <a:gd name="T42" fmla="*/ 37 w 81"/>
                <a:gd name="T43" fmla="*/ 84 h 84"/>
                <a:gd name="T44" fmla="*/ 32 w 81"/>
                <a:gd name="T45" fmla="*/ 84 h 84"/>
                <a:gd name="T46" fmla="*/ 23 w 81"/>
                <a:gd name="T47" fmla="*/ 80 h 84"/>
                <a:gd name="T48" fmla="*/ 17 w 81"/>
                <a:gd name="T49" fmla="*/ 77 h 84"/>
                <a:gd name="T50" fmla="*/ 12 w 81"/>
                <a:gd name="T51" fmla="*/ 72 h 84"/>
                <a:gd name="T52" fmla="*/ 6 w 81"/>
                <a:gd name="T53" fmla="*/ 66 h 84"/>
                <a:gd name="T54" fmla="*/ 1 w 81"/>
                <a:gd name="T55" fmla="*/ 59 h 84"/>
                <a:gd name="T56" fmla="*/ 0 w 81"/>
                <a:gd name="T57" fmla="*/ 51 h 84"/>
                <a:gd name="T58" fmla="*/ 0 w 81"/>
                <a:gd name="T59" fmla="*/ 47 h 84"/>
                <a:gd name="T60" fmla="*/ 0 w 81"/>
                <a:gd name="T61" fmla="*/ 42 h 84"/>
                <a:gd name="T62" fmla="*/ 0 w 81"/>
                <a:gd name="T63" fmla="*/ 39 h 84"/>
                <a:gd name="T64" fmla="*/ 0 w 81"/>
                <a:gd name="T65" fmla="*/ 33 h 84"/>
                <a:gd name="T66" fmla="*/ 1 w 81"/>
                <a:gd name="T67" fmla="*/ 25 h 84"/>
                <a:gd name="T68" fmla="*/ 6 w 81"/>
                <a:gd name="T69" fmla="*/ 18 h 84"/>
                <a:gd name="T70" fmla="*/ 12 w 81"/>
                <a:gd name="T71" fmla="*/ 13 h 84"/>
                <a:gd name="T72" fmla="*/ 17 w 81"/>
                <a:gd name="T73" fmla="*/ 7 h 84"/>
                <a:gd name="T74" fmla="*/ 23 w 81"/>
                <a:gd name="T75" fmla="*/ 2 h 84"/>
                <a:gd name="T76" fmla="*/ 32 w 81"/>
                <a:gd name="T77" fmla="*/ 0 h 84"/>
                <a:gd name="T78" fmla="*/ 37 w 81"/>
                <a:gd name="T79" fmla="*/ 0 h 84"/>
                <a:gd name="T80" fmla="*/ 41 w 81"/>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4">
                  <a:moveTo>
                    <a:pt x="41" y="0"/>
                  </a:moveTo>
                  <a:lnTo>
                    <a:pt x="46" y="0"/>
                  </a:lnTo>
                  <a:lnTo>
                    <a:pt x="49" y="0"/>
                  </a:lnTo>
                  <a:lnTo>
                    <a:pt x="58" y="2"/>
                  </a:lnTo>
                  <a:lnTo>
                    <a:pt x="64" y="7"/>
                  </a:lnTo>
                  <a:lnTo>
                    <a:pt x="69" y="13"/>
                  </a:lnTo>
                  <a:lnTo>
                    <a:pt x="75" y="18"/>
                  </a:lnTo>
                  <a:lnTo>
                    <a:pt x="78" y="25"/>
                  </a:lnTo>
                  <a:lnTo>
                    <a:pt x="81" y="33"/>
                  </a:lnTo>
                  <a:lnTo>
                    <a:pt x="81" y="39"/>
                  </a:lnTo>
                  <a:lnTo>
                    <a:pt x="81" y="42"/>
                  </a:lnTo>
                  <a:lnTo>
                    <a:pt x="81" y="47"/>
                  </a:lnTo>
                  <a:lnTo>
                    <a:pt x="81" y="51"/>
                  </a:lnTo>
                  <a:lnTo>
                    <a:pt x="78" y="59"/>
                  </a:lnTo>
                  <a:lnTo>
                    <a:pt x="75" y="66"/>
                  </a:lnTo>
                  <a:lnTo>
                    <a:pt x="69" y="72"/>
                  </a:lnTo>
                  <a:lnTo>
                    <a:pt x="64" y="77"/>
                  </a:lnTo>
                  <a:lnTo>
                    <a:pt x="58" y="80"/>
                  </a:lnTo>
                  <a:lnTo>
                    <a:pt x="49" y="84"/>
                  </a:lnTo>
                  <a:lnTo>
                    <a:pt x="46" y="84"/>
                  </a:lnTo>
                  <a:lnTo>
                    <a:pt x="41" y="84"/>
                  </a:lnTo>
                  <a:lnTo>
                    <a:pt x="37" y="84"/>
                  </a:lnTo>
                  <a:lnTo>
                    <a:pt x="32" y="84"/>
                  </a:lnTo>
                  <a:lnTo>
                    <a:pt x="23" y="80"/>
                  </a:lnTo>
                  <a:lnTo>
                    <a:pt x="17" y="77"/>
                  </a:lnTo>
                  <a:lnTo>
                    <a:pt x="12" y="72"/>
                  </a:lnTo>
                  <a:lnTo>
                    <a:pt x="6" y="66"/>
                  </a:lnTo>
                  <a:lnTo>
                    <a:pt x="1" y="59"/>
                  </a:lnTo>
                  <a:lnTo>
                    <a:pt x="0" y="51"/>
                  </a:lnTo>
                  <a:lnTo>
                    <a:pt x="0" y="47"/>
                  </a:lnTo>
                  <a:lnTo>
                    <a:pt x="0" y="42"/>
                  </a:lnTo>
                  <a:lnTo>
                    <a:pt x="0" y="39"/>
                  </a:lnTo>
                  <a:lnTo>
                    <a:pt x="0" y="33"/>
                  </a:lnTo>
                  <a:lnTo>
                    <a:pt x="1" y="25"/>
                  </a:lnTo>
                  <a:lnTo>
                    <a:pt x="6" y="18"/>
                  </a:lnTo>
                  <a:lnTo>
                    <a:pt x="12" y="13"/>
                  </a:lnTo>
                  <a:lnTo>
                    <a:pt x="17" y="7"/>
                  </a:lnTo>
                  <a:lnTo>
                    <a:pt x="23" y="2"/>
                  </a:lnTo>
                  <a:lnTo>
                    <a:pt x="32" y="0"/>
                  </a:lnTo>
                  <a:lnTo>
                    <a:pt x="37" y="0"/>
                  </a:lnTo>
                  <a:lnTo>
                    <a:pt x="41"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7" name="Freeform 919">
              <a:extLst>
                <a:ext uri="{FF2B5EF4-FFF2-40B4-BE49-F238E27FC236}">
                  <a16:creationId xmlns:a16="http://schemas.microsoft.com/office/drawing/2014/main" id="{147FC5F0-2E50-490E-8B1A-DC8F7D856077}"/>
                </a:ext>
              </a:extLst>
            </p:cNvPr>
            <p:cNvSpPr>
              <a:spLocks/>
            </p:cNvSpPr>
            <p:nvPr/>
          </p:nvSpPr>
          <p:spPr bwMode="auto">
            <a:xfrm>
              <a:off x="2822" y="2887"/>
              <a:ext cx="55" cy="57"/>
            </a:xfrm>
            <a:custGeom>
              <a:avLst/>
              <a:gdLst>
                <a:gd name="T0" fmla="*/ 41 w 81"/>
                <a:gd name="T1" fmla="*/ 0 h 84"/>
                <a:gd name="T2" fmla="*/ 46 w 81"/>
                <a:gd name="T3" fmla="*/ 0 h 84"/>
                <a:gd name="T4" fmla="*/ 49 w 81"/>
                <a:gd name="T5" fmla="*/ 0 h 84"/>
                <a:gd name="T6" fmla="*/ 58 w 81"/>
                <a:gd name="T7" fmla="*/ 2 h 84"/>
                <a:gd name="T8" fmla="*/ 64 w 81"/>
                <a:gd name="T9" fmla="*/ 7 h 84"/>
                <a:gd name="T10" fmla="*/ 69 w 81"/>
                <a:gd name="T11" fmla="*/ 13 h 84"/>
                <a:gd name="T12" fmla="*/ 75 w 81"/>
                <a:gd name="T13" fmla="*/ 18 h 84"/>
                <a:gd name="T14" fmla="*/ 78 w 81"/>
                <a:gd name="T15" fmla="*/ 25 h 84"/>
                <a:gd name="T16" fmla="*/ 81 w 81"/>
                <a:gd name="T17" fmla="*/ 33 h 84"/>
                <a:gd name="T18" fmla="*/ 81 w 81"/>
                <a:gd name="T19" fmla="*/ 39 h 84"/>
                <a:gd name="T20" fmla="*/ 81 w 81"/>
                <a:gd name="T21" fmla="*/ 42 h 84"/>
                <a:gd name="T22" fmla="*/ 81 w 81"/>
                <a:gd name="T23" fmla="*/ 47 h 84"/>
                <a:gd name="T24" fmla="*/ 81 w 81"/>
                <a:gd name="T25" fmla="*/ 51 h 84"/>
                <a:gd name="T26" fmla="*/ 78 w 81"/>
                <a:gd name="T27" fmla="*/ 59 h 84"/>
                <a:gd name="T28" fmla="*/ 75 w 81"/>
                <a:gd name="T29" fmla="*/ 66 h 84"/>
                <a:gd name="T30" fmla="*/ 69 w 81"/>
                <a:gd name="T31" fmla="*/ 72 h 84"/>
                <a:gd name="T32" fmla="*/ 64 w 81"/>
                <a:gd name="T33" fmla="*/ 77 h 84"/>
                <a:gd name="T34" fmla="*/ 58 w 81"/>
                <a:gd name="T35" fmla="*/ 80 h 84"/>
                <a:gd name="T36" fmla="*/ 49 w 81"/>
                <a:gd name="T37" fmla="*/ 84 h 84"/>
                <a:gd name="T38" fmla="*/ 46 w 81"/>
                <a:gd name="T39" fmla="*/ 84 h 84"/>
                <a:gd name="T40" fmla="*/ 41 w 81"/>
                <a:gd name="T41" fmla="*/ 84 h 84"/>
                <a:gd name="T42" fmla="*/ 37 w 81"/>
                <a:gd name="T43" fmla="*/ 84 h 84"/>
                <a:gd name="T44" fmla="*/ 32 w 81"/>
                <a:gd name="T45" fmla="*/ 84 h 84"/>
                <a:gd name="T46" fmla="*/ 23 w 81"/>
                <a:gd name="T47" fmla="*/ 80 h 84"/>
                <a:gd name="T48" fmla="*/ 17 w 81"/>
                <a:gd name="T49" fmla="*/ 77 h 84"/>
                <a:gd name="T50" fmla="*/ 12 w 81"/>
                <a:gd name="T51" fmla="*/ 72 h 84"/>
                <a:gd name="T52" fmla="*/ 6 w 81"/>
                <a:gd name="T53" fmla="*/ 66 h 84"/>
                <a:gd name="T54" fmla="*/ 1 w 81"/>
                <a:gd name="T55" fmla="*/ 59 h 84"/>
                <a:gd name="T56" fmla="*/ 0 w 81"/>
                <a:gd name="T57" fmla="*/ 51 h 84"/>
                <a:gd name="T58" fmla="*/ 0 w 81"/>
                <a:gd name="T59" fmla="*/ 47 h 84"/>
                <a:gd name="T60" fmla="*/ 0 w 81"/>
                <a:gd name="T61" fmla="*/ 42 h 84"/>
                <a:gd name="T62" fmla="*/ 0 w 81"/>
                <a:gd name="T63" fmla="*/ 39 h 84"/>
                <a:gd name="T64" fmla="*/ 0 w 81"/>
                <a:gd name="T65" fmla="*/ 33 h 84"/>
                <a:gd name="T66" fmla="*/ 1 w 81"/>
                <a:gd name="T67" fmla="*/ 25 h 84"/>
                <a:gd name="T68" fmla="*/ 6 w 81"/>
                <a:gd name="T69" fmla="*/ 18 h 84"/>
                <a:gd name="T70" fmla="*/ 12 w 81"/>
                <a:gd name="T71" fmla="*/ 13 h 84"/>
                <a:gd name="T72" fmla="*/ 17 w 81"/>
                <a:gd name="T73" fmla="*/ 7 h 84"/>
                <a:gd name="T74" fmla="*/ 23 w 81"/>
                <a:gd name="T75" fmla="*/ 2 h 84"/>
                <a:gd name="T76" fmla="*/ 32 w 81"/>
                <a:gd name="T77" fmla="*/ 0 h 84"/>
                <a:gd name="T78" fmla="*/ 37 w 81"/>
                <a:gd name="T79" fmla="*/ 0 h 84"/>
                <a:gd name="T80" fmla="*/ 41 w 81"/>
                <a:gd name="T8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84">
                  <a:moveTo>
                    <a:pt x="41" y="0"/>
                  </a:moveTo>
                  <a:lnTo>
                    <a:pt x="46" y="0"/>
                  </a:lnTo>
                  <a:lnTo>
                    <a:pt x="49" y="0"/>
                  </a:lnTo>
                  <a:lnTo>
                    <a:pt x="58" y="2"/>
                  </a:lnTo>
                  <a:lnTo>
                    <a:pt x="64" y="7"/>
                  </a:lnTo>
                  <a:lnTo>
                    <a:pt x="69" y="13"/>
                  </a:lnTo>
                  <a:lnTo>
                    <a:pt x="75" y="18"/>
                  </a:lnTo>
                  <a:lnTo>
                    <a:pt x="78" y="25"/>
                  </a:lnTo>
                  <a:lnTo>
                    <a:pt x="81" y="33"/>
                  </a:lnTo>
                  <a:lnTo>
                    <a:pt x="81" y="39"/>
                  </a:lnTo>
                  <a:lnTo>
                    <a:pt x="81" y="42"/>
                  </a:lnTo>
                  <a:lnTo>
                    <a:pt x="81" y="47"/>
                  </a:lnTo>
                  <a:lnTo>
                    <a:pt x="81" y="51"/>
                  </a:lnTo>
                  <a:lnTo>
                    <a:pt x="78" y="59"/>
                  </a:lnTo>
                  <a:lnTo>
                    <a:pt x="75" y="66"/>
                  </a:lnTo>
                  <a:lnTo>
                    <a:pt x="69" y="72"/>
                  </a:lnTo>
                  <a:lnTo>
                    <a:pt x="64" y="77"/>
                  </a:lnTo>
                  <a:lnTo>
                    <a:pt x="58" y="80"/>
                  </a:lnTo>
                  <a:lnTo>
                    <a:pt x="49" y="84"/>
                  </a:lnTo>
                  <a:lnTo>
                    <a:pt x="46" y="84"/>
                  </a:lnTo>
                  <a:lnTo>
                    <a:pt x="41" y="84"/>
                  </a:lnTo>
                  <a:lnTo>
                    <a:pt x="37" y="84"/>
                  </a:lnTo>
                  <a:lnTo>
                    <a:pt x="32" y="84"/>
                  </a:lnTo>
                  <a:lnTo>
                    <a:pt x="23" y="80"/>
                  </a:lnTo>
                  <a:lnTo>
                    <a:pt x="17" y="77"/>
                  </a:lnTo>
                  <a:lnTo>
                    <a:pt x="12" y="72"/>
                  </a:lnTo>
                  <a:lnTo>
                    <a:pt x="6" y="66"/>
                  </a:lnTo>
                  <a:lnTo>
                    <a:pt x="1" y="59"/>
                  </a:lnTo>
                  <a:lnTo>
                    <a:pt x="0" y="51"/>
                  </a:lnTo>
                  <a:lnTo>
                    <a:pt x="0" y="47"/>
                  </a:lnTo>
                  <a:lnTo>
                    <a:pt x="0" y="42"/>
                  </a:lnTo>
                  <a:lnTo>
                    <a:pt x="0" y="39"/>
                  </a:lnTo>
                  <a:lnTo>
                    <a:pt x="0" y="33"/>
                  </a:lnTo>
                  <a:lnTo>
                    <a:pt x="1" y="25"/>
                  </a:lnTo>
                  <a:lnTo>
                    <a:pt x="6" y="18"/>
                  </a:lnTo>
                  <a:lnTo>
                    <a:pt x="12" y="13"/>
                  </a:lnTo>
                  <a:lnTo>
                    <a:pt x="17" y="7"/>
                  </a:lnTo>
                  <a:lnTo>
                    <a:pt x="23" y="2"/>
                  </a:lnTo>
                  <a:lnTo>
                    <a:pt x="32" y="0"/>
                  </a:lnTo>
                  <a:lnTo>
                    <a:pt x="37" y="0"/>
                  </a:lnTo>
                  <a:lnTo>
                    <a:pt x="41"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88" name="Freeform 920">
              <a:extLst>
                <a:ext uri="{FF2B5EF4-FFF2-40B4-BE49-F238E27FC236}">
                  <a16:creationId xmlns:a16="http://schemas.microsoft.com/office/drawing/2014/main" id="{02AA2B06-4EFE-4933-95B4-D67548B0A53F}"/>
                </a:ext>
              </a:extLst>
            </p:cNvPr>
            <p:cNvSpPr>
              <a:spLocks/>
            </p:cNvSpPr>
            <p:nvPr/>
          </p:nvSpPr>
          <p:spPr bwMode="auto">
            <a:xfrm>
              <a:off x="3252" y="2520"/>
              <a:ext cx="56" cy="57"/>
            </a:xfrm>
            <a:custGeom>
              <a:avLst/>
              <a:gdLst>
                <a:gd name="T0" fmla="*/ 43 w 84"/>
                <a:gd name="T1" fmla="*/ 0 h 85"/>
                <a:gd name="T2" fmla="*/ 46 w 84"/>
                <a:gd name="T3" fmla="*/ 0 h 85"/>
                <a:gd name="T4" fmla="*/ 51 w 84"/>
                <a:gd name="T5" fmla="*/ 2 h 85"/>
                <a:gd name="T6" fmla="*/ 58 w 84"/>
                <a:gd name="T7" fmla="*/ 4 h 85"/>
                <a:gd name="T8" fmla="*/ 67 w 84"/>
                <a:gd name="T9" fmla="*/ 7 h 85"/>
                <a:gd name="T10" fmla="*/ 72 w 84"/>
                <a:gd name="T11" fmla="*/ 12 h 85"/>
                <a:gd name="T12" fmla="*/ 77 w 84"/>
                <a:gd name="T13" fmla="*/ 19 h 85"/>
                <a:gd name="T14" fmla="*/ 80 w 84"/>
                <a:gd name="T15" fmla="*/ 26 h 85"/>
                <a:gd name="T16" fmla="*/ 84 w 84"/>
                <a:gd name="T17" fmla="*/ 35 h 85"/>
                <a:gd name="T18" fmla="*/ 84 w 84"/>
                <a:gd name="T19" fmla="*/ 38 h 85"/>
                <a:gd name="T20" fmla="*/ 84 w 84"/>
                <a:gd name="T21" fmla="*/ 43 h 85"/>
                <a:gd name="T22" fmla="*/ 84 w 84"/>
                <a:gd name="T23" fmla="*/ 47 h 85"/>
                <a:gd name="T24" fmla="*/ 84 w 84"/>
                <a:gd name="T25" fmla="*/ 50 h 85"/>
                <a:gd name="T26" fmla="*/ 80 w 84"/>
                <a:gd name="T27" fmla="*/ 59 h 85"/>
                <a:gd name="T28" fmla="*/ 77 w 84"/>
                <a:gd name="T29" fmla="*/ 66 h 85"/>
                <a:gd name="T30" fmla="*/ 72 w 84"/>
                <a:gd name="T31" fmla="*/ 73 h 85"/>
                <a:gd name="T32" fmla="*/ 67 w 84"/>
                <a:gd name="T33" fmla="*/ 78 h 85"/>
                <a:gd name="T34" fmla="*/ 58 w 84"/>
                <a:gd name="T35" fmla="*/ 82 h 85"/>
                <a:gd name="T36" fmla="*/ 51 w 84"/>
                <a:gd name="T37" fmla="*/ 83 h 85"/>
                <a:gd name="T38" fmla="*/ 46 w 84"/>
                <a:gd name="T39" fmla="*/ 85 h 85"/>
                <a:gd name="T40" fmla="*/ 43 w 84"/>
                <a:gd name="T41" fmla="*/ 85 h 85"/>
                <a:gd name="T42" fmla="*/ 38 w 84"/>
                <a:gd name="T43" fmla="*/ 85 h 85"/>
                <a:gd name="T44" fmla="*/ 34 w 84"/>
                <a:gd name="T45" fmla="*/ 83 h 85"/>
                <a:gd name="T46" fmla="*/ 26 w 84"/>
                <a:gd name="T47" fmla="*/ 82 h 85"/>
                <a:gd name="T48" fmla="*/ 19 w 84"/>
                <a:gd name="T49" fmla="*/ 78 h 85"/>
                <a:gd name="T50" fmla="*/ 14 w 84"/>
                <a:gd name="T51" fmla="*/ 73 h 85"/>
                <a:gd name="T52" fmla="*/ 9 w 84"/>
                <a:gd name="T53" fmla="*/ 66 h 85"/>
                <a:gd name="T54" fmla="*/ 4 w 84"/>
                <a:gd name="T55" fmla="*/ 59 h 85"/>
                <a:gd name="T56" fmla="*/ 2 w 84"/>
                <a:gd name="T57" fmla="*/ 50 h 85"/>
                <a:gd name="T58" fmla="*/ 2 w 84"/>
                <a:gd name="T59" fmla="*/ 47 h 85"/>
                <a:gd name="T60" fmla="*/ 0 w 84"/>
                <a:gd name="T61" fmla="*/ 43 h 85"/>
                <a:gd name="T62" fmla="*/ 2 w 84"/>
                <a:gd name="T63" fmla="*/ 38 h 85"/>
                <a:gd name="T64" fmla="*/ 2 w 84"/>
                <a:gd name="T65" fmla="*/ 35 h 85"/>
                <a:gd name="T66" fmla="*/ 4 w 84"/>
                <a:gd name="T67" fmla="*/ 26 h 85"/>
                <a:gd name="T68" fmla="*/ 9 w 84"/>
                <a:gd name="T69" fmla="*/ 19 h 85"/>
                <a:gd name="T70" fmla="*/ 14 w 84"/>
                <a:gd name="T71" fmla="*/ 12 h 85"/>
                <a:gd name="T72" fmla="*/ 19 w 84"/>
                <a:gd name="T73" fmla="*/ 7 h 85"/>
                <a:gd name="T74" fmla="*/ 26 w 84"/>
                <a:gd name="T75" fmla="*/ 4 h 85"/>
                <a:gd name="T76" fmla="*/ 34 w 84"/>
                <a:gd name="T77" fmla="*/ 2 h 85"/>
                <a:gd name="T78" fmla="*/ 38 w 84"/>
                <a:gd name="T79" fmla="*/ 0 h 85"/>
                <a:gd name="T80" fmla="*/ 43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3" y="0"/>
                  </a:moveTo>
                  <a:lnTo>
                    <a:pt x="46" y="0"/>
                  </a:lnTo>
                  <a:lnTo>
                    <a:pt x="51" y="2"/>
                  </a:lnTo>
                  <a:lnTo>
                    <a:pt x="58" y="4"/>
                  </a:lnTo>
                  <a:lnTo>
                    <a:pt x="67" y="7"/>
                  </a:lnTo>
                  <a:lnTo>
                    <a:pt x="72" y="12"/>
                  </a:lnTo>
                  <a:lnTo>
                    <a:pt x="77" y="19"/>
                  </a:lnTo>
                  <a:lnTo>
                    <a:pt x="80" y="26"/>
                  </a:lnTo>
                  <a:lnTo>
                    <a:pt x="84" y="35"/>
                  </a:lnTo>
                  <a:lnTo>
                    <a:pt x="84" y="38"/>
                  </a:lnTo>
                  <a:lnTo>
                    <a:pt x="84" y="43"/>
                  </a:lnTo>
                  <a:lnTo>
                    <a:pt x="84" y="47"/>
                  </a:lnTo>
                  <a:lnTo>
                    <a:pt x="84" y="50"/>
                  </a:lnTo>
                  <a:lnTo>
                    <a:pt x="80" y="59"/>
                  </a:lnTo>
                  <a:lnTo>
                    <a:pt x="77" y="66"/>
                  </a:lnTo>
                  <a:lnTo>
                    <a:pt x="72" y="73"/>
                  </a:lnTo>
                  <a:lnTo>
                    <a:pt x="67" y="78"/>
                  </a:lnTo>
                  <a:lnTo>
                    <a:pt x="58" y="82"/>
                  </a:lnTo>
                  <a:lnTo>
                    <a:pt x="51" y="83"/>
                  </a:lnTo>
                  <a:lnTo>
                    <a:pt x="46" y="85"/>
                  </a:lnTo>
                  <a:lnTo>
                    <a:pt x="43" y="85"/>
                  </a:lnTo>
                  <a:lnTo>
                    <a:pt x="38" y="85"/>
                  </a:lnTo>
                  <a:lnTo>
                    <a:pt x="34" y="83"/>
                  </a:lnTo>
                  <a:lnTo>
                    <a:pt x="26" y="82"/>
                  </a:lnTo>
                  <a:lnTo>
                    <a:pt x="19" y="78"/>
                  </a:lnTo>
                  <a:lnTo>
                    <a:pt x="14" y="73"/>
                  </a:lnTo>
                  <a:lnTo>
                    <a:pt x="9" y="66"/>
                  </a:lnTo>
                  <a:lnTo>
                    <a:pt x="4" y="59"/>
                  </a:lnTo>
                  <a:lnTo>
                    <a:pt x="2" y="50"/>
                  </a:lnTo>
                  <a:lnTo>
                    <a:pt x="2" y="47"/>
                  </a:lnTo>
                  <a:lnTo>
                    <a:pt x="0" y="43"/>
                  </a:lnTo>
                  <a:lnTo>
                    <a:pt x="2" y="38"/>
                  </a:lnTo>
                  <a:lnTo>
                    <a:pt x="2" y="35"/>
                  </a:lnTo>
                  <a:lnTo>
                    <a:pt x="4" y="26"/>
                  </a:lnTo>
                  <a:lnTo>
                    <a:pt x="9" y="19"/>
                  </a:lnTo>
                  <a:lnTo>
                    <a:pt x="14" y="12"/>
                  </a:lnTo>
                  <a:lnTo>
                    <a:pt x="19" y="7"/>
                  </a:lnTo>
                  <a:lnTo>
                    <a:pt x="26" y="4"/>
                  </a:lnTo>
                  <a:lnTo>
                    <a:pt x="34" y="2"/>
                  </a:lnTo>
                  <a:lnTo>
                    <a:pt x="38" y="0"/>
                  </a:lnTo>
                  <a:lnTo>
                    <a:pt x="43"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89" name="Freeform 921">
              <a:extLst>
                <a:ext uri="{FF2B5EF4-FFF2-40B4-BE49-F238E27FC236}">
                  <a16:creationId xmlns:a16="http://schemas.microsoft.com/office/drawing/2014/main" id="{C85AF7FE-8B80-47CB-BD86-311CDDA6B420}"/>
                </a:ext>
              </a:extLst>
            </p:cNvPr>
            <p:cNvSpPr>
              <a:spLocks/>
            </p:cNvSpPr>
            <p:nvPr/>
          </p:nvSpPr>
          <p:spPr bwMode="auto">
            <a:xfrm>
              <a:off x="3252" y="2520"/>
              <a:ext cx="56" cy="57"/>
            </a:xfrm>
            <a:custGeom>
              <a:avLst/>
              <a:gdLst>
                <a:gd name="T0" fmla="*/ 43 w 84"/>
                <a:gd name="T1" fmla="*/ 0 h 85"/>
                <a:gd name="T2" fmla="*/ 46 w 84"/>
                <a:gd name="T3" fmla="*/ 0 h 85"/>
                <a:gd name="T4" fmla="*/ 51 w 84"/>
                <a:gd name="T5" fmla="*/ 2 h 85"/>
                <a:gd name="T6" fmla="*/ 58 w 84"/>
                <a:gd name="T7" fmla="*/ 4 h 85"/>
                <a:gd name="T8" fmla="*/ 67 w 84"/>
                <a:gd name="T9" fmla="*/ 7 h 85"/>
                <a:gd name="T10" fmla="*/ 72 w 84"/>
                <a:gd name="T11" fmla="*/ 12 h 85"/>
                <a:gd name="T12" fmla="*/ 77 w 84"/>
                <a:gd name="T13" fmla="*/ 19 h 85"/>
                <a:gd name="T14" fmla="*/ 80 w 84"/>
                <a:gd name="T15" fmla="*/ 26 h 85"/>
                <a:gd name="T16" fmla="*/ 84 w 84"/>
                <a:gd name="T17" fmla="*/ 35 h 85"/>
                <a:gd name="T18" fmla="*/ 84 w 84"/>
                <a:gd name="T19" fmla="*/ 38 h 85"/>
                <a:gd name="T20" fmla="*/ 84 w 84"/>
                <a:gd name="T21" fmla="*/ 43 h 85"/>
                <a:gd name="T22" fmla="*/ 84 w 84"/>
                <a:gd name="T23" fmla="*/ 47 h 85"/>
                <a:gd name="T24" fmla="*/ 84 w 84"/>
                <a:gd name="T25" fmla="*/ 50 h 85"/>
                <a:gd name="T26" fmla="*/ 80 w 84"/>
                <a:gd name="T27" fmla="*/ 59 h 85"/>
                <a:gd name="T28" fmla="*/ 77 w 84"/>
                <a:gd name="T29" fmla="*/ 66 h 85"/>
                <a:gd name="T30" fmla="*/ 72 w 84"/>
                <a:gd name="T31" fmla="*/ 73 h 85"/>
                <a:gd name="T32" fmla="*/ 67 w 84"/>
                <a:gd name="T33" fmla="*/ 78 h 85"/>
                <a:gd name="T34" fmla="*/ 58 w 84"/>
                <a:gd name="T35" fmla="*/ 82 h 85"/>
                <a:gd name="T36" fmla="*/ 51 w 84"/>
                <a:gd name="T37" fmla="*/ 83 h 85"/>
                <a:gd name="T38" fmla="*/ 46 w 84"/>
                <a:gd name="T39" fmla="*/ 85 h 85"/>
                <a:gd name="T40" fmla="*/ 43 w 84"/>
                <a:gd name="T41" fmla="*/ 85 h 85"/>
                <a:gd name="T42" fmla="*/ 38 w 84"/>
                <a:gd name="T43" fmla="*/ 85 h 85"/>
                <a:gd name="T44" fmla="*/ 34 w 84"/>
                <a:gd name="T45" fmla="*/ 83 h 85"/>
                <a:gd name="T46" fmla="*/ 26 w 84"/>
                <a:gd name="T47" fmla="*/ 82 h 85"/>
                <a:gd name="T48" fmla="*/ 19 w 84"/>
                <a:gd name="T49" fmla="*/ 78 h 85"/>
                <a:gd name="T50" fmla="*/ 14 w 84"/>
                <a:gd name="T51" fmla="*/ 73 h 85"/>
                <a:gd name="T52" fmla="*/ 9 w 84"/>
                <a:gd name="T53" fmla="*/ 66 h 85"/>
                <a:gd name="T54" fmla="*/ 4 w 84"/>
                <a:gd name="T55" fmla="*/ 59 h 85"/>
                <a:gd name="T56" fmla="*/ 2 w 84"/>
                <a:gd name="T57" fmla="*/ 50 h 85"/>
                <a:gd name="T58" fmla="*/ 2 w 84"/>
                <a:gd name="T59" fmla="*/ 47 h 85"/>
                <a:gd name="T60" fmla="*/ 0 w 84"/>
                <a:gd name="T61" fmla="*/ 43 h 85"/>
                <a:gd name="T62" fmla="*/ 2 w 84"/>
                <a:gd name="T63" fmla="*/ 38 h 85"/>
                <a:gd name="T64" fmla="*/ 2 w 84"/>
                <a:gd name="T65" fmla="*/ 35 h 85"/>
                <a:gd name="T66" fmla="*/ 4 w 84"/>
                <a:gd name="T67" fmla="*/ 26 h 85"/>
                <a:gd name="T68" fmla="*/ 9 w 84"/>
                <a:gd name="T69" fmla="*/ 19 h 85"/>
                <a:gd name="T70" fmla="*/ 14 w 84"/>
                <a:gd name="T71" fmla="*/ 12 h 85"/>
                <a:gd name="T72" fmla="*/ 19 w 84"/>
                <a:gd name="T73" fmla="*/ 7 h 85"/>
                <a:gd name="T74" fmla="*/ 26 w 84"/>
                <a:gd name="T75" fmla="*/ 4 h 85"/>
                <a:gd name="T76" fmla="*/ 34 w 84"/>
                <a:gd name="T77" fmla="*/ 2 h 85"/>
                <a:gd name="T78" fmla="*/ 38 w 84"/>
                <a:gd name="T79" fmla="*/ 0 h 85"/>
                <a:gd name="T80" fmla="*/ 43 w 84"/>
                <a:gd name="T8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85">
                  <a:moveTo>
                    <a:pt x="43" y="0"/>
                  </a:moveTo>
                  <a:lnTo>
                    <a:pt x="46" y="0"/>
                  </a:lnTo>
                  <a:lnTo>
                    <a:pt x="51" y="2"/>
                  </a:lnTo>
                  <a:lnTo>
                    <a:pt x="58" y="4"/>
                  </a:lnTo>
                  <a:lnTo>
                    <a:pt x="67" y="7"/>
                  </a:lnTo>
                  <a:lnTo>
                    <a:pt x="72" y="12"/>
                  </a:lnTo>
                  <a:lnTo>
                    <a:pt x="77" y="19"/>
                  </a:lnTo>
                  <a:lnTo>
                    <a:pt x="80" y="26"/>
                  </a:lnTo>
                  <a:lnTo>
                    <a:pt x="84" y="35"/>
                  </a:lnTo>
                  <a:lnTo>
                    <a:pt x="84" y="38"/>
                  </a:lnTo>
                  <a:lnTo>
                    <a:pt x="84" y="43"/>
                  </a:lnTo>
                  <a:lnTo>
                    <a:pt x="84" y="47"/>
                  </a:lnTo>
                  <a:lnTo>
                    <a:pt x="84" y="50"/>
                  </a:lnTo>
                  <a:lnTo>
                    <a:pt x="80" y="59"/>
                  </a:lnTo>
                  <a:lnTo>
                    <a:pt x="77" y="66"/>
                  </a:lnTo>
                  <a:lnTo>
                    <a:pt x="72" y="73"/>
                  </a:lnTo>
                  <a:lnTo>
                    <a:pt x="67" y="78"/>
                  </a:lnTo>
                  <a:lnTo>
                    <a:pt x="58" y="82"/>
                  </a:lnTo>
                  <a:lnTo>
                    <a:pt x="51" y="83"/>
                  </a:lnTo>
                  <a:lnTo>
                    <a:pt x="46" y="85"/>
                  </a:lnTo>
                  <a:lnTo>
                    <a:pt x="43" y="85"/>
                  </a:lnTo>
                  <a:lnTo>
                    <a:pt x="38" y="85"/>
                  </a:lnTo>
                  <a:lnTo>
                    <a:pt x="34" y="83"/>
                  </a:lnTo>
                  <a:lnTo>
                    <a:pt x="26" y="82"/>
                  </a:lnTo>
                  <a:lnTo>
                    <a:pt x="19" y="78"/>
                  </a:lnTo>
                  <a:lnTo>
                    <a:pt x="14" y="73"/>
                  </a:lnTo>
                  <a:lnTo>
                    <a:pt x="9" y="66"/>
                  </a:lnTo>
                  <a:lnTo>
                    <a:pt x="4" y="59"/>
                  </a:lnTo>
                  <a:lnTo>
                    <a:pt x="2" y="50"/>
                  </a:lnTo>
                  <a:lnTo>
                    <a:pt x="2" y="47"/>
                  </a:lnTo>
                  <a:lnTo>
                    <a:pt x="0" y="43"/>
                  </a:lnTo>
                  <a:lnTo>
                    <a:pt x="2" y="38"/>
                  </a:lnTo>
                  <a:lnTo>
                    <a:pt x="2" y="35"/>
                  </a:lnTo>
                  <a:lnTo>
                    <a:pt x="4" y="26"/>
                  </a:lnTo>
                  <a:lnTo>
                    <a:pt x="9" y="19"/>
                  </a:lnTo>
                  <a:lnTo>
                    <a:pt x="14" y="12"/>
                  </a:lnTo>
                  <a:lnTo>
                    <a:pt x="19" y="7"/>
                  </a:lnTo>
                  <a:lnTo>
                    <a:pt x="26" y="4"/>
                  </a:lnTo>
                  <a:lnTo>
                    <a:pt x="34" y="2"/>
                  </a:lnTo>
                  <a:lnTo>
                    <a:pt x="38" y="0"/>
                  </a:lnTo>
                  <a:lnTo>
                    <a:pt x="4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0" name="Rectangle 922">
              <a:extLst>
                <a:ext uri="{FF2B5EF4-FFF2-40B4-BE49-F238E27FC236}">
                  <a16:creationId xmlns:a16="http://schemas.microsoft.com/office/drawing/2014/main" id="{D81949C9-0868-42F7-A77A-D6A0D6C377F8}"/>
                </a:ext>
              </a:extLst>
            </p:cNvPr>
            <p:cNvSpPr>
              <a:spLocks noChangeArrowheads="1"/>
            </p:cNvSpPr>
            <p:nvPr/>
          </p:nvSpPr>
          <p:spPr bwMode="auto">
            <a:xfrm>
              <a:off x="2474" y="2405"/>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8091" name="Rectangle 923">
              <a:extLst>
                <a:ext uri="{FF2B5EF4-FFF2-40B4-BE49-F238E27FC236}">
                  <a16:creationId xmlns:a16="http://schemas.microsoft.com/office/drawing/2014/main" id="{2D4EFAFD-C229-4A77-9BA5-BCD46BC164CC}"/>
                </a:ext>
              </a:extLst>
            </p:cNvPr>
            <p:cNvSpPr>
              <a:spLocks noChangeArrowheads="1"/>
            </p:cNvSpPr>
            <p:nvPr/>
          </p:nvSpPr>
          <p:spPr bwMode="auto">
            <a:xfrm>
              <a:off x="2532" y="2452"/>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12</a:t>
              </a:r>
              <a:endParaRPr lang="en-US" altLang="en-US" sz="4400"/>
            </a:p>
          </p:txBody>
        </p:sp>
        <p:sp>
          <p:nvSpPr>
            <p:cNvPr id="8092" name="Rectangle 924">
              <a:extLst>
                <a:ext uri="{FF2B5EF4-FFF2-40B4-BE49-F238E27FC236}">
                  <a16:creationId xmlns:a16="http://schemas.microsoft.com/office/drawing/2014/main" id="{6CB8335B-5960-4144-AE09-CAC9651C6AF6}"/>
                </a:ext>
              </a:extLst>
            </p:cNvPr>
            <p:cNvSpPr>
              <a:spLocks noChangeArrowheads="1"/>
            </p:cNvSpPr>
            <p:nvPr/>
          </p:nvSpPr>
          <p:spPr bwMode="auto">
            <a:xfrm>
              <a:off x="2597" y="2405"/>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=0.5</a:t>
              </a:r>
              <a:endParaRPr lang="en-US" altLang="en-US" sz="4400"/>
            </a:p>
          </p:txBody>
        </p:sp>
        <p:sp>
          <p:nvSpPr>
            <p:cNvPr id="8093" name="Rectangle 925">
              <a:extLst>
                <a:ext uri="{FF2B5EF4-FFF2-40B4-BE49-F238E27FC236}">
                  <a16:creationId xmlns:a16="http://schemas.microsoft.com/office/drawing/2014/main" id="{A05E8870-BC8C-4F3B-8C19-E8D8151937B3}"/>
                </a:ext>
              </a:extLst>
            </p:cNvPr>
            <p:cNvSpPr>
              <a:spLocks noChangeArrowheads="1"/>
            </p:cNvSpPr>
            <p:nvPr/>
          </p:nvSpPr>
          <p:spPr bwMode="auto">
            <a:xfrm>
              <a:off x="2930" y="2410"/>
              <a:ext cx="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8094" name="Rectangle 926">
              <a:extLst>
                <a:ext uri="{FF2B5EF4-FFF2-40B4-BE49-F238E27FC236}">
                  <a16:creationId xmlns:a16="http://schemas.microsoft.com/office/drawing/2014/main" id="{5EE9A15F-F752-4391-BFBB-AC75045882B6}"/>
                </a:ext>
              </a:extLst>
            </p:cNvPr>
            <p:cNvSpPr>
              <a:spLocks noChangeArrowheads="1"/>
            </p:cNvSpPr>
            <p:nvPr/>
          </p:nvSpPr>
          <p:spPr bwMode="auto">
            <a:xfrm>
              <a:off x="2987" y="2457"/>
              <a:ext cx="50"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25</a:t>
              </a:r>
              <a:endParaRPr lang="en-US" altLang="en-US" sz="4400"/>
            </a:p>
          </p:txBody>
        </p:sp>
        <p:sp>
          <p:nvSpPr>
            <p:cNvPr id="8095" name="Rectangle 927">
              <a:extLst>
                <a:ext uri="{FF2B5EF4-FFF2-40B4-BE49-F238E27FC236}">
                  <a16:creationId xmlns:a16="http://schemas.microsoft.com/office/drawing/2014/main" id="{36F8703B-E208-47D8-937A-3C639047BF66}"/>
                </a:ext>
              </a:extLst>
            </p:cNvPr>
            <p:cNvSpPr>
              <a:spLocks noChangeArrowheads="1"/>
            </p:cNvSpPr>
            <p:nvPr/>
          </p:nvSpPr>
          <p:spPr bwMode="auto">
            <a:xfrm>
              <a:off x="3052" y="2410"/>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=0.7</a:t>
              </a:r>
              <a:endParaRPr lang="en-US" altLang="en-US" sz="4400"/>
            </a:p>
          </p:txBody>
        </p:sp>
        <p:sp>
          <p:nvSpPr>
            <p:cNvPr id="8096" name="Rectangle 928">
              <a:extLst>
                <a:ext uri="{FF2B5EF4-FFF2-40B4-BE49-F238E27FC236}">
                  <a16:creationId xmlns:a16="http://schemas.microsoft.com/office/drawing/2014/main" id="{7ECF0B9E-6464-4AB8-A663-970AAE493557}"/>
                </a:ext>
              </a:extLst>
            </p:cNvPr>
            <p:cNvSpPr>
              <a:spLocks noChangeArrowheads="1"/>
            </p:cNvSpPr>
            <p:nvPr/>
          </p:nvSpPr>
          <p:spPr bwMode="auto">
            <a:xfrm rot="16200000">
              <a:off x="2900" y="2810"/>
              <a:ext cx="4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8097" name="Rectangle 929">
              <a:extLst>
                <a:ext uri="{FF2B5EF4-FFF2-40B4-BE49-F238E27FC236}">
                  <a16:creationId xmlns:a16="http://schemas.microsoft.com/office/drawing/2014/main" id="{FCC68508-DD73-48FE-A44E-37492D6CC983}"/>
                </a:ext>
              </a:extLst>
            </p:cNvPr>
            <p:cNvSpPr>
              <a:spLocks noChangeArrowheads="1"/>
            </p:cNvSpPr>
            <p:nvPr/>
          </p:nvSpPr>
          <p:spPr bwMode="auto">
            <a:xfrm rot="16200000">
              <a:off x="2931" y="2765"/>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24</a:t>
              </a:r>
              <a:endParaRPr lang="en-US" altLang="en-US" sz="4400"/>
            </a:p>
          </p:txBody>
        </p:sp>
        <p:sp>
          <p:nvSpPr>
            <p:cNvPr id="8098" name="Rectangle 930">
              <a:extLst>
                <a:ext uri="{FF2B5EF4-FFF2-40B4-BE49-F238E27FC236}">
                  <a16:creationId xmlns:a16="http://schemas.microsoft.com/office/drawing/2014/main" id="{04AB93F9-6DFC-4CED-A6FA-48341F60591D}"/>
                </a:ext>
              </a:extLst>
            </p:cNvPr>
            <p:cNvSpPr>
              <a:spLocks noChangeArrowheads="1"/>
            </p:cNvSpPr>
            <p:nvPr/>
          </p:nvSpPr>
          <p:spPr bwMode="auto">
            <a:xfrm rot="16200000">
              <a:off x="2852" y="2637"/>
              <a:ext cx="1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=0.3</a:t>
              </a:r>
              <a:endParaRPr lang="en-US" altLang="en-US" sz="4400"/>
            </a:p>
          </p:txBody>
        </p:sp>
        <p:sp>
          <p:nvSpPr>
            <p:cNvPr id="8099" name="Rectangle 931">
              <a:extLst>
                <a:ext uri="{FF2B5EF4-FFF2-40B4-BE49-F238E27FC236}">
                  <a16:creationId xmlns:a16="http://schemas.microsoft.com/office/drawing/2014/main" id="{B958760B-4BFF-445C-9AE0-63A25523E296}"/>
                </a:ext>
              </a:extLst>
            </p:cNvPr>
            <p:cNvSpPr>
              <a:spLocks noChangeArrowheads="1"/>
            </p:cNvSpPr>
            <p:nvPr/>
          </p:nvSpPr>
          <p:spPr bwMode="auto">
            <a:xfrm rot="16200000">
              <a:off x="2314" y="2821"/>
              <a:ext cx="4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P</a:t>
              </a:r>
              <a:endParaRPr lang="en-US" altLang="en-US" sz="4400"/>
            </a:p>
          </p:txBody>
        </p:sp>
        <p:sp>
          <p:nvSpPr>
            <p:cNvPr id="8100" name="Rectangle 932">
              <a:extLst>
                <a:ext uri="{FF2B5EF4-FFF2-40B4-BE49-F238E27FC236}">
                  <a16:creationId xmlns:a16="http://schemas.microsoft.com/office/drawing/2014/main" id="{5D633583-679F-41E6-8BAE-476C3F4C37FC}"/>
                </a:ext>
              </a:extLst>
            </p:cNvPr>
            <p:cNvSpPr>
              <a:spLocks noChangeArrowheads="1"/>
            </p:cNvSpPr>
            <p:nvPr/>
          </p:nvSpPr>
          <p:spPr bwMode="auto">
            <a:xfrm rot="16200000">
              <a:off x="2266" y="2649"/>
              <a:ext cx="144"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600" b="1">
                  <a:solidFill>
                    <a:srgbClr val="000000"/>
                  </a:solidFill>
                  <a:latin typeface="Arial" panose="020B0604020202020204" pitchFamily="34" charset="0"/>
                </a:rPr>
                <a:t>=0.5</a:t>
              </a:r>
              <a:endParaRPr lang="en-US" altLang="en-US" sz="4400"/>
            </a:p>
          </p:txBody>
        </p:sp>
        <p:sp>
          <p:nvSpPr>
            <p:cNvPr id="8101" name="Line 933">
              <a:extLst>
                <a:ext uri="{FF2B5EF4-FFF2-40B4-BE49-F238E27FC236}">
                  <a16:creationId xmlns:a16="http://schemas.microsoft.com/office/drawing/2014/main" id="{4908D52E-7897-45BC-B91D-72394FA7A658}"/>
                </a:ext>
              </a:extLst>
            </p:cNvPr>
            <p:cNvSpPr>
              <a:spLocks noChangeShapeType="1"/>
            </p:cNvSpPr>
            <p:nvPr/>
          </p:nvSpPr>
          <p:spPr bwMode="auto">
            <a:xfrm>
              <a:off x="4200" y="2549"/>
              <a:ext cx="450" cy="181"/>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02" name="Line 934">
              <a:extLst>
                <a:ext uri="{FF2B5EF4-FFF2-40B4-BE49-F238E27FC236}">
                  <a16:creationId xmlns:a16="http://schemas.microsoft.com/office/drawing/2014/main" id="{D148C050-97DE-4489-91DF-5E3DBCF0052E}"/>
                </a:ext>
              </a:extLst>
            </p:cNvPr>
            <p:cNvSpPr>
              <a:spLocks noChangeShapeType="1"/>
            </p:cNvSpPr>
            <p:nvPr/>
          </p:nvSpPr>
          <p:spPr bwMode="auto">
            <a:xfrm>
              <a:off x="4214" y="2548"/>
              <a:ext cx="403" cy="1"/>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03" name="Line 935">
              <a:extLst>
                <a:ext uri="{FF2B5EF4-FFF2-40B4-BE49-F238E27FC236}">
                  <a16:creationId xmlns:a16="http://schemas.microsoft.com/office/drawing/2014/main" id="{2009FFCF-2DEF-444C-A5AA-BF811198E24C}"/>
                </a:ext>
              </a:extLst>
            </p:cNvPr>
            <p:cNvSpPr>
              <a:spLocks noChangeShapeType="1"/>
            </p:cNvSpPr>
            <p:nvPr/>
          </p:nvSpPr>
          <p:spPr bwMode="auto">
            <a:xfrm>
              <a:off x="4648" y="2549"/>
              <a:ext cx="402" cy="2"/>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04" name="Line 936">
              <a:extLst>
                <a:ext uri="{FF2B5EF4-FFF2-40B4-BE49-F238E27FC236}">
                  <a16:creationId xmlns:a16="http://schemas.microsoft.com/office/drawing/2014/main" id="{B2026A76-1BD4-44CC-A66E-7C48DC2C4D9B}"/>
                </a:ext>
              </a:extLst>
            </p:cNvPr>
            <p:cNvSpPr>
              <a:spLocks noChangeShapeType="1"/>
            </p:cNvSpPr>
            <p:nvPr/>
          </p:nvSpPr>
          <p:spPr bwMode="auto">
            <a:xfrm>
              <a:off x="5082" y="2549"/>
              <a:ext cx="280" cy="2"/>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05" name="Line 937">
              <a:extLst>
                <a:ext uri="{FF2B5EF4-FFF2-40B4-BE49-F238E27FC236}">
                  <a16:creationId xmlns:a16="http://schemas.microsoft.com/office/drawing/2014/main" id="{C166307F-F336-4F81-8EC1-51EA8D059036}"/>
                </a:ext>
              </a:extLst>
            </p:cNvPr>
            <p:cNvSpPr>
              <a:spLocks noChangeShapeType="1"/>
            </p:cNvSpPr>
            <p:nvPr/>
          </p:nvSpPr>
          <p:spPr bwMode="auto">
            <a:xfrm flipV="1">
              <a:off x="2428" y="2914"/>
              <a:ext cx="415" cy="3"/>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06" name="Line 938">
              <a:extLst>
                <a:ext uri="{FF2B5EF4-FFF2-40B4-BE49-F238E27FC236}">
                  <a16:creationId xmlns:a16="http://schemas.microsoft.com/office/drawing/2014/main" id="{ED809615-D7A7-4273-8FBA-9CE76A45C830}"/>
                </a:ext>
              </a:extLst>
            </p:cNvPr>
            <p:cNvSpPr>
              <a:spLocks noChangeShapeType="1"/>
            </p:cNvSpPr>
            <p:nvPr/>
          </p:nvSpPr>
          <p:spPr bwMode="auto">
            <a:xfrm flipH="1" flipV="1">
              <a:off x="2429" y="2537"/>
              <a:ext cx="3" cy="374"/>
            </a:xfrm>
            <a:prstGeom prst="line">
              <a:avLst/>
            </a:prstGeom>
            <a:noFill/>
            <a:ln w="7938">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107" name="Line 939">
              <a:extLst>
                <a:ext uri="{FF2B5EF4-FFF2-40B4-BE49-F238E27FC236}">
                  <a16:creationId xmlns:a16="http://schemas.microsoft.com/office/drawing/2014/main" id="{DA2FBE0A-8FE5-476F-9C2C-A3E8756CBA21}"/>
                </a:ext>
              </a:extLst>
            </p:cNvPr>
            <p:cNvSpPr>
              <a:spLocks noChangeShapeType="1"/>
            </p:cNvSpPr>
            <p:nvPr/>
          </p:nvSpPr>
          <p:spPr bwMode="auto">
            <a:xfrm>
              <a:off x="2441" y="2543"/>
              <a:ext cx="402" cy="1"/>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08" name="Line 940">
              <a:extLst>
                <a:ext uri="{FF2B5EF4-FFF2-40B4-BE49-F238E27FC236}">
                  <a16:creationId xmlns:a16="http://schemas.microsoft.com/office/drawing/2014/main" id="{44011F81-5B87-48AC-9C5A-C9A89AC0BE5A}"/>
                </a:ext>
              </a:extLst>
            </p:cNvPr>
            <p:cNvSpPr>
              <a:spLocks noChangeShapeType="1"/>
            </p:cNvSpPr>
            <p:nvPr/>
          </p:nvSpPr>
          <p:spPr bwMode="auto">
            <a:xfrm flipV="1">
              <a:off x="2843" y="2540"/>
              <a:ext cx="10" cy="378"/>
            </a:xfrm>
            <a:prstGeom prst="line">
              <a:avLst/>
            </a:prstGeom>
            <a:noFill/>
            <a:ln w="7938">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109" name="Rectangle 941">
              <a:extLst>
                <a:ext uri="{FF2B5EF4-FFF2-40B4-BE49-F238E27FC236}">
                  <a16:creationId xmlns:a16="http://schemas.microsoft.com/office/drawing/2014/main" id="{EA499628-8621-4C3B-8E10-0957226C2757}"/>
                </a:ext>
              </a:extLst>
            </p:cNvPr>
            <p:cNvSpPr>
              <a:spLocks noChangeArrowheads="1"/>
            </p:cNvSpPr>
            <p:nvPr/>
          </p:nvSpPr>
          <p:spPr bwMode="auto">
            <a:xfrm rot="16200000">
              <a:off x="2345" y="2780"/>
              <a:ext cx="5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000" b="1">
                  <a:solidFill>
                    <a:srgbClr val="000000"/>
                  </a:solidFill>
                  <a:latin typeface="Arial" panose="020B0604020202020204" pitchFamily="34" charset="0"/>
                </a:rPr>
                <a:t>13</a:t>
              </a:r>
              <a:endParaRPr lang="en-US" altLang="en-US" sz="4400"/>
            </a:p>
          </p:txBody>
        </p:sp>
        <p:sp>
          <p:nvSpPr>
            <p:cNvPr id="8110" name="Line 942">
              <a:extLst>
                <a:ext uri="{FF2B5EF4-FFF2-40B4-BE49-F238E27FC236}">
                  <a16:creationId xmlns:a16="http://schemas.microsoft.com/office/drawing/2014/main" id="{B0972CBF-E453-46BC-B881-B74FAD836507}"/>
                </a:ext>
              </a:extLst>
            </p:cNvPr>
            <p:cNvSpPr>
              <a:spLocks noChangeShapeType="1"/>
            </p:cNvSpPr>
            <p:nvPr/>
          </p:nvSpPr>
          <p:spPr bwMode="auto">
            <a:xfrm>
              <a:off x="2874" y="2544"/>
              <a:ext cx="403" cy="1"/>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11" name="Line 943">
              <a:extLst>
                <a:ext uri="{FF2B5EF4-FFF2-40B4-BE49-F238E27FC236}">
                  <a16:creationId xmlns:a16="http://schemas.microsoft.com/office/drawing/2014/main" id="{2DEB64A1-B073-4596-93ED-FB2F5DCA240C}"/>
                </a:ext>
              </a:extLst>
            </p:cNvPr>
            <p:cNvSpPr>
              <a:spLocks noChangeShapeType="1"/>
            </p:cNvSpPr>
            <p:nvPr/>
          </p:nvSpPr>
          <p:spPr bwMode="auto">
            <a:xfrm flipV="1">
              <a:off x="2861" y="2919"/>
              <a:ext cx="246" cy="2"/>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12" name="Line 944">
              <a:extLst>
                <a:ext uri="{FF2B5EF4-FFF2-40B4-BE49-F238E27FC236}">
                  <a16:creationId xmlns:a16="http://schemas.microsoft.com/office/drawing/2014/main" id="{9A2A356E-A6F5-4392-8C28-17C57A2EA11A}"/>
                </a:ext>
              </a:extLst>
            </p:cNvPr>
            <p:cNvSpPr>
              <a:spLocks noChangeShapeType="1"/>
            </p:cNvSpPr>
            <p:nvPr/>
          </p:nvSpPr>
          <p:spPr bwMode="auto">
            <a:xfrm>
              <a:off x="4639" y="2727"/>
              <a:ext cx="421" cy="194"/>
            </a:xfrm>
            <a:prstGeom prst="line">
              <a:avLst/>
            </a:prstGeom>
            <a:noFill/>
            <a:ln w="7938">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114" name="Rectangle 946">
            <a:extLst>
              <a:ext uri="{FF2B5EF4-FFF2-40B4-BE49-F238E27FC236}">
                <a16:creationId xmlns:a16="http://schemas.microsoft.com/office/drawing/2014/main" id="{FB8F16CB-5238-459F-9BAC-5B14ABB3C34E}"/>
              </a:ext>
            </a:extLst>
          </p:cNvPr>
          <p:cNvSpPr>
            <a:spLocks noChangeArrowheads="1"/>
          </p:cNvSpPr>
          <p:nvPr/>
        </p:nvSpPr>
        <p:spPr bwMode="auto">
          <a:xfrm>
            <a:off x="20955000" y="26670000"/>
            <a:ext cx="7318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defTabSz="4389438" eaLnBrk="0" hangingPunct="0">
              <a:defRPr sz="21100">
                <a:solidFill>
                  <a:schemeClr val="tx2"/>
                </a:solidFill>
                <a:latin typeface="Times New Roman" panose="02020603050405020304" pitchFamily="18" charset="0"/>
              </a:defRPr>
            </a:lvl1pPr>
            <a:lvl2pPr defTabSz="4389438" eaLnBrk="0" hangingPunct="0">
              <a:defRPr sz="21100">
                <a:solidFill>
                  <a:schemeClr val="tx2"/>
                </a:solidFill>
                <a:latin typeface="Times New Roman" panose="02020603050405020304" pitchFamily="18" charset="0"/>
              </a:defRPr>
            </a:lvl2pPr>
            <a:lvl3pPr defTabSz="4389438" eaLnBrk="0" hangingPunct="0">
              <a:defRPr sz="21100">
                <a:solidFill>
                  <a:schemeClr val="tx2"/>
                </a:solidFill>
                <a:latin typeface="Times New Roman" panose="02020603050405020304" pitchFamily="18" charset="0"/>
              </a:defRPr>
            </a:lvl3pPr>
            <a:lvl4pPr defTabSz="4389438" eaLnBrk="0" hangingPunct="0">
              <a:defRPr sz="21100">
                <a:solidFill>
                  <a:schemeClr val="tx2"/>
                </a:solidFill>
                <a:latin typeface="Times New Roman" panose="02020603050405020304" pitchFamily="18" charset="0"/>
              </a:defRPr>
            </a:lvl4pPr>
            <a:lvl5pPr defTabSz="4389438" eaLnBrk="0" hangingPunct="0">
              <a:defRPr sz="21100">
                <a:solidFill>
                  <a:schemeClr val="tx2"/>
                </a:solidFill>
                <a:latin typeface="Times New Roman" panose="02020603050405020304" pitchFamily="18" charset="0"/>
              </a:defRPr>
            </a:lvl5pPr>
            <a:lvl6pPr marL="457200" algn="ctr" defTabSz="4389438"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eaLnBrk="0" fontAlgn="base" hangingPunct="0">
              <a:spcBef>
                <a:spcPct val="0"/>
              </a:spcBef>
              <a:spcAft>
                <a:spcPct val="0"/>
              </a:spcAft>
              <a:defRPr sz="21100">
                <a:solidFill>
                  <a:schemeClr val="tx2"/>
                </a:solidFill>
                <a:latin typeface="Times New Roman" panose="02020603050405020304" pitchFamily="18" charset="0"/>
              </a:defRPr>
            </a:lvl9pPr>
          </a:lstStyle>
          <a:p>
            <a:r>
              <a:rPr lang="en-US" altLang="en-US" sz="4800" b="1"/>
              <a:t>Contributing Area</a:t>
            </a:r>
          </a:p>
        </p:txBody>
      </p:sp>
      <p:pic>
        <p:nvPicPr>
          <p:cNvPr id="8115" name="Picture 947">
            <a:extLst>
              <a:ext uri="{FF2B5EF4-FFF2-40B4-BE49-F238E27FC236}">
                <a16:creationId xmlns:a16="http://schemas.microsoft.com/office/drawing/2014/main" id="{2B3C2893-0829-4228-9698-03B979F1DE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47328" b="38795"/>
          <a:stretch>
            <a:fillRect/>
          </a:stretch>
        </p:blipFill>
        <p:spPr bwMode="auto">
          <a:xfrm>
            <a:off x="17830800" y="28668663"/>
            <a:ext cx="504348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16" name="Oval 948">
            <a:extLst>
              <a:ext uri="{FF2B5EF4-FFF2-40B4-BE49-F238E27FC236}">
                <a16:creationId xmlns:a16="http://schemas.microsoft.com/office/drawing/2014/main" id="{E621128F-204C-4115-B6E1-36116BBFB52C}"/>
              </a:ext>
            </a:extLst>
          </p:cNvPr>
          <p:cNvSpPr>
            <a:spLocks noChangeArrowheads="1"/>
          </p:cNvSpPr>
          <p:nvPr/>
        </p:nvSpPr>
        <p:spPr bwMode="auto">
          <a:xfrm>
            <a:off x="18538825" y="31954788"/>
            <a:ext cx="173038" cy="173037"/>
          </a:xfrm>
          <a:prstGeom prst="ellipse">
            <a:avLst/>
          </a:prstGeom>
          <a:solidFill>
            <a:srgbClr val="FF0000"/>
          </a:solidFill>
          <a:ln w="9525">
            <a:solidFill>
              <a:srgbClr val="000000"/>
            </a:solidFill>
            <a:round/>
            <a:headEnd/>
            <a:tailEnd/>
          </a:ln>
        </p:spPr>
        <p:txBody>
          <a:bodyPr/>
          <a:lstStyle/>
          <a:p>
            <a:endParaRPr lang="en-US"/>
          </a:p>
        </p:txBody>
      </p:sp>
      <p:sp>
        <p:nvSpPr>
          <p:cNvPr id="8117" name="Text Box 949">
            <a:extLst>
              <a:ext uri="{FF2B5EF4-FFF2-40B4-BE49-F238E27FC236}">
                <a16:creationId xmlns:a16="http://schemas.microsoft.com/office/drawing/2014/main" id="{2015D453-F8AC-4492-A96D-D2518C2D92F0}"/>
              </a:ext>
            </a:extLst>
          </p:cNvPr>
          <p:cNvSpPr txBox="1">
            <a:spLocks noChangeArrowheads="1"/>
          </p:cNvSpPr>
          <p:nvPr/>
        </p:nvSpPr>
        <p:spPr bwMode="auto">
          <a:xfrm>
            <a:off x="18343563" y="30983238"/>
            <a:ext cx="858837" cy="8239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4800" u="sng">
                <a:solidFill>
                  <a:srgbClr val="000000"/>
                </a:solidFill>
              </a:rPr>
              <a:t>x</a:t>
            </a:r>
          </a:p>
        </p:txBody>
      </p:sp>
      <p:sp>
        <p:nvSpPr>
          <p:cNvPr id="8118" name="Text Box 950">
            <a:extLst>
              <a:ext uri="{FF2B5EF4-FFF2-40B4-BE49-F238E27FC236}">
                <a16:creationId xmlns:a16="http://schemas.microsoft.com/office/drawing/2014/main" id="{7886CE60-6A74-4A18-92E5-29DBE9DA5BA3}"/>
              </a:ext>
            </a:extLst>
          </p:cNvPr>
          <p:cNvSpPr txBox="1">
            <a:spLocks noChangeArrowheads="1"/>
          </p:cNvSpPr>
          <p:nvPr/>
        </p:nvSpPr>
        <p:spPr bwMode="auto">
          <a:xfrm>
            <a:off x="19713575" y="30392688"/>
            <a:ext cx="1593850" cy="8239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4800">
                <a:solidFill>
                  <a:srgbClr val="000000"/>
                </a:solidFill>
              </a:rPr>
              <a:t>r(</a:t>
            </a:r>
            <a:r>
              <a:rPr lang="en-US" altLang="en-US" sz="4800" u="sng">
                <a:solidFill>
                  <a:srgbClr val="000000"/>
                </a:solidFill>
              </a:rPr>
              <a:t>x</a:t>
            </a:r>
            <a:r>
              <a:rPr lang="en-US" altLang="en-US" sz="4800">
                <a:solidFill>
                  <a:srgbClr val="000000"/>
                </a:solidFill>
              </a:rPr>
              <a:t>)</a:t>
            </a:r>
          </a:p>
        </p:txBody>
      </p:sp>
      <p:sp>
        <p:nvSpPr>
          <p:cNvPr id="8119" name="Line 951">
            <a:extLst>
              <a:ext uri="{FF2B5EF4-FFF2-40B4-BE49-F238E27FC236}">
                <a16:creationId xmlns:a16="http://schemas.microsoft.com/office/drawing/2014/main" id="{08A81961-9ABC-411C-989D-D661FA4E0C5E}"/>
              </a:ext>
            </a:extLst>
          </p:cNvPr>
          <p:cNvSpPr>
            <a:spLocks noChangeShapeType="1"/>
          </p:cNvSpPr>
          <p:nvPr/>
        </p:nvSpPr>
        <p:spPr bwMode="auto">
          <a:xfrm flipH="1">
            <a:off x="21416963" y="29260800"/>
            <a:ext cx="2281237" cy="1503363"/>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22" name="Rectangle 954">
            <a:extLst>
              <a:ext uri="{FF2B5EF4-FFF2-40B4-BE49-F238E27FC236}">
                <a16:creationId xmlns:a16="http://schemas.microsoft.com/office/drawing/2014/main" id="{A5F5021C-9367-40F8-A3E2-6910CE5B2D38}"/>
              </a:ext>
            </a:extLst>
          </p:cNvPr>
          <p:cNvSpPr>
            <a:spLocks noChangeArrowheads="1"/>
          </p:cNvSpPr>
          <p:nvPr/>
        </p:nvSpPr>
        <p:spPr bwMode="auto">
          <a:xfrm>
            <a:off x="0" y="21080413"/>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21" name="Object 953">
            <a:extLst>
              <a:ext uri="{FF2B5EF4-FFF2-40B4-BE49-F238E27FC236}">
                <a16:creationId xmlns:a16="http://schemas.microsoft.com/office/drawing/2014/main" id="{924371A5-62BD-487B-B58D-C474DF078154}"/>
              </a:ext>
            </a:extLst>
          </p:cNvPr>
          <p:cNvGraphicFramePr>
            <a:graphicFrameLocks noChangeAspect="1"/>
          </p:cNvGraphicFramePr>
          <p:nvPr/>
        </p:nvGraphicFramePr>
        <p:xfrm>
          <a:off x="23791863" y="28521025"/>
          <a:ext cx="4305300" cy="1730375"/>
        </p:xfrm>
        <a:graphic>
          <a:graphicData uri="http://schemas.openxmlformats.org/presentationml/2006/ole">
            <mc:AlternateContent xmlns:mc="http://schemas.openxmlformats.org/markup-compatibility/2006">
              <mc:Choice xmlns:v="urn:schemas-microsoft-com:vml" Requires="v">
                <p:oleObj spid="_x0000_s8140" name="Equation" r:id="rId16" imgW="1079032" imgH="431613" progId="Equation.3">
                  <p:embed/>
                </p:oleObj>
              </mc:Choice>
              <mc:Fallback>
                <p:oleObj name="Equation" r:id="rId16" imgW="1079032" imgH="431613" progId="Equation.3">
                  <p:embed/>
                  <p:pic>
                    <p:nvPicPr>
                      <p:cNvPr id="0" name="Object 95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791863" y="28521025"/>
                        <a:ext cx="4305300" cy="173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24" name="Rectangle 956">
            <a:extLst>
              <a:ext uri="{FF2B5EF4-FFF2-40B4-BE49-F238E27FC236}">
                <a16:creationId xmlns:a16="http://schemas.microsoft.com/office/drawing/2014/main" id="{E2DF446A-4C69-4E5B-B810-8203D6DA85A5}"/>
              </a:ext>
            </a:extLst>
          </p:cNvPr>
          <p:cNvSpPr>
            <a:spLocks noChangeArrowheads="1"/>
          </p:cNvSpPr>
          <p:nvPr/>
        </p:nvSpPr>
        <p:spPr bwMode="auto">
          <a:xfrm>
            <a:off x="0" y="21077238"/>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23" name="Object 955">
            <a:extLst>
              <a:ext uri="{FF2B5EF4-FFF2-40B4-BE49-F238E27FC236}">
                <a16:creationId xmlns:a16="http://schemas.microsoft.com/office/drawing/2014/main" id="{FEC39397-A112-495D-AB9E-7F369465902E}"/>
              </a:ext>
            </a:extLst>
          </p:cNvPr>
          <p:cNvGraphicFramePr>
            <a:graphicFrameLocks noChangeAspect="1"/>
          </p:cNvGraphicFramePr>
          <p:nvPr/>
        </p:nvGraphicFramePr>
        <p:xfrm>
          <a:off x="23791863" y="31346775"/>
          <a:ext cx="8135937" cy="1673225"/>
        </p:xfrm>
        <a:graphic>
          <a:graphicData uri="http://schemas.openxmlformats.org/presentationml/2006/ole">
            <mc:AlternateContent xmlns:mc="http://schemas.openxmlformats.org/markup-compatibility/2006">
              <mc:Choice xmlns:v="urn:schemas-microsoft-com:vml" Requires="v">
                <p:oleObj spid="_x0000_s8141" name="Equation" r:id="rId18" imgW="2019240" imgH="419040" progId="Equation.3">
                  <p:embed/>
                </p:oleObj>
              </mc:Choice>
              <mc:Fallback>
                <p:oleObj name="Equation" r:id="rId18" imgW="2019240" imgH="419040" progId="Equation.3">
                  <p:embed/>
                  <p:pic>
                    <p:nvPicPr>
                      <p:cNvPr id="0" name="Object 95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791863" y="31346775"/>
                        <a:ext cx="8135937" cy="167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25" name="Rectangle 957">
            <a:extLst>
              <a:ext uri="{FF2B5EF4-FFF2-40B4-BE49-F238E27FC236}">
                <a16:creationId xmlns:a16="http://schemas.microsoft.com/office/drawing/2014/main" id="{87E84F25-D937-4504-8648-CA78840CD80A}"/>
              </a:ext>
            </a:extLst>
          </p:cNvPr>
          <p:cNvSpPr>
            <a:spLocks noChangeArrowheads="1"/>
          </p:cNvSpPr>
          <p:nvPr/>
        </p:nvSpPr>
        <p:spPr bwMode="auto">
          <a:xfrm>
            <a:off x="23317200" y="30164088"/>
            <a:ext cx="7318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defTabSz="4389438" eaLnBrk="0" hangingPunct="0">
              <a:defRPr sz="21100">
                <a:solidFill>
                  <a:schemeClr val="tx2"/>
                </a:solidFill>
                <a:latin typeface="Times New Roman" panose="02020603050405020304" pitchFamily="18" charset="0"/>
              </a:defRPr>
            </a:lvl1pPr>
            <a:lvl2pPr defTabSz="4389438" eaLnBrk="0" hangingPunct="0">
              <a:defRPr sz="21100">
                <a:solidFill>
                  <a:schemeClr val="tx2"/>
                </a:solidFill>
                <a:latin typeface="Times New Roman" panose="02020603050405020304" pitchFamily="18" charset="0"/>
              </a:defRPr>
            </a:lvl2pPr>
            <a:lvl3pPr defTabSz="4389438" eaLnBrk="0" hangingPunct="0">
              <a:defRPr sz="21100">
                <a:solidFill>
                  <a:schemeClr val="tx2"/>
                </a:solidFill>
                <a:latin typeface="Times New Roman" panose="02020603050405020304" pitchFamily="18" charset="0"/>
              </a:defRPr>
            </a:lvl3pPr>
            <a:lvl4pPr defTabSz="4389438" eaLnBrk="0" hangingPunct="0">
              <a:defRPr sz="21100">
                <a:solidFill>
                  <a:schemeClr val="tx2"/>
                </a:solidFill>
                <a:latin typeface="Times New Roman" panose="02020603050405020304" pitchFamily="18" charset="0"/>
              </a:defRPr>
            </a:lvl4pPr>
            <a:lvl5pPr defTabSz="4389438" eaLnBrk="0" hangingPunct="0">
              <a:defRPr sz="21100">
                <a:solidFill>
                  <a:schemeClr val="tx2"/>
                </a:solidFill>
                <a:latin typeface="Times New Roman" panose="02020603050405020304" pitchFamily="18" charset="0"/>
              </a:defRPr>
            </a:lvl5pPr>
            <a:lvl6pPr marL="457200" algn="ctr" defTabSz="4389438"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eaLnBrk="0" fontAlgn="base" hangingPunct="0">
              <a:spcBef>
                <a:spcPct val="0"/>
              </a:spcBef>
              <a:spcAft>
                <a:spcPct val="0"/>
              </a:spcAft>
              <a:defRPr sz="21100">
                <a:solidFill>
                  <a:schemeClr val="tx2"/>
                </a:solidFill>
                <a:latin typeface="Times New Roman" panose="02020603050405020304" pitchFamily="18" charset="0"/>
              </a:defRPr>
            </a:lvl9pPr>
          </a:lstStyle>
          <a:p>
            <a:pPr algn="l"/>
            <a:r>
              <a:rPr lang="en-US" altLang="en-US" sz="4800"/>
              <a:t>Numerical Evaluation</a:t>
            </a:r>
          </a:p>
        </p:txBody>
      </p:sp>
      <p:sp>
        <p:nvSpPr>
          <p:cNvPr id="8126" name="Rectangle 958">
            <a:extLst>
              <a:ext uri="{FF2B5EF4-FFF2-40B4-BE49-F238E27FC236}">
                <a16:creationId xmlns:a16="http://schemas.microsoft.com/office/drawing/2014/main" id="{C394E476-AE92-4907-9679-AB40A73C416D}"/>
              </a:ext>
            </a:extLst>
          </p:cNvPr>
          <p:cNvSpPr>
            <a:spLocks noChangeArrowheads="1"/>
          </p:cNvSpPr>
          <p:nvPr/>
        </p:nvSpPr>
        <p:spPr bwMode="auto">
          <a:xfrm>
            <a:off x="23317200" y="32669163"/>
            <a:ext cx="990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defTabSz="4389438" eaLnBrk="0" hangingPunct="0">
              <a:defRPr sz="21100">
                <a:solidFill>
                  <a:schemeClr val="tx2"/>
                </a:solidFill>
                <a:latin typeface="Times New Roman" panose="02020603050405020304" pitchFamily="18" charset="0"/>
              </a:defRPr>
            </a:lvl1pPr>
            <a:lvl2pPr defTabSz="4389438" eaLnBrk="0" hangingPunct="0">
              <a:defRPr sz="21100">
                <a:solidFill>
                  <a:schemeClr val="tx2"/>
                </a:solidFill>
                <a:latin typeface="Times New Roman" panose="02020603050405020304" pitchFamily="18" charset="0"/>
              </a:defRPr>
            </a:lvl2pPr>
            <a:lvl3pPr defTabSz="4389438" eaLnBrk="0" hangingPunct="0">
              <a:defRPr sz="21100">
                <a:solidFill>
                  <a:schemeClr val="tx2"/>
                </a:solidFill>
                <a:latin typeface="Times New Roman" panose="02020603050405020304" pitchFamily="18" charset="0"/>
              </a:defRPr>
            </a:lvl3pPr>
            <a:lvl4pPr defTabSz="4389438" eaLnBrk="0" hangingPunct="0">
              <a:defRPr sz="21100">
                <a:solidFill>
                  <a:schemeClr val="tx2"/>
                </a:solidFill>
                <a:latin typeface="Times New Roman" panose="02020603050405020304" pitchFamily="18" charset="0"/>
              </a:defRPr>
            </a:lvl4pPr>
            <a:lvl5pPr defTabSz="4389438" eaLnBrk="0" hangingPunct="0">
              <a:defRPr sz="21100">
                <a:solidFill>
                  <a:schemeClr val="tx2"/>
                </a:solidFill>
                <a:latin typeface="Times New Roman" panose="02020603050405020304" pitchFamily="18" charset="0"/>
              </a:defRPr>
            </a:lvl5pPr>
            <a:lvl6pPr marL="457200" algn="ctr" defTabSz="4389438"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eaLnBrk="0" fontAlgn="base" hangingPunct="0">
              <a:spcBef>
                <a:spcPct val="0"/>
              </a:spcBef>
              <a:spcAft>
                <a:spcPct val="0"/>
              </a:spcAft>
              <a:defRPr sz="21100">
                <a:solidFill>
                  <a:schemeClr val="tx2"/>
                </a:solidFill>
                <a:latin typeface="Times New Roman" panose="02020603050405020304" pitchFamily="18" charset="0"/>
              </a:defRPr>
            </a:lvl9pPr>
          </a:lstStyle>
          <a:p>
            <a:pPr algn="l"/>
            <a:r>
              <a:rPr lang="en-US" altLang="en-US" sz="4800"/>
              <a:t>Numerical flow field representation</a:t>
            </a:r>
          </a:p>
        </p:txBody>
      </p:sp>
      <p:sp>
        <p:nvSpPr>
          <p:cNvPr id="8128" name="Rectangle 960">
            <a:extLst>
              <a:ext uri="{FF2B5EF4-FFF2-40B4-BE49-F238E27FC236}">
                <a16:creationId xmlns:a16="http://schemas.microsoft.com/office/drawing/2014/main" id="{FBD42B82-D212-44D1-BABB-D764B480F0FB}"/>
              </a:ext>
            </a:extLst>
          </p:cNvPr>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130" name="Rectangle 962">
            <a:extLst>
              <a:ext uri="{FF2B5EF4-FFF2-40B4-BE49-F238E27FC236}">
                <a16:creationId xmlns:a16="http://schemas.microsoft.com/office/drawing/2014/main" id="{32BBC7A4-E941-482F-920A-4582F597D0DB}"/>
              </a:ext>
            </a:extLst>
          </p:cNvPr>
          <p:cNvSpPr>
            <a:spLocks noChangeArrowheads="1"/>
          </p:cNvSpPr>
          <p:nvPr/>
        </p:nvSpPr>
        <p:spPr bwMode="auto">
          <a:xfrm>
            <a:off x="0" y="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132" name="Rectangle 964">
            <a:extLst>
              <a:ext uri="{FF2B5EF4-FFF2-40B4-BE49-F238E27FC236}">
                <a16:creationId xmlns:a16="http://schemas.microsoft.com/office/drawing/2014/main" id="{B6F3E6DE-18D0-47FB-9A93-291811E5BAF0}"/>
              </a:ext>
            </a:extLst>
          </p:cNvPr>
          <p:cNvSpPr>
            <a:spLocks noChangeArrowheads="1"/>
          </p:cNvSpPr>
          <p:nvPr/>
        </p:nvSpPr>
        <p:spPr bwMode="auto">
          <a:xfrm>
            <a:off x="0" y="211645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134" name="Object 966">
            <a:extLst>
              <a:ext uri="{FF2B5EF4-FFF2-40B4-BE49-F238E27FC236}">
                <a16:creationId xmlns:a16="http://schemas.microsoft.com/office/drawing/2014/main" id="{121F1529-9807-4D24-97E3-E121FE25C5FF}"/>
              </a:ext>
            </a:extLst>
          </p:cNvPr>
          <p:cNvGraphicFramePr>
            <a:graphicFrameLocks noChangeAspect="1"/>
          </p:cNvGraphicFramePr>
          <p:nvPr/>
        </p:nvGraphicFramePr>
        <p:xfrm>
          <a:off x="18448338" y="35296475"/>
          <a:ext cx="12915900" cy="7269163"/>
        </p:xfrm>
        <a:graphic>
          <a:graphicData uri="http://schemas.openxmlformats.org/presentationml/2006/ole">
            <mc:AlternateContent xmlns:mc="http://schemas.openxmlformats.org/markup-compatibility/2006">
              <mc:Choice xmlns:v="urn:schemas-microsoft-com:vml" Requires="v">
                <p:oleObj spid="_x0000_s8142" name="Document" r:id="rId20" imgW="5206036" imgH="2924640" progId="Word.Document.8">
                  <p:embed/>
                </p:oleObj>
              </mc:Choice>
              <mc:Fallback>
                <p:oleObj name="Document" r:id="rId20" imgW="5206036" imgH="2924640" progId="Word.Document.8">
                  <p:embed/>
                  <p:pic>
                    <p:nvPicPr>
                      <p:cNvPr id="0" name="Object 966"/>
                      <p:cNvPicPr preferRelativeResize="0">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48338" y="35296475"/>
                        <a:ext cx="12915900" cy="726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35" name="Line 967">
            <a:extLst>
              <a:ext uri="{FF2B5EF4-FFF2-40B4-BE49-F238E27FC236}">
                <a16:creationId xmlns:a16="http://schemas.microsoft.com/office/drawing/2014/main" id="{A8F4B6BF-668A-41B7-B211-A77B263E91C5}"/>
              </a:ext>
            </a:extLst>
          </p:cNvPr>
          <p:cNvSpPr>
            <a:spLocks noChangeShapeType="1"/>
          </p:cNvSpPr>
          <p:nvPr/>
        </p:nvSpPr>
        <p:spPr bwMode="auto">
          <a:xfrm>
            <a:off x="16459200" y="26822400"/>
            <a:ext cx="161845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36" name="Rectangle 968">
            <a:extLst>
              <a:ext uri="{FF2B5EF4-FFF2-40B4-BE49-F238E27FC236}">
                <a16:creationId xmlns:a16="http://schemas.microsoft.com/office/drawing/2014/main" id="{D66EA809-8B20-4969-AF2E-131825651928}"/>
              </a:ext>
            </a:extLst>
          </p:cNvPr>
          <p:cNvSpPr>
            <a:spLocks noChangeArrowheads="1"/>
          </p:cNvSpPr>
          <p:nvPr/>
        </p:nvSpPr>
        <p:spPr bwMode="auto">
          <a:xfrm>
            <a:off x="23317200" y="27660600"/>
            <a:ext cx="7318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defTabSz="4389438" eaLnBrk="0" hangingPunct="0">
              <a:defRPr sz="21100">
                <a:solidFill>
                  <a:schemeClr val="tx2"/>
                </a:solidFill>
                <a:latin typeface="Times New Roman" panose="02020603050405020304" pitchFamily="18" charset="0"/>
              </a:defRPr>
            </a:lvl1pPr>
            <a:lvl2pPr defTabSz="4389438" eaLnBrk="0" hangingPunct="0">
              <a:defRPr sz="21100">
                <a:solidFill>
                  <a:schemeClr val="tx2"/>
                </a:solidFill>
                <a:latin typeface="Times New Roman" panose="02020603050405020304" pitchFamily="18" charset="0"/>
              </a:defRPr>
            </a:lvl2pPr>
            <a:lvl3pPr defTabSz="4389438" eaLnBrk="0" hangingPunct="0">
              <a:defRPr sz="21100">
                <a:solidFill>
                  <a:schemeClr val="tx2"/>
                </a:solidFill>
                <a:latin typeface="Times New Roman" panose="02020603050405020304" pitchFamily="18" charset="0"/>
              </a:defRPr>
            </a:lvl3pPr>
            <a:lvl4pPr defTabSz="4389438" eaLnBrk="0" hangingPunct="0">
              <a:defRPr sz="21100">
                <a:solidFill>
                  <a:schemeClr val="tx2"/>
                </a:solidFill>
                <a:latin typeface="Times New Roman" panose="02020603050405020304" pitchFamily="18" charset="0"/>
              </a:defRPr>
            </a:lvl4pPr>
            <a:lvl5pPr defTabSz="4389438" eaLnBrk="0" hangingPunct="0">
              <a:defRPr sz="21100">
                <a:solidFill>
                  <a:schemeClr val="tx2"/>
                </a:solidFill>
                <a:latin typeface="Times New Roman" panose="02020603050405020304" pitchFamily="18" charset="0"/>
              </a:defRPr>
            </a:lvl5pPr>
            <a:lvl6pPr marL="457200" algn="ctr" defTabSz="4389438"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eaLnBrk="0" fontAlgn="base" hangingPunct="0">
              <a:spcBef>
                <a:spcPct val="0"/>
              </a:spcBef>
              <a:spcAft>
                <a:spcPct val="0"/>
              </a:spcAft>
              <a:defRPr sz="21100">
                <a:solidFill>
                  <a:schemeClr val="tx2"/>
                </a:solidFill>
                <a:latin typeface="Times New Roman" panose="02020603050405020304" pitchFamily="18" charset="0"/>
              </a:defRPr>
            </a:lvl9pPr>
          </a:lstStyle>
          <a:p>
            <a:pPr algn="l"/>
            <a:r>
              <a:rPr lang="en-US" altLang="en-US" sz="4800"/>
              <a:t>Definition</a:t>
            </a:r>
          </a:p>
        </p:txBody>
      </p:sp>
      <p:sp>
        <p:nvSpPr>
          <p:cNvPr id="8137" name="Rectangle 969">
            <a:extLst>
              <a:ext uri="{FF2B5EF4-FFF2-40B4-BE49-F238E27FC236}">
                <a16:creationId xmlns:a16="http://schemas.microsoft.com/office/drawing/2014/main" id="{5233B614-1C73-4FCA-81DF-663C8A2B97B6}"/>
              </a:ext>
            </a:extLst>
          </p:cNvPr>
          <p:cNvSpPr>
            <a:spLocks noChangeArrowheads="1"/>
          </p:cNvSpPr>
          <p:nvPr/>
        </p:nvSpPr>
        <p:spPr bwMode="auto">
          <a:xfrm>
            <a:off x="23791863" y="33680400"/>
            <a:ext cx="7318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defTabSz="4389438" eaLnBrk="0" hangingPunct="0">
              <a:defRPr sz="21100">
                <a:solidFill>
                  <a:schemeClr val="tx2"/>
                </a:solidFill>
                <a:latin typeface="Times New Roman" panose="02020603050405020304" pitchFamily="18" charset="0"/>
              </a:defRPr>
            </a:lvl1pPr>
            <a:lvl2pPr defTabSz="4389438" eaLnBrk="0" hangingPunct="0">
              <a:defRPr sz="21100">
                <a:solidFill>
                  <a:schemeClr val="tx2"/>
                </a:solidFill>
                <a:latin typeface="Times New Roman" panose="02020603050405020304" pitchFamily="18" charset="0"/>
              </a:defRPr>
            </a:lvl2pPr>
            <a:lvl3pPr defTabSz="4389438" eaLnBrk="0" hangingPunct="0">
              <a:defRPr sz="21100">
                <a:solidFill>
                  <a:schemeClr val="tx2"/>
                </a:solidFill>
                <a:latin typeface="Times New Roman" panose="02020603050405020304" pitchFamily="18" charset="0"/>
              </a:defRPr>
            </a:lvl3pPr>
            <a:lvl4pPr defTabSz="4389438" eaLnBrk="0" hangingPunct="0">
              <a:defRPr sz="21100">
                <a:solidFill>
                  <a:schemeClr val="tx2"/>
                </a:solidFill>
                <a:latin typeface="Times New Roman" panose="02020603050405020304" pitchFamily="18" charset="0"/>
              </a:defRPr>
            </a:lvl4pPr>
            <a:lvl5pPr defTabSz="4389438" eaLnBrk="0" hangingPunct="0">
              <a:defRPr sz="21100">
                <a:solidFill>
                  <a:schemeClr val="tx2"/>
                </a:solidFill>
                <a:latin typeface="Times New Roman" panose="02020603050405020304" pitchFamily="18" charset="0"/>
              </a:defRPr>
            </a:lvl5pPr>
            <a:lvl6pPr marL="457200" algn="ctr" defTabSz="4389438"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eaLnBrk="0" fontAlgn="base" hangingPunct="0">
              <a:spcBef>
                <a:spcPct val="0"/>
              </a:spcBef>
              <a:spcAft>
                <a:spcPct val="0"/>
              </a:spcAft>
              <a:defRPr sz="21100">
                <a:solidFill>
                  <a:schemeClr val="tx2"/>
                </a:solidFill>
                <a:latin typeface="Times New Roman" panose="02020603050405020304" pitchFamily="18" charset="0"/>
              </a:defRPr>
            </a:lvl9pPr>
          </a:lstStyle>
          <a:p>
            <a:pPr algn="l"/>
            <a:r>
              <a:rPr lang="en-US" altLang="en-US" sz="4800"/>
              <a:t>P</a:t>
            </a:r>
            <a:r>
              <a:rPr lang="en-US" altLang="en-US" sz="4800" baseline="-25000"/>
              <a:t>ij</a:t>
            </a:r>
            <a:r>
              <a:rPr lang="en-US" altLang="en-US" sz="4800"/>
              <a:t> such that </a:t>
            </a:r>
          </a:p>
        </p:txBody>
      </p:sp>
      <p:graphicFrame>
        <p:nvGraphicFramePr>
          <p:cNvPr id="8131" name="Object 963">
            <a:extLst>
              <a:ext uri="{FF2B5EF4-FFF2-40B4-BE49-F238E27FC236}">
                <a16:creationId xmlns:a16="http://schemas.microsoft.com/office/drawing/2014/main" id="{A1E90655-4A41-4352-AC6A-2BBA0E535DB2}"/>
              </a:ext>
            </a:extLst>
          </p:cNvPr>
          <p:cNvGraphicFramePr>
            <a:graphicFrameLocks noChangeAspect="1"/>
          </p:cNvGraphicFramePr>
          <p:nvPr/>
        </p:nvGraphicFramePr>
        <p:xfrm>
          <a:off x="27185938" y="33831213"/>
          <a:ext cx="2532062" cy="1068387"/>
        </p:xfrm>
        <a:graphic>
          <a:graphicData uri="http://schemas.openxmlformats.org/presentationml/2006/ole">
            <mc:AlternateContent xmlns:mc="http://schemas.openxmlformats.org/markup-compatibility/2006">
              <mc:Choice xmlns:v="urn:schemas-microsoft-com:vml" Requires="v">
                <p:oleObj spid="_x0000_s8143" name="Equation" r:id="rId22" imgW="634449" imgH="266469" progId="Equation.3">
                  <p:embed/>
                </p:oleObj>
              </mc:Choice>
              <mc:Fallback>
                <p:oleObj name="Equation" r:id="rId22" imgW="634449" imgH="266469" progId="Equation.3">
                  <p:embed/>
                  <p:pic>
                    <p:nvPicPr>
                      <p:cNvPr id="0" name="Object 96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185938" y="33831213"/>
                        <a:ext cx="2532062" cy="1068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42" name="Picture 378" descr="supply">
            <a:extLst>
              <a:ext uri="{FF2B5EF4-FFF2-40B4-BE49-F238E27FC236}">
                <a16:creationId xmlns:a16="http://schemas.microsoft.com/office/drawing/2014/main" id="{3724BA3F-05E4-4568-BF6D-F9AA38A72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301"/>
          <a:stretch>
            <a:fillRect/>
          </a:stretch>
        </p:blipFill>
        <p:spPr bwMode="auto">
          <a:xfrm>
            <a:off x="14809788" y="14038263"/>
            <a:ext cx="7135812" cy="4100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43" name="Picture 379" descr="tcap">
            <a:extLst>
              <a:ext uri="{FF2B5EF4-FFF2-40B4-BE49-F238E27FC236}">
                <a16:creationId xmlns:a16="http://schemas.microsoft.com/office/drawing/2014/main" id="{48FEBFEC-D5AF-4D9F-897B-EDEF9486D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301"/>
          <a:stretch>
            <a:fillRect/>
          </a:stretch>
        </p:blipFill>
        <p:spPr bwMode="auto">
          <a:xfrm>
            <a:off x="22021800" y="14038263"/>
            <a:ext cx="7135813" cy="4100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44" name="Picture 380" descr="tran">
            <a:extLst>
              <a:ext uri="{FF2B5EF4-FFF2-40B4-BE49-F238E27FC236}">
                <a16:creationId xmlns:a16="http://schemas.microsoft.com/office/drawing/2014/main" id="{888007D0-B084-4D1E-8035-F498C2FD5B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5926"/>
          <a:stretch>
            <a:fillRect/>
          </a:stretch>
        </p:blipFill>
        <p:spPr bwMode="auto">
          <a:xfrm>
            <a:off x="14809788" y="18199100"/>
            <a:ext cx="7135812" cy="402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45" name="Picture 381" descr="dep">
            <a:extLst>
              <a:ext uri="{FF2B5EF4-FFF2-40B4-BE49-F238E27FC236}">
                <a16:creationId xmlns:a16="http://schemas.microsoft.com/office/drawing/2014/main" id="{C9ED605C-9AA3-4B91-B498-2DE9A834A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5926"/>
          <a:stretch>
            <a:fillRect/>
          </a:stretch>
        </p:blipFill>
        <p:spPr bwMode="auto">
          <a:xfrm>
            <a:off x="22021800" y="18199100"/>
            <a:ext cx="7135813" cy="4022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499" name="Text Box 235">
            <a:extLst>
              <a:ext uri="{FF2B5EF4-FFF2-40B4-BE49-F238E27FC236}">
                <a16:creationId xmlns:a16="http://schemas.microsoft.com/office/drawing/2014/main" id="{01991DCE-5E6A-4A44-9486-10EBDAD50D0F}"/>
              </a:ext>
            </a:extLst>
          </p:cNvPr>
          <p:cNvSpPr txBox="1">
            <a:spLocks noChangeArrowheads="1"/>
          </p:cNvSpPr>
          <p:nvPr/>
        </p:nvSpPr>
        <p:spPr bwMode="auto">
          <a:xfrm>
            <a:off x="6400800" y="11277600"/>
            <a:ext cx="20916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b="1"/>
              <a:t>Examples of functions constructed using Flow Algebra</a:t>
            </a:r>
            <a:endParaRPr lang="en-US" altLang="en-US" sz="4400" b="1">
              <a:sym typeface="Symbol" panose="05050102010706020507" pitchFamily="18" charset="2"/>
            </a:endParaRPr>
          </a:p>
        </p:txBody>
      </p:sp>
      <p:sp>
        <p:nvSpPr>
          <p:cNvPr id="11505" name="Rectangle 241">
            <a:extLst>
              <a:ext uri="{FF2B5EF4-FFF2-40B4-BE49-F238E27FC236}">
                <a16:creationId xmlns:a16="http://schemas.microsoft.com/office/drawing/2014/main" id="{EA4EBD53-FC56-48A9-828A-D1D785D58A9E}"/>
              </a:ext>
            </a:extLst>
          </p:cNvPr>
          <p:cNvSpPr>
            <a:spLocks noChangeArrowheads="1"/>
          </p:cNvSpPr>
          <p:nvPr/>
        </p:nvSpPr>
        <p:spPr bwMode="auto">
          <a:xfrm>
            <a:off x="14401800" y="19384963"/>
            <a:ext cx="9144000" cy="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542" name="Line 278">
            <a:extLst>
              <a:ext uri="{FF2B5EF4-FFF2-40B4-BE49-F238E27FC236}">
                <a16:creationId xmlns:a16="http://schemas.microsoft.com/office/drawing/2014/main" id="{A0E324A3-9BC5-4312-AC33-2BB3B1859EC6}"/>
              </a:ext>
            </a:extLst>
          </p:cNvPr>
          <p:cNvSpPr>
            <a:spLocks noChangeShapeType="1"/>
          </p:cNvSpPr>
          <p:nvPr/>
        </p:nvSpPr>
        <p:spPr bwMode="auto">
          <a:xfrm>
            <a:off x="266700" y="10972800"/>
            <a:ext cx="32391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552" name="Text Box 288">
            <a:extLst>
              <a:ext uri="{FF2B5EF4-FFF2-40B4-BE49-F238E27FC236}">
                <a16:creationId xmlns:a16="http://schemas.microsoft.com/office/drawing/2014/main" id="{E664B9D5-013E-431D-9FA3-6DB06F6E4C6D}"/>
              </a:ext>
            </a:extLst>
          </p:cNvPr>
          <p:cNvSpPr txBox="1">
            <a:spLocks noChangeArrowheads="1"/>
          </p:cNvSpPr>
          <p:nvPr/>
        </p:nvSpPr>
        <p:spPr bwMode="auto">
          <a:xfrm>
            <a:off x="914400" y="41725850"/>
            <a:ext cx="13411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a:t>TauDEM software available from </a:t>
            </a:r>
            <a:r>
              <a:rPr lang="en-US" altLang="en-US" sz="4400" u="sng">
                <a:solidFill>
                  <a:schemeClr val="accent2"/>
                </a:solidFill>
              </a:rPr>
              <a:t>http://www.engineering.usu.edu/dtarb</a:t>
            </a:r>
          </a:p>
        </p:txBody>
      </p:sp>
      <p:sp>
        <p:nvSpPr>
          <p:cNvPr id="11559" name="Text Box 295">
            <a:extLst>
              <a:ext uri="{FF2B5EF4-FFF2-40B4-BE49-F238E27FC236}">
                <a16:creationId xmlns:a16="http://schemas.microsoft.com/office/drawing/2014/main" id="{98B48C3C-04C9-44EC-9091-3F7ADD467030}"/>
              </a:ext>
            </a:extLst>
          </p:cNvPr>
          <p:cNvSpPr txBox="1">
            <a:spLocks noChangeArrowheads="1"/>
          </p:cNvSpPr>
          <p:nvPr/>
        </p:nvSpPr>
        <p:spPr bwMode="auto">
          <a:xfrm>
            <a:off x="838200" y="381000"/>
            <a:ext cx="31013400" cy="250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eaLnBrk="0" hangingPunct="0">
              <a:defRPr sz="2400">
                <a:solidFill>
                  <a:schemeClr val="tx1"/>
                </a:solidFill>
                <a:latin typeface="Times New Roman" panose="02020603050405020304" pitchFamily="18" charset="0"/>
              </a:defRPr>
            </a:lvl1pPr>
            <a:lvl2pPr marL="914400" indent="-457200" algn="l" eaLnBrk="0" hangingPunct="0">
              <a:defRPr sz="2400">
                <a:solidFill>
                  <a:schemeClr val="tx1"/>
                </a:solidFill>
                <a:latin typeface="Times New Roman" panose="02020603050405020304" pitchFamily="18" charset="0"/>
              </a:defRPr>
            </a:lvl2pPr>
            <a:lvl3pPr marL="1371600" indent="-457200" algn="l" eaLnBrk="0" hangingPunct="0">
              <a:defRPr sz="2400">
                <a:solidFill>
                  <a:schemeClr val="tx1"/>
                </a:solidFill>
                <a:latin typeface="Times New Roman" panose="02020603050405020304" pitchFamily="18" charset="0"/>
              </a:defRPr>
            </a:lvl3pPr>
            <a:lvl4pPr marL="1828800" indent="-457200" algn="l" eaLnBrk="0" hangingPunct="0">
              <a:defRPr sz="2400">
                <a:solidFill>
                  <a:schemeClr val="tx1"/>
                </a:solidFill>
                <a:latin typeface="Times New Roman" panose="02020603050405020304" pitchFamily="18" charset="0"/>
              </a:defRPr>
            </a:lvl4pPr>
            <a:lvl5pPr marL="2286000" indent="-457200" algn="l"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4800" b="1"/>
              <a:t>Recursive Flow Analysis – Flow Algebra</a:t>
            </a:r>
          </a:p>
          <a:p>
            <a:pPr algn="ctr" eaLnBrk="1" hangingPunct="1">
              <a:spcBef>
                <a:spcPct val="30000"/>
              </a:spcBef>
            </a:pPr>
            <a:r>
              <a:rPr lang="en-US" altLang="en-US" sz="4800"/>
              <a:t>A new formalism for deriving flow-based information useful for hydrologic and environmental modeling that embeds additional information and mathematical logic into the recursive flow analysis algorithm</a:t>
            </a:r>
          </a:p>
        </p:txBody>
      </p:sp>
      <p:graphicFrame>
        <p:nvGraphicFramePr>
          <p:cNvPr id="11561" name="Object 297">
            <a:extLst>
              <a:ext uri="{FF2B5EF4-FFF2-40B4-BE49-F238E27FC236}">
                <a16:creationId xmlns:a16="http://schemas.microsoft.com/office/drawing/2014/main" id="{A5F8CDC7-367D-4325-A51B-09C71F3290E0}"/>
              </a:ext>
            </a:extLst>
          </p:cNvPr>
          <p:cNvGraphicFramePr>
            <a:graphicFrameLocks noChangeAspect="1"/>
          </p:cNvGraphicFramePr>
          <p:nvPr/>
        </p:nvGraphicFramePr>
        <p:xfrm>
          <a:off x="10917238" y="3268663"/>
          <a:ext cx="10104437" cy="7932737"/>
        </p:xfrm>
        <a:graphic>
          <a:graphicData uri="http://schemas.openxmlformats.org/presentationml/2006/ole">
            <mc:AlternateContent xmlns:mc="http://schemas.openxmlformats.org/markup-compatibility/2006">
              <mc:Choice xmlns:v="urn:schemas-microsoft-com:vml" Requires="v">
                <p:oleObj spid="_x0000_s11728" name="Document" r:id="rId7" imgW="4064964" imgH="3177249" progId="Word.Document.8">
                  <p:embed/>
                </p:oleObj>
              </mc:Choice>
              <mc:Fallback>
                <p:oleObj name="Document" r:id="rId7" imgW="4064964" imgH="3177249" progId="Word.Document.8">
                  <p:embed/>
                  <p:pic>
                    <p:nvPicPr>
                      <p:cNvPr id="0" name="Object 2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17238" y="3268663"/>
                        <a:ext cx="10104437" cy="793273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0" name="Object 306">
            <a:extLst>
              <a:ext uri="{FF2B5EF4-FFF2-40B4-BE49-F238E27FC236}">
                <a16:creationId xmlns:a16="http://schemas.microsoft.com/office/drawing/2014/main" id="{9B88B0C2-8252-42EA-823D-8A87631D3F67}"/>
              </a:ext>
            </a:extLst>
          </p:cNvPr>
          <p:cNvGraphicFramePr>
            <a:graphicFrameLocks noChangeAspect="1"/>
          </p:cNvGraphicFramePr>
          <p:nvPr/>
        </p:nvGraphicFramePr>
        <p:xfrm>
          <a:off x="523875" y="3292475"/>
          <a:ext cx="10058400" cy="7543800"/>
        </p:xfrm>
        <a:graphic>
          <a:graphicData uri="http://schemas.openxmlformats.org/presentationml/2006/ole">
            <mc:AlternateContent xmlns:mc="http://schemas.openxmlformats.org/markup-compatibility/2006">
              <mc:Choice xmlns:v="urn:schemas-microsoft-com:vml" Requires="v">
                <p:oleObj spid="_x0000_s11729" name="Document" r:id="rId9" imgW="4043366" imgH="3038763" progId="Word.Document.8">
                  <p:embed/>
                </p:oleObj>
              </mc:Choice>
              <mc:Fallback>
                <p:oleObj name="Document" r:id="rId9" imgW="4043366" imgH="3038763" progId="Word.Document.8">
                  <p:embed/>
                  <p:pic>
                    <p:nvPicPr>
                      <p:cNvPr id="0" name="Object 306"/>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875" y="3292475"/>
                        <a:ext cx="10058400"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 name="Object 307">
            <a:extLst>
              <a:ext uri="{FF2B5EF4-FFF2-40B4-BE49-F238E27FC236}">
                <a16:creationId xmlns:a16="http://schemas.microsoft.com/office/drawing/2014/main" id="{EE38FC7B-6D5E-4A03-B9B6-8C773A2CABD0}"/>
              </a:ext>
            </a:extLst>
          </p:cNvPr>
          <p:cNvGraphicFramePr>
            <a:graphicFrameLocks noChangeAspect="1"/>
          </p:cNvGraphicFramePr>
          <p:nvPr/>
        </p:nvGraphicFramePr>
        <p:xfrm>
          <a:off x="21945600" y="3292475"/>
          <a:ext cx="10493375" cy="7954963"/>
        </p:xfrm>
        <a:graphic>
          <a:graphicData uri="http://schemas.openxmlformats.org/presentationml/2006/ole">
            <mc:AlternateContent xmlns:mc="http://schemas.openxmlformats.org/markup-compatibility/2006">
              <mc:Choice xmlns:v="urn:schemas-microsoft-com:vml" Requires="v">
                <p:oleObj spid="_x0000_s11730" name="Document" r:id="rId11" imgW="4216864" imgH="3209346" progId="Word.Document.8">
                  <p:embed/>
                </p:oleObj>
              </mc:Choice>
              <mc:Fallback>
                <p:oleObj name="Document" r:id="rId11" imgW="4216864" imgH="3209346" progId="Word.Document.8">
                  <p:embed/>
                  <p:pic>
                    <p:nvPicPr>
                      <p:cNvPr id="0" name="Object 307"/>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45600" y="3292475"/>
                        <a:ext cx="10493375" cy="795496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574" name="Group 310">
            <a:extLst>
              <a:ext uri="{FF2B5EF4-FFF2-40B4-BE49-F238E27FC236}">
                <a16:creationId xmlns:a16="http://schemas.microsoft.com/office/drawing/2014/main" id="{89CA686E-7B18-48D1-8D23-5D22DE7ACAC3}"/>
              </a:ext>
            </a:extLst>
          </p:cNvPr>
          <p:cNvGrpSpPr>
            <a:grpSpLocks/>
          </p:cNvGrpSpPr>
          <p:nvPr/>
        </p:nvGrpSpPr>
        <p:grpSpPr bwMode="auto">
          <a:xfrm>
            <a:off x="1404938" y="13182600"/>
            <a:ext cx="8424862" cy="4713288"/>
            <a:chOff x="198" y="1016"/>
            <a:chExt cx="5307" cy="2969"/>
          </a:xfrm>
        </p:grpSpPr>
        <p:graphicFrame>
          <p:nvGraphicFramePr>
            <p:cNvPr id="11575" name="Object 311">
              <a:extLst>
                <a:ext uri="{FF2B5EF4-FFF2-40B4-BE49-F238E27FC236}">
                  <a16:creationId xmlns:a16="http://schemas.microsoft.com/office/drawing/2014/main" id="{0CF619D3-CAA1-439E-B6CD-9FBD9447D5D5}"/>
                </a:ext>
              </a:extLst>
            </p:cNvPr>
            <p:cNvGraphicFramePr>
              <a:graphicFrameLocks noChangeAspect="1"/>
            </p:cNvGraphicFramePr>
            <p:nvPr>
              <p:extLst>
                <p:ext uri="{D42A27DB-BD31-4B8C-83A1-F6EECF244321}">
                  <p14:modId xmlns:p14="http://schemas.microsoft.com/office/powerpoint/2010/main" val="2384955889"/>
                </p:ext>
              </p:extLst>
            </p:nvPr>
          </p:nvGraphicFramePr>
          <p:xfrm>
            <a:off x="1549" y="1016"/>
            <a:ext cx="3956" cy="2969"/>
          </p:xfrm>
          <a:graphic>
            <a:graphicData uri="http://schemas.openxmlformats.org/presentationml/2006/ole">
              <mc:AlternateContent xmlns:mc="http://schemas.openxmlformats.org/markup-compatibility/2006">
                <mc:Choice xmlns:v="urn:schemas-microsoft-com:vml" Requires="v">
                  <p:oleObj spid="_x0000_s11731" name="Worksheet" r:id="rId13" imgW="4428960" imgH="3381221" progId="Excel.Sheet.8">
                    <p:embed/>
                  </p:oleObj>
                </mc:Choice>
                <mc:Fallback>
                  <p:oleObj name="Worksheet" r:id="rId13" imgW="4428960" imgH="3381221" progId="Excel.Sheet.8">
                    <p:embed/>
                    <p:pic>
                      <p:nvPicPr>
                        <p:cNvPr id="0" name="Object 311"/>
                        <p:cNvPicPr>
                          <a:picLocks noChangeAspect="1" noChangeArrowheads="1"/>
                        </p:cNvPicPr>
                        <p:nvPr/>
                      </p:nvPicPr>
                      <p:blipFill>
                        <a:blip r:embed="rId14"/>
                        <a:srcRect/>
                        <a:stretch>
                          <a:fillRect/>
                        </a:stretch>
                      </p:blipFill>
                      <p:spPr bwMode="auto">
                        <a:xfrm>
                          <a:off x="1549" y="1016"/>
                          <a:ext cx="3956" cy="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576" name="Text Box 312">
              <a:extLst>
                <a:ext uri="{FF2B5EF4-FFF2-40B4-BE49-F238E27FC236}">
                  <a16:creationId xmlns:a16="http://schemas.microsoft.com/office/drawing/2014/main" id="{D73302C6-852B-4EAD-BE47-82CBD859842E}"/>
                </a:ext>
              </a:extLst>
            </p:cNvPr>
            <p:cNvSpPr txBox="1">
              <a:spLocks noChangeArrowheads="1"/>
            </p:cNvSpPr>
            <p:nvPr/>
          </p:nvSpPr>
          <p:spPr bwMode="auto">
            <a:xfrm>
              <a:off x="3015" y="2627"/>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38.2</a:t>
              </a:r>
            </a:p>
          </p:txBody>
        </p:sp>
        <p:grpSp>
          <p:nvGrpSpPr>
            <p:cNvPr id="11577" name="Group 313">
              <a:extLst>
                <a:ext uri="{FF2B5EF4-FFF2-40B4-BE49-F238E27FC236}">
                  <a16:creationId xmlns:a16="http://schemas.microsoft.com/office/drawing/2014/main" id="{31A4674A-76F9-41F0-A282-8E691AC7E8EF}"/>
                </a:ext>
              </a:extLst>
            </p:cNvPr>
            <p:cNvGrpSpPr>
              <a:grpSpLocks/>
            </p:cNvGrpSpPr>
            <p:nvPr/>
          </p:nvGrpSpPr>
          <p:grpSpPr bwMode="auto">
            <a:xfrm>
              <a:off x="198" y="2052"/>
              <a:ext cx="3481" cy="596"/>
              <a:chOff x="-2339" y="1426"/>
              <a:chExt cx="3481" cy="596"/>
            </a:xfrm>
          </p:grpSpPr>
          <p:sp>
            <p:nvSpPr>
              <p:cNvPr id="11578" name="Text Box 314">
                <a:extLst>
                  <a:ext uri="{FF2B5EF4-FFF2-40B4-BE49-F238E27FC236}">
                    <a16:creationId xmlns:a16="http://schemas.microsoft.com/office/drawing/2014/main" id="{05501559-D84F-4A2D-B14F-237515B6B8CD}"/>
                  </a:ext>
                </a:extLst>
              </p:cNvPr>
              <p:cNvSpPr txBox="1">
                <a:spLocks noChangeArrowheads="1"/>
              </p:cNvSpPr>
              <p:nvPr/>
            </p:nvSpPr>
            <p:spPr bwMode="auto">
              <a:xfrm>
                <a:off x="-2339" y="1426"/>
                <a:ext cx="112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7.5+42.4*</a:t>
                </a:r>
              </a:p>
              <a:p>
                <a:pPr algn="l" eaLnBrk="0" hangingPunct="0"/>
                <a:r>
                  <a:rPr lang="en-US" altLang="en-US"/>
                  <a:t>(0.7+0.5)/2</a:t>
                </a:r>
              </a:p>
            </p:txBody>
          </p:sp>
          <p:sp>
            <p:nvSpPr>
              <p:cNvPr id="11579" name="Line 315">
                <a:extLst>
                  <a:ext uri="{FF2B5EF4-FFF2-40B4-BE49-F238E27FC236}">
                    <a16:creationId xmlns:a16="http://schemas.microsoft.com/office/drawing/2014/main" id="{171E0AA3-59CD-4D8F-977B-E7B899C35828}"/>
                  </a:ext>
                </a:extLst>
              </p:cNvPr>
              <p:cNvSpPr>
                <a:spLocks noChangeShapeType="1"/>
              </p:cNvSpPr>
              <p:nvPr/>
            </p:nvSpPr>
            <p:spPr bwMode="auto">
              <a:xfrm>
                <a:off x="-1087" y="1616"/>
                <a:ext cx="1602" cy="31"/>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80" name="Text Box 316">
                <a:extLst>
                  <a:ext uri="{FF2B5EF4-FFF2-40B4-BE49-F238E27FC236}">
                    <a16:creationId xmlns:a16="http://schemas.microsoft.com/office/drawing/2014/main" id="{BDFB324E-C65A-4E4B-A068-6BF66DE1A268}"/>
                  </a:ext>
                </a:extLst>
              </p:cNvPr>
              <p:cNvSpPr txBox="1">
                <a:spLocks noChangeArrowheads="1"/>
              </p:cNvSpPr>
              <p:nvPr/>
            </p:nvSpPr>
            <p:spPr bwMode="auto">
              <a:xfrm>
                <a:off x="482" y="1495"/>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32.9</a:t>
                </a:r>
              </a:p>
            </p:txBody>
          </p:sp>
        </p:grpSp>
        <p:sp>
          <p:nvSpPr>
            <p:cNvPr id="11581" name="Oval 317">
              <a:extLst>
                <a:ext uri="{FF2B5EF4-FFF2-40B4-BE49-F238E27FC236}">
                  <a16:creationId xmlns:a16="http://schemas.microsoft.com/office/drawing/2014/main" id="{BF7238F9-C54E-497D-B9C5-4A66F3AA65AA}"/>
                </a:ext>
              </a:extLst>
            </p:cNvPr>
            <p:cNvSpPr>
              <a:spLocks noChangeArrowheads="1"/>
            </p:cNvSpPr>
            <p:nvPr/>
          </p:nvSpPr>
          <p:spPr bwMode="auto">
            <a:xfrm>
              <a:off x="3101" y="2592"/>
              <a:ext cx="327" cy="31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2" name="Oval 318">
              <a:extLst>
                <a:ext uri="{FF2B5EF4-FFF2-40B4-BE49-F238E27FC236}">
                  <a16:creationId xmlns:a16="http://schemas.microsoft.com/office/drawing/2014/main" id="{1D40E391-8FF8-4A27-8E9E-5E3B1554B195}"/>
                </a:ext>
              </a:extLst>
            </p:cNvPr>
            <p:cNvSpPr>
              <a:spLocks noChangeArrowheads="1"/>
            </p:cNvSpPr>
            <p:nvPr/>
          </p:nvSpPr>
          <p:spPr bwMode="auto">
            <a:xfrm>
              <a:off x="3110" y="2086"/>
              <a:ext cx="327" cy="31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1583" name="Group 319">
              <a:extLst>
                <a:ext uri="{FF2B5EF4-FFF2-40B4-BE49-F238E27FC236}">
                  <a16:creationId xmlns:a16="http://schemas.microsoft.com/office/drawing/2014/main" id="{C8E7A8A5-95E2-47EA-9153-07B328609E46}"/>
                </a:ext>
              </a:extLst>
            </p:cNvPr>
            <p:cNvGrpSpPr>
              <a:grpSpLocks/>
            </p:cNvGrpSpPr>
            <p:nvPr/>
          </p:nvGrpSpPr>
          <p:grpSpPr bwMode="auto">
            <a:xfrm>
              <a:off x="248" y="1348"/>
              <a:ext cx="3023" cy="484"/>
              <a:chOff x="248" y="1348"/>
              <a:chExt cx="3023" cy="484"/>
            </a:xfrm>
          </p:grpSpPr>
          <p:sp>
            <p:nvSpPr>
              <p:cNvPr id="11584" name="Text Box 320">
                <a:extLst>
                  <a:ext uri="{FF2B5EF4-FFF2-40B4-BE49-F238E27FC236}">
                    <a16:creationId xmlns:a16="http://schemas.microsoft.com/office/drawing/2014/main" id="{1279CF8A-5880-4516-8727-35ACE8EB77D7}"/>
                  </a:ext>
                </a:extLst>
              </p:cNvPr>
              <p:cNvSpPr txBox="1">
                <a:spLocks noChangeArrowheads="1"/>
              </p:cNvSpPr>
              <p:nvPr/>
            </p:nvSpPr>
            <p:spPr bwMode="auto">
              <a:xfrm>
                <a:off x="2611" y="1582"/>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7.5</a:t>
                </a:r>
              </a:p>
            </p:txBody>
          </p:sp>
          <p:sp>
            <p:nvSpPr>
              <p:cNvPr id="11585" name="Text Box 321">
                <a:extLst>
                  <a:ext uri="{FF2B5EF4-FFF2-40B4-BE49-F238E27FC236}">
                    <a16:creationId xmlns:a16="http://schemas.microsoft.com/office/drawing/2014/main" id="{6BCA97ED-A07E-4B88-A08C-D37FF1935386}"/>
                  </a:ext>
                </a:extLst>
              </p:cNvPr>
              <p:cNvSpPr txBox="1">
                <a:spLocks noChangeArrowheads="1"/>
              </p:cNvSpPr>
              <p:nvPr/>
            </p:nvSpPr>
            <p:spPr bwMode="auto">
              <a:xfrm>
                <a:off x="248" y="1348"/>
                <a:ext cx="90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30*0.5/2</a:t>
                </a:r>
              </a:p>
            </p:txBody>
          </p:sp>
          <p:sp>
            <p:nvSpPr>
              <p:cNvPr id="11586" name="Line 322">
                <a:extLst>
                  <a:ext uri="{FF2B5EF4-FFF2-40B4-BE49-F238E27FC236}">
                    <a16:creationId xmlns:a16="http://schemas.microsoft.com/office/drawing/2014/main" id="{B4CB6FF5-6185-4EA4-B110-E28961FD951D}"/>
                  </a:ext>
                </a:extLst>
              </p:cNvPr>
              <p:cNvSpPr>
                <a:spLocks noChangeShapeType="1"/>
              </p:cNvSpPr>
              <p:nvPr/>
            </p:nvSpPr>
            <p:spPr bwMode="auto">
              <a:xfrm>
                <a:off x="1126" y="1523"/>
                <a:ext cx="1526" cy="199"/>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587" name="Oval 323">
              <a:extLst>
                <a:ext uri="{FF2B5EF4-FFF2-40B4-BE49-F238E27FC236}">
                  <a16:creationId xmlns:a16="http://schemas.microsoft.com/office/drawing/2014/main" id="{F10ABE48-1D0D-4358-ACF2-024AD861519B}"/>
                </a:ext>
              </a:extLst>
            </p:cNvPr>
            <p:cNvSpPr>
              <a:spLocks noChangeArrowheads="1"/>
            </p:cNvSpPr>
            <p:nvPr/>
          </p:nvSpPr>
          <p:spPr bwMode="auto">
            <a:xfrm>
              <a:off x="2612" y="1614"/>
              <a:ext cx="327" cy="31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88" name="Text Box 324">
              <a:extLst>
                <a:ext uri="{FF2B5EF4-FFF2-40B4-BE49-F238E27FC236}">
                  <a16:creationId xmlns:a16="http://schemas.microsoft.com/office/drawing/2014/main" id="{B1E9CEF4-4D46-46C9-BE32-670909C250CD}"/>
                </a:ext>
              </a:extLst>
            </p:cNvPr>
            <p:cNvSpPr txBox="1">
              <a:spLocks noChangeArrowheads="1"/>
            </p:cNvSpPr>
            <p:nvPr/>
          </p:nvSpPr>
          <p:spPr bwMode="auto">
            <a:xfrm>
              <a:off x="2193" y="1059"/>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0</a:t>
              </a:r>
            </a:p>
          </p:txBody>
        </p:sp>
        <p:sp>
          <p:nvSpPr>
            <p:cNvPr id="11589" name="Text Box 325">
              <a:extLst>
                <a:ext uri="{FF2B5EF4-FFF2-40B4-BE49-F238E27FC236}">
                  <a16:creationId xmlns:a16="http://schemas.microsoft.com/office/drawing/2014/main" id="{F3906708-C2E6-41FE-81B2-375B86377685}"/>
                </a:ext>
              </a:extLst>
            </p:cNvPr>
            <p:cNvSpPr txBox="1">
              <a:spLocks noChangeArrowheads="1"/>
            </p:cNvSpPr>
            <p:nvPr/>
          </p:nvSpPr>
          <p:spPr bwMode="auto">
            <a:xfrm>
              <a:off x="2700" y="1067"/>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0</a:t>
              </a:r>
            </a:p>
          </p:txBody>
        </p:sp>
        <p:sp>
          <p:nvSpPr>
            <p:cNvPr id="11590" name="Text Box 326">
              <a:extLst>
                <a:ext uri="{FF2B5EF4-FFF2-40B4-BE49-F238E27FC236}">
                  <a16:creationId xmlns:a16="http://schemas.microsoft.com/office/drawing/2014/main" id="{0A2C7D18-98D6-49CC-A383-203EE907F975}"/>
                </a:ext>
              </a:extLst>
            </p:cNvPr>
            <p:cNvSpPr txBox="1">
              <a:spLocks noChangeArrowheads="1"/>
            </p:cNvSpPr>
            <p:nvPr/>
          </p:nvSpPr>
          <p:spPr bwMode="auto">
            <a:xfrm>
              <a:off x="3179" y="1059"/>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0</a:t>
              </a:r>
            </a:p>
          </p:txBody>
        </p:sp>
        <p:sp>
          <p:nvSpPr>
            <p:cNvPr id="11591" name="Text Box 327">
              <a:extLst>
                <a:ext uri="{FF2B5EF4-FFF2-40B4-BE49-F238E27FC236}">
                  <a16:creationId xmlns:a16="http://schemas.microsoft.com/office/drawing/2014/main" id="{45CE916C-FA79-4F88-ACA4-5E1212F400C6}"/>
                </a:ext>
              </a:extLst>
            </p:cNvPr>
            <p:cNvSpPr txBox="1">
              <a:spLocks noChangeArrowheads="1"/>
            </p:cNvSpPr>
            <p:nvPr/>
          </p:nvSpPr>
          <p:spPr bwMode="auto">
            <a:xfrm>
              <a:off x="3678" y="1067"/>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0</a:t>
              </a:r>
            </a:p>
          </p:txBody>
        </p:sp>
        <p:sp>
          <p:nvSpPr>
            <p:cNvPr id="11592" name="Text Box 328">
              <a:extLst>
                <a:ext uri="{FF2B5EF4-FFF2-40B4-BE49-F238E27FC236}">
                  <a16:creationId xmlns:a16="http://schemas.microsoft.com/office/drawing/2014/main" id="{730D844D-5E18-48B9-B086-D5D29CBA531A}"/>
                </a:ext>
              </a:extLst>
            </p:cNvPr>
            <p:cNvSpPr txBox="1">
              <a:spLocks noChangeArrowheads="1"/>
            </p:cNvSpPr>
            <p:nvPr/>
          </p:nvSpPr>
          <p:spPr bwMode="auto">
            <a:xfrm>
              <a:off x="4167" y="1059"/>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0</a:t>
              </a:r>
            </a:p>
          </p:txBody>
        </p:sp>
        <p:grpSp>
          <p:nvGrpSpPr>
            <p:cNvPr id="11593" name="Group 329">
              <a:extLst>
                <a:ext uri="{FF2B5EF4-FFF2-40B4-BE49-F238E27FC236}">
                  <a16:creationId xmlns:a16="http://schemas.microsoft.com/office/drawing/2014/main" id="{5BC56CDE-E8E9-46F1-A4D2-1C78CD93D0C7}"/>
                </a:ext>
              </a:extLst>
            </p:cNvPr>
            <p:cNvGrpSpPr>
              <a:grpSpLocks/>
            </p:cNvGrpSpPr>
            <p:nvPr/>
          </p:nvGrpSpPr>
          <p:grpSpPr bwMode="auto">
            <a:xfrm>
              <a:off x="3059" y="3080"/>
              <a:ext cx="2178" cy="269"/>
              <a:chOff x="3059" y="2873"/>
              <a:chExt cx="2178" cy="269"/>
            </a:xfrm>
          </p:grpSpPr>
          <p:sp>
            <p:nvSpPr>
              <p:cNvPr id="11594" name="Text Box 330">
                <a:extLst>
                  <a:ext uri="{FF2B5EF4-FFF2-40B4-BE49-F238E27FC236}">
                    <a16:creationId xmlns:a16="http://schemas.microsoft.com/office/drawing/2014/main" id="{B8FD9910-9F4F-48D0-AED8-F29095EC35CA}"/>
                  </a:ext>
                </a:extLst>
              </p:cNvPr>
              <p:cNvSpPr txBox="1">
                <a:spLocks noChangeArrowheads="1"/>
              </p:cNvSpPr>
              <p:nvPr/>
            </p:nvSpPr>
            <p:spPr bwMode="auto">
              <a:xfrm>
                <a:off x="3059" y="2892"/>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38.2</a:t>
                </a:r>
              </a:p>
            </p:txBody>
          </p:sp>
          <p:sp>
            <p:nvSpPr>
              <p:cNvPr id="11595" name="Text Box 331">
                <a:extLst>
                  <a:ext uri="{FF2B5EF4-FFF2-40B4-BE49-F238E27FC236}">
                    <a16:creationId xmlns:a16="http://schemas.microsoft.com/office/drawing/2014/main" id="{F4944D64-B588-4F7F-9E65-3158263DD3C0}"/>
                  </a:ext>
                </a:extLst>
              </p:cNvPr>
              <p:cNvSpPr txBox="1">
                <a:spLocks noChangeArrowheads="1"/>
              </p:cNvSpPr>
              <p:nvPr/>
            </p:nvSpPr>
            <p:spPr bwMode="auto">
              <a:xfrm>
                <a:off x="3582" y="2873"/>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38.2</a:t>
                </a:r>
              </a:p>
            </p:txBody>
          </p:sp>
          <p:sp>
            <p:nvSpPr>
              <p:cNvPr id="11596" name="Text Box 332">
                <a:extLst>
                  <a:ext uri="{FF2B5EF4-FFF2-40B4-BE49-F238E27FC236}">
                    <a16:creationId xmlns:a16="http://schemas.microsoft.com/office/drawing/2014/main" id="{A1DE18C6-DC53-4425-97DC-ADD64D182C96}"/>
                  </a:ext>
                </a:extLst>
              </p:cNvPr>
              <p:cNvSpPr txBox="1">
                <a:spLocks noChangeArrowheads="1"/>
              </p:cNvSpPr>
              <p:nvPr/>
            </p:nvSpPr>
            <p:spPr bwMode="auto">
              <a:xfrm>
                <a:off x="4106" y="2882"/>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38.2</a:t>
                </a:r>
              </a:p>
            </p:txBody>
          </p:sp>
          <p:sp>
            <p:nvSpPr>
              <p:cNvPr id="11597" name="Text Box 333">
                <a:extLst>
                  <a:ext uri="{FF2B5EF4-FFF2-40B4-BE49-F238E27FC236}">
                    <a16:creationId xmlns:a16="http://schemas.microsoft.com/office/drawing/2014/main" id="{974574C8-012F-42DA-9E90-72AD64EF96BE}"/>
                  </a:ext>
                </a:extLst>
              </p:cNvPr>
              <p:cNvSpPr txBox="1">
                <a:spLocks noChangeArrowheads="1"/>
              </p:cNvSpPr>
              <p:nvPr/>
            </p:nvSpPr>
            <p:spPr bwMode="auto">
              <a:xfrm>
                <a:off x="4577" y="2882"/>
                <a:ext cx="6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en-US" altLang="en-US" sz="2000" b="1">
                    <a:solidFill>
                      <a:srgbClr val="FF0000"/>
                    </a:solidFill>
                    <a:latin typeface="Arial" panose="020B0604020202020204" pitchFamily="34" charset="0"/>
                  </a:rPr>
                  <a:t>38.2</a:t>
                </a:r>
              </a:p>
            </p:txBody>
          </p:sp>
        </p:grpSp>
        <p:sp>
          <p:nvSpPr>
            <p:cNvPr id="11598" name="Line 334">
              <a:extLst>
                <a:ext uri="{FF2B5EF4-FFF2-40B4-BE49-F238E27FC236}">
                  <a16:creationId xmlns:a16="http://schemas.microsoft.com/office/drawing/2014/main" id="{691DF108-FEF1-4C1B-A6D1-A02FAA24D297}"/>
                </a:ext>
              </a:extLst>
            </p:cNvPr>
            <p:cNvSpPr>
              <a:spLocks noChangeShapeType="1"/>
            </p:cNvSpPr>
            <p:nvPr/>
          </p:nvSpPr>
          <p:spPr bwMode="auto">
            <a:xfrm>
              <a:off x="1228" y="2986"/>
              <a:ext cx="2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9" name="Line 335">
              <a:extLst>
                <a:ext uri="{FF2B5EF4-FFF2-40B4-BE49-F238E27FC236}">
                  <a16:creationId xmlns:a16="http://schemas.microsoft.com/office/drawing/2014/main" id="{119C7B05-78D5-42D2-8948-E2625A49CDF9}"/>
                </a:ext>
              </a:extLst>
            </p:cNvPr>
            <p:cNvSpPr>
              <a:spLocks noChangeShapeType="1"/>
            </p:cNvSpPr>
            <p:nvPr/>
          </p:nvSpPr>
          <p:spPr bwMode="auto">
            <a:xfrm>
              <a:off x="1216" y="3484"/>
              <a:ext cx="29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0" name="Line 336">
              <a:extLst>
                <a:ext uri="{FF2B5EF4-FFF2-40B4-BE49-F238E27FC236}">
                  <a16:creationId xmlns:a16="http://schemas.microsoft.com/office/drawing/2014/main" id="{34FCC688-A25B-41AC-BE73-D26D9EAB1725}"/>
                </a:ext>
              </a:extLst>
            </p:cNvPr>
            <p:cNvSpPr>
              <a:spLocks noChangeShapeType="1"/>
            </p:cNvSpPr>
            <p:nvPr/>
          </p:nvSpPr>
          <p:spPr bwMode="auto">
            <a:xfrm>
              <a:off x="1279" y="2981"/>
              <a:ext cx="0" cy="507"/>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01" name="Text Box 337">
              <a:extLst>
                <a:ext uri="{FF2B5EF4-FFF2-40B4-BE49-F238E27FC236}">
                  <a16:creationId xmlns:a16="http://schemas.microsoft.com/office/drawing/2014/main" id="{FFF4D2A0-45E7-4802-A2C0-8968246B3F6A}"/>
                </a:ext>
              </a:extLst>
            </p:cNvPr>
            <p:cNvSpPr txBox="1">
              <a:spLocks noChangeArrowheads="1"/>
            </p:cNvSpPr>
            <p:nvPr/>
          </p:nvSpPr>
          <p:spPr bwMode="auto">
            <a:xfrm rot="16200000">
              <a:off x="896" y="3109"/>
              <a:ext cx="456" cy="2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kumimoji="1" lang="en-US" altLang="en-US" sz="2000"/>
                <a:t>30</a:t>
              </a:r>
            </a:p>
          </p:txBody>
        </p:sp>
      </p:grpSp>
      <p:sp>
        <p:nvSpPr>
          <p:cNvPr id="11602" name="Rectangle 338">
            <a:extLst>
              <a:ext uri="{FF2B5EF4-FFF2-40B4-BE49-F238E27FC236}">
                <a16:creationId xmlns:a16="http://schemas.microsoft.com/office/drawing/2014/main" id="{2117A8DE-8FDA-4A54-8CE9-78470A1AF029}"/>
              </a:ext>
            </a:extLst>
          </p:cNvPr>
          <p:cNvSpPr>
            <a:spLocks noChangeArrowheads="1"/>
          </p:cNvSpPr>
          <p:nvPr/>
        </p:nvSpPr>
        <p:spPr bwMode="auto">
          <a:xfrm>
            <a:off x="2222500" y="12192000"/>
            <a:ext cx="79121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defTabSz="4389438" eaLnBrk="0" hangingPunct="0">
              <a:defRPr sz="21100">
                <a:solidFill>
                  <a:schemeClr val="tx2"/>
                </a:solidFill>
                <a:latin typeface="Times New Roman" panose="02020603050405020304" pitchFamily="18" charset="0"/>
              </a:defRPr>
            </a:lvl1pPr>
            <a:lvl2pPr defTabSz="4389438" eaLnBrk="0" hangingPunct="0">
              <a:defRPr sz="21100">
                <a:solidFill>
                  <a:schemeClr val="tx2"/>
                </a:solidFill>
                <a:latin typeface="Times New Roman" panose="02020603050405020304" pitchFamily="18" charset="0"/>
              </a:defRPr>
            </a:lvl2pPr>
            <a:lvl3pPr defTabSz="4389438" eaLnBrk="0" hangingPunct="0">
              <a:defRPr sz="21100">
                <a:solidFill>
                  <a:schemeClr val="tx2"/>
                </a:solidFill>
                <a:latin typeface="Times New Roman" panose="02020603050405020304" pitchFamily="18" charset="0"/>
              </a:defRPr>
            </a:lvl3pPr>
            <a:lvl4pPr defTabSz="4389438" eaLnBrk="0" hangingPunct="0">
              <a:defRPr sz="21100">
                <a:solidFill>
                  <a:schemeClr val="tx2"/>
                </a:solidFill>
                <a:latin typeface="Times New Roman" panose="02020603050405020304" pitchFamily="18" charset="0"/>
              </a:defRPr>
            </a:lvl4pPr>
            <a:lvl5pPr defTabSz="4389438" eaLnBrk="0" hangingPunct="0">
              <a:defRPr sz="21100">
                <a:solidFill>
                  <a:schemeClr val="tx2"/>
                </a:solidFill>
                <a:latin typeface="Times New Roman" panose="02020603050405020304" pitchFamily="18" charset="0"/>
              </a:defRPr>
            </a:lvl5pPr>
            <a:lvl6pPr marL="457200" algn="ctr" defTabSz="4389438"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eaLnBrk="0" fontAlgn="base" hangingPunct="0">
              <a:spcBef>
                <a:spcPct val="0"/>
              </a:spcBef>
              <a:spcAft>
                <a:spcPct val="0"/>
              </a:spcAft>
              <a:defRPr sz="21100">
                <a:solidFill>
                  <a:schemeClr val="tx2"/>
                </a:solidFill>
                <a:latin typeface="Times New Roman" panose="02020603050405020304" pitchFamily="18" charset="0"/>
              </a:defRPr>
            </a:lvl9pPr>
          </a:lstStyle>
          <a:p>
            <a:r>
              <a:rPr lang="en-US" altLang="en-US" sz="3600" b="1"/>
              <a:t>Weighted Flow Distance</a:t>
            </a:r>
          </a:p>
        </p:txBody>
      </p:sp>
      <p:graphicFrame>
        <p:nvGraphicFramePr>
          <p:cNvPr id="11603" name="Object 339">
            <a:extLst>
              <a:ext uri="{FF2B5EF4-FFF2-40B4-BE49-F238E27FC236}">
                <a16:creationId xmlns:a16="http://schemas.microsoft.com/office/drawing/2014/main" id="{FE3D482F-CFDF-4877-B7B3-6742E248C67E}"/>
              </a:ext>
            </a:extLst>
          </p:cNvPr>
          <p:cNvGraphicFramePr>
            <a:graphicFrameLocks noChangeAspect="1"/>
          </p:cNvGraphicFramePr>
          <p:nvPr/>
        </p:nvGraphicFramePr>
        <p:xfrm>
          <a:off x="1371600" y="18364200"/>
          <a:ext cx="9369425" cy="1728788"/>
        </p:xfrm>
        <a:graphic>
          <a:graphicData uri="http://schemas.openxmlformats.org/presentationml/2006/ole">
            <mc:AlternateContent xmlns:mc="http://schemas.openxmlformats.org/markup-compatibility/2006">
              <mc:Choice xmlns:v="urn:schemas-microsoft-com:vml" Requires="v">
                <p:oleObj spid="_x0000_s11732" name="Equation" r:id="rId15" imgW="4660900" imgH="863600" progId="Equation.3">
                  <p:embed/>
                </p:oleObj>
              </mc:Choice>
              <mc:Fallback>
                <p:oleObj name="Equation" r:id="rId15" imgW="4660900" imgH="863600" progId="Equation.3">
                  <p:embed/>
                  <p:pic>
                    <p:nvPicPr>
                      <p:cNvPr id="0" name="Object 3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1600" y="18364200"/>
                        <a:ext cx="9369425" cy="172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09" name="Text Box 345">
            <a:extLst>
              <a:ext uri="{FF2B5EF4-FFF2-40B4-BE49-F238E27FC236}">
                <a16:creationId xmlns:a16="http://schemas.microsoft.com/office/drawing/2014/main" id="{CEA9541C-78FE-40DB-B476-E6FDBE189702}"/>
              </a:ext>
            </a:extLst>
          </p:cNvPr>
          <p:cNvSpPr txBox="1">
            <a:spLocks noChangeArrowheads="1"/>
          </p:cNvSpPr>
          <p:nvPr/>
        </p:nvSpPr>
        <p:spPr bwMode="auto">
          <a:xfrm>
            <a:off x="1600200" y="269748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a:t>Weighted flow length-to-stream measures used in buffer analyses for water quality modeling in tributaries of Chesapeake Bay, Maryland, USA.</a:t>
            </a:r>
            <a:endParaRPr kumimoji="1" lang="en-US" altLang="en-US">
              <a:sym typeface="Symbol" panose="05050102010706020507" pitchFamily="18" charset="2"/>
            </a:endParaRPr>
          </a:p>
        </p:txBody>
      </p:sp>
      <p:grpSp>
        <p:nvGrpSpPr>
          <p:cNvPr id="11639" name="Group 375">
            <a:extLst>
              <a:ext uri="{FF2B5EF4-FFF2-40B4-BE49-F238E27FC236}">
                <a16:creationId xmlns:a16="http://schemas.microsoft.com/office/drawing/2014/main" id="{9012C055-04C8-4D4C-9111-46A7BA72C3E6}"/>
              </a:ext>
            </a:extLst>
          </p:cNvPr>
          <p:cNvGrpSpPr>
            <a:grpSpLocks/>
          </p:cNvGrpSpPr>
          <p:nvPr/>
        </p:nvGrpSpPr>
        <p:grpSpPr bwMode="auto">
          <a:xfrm>
            <a:off x="2286000" y="20650200"/>
            <a:ext cx="8069263" cy="6010275"/>
            <a:chOff x="1976" y="18850"/>
            <a:chExt cx="4452" cy="3316"/>
          </a:xfrm>
        </p:grpSpPr>
        <p:pic>
          <p:nvPicPr>
            <p:cNvPr id="11605" name="Picture 341" descr="num4">
              <a:extLst>
                <a:ext uri="{FF2B5EF4-FFF2-40B4-BE49-F238E27FC236}">
                  <a16:creationId xmlns:a16="http://schemas.microsoft.com/office/drawing/2014/main" id="{7565BC92-2BC0-4073-8425-74D18557465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08" y="20562"/>
              <a:ext cx="2020" cy="15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06" name="Picture 342" descr="num3">
              <a:extLst>
                <a:ext uri="{FF2B5EF4-FFF2-40B4-BE49-F238E27FC236}">
                  <a16:creationId xmlns:a16="http://schemas.microsoft.com/office/drawing/2014/main" id="{0228836D-D3DF-4925-99D5-11AD3E9E388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76" y="20562"/>
              <a:ext cx="2020" cy="15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07" name="Picture 343" descr="num2">
              <a:extLst>
                <a:ext uri="{FF2B5EF4-FFF2-40B4-BE49-F238E27FC236}">
                  <a16:creationId xmlns:a16="http://schemas.microsoft.com/office/drawing/2014/main" id="{50F2D6F7-5269-47F7-8F98-EBD3755CFA4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08" y="18850"/>
              <a:ext cx="2020" cy="15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08" name="Picture 344" descr="num1">
              <a:extLst>
                <a:ext uri="{FF2B5EF4-FFF2-40B4-BE49-F238E27FC236}">
                  <a16:creationId xmlns:a16="http://schemas.microsoft.com/office/drawing/2014/main" id="{BC71D417-FF6D-49DD-B776-8E9E3FD7FC9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76" y="18850"/>
              <a:ext cx="2020" cy="15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610" name="Text Box 346">
              <a:extLst>
                <a:ext uri="{FF2B5EF4-FFF2-40B4-BE49-F238E27FC236}">
                  <a16:creationId xmlns:a16="http://schemas.microsoft.com/office/drawing/2014/main" id="{517DDED7-E95D-40AB-B552-14A7547FBC52}"/>
                </a:ext>
              </a:extLst>
            </p:cNvPr>
            <p:cNvSpPr txBox="1">
              <a:spLocks noChangeArrowheads="1"/>
            </p:cNvSpPr>
            <p:nvPr/>
          </p:nvSpPr>
          <p:spPr bwMode="auto">
            <a:xfrm>
              <a:off x="2006" y="20050"/>
              <a:ext cx="432"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1"/>
                  </a:solidFill>
                  <a:latin typeface="Arial" panose="020B0604020202020204" pitchFamily="34" charset="0"/>
                </a:rPr>
                <a:t>Buffer</a:t>
              </a:r>
            </a:p>
          </p:txBody>
        </p:sp>
        <p:sp>
          <p:nvSpPr>
            <p:cNvPr id="11611" name="Text Box 347">
              <a:extLst>
                <a:ext uri="{FF2B5EF4-FFF2-40B4-BE49-F238E27FC236}">
                  <a16:creationId xmlns:a16="http://schemas.microsoft.com/office/drawing/2014/main" id="{E1790B8A-8656-42DD-AE0B-CA25C2455871}"/>
                </a:ext>
              </a:extLst>
            </p:cNvPr>
            <p:cNvSpPr txBox="1">
              <a:spLocks noChangeArrowheads="1"/>
            </p:cNvSpPr>
            <p:nvPr/>
          </p:nvSpPr>
          <p:spPr bwMode="auto">
            <a:xfrm>
              <a:off x="3062" y="19618"/>
              <a:ext cx="481"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1"/>
                  </a:solidFill>
                  <a:latin typeface="Arial" panose="020B0604020202020204" pitchFamily="34" charset="0"/>
                </a:rPr>
                <a:t>Source</a:t>
              </a:r>
            </a:p>
          </p:txBody>
        </p:sp>
        <p:sp>
          <p:nvSpPr>
            <p:cNvPr id="11612" name="Line 348">
              <a:extLst>
                <a:ext uri="{FF2B5EF4-FFF2-40B4-BE49-F238E27FC236}">
                  <a16:creationId xmlns:a16="http://schemas.microsoft.com/office/drawing/2014/main" id="{64D45A12-7660-4DBC-AE1E-F499B7600D3C}"/>
                </a:ext>
              </a:extLst>
            </p:cNvPr>
            <p:cNvSpPr>
              <a:spLocks noChangeShapeType="1"/>
            </p:cNvSpPr>
            <p:nvPr/>
          </p:nvSpPr>
          <p:spPr bwMode="auto">
            <a:xfrm>
              <a:off x="3512" y="19738"/>
              <a:ext cx="19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3" name="Text Box 349">
              <a:extLst>
                <a:ext uri="{FF2B5EF4-FFF2-40B4-BE49-F238E27FC236}">
                  <a16:creationId xmlns:a16="http://schemas.microsoft.com/office/drawing/2014/main" id="{E15BC3FC-4412-4883-AD97-E59C08401EEF}"/>
                </a:ext>
              </a:extLst>
            </p:cNvPr>
            <p:cNvSpPr txBox="1">
              <a:spLocks noChangeArrowheads="1"/>
            </p:cNvSpPr>
            <p:nvPr/>
          </p:nvSpPr>
          <p:spPr bwMode="auto">
            <a:xfrm>
              <a:off x="2470" y="19426"/>
              <a:ext cx="482"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1"/>
                  </a:solidFill>
                  <a:latin typeface="Arial" panose="020B0604020202020204" pitchFamily="34" charset="0"/>
                </a:rPr>
                <a:t>Stream</a:t>
              </a:r>
            </a:p>
          </p:txBody>
        </p:sp>
        <p:sp>
          <p:nvSpPr>
            <p:cNvPr id="11614" name="Line 350">
              <a:extLst>
                <a:ext uri="{FF2B5EF4-FFF2-40B4-BE49-F238E27FC236}">
                  <a16:creationId xmlns:a16="http://schemas.microsoft.com/office/drawing/2014/main" id="{82F93D48-176A-47A9-B364-37263AFAA8CF}"/>
                </a:ext>
              </a:extLst>
            </p:cNvPr>
            <p:cNvSpPr>
              <a:spLocks noChangeShapeType="1"/>
            </p:cNvSpPr>
            <p:nvPr/>
          </p:nvSpPr>
          <p:spPr bwMode="auto">
            <a:xfrm flipV="1">
              <a:off x="2944" y="19514"/>
              <a:ext cx="216" cy="32"/>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5" name="Line 351">
              <a:extLst>
                <a:ext uri="{FF2B5EF4-FFF2-40B4-BE49-F238E27FC236}">
                  <a16:creationId xmlns:a16="http://schemas.microsoft.com/office/drawing/2014/main" id="{E7F823F3-AFD0-4D50-817E-B790A92C643E}"/>
                </a:ext>
              </a:extLst>
            </p:cNvPr>
            <p:cNvSpPr>
              <a:spLocks noChangeShapeType="1"/>
            </p:cNvSpPr>
            <p:nvPr/>
          </p:nvSpPr>
          <p:spPr bwMode="auto">
            <a:xfrm flipV="1">
              <a:off x="2432" y="19850"/>
              <a:ext cx="248" cy="32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6" name="Line 352">
              <a:extLst>
                <a:ext uri="{FF2B5EF4-FFF2-40B4-BE49-F238E27FC236}">
                  <a16:creationId xmlns:a16="http://schemas.microsoft.com/office/drawing/2014/main" id="{BFB9275F-AAD6-4053-A3B9-64E3BAC2C251}"/>
                </a:ext>
              </a:extLst>
            </p:cNvPr>
            <p:cNvSpPr>
              <a:spLocks noChangeShapeType="1"/>
            </p:cNvSpPr>
            <p:nvPr/>
          </p:nvSpPr>
          <p:spPr bwMode="auto">
            <a:xfrm>
              <a:off x="2432" y="20170"/>
              <a:ext cx="80" cy="96"/>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17" name="Text Box 353">
              <a:extLst>
                <a:ext uri="{FF2B5EF4-FFF2-40B4-BE49-F238E27FC236}">
                  <a16:creationId xmlns:a16="http://schemas.microsoft.com/office/drawing/2014/main" id="{2A26EB85-6B2A-4A49-9F1F-64159D18FE26}"/>
                </a:ext>
              </a:extLst>
            </p:cNvPr>
            <p:cNvSpPr txBox="1">
              <a:spLocks noChangeArrowheads="1"/>
            </p:cNvSpPr>
            <p:nvPr/>
          </p:nvSpPr>
          <p:spPr bwMode="auto">
            <a:xfrm>
              <a:off x="4414" y="19267"/>
              <a:ext cx="933" cy="337"/>
            </a:xfrm>
            <a:prstGeom prst="rect">
              <a:avLst/>
            </a:prstGeom>
            <a:noFill/>
            <a:ln>
              <a:noFill/>
            </a:ln>
            <a:effectLst/>
            <a:extLst>
              <a:ext uri="{909E8E84-426E-40DD-AFC4-6F175D3DCCD1}">
                <a14:hiddenFill xmlns:a14="http://schemas.microsoft.com/office/drawing/2010/main">
                  <a:gradFill rotWithShape="1">
                    <a:gsLst>
                      <a:gs pos="0">
                        <a:schemeClr val="bg1">
                          <a:alpha val="20000"/>
                        </a:schemeClr>
                      </a:gs>
                      <a:gs pos="100000">
                        <a:schemeClr val="bg1">
                          <a:gamma/>
                          <a:tint val="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1" lang="en-US" altLang="en-US" sz="1600" b="1">
                  <a:latin typeface="Arial" panose="020B0604020202020204" pitchFamily="34" charset="0"/>
                </a:rPr>
                <a:t>D</a:t>
              </a:r>
              <a:r>
                <a:rPr kumimoji="1" lang="en-US" altLang="en-US" sz="1800" b="1">
                  <a:latin typeface="Arial" panose="020B0604020202020204" pitchFamily="34" charset="0"/>
                  <a:sym typeface="Symbol" panose="05050102010706020507" pitchFamily="18" charset="2"/>
                </a:rPr>
                <a:t></a:t>
              </a:r>
              <a:r>
                <a:rPr kumimoji="1" lang="en-US" altLang="en-US" sz="1600" b="1">
                  <a:latin typeface="Arial" panose="020B0604020202020204" pitchFamily="34" charset="0"/>
                  <a:sym typeface="Symbol" panose="05050102010706020507" pitchFamily="18" charset="2"/>
                </a:rPr>
                <a:t> Downslope </a:t>
              </a:r>
            </a:p>
            <a:p>
              <a:pPr algn="l" eaLnBrk="0" hangingPunct="0"/>
              <a:r>
                <a:rPr kumimoji="1" lang="en-US" altLang="en-US" sz="1600" b="1">
                  <a:latin typeface="Arial" panose="020B0604020202020204" pitchFamily="34" charset="0"/>
                  <a:sym typeface="Symbol" panose="05050102010706020507" pitchFamily="18" charset="2"/>
                </a:rPr>
                <a:t>Influence</a:t>
              </a:r>
            </a:p>
          </p:txBody>
        </p:sp>
        <p:sp>
          <p:nvSpPr>
            <p:cNvPr id="11618" name="Text Box 354">
              <a:extLst>
                <a:ext uri="{FF2B5EF4-FFF2-40B4-BE49-F238E27FC236}">
                  <a16:creationId xmlns:a16="http://schemas.microsoft.com/office/drawing/2014/main" id="{8CAAC777-8070-4E91-B77A-CC1A6FB5A712}"/>
                </a:ext>
              </a:extLst>
            </p:cNvPr>
            <p:cNvSpPr txBox="1">
              <a:spLocks noChangeArrowheads="1"/>
            </p:cNvSpPr>
            <p:nvPr/>
          </p:nvSpPr>
          <p:spPr bwMode="auto">
            <a:xfrm>
              <a:off x="3342" y="20251"/>
              <a:ext cx="64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b="1">
                  <a:latin typeface="Arial" panose="020B0604020202020204" pitchFamily="34" charset="0"/>
                </a:rPr>
                <a:t>A. Inputs</a:t>
              </a:r>
            </a:p>
          </p:txBody>
        </p:sp>
        <p:sp>
          <p:nvSpPr>
            <p:cNvPr id="11619" name="Text Box 355">
              <a:extLst>
                <a:ext uri="{FF2B5EF4-FFF2-40B4-BE49-F238E27FC236}">
                  <a16:creationId xmlns:a16="http://schemas.microsoft.com/office/drawing/2014/main" id="{5611315E-5F1B-446B-801B-DBE5F79669FC}"/>
                </a:ext>
              </a:extLst>
            </p:cNvPr>
            <p:cNvSpPr txBox="1">
              <a:spLocks noChangeArrowheads="1"/>
            </p:cNvSpPr>
            <p:nvPr/>
          </p:nvSpPr>
          <p:spPr bwMode="auto">
            <a:xfrm>
              <a:off x="4414" y="19577"/>
              <a:ext cx="1017" cy="186"/>
            </a:xfrm>
            <a:prstGeom prst="rect">
              <a:avLst/>
            </a:prstGeom>
            <a:noFill/>
            <a:ln>
              <a:noFill/>
            </a:ln>
            <a:effectLst/>
            <a:extLst>
              <a:ext uri="{909E8E84-426E-40DD-AFC4-6F175D3DCCD1}">
                <a14:hiddenFill xmlns:a14="http://schemas.microsoft.com/office/drawing/2010/main">
                  <a:gradFill rotWithShape="1">
                    <a:gsLst>
                      <a:gs pos="0">
                        <a:schemeClr val="bg1">
                          <a:alpha val="30000"/>
                        </a:schemeClr>
                      </a:gs>
                      <a:gs pos="100000">
                        <a:schemeClr val="bg1">
                          <a:gamma/>
                          <a:tint val="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1" lang="en-US" altLang="en-US" sz="1600" b="1">
                  <a:latin typeface="Arial" panose="020B0604020202020204" pitchFamily="34" charset="0"/>
                </a:rPr>
                <a:t>D</a:t>
              </a:r>
              <a:r>
                <a:rPr kumimoji="1" lang="en-US" altLang="en-US" sz="1600" b="1">
                  <a:latin typeface="Arial" panose="020B0604020202020204" pitchFamily="34" charset="0"/>
                  <a:sym typeface="Symbol" panose="05050102010706020507" pitchFamily="18" charset="2"/>
                </a:rPr>
                <a:t>8 Accumulation</a:t>
              </a:r>
            </a:p>
          </p:txBody>
        </p:sp>
        <p:sp>
          <p:nvSpPr>
            <p:cNvPr id="11620" name="Text Box 356">
              <a:extLst>
                <a:ext uri="{FF2B5EF4-FFF2-40B4-BE49-F238E27FC236}">
                  <a16:creationId xmlns:a16="http://schemas.microsoft.com/office/drawing/2014/main" id="{6204335A-58CC-44BE-A7C2-1DFDE355EEA5}"/>
                </a:ext>
              </a:extLst>
            </p:cNvPr>
            <p:cNvSpPr txBox="1">
              <a:spLocks noChangeArrowheads="1"/>
            </p:cNvSpPr>
            <p:nvPr/>
          </p:nvSpPr>
          <p:spPr bwMode="auto">
            <a:xfrm>
              <a:off x="5486" y="20251"/>
              <a:ext cx="92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b="1">
                  <a:latin typeface="Arial" panose="020B0604020202020204" pitchFamily="34" charset="0"/>
                </a:rPr>
                <a:t>B. Flow paths</a:t>
              </a:r>
            </a:p>
          </p:txBody>
        </p:sp>
        <p:sp>
          <p:nvSpPr>
            <p:cNvPr id="11621" name="Text Box 357">
              <a:extLst>
                <a:ext uri="{FF2B5EF4-FFF2-40B4-BE49-F238E27FC236}">
                  <a16:creationId xmlns:a16="http://schemas.microsoft.com/office/drawing/2014/main" id="{CEA25F3E-CA11-4067-BAA5-E552A865EF93}"/>
                </a:ext>
              </a:extLst>
            </p:cNvPr>
            <p:cNvSpPr txBox="1">
              <a:spLocks noChangeArrowheads="1"/>
            </p:cNvSpPr>
            <p:nvPr/>
          </p:nvSpPr>
          <p:spPr bwMode="auto">
            <a:xfrm>
              <a:off x="3142" y="21963"/>
              <a:ext cx="830"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b="1">
                  <a:latin typeface="Arial" panose="020B0604020202020204" pitchFamily="34" charset="0"/>
                </a:rPr>
                <a:t>C. D8 Buffer</a:t>
              </a:r>
            </a:p>
          </p:txBody>
        </p:sp>
        <p:sp>
          <p:nvSpPr>
            <p:cNvPr id="11622" name="Text Box 358">
              <a:extLst>
                <a:ext uri="{FF2B5EF4-FFF2-40B4-BE49-F238E27FC236}">
                  <a16:creationId xmlns:a16="http://schemas.microsoft.com/office/drawing/2014/main" id="{B705ED3F-C1A0-442E-91DE-F016BC7F7E9C}"/>
                </a:ext>
              </a:extLst>
            </p:cNvPr>
            <p:cNvSpPr txBox="1">
              <a:spLocks noChangeArrowheads="1"/>
            </p:cNvSpPr>
            <p:nvPr/>
          </p:nvSpPr>
          <p:spPr bwMode="auto">
            <a:xfrm>
              <a:off x="5518" y="21960"/>
              <a:ext cx="885"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800" b="1">
                  <a:latin typeface="Arial" panose="020B0604020202020204" pitchFamily="34" charset="0"/>
                </a:rPr>
                <a:t>D. </a:t>
              </a:r>
              <a:r>
                <a:rPr kumimoji="1" lang="en-US" altLang="en-US" sz="1800" b="1">
                  <a:latin typeface="Arial" panose="020B0604020202020204" pitchFamily="34" charset="0"/>
                </a:rPr>
                <a:t>D</a:t>
              </a:r>
              <a:r>
                <a:rPr kumimoji="1" lang="en-US" altLang="en-US" sz="1800" b="1">
                  <a:latin typeface="Arial" panose="020B0604020202020204" pitchFamily="34" charset="0"/>
                  <a:sym typeface="Symbol" panose="05050102010706020507" pitchFamily="18" charset="2"/>
                </a:rPr>
                <a:t> Buffer</a:t>
              </a:r>
              <a:r>
                <a:rPr lang="en-US" altLang="en-US" sz="1800" b="1">
                  <a:latin typeface="Arial" panose="020B0604020202020204" pitchFamily="34" charset="0"/>
                </a:rPr>
                <a:t> </a:t>
              </a:r>
            </a:p>
          </p:txBody>
        </p:sp>
        <p:sp>
          <p:nvSpPr>
            <p:cNvPr id="11623" name="Rectangle 359">
              <a:extLst>
                <a:ext uri="{FF2B5EF4-FFF2-40B4-BE49-F238E27FC236}">
                  <a16:creationId xmlns:a16="http://schemas.microsoft.com/office/drawing/2014/main" id="{3D6857D5-05EF-4419-A420-D3A005697E43}"/>
                </a:ext>
              </a:extLst>
            </p:cNvPr>
            <p:cNvSpPr>
              <a:spLocks noChangeArrowheads="1"/>
            </p:cNvSpPr>
            <p:nvPr/>
          </p:nvSpPr>
          <p:spPr bwMode="auto">
            <a:xfrm>
              <a:off x="4025" y="20602"/>
              <a:ext cx="96" cy="80"/>
            </a:xfrm>
            <a:prstGeom prst="rect">
              <a:avLst/>
            </a:prstGeom>
            <a:solidFill>
              <a:srgbClr val="F0760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a:p>
          </p:txBody>
        </p:sp>
        <p:sp>
          <p:nvSpPr>
            <p:cNvPr id="11624" name="Rectangle 360">
              <a:extLst>
                <a:ext uri="{FF2B5EF4-FFF2-40B4-BE49-F238E27FC236}">
                  <a16:creationId xmlns:a16="http://schemas.microsoft.com/office/drawing/2014/main" id="{A4AA3EA3-C88C-4085-8C87-6C27E5C0F54E}"/>
                </a:ext>
              </a:extLst>
            </p:cNvPr>
            <p:cNvSpPr>
              <a:spLocks noChangeArrowheads="1"/>
            </p:cNvSpPr>
            <p:nvPr/>
          </p:nvSpPr>
          <p:spPr bwMode="auto">
            <a:xfrm>
              <a:off x="4025" y="20716"/>
              <a:ext cx="96" cy="80"/>
            </a:xfrm>
            <a:prstGeom prst="rect">
              <a:avLst/>
            </a:prstGeom>
            <a:solidFill>
              <a:srgbClr val="F5852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5" name="Rectangle 361">
              <a:extLst>
                <a:ext uri="{FF2B5EF4-FFF2-40B4-BE49-F238E27FC236}">
                  <a16:creationId xmlns:a16="http://schemas.microsoft.com/office/drawing/2014/main" id="{62E9CC14-70FE-44BD-9C0C-62FA8EDB6072}"/>
                </a:ext>
              </a:extLst>
            </p:cNvPr>
            <p:cNvSpPr>
              <a:spLocks noChangeArrowheads="1"/>
            </p:cNvSpPr>
            <p:nvPr/>
          </p:nvSpPr>
          <p:spPr bwMode="auto">
            <a:xfrm>
              <a:off x="4025" y="20831"/>
              <a:ext cx="96" cy="80"/>
            </a:xfrm>
            <a:prstGeom prst="rect">
              <a:avLst/>
            </a:prstGeom>
            <a:solidFill>
              <a:srgbClr val="F78D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6" name="Rectangle 362">
              <a:extLst>
                <a:ext uri="{FF2B5EF4-FFF2-40B4-BE49-F238E27FC236}">
                  <a16:creationId xmlns:a16="http://schemas.microsoft.com/office/drawing/2014/main" id="{0606B436-F9EE-4EF0-84E9-EE631A273AB9}"/>
                </a:ext>
              </a:extLst>
            </p:cNvPr>
            <p:cNvSpPr>
              <a:spLocks noChangeArrowheads="1"/>
            </p:cNvSpPr>
            <p:nvPr/>
          </p:nvSpPr>
          <p:spPr bwMode="auto">
            <a:xfrm>
              <a:off x="4025" y="20946"/>
              <a:ext cx="96" cy="80"/>
            </a:xfrm>
            <a:prstGeom prst="rect">
              <a:avLst/>
            </a:prstGeom>
            <a:solidFill>
              <a:srgbClr val="FC9D4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7" name="Rectangle 363">
              <a:extLst>
                <a:ext uri="{FF2B5EF4-FFF2-40B4-BE49-F238E27FC236}">
                  <a16:creationId xmlns:a16="http://schemas.microsoft.com/office/drawing/2014/main" id="{6EAA36AC-4DFE-445A-93B8-FB09AF14E2E0}"/>
                </a:ext>
              </a:extLst>
            </p:cNvPr>
            <p:cNvSpPr>
              <a:spLocks noChangeArrowheads="1"/>
            </p:cNvSpPr>
            <p:nvPr/>
          </p:nvSpPr>
          <p:spPr bwMode="auto">
            <a:xfrm>
              <a:off x="4025" y="21060"/>
              <a:ext cx="96" cy="80"/>
            </a:xfrm>
            <a:prstGeom prst="rect">
              <a:avLst/>
            </a:prstGeom>
            <a:solidFill>
              <a:srgbClr val="FFA85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8" name="Rectangle 364">
              <a:extLst>
                <a:ext uri="{FF2B5EF4-FFF2-40B4-BE49-F238E27FC236}">
                  <a16:creationId xmlns:a16="http://schemas.microsoft.com/office/drawing/2014/main" id="{7656CD38-F8D4-4188-A692-090E0EB12643}"/>
                </a:ext>
              </a:extLst>
            </p:cNvPr>
            <p:cNvSpPr>
              <a:spLocks noChangeArrowheads="1"/>
            </p:cNvSpPr>
            <p:nvPr/>
          </p:nvSpPr>
          <p:spPr bwMode="auto">
            <a:xfrm>
              <a:off x="4025" y="21175"/>
              <a:ext cx="96" cy="80"/>
            </a:xfrm>
            <a:prstGeom prst="rect">
              <a:avLst/>
            </a:prstGeom>
            <a:solidFill>
              <a:srgbClr val="FFB57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29" name="Rectangle 365">
              <a:extLst>
                <a:ext uri="{FF2B5EF4-FFF2-40B4-BE49-F238E27FC236}">
                  <a16:creationId xmlns:a16="http://schemas.microsoft.com/office/drawing/2014/main" id="{E0D609A0-89EB-4E74-9A91-E86C9ED58562}"/>
                </a:ext>
              </a:extLst>
            </p:cNvPr>
            <p:cNvSpPr>
              <a:spLocks noChangeArrowheads="1"/>
            </p:cNvSpPr>
            <p:nvPr/>
          </p:nvSpPr>
          <p:spPr bwMode="auto">
            <a:xfrm>
              <a:off x="4025" y="21290"/>
              <a:ext cx="96" cy="80"/>
            </a:xfrm>
            <a:prstGeom prst="rect">
              <a:avLst/>
            </a:prstGeom>
            <a:solidFill>
              <a:srgbClr val="FFC18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0" name="Rectangle 366">
              <a:extLst>
                <a:ext uri="{FF2B5EF4-FFF2-40B4-BE49-F238E27FC236}">
                  <a16:creationId xmlns:a16="http://schemas.microsoft.com/office/drawing/2014/main" id="{F26FED4E-A67F-45B4-885D-D69969868F5F}"/>
                </a:ext>
              </a:extLst>
            </p:cNvPr>
            <p:cNvSpPr>
              <a:spLocks noChangeArrowheads="1"/>
            </p:cNvSpPr>
            <p:nvPr/>
          </p:nvSpPr>
          <p:spPr bwMode="auto">
            <a:xfrm>
              <a:off x="4025" y="21404"/>
              <a:ext cx="96" cy="80"/>
            </a:xfrm>
            <a:prstGeom prst="rect">
              <a:avLst/>
            </a:prstGeom>
            <a:solidFill>
              <a:srgbClr val="FFCF9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1" name="Rectangle 367">
              <a:extLst>
                <a:ext uri="{FF2B5EF4-FFF2-40B4-BE49-F238E27FC236}">
                  <a16:creationId xmlns:a16="http://schemas.microsoft.com/office/drawing/2014/main" id="{AE78DFDF-FDC4-4817-A78B-FEA6F270C180}"/>
                </a:ext>
              </a:extLst>
            </p:cNvPr>
            <p:cNvSpPr>
              <a:spLocks noChangeArrowheads="1"/>
            </p:cNvSpPr>
            <p:nvPr/>
          </p:nvSpPr>
          <p:spPr bwMode="auto">
            <a:xfrm>
              <a:off x="4025" y="21519"/>
              <a:ext cx="96" cy="80"/>
            </a:xfrm>
            <a:prstGeom prst="rect">
              <a:avLst/>
            </a:prstGeom>
            <a:solidFill>
              <a:srgbClr val="FFDEB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2" name="Rectangle 368">
              <a:extLst>
                <a:ext uri="{FF2B5EF4-FFF2-40B4-BE49-F238E27FC236}">
                  <a16:creationId xmlns:a16="http://schemas.microsoft.com/office/drawing/2014/main" id="{68265E0C-A9E5-4E0A-8511-C32FADCD6C7F}"/>
                </a:ext>
              </a:extLst>
            </p:cNvPr>
            <p:cNvSpPr>
              <a:spLocks noChangeArrowheads="1"/>
            </p:cNvSpPr>
            <p:nvPr/>
          </p:nvSpPr>
          <p:spPr bwMode="auto">
            <a:xfrm>
              <a:off x="4025" y="21634"/>
              <a:ext cx="96" cy="80"/>
            </a:xfrm>
            <a:prstGeom prst="rect">
              <a:avLst/>
            </a:prstGeom>
            <a:solidFill>
              <a:srgbClr val="FFEB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33" name="Line 369">
              <a:extLst>
                <a:ext uri="{FF2B5EF4-FFF2-40B4-BE49-F238E27FC236}">
                  <a16:creationId xmlns:a16="http://schemas.microsoft.com/office/drawing/2014/main" id="{96159BB0-7D99-40EE-B486-2438CE605C48}"/>
                </a:ext>
              </a:extLst>
            </p:cNvPr>
            <p:cNvSpPr>
              <a:spLocks noChangeShapeType="1"/>
            </p:cNvSpPr>
            <p:nvPr/>
          </p:nvSpPr>
          <p:spPr bwMode="auto">
            <a:xfrm flipV="1">
              <a:off x="5408" y="19490"/>
              <a:ext cx="728" cy="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4" name="Line 370">
              <a:extLst>
                <a:ext uri="{FF2B5EF4-FFF2-40B4-BE49-F238E27FC236}">
                  <a16:creationId xmlns:a16="http://schemas.microsoft.com/office/drawing/2014/main" id="{E94CC4F8-CE20-484E-A964-D87D0C12839B}"/>
                </a:ext>
              </a:extLst>
            </p:cNvPr>
            <p:cNvSpPr>
              <a:spLocks noChangeShapeType="1"/>
            </p:cNvSpPr>
            <p:nvPr/>
          </p:nvSpPr>
          <p:spPr bwMode="auto">
            <a:xfrm flipV="1">
              <a:off x="5304" y="19066"/>
              <a:ext cx="592"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35" name="Text Box 371">
              <a:extLst>
                <a:ext uri="{FF2B5EF4-FFF2-40B4-BE49-F238E27FC236}">
                  <a16:creationId xmlns:a16="http://schemas.microsoft.com/office/drawing/2014/main" id="{656A6530-30F9-46D5-A4FA-23EE39D79F28}"/>
                </a:ext>
              </a:extLst>
            </p:cNvPr>
            <p:cNvSpPr txBox="1">
              <a:spLocks noChangeArrowheads="1"/>
            </p:cNvSpPr>
            <p:nvPr/>
          </p:nvSpPr>
          <p:spPr bwMode="auto">
            <a:xfrm>
              <a:off x="4078" y="20547"/>
              <a:ext cx="355" cy="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400" b="1">
                  <a:latin typeface="Arial" panose="020B0604020202020204" pitchFamily="34" charset="0"/>
                </a:rPr>
                <a:t>0-10</a:t>
              </a:r>
            </a:p>
            <a:p>
              <a:pPr algn="l" eaLnBrk="0" hangingPunct="0"/>
              <a:r>
                <a:rPr lang="en-US" altLang="en-US" sz="1400" b="1">
                  <a:latin typeface="Arial" panose="020B0604020202020204" pitchFamily="34" charset="0"/>
                </a:rPr>
                <a:t>10-20</a:t>
              </a:r>
            </a:p>
            <a:p>
              <a:pPr algn="l" eaLnBrk="0" hangingPunct="0"/>
              <a:r>
                <a:rPr lang="en-US" altLang="en-US" sz="1400" b="1">
                  <a:latin typeface="Arial" panose="020B0604020202020204" pitchFamily="34" charset="0"/>
                </a:rPr>
                <a:t>20-30</a:t>
              </a:r>
            </a:p>
            <a:p>
              <a:pPr algn="l" eaLnBrk="0" hangingPunct="0"/>
              <a:r>
                <a:rPr lang="en-US" altLang="en-US" sz="1400" b="1">
                  <a:latin typeface="Arial" panose="020B0604020202020204" pitchFamily="34" charset="0"/>
                </a:rPr>
                <a:t>30-40</a:t>
              </a:r>
            </a:p>
            <a:p>
              <a:pPr algn="l" eaLnBrk="0" hangingPunct="0"/>
              <a:r>
                <a:rPr lang="en-US" altLang="en-US" sz="1400" b="1">
                  <a:latin typeface="Arial" panose="020B0604020202020204" pitchFamily="34" charset="0"/>
                </a:rPr>
                <a:t>40-50</a:t>
              </a:r>
            </a:p>
            <a:p>
              <a:pPr algn="l" eaLnBrk="0" hangingPunct="0"/>
              <a:r>
                <a:rPr lang="en-US" altLang="en-US" sz="1400" b="1">
                  <a:latin typeface="Arial" panose="020B0604020202020204" pitchFamily="34" charset="0"/>
                </a:rPr>
                <a:t>50-60</a:t>
              </a:r>
            </a:p>
            <a:p>
              <a:pPr algn="l" eaLnBrk="0" hangingPunct="0"/>
              <a:r>
                <a:rPr lang="en-US" altLang="en-US" sz="1400" b="1">
                  <a:latin typeface="Arial" panose="020B0604020202020204" pitchFamily="34" charset="0"/>
                </a:rPr>
                <a:t>60-70</a:t>
              </a:r>
            </a:p>
            <a:p>
              <a:pPr algn="l" eaLnBrk="0" hangingPunct="0"/>
              <a:r>
                <a:rPr lang="en-US" altLang="en-US" sz="1400" b="1">
                  <a:latin typeface="Arial" panose="020B0604020202020204" pitchFamily="34" charset="0"/>
                </a:rPr>
                <a:t>70-80</a:t>
              </a:r>
            </a:p>
            <a:p>
              <a:pPr algn="l" eaLnBrk="0" hangingPunct="0"/>
              <a:r>
                <a:rPr lang="en-US" altLang="en-US" sz="1400" b="1">
                  <a:latin typeface="Arial" panose="020B0604020202020204" pitchFamily="34" charset="0"/>
                </a:rPr>
                <a:t>80-90</a:t>
              </a:r>
            </a:p>
            <a:p>
              <a:pPr algn="l" eaLnBrk="0" hangingPunct="0"/>
              <a:r>
                <a:rPr lang="en-US" altLang="en-US" sz="1400" b="1">
                  <a:latin typeface="Arial" panose="020B0604020202020204" pitchFamily="34" charset="0"/>
                </a:rPr>
                <a:t>&gt;90m</a:t>
              </a:r>
            </a:p>
          </p:txBody>
        </p:sp>
        <p:sp>
          <p:nvSpPr>
            <p:cNvPr id="11636" name="Text Box 372">
              <a:extLst>
                <a:ext uri="{FF2B5EF4-FFF2-40B4-BE49-F238E27FC236}">
                  <a16:creationId xmlns:a16="http://schemas.microsoft.com/office/drawing/2014/main" id="{38F4EC73-01D5-4793-9F44-BD62B3253320}"/>
                </a:ext>
              </a:extLst>
            </p:cNvPr>
            <p:cNvSpPr txBox="1">
              <a:spLocks noChangeArrowheads="1"/>
            </p:cNvSpPr>
            <p:nvPr/>
          </p:nvSpPr>
          <p:spPr bwMode="auto">
            <a:xfrm>
              <a:off x="5062" y="20722"/>
              <a:ext cx="163"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latin typeface="Arial" panose="020B0604020202020204" pitchFamily="34" charset="0"/>
                </a:rPr>
                <a:t>1</a:t>
              </a:r>
            </a:p>
          </p:txBody>
        </p:sp>
        <p:sp>
          <p:nvSpPr>
            <p:cNvPr id="11637" name="Text Box 373">
              <a:extLst>
                <a:ext uri="{FF2B5EF4-FFF2-40B4-BE49-F238E27FC236}">
                  <a16:creationId xmlns:a16="http://schemas.microsoft.com/office/drawing/2014/main" id="{7D4F082A-DE5E-48CA-A831-82CC95C6DE2C}"/>
                </a:ext>
              </a:extLst>
            </p:cNvPr>
            <p:cNvSpPr txBox="1">
              <a:spLocks noChangeArrowheads="1"/>
            </p:cNvSpPr>
            <p:nvPr/>
          </p:nvSpPr>
          <p:spPr bwMode="auto">
            <a:xfrm>
              <a:off x="5974" y="20650"/>
              <a:ext cx="164"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1"/>
                  </a:solidFill>
                  <a:latin typeface="Arial" panose="020B0604020202020204" pitchFamily="34" charset="0"/>
                </a:rPr>
                <a:t>2</a:t>
              </a:r>
            </a:p>
          </p:txBody>
        </p:sp>
        <p:sp>
          <p:nvSpPr>
            <p:cNvPr id="11638" name="Text Box 374">
              <a:extLst>
                <a:ext uri="{FF2B5EF4-FFF2-40B4-BE49-F238E27FC236}">
                  <a16:creationId xmlns:a16="http://schemas.microsoft.com/office/drawing/2014/main" id="{C482449C-DB9F-452C-A8AC-4223C2E62E7C}"/>
                </a:ext>
              </a:extLst>
            </p:cNvPr>
            <p:cNvSpPr txBox="1">
              <a:spLocks noChangeArrowheads="1"/>
            </p:cNvSpPr>
            <p:nvPr/>
          </p:nvSpPr>
          <p:spPr bwMode="auto">
            <a:xfrm>
              <a:off x="5494" y="21570"/>
              <a:ext cx="164"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600" b="1">
                  <a:solidFill>
                    <a:schemeClr val="bg1"/>
                  </a:solidFill>
                  <a:latin typeface="Arial" panose="020B0604020202020204" pitchFamily="34" charset="0"/>
                </a:rPr>
                <a:t>3</a:t>
              </a:r>
            </a:p>
          </p:txBody>
        </p:sp>
      </p:grpSp>
      <p:sp>
        <p:nvSpPr>
          <p:cNvPr id="11640" name="Rectangle 376">
            <a:extLst>
              <a:ext uri="{FF2B5EF4-FFF2-40B4-BE49-F238E27FC236}">
                <a16:creationId xmlns:a16="http://schemas.microsoft.com/office/drawing/2014/main" id="{E75FD6CE-6D3C-4E3F-91BD-242450C2B7DE}"/>
              </a:ext>
            </a:extLst>
          </p:cNvPr>
          <p:cNvSpPr>
            <a:spLocks noChangeArrowheads="1"/>
          </p:cNvSpPr>
          <p:nvPr/>
        </p:nvSpPr>
        <p:spPr bwMode="auto">
          <a:xfrm>
            <a:off x="18897600" y="41424225"/>
            <a:ext cx="13411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tabLst>
                <a:tab pos="5943600" algn="r"/>
              </a:tabLst>
              <a:defRPr sz="2400">
                <a:solidFill>
                  <a:schemeClr val="tx1"/>
                </a:solidFill>
                <a:latin typeface="Times New Roman" panose="02020603050405020304" pitchFamily="18" charset="0"/>
              </a:defRPr>
            </a:lvl1pPr>
            <a:lvl2pPr algn="l" eaLnBrk="0" hangingPunct="0">
              <a:tabLst>
                <a:tab pos="5943600" algn="r"/>
              </a:tabLst>
              <a:defRPr sz="2400">
                <a:solidFill>
                  <a:schemeClr val="tx1"/>
                </a:solidFill>
                <a:latin typeface="Times New Roman" panose="02020603050405020304" pitchFamily="18" charset="0"/>
              </a:defRPr>
            </a:lvl2pPr>
            <a:lvl3pPr algn="l" eaLnBrk="0" hangingPunct="0">
              <a:tabLst>
                <a:tab pos="5943600" algn="r"/>
              </a:tabLst>
              <a:defRPr sz="2400">
                <a:solidFill>
                  <a:schemeClr val="tx1"/>
                </a:solidFill>
                <a:latin typeface="Times New Roman" panose="02020603050405020304" pitchFamily="18" charset="0"/>
              </a:defRPr>
            </a:lvl3pPr>
            <a:lvl4pPr algn="l" eaLnBrk="0" hangingPunct="0">
              <a:tabLst>
                <a:tab pos="5943600" algn="r"/>
              </a:tabLst>
              <a:defRPr sz="2400">
                <a:solidFill>
                  <a:schemeClr val="tx1"/>
                </a:solidFill>
                <a:latin typeface="Times New Roman" panose="02020603050405020304" pitchFamily="18" charset="0"/>
              </a:defRPr>
            </a:lvl4pPr>
            <a:lvl5pPr algn="l" eaLnBrk="0" hangingPunct="0">
              <a:tabLst>
                <a:tab pos="5943600" algn="r"/>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943600" algn="r"/>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943600" algn="r"/>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943600" algn="r"/>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943600" algn="r"/>
              </a:tabLst>
              <a:defRPr sz="2400">
                <a:solidFill>
                  <a:schemeClr val="tx1"/>
                </a:solidFill>
                <a:latin typeface="Times New Roman" panose="02020603050405020304" pitchFamily="18" charset="0"/>
              </a:defRPr>
            </a:lvl9pPr>
          </a:lstStyle>
          <a:p>
            <a:pPr eaLnBrk="1" hangingPunct="1"/>
            <a:r>
              <a:rPr lang="en-US" altLang="en-US" b="1" i="1"/>
              <a:t>Acknowledgements</a:t>
            </a:r>
            <a:endParaRPr lang="en-US" altLang="en-US"/>
          </a:p>
          <a:p>
            <a:pPr eaLnBrk="1" hangingPunct="1"/>
            <a:r>
              <a:rPr lang="en-US" altLang="ko-KR">
                <a:ea typeface="굴림" panose="020B0600000101010101" pitchFamily="34" charset="-127"/>
              </a:rPr>
              <a:t>Some funding for this project was provided by CICEET, the Cooperative Institute for Coastal and Estuarine Environmental Technology. A partnership of the National Oceanic and Atmospheric Administration (NA06NOS4190167) and the University of New Hampshire, CICEET develops tools for clean water and healthy coasts nationwide. </a:t>
            </a:r>
          </a:p>
        </p:txBody>
      </p:sp>
      <p:sp>
        <p:nvSpPr>
          <p:cNvPr id="11646" name="Text Box 382">
            <a:extLst>
              <a:ext uri="{FF2B5EF4-FFF2-40B4-BE49-F238E27FC236}">
                <a16:creationId xmlns:a16="http://schemas.microsoft.com/office/drawing/2014/main" id="{7352D64C-1D0E-4CE0-9C2A-32379D78A393}"/>
              </a:ext>
            </a:extLst>
          </p:cNvPr>
          <p:cNvSpPr txBox="1">
            <a:spLocks noChangeArrowheads="1"/>
          </p:cNvSpPr>
          <p:nvPr/>
        </p:nvSpPr>
        <p:spPr bwMode="auto">
          <a:xfrm>
            <a:off x="14827250" y="13123863"/>
            <a:ext cx="14325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3200"/>
              <a:t>Transport a function of distributed supply and transport capacity. </a:t>
            </a:r>
          </a:p>
        </p:txBody>
      </p:sp>
      <p:sp>
        <p:nvSpPr>
          <p:cNvPr id="11647" name="Text Box 383">
            <a:extLst>
              <a:ext uri="{FF2B5EF4-FFF2-40B4-BE49-F238E27FC236}">
                <a16:creationId xmlns:a16="http://schemas.microsoft.com/office/drawing/2014/main" id="{99A8560B-CC18-4A86-89BE-BD899EE023F3}"/>
              </a:ext>
            </a:extLst>
          </p:cNvPr>
          <p:cNvSpPr txBox="1">
            <a:spLocks noChangeArrowheads="1"/>
          </p:cNvSpPr>
          <p:nvPr/>
        </p:nvSpPr>
        <p:spPr bwMode="auto">
          <a:xfrm>
            <a:off x="14844713" y="14065250"/>
            <a:ext cx="1717675" cy="51911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A. Supply </a:t>
            </a:r>
          </a:p>
        </p:txBody>
      </p:sp>
      <p:sp>
        <p:nvSpPr>
          <p:cNvPr id="11648" name="Text Box 384">
            <a:extLst>
              <a:ext uri="{FF2B5EF4-FFF2-40B4-BE49-F238E27FC236}">
                <a16:creationId xmlns:a16="http://schemas.microsoft.com/office/drawing/2014/main" id="{BA594E8C-1017-4768-A522-CB3661C150E1}"/>
              </a:ext>
            </a:extLst>
          </p:cNvPr>
          <p:cNvSpPr txBox="1">
            <a:spLocks noChangeArrowheads="1"/>
          </p:cNvSpPr>
          <p:nvPr/>
        </p:nvSpPr>
        <p:spPr bwMode="auto">
          <a:xfrm>
            <a:off x="22044025" y="14065250"/>
            <a:ext cx="1947863" cy="51911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a:t>B. Capacity </a:t>
            </a:r>
          </a:p>
        </p:txBody>
      </p:sp>
      <p:sp>
        <p:nvSpPr>
          <p:cNvPr id="11649" name="Text Box 385">
            <a:extLst>
              <a:ext uri="{FF2B5EF4-FFF2-40B4-BE49-F238E27FC236}">
                <a16:creationId xmlns:a16="http://schemas.microsoft.com/office/drawing/2014/main" id="{F7088D19-6842-4C56-B739-BAD7459464A0}"/>
              </a:ext>
            </a:extLst>
          </p:cNvPr>
          <p:cNvSpPr txBox="1">
            <a:spLocks noChangeArrowheads="1"/>
          </p:cNvSpPr>
          <p:nvPr/>
        </p:nvSpPr>
        <p:spPr bwMode="auto">
          <a:xfrm>
            <a:off x="14859000" y="18213388"/>
            <a:ext cx="1981200" cy="519112"/>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a:t>C. Transport </a:t>
            </a:r>
          </a:p>
        </p:txBody>
      </p:sp>
      <p:sp>
        <p:nvSpPr>
          <p:cNvPr id="11650" name="Text Box 386">
            <a:extLst>
              <a:ext uri="{FF2B5EF4-FFF2-40B4-BE49-F238E27FC236}">
                <a16:creationId xmlns:a16="http://schemas.microsoft.com/office/drawing/2014/main" id="{B7559CD0-8A02-4784-A6E1-F7D57B6E10EB}"/>
              </a:ext>
            </a:extLst>
          </p:cNvPr>
          <p:cNvSpPr txBox="1">
            <a:spLocks noChangeArrowheads="1"/>
          </p:cNvSpPr>
          <p:nvPr/>
        </p:nvSpPr>
        <p:spPr bwMode="auto">
          <a:xfrm>
            <a:off x="22042438" y="18213388"/>
            <a:ext cx="2209800" cy="519112"/>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a:t>D. Deposition </a:t>
            </a:r>
          </a:p>
        </p:txBody>
      </p:sp>
      <p:grpSp>
        <p:nvGrpSpPr>
          <p:cNvPr id="11720" name="Group 456">
            <a:extLst>
              <a:ext uri="{FF2B5EF4-FFF2-40B4-BE49-F238E27FC236}">
                <a16:creationId xmlns:a16="http://schemas.microsoft.com/office/drawing/2014/main" id="{2E86D75B-C76A-42E2-B8FC-ED9578962AE3}"/>
              </a:ext>
            </a:extLst>
          </p:cNvPr>
          <p:cNvGrpSpPr>
            <a:grpSpLocks/>
          </p:cNvGrpSpPr>
          <p:nvPr/>
        </p:nvGrpSpPr>
        <p:grpSpPr bwMode="auto">
          <a:xfrm>
            <a:off x="24376063" y="14068425"/>
            <a:ext cx="2819400" cy="631825"/>
            <a:chOff x="16185" y="8918"/>
            <a:chExt cx="1776" cy="398"/>
          </a:xfrm>
        </p:grpSpPr>
        <p:sp>
          <p:nvSpPr>
            <p:cNvPr id="11652" name="AutoShape 388">
              <a:extLst>
                <a:ext uri="{FF2B5EF4-FFF2-40B4-BE49-F238E27FC236}">
                  <a16:creationId xmlns:a16="http://schemas.microsoft.com/office/drawing/2014/main" id="{8C1B4C08-7B0E-4A8B-8AC4-33661804B153}"/>
                </a:ext>
              </a:extLst>
            </p:cNvPr>
            <p:cNvSpPr>
              <a:spLocks noChangeAspect="1" noChangeArrowheads="1" noTextEdit="1"/>
            </p:cNvSpPr>
            <p:nvPr/>
          </p:nvSpPr>
          <p:spPr bwMode="auto">
            <a:xfrm>
              <a:off x="16185" y="8918"/>
              <a:ext cx="1776" cy="398"/>
            </a:xfrm>
            <a:prstGeom prst="rect">
              <a:avLst/>
            </a:prstGeom>
            <a:solidFill>
              <a:schemeClr val="bg1">
                <a:alpha val="600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653" name="Rectangle 389">
              <a:extLst>
                <a:ext uri="{FF2B5EF4-FFF2-40B4-BE49-F238E27FC236}">
                  <a16:creationId xmlns:a16="http://schemas.microsoft.com/office/drawing/2014/main" id="{7890A5A0-EC49-451F-9329-89926E76BA33}"/>
                </a:ext>
              </a:extLst>
            </p:cNvPr>
            <p:cNvSpPr>
              <a:spLocks noChangeArrowheads="1"/>
            </p:cNvSpPr>
            <p:nvPr/>
          </p:nvSpPr>
          <p:spPr bwMode="auto">
            <a:xfrm>
              <a:off x="17856" y="8953"/>
              <a:ext cx="72" cy="173"/>
            </a:xfrm>
            <a:prstGeom prst="rect">
              <a:avLst/>
            </a:prstGeom>
            <a:noFill/>
            <a:ln>
              <a:noFill/>
            </a:ln>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800"/>
                <a:t>2</a:t>
              </a:r>
              <a:endParaRPr lang="en-US" altLang="en-US" sz="4000"/>
            </a:p>
          </p:txBody>
        </p:sp>
        <p:sp>
          <p:nvSpPr>
            <p:cNvPr id="11654" name="Rectangle 390">
              <a:extLst>
                <a:ext uri="{FF2B5EF4-FFF2-40B4-BE49-F238E27FC236}">
                  <a16:creationId xmlns:a16="http://schemas.microsoft.com/office/drawing/2014/main" id="{32E5E972-227B-4D14-AA09-317516148A32}"/>
                </a:ext>
              </a:extLst>
            </p:cNvPr>
            <p:cNvSpPr>
              <a:spLocks noChangeArrowheads="1"/>
            </p:cNvSpPr>
            <p:nvPr/>
          </p:nvSpPr>
          <p:spPr bwMode="auto">
            <a:xfrm>
              <a:off x="17126" y="8953"/>
              <a:ext cx="72" cy="173"/>
            </a:xfrm>
            <a:prstGeom prst="rect">
              <a:avLst/>
            </a:prstGeom>
            <a:noFill/>
            <a:ln>
              <a:noFill/>
            </a:ln>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800"/>
                <a:t>2</a:t>
              </a:r>
              <a:endParaRPr lang="en-US" altLang="en-US" sz="4000"/>
            </a:p>
          </p:txBody>
        </p:sp>
        <p:sp>
          <p:nvSpPr>
            <p:cNvPr id="11655" name="Rectangle 391">
              <a:extLst>
                <a:ext uri="{FF2B5EF4-FFF2-40B4-BE49-F238E27FC236}">
                  <a16:creationId xmlns:a16="http://schemas.microsoft.com/office/drawing/2014/main" id="{4D0EDE8D-C41B-46E3-ABB0-53F06AEA46BA}"/>
                </a:ext>
              </a:extLst>
            </p:cNvPr>
            <p:cNvSpPr>
              <a:spLocks noChangeArrowheads="1"/>
            </p:cNvSpPr>
            <p:nvPr/>
          </p:nvSpPr>
          <p:spPr bwMode="auto">
            <a:xfrm>
              <a:off x="17764" y="8974"/>
              <a:ext cx="77" cy="278"/>
            </a:xfrm>
            <a:prstGeom prst="rect">
              <a:avLst/>
            </a:prstGeom>
            <a:noFill/>
            <a:ln>
              <a:noFill/>
            </a:ln>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900"/>
                <a:t>)</a:t>
              </a:r>
              <a:endParaRPr lang="en-US" altLang="en-US" sz="4000"/>
            </a:p>
          </p:txBody>
        </p:sp>
        <p:sp>
          <p:nvSpPr>
            <p:cNvPr id="11656" name="Rectangle 392">
              <a:extLst>
                <a:ext uri="{FF2B5EF4-FFF2-40B4-BE49-F238E27FC236}">
                  <a16:creationId xmlns:a16="http://schemas.microsoft.com/office/drawing/2014/main" id="{CCD5132B-80CE-4330-8BBD-441952D79AA5}"/>
                </a:ext>
              </a:extLst>
            </p:cNvPr>
            <p:cNvSpPr>
              <a:spLocks noChangeArrowheads="1"/>
            </p:cNvSpPr>
            <p:nvPr/>
          </p:nvSpPr>
          <p:spPr bwMode="auto">
            <a:xfrm>
              <a:off x="17257" y="8974"/>
              <a:ext cx="405" cy="27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r>
                <a:rPr lang="en-US" altLang="en-US" sz="2900"/>
                <a:t>tan(</a:t>
              </a:r>
              <a:endParaRPr lang="en-US" altLang="en-US" sz="4000"/>
            </a:p>
          </p:txBody>
        </p:sp>
        <p:sp>
          <p:nvSpPr>
            <p:cNvPr id="11657" name="Rectangle 393">
              <a:extLst>
                <a:ext uri="{FF2B5EF4-FFF2-40B4-BE49-F238E27FC236}">
                  <a16:creationId xmlns:a16="http://schemas.microsoft.com/office/drawing/2014/main" id="{D080D09F-41D9-4A5D-852B-F080AEE163BD}"/>
                </a:ext>
              </a:extLst>
            </p:cNvPr>
            <p:cNvSpPr>
              <a:spLocks noChangeArrowheads="1"/>
            </p:cNvSpPr>
            <p:nvPr/>
          </p:nvSpPr>
          <p:spPr bwMode="auto">
            <a:xfrm>
              <a:off x="17641" y="8974"/>
              <a:ext cx="127" cy="278"/>
            </a:xfrm>
            <a:prstGeom prst="rect">
              <a:avLst/>
            </a:prstGeom>
            <a:noFill/>
            <a:ln>
              <a:noFill/>
            </a:ln>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900" i="1">
                  <a:latin typeface="Symbol" panose="05050102010706020507" pitchFamily="18" charset="2"/>
                </a:rPr>
                <a:t>b</a:t>
              </a:r>
              <a:endParaRPr lang="en-US" altLang="en-US" sz="4000">
                <a:latin typeface="Symbol" panose="05050102010706020507" pitchFamily="18" charset="2"/>
              </a:endParaRPr>
            </a:p>
          </p:txBody>
        </p:sp>
        <p:sp>
          <p:nvSpPr>
            <p:cNvPr id="11658" name="Rectangle 394">
              <a:extLst>
                <a:ext uri="{FF2B5EF4-FFF2-40B4-BE49-F238E27FC236}">
                  <a16:creationId xmlns:a16="http://schemas.microsoft.com/office/drawing/2014/main" id="{A3B8EC7D-4B1D-4A13-BEA9-9C96D714C7F7}"/>
                </a:ext>
              </a:extLst>
            </p:cNvPr>
            <p:cNvSpPr>
              <a:spLocks noChangeArrowheads="1"/>
            </p:cNvSpPr>
            <p:nvPr/>
          </p:nvSpPr>
          <p:spPr bwMode="auto">
            <a:xfrm>
              <a:off x="16247" y="8974"/>
              <a:ext cx="129" cy="278"/>
            </a:xfrm>
            <a:prstGeom prst="rect">
              <a:avLst/>
            </a:prstGeom>
            <a:noFill/>
            <a:ln>
              <a:noFill/>
            </a:ln>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900" i="1"/>
                <a:t>T</a:t>
              </a:r>
              <a:endParaRPr lang="en-US" altLang="en-US" sz="4000"/>
            </a:p>
          </p:txBody>
        </p:sp>
        <p:sp>
          <p:nvSpPr>
            <p:cNvPr id="11659" name="Rectangle 395">
              <a:extLst>
                <a:ext uri="{FF2B5EF4-FFF2-40B4-BE49-F238E27FC236}">
                  <a16:creationId xmlns:a16="http://schemas.microsoft.com/office/drawing/2014/main" id="{69983B0B-F40D-4E5D-81D1-1758C31CBDCC}"/>
                </a:ext>
              </a:extLst>
            </p:cNvPr>
            <p:cNvSpPr>
              <a:spLocks noChangeArrowheads="1"/>
            </p:cNvSpPr>
            <p:nvPr/>
          </p:nvSpPr>
          <p:spPr bwMode="auto">
            <a:xfrm>
              <a:off x="16369" y="9122"/>
              <a:ext cx="208" cy="173"/>
            </a:xfrm>
            <a:prstGeom prst="rect">
              <a:avLst/>
            </a:prstGeom>
            <a:noFill/>
            <a:ln>
              <a:noFill/>
            </a:ln>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1800" i="1"/>
                <a:t>cap</a:t>
              </a:r>
              <a:endParaRPr lang="en-US" altLang="en-US" sz="4000"/>
            </a:p>
          </p:txBody>
        </p:sp>
        <p:sp>
          <p:nvSpPr>
            <p:cNvPr id="11660" name="Rectangle 396">
              <a:extLst>
                <a:ext uri="{FF2B5EF4-FFF2-40B4-BE49-F238E27FC236}">
                  <a16:creationId xmlns:a16="http://schemas.microsoft.com/office/drawing/2014/main" id="{EFC55BB9-7D0D-4F4B-BE55-C992D12D2703}"/>
                </a:ext>
              </a:extLst>
            </p:cNvPr>
            <p:cNvSpPr>
              <a:spLocks noChangeArrowheads="1"/>
            </p:cNvSpPr>
            <p:nvPr/>
          </p:nvSpPr>
          <p:spPr bwMode="auto">
            <a:xfrm>
              <a:off x="16848" y="8947"/>
              <a:ext cx="243" cy="27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900" i="1">
                  <a:latin typeface="Symbol" panose="05050102010706020507" pitchFamily="18" charset="2"/>
                </a:rPr>
                <a:t>c</a:t>
              </a:r>
              <a:r>
                <a:rPr lang="en-US" altLang="en-US" sz="2900" i="1"/>
                <a:t>a</a:t>
              </a:r>
              <a:endParaRPr lang="en-US" altLang="en-US" sz="4000"/>
            </a:p>
          </p:txBody>
        </p:sp>
        <p:sp>
          <p:nvSpPr>
            <p:cNvPr id="11661" name="Rectangle 397">
              <a:extLst>
                <a:ext uri="{FF2B5EF4-FFF2-40B4-BE49-F238E27FC236}">
                  <a16:creationId xmlns:a16="http://schemas.microsoft.com/office/drawing/2014/main" id="{CB2C3360-A71B-4689-8286-4D0593D9B78B}"/>
                </a:ext>
              </a:extLst>
            </p:cNvPr>
            <p:cNvSpPr>
              <a:spLocks noChangeArrowheads="1"/>
            </p:cNvSpPr>
            <p:nvPr/>
          </p:nvSpPr>
          <p:spPr bwMode="auto">
            <a:xfrm>
              <a:off x="16653" y="8947"/>
              <a:ext cx="127" cy="278"/>
            </a:xfrm>
            <a:prstGeom prst="rect">
              <a:avLst/>
            </a:prstGeom>
            <a:noFill/>
            <a:ln>
              <a:noFill/>
            </a:ln>
            <a:extLst>
              <a:ext uri="{909E8E84-426E-40DD-AFC4-6F175D3DCCD1}">
                <a14:hiddenFill xmlns:a14="http://schemas.microsoft.com/office/drawing/2010/main">
                  <a:solidFill>
                    <a:schemeClr val="bg1">
                      <a:alpha val="56000"/>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0" hangingPunct="0"/>
              <a:r>
                <a:rPr lang="en-US" altLang="en-US" sz="2900">
                  <a:latin typeface="Symbol" panose="05050102010706020507" pitchFamily="18" charset="2"/>
                </a:rPr>
                <a:t>=</a:t>
              </a:r>
              <a:endParaRPr lang="en-US" altLang="en-US" sz="4000"/>
            </a:p>
          </p:txBody>
        </p:sp>
      </p:grpSp>
      <p:sp>
        <p:nvSpPr>
          <p:cNvPr id="11691" name="Rectangle 427">
            <a:extLst>
              <a:ext uri="{FF2B5EF4-FFF2-40B4-BE49-F238E27FC236}">
                <a16:creationId xmlns:a16="http://schemas.microsoft.com/office/drawing/2014/main" id="{2259F7E4-813F-4DE8-A7E9-0953E6C43106}"/>
              </a:ext>
            </a:extLst>
          </p:cNvPr>
          <p:cNvSpPr>
            <a:spLocks noChangeArrowheads="1"/>
          </p:cNvSpPr>
          <p:nvPr/>
        </p:nvSpPr>
        <p:spPr bwMode="auto">
          <a:xfrm>
            <a:off x="0" y="217360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693" name="Rectangle 429">
            <a:extLst>
              <a:ext uri="{FF2B5EF4-FFF2-40B4-BE49-F238E27FC236}">
                <a16:creationId xmlns:a16="http://schemas.microsoft.com/office/drawing/2014/main" id="{7CAC3E54-F80A-4E10-A5F2-B38EE95128F6}"/>
              </a:ext>
            </a:extLst>
          </p:cNvPr>
          <p:cNvSpPr>
            <a:spLocks noChangeArrowheads="1"/>
          </p:cNvSpPr>
          <p:nvPr/>
        </p:nvSpPr>
        <p:spPr bwMode="auto">
          <a:xfrm>
            <a:off x="0" y="217360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692" name="Object 428">
            <a:extLst>
              <a:ext uri="{FF2B5EF4-FFF2-40B4-BE49-F238E27FC236}">
                <a16:creationId xmlns:a16="http://schemas.microsoft.com/office/drawing/2014/main" id="{4D1720F0-C16A-4480-BB88-D23E2A21171E}"/>
              </a:ext>
            </a:extLst>
          </p:cNvPr>
          <p:cNvGraphicFramePr>
            <a:graphicFrameLocks noChangeAspect="1"/>
          </p:cNvGraphicFramePr>
          <p:nvPr/>
        </p:nvGraphicFramePr>
        <p:xfrm>
          <a:off x="14859000" y="18748375"/>
          <a:ext cx="6883400" cy="1050925"/>
        </p:xfrm>
        <a:graphic>
          <a:graphicData uri="http://schemas.openxmlformats.org/presentationml/2006/ole">
            <mc:AlternateContent xmlns:mc="http://schemas.openxmlformats.org/markup-compatibility/2006">
              <mc:Choice xmlns:v="urn:schemas-microsoft-com:vml" Requires="v">
                <p:oleObj spid="_x0000_s11733" name="Equation" r:id="rId21" imgW="2743200" imgH="419100" progId="Equation.3">
                  <p:embed/>
                </p:oleObj>
              </mc:Choice>
              <mc:Fallback>
                <p:oleObj name="Equation" r:id="rId21" imgW="2743200" imgH="419100" progId="Equation.3">
                  <p:embed/>
                  <p:pic>
                    <p:nvPicPr>
                      <p:cNvPr id="0" name="Object 4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859000" y="18748375"/>
                        <a:ext cx="6883400" cy="1050925"/>
                      </a:xfrm>
                      <a:prstGeom prst="rect">
                        <a:avLst/>
                      </a:prstGeom>
                      <a:solidFill>
                        <a:schemeClr val="bg1">
                          <a:alpha val="60001"/>
                        </a:schemeClr>
                      </a:solidFill>
                    </p:spPr>
                  </p:pic>
                </p:oleObj>
              </mc:Fallback>
            </mc:AlternateContent>
          </a:graphicData>
        </a:graphic>
      </p:graphicFrame>
      <p:sp>
        <p:nvSpPr>
          <p:cNvPr id="11695" name="Rectangle 431">
            <a:extLst>
              <a:ext uri="{FF2B5EF4-FFF2-40B4-BE49-F238E27FC236}">
                <a16:creationId xmlns:a16="http://schemas.microsoft.com/office/drawing/2014/main" id="{06635C19-1932-400E-80B6-C3AB8E4D3FDE}"/>
              </a:ext>
            </a:extLst>
          </p:cNvPr>
          <p:cNvSpPr>
            <a:spLocks noChangeArrowheads="1"/>
          </p:cNvSpPr>
          <p:nvPr/>
        </p:nvSpPr>
        <p:spPr bwMode="auto">
          <a:xfrm>
            <a:off x="18286413" y="22548850"/>
            <a:ext cx="82296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389438" eaLnBrk="0" hangingPunct="0">
              <a:defRPr sz="21100">
                <a:solidFill>
                  <a:schemeClr val="tx2"/>
                </a:solidFill>
                <a:latin typeface="Times New Roman" panose="02020603050405020304" pitchFamily="18" charset="0"/>
              </a:defRPr>
            </a:lvl1pPr>
            <a:lvl2pPr defTabSz="4389438" eaLnBrk="0" hangingPunct="0">
              <a:defRPr sz="21100">
                <a:solidFill>
                  <a:schemeClr val="tx2"/>
                </a:solidFill>
                <a:latin typeface="Times New Roman" panose="02020603050405020304" pitchFamily="18" charset="0"/>
              </a:defRPr>
            </a:lvl2pPr>
            <a:lvl3pPr defTabSz="4389438" eaLnBrk="0" hangingPunct="0">
              <a:defRPr sz="21100">
                <a:solidFill>
                  <a:schemeClr val="tx2"/>
                </a:solidFill>
                <a:latin typeface="Times New Roman" panose="02020603050405020304" pitchFamily="18" charset="0"/>
              </a:defRPr>
            </a:lvl3pPr>
            <a:lvl4pPr defTabSz="4389438" eaLnBrk="0" hangingPunct="0">
              <a:defRPr sz="21100">
                <a:solidFill>
                  <a:schemeClr val="tx2"/>
                </a:solidFill>
                <a:latin typeface="Times New Roman" panose="02020603050405020304" pitchFamily="18" charset="0"/>
              </a:defRPr>
            </a:lvl4pPr>
            <a:lvl5pPr defTabSz="4389438" eaLnBrk="0" hangingPunct="0">
              <a:defRPr sz="21100">
                <a:solidFill>
                  <a:schemeClr val="tx2"/>
                </a:solidFill>
                <a:latin typeface="Times New Roman" panose="02020603050405020304" pitchFamily="18" charset="0"/>
              </a:defRPr>
            </a:lvl5pPr>
            <a:lvl6pPr marL="457200" algn="ctr" defTabSz="4389438" eaLnBrk="0" fontAlgn="base" hangingPunct="0">
              <a:spcBef>
                <a:spcPct val="0"/>
              </a:spcBef>
              <a:spcAft>
                <a:spcPct val="0"/>
              </a:spcAft>
              <a:defRPr sz="21100">
                <a:solidFill>
                  <a:schemeClr val="tx2"/>
                </a:solidFill>
                <a:latin typeface="Times New Roman" panose="02020603050405020304" pitchFamily="18" charset="0"/>
              </a:defRPr>
            </a:lvl6pPr>
            <a:lvl7pPr marL="914400" algn="ctr" defTabSz="4389438" eaLnBrk="0" fontAlgn="base" hangingPunct="0">
              <a:spcBef>
                <a:spcPct val="0"/>
              </a:spcBef>
              <a:spcAft>
                <a:spcPct val="0"/>
              </a:spcAft>
              <a:defRPr sz="21100">
                <a:solidFill>
                  <a:schemeClr val="tx2"/>
                </a:solidFill>
                <a:latin typeface="Times New Roman" panose="02020603050405020304" pitchFamily="18" charset="0"/>
              </a:defRPr>
            </a:lvl7pPr>
            <a:lvl8pPr marL="1371600" algn="ctr" defTabSz="4389438" eaLnBrk="0" fontAlgn="base" hangingPunct="0">
              <a:spcBef>
                <a:spcPct val="0"/>
              </a:spcBef>
              <a:spcAft>
                <a:spcPct val="0"/>
              </a:spcAft>
              <a:defRPr sz="21100">
                <a:solidFill>
                  <a:schemeClr val="tx2"/>
                </a:solidFill>
                <a:latin typeface="Times New Roman" panose="02020603050405020304" pitchFamily="18" charset="0"/>
              </a:defRPr>
            </a:lvl8pPr>
            <a:lvl9pPr marL="1828800" algn="ctr" defTabSz="4389438" eaLnBrk="0" fontAlgn="base" hangingPunct="0">
              <a:spcBef>
                <a:spcPct val="0"/>
              </a:spcBef>
              <a:spcAft>
                <a:spcPct val="0"/>
              </a:spcAft>
              <a:defRPr sz="21100">
                <a:solidFill>
                  <a:schemeClr val="tx2"/>
                </a:solidFill>
                <a:latin typeface="Times New Roman" panose="02020603050405020304" pitchFamily="18" charset="0"/>
              </a:defRPr>
            </a:lvl9pPr>
          </a:lstStyle>
          <a:p>
            <a:r>
              <a:rPr lang="en-US" altLang="en-US" sz="3600" b="1"/>
              <a:t>Avalanche Runout</a:t>
            </a:r>
          </a:p>
        </p:txBody>
      </p:sp>
      <p:pic>
        <p:nvPicPr>
          <p:cNvPr id="11694" name="Picture 430" descr="WoodCampAvalanche1">
            <a:extLst>
              <a:ext uri="{FF2B5EF4-FFF2-40B4-BE49-F238E27FC236}">
                <a16:creationId xmlns:a16="http://schemas.microsoft.com/office/drawing/2014/main" id="{03A5B9FA-6451-4F5C-B00E-7642947241C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r="5502" b="3824"/>
          <a:stretch>
            <a:fillRect/>
          </a:stretch>
        </p:blipFill>
        <p:spPr bwMode="auto">
          <a:xfrm>
            <a:off x="20375563" y="23264813"/>
            <a:ext cx="10985500" cy="8637587"/>
          </a:xfrm>
          <a:prstGeom prst="rect">
            <a:avLst/>
          </a:prstGeom>
          <a:noFill/>
          <a:extLst>
            <a:ext uri="{909E8E84-426E-40DD-AFC4-6F175D3DCCD1}">
              <a14:hiddenFill xmlns:a14="http://schemas.microsoft.com/office/drawing/2010/main">
                <a:solidFill>
                  <a:srgbClr val="FFFFFF"/>
                </a:solidFill>
              </a14:hiddenFill>
            </a:ext>
          </a:extLst>
        </p:spPr>
      </p:pic>
      <p:grpSp>
        <p:nvGrpSpPr>
          <p:cNvPr id="11714" name="Group 450">
            <a:extLst>
              <a:ext uri="{FF2B5EF4-FFF2-40B4-BE49-F238E27FC236}">
                <a16:creationId xmlns:a16="http://schemas.microsoft.com/office/drawing/2014/main" id="{3564EA6D-8882-4B61-BC1C-DCC189B8D828}"/>
              </a:ext>
            </a:extLst>
          </p:cNvPr>
          <p:cNvGrpSpPr>
            <a:grpSpLocks/>
          </p:cNvGrpSpPr>
          <p:nvPr/>
        </p:nvGrpSpPr>
        <p:grpSpPr bwMode="auto">
          <a:xfrm>
            <a:off x="17340263" y="23164800"/>
            <a:ext cx="3151187" cy="2209800"/>
            <a:chOff x="10800" y="14784"/>
            <a:chExt cx="1985" cy="1631"/>
          </a:xfrm>
        </p:grpSpPr>
        <p:sp>
          <p:nvSpPr>
            <p:cNvPr id="11696" name="Freeform 432">
              <a:extLst>
                <a:ext uri="{FF2B5EF4-FFF2-40B4-BE49-F238E27FC236}">
                  <a16:creationId xmlns:a16="http://schemas.microsoft.com/office/drawing/2014/main" id="{02CCF533-FB14-478E-BAF8-BF77B034133F}"/>
                </a:ext>
              </a:extLst>
            </p:cNvPr>
            <p:cNvSpPr>
              <a:spLocks/>
            </p:cNvSpPr>
            <p:nvPr/>
          </p:nvSpPr>
          <p:spPr bwMode="auto">
            <a:xfrm>
              <a:off x="10800" y="14784"/>
              <a:ext cx="1985" cy="1631"/>
            </a:xfrm>
            <a:custGeom>
              <a:avLst/>
              <a:gdLst>
                <a:gd name="T0" fmla="*/ 0 w 1231"/>
                <a:gd name="T1" fmla="*/ 0 h 1012"/>
                <a:gd name="T2" fmla="*/ 192 w 1231"/>
                <a:gd name="T3" fmla="*/ 462 h 1012"/>
                <a:gd name="T4" fmla="*/ 515 w 1231"/>
                <a:gd name="T5" fmla="*/ 742 h 1012"/>
                <a:gd name="T6" fmla="*/ 856 w 1231"/>
                <a:gd name="T7" fmla="*/ 881 h 1012"/>
                <a:gd name="T8" fmla="*/ 1231 w 1231"/>
                <a:gd name="T9" fmla="*/ 1012 h 1012"/>
              </a:gdLst>
              <a:ahLst/>
              <a:cxnLst>
                <a:cxn ang="0">
                  <a:pos x="T0" y="T1"/>
                </a:cxn>
                <a:cxn ang="0">
                  <a:pos x="T2" y="T3"/>
                </a:cxn>
                <a:cxn ang="0">
                  <a:pos x="T4" y="T5"/>
                </a:cxn>
                <a:cxn ang="0">
                  <a:pos x="T6" y="T7"/>
                </a:cxn>
                <a:cxn ang="0">
                  <a:pos x="T8" y="T9"/>
                </a:cxn>
              </a:cxnLst>
              <a:rect l="0" t="0" r="r" b="b"/>
              <a:pathLst>
                <a:path w="1231" h="1012">
                  <a:moveTo>
                    <a:pt x="0" y="0"/>
                  </a:moveTo>
                  <a:cubicBezTo>
                    <a:pt x="53" y="169"/>
                    <a:pt x="106" y="338"/>
                    <a:pt x="192" y="462"/>
                  </a:cubicBezTo>
                  <a:cubicBezTo>
                    <a:pt x="278" y="586"/>
                    <a:pt x="404" y="672"/>
                    <a:pt x="515" y="742"/>
                  </a:cubicBezTo>
                  <a:cubicBezTo>
                    <a:pt x="626" y="812"/>
                    <a:pt x="737" y="836"/>
                    <a:pt x="856" y="881"/>
                  </a:cubicBezTo>
                  <a:cubicBezTo>
                    <a:pt x="975" y="926"/>
                    <a:pt x="1103" y="969"/>
                    <a:pt x="1231" y="1012"/>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7" name="Line 433">
              <a:extLst>
                <a:ext uri="{FF2B5EF4-FFF2-40B4-BE49-F238E27FC236}">
                  <a16:creationId xmlns:a16="http://schemas.microsoft.com/office/drawing/2014/main" id="{521AEA2E-6747-439F-AA9C-597E54B92089}"/>
                </a:ext>
              </a:extLst>
            </p:cNvPr>
            <p:cNvSpPr>
              <a:spLocks noChangeShapeType="1"/>
            </p:cNvSpPr>
            <p:nvPr/>
          </p:nvSpPr>
          <p:spPr bwMode="auto">
            <a:xfrm>
              <a:off x="10800" y="14840"/>
              <a:ext cx="1788" cy="1506"/>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8" name="Line 434">
              <a:extLst>
                <a:ext uri="{FF2B5EF4-FFF2-40B4-BE49-F238E27FC236}">
                  <a16:creationId xmlns:a16="http://schemas.microsoft.com/office/drawing/2014/main" id="{42CAE6AC-682C-467C-B5F5-BA1FDA8101F4}"/>
                </a:ext>
              </a:extLst>
            </p:cNvPr>
            <p:cNvSpPr>
              <a:spLocks noChangeShapeType="1"/>
            </p:cNvSpPr>
            <p:nvPr/>
          </p:nvSpPr>
          <p:spPr bwMode="auto">
            <a:xfrm flipH="1">
              <a:off x="10942" y="16332"/>
              <a:ext cx="1602"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99" name="Text Box 435">
              <a:extLst>
                <a:ext uri="{FF2B5EF4-FFF2-40B4-BE49-F238E27FC236}">
                  <a16:creationId xmlns:a16="http://schemas.microsoft.com/office/drawing/2014/main" id="{2493CFAB-F6DE-4DEE-8942-908E92285CB2}"/>
                </a:ext>
              </a:extLst>
            </p:cNvPr>
            <p:cNvSpPr txBox="1">
              <a:spLocks noChangeArrowheads="1"/>
            </p:cNvSpPr>
            <p:nvPr/>
          </p:nvSpPr>
          <p:spPr bwMode="auto">
            <a:xfrm>
              <a:off x="12162" y="15464"/>
              <a:ext cx="257" cy="38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altLang="en-US">
                  <a:sym typeface="Symbol" panose="05050102010706020507" pitchFamily="18" charset="2"/>
                </a:rPr>
                <a:t></a:t>
              </a:r>
            </a:p>
          </p:txBody>
        </p:sp>
        <p:sp>
          <p:nvSpPr>
            <p:cNvPr id="11700" name="Freeform 436">
              <a:extLst>
                <a:ext uri="{FF2B5EF4-FFF2-40B4-BE49-F238E27FC236}">
                  <a16:creationId xmlns:a16="http://schemas.microsoft.com/office/drawing/2014/main" id="{665C2AEF-4215-4BBD-A4DC-E373E5C4BA5F}"/>
                </a:ext>
              </a:extLst>
            </p:cNvPr>
            <p:cNvSpPr>
              <a:spLocks/>
            </p:cNvSpPr>
            <p:nvPr/>
          </p:nvSpPr>
          <p:spPr bwMode="auto">
            <a:xfrm>
              <a:off x="11814" y="15853"/>
              <a:ext cx="168" cy="464"/>
            </a:xfrm>
            <a:custGeom>
              <a:avLst/>
              <a:gdLst>
                <a:gd name="T0" fmla="*/ 104 w 104"/>
                <a:gd name="T1" fmla="*/ 0 h 288"/>
                <a:gd name="T2" fmla="*/ 26 w 104"/>
                <a:gd name="T3" fmla="*/ 122 h 288"/>
                <a:gd name="T4" fmla="*/ 0 w 104"/>
                <a:gd name="T5" fmla="*/ 288 h 288"/>
              </a:gdLst>
              <a:ahLst/>
              <a:cxnLst>
                <a:cxn ang="0">
                  <a:pos x="T0" y="T1"/>
                </a:cxn>
                <a:cxn ang="0">
                  <a:pos x="T2" y="T3"/>
                </a:cxn>
                <a:cxn ang="0">
                  <a:pos x="T4" y="T5"/>
                </a:cxn>
              </a:cxnLst>
              <a:rect l="0" t="0" r="r" b="b"/>
              <a:pathLst>
                <a:path w="104" h="288">
                  <a:moveTo>
                    <a:pt x="104" y="0"/>
                  </a:moveTo>
                  <a:cubicBezTo>
                    <a:pt x="73" y="37"/>
                    <a:pt x="43" y="74"/>
                    <a:pt x="26" y="122"/>
                  </a:cubicBezTo>
                  <a:cubicBezTo>
                    <a:pt x="9" y="170"/>
                    <a:pt x="4" y="229"/>
                    <a:pt x="0" y="288"/>
                  </a:cubicBezTo>
                </a:path>
              </a:pathLst>
            </a:custGeom>
            <a:noFill/>
            <a:ln w="9525" cap="flat" cmpd="sng">
              <a:solidFill>
                <a:schemeClr val="bg2"/>
              </a:solidFill>
              <a:prstDash val="solid"/>
              <a:round/>
              <a:headEnd/>
              <a:tailEnd/>
            </a:ln>
            <a:effectLst/>
            <a:extLst>
              <a:ext uri="{909E8E84-426E-40DD-AFC4-6F175D3DCCD1}">
                <a14:hiddenFill xmlns:a14="http://schemas.microsoft.com/office/drawing/2010/main">
                  <a:solidFill>
                    <a:srgbClr val="FF99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701" name="Text Box 437">
            <a:extLst>
              <a:ext uri="{FF2B5EF4-FFF2-40B4-BE49-F238E27FC236}">
                <a16:creationId xmlns:a16="http://schemas.microsoft.com/office/drawing/2014/main" id="{412510A7-5031-4951-9C02-2B86D08DE714}"/>
              </a:ext>
            </a:extLst>
          </p:cNvPr>
          <p:cNvSpPr txBox="1">
            <a:spLocks noChangeArrowheads="1"/>
          </p:cNvSpPr>
          <p:nvPr/>
        </p:nvSpPr>
        <p:spPr bwMode="auto">
          <a:xfrm>
            <a:off x="12082463" y="23088600"/>
            <a:ext cx="4724400" cy="1800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kumimoji="1" lang="en-US" altLang="en-US"/>
              <a:t>Upslope recursion to determine elevation and distance to point in trigger zone that has the highest alpha angle</a:t>
            </a:r>
          </a:p>
        </p:txBody>
      </p:sp>
      <p:graphicFrame>
        <p:nvGraphicFramePr>
          <p:cNvPr id="11703" name="Object 439">
            <a:extLst>
              <a:ext uri="{FF2B5EF4-FFF2-40B4-BE49-F238E27FC236}">
                <a16:creationId xmlns:a16="http://schemas.microsoft.com/office/drawing/2014/main" id="{8B2ADF95-84AE-47C6-B68D-D29B71BFEB00}"/>
              </a:ext>
            </a:extLst>
          </p:cNvPr>
          <p:cNvGraphicFramePr>
            <a:graphicFrameLocks noChangeAspect="1"/>
          </p:cNvGraphicFramePr>
          <p:nvPr/>
        </p:nvGraphicFramePr>
        <p:xfrm>
          <a:off x="12115800" y="25450800"/>
          <a:ext cx="8120063" cy="7999413"/>
        </p:xfrm>
        <a:graphic>
          <a:graphicData uri="http://schemas.openxmlformats.org/presentationml/2006/ole">
            <mc:AlternateContent xmlns:mc="http://schemas.openxmlformats.org/markup-compatibility/2006">
              <mc:Choice xmlns:v="urn:schemas-microsoft-com:vml" Requires="v">
                <p:oleObj spid="_x0000_s11734" name="Document" r:id="rId24" imgW="4865142" imgH="4760103" progId="Word.Document.8">
                  <p:embed/>
                </p:oleObj>
              </mc:Choice>
              <mc:Fallback>
                <p:oleObj name="Document" r:id="rId24" imgW="4865142" imgH="4760103" progId="Word.Document.8">
                  <p:embed/>
                  <p:pic>
                    <p:nvPicPr>
                      <p:cNvPr id="0" name="Object 439"/>
                      <p:cNvPicPr preferRelativeResize="0">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15800" y="25450800"/>
                        <a:ext cx="8120063" cy="799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05" name="Rectangle 441">
            <a:extLst>
              <a:ext uri="{FF2B5EF4-FFF2-40B4-BE49-F238E27FC236}">
                <a16:creationId xmlns:a16="http://schemas.microsoft.com/office/drawing/2014/main" id="{4B6FCDE9-3029-4BD3-BA15-AEA92DB6D308}"/>
              </a:ext>
            </a:extLst>
          </p:cNvPr>
          <p:cNvSpPr>
            <a:spLocks noChangeArrowheads="1"/>
          </p:cNvSpPr>
          <p:nvPr/>
        </p:nvSpPr>
        <p:spPr bwMode="auto">
          <a:xfrm>
            <a:off x="0" y="217360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704" name="Object 440">
            <a:extLst>
              <a:ext uri="{FF2B5EF4-FFF2-40B4-BE49-F238E27FC236}">
                <a16:creationId xmlns:a16="http://schemas.microsoft.com/office/drawing/2014/main" id="{77541ED7-66F7-4B6A-8918-7EE721908165}"/>
              </a:ext>
            </a:extLst>
          </p:cNvPr>
          <p:cNvGraphicFramePr>
            <a:graphicFrameLocks noChangeAspect="1"/>
          </p:cNvGraphicFramePr>
          <p:nvPr/>
        </p:nvGraphicFramePr>
        <p:xfrm>
          <a:off x="1676400" y="30403800"/>
          <a:ext cx="8070850" cy="1260475"/>
        </p:xfrm>
        <a:graphic>
          <a:graphicData uri="http://schemas.openxmlformats.org/presentationml/2006/ole">
            <mc:AlternateContent xmlns:mc="http://schemas.openxmlformats.org/markup-compatibility/2006">
              <mc:Choice xmlns:v="urn:schemas-microsoft-com:vml" Requires="v">
                <p:oleObj spid="_x0000_s11735" name="Equation" r:id="rId26" imgW="2679700" imgH="419100" progId="Equation.3">
                  <p:embed/>
                </p:oleObj>
              </mc:Choice>
              <mc:Fallback>
                <p:oleObj name="Equation" r:id="rId26" imgW="2679700" imgH="419100" progId="Equation.3">
                  <p:embed/>
                  <p:pic>
                    <p:nvPicPr>
                      <p:cNvPr id="0" name="Object 44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30403800"/>
                        <a:ext cx="8070850" cy="126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706" name="Picture 442">
            <a:extLst>
              <a:ext uri="{FF2B5EF4-FFF2-40B4-BE49-F238E27FC236}">
                <a16:creationId xmlns:a16="http://schemas.microsoft.com/office/drawing/2014/main" id="{2FD21901-BAEF-431A-A9A3-3369A6DE646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81200" y="32994600"/>
            <a:ext cx="7813675" cy="815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07" name="Text Box 443">
            <a:extLst>
              <a:ext uri="{FF2B5EF4-FFF2-40B4-BE49-F238E27FC236}">
                <a16:creationId xmlns:a16="http://schemas.microsoft.com/office/drawing/2014/main" id="{3A754923-6246-4C02-8F10-D02FFB4F5925}"/>
              </a:ext>
            </a:extLst>
          </p:cNvPr>
          <p:cNvSpPr txBox="1">
            <a:spLocks noChangeArrowheads="1"/>
          </p:cNvSpPr>
          <p:nvPr/>
        </p:nvSpPr>
        <p:spPr bwMode="auto">
          <a:xfrm>
            <a:off x="1600200" y="317754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altLang="en-US"/>
              <a:t>The load r(x) is assumed to move with the flow field but subject to first order decay, d(</a:t>
            </a:r>
            <a:r>
              <a:rPr lang="en-US" altLang="en-US" u="sng"/>
              <a:t>x</a:t>
            </a:r>
            <a:r>
              <a:rPr lang="en-US" altLang="en-US"/>
              <a:t>), in moving from cell to cell</a:t>
            </a:r>
          </a:p>
          <a:p>
            <a:pPr algn="l" eaLnBrk="0" hangingPunct="0"/>
            <a:endParaRPr kumimoji="1" lang="en-US" altLang="en-US">
              <a:sym typeface="Symbol" panose="05050102010706020507" pitchFamily="18" charset="2"/>
            </a:endParaRPr>
          </a:p>
        </p:txBody>
      </p:sp>
      <p:sp>
        <p:nvSpPr>
          <p:cNvPr id="11708" name="Rectangle 444">
            <a:extLst>
              <a:ext uri="{FF2B5EF4-FFF2-40B4-BE49-F238E27FC236}">
                <a16:creationId xmlns:a16="http://schemas.microsoft.com/office/drawing/2014/main" id="{EE78E681-62FB-4F42-923C-909455A2C3EC}"/>
              </a:ext>
            </a:extLst>
          </p:cNvPr>
          <p:cNvSpPr>
            <a:spLocks noChangeArrowheads="1"/>
          </p:cNvSpPr>
          <p:nvPr/>
        </p:nvSpPr>
        <p:spPr bwMode="auto">
          <a:xfrm>
            <a:off x="3581400" y="29337000"/>
            <a:ext cx="495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t>Decaying Accumulation.</a:t>
            </a:r>
          </a:p>
        </p:txBody>
      </p:sp>
      <p:sp>
        <p:nvSpPr>
          <p:cNvPr id="11709" name="Line 445">
            <a:extLst>
              <a:ext uri="{FF2B5EF4-FFF2-40B4-BE49-F238E27FC236}">
                <a16:creationId xmlns:a16="http://schemas.microsoft.com/office/drawing/2014/main" id="{7FAC7E55-DAF0-4A4A-A5C9-8B9B81C99E0C}"/>
              </a:ext>
            </a:extLst>
          </p:cNvPr>
          <p:cNvSpPr>
            <a:spLocks noChangeShapeType="1"/>
          </p:cNvSpPr>
          <p:nvPr/>
        </p:nvSpPr>
        <p:spPr bwMode="auto">
          <a:xfrm>
            <a:off x="290513" y="41494075"/>
            <a:ext cx="32338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710" name="Rectangle 446">
            <a:extLst>
              <a:ext uri="{FF2B5EF4-FFF2-40B4-BE49-F238E27FC236}">
                <a16:creationId xmlns:a16="http://schemas.microsoft.com/office/drawing/2014/main" id="{A98B39E9-10C5-4B79-8B64-7FB863BFB9C0}"/>
              </a:ext>
            </a:extLst>
          </p:cNvPr>
          <p:cNvSpPr>
            <a:spLocks noChangeArrowheads="1"/>
          </p:cNvSpPr>
          <p:nvPr/>
        </p:nvSpPr>
        <p:spPr bwMode="auto">
          <a:xfrm>
            <a:off x="19184938" y="12331700"/>
            <a:ext cx="643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b="1"/>
              <a:t>Transport limited accumulation</a:t>
            </a:r>
          </a:p>
        </p:txBody>
      </p:sp>
      <p:sp>
        <p:nvSpPr>
          <p:cNvPr id="11712" name="Rectangle 448">
            <a:extLst>
              <a:ext uri="{FF2B5EF4-FFF2-40B4-BE49-F238E27FC236}">
                <a16:creationId xmlns:a16="http://schemas.microsoft.com/office/drawing/2014/main" id="{8AEDB270-2DE7-441A-AA8B-7453ED946ACC}"/>
              </a:ext>
            </a:extLst>
          </p:cNvPr>
          <p:cNvSpPr>
            <a:spLocks noChangeArrowheads="1"/>
          </p:cNvSpPr>
          <p:nvPr/>
        </p:nvSpPr>
        <p:spPr bwMode="auto">
          <a:xfrm>
            <a:off x="0" y="21736050"/>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711" name="Object 447">
            <a:extLst>
              <a:ext uri="{FF2B5EF4-FFF2-40B4-BE49-F238E27FC236}">
                <a16:creationId xmlns:a16="http://schemas.microsoft.com/office/drawing/2014/main" id="{98332B3B-46F5-4FB6-B040-298B36FE1649}"/>
              </a:ext>
            </a:extLst>
          </p:cNvPr>
          <p:cNvGraphicFramePr>
            <a:graphicFrameLocks noChangeAspect="1"/>
          </p:cNvGraphicFramePr>
          <p:nvPr/>
        </p:nvGraphicFramePr>
        <p:xfrm>
          <a:off x="22042438" y="18748375"/>
          <a:ext cx="6170612" cy="1050925"/>
        </p:xfrm>
        <a:graphic>
          <a:graphicData uri="http://schemas.openxmlformats.org/presentationml/2006/ole">
            <mc:AlternateContent xmlns:mc="http://schemas.openxmlformats.org/markup-compatibility/2006">
              <mc:Choice xmlns:v="urn:schemas-microsoft-com:vml" Requires="v">
                <p:oleObj spid="_x0000_s11736" name="Equation" r:id="rId29" imgW="2463800" imgH="419100" progId="Equation.3">
                  <p:embed/>
                </p:oleObj>
              </mc:Choice>
              <mc:Fallback>
                <p:oleObj name="Equation" r:id="rId29" imgW="2463800" imgH="419100" progId="Equation.3">
                  <p:embed/>
                  <p:pic>
                    <p:nvPicPr>
                      <p:cNvPr id="0" name="Object 44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042438" y="18748375"/>
                        <a:ext cx="6170612" cy="1050925"/>
                      </a:xfrm>
                      <a:prstGeom prst="rect">
                        <a:avLst/>
                      </a:prstGeom>
                      <a:solidFill>
                        <a:schemeClr val="bg1">
                          <a:alpha val="60001"/>
                        </a:schemeClr>
                      </a:solidFill>
                    </p:spPr>
                  </p:pic>
                </p:oleObj>
              </mc:Fallback>
            </mc:AlternateContent>
          </a:graphicData>
        </a:graphic>
      </p:graphicFrame>
      <p:sp>
        <p:nvSpPr>
          <p:cNvPr id="11715" name="Text Box 451">
            <a:extLst>
              <a:ext uri="{FF2B5EF4-FFF2-40B4-BE49-F238E27FC236}">
                <a16:creationId xmlns:a16="http://schemas.microsoft.com/office/drawing/2014/main" id="{5C135B8C-01F7-40F2-A6AB-8DC67DA1156A}"/>
              </a:ext>
            </a:extLst>
          </p:cNvPr>
          <p:cNvSpPr txBox="1">
            <a:spLocks noChangeArrowheads="1"/>
          </p:cNvSpPr>
          <p:nvPr/>
        </p:nvSpPr>
        <p:spPr bwMode="auto">
          <a:xfrm>
            <a:off x="11811000" y="32080200"/>
            <a:ext cx="20116800" cy="769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eaLnBrk="0" hangingPunct="0">
              <a:defRPr sz="2400">
                <a:solidFill>
                  <a:schemeClr val="tx1"/>
                </a:solidFill>
                <a:latin typeface="Times New Roman" panose="02020603050405020304" pitchFamily="18" charset="0"/>
              </a:defRPr>
            </a:lvl1pPr>
            <a:lvl2pPr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3600" b="1"/>
              <a:t>Conclusions and Future Directions</a:t>
            </a:r>
          </a:p>
          <a:p>
            <a:pPr eaLnBrk="1" hangingPunct="1">
              <a:spcBef>
                <a:spcPct val="50000"/>
              </a:spcBef>
              <a:buFontTx/>
              <a:buChar char="•"/>
            </a:pPr>
            <a:r>
              <a:rPr lang="en-US" altLang="en-US" sz="2800"/>
              <a:t>The terrain based flow field derived from (1) drainage correction and (2) multidirectional proportioning among downslope neighbors, enables a broad class of upstream and downstream recursive functions that comprise </a:t>
            </a:r>
            <a:r>
              <a:rPr lang="en-US" altLang="en-US" sz="2800" i="1"/>
              <a:t>flow algebra</a:t>
            </a:r>
            <a:r>
              <a:rPr lang="en-US" altLang="en-US" sz="2800"/>
              <a:t>.</a:t>
            </a:r>
          </a:p>
          <a:p>
            <a:pPr eaLnBrk="1" hangingPunct="1">
              <a:spcBef>
                <a:spcPct val="50000"/>
              </a:spcBef>
              <a:buFontTx/>
              <a:buChar char="•"/>
            </a:pPr>
            <a:r>
              <a:rPr lang="en-US" altLang="en-US" sz="2800"/>
              <a:t>Flow proportions used in flow algebra should sum to one and be non-circulating as is the case for flow derived from the gradient of any potential field.</a:t>
            </a:r>
          </a:p>
          <a:p>
            <a:pPr eaLnBrk="1" hangingPunct="1">
              <a:spcBef>
                <a:spcPct val="50000"/>
              </a:spcBef>
              <a:buFontTx/>
              <a:buChar char="•"/>
            </a:pPr>
            <a:r>
              <a:rPr lang="en-US" altLang="en-US" sz="2800"/>
              <a:t>Flow algebra provides a formalism for thinking about and modeling spatial processes that are related to, or occur embedded within the flow field.</a:t>
            </a:r>
          </a:p>
          <a:p>
            <a:pPr eaLnBrk="1" hangingPunct="1">
              <a:spcBef>
                <a:spcPct val="50000"/>
              </a:spcBef>
              <a:buFontTx/>
              <a:buChar char="•"/>
            </a:pPr>
            <a:r>
              <a:rPr lang="en-US" altLang="en-US" sz="2800"/>
              <a:t>Flow algebra offers the opportunity to reduce some of the gap between real world observations and digital representations of physical processes.</a:t>
            </a:r>
          </a:p>
          <a:p>
            <a:pPr eaLnBrk="1" hangingPunct="1">
              <a:spcBef>
                <a:spcPct val="50000"/>
              </a:spcBef>
              <a:buFontTx/>
              <a:buChar char="•"/>
            </a:pPr>
            <a:r>
              <a:rPr lang="en-US" altLang="en-US" sz="2800"/>
              <a:t>A formulaic language based on flow algebra would provide a computational modeling frameworks that enables the implementation and rapid evaluation of new theories and field based concepts</a:t>
            </a:r>
          </a:p>
          <a:p>
            <a:pPr eaLnBrk="1" hangingPunct="1">
              <a:spcBef>
                <a:spcPct val="50000"/>
              </a:spcBef>
              <a:buFontTx/>
              <a:buChar char="•"/>
            </a:pPr>
            <a:r>
              <a:rPr lang="en-US" altLang="en-US" sz="2800"/>
              <a:t>Flow algebra is not limited to grids or single flow direction approaches and provides a more inclusive modeling framework for flow-related modeling</a:t>
            </a:r>
          </a:p>
          <a:p>
            <a:pPr eaLnBrk="1" hangingPunct="1">
              <a:spcBef>
                <a:spcPct val="50000"/>
              </a:spcBef>
              <a:buFontTx/>
              <a:buChar char="•"/>
            </a:pPr>
            <a:r>
              <a:rPr lang="en-US" altLang="en-US" sz="2800"/>
              <a:t>Efficient implementation taking advantage of block data structures and parallel processing is needed for application to large datasets</a:t>
            </a:r>
          </a:p>
        </p:txBody>
      </p:sp>
      <p:sp>
        <p:nvSpPr>
          <p:cNvPr id="11717" name="Rectangle 453">
            <a:extLst>
              <a:ext uri="{FF2B5EF4-FFF2-40B4-BE49-F238E27FC236}">
                <a16:creationId xmlns:a16="http://schemas.microsoft.com/office/drawing/2014/main" id="{27BA39A0-CB01-49FB-8E44-7A86BFB03633}"/>
              </a:ext>
            </a:extLst>
          </p:cNvPr>
          <p:cNvSpPr>
            <a:spLocks noChangeArrowheads="1"/>
          </p:cNvSpPr>
          <p:nvPr/>
        </p:nvSpPr>
        <p:spPr bwMode="auto">
          <a:xfrm>
            <a:off x="11811000" y="40081200"/>
            <a:ext cx="20040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t>For more information, see:</a:t>
            </a:r>
            <a:r>
              <a:rPr lang="en-US" altLang="en-US"/>
              <a:t>  Tarboton, D. G. and M. E. Baker, (2008, in press), "Towards an Algebra for Terrain-Based Flow Analysis," in </a:t>
            </a:r>
            <a:r>
              <a:rPr lang="en-US" altLang="en-US" u="sng"/>
              <a:t>Representing, Modeling and Visualizing the Natural Environment: Innovations in GIS 13</a:t>
            </a:r>
            <a:r>
              <a:rPr lang="en-US" altLang="en-US"/>
              <a:t>, Edited by N. J. Mount, G. L. Harvey, P. Aplin and G. Priestnall, CRC Press, Florida.</a:t>
            </a:r>
          </a:p>
        </p:txBody>
      </p:sp>
      <p:sp>
        <p:nvSpPr>
          <p:cNvPr id="11721" name="Line 457">
            <a:extLst>
              <a:ext uri="{FF2B5EF4-FFF2-40B4-BE49-F238E27FC236}">
                <a16:creationId xmlns:a16="http://schemas.microsoft.com/office/drawing/2014/main" id="{9D8160FF-DE78-4193-B009-488420E4D270}"/>
              </a:ext>
            </a:extLst>
          </p:cNvPr>
          <p:cNvSpPr>
            <a:spLocks noChangeShapeType="1"/>
          </p:cNvSpPr>
          <p:nvPr/>
        </p:nvSpPr>
        <p:spPr bwMode="auto">
          <a:xfrm>
            <a:off x="11363325" y="12344400"/>
            <a:ext cx="0" cy="29146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722" name="Line 458">
            <a:extLst>
              <a:ext uri="{FF2B5EF4-FFF2-40B4-BE49-F238E27FC236}">
                <a16:creationId xmlns:a16="http://schemas.microsoft.com/office/drawing/2014/main" id="{75B294A5-D6BA-4A3B-B740-D6AAD080D8FA}"/>
              </a:ext>
            </a:extLst>
          </p:cNvPr>
          <p:cNvSpPr>
            <a:spLocks noChangeShapeType="1"/>
          </p:cNvSpPr>
          <p:nvPr/>
        </p:nvSpPr>
        <p:spPr bwMode="auto">
          <a:xfrm>
            <a:off x="11364913" y="22532975"/>
            <a:ext cx="21401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723" name="Line 459">
            <a:extLst>
              <a:ext uri="{FF2B5EF4-FFF2-40B4-BE49-F238E27FC236}">
                <a16:creationId xmlns:a16="http://schemas.microsoft.com/office/drawing/2014/main" id="{B8ACA8A5-3510-4931-B602-7B04D681709B}"/>
              </a:ext>
            </a:extLst>
          </p:cNvPr>
          <p:cNvSpPr>
            <a:spLocks noChangeShapeType="1"/>
          </p:cNvSpPr>
          <p:nvPr/>
        </p:nvSpPr>
        <p:spPr bwMode="auto">
          <a:xfrm>
            <a:off x="11364913" y="32134175"/>
            <a:ext cx="21262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724" name="Line 460">
            <a:extLst>
              <a:ext uri="{FF2B5EF4-FFF2-40B4-BE49-F238E27FC236}">
                <a16:creationId xmlns:a16="http://schemas.microsoft.com/office/drawing/2014/main" id="{1497F1D3-596E-4AF8-88A6-28EC504318B9}"/>
              </a:ext>
            </a:extLst>
          </p:cNvPr>
          <p:cNvSpPr>
            <a:spLocks noChangeShapeType="1"/>
          </p:cNvSpPr>
          <p:nvPr/>
        </p:nvSpPr>
        <p:spPr bwMode="auto">
          <a:xfrm>
            <a:off x="276225" y="28990925"/>
            <a:ext cx="11079163" cy="7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726" name="Rectangle 462">
            <a:extLst>
              <a:ext uri="{FF2B5EF4-FFF2-40B4-BE49-F238E27FC236}">
                <a16:creationId xmlns:a16="http://schemas.microsoft.com/office/drawing/2014/main" id="{CFE326C7-8CFF-4EA4-A4A3-09C0363E0976}"/>
              </a:ext>
            </a:extLst>
          </p:cNvPr>
          <p:cNvSpPr>
            <a:spLocks noChangeArrowheads="1"/>
          </p:cNvSpPr>
          <p:nvPr/>
        </p:nvSpPr>
        <p:spPr bwMode="auto">
          <a:xfrm>
            <a:off x="274638" y="320675"/>
            <a:ext cx="32365950" cy="43059350"/>
          </a:xfrm>
          <a:prstGeom prst="rect">
            <a:avLst/>
          </a:prstGeom>
          <a:noFill/>
          <a:ln w="635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4360</TotalTime>
  <Words>1128</Words>
  <Application>Microsoft Office PowerPoint</Application>
  <PresentationFormat>Custom</PresentationFormat>
  <Paragraphs>235</Paragraphs>
  <Slides>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2</vt:i4>
      </vt:variant>
    </vt:vector>
  </HeadingPairs>
  <TitlesOfParts>
    <vt:vector size="12" baseType="lpstr">
      <vt:lpstr>Times New Roman</vt:lpstr>
      <vt:lpstr>Korinna BT</vt:lpstr>
      <vt:lpstr>Symbol</vt:lpstr>
      <vt:lpstr>굴림</vt:lpstr>
      <vt:lpstr>Arial</vt:lpstr>
      <vt:lpstr>Default Design</vt:lpstr>
      <vt:lpstr>Microsoft Equation 3.0</vt:lpstr>
      <vt:lpstr>Microsoft Word 97 - 2003 Document</vt:lpstr>
      <vt:lpstr>Microsoft Word Picture</vt:lpstr>
      <vt:lpstr>Microsoft Excel 97-2003 Worksheet</vt:lpstr>
      <vt:lpstr>PowerPoint Presentation</vt:lpstr>
      <vt:lpstr>PowerPoint Presentation</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 Tarboton</dc:creator>
  <cp:lastModifiedBy>Levi Sanchez</cp:lastModifiedBy>
  <cp:revision>136</cp:revision>
  <dcterms:created xsi:type="dcterms:W3CDTF">2001-05-17T03:56:39Z</dcterms:created>
  <dcterms:modified xsi:type="dcterms:W3CDTF">2023-03-10T23:39:55Z</dcterms:modified>
</cp:coreProperties>
</file>