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9" r:id="rId3"/>
    <p:sldMasterId id="2147483662" r:id="rId4"/>
    <p:sldMasterId id="2147483663" r:id="rId5"/>
    <p:sldMasterId id="2147483669" r:id="rId6"/>
    <p:sldMasterId id="2147483680" r:id="rId7"/>
  </p:sldMasterIdLst>
  <p:notesMasterIdLst>
    <p:notesMasterId r:id="rId26"/>
  </p:notesMasterIdLst>
  <p:handoutMasterIdLst>
    <p:handoutMasterId r:id="rId27"/>
  </p:handoutMasterIdLst>
  <p:sldIdLst>
    <p:sldId id="393" r:id="rId8"/>
    <p:sldId id="630" r:id="rId9"/>
    <p:sldId id="890" r:id="rId10"/>
    <p:sldId id="899" r:id="rId11"/>
    <p:sldId id="713" r:id="rId12"/>
    <p:sldId id="892" r:id="rId13"/>
    <p:sldId id="721" r:id="rId14"/>
    <p:sldId id="910" r:id="rId15"/>
    <p:sldId id="912" r:id="rId16"/>
    <p:sldId id="911" r:id="rId17"/>
    <p:sldId id="913" r:id="rId18"/>
    <p:sldId id="900" r:id="rId19"/>
    <p:sldId id="904" r:id="rId20"/>
    <p:sldId id="916" r:id="rId21"/>
    <p:sldId id="717" r:id="rId22"/>
    <p:sldId id="914" r:id="rId23"/>
    <p:sldId id="915" r:id="rId24"/>
    <p:sldId id="918" r:id="rId25"/>
  </p:sldIdLst>
  <p:sldSz cx="9144000" cy="6858000" type="screen4x3"/>
  <p:notesSz cx="6858000" cy="9199563"/>
  <p:custDataLst>
    <p:tags r:id="rId2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9" autoAdjust="0"/>
    <p:restoredTop sz="94706" autoAdjust="0"/>
  </p:normalViewPr>
  <p:slideViewPr>
    <p:cSldViewPr snapToGrid="0">
      <p:cViewPr varScale="1">
        <p:scale>
          <a:sx n="106" d="100"/>
          <a:sy n="106" d="100"/>
        </p:scale>
        <p:origin x="333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CC5AD36-EA40-41AD-BDBA-6B3153ADE3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7C8711F-058E-4CE5-B3DE-E55C2377EF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EC3272F2-98E5-4A37-A51D-02BCC6A7D866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9971062-DB31-49A8-A94C-A721C8D181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68F2B90-225C-427E-B912-D00274F339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AAA76833-1FBD-4493-B491-5DA7336A35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81F19A0E-A443-4D80-B4CF-183C8D4898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DECC18E9-E41D-470E-B93D-2C69D1FF2028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DAF3ED49-ED8A-4893-B0D8-DF40AC41EE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84CC7D4E-26E5-4A5A-BB43-36956DAF0A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2C6879A8-459E-4945-B057-9781501F6AD2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C7E7801F-63DA-4315-8B7D-FD4219ECF7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F795A76-8DAD-4AC1-ABAA-C62DE1C2A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428BA849-7CC3-4699-B7C7-76C12634A8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C3BB7F38-5227-4DEE-8151-0B13B642AC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5124D9-31FE-4AB9-BC5B-5AC7B9B79E65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1978636-549D-43B0-B52E-6BEADD016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57F9F-D10F-49EA-894A-F42E60C7208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5EA31E5-7866-4C98-93EC-0E016E1F685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9350" y="706438"/>
            <a:ext cx="4611688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E892256-F799-4751-A383-282D8ACEE8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1863" y="4378325"/>
            <a:ext cx="5048250" cy="4167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12C58DCB-8F87-4AC7-957E-E789853E4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>
            <a:extLst>
              <a:ext uri="{FF2B5EF4-FFF2-40B4-BE49-F238E27FC236}">
                <a16:creationId xmlns:a16="http://schemas.microsoft.com/office/drawing/2014/main" id="{6D0030C1-9D10-4CD1-A1ED-968465F9D8B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3AB0BC4-0EC8-42B1-A9E2-D10A53CD2C8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D52BDED-3002-41E9-95FE-31B80687AB0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4BD313EE-4395-4CEB-B152-C3EDCCED922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B420A606-93F6-4443-994B-4BFEB174EF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EDB74FB3-1A3A-4227-AEF9-C79564578A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0607C2-5BC9-47E5-A370-2B3E1C1EF7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068A-A21A-4576-80F1-699B539A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D5DF-AD1B-4E73-B397-2120E1BE7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E7E0-2A34-4609-91CA-1F3180A3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CA29-E7BB-4154-82DA-5148B3E7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55B1-7066-4047-AAB2-742B0247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B01F-3287-4DDA-9B26-A9BBF084B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9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12A14-F0FA-43AE-9ADB-197CBBAAF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37F4F-96CC-4CA1-A6BE-C9030991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E9214-8724-4DC8-A05A-F668209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B7AD-0027-486C-AD5C-86306C3D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4708-0DA9-4BBD-86DD-8497D83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0461-485E-4291-9B0C-877A7AB73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9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>
            <a:extLst>
              <a:ext uri="{FF2B5EF4-FFF2-40B4-BE49-F238E27FC236}">
                <a16:creationId xmlns:a16="http://schemas.microsoft.com/office/drawing/2014/main" id="{573ABA0D-E941-4E92-8710-C05F8C61F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1" name="Arc 3">
            <a:extLst>
              <a:ext uri="{FF2B5EF4-FFF2-40B4-BE49-F238E27FC236}">
                <a16:creationId xmlns:a16="http://schemas.microsoft.com/office/drawing/2014/main" id="{B6C8622F-C60B-4A27-959F-5F1F2498062F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2" name="Rectangle 4">
            <a:extLst>
              <a:ext uri="{FF2B5EF4-FFF2-40B4-BE49-F238E27FC236}">
                <a16:creationId xmlns:a16="http://schemas.microsoft.com/office/drawing/2014/main" id="{E3977A56-F618-40FC-B31C-A5B226B004B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2853" name="Rectangle 5">
            <a:extLst>
              <a:ext uri="{FF2B5EF4-FFF2-40B4-BE49-F238E27FC236}">
                <a16:creationId xmlns:a16="http://schemas.microsoft.com/office/drawing/2014/main" id="{736A8288-5161-4997-BCA2-D0739489D1A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2854" name="Rectangle 6">
            <a:extLst>
              <a:ext uri="{FF2B5EF4-FFF2-40B4-BE49-F238E27FC236}">
                <a16:creationId xmlns:a16="http://schemas.microsoft.com/office/drawing/2014/main" id="{CDC16775-135F-4163-832A-1D5164F1B46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5" name="Rectangle 7">
            <a:extLst>
              <a:ext uri="{FF2B5EF4-FFF2-40B4-BE49-F238E27FC236}">
                <a16:creationId xmlns:a16="http://schemas.microsoft.com/office/drawing/2014/main" id="{530CBEC5-D095-4CB5-BD0E-571F4BAA0A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856" name="Rectangle 8">
            <a:extLst>
              <a:ext uri="{FF2B5EF4-FFF2-40B4-BE49-F238E27FC236}">
                <a16:creationId xmlns:a16="http://schemas.microsoft.com/office/drawing/2014/main" id="{CD2F854F-23FC-485A-8EDB-81D28D4051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749A65-B71F-40AD-8ED7-9A4BBAD030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9D9F-F00A-4318-AA4B-993CDB0E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E8C0-2CC6-44EB-BBD1-1FDCF2A6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EC65F-70B3-48C9-9AA4-9EDAE389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46A9C-CD74-4A7A-9F15-3E165A7A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96A3-7BE3-4AD8-AA86-DC892E26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5769-BDC7-4CFD-9D81-6C789272F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3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09E8-F6E9-4C86-8C2C-1351D5E1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EAFC-30A0-4233-9C47-A9113CF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B4A1-C9FC-41DB-9BA3-8B26ED81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2AC67-13B0-4AD6-AAFF-FA9FD7D9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5A22-795A-4C2A-9F42-00BBA6DD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D6AAF-D0CB-4DA9-896D-2EC8C2D90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7B75-B170-45BB-AB7E-CB83EA4A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63BA-3AE7-4391-A77D-786238B89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2FDF7-17BE-4FDD-A065-F43F3DFA7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A67BC-05D4-4C31-AA3D-B5895B39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6D294-36EA-4D6C-8079-EFFD28B4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E512-7630-433A-B689-57AFE8CC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2811B-D744-489D-9C6F-62F43278D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6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836D-6626-4FC6-A02B-0B96FEF6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C0262-B21F-4FCF-B894-BC0F70D2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D5110-B49B-4E32-841C-2CD80DAD0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936CB-1B89-46D9-8F5B-08F8D9E1C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79A11-6420-42F0-BF7E-478BF7A0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BFCCA-7EC1-46B3-91BA-A19EAA69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C5FD5-1EAD-4CD9-ACFB-1D3D4AEA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402D7-F6D1-4A56-B213-E9210D78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648C-44B7-48D3-8663-103BC6C8A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8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E840-F7AE-4CF5-9ECE-2D92CEEE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929CC-5F81-4272-BBBC-1B78FFD4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88BCA-EC19-4080-9A88-9E1162D1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92268-3DF1-46DE-9D18-A4982AA0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6C133-E57F-47D8-941B-1B5E25976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71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AF7C5-A402-40DA-8244-FB6E86E2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A5661-5AF4-4F13-9F2F-11DCF31C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9C028-0E6A-4677-B8D0-0C92CF03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34C4-9891-40F6-8CCD-455A681A7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39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54D6-0403-4532-8006-95BC519E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5CA2-B6D7-4145-A313-126D2979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15539-5EDB-463C-B3A7-5D2DE38C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D2D6E-A9C5-42F9-837F-35092104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C884-0C22-4AD2-9871-B5C3C415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535E-2386-4942-BD20-F3690303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FAE62-2AEB-438A-9AFA-3D00293F8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B8FF-282A-43F9-9F89-E9336ED3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B38D-9BF9-4B39-9043-7BC42B86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1DC8-4C8C-4C82-BA37-39FCB272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7A9AE-F353-4D5C-B58B-204D39CB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807B-3D2E-4D66-AEA5-9AFBBFBB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00250-7F5D-486A-A549-6D87AB4C0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95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21AF-3999-4A88-8E74-6811914E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A9892-7BB9-49A7-B7DC-E2F2AD504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72133-CE69-4A8C-B425-6EA1CBCF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28280-7CC5-4663-AA82-CE402C8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5D276-20D0-4BD1-A7E2-99D8A9BD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D7A4B-807C-4739-A3F9-6BD98727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BB3B-A377-44A6-8BA7-FE43CD155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5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8D81-0BCD-45BF-B3A9-B65EF1BC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CEB1C-266B-4E46-8A80-42752B679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7AA-03B2-4715-962B-53E944B6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9836-3390-42D5-99C0-C99E6EC4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03FA-C780-4F87-9646-F41FB47E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4744-CF4D-4C2E-B3C3-0B25BE680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3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D7B10-8336-4F33-95AE-4F1BF38EA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7A6CF-DB0F-4388-90B8-48B01968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BAAE7-07E2-4005-AF02-039F0B11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9269A-39A3-41FB-A388-C4DC05F6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CFBE-BFEB-479D-9270-84ED0520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72C41-95F9-49B6-B87C-A5FE75634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5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2CF0-1E93-4A06-90D3-A00FE5D73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E73B4-F173-4FD7-A9DE-B33A6B952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3A86-BFE2-46F4-A855-9AC24ACF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1794-4F8C-4465-A7F3-3AAA5F87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AD7CE-61BB-4177-B19E-E2E27586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22D54-B7EC-451D-84A5-F49A49CF2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7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CF11-013B-43A4-9068-94F73ED4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5C4A-C9DD-4792-A3CD-6DC315D4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547A-A76F-45CD-A692-5EF33964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A4BAB-C89A-4FAD-A496-6824C6B1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5F4-E8C6-4412-A06D-A0FE3CBF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C8D8-A4DC-47D3-9257-EE7E660E9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85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EA76-E1CF-45CA-B03D-1BB83050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08512-99FD-4F94-8699-BEA89368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99B9-855B-4546-A83E-3AA5C4A0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D10D-5FE6-4DDF-9D8C-C9E082A2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2996-B865-43AC-9753-0983F7DA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B296A-C07F-4068-9132-240394014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416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8A54-AAD2-4DB8-A842-A1804DB8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6DFA-A6FC-4430-9248-887A25364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554C3-011F-474C-8803-332A95675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789DF-2BCF-47C1-8F9C-32D3D675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4D0E2-4ABF-4734-B599-7148D52D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486F-0365-4B4C-B05C-0212F121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2DE2-AFB0-45BC-A2D2-374A042A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155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A360-7643-4DB8-9FC3-B1D4ACE1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B9F18-9520-41D8-A0E4-C01C8919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2A7CC-9D4F-4936-BE38-E04712241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8136A-7547-45CD-9547-2020FB86E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2E294-0010-4996-B6E3-2748EDD5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87E53-27CC-46F1-8CAB-F03CD870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B0AEE-9C3F-46BF-983F-D55B1472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2B6BE-7B00-490F-8E66-0037892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D403-6755-4FC6-903F-BAA890053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4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49BB-DF83-47C9-9503-8AABD4EE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1AC48-6271-4030-8E42-28CA6FBE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D9392-6A60-4B2B-BDBD-A64CC406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60607-7DD3-42D5-9559-75A96843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4886A-0017-4F94-ABFC-365714060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69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857CF-A85D-48CB-B474-13C20424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35AD-3E65-4CF1-9EF6-89F8D2B2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3FF91-575D-42B9-8A29-332383FC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94890-EA27-4D83-9BDB-11D5B96CC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5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85C0-80E7-4304-ABA7-17A0907C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61D8F-D459-43CD-AA74-C48D67BB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E6ED-D5B2-4FD6-B4B4-41D8151A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F494B-0B5E-4589-8575-DBBB587A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693B-80DD-4F04-887A-9355AAEE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ADF43-57A0-4966-9D0A-3E035F7FF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9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A42C-1549-48B6-892E-69EB9F2C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72BC-395C-4C9D-AB9A-4AFC77C5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39B0-D0CA-4BCE-9E90-23E834EA1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C6558-29CC-4472-B1FF-05D7D97E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1F5A-C5CD-4238-A7DE-2C1C27A1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38005-9448-47D5-8409-2692C4FA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64903-2F32-40B9-8901-898EF4899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28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D68-2411-44F6-B9CC-53A309CC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D7D3B9-000C-4F1D-A67B-DCCB887B9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30ED6-5ED7-40A5-A5B0-C82A287A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10E7-9666-461E-BF78-4C898CB1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C8472-2FE3-4DBD-B2D6-8454A696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28354-F615-40E8-AF49-CCB09372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F46A-81D6-485C-97A1-196F7E372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74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986E-EDAF-4C74-83AD-53A166FA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6113-4573-4C97-BADF-EEDC458A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854A0-D095-482C-9C85-8F8A8DB3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CF3C-5F9E-4890-8268-46D52DA8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C6D88-A724-44CD-914E-E9B8A609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AB95-78E4-417F-8541-478240F36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3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2C66E-C678-4C8A-8C7D-5B2430A25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3B3E9-C009-4D23-911C-1DD040219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4174C-E361-4D4D-8DE9-785691F0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0C6E-7DFF-41D2-9F44-D142E92E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FCB1-B29C-45FD-A772-862F7888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AA52-F406-4232-B46B-43880DFAE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5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3AB9-7F8B-41A8-A793-99F5FD849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2591A-8325-4F60-9340-36F45812D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E38E7-F871-4991-8C0B-43A4A888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CF98-48CB-4944-AF23-3C3E2ABC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87DA-EBD3-42DC-9F55-0005577A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A355-7AED-4AA6-A0C8-96A2CEE6C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62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C8C8-E723-4513-8485-3D578ED3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A954-4A51-4DA9-BC08-F1A247C09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9B0E9-0614-440D-AA0E-AA656074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538B-32CA-4347-AEF5-BE1437C0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C5D9-E11D-4B8E-B84D-A54C4D3E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5FEF-7686-4C7C-8D44-E70730EF1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31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B102-8B38-4CE6-8B14-55D372CD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08302-DBC9-4664-B6B5-B2FAF341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E897-0205-4B2A-93F7-090A320D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80A5-D203-496D-9DE3-C6EEA249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85D6-4021-47BC-BA88-A84283D9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B307-2BD7-480A-89B0-8AA1333CF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227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9125-CED3-412F-91FD-A787A557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CBD9-5E72-4E21-BF52-3BD6EEAED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6A0A6-428D-415B-93BE-4305D136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139D7-F978-4B54-A352-ED6A36ED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D093-C88A-4D43-BE4D-B15BE09D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46C4-AF38-4E1B-BCE5-1F1338E5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7E2C-117A-45BA-851F-19AA66966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03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E049-3F35-474D-88E8-870E4DEF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3A3AA-5FA1-48C1-9623-70A873441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3127D-DE27-4FD5-8BFC-4CED30139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471DB-EC25-4F60-AD16-F315A01A8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B794A-FAED-4FA0-9423-EF413ECA3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D051F-C62F-4188-AA6E-4B164C2E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7772F-19DE-403E-B0E6-C8A95920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F33EB-9BD3-4ED5-AF8A-49654FA6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492A4-9BCB-42FB-9A93-35281AAB6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05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9B7B-AADF-4726-A7A2-094F2DE8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020D8-3871-4BAB-A04A-03164998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1BC89-1226-48F8-947B-99506BFF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2D1D2-83B5-4EF0-AF1A-84A9C64A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C2F1-0F77-4F0A-A608-F591D95E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44E9-7A4D-4250-9882-6E82857D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A55B-E2B2-4F82-A786-C79FF942A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F4092-9F8D-4D6D-8E2F-01352BC62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02B8B-0879-4C31-AB39-96C0B633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935C1-CACF-445F-BEBD-613E5F69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402E5-B05B-4FC8-A3AB-118F90CB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293DC-8C28-4F81-B976-7737682D6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627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4B015-CAA0-4B09-889E-606E404D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1E1AA-2E3C-401E-943C-C549989D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74DF8-000A-4764-8EBF-04F8B569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2948-CB58-4944-BC83-46084EF7B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67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885C-889C-448A-A896-7B076B6C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6DE8-D351-4019-97B6-AD29DD86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73AD1-1ACD-4CDD-9E8A-19D81F69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35D07-4629-4E1F-BE64-1DCE400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33D39-9AAA-49BA-911B-BA7C212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9DB58-6E5B-4B81-ABE9-94FE3D38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D280-6D34-4606-B366-418B1DA25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84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C498-4373-45C8-A4AB-D84FA4D3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9A861-0438-4578-9E98-10BA6CB7D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4DB2E-1D25-494B-BFE3-C82F68B2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42C6-EC59-40BF-83FB-A9ED029F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33139-9035-4916-864C-92C16D91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F5B0C-10A8-4270-86CF-6D7A51CC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BB0C-B763-4031-89AB-4AD988D19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04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9D35-23E6-473A-AB15-6961BD75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141A9-5A08-4695-9BAD-06D202205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0A049-A0D1-4BE2-B433-B3A5FBA5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C899-D755-4B0F-BE61-1623BB5B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BBB1-54CB-4A54-9C65-6CB01062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1EFB8-B864-4FEB-A7AD-184ADEC25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55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7A3D0-C040-4B86-8D39-2A0BDD072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8B71C-9F4A-44F7-BB73-F627B1E7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DCABE-4833-4424-858E-CEF7E771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42A1-D507-44DC-86DC-8FE8529E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F218-1105-41D7-85CF-27943F71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69DC-1016-4731-A2A3-392F00C93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58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9965-84F5-4294-AD74-8EC04B64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E564FCFA-4D30-4053-8438-0239EB1D559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CB6C4-33EF-4E0B-B418-72780B48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83B9F-7DCC-48C7-8AF3-2FECA430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8850D-DFFD-4E37-9F8C-910804D2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A9E9E-C911-48C0-8D76-E8143ADB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E449A-DE41-4D15-979D-D818C5F75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07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D1BA-D82E-458C-881B-4F8880FDD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F2569-EA3F-462A-8966-8B98E7804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24F7-393E-4C16-8E2E-2738C8F3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3ECB-93F8-417F-BEC1-C2D6BD87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A0200-9DEE-4993-9EA8-4DD987A6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4A978-D45C-4B0B-94B7-F28AD835C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3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2855-F3F9-4AB1-AA8B-EC7AD3A5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C69D-79C0-4453-8D07-F61A6BFD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E953-D9A5-4B43-8347-04151BE2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4115-F56D-493B-B312-383E9F87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C6C0B-F970-4711-81AF-74E45FA6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13A5-6D73-408F-B9A6-C78A6DAB7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89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A7D5-FC46-4736-94D0-3D18D3FC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15CA1-DC03-4576-A6CD-5A917F767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E1A10-8A03-4865-B33F-94F611CA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303AA-4466-4BF2-8123-62CF81F0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824F-FA51-4E7B-A63F-801566F2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3AAC5-57FE-46E3-91E6-7681DEBF2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29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8AC2-9E4B-4096-A98B-1E6805C5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C14F-2447-4D9E-8999-8FC0EC633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1D3FD-E9B8-46B1-ABD2-4EB4E1AC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9D1C9-25CD-4707-BB59-F39B29B5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8670E-6FE1-4296-B41E-28C125E0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2F06-6A7B-42A6-98C6-49BA4D37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5929-45D1-428D-996A-154A70E1A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1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B923-568A-41E1-A591-7FFA1C2F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F183C-D6EB-4D4B-BA16-888F9AA8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1F0D0-C26D-4278-A301-851230E8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FFC27-613D-4F7C-9418-D85E43CFB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EAF78-8693-48B2-9F53-B961154CA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070079-9E71-4B4A-BB09-81F4CAA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D2CFC-BF4F-4EC9-AEA9-115974B8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B6077-1896-4F6A-9368-3A076985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62851-D418-42A5-974F-644851F95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101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DB98-90DA-4FB1-B2D1-D34375DC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7BAE-D886-423E-9EB1-1B1FD2AED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10648-4948-43ED-9D34-23464E4EB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DD4FB-DC1D-4614-A1E0-9453F4DF4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C6959-D9DB-47FA-9811-895F91469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EBAA3-8D96-4F93-AC49-3D3CC3DC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020C3-AC25-4F85-AAE8-C26A9154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4D6D7-9956-40CB-A7C0-74C116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882E-8964-45C1-B22E-28A3EFC0F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78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ABF1-9272-4CBF-B7A5-ED4A6766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01DB0-146D-4120-9535-6213607F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10056-52A9-4606-BC4A-E0CB0AF2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A2A5D-E41D-486E-839D-2C059DAB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4985-2C86-4887-9E2A-3A3B93E9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10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F646C-D2B5-45C4-90DE-2B2613FC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680FB-5F7D-4AB3-BEA1-09F635FB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5226-02F5-49CA-B47C-C9E9AC29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BD0C8-2D22-470C-B9EF-00671CC6D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06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1F9F-E2E9-4915-B74E-FC93F597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C52E-6DB5-4B4D-8011-D399BEEE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BC680-7F9F-45EA-9990-C7B4C516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A8EB5-3AE3-41E9-A1B3-8032735A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01634-5E6D-4C45-813A-CFD4E67B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25191-E56E-401E-8138-15250A3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BF0B-FBE5-4D3B-B322-EF5F6E8D9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88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328D-0329-48A8-AB99-1C866192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CE2A7-C0DA-4573-8957-9FE00ABE2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B1FE3-B937-459F-A5CC-3A7AC3D0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8041-EE04-4044-8D2E-19AD3E9D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9FB9-314E-4B99-8F82-5E59E9B9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913D4-D0A5-4A22-B20F-A5C8D97D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3DF-6E8A-453D-90FC-B9DEDB122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36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3E18-1746-46F2-A15C-C408B540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D5D5-0247-4BBA-987D-A526876C7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32F6-1C16-42AF-9CB4-150D659F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8F6A-1D68-4B34-9940-16D55FBA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62A4-0C60-4E09-865E-9DAEF0B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3980-C6E3-4B43-ABDA-04A6DAC1D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930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9ABEB-AD57-4B80-83B1-E18719DBE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04534-D597-4684-9146-3FAE0F41A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D661-62E0-43CA-A8EA-52050C71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708C-29C7-4388-8806-37967653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1CCE-3EAD-4BAF-B237-45C1E6F3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F86F-678D-49E9-83C7-2B040342F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84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Line 2">
            <a:extLst>
              <a:ext uri="{FF2B5EF4-FFF2-40B4-BE49-F238E27FC236}">
                <a16:creationId xmlns:a16="http://schemas.microsoft.com/office/drawing/2014/main" id="{BF000554-9382-4783-978E-B33F6C10A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5" name="Arc 3">
            <a:extLst>
              <a:ext uri="{FF2B5EF4-FFF2-40B4-BE49-F238E27FC236}">
                <a16:creationId xmlns:a16="http://schemas.microsoft.com/office/drawing/2014/main" id="{2E881B08-919C-4B57-B3B6-6B13F8FE6B88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16" name="Rectangle 4">
            <a:extLst>
              <a:ext uri="{FF2B5EF4-FFF2-40B4-BE49-F238E27FC236}">
                <a16:creationId xmlns:a16="http://schemas.microsoft.com/office/drawing/2014/main" id="{04EE0DD1-7A71-4907-922E-0091D127BC8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2517" name="Rectangle 5">
            <a:extLst>
              <a:ext uri="{FF2B5EF4-FFF2-40B4-BE49-F238E27FC236}">
                <a16:creationId xmlns:a16="http://schemas.microsoft.com/office/drawing/2014/main" id="{51F68CEB-9EE0-4C8E-BD12-D4E408A70B9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32518" name="Rectangle 6">
            <a:extLst>
              <a:ext uri="{FF2B5EF4-FFF2-40B4-BE49-F238E27FC236}">
                <a16:creationId xmlns:a16="http://schemas.microsoft.com/office/drawing/2014/main" id="{D71636D9-7C58-447E-A43C-686822B79DB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19" name="Rectangle 7">
            <a:extLst>
              <a:ext uri="{FF2B5EF4-FFF2-40B4-BE49-F238E27FC236}">
                <a16:creationId xmlns:a16="http://schemas.microsoft.com/office/drawing/2014/main" id="{71D1A775-7CA2-437A-81B4-32EE304E4A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2520" name="Rectangle 8">
            <a:extLst>
              <a:ext uri="{FF2B5EF4-FFF2-40B4-BE49-F238E27FC236}">
                <a16:creationId xmlns:a16="http://schemas.microsoft.com/office/drawing/2014/main" id="{DC5AF705-CF07-457D-B3E3-733B076736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DBD9AD-760C-4C7A-98DE-5CF3EAFD36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44C5-B4D8-4D18-BE61-47C74EA4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8AA7-D61D-42C2-A33B-946FD1CD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7E33D-3834-47E4-B594-66974BC0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40CC-644E-4784-A030-3AEB9EB2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8AA3-344B-4B7D-9CEB-98852DF8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8103A-F1B7-4E4A-9922-71CE85CBD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001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2EBD-AA90-4837-8716-8A6FE788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CAA78-609F-42A4-8C91-B72647AA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3E996-635E-4DE7-9F4F-8166E89F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9163-8B51-4240-AA87-F9F24DC6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CEF1-BF8C-4EB0-8C50-61E044F2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8355-5A10-40B7-A004-50E97E466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5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B3BB-5AF6-4133-840D-DA751B54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85BA0-0F5A-4E53-B10A-64C8B356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2ADAF-D91D-4657-B461-E69BA2D4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9331C-2002-437D-B5E9-3D594EC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3D12D-3EBB-4BAC-92E8-F46E17FB4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457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7F10-9339-4669-9B72-6FC7121C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AA2E-5758-4092-AEB1-8472B1DE7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DFD67-81C3-4733-A74C-F89129406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00E30-8CAA-4C4C-A6AD-C03BC5A3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A81B-B829-4074-B6B0-0479065B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49505-F7E7-4679-9247-2220A595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EE3CC-CD4E-466F-AF0C-F0D1B8B73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56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842F-A01A-4D93-99CA-7A9CD2EB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10DD3-9BE6-4340-9649-68C1F25B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174E0-BFFB-4729-8E65-29704DF2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5BB42-E97B-49CF-BEB5-6DC6EED3A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3666-6CE9-456E-B253-47C0AB277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4DBB4-703A-4A9A-9859-999D3858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018D7-CFFF-4C3A-8A23-8C7A3942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2985C-998F-4EC9-8E79-C658B591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BC6E-C2BC-41DB-B085-EF8B7908D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71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46A0-6FF6-4DB3-AA32-C5786D67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9A69-CFCB-4D9F-A7D1-E9A2586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D65D5-C99A-4516-8CB5-31CB60C1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53234-DCBC-4C41-B037-64AE3D4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E946-1A61-479D-931E-D4BD7A0BE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457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79223-A98D-42E9-87A1-71EA456A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BDBA4-5603-4518-82CB-71D19155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8E880-786D-4453-A093-D15CBAE4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D9ADA-D12A-4DEF-BFC0-6F10566C4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607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A1C7-7734-4798-8E5D-0245FCDE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DAE2-284A-4648-B5C8-16332F4F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11FA2-A2BC-469B-AE2C-5A56AB6C1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C66E0-5C67-4097-8E34-9F2EE639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15382-10FA-4F4A-957D-F7AFDBF2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54F45-4C6D-4B46-B229-A22B878F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8A529-61AE-4522-9612-3648EE30D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264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B593-D6D5-41F2-A76C-EA63B13F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8F4D0-ACCB-4EB4-924A-2EC32EED6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3345-21D2-4F45-8F91-5A09B81D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45A75-F5C0-49D9-8793-BAA9DCC9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5EB10-5D10-4128-AC6D-5C367EAD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67DD-9EA8-486B-8EC5-BFD17289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EC23-19FF-4D1E-AE23-2E5AB7139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19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6832-DC21-4A72-ACB8-FAC7B502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D3003-131F-4224-BA39-3609F0ED0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AB00E-9340-4613-A5E2-86006D22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367C5-452D-4C61-AFC6-4F2E9BF9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87026-079C-4B37-ADE7-7126EDD6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E160C-228E-4C0C-AD1E-AE94A92C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96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E12B5-E554-4B53-98AD-B74F0A6C5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4B48-5669-47F8-8269-0D69237DF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AF8C-E8E2-4359-86F1-9CD52F43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88CF-265C-444A-BA7A-D45C174C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AB15-2C8F-45F7-B8AE-90B52737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67EB-7450-4A84-8E66-8B5A93C94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17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4BEC-BFE0-4B37-81B1-F4A17EC0D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1A604-DC90-4D19-AF03-5A4178B87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0F94-F595-4A94-9C21-09520721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80E0F-D899-4786-9B14-AD322FD6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4A5B-C748-4B23-B371-4C155A39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D6CE-964A-402F-A7B4-2525D6E44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2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6907-E8AA-4DF7-AE37-15BDA927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F9D0-6B2B-42EF-8DF0-CCA25251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D0879-47D7-414D-804A-FFFED6B2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BB967-4FD4-41AF-8EDF-FE2848A2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9FD5-0AD9-43AE-9762-A7F2DFD9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B364-4DCC-44B6-A678-7F6B45548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8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E9827-C621-4F80-A101-5963E0FF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E79A1-B6D3-45FF-8AAC-F996DCE8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59DB1-2E09-4A7E-9BF9-888C9803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3A48-4CBF-45D1-83F9-CAABEDB07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996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502F-E4A3-4897-88E1-F4C37C0A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7FE44-A35C-496F-A2AA-2DB3D66B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82A0-0FC7-4544-83E2-A5AF36B6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3C48-609B-4E51-B2FB-47EFBDC3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A0A19-CA7B-43E2-AB45-A6D01D20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54A8-D793-4DE9-ACCE-83600898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24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560D-BD6F-4E98-8908-177A44D8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5772-8633-4FB9-8FE4-D6A7862E9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25475-ECE0-4A68-A924-553E80F17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3E0B8-97C9-420E-8294-ACFAE572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E4D2-7070-4F37-96AF-26A29FBC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E8001-918D-4CE4-BBFD-0940E763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4020-FF42-4348-8AAD-5064BE0E4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12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7C31-D475-45C4-9153-90F1FC31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3D0C1-426B-49FF-A9AE-6BACFDA6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D50B7-4E3F-440C-A88F-465824D90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3CEA6-1CAB-432D-9E02-C86C025B1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BD6B0-5874-4817-B932-4B9C57BCB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17324-CF3E-4118-9FAC-02FF20A8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0D09-7CB8-45E4-9024-33FF350C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A26CE-0D4F-4982-A67A-F404E5C9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50FC-752D-4017-B250-1863E885C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68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5092-77BC-45A1-8990-AE4839AC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23BE3-498E-4ECC-B19F-BBA43742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068AF-0A5A-4C13-96DA-92D11298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4B7D5-55EB-4599-93B9-06E7CED8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E5B83-1E44-4360-B019-9A62E74C5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902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7D575-9B0D-4626-B89F-3097589C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7A47E-A717-4465-9EBF-F4E1DA1E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97C5-5C67-40E1-BBB3-3AC75A0B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15EC1-9A7E-4041-872A-25DC6CEFB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54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5B97-87E5-4BD8-BD05-5772887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A951-E9EA-4B10-BCC0-D7640AAC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2BE4C-A8D8-4425-933F-221B7E44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601D6-893D-4EE1-8A17-F61EBD2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FDB9-0ED0-4EC6-9921-8DFC5F61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F4BCA-2345-40EB-993A-D55DCD6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0B63D-5ECD-46CD-A5CB-092027F07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00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A9D1-52F4-4956-B1BC-7C2A9D51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37E6D-E78B-4E6D-8361-057E7B333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78999-FC8C-4B99-AB4C-91140AC0F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246D9-F99A-42F4-AA64-BF2BDBF7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C4FBF-8D67-4344-92B3-6BC833F5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7C52B-15B2-4196-8655-745EEE0A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1B93-8E17-4323-B858-CB1B3B958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89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0730-56F0-4DB7-9FB8-EAA1D3F4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63DD0-F9A2-4FAB-B466-3522862DA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77AC7-F001-45D2-9BD7-BF58319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E88-65F5-429F-91A1-0C2D4E84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7A83-1E2B-47E2-8063-DCF19B01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9F557-F9A6-49EB-827E-827B44CB3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90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ABB47-3147-41AC-843E-EF9925C23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501EA-70DA-40CC-9C23-92CCD6A6C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CF64-22CD-45E2-84B3-35245D5D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7F413-87AD-4DEE-9F2D-90D7DF97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0B51-CAC1-4B54-B4B0-17FFAA39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5A5F-B936-4FA3-B091-06679BBC8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8E8-B134-4832-B13D-287D1714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30FE-7A87-40DC-BC1D-EA91BFBC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A86-FBA9-4CD4-A74B-25FC4DF85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369E6-57E7-4788-9056-04D953D9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72571-4890-44EC-B78E-EFC3ED35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4F959-D54A-4955-A006-B40BB1EB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E5AE-6FC1-47A8-AEE5-4A695382D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6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3EA2-A99B-41BC-9109-209799D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D509C-5EE7-4E0E-8872-BC4E8B409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78F2-78BE-428E-A91E-8FBDC2C2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3FE3-0ED5-4502-8EDC-DB3BAC6D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1B02-1A53-4585-9D11-FE4A90CC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0957-AD21-4618-A3EF-4DE4A463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57180-3789-4DDE-938D-E3767806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31C878AD-6354-4343-A8F3-4FBE20954469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7CA426-4F77-4DED-A222-7BAF66E7C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FCFBA-E5E3-47B1-9DA3-5EFAA393D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859C175C-9E0B-436B-9238-2850F5A307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D4E3B22-ED3A-46B3-880C-1D84B69CFA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C01E8592-EC9C-486A-A9C8-CBC8FB5FA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B55C3B55-5C26-4351-A6F6-A5B89B0D41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9E6BA408-9CB0-4B5C-AFA5-FE902171B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rc 2">
            <a:extLst>
              <a:ext uri="{FF2B5EF4-FFF2-40B4-BE49-F238E27FC236}">
                <a16:creationId xmlns:a16="http://schemas.microsoft.com/office/drawing/2014/main" id="{5B6667DB-B14E-4D26-9BE6-4963998961DC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AB5A6A42-5E1A-4EEA-8676-A3328E6E7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1828" name="Rectangle 4">
            <a:extLst>
              <a:ext uri="{FF2B5EF4-FFF2-40B4-BE49-F238E27FC236}">
                <a16:creationId xmlns:a16="http://schemas.microsoft.com/office/drawing/2014/main" id="{2A7E128C-44EE-449B-97B1-A61B352A0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FAB79F3F-F186-42C0-952E-20E4D40CB1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0" name="Rectangle 6">
            <a:extLst>
              <a:ext uri="{FF2B5EF4-FFF2-40B4-BE49-F238E27FC236}">
                <a16:creationId xmlns:a16="http://schemas.microsoft.com/office/drawing/2014/main" id="{BB829828-C372-4982-8034-1299D448D0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1831" name="Rectangle 7">
            <a:extLst>
              <a:ext uri="{FF2B5EF4-FFF2-40B4-BE49-F238E27FC236}">
                <a16:creationId xmlns:a16="http://schemas.microsoft.com/office/drawing/2014/main" id="{6FA895F1-6210-4B21-8B94-2D0B388CB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19BF3836-7163-41EB-A90C-D5403C668C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1832" name="Line 8">
            <a:extLst>
              <a:ext uri="{FF2B5EF4-FFF2-40B4-BE49-F238E27FC236}">
                <a16:creationId xmlns:a16="http://schemas.microsoft.com/office/drawing/2014/main" id="{ABB659C6-C3C6-43D4-A553-4B5537F89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37527399-3D50-4D75-8E4E-52DE4A12D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F690D447-5DA7-4695-8A1E-5DA8EED8C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383AD320-3F90-4AB3-8FFB-546523637B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D06B7147-00B2-4EBD-AD05-FE2E046DB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88E7BB10-27FC-4B39-B3AD-48CAFD4776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fld id="{5DF2C3B6-1270-4ED2-B0D9-9CEF2C2A6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382E4D9A-1648-4D22-9D1C-8E4C48D27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F2C2DF5D-0473-463B-91AB-7441F5F12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3316" name="Rectangle 4">
            <a:extLst>
              <a:ext uri="{FF2B5EF4-FFF2-40B4-BE49-F238E27FC236}">
                <a16:creationId xmlns:a16="http://schemas.microsoft.com/office/drawing/2014/main" id="{1E653760-879C-4F28-BE64-11B762F6B0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13411CB6-5F34-49BD-A3DF-629E926508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53318" name="Rectangle 6">
            <a:extLst>
              <a:ext uri="{FF2B5EF4-FFF2-40B4-BE49-F238E27FC236}">
                <a16:creationId xmlns:a16="http://schemas.microsoft.com/office/drawing/2014/main" id="{EC733C99-B2EC-410A-9483-D4D245D0C1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E203BE08-0257-465A-A19D-4564A908C4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5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>
            <a:extLst>
              <a:ext uri="{FF2B5EF4-FFF2-40B4-BE49-F238E27FC236}">
                <a16:creationId xmlns:a16="http://schemas.microsoft.com/office/drawing/2014/main" id="{66C334BD-0281-4CF6-A899-832DC7331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DD9E7D41-71E3-4CAE-BA82-3309432A1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7348" name="Rectangle 4">
            <a:extLst>
              <a:ext uri="{FF2B5EF4-FFF2-40B4-BE49-F238E27FC236}">
                <a16:creationId xmlns:a16="http://schemas.microsoft.com/office/drawing/2014/main" id="{9DA78A8B-40DF-4770-A0B6-E840FE4734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49" name="Rectangle 5">
            <a:extLst>
              <a:ext uri="{FF2B5EF4-FFF2-40B4-BE49-F238E27FC236}">
                <a16:creationId xmlns:a16="http://schemas.microsoft.com/office/drawing/2014/main" id="{D3A303C7-2740-45D8-B92D-010EE354DE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7350" name="Rectangle 6">
            <a:extLst>
              <a:ext uri="{FF2B5EF4-FFF2-40B4-BE49-F238E27FC236}">
                <a16:creationId xmlns:a16="http://schemas.microsoft.com/office/drawing/2014/main" id="{B723B13C-8137-4815-B181-E99BE129B9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5F28232E-7ABC-46A5-94B7-D3B8A5F44B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Arc 2">
            <a:extLst>
              <a:ext uri="{FF2B5EF4-FFF2-40B4-BE49-F238E27FC236}">
                <a16:creationId xmlns:a16="http://schemas.microsoft.com/office/drawing/2014/main" id="{9943C2FE-FB28-4D2E-A294-176F9D6D9BE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id="{94CDA11D-AF1D-4B17-84CB-9EF54DD26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31492" name="Rectangle 4">
            <a:extLst>
              <a:ext uri="{FF2B5EF4-FFF2-40B4-BE49-F238E27FC236}">
                <a16:creationId xmlns:a16="http://schemas.microsoft.com/office/drawing/2014/main" id="{8D54B914-A906-4779-87B2-185E96BE4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3" name="Rectangle 5">
            <a:extLst>
              <a:ext uri="{FF2B5EF4-FFF2-40B4-BE49-F238E27FC236}">
                <a16:creationId xmlns:a16="http://schemas.microsoft.com/office/drawing/2014/main" id="{82D4C934-C2FC-489D-AA78-BEB2560A9E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4" name="Rectangle 6">
            <a:extLst>
              <a:ext uri="{FF2B5EF4-FFF2-40B4-BE49-F238E27FC236}">
                <a16:creationId xmlns:a16="http://schemas.microsoft.com/office/drawing/2014/main" id="{2391A058-563B-4CE5-97BE-58392DCC35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31495" name="Rectangle 7">
            <a:extLst>
              <a:ext uri="{FF2B5EF4-FFF2-40B4-BE49-F238E27FC236}">
                <a16:creationId xmlns:a16="http://schemas.microsoft.com/office/drawing/2014/main" id="{5EDC04F1-A2B0-4768-87C2-2B869C26E4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DE374992-D226-4FFE-99B7-22D1ADFC9E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31496" name="Line 8">
            <a:extLst>
              <a:ext uri="{FF2B5EF4-FFF2-40B4-BE49-F238E27FC236}">
                <a16:creationId xmlns:a16="http://schemas.microsoft.com/office/drawing/2014/main" id="{C7792A40-742A-4854-86C7-DFBA67966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>
            <a:extLst>
              <a:ext uri="{FF2B5EF4-FFF2-40B4-BE49-F238E27FC236}">
                <a16:creationId xmlns:a16="http://schemas.microsoft.com/office/drawing/2014/main" id="{9A4C10C1-8FEC-4F0F-8A66-E0489114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52355" name="Rectangle 3">
            <a:extLst>
              <a:ext uri="{FF2B5EF4-FFF2-40B4-BE49-F238E27FC236}">
                <a16:creationId xmlns:a16="http://schemas.microsoft.com/office/drawing/2014/main" id="{1CF726FF-D032-449F-B3B8-6E175E8B8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2356" name="Rectangle 4">
            <a:extLst>
              <a:ext uri="{FF2B5EF4-FFF2-40B4-BE49-F238E27FC236}">
                <a16:creationId xmlns:a16="http://schemas.microsoft.com/office/drawing/2014/main" id="{6F927AB0-D677-4882-BF45-F870D882C0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2357" name="Rectangle 5">
            <a:extLst>
              <a:ext uri="{FF2B5EF4-FFF2-40B4-BE49-F238E27FC236}">
                <a16:creationId xmlns:a16="http://schemas.microsoft.com/office/drawing/2014/main" id="{A088F23E-A826-4778-BB3C-E781784D04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52358" name="Rectangle 6">
            <a:extLst>
              <a:ext uri="{FF2B5EF4-FFF2-40B4-BE49-F238E27FC236}">
                <a16:creationId xmlns:a16="http://schemas.microsoft.com/office/drawing/2014/main" id="{736EAF35-9FD0-463F-80E7-2E8B5119EA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DF1AB904-57C5-4F3F-BF3D-35500E916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6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45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Arc 1033">
            <a:extLst>
              <a:ext uri="{FF2B5EF4-FFF2-40B4-BE49-F238E27FC236}">
                <a16:creationId xmlns:a16="http://schemas.microsoft.com/office/drawing/2014/main" id="{21B915DA-6A59-4CD5-B4A1-E009AE2A2E18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Rectangle 1026">
            <a:extLst>
              <a:ext uri="{FF2B5EF4-FFF2-40B4-BE49-F238E27FC236}">
                <a16:creationId xmlns:a16="http://schemas.microsoft.com/office/drawing/2014/main" id="{D62D1FE1-D040-4A7E-819A-B40AB9E102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8438"/>
            <a:ext cx="9077325" cy="1093787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altLang="en-US" sz="4000"/>
              <a:t>New TauDEM Tools for Deriving Hydrologic Information from Digital Elevation Models</a:t>
            </a:r>
          </a:p>
        </p:txBody>
      </p:sp>
      <p:sp>
        <p:nvSpPr>
          <p:cNvPr id="204803" name="Rectangle 1027">
            <a:extLst>
              <a:ext uri="{FF2B5EF4-FFF2-40B4-BE49-F238E27FC236}">
                <a16:creationId xmlns:a16="http://schemas.microsoft.com/office/drawing/2014/main" id="{B8456C3A-E007-45E4-BBFD-FFF7EDFA34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2705100"/>
            <a:ext cx="4557712" cy="2284413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David G. Tarboton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Kimberly A. T. Schreuders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Matthew E. Baker</a:t>
            </a:r>
          </a:p>
          <a:p>
            <a:pPr algn="ctr"/>
            <a:endParaRPr lang="en-US" altLang="en-US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david.tarboton@usu.edu</a:t>
            </a:r>
          </a:p>
        </p:txBody>
      </p:sp>
      <p:sp>
        <p:nvSpPr>
          <p:cNvPr id="204804" name="Line 1028">
            <a:extLst>
              <a:ext uri="{FF2B5EF4-FFF2-40B4-BE49-F238E27FC236}">
                <a16:creationId xmlns:a16="http://schemas.microsoft.com/office/drawing/2014/main" id="{A1D77AEB-E67F-4C49-9E84-4056B566C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05" name="Picture 1029">
            <a:extLst>
              <a:ext uri="{FF2B5EF4-FFF2-40B4-BE49-F238E27FC236}">
                <a16:creationId xmlns:a16="http://schemas.microsoft.com/office/drawing/2014/main" id="{A10D0D68-F0A6-46C4-B916-CD390E04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07" name="Object 1031">
            <a:extLst>
              <a:ext uri="{FF2B5EF4-FFF2-40B4-BE49-F238E27FC236}">
                <a16:creationId xmlns:a16="http://schemas.microsoft.com/office/drawing/2014/main" id="{D9DD874D-1A45-4DD3-A114-E20A0A28C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1032">
            <a:extLst>
              <a:ext uri="{FF2B5EF4-FFF2-40B4-BE49-F238E27FC236}">
                <a16:creationId xmlns:a16="http://schemas.microsoft.com/office/drawing/2014/main" id="{4689BAB8-7D3A-44BC-9E2A-FC5C436F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84875"/>
            <a:ext cx="558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204810" name="Line 1034">
            <a:extLst>
              <a:ext uri="{FF2B5EF4-FFF2-40B4-BE49-F238E27FC236}">
                <a16:creationId xmlns:a16="http://schemas.microsoft.com/office/drawing/2014/main" id="{970C01E7-C04B-4E39-BBA2-5DE8D0CC0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393825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>
            <a:extLst>
              <a:ext uri="{FF2B5EF4-FFF2-40B4-BE49-F238E27FC236}">
                <a16:creationId xmlns:a16="http://schemas.microsoft.com/office/drawing/2014/main" id="{F6476856-7B28-4927-A40C-F949BD4C9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3525"/>
            <a:ext cx="8464550" cy="1169988"/>
          </a:xfrm>
        </p:spPr>
        <p:txBody>
          <a:bodyPr/>
          <a:lstStyle/>
          <a:p>
            <a:r>
              <a:rPr lang="en-US" altLang="en-US" sz="4000"/>
              <a:t>General Pseudocode for </a:t>
            </a:r>
            <a:r>
              <a:rPr lang="en-US" altLang="en-US" sz="4000">
                <a:solidFill>
                  <a:srgbClr val="FF0000"/>
                </a:solidFill>
              </a:rPr>
              <a:t>Downstream</a:t>
            </a:r>
            <a:r>
              <a:rPr lang="en-US" altLang="en-US" sz="4000"/>
              <a:t> Flow Algebra Evaluation </a:t>
            </a:r>
          </a:p>
        </p:txBody>
      </p:sp>
      <p:graphicFrame>
        <p:nvGraphicFramePr>
          <p:cNvPr id="1264643" name="Object 3">
            <a:extLst>
              <a:ext uri="{FF2B5EF4-FFF2-40B4-BE49-F238E27FC236}">
                <a16:creationId xmlns:a16="http://schemas.microsoft.com/office/drawing/2014/main" id="{C7A573A3-99CD-496B-88C2-2717033F6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6063" y="1695450"/>
          <a:ext cx="8916988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63" name="Document" r:id="rId3" imgW="4875224" imgH="2872453" progId="Word.Document.8">
                  <p:embed/>
                </p:oleObj>
              </mc:Choice>
              <mc:Fallback>
                <p:oleObj name="Document" r:id="rId3" imgW="4875224" imgH="287245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1695450"/>
                        <a:ext cx="8916988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4644" name="Oval 4">
            <a:extLst>
              <a:ext uri="{FF2B5EF4-FFF2-40B4-BE49-F238E27FC236}">
                <a16:creationId xmlns:a16="http://schemas.microsoft.com/office/drawing/2014/main" id="{EA3D9D76-CC65-489E-A4C0-F7552DC7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5665788"/>
            <a:ext cx="442912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5" name="Oval 5">
            <a:extLst>
              <a:ext uri="{FF2B5EF4-FFF2-40B4-BE49-F238E27FC236}">
                <a16:creationId xmlns:a16="http://schemas.microsoft.com/office/drawing/2014/main" id="{DD6E9496-089E-439A-9A7D-7392365B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4024313"/>
            <a:ext cx="442913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4646" name="Group 6">
            <a:extLst>
              <a:ext uri="{FF2B5EF4-FFF2-40B4-BE49-F238E27FC236}">
                <a16:creationId xmlns:a16="http://schemas.microsoft.com/office/drawing/2014/main" id="{0E69BB4E-8F7C-4C08-9EBB-929EAAEA408B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1814513"/>
            <a:ext cx="2098675" cy="2058987"/>
            <a:chOff x="4123" y="1143"/>
            <a:chExt cx="1322" cy="1297"/>
          </a:xfrm>
        </p:grpSpPr>
        <p:grpSp>
          <p:nvGrpSpPr>
            <p:cNvPr id="1264647" name="Group 7">
              <a:extLst>
                <a:ext uri="{FF2B5EF4-FFF2-40B4-BE49-F238E27FC236}">
                  <a16:creationId xmlns:a16="http://schemas.microsoft.com/office/drawing/2014/main" id="{CBBF3D1B-A219-4264-B79D-18073AD36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1264648" name="Rectangle 8">
                <a:extLst>
                  <a:ext uri="{FF2B5EF4-FFF2-40B4-BE49-F238E27FC236}">
                    <a16:creationId xmlns:a16="http://schemas.microsoft.com/office/drawing/2014/main" id="{5D183D37-DB9B-4ADE-A411-60F4280DD3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49" name="Rectangle 9">
                <a:extLst>
                  <a:ext uri="{FF2B5EF4-FFF2-40B4-BE49-F238E27FC236}">
                    <a16:creationId xmlns:a16="http://schemas.microsoft.com/office/drawing/2014/main" id="{D71E83A4-04BB-407C-9FC9-6D5A609DBD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0" name="Rectangle 10">
                <a:extLst>
                  <a:ext uri="{FF2B5EF4-FFF2-40B4-BE49-F238E27FC236}">
                    <a16:creationId xmlns:a16="http://schemas.microsoft.com/office/drawing/2014/main" id="{8944290A-8F3F-4F1C-ADC3-5E648D8033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1" name="Rectangle 11">
                <a:extLst>
                  <a:ext uri="{FF2B5EF4-FFF2-40B4-BE49-F238E27FC236}">
                    <a16:creationId xmlns:a16="http://schemas.microsoft.com/office/drawing/2014/main" id="{8FA44EAE-6887-44B4-813C-F9BFDF3869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2" name="Rectangle 12">
                <a:extLst>
                  <a:ext uri="{FF2B5EF4-FFF2-40B4-BE49-F238E27FC236}">
                    <a16:creationId xmlns:a16="http://schemas.microsoft.com/office/drawing/2014/main" id="{22A495FF-BF60-41BA-AECA-1B046766AC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3" name="Rectangle 13">
                <a:extLst>
                  <a:ext uri="{FF2B5EF4-FFF2-40B4-BE49-F238E27FC236}">
                    <a16:creationId xmlns:a16="http://schemas.microsoft.com/office/drawing/2014/main" id="{D65B3E6B-FA2D-46C1-A27B-0A78A86CCF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4" name="Rectangle 14">
                <a:extLst>
                  <a:ext uri="{FF2B5EF4-FFF2-40B4-BE49-F238E27FC236}">
                    <a16:creationId xmlns:a16="http://schemas.microsoft.com/office/drawing/2014/main" id="{6938D2FE-35C9-4170-9A95-BD0A5E01F5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5" name="Rectangle 15">
                <a:extLst>
                  <a:ext uri="{FF2B5EF4-FFF2-40B4-BE49-F238E27FC236}">
                    <a16:creationId xmlns:a16="http://schemas.microsoft.com/office/drawing/2014/main" id="{344BAD23-DFBF-4083-B706-224588AF9F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4656" name="Rectangle 16">
                <a:extLst>
                  <a:ext uri="{FF2B5EF4-FFF2-40B4-BE49-F238E27FC236}">
                    <a16:creationId xmlns:a16="http://schemas.microsoft.com/office/drawing/2014/main" id="{F4570FA4-09B5-48D5-B87B-1D922185E0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4657" name="Line 17">
              <a:extLst>
                <a:ext uri="{FF2B5EF4-FFF2-40B4-BE49-F238E27FC236}">
                  <a16:creationId xmlns:a16="http://schemas.microsoft.com/office/drawing/2014/main" id="{74D93F35-9562-470C-87A7-0B5214634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40"/>
              <a:ext cx="253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58" name="Line 18">
              <a:extLst>
                <a:ext uri="{FF2B5EF4-FFF2-40B4-BE49-F238E27FC236}">
                  <a16:creationId xmlns:a16="http://schemas.microsoft.com/office/drawing/2014/main" id="{FF999CAA-9AAE-495A-B9EC-482E5F12B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59" name="Line 19">
              <a:extLst>
                <a:ext uri="{FF2B5EF4-FFF2-40B4-BE49-F238E27FC236}">
                  <a16:creationId xmlns:a16="http://schemas.microsoft.com/office/drawing/2014/main" id="{3FE9FE88-0BD3-4361-8EBD-49C4E0553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0" name="Line 20">
              <a:extLst>
                <a:ext uri="{FF2B5EF4-FFF2-40B4-BE49-F238E27FC236}">
                  <a16:creationId xmlns:a16="http://schemas.microsoft.com/office/drawing/2014/main" id="{01A30E22-3A66-446F-BFAF-44BAAABE7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1" name="Line 21">
              <a:extLst>
                <a:ext uri="{FF2B5EF4-FFF2-40B4-BE49-F238E27FC236}">
                  <a16:creationId xmlns:a16="http://schemas.microsoft.com/office/drawing/2014/main" id="{E37D895E-4B6B-473D-B4A9-EE3A71C01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662" name="Line 22">
              <a:extLst>
                <a:ext uri="{FF2B5EF4-FFF2-40B4-BE49-F238E27FC236}">
                  <a16:creationId xmlns:a16="http://schemas.microsoft.com/office/drawing/2014/main" id="{0EE16F3B-1008-41A4-9A32-F20FD84BE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5906" name="Object 2">
            <a:extLst>
              <a:ext uri="{FF2B5EF4-FFF2-40B4-BE49-F238E27FC236}">
                <a16:creationId xmlns:a16="http://schemas.microsoft.com/office/drawing/2014/main" id="{A8171993-71FE-4C91-BFF4-80994BA12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225425"/>
          <a:ext cx="78517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016" name="Document" r:id="rId3" imgW="3913560" imgH="1475280" progId="Word.Document.8">
                  <p:embed/>
                </p:oleObj>
              </mc:Choice>
              <mc:Fallback>
                <p:oleObj name="Document" r:id="rId3" imgW="3913560" imgH="1475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25425"/>
                        <a:ext cx="78517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07" name="Rectangle 3">
            <a:extLst>
              <a:ext uri="{FF2B5EF4-FFF2-40B4-BE49-F238E27FC236}">
                <a16:creationId xmlns:a16="http://schemas.microsoft.com/office/drawing/2014/main" id="{B5B264CB-8798-4FE6-8735-4FEB4320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75908" name="Text Box 4">
            <a:extLst>
              <a:ext uri="{FF2B5EF4-FFF2-40B4-BE49-F238E27FC236}">
                <a16:creationId xmlns:a16="http://schemas.microsoft.com/office/drawing/2014/main" id="{456A412B-E0CD-4FF8-9010-166A57B51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  <p:grpSp>
        <p:nvGrpSpPr>
          <p:cNvPr id="1275909" name="Group 5">
            <a:extLst>
              <a:ext uri="{FF2B5EF4-FFF2-40B4-BE49-F238E27FC236}">
                <a16:creationId xmlns:a16="http://schemas.microsoft.com/office/drawing/2014/main" id="{ED8866B7-E7BF-4A67-BD13-7DA0CDDA0A3D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2055813"/>
            <a:ext cx="3270250" cy="3863975"/>
            <a:chOff x="405" y="610"/>
            <a:chExt cx="2060" cy="2434"/>
          </a:xfrm>
        </p:grpSpPr>
        <p:sp>
          <p:nvSpPr>
            <p:cNvPr id="1275910" name="Line 6">
              <a:extLst>
                <a:ext uri="{FF2B5EF4-FFF2-40B4-BE49-F238E27FC236}">
                  <a16:creationId xmlns:a16="http://schemas.microsoft.com/office/drawing/2014/main" id="{88BCE971-9875-4C15-8D92-7426165B1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620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1" name="Line 7">
              <a:extLst>
                <a:ext uri="{FF2B5EF4-FFF2-40B4-BE49-F238E27FC236}">
                  <a16:creationId xmlns:a16="http://schemas.microsoft.com/office/drawing/2014/main" id="{07BB8BCE-84D3-48E2-9F8C-B1EBC03C1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" y="1041"/>
              <a:ext cx="126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2" name="Line 8">
              <a:extLst>
                <a:ext uri="{FF2B5EF4-FFF2-40B4-BE49-F238E27FC236}">
                  <a16:creationId xmlns:a16="http://schemas.microsoft.com/office/drawing/2014/main" id="{3C543C37-FE5B-498C-8ECD-1D099E288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" y="1436"/>
              <a:ext cx="1258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3" name="Line 9">
              <a:extLst>
                <a:ext uri="{FF2B5EF4-FFF2-40B4-BE49-F238E27FC236}">
                  <a16:creationId xmlns:a16="http://schemas.microsoft.com/office/drawing/2014/main" id="{7467CCCA-44D5-4614-81DD-7023FD63C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1840"/>
              <a:ext cx="1282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4" name="Line 10">
              <a:extLst>
                <a:ext uri="{FF2B5EF4-FFF2-40B4-BE49-F238E27FC236}">
                  <a16:creationId xmlns:a16="http://schemas.microsoft.com/office/drawing/2014/main" id="{79D70BF0-4E09-4FDB-98E8-D4993B891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2229"/>
              <a:ext cx="1274" cy="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5" name="Line 11">
              <a:extLst>
                <a:ext uri="{FF2B5EF4-FFF2-40B4-BE49-F238E27FC236}">
                  <a16:creationId xmlns:a16="http://schemas.microsoft.com/office/drawing/2014/main" id="{E993762B-6D34-4FDD-82B7-279A06CBA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618"/>
              <a:ext cx="1" cy="19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6" name="Line 12">
              <a:extLst>
                <a:ext uri="{FF2B5EF4-FFF2-40B4-BE49-F238E27FC236}">
                  <a16:creationId xmlns:a16="http://schemas.microsoft.com/office/drawing/2014/main" id="{C3DF6866-33B9-4C52-92B8-4BC74F840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628"/>
              <a:ext cx="1" cy="19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7" name="Line 13">
              <a:extLst>
                <a:ext uri="{FF2B5EF4-FFF2-40B4-BE49-F238E27FC236}">
                  <a16:creationId xmlns:a16="http://schemas.microsoft.com/office/drawing/2014/main" id="{0AC9A228-CE6E-4361-B3D0-AE976A28F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3" y="628"/>
              <a:ext cx="2" cy="200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8" name="Line 14">
              <a:extLst>
                <a:ext uri="{FF2B5EF4-FFF2-40B4-BE49-F238E27FC236}">
                  <a16:creationId xmlns:a16="http://schemas.microsoft.com/office/drawing/2014/main" id="{25221F8D-7D3C-43E0-AB3D-2CB72FC34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624"/>
              <a:ext cx="1" cy="19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19" name="Rectangle 15">
              <a:extLst>
                <a:ext uri="{FF2B5EF4-FFF2-40B4-BE49-F238E27FC236}">
                  <a16:creationId xmlns:a16="http://schemas.microsoft.com/office/drawing/2014/main" id="{FA8801C4-90FD-4851-8461-CAA06E95F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871"/>
              <a:ext cx="20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Dependence function of grid cells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0" name="Line 16">
              <a:extLst>
                <a:ext uri="{FF2B5EF4-FFF2-40B4-BE49-F238E27FC236}">
                  <a16:creationId xmlns:a16="http://schemas.microsoft.com/office/drawing/2014/main" id="{4DB96186-DF3F-4CB5-A0FC-16B7D33E2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2614"/>
              <a:ext cx="1274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21" name="Rectangle 17">
              <a:extLst>
                <a:ext uri="{FF2B5EF4-FFF2-40B4-BE49-F238E27FC236}">
                  <a16:creationId xmlns:a16="http://schemas.microsoft.com/office/drawing/2014/main" id="{9CCF3707-A8CD-4311-9A88-F58636C8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2259"/>
              <a:ext cx="38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22" name="Rectangle 18">
              <a:extLst>
                <a:ext uri="{FF2B5EF4-FFF2-40B4-BE49-F238E27FC236}">
                  <a16:creationId xmlns:a16="http://schemas.microsoft.com/office/drawing/2014/main" id="{5C21AF59-F36B-4383-813C-27F20A909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23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3" name="Rectangle 19">
              <a:extLst>
                <a:ext uri="{FF2B5EF4-FFF2-40B4-BE49-F238E27FC236}">
                  <a16:creationId xmlns:a16="http://schemas.microsoft.com/office/drawing/2014/main" id="{8E900331-BEDA-41B9-A3EA-FB1EE3810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230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4" name="Rectangle 20">
              <a:extLst>
                <a:ext uri="{FF2B5EF4-FFF2-40B4-BE49-F238E27FC236}">
                  <a16:creationId xmlns:a16="http://schemas.microsoft.com/office/drawing/2014/main" id="{E7C9D0B2-47AF-41E6-9F07-4E4BDD66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2295"/>
              <a:ext cx="38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25" name="Rectangle 21">
              <a:extLst>
                <a:ext uri="{FF2B5EF4-FFF2-40B4-BE49-F238E27FC236}">
                  <a16:creationId xmlns:a16="http://schemas.microsoft.com/office/drawing/2014/main" id="{FE168420-AC56-4B93-A4A6-B1D7F4662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3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6" name="Rectangle 22">
              <a:extLst>
                <a:ext uri="{FF2B5EF4-FFF2-40B4-BE49-F238E27FC236}">
                  <a16:creationId xmlns:a16="http://schemas.microsoft.com/office/drawing/2014/main" id="{FEAAAD3F-E291-48FD-8093-726532AE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2341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7" name="Rectangle 23">
              <a:extLst>
                <a:ext uri="{FF2B5EF4-FFF2-40B4-BE49-F238E27FC236}">
                  <a16:creationId xmlns:a16="http://schemas.microsoft.com/office/drawing/2014/main" id="{12E67B47-93C7-4356-A28C-167F74A5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23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8" name="Rectangle 24">
              <a:extLst>
                <a:ext uri="{FF2B5EF4-FFF2-40B4-BE49-F238E27FC236}">
                  <a16:creationId xmlns:a16="http://schemas.microsoft.com/office/drawing/2014/main" id="{E32BF043-F28B-4A62-9D6F-8A1D888FF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231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29" name="Rectangle 25">
              <a:extLst>
                <a:ext uri="{FF2B5EF4-FFF2-40B4-BE49-F238E27FC236}">
                  <a16:creationId xmlns:a16="http://schemas.microsoft.com/office/drawing/2014/main" id="{5F1C7589-6451-4A0B-9D37-9BA2336A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881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30" name="Rectangle 26">
              <a:extLst>
                <a:ext uri="{FF2B5EF4-FFF2-40B4-BE49-F238E27FC236}">
                  <a16:creationId xmlns:a16="http://schemas.microsoft.com/office/drawing/2014/main" id="{9BF45B8F-6F2B-46E9-B71C-005F54A9F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192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1" name="Rectangle 27">
              <a:extLst>
                <a:ext uri="{FF2B5EF4-FFF2-40B4-BE49-F238E27FC236}">
                  <a16:creationId xmlns:a16="http://schemas.microsoft.com/office/drawing/2014/main" id="{049CA7E7-3937-4865-8644-D573062D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92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2" name="Rectangle 28">
              <a:extLst>
                <a:ext uri="{FF2B5EF4-FFF2-40B4-BE49-F238E27FC236}">
                  <a16:creationId xmlns:a16="http://schemas.microsoft.com/office/drawing/2014/main" id="{D97BC257-CA5B-4DF5-BF66-D9AEECF1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908"/>
              <a:ext cx="3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33" name="Rectangle 29">
              <a:extLst>
                <a:ext uri="{FF2B5EF4-FFF2-40B4-BE49-F238E27FC236}">
                  <a16:creationId xmlns:a16="http://schemas.microsoft.com/office/drawing/2014/main" id="{AD4AEB20-E24A-4FA4-A340-1B81DDCF6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" y="19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4" name="Rectangle 30">
              <a:extLst>
                <a:ext uri="{FF2B5EF4-FFF2-40B4-BE49-F238E27FC236}">
                  <a16:creationId xmlns:a16="http://schemas.microsoft.com/office/drawing/2014/main" id="{B2278FEC-FFAC-4C6B-8727-E9F134DE7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195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5" name="Rectangle 31">
              <a:extLst>
                <a:ext uri="{FF2B5EF4-FFF2-40B4-BE49-F238E27FC236}">
                  <a16:creationId xmlns:a16="http://schemas.microsoft.com/office/drawing/2014/main" id="{A4DC4746-4365-4B6B-A09E-CEE74915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881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36" name="Rectangle 32">
              <a:extLst>
                <a:ext uri="{FF2B5EF4-FFF2-40B4-BE49-F238E27FC236}">
                  <a16:creationId xmlns:a16="http://schemas.microsoft.com/office/drawing/2014/main" id="{DCCD8D34-001A-49AD-9336-94B20C8D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92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7" name="Rectangle 33">
              <a:extLst>
                <a:ext uri="{FF2B5EF4-FFF2-40B4-BE49-F238E27FC236}">
                  <a16:creationId xmlns:a16="http://schemas.microsoft.com/office/drawing/2014/main" id="{3C41DD76-8053-4F20-9296-39D0AFD47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192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38" name="Rectangle 34">
              <a:extLst>
                <a:ext uri="{FF2B5EF4-FFF2-40B4-BE49-F238E27FC236}">
                  <a16:creationId xmlns:a16="http://schemas.microsoft.com/office/drawing/2014/main" id="{35E23F80-54B2-405B-BBCE-38202881B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531"/>
              <a:ext cx="38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39" name="Rectangle 35">
              <a:extLst>
                <a:ext uri="{FF2B5EF4-FFF2-40B4-BE49-F238E27FC236}">
                  <a16:creationId xmlns:a16="http://schemas.microsoft.com/office/drawing/2014/main" id="{DE68F4EB-C2B5-4353-9D75-84289398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15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0" name="Rectangle 36">
              <a:extLst>
                <a:ext uri="{FF2B5EF4-FFF2-40B4-BE49-F238E27FC236}">
                  <a16:creationId xmlns:a16="http://schemas.microsoft.com/office/drawing/2014/main" id="{39DA002F-4085-4411-9087-82E6F710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57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1" name="Rectangle 37">
              <a:extLst>
                <a:ext uri="{FF2B5EF4-FFF2-40B4-BE49-F238E27FC236}">
                  <a16:creationId xmlns:a16="http://schemas.microsoft.com/office/drawing/2014/main" id="{1BDE384B-C316-44B0-9CA3-1203AF9E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1530"/>
              <a:ext cx="38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42" name="Rectangle 38">
              <a:extLst>
                <a:ext uri="{FF2B5EF4-FFF2-40B4-BE49-F238E27FC236}">
                  <a16:creationId xmlns:a16="http://schemas.microsoft.com/office/drawing/2014/main" id="{A4690E84-2FDE-43F5-B5CE-CDA4C89FE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577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3" name="Rectangle 39">
              <a:extLst>
                <a:ext uri="{FF2B5EF4-FFF2-40B4-BE49-F238E27FC236}">
                  <a16:creationId xmlns:a16="http://schemas.microsoft.com/office/drawing/2014/main" id="{B8E45C5E-747B-4D27-A70C-4CD78F5E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157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4" name="Rectangle 40">
              <a:extLst>
                <a:ext uri="{FF2B5EF4-FFF2-40B4-BE49-F238E27FC236}">
                  <a16:creationId xmlns:a16="http://schemas.microsoft.com/office/drawing/2014/main" id="{165E9A73-D7D4-4D5E-A47C-26E4AE5C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521"/>
              <a:ext cx="38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45" name="Rectangle 41">
              <a:extLst>
                <a:ext uri="{FF2B5EF4-FFF2-40B4-BE49-F238E27FC236}">
                  <a16:creationId xmlns:a16="http://schemas.microsoft.com/office/drawing/2014/main" id="{DB7A9D80-0D65-44E6-B1BC-43F0662ED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5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6" name="Rectangle 42">
              <a:extLst>
                <a:ext uri="{FF2B5EF4-FFF2-40B4-BE49-F238E27FC236}">
                  <a16:creationId xmlns:a16="http://schemas.microsoft.com/office/drawing/2014/main" id="{EF72B2B8-A2C3-443B-903E-A2B28975D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56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7" name="Rectangle 43">
              <a:extLst>
                <a:ext uri="{FF2B5EF4-FFF2-40B4-BE49-F238E27FC236}">
                  <a16:creationId xmlns:a16="http://schemas.microsoft.com/office/drawing/2014/main" id="{0E41E813-A927-4FC4-94A2-29F3AF86D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1117"/>
              <a:ext cx="38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48" name="Rectangle 44">
              <a:extLst>
                <a:ext uri="{FF2B5EF4-FFF2-40B4-BE49-F238E27FC236}">
                  <a16:creationId xmlns:a16="http://schemas.microsoft.com/office/drawing/2014/main" id="{26251E6F-C67F-40F0-B158-A1844892D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1165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0.3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49" name="Rectangle 45">
              <a:extLst>
                <a:ext uri="{FF2B5EF4-FFF2-40B4-BE49-F238E27FC236}">
                  <a16:creationId xmlns:a16="http://schemas.microsoft.com/office/drawing/2014/main" id="{B593C5CB-325A-41D0-914A-FAF7C2B5A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16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0" name="Rectangle 46">
              <a:extLst>
                <a:ext uri="{FF2B5EF4-FFF2-40B4-BE49-F238E27FC236}">
                  <a16:creationId xmlns:a16="http://schemas.microsoft.com/office/drawing/2014/main" id="{6F7F596D-334C-4DBE-A8D4-EB50795B6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117"/>
              <a:ext cx="3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51" name="Rectangle 47">
              <a:extLst>
                <a:ext uri="{FF2B5EF4-FFF2-40B4-BE49-F238E27FC236}">
                  <a16:creationId xmlns:a16="http://schemas.microsoft.com/office/drawing/2014/main" id="{7400C25A-5A9E-47D4-86EE-E490A6CED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" y="1165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0.3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2" name="Rectangle 48">
              <a:extLst>
                <a:ext uri="{FF2B5EF4-FFF2-40B4-BE49-F238E27FC236}">
                  <a16:creationId xmlns:a16="http://schemas.microsoft.com/office/drawing/2014/main" id="{CD921F41-E3F8-4BDF-AED6-DC37C55C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116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3" name="Rectangle 49">
              <a:extLst>
                <a:ext uri="{FF2B5EF4-FFF2-40B4-BE49-F238E27FC236}">
                  <a16:creationId xmlns:a16="http://schemas.microsoft.com/office/drawing/2014/main" id="{AFD6FF42-010E-4212-B6CE-59782A08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117"/>
              <a:ext cx="38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54" name="Rectangle 50">
              <a:extLst>
                <a:ext uri="{FF2B5EF4-FFF2-40B4-BE49-F238E27FC236}">
                  <a16:creationId xmlns:a16="http://schemas.microsoft.com/office/drawing/2014/main" id="{53F3EE86-C808-4EC1-AFC2-E46C5BE4D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11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5" name="Rectangle 51">
              <a:extLst>
                <a:ext uri="{FF2B5EF4-FFF2-40B4-BE49-F238E27FC236}">
                  <a16:creationId xmlns:a16="http://schemas.microsoft.com/office/drawing/2014/main" id="{E7D17BD2-E184-4ACC-9CC1-0E27DFEA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16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6" name="Rectangle 52">
              <a:extLst>
                <a:ext uri="{FF2B5EF4-FFF2-40B4-BE49-F238E27FC236}">
                  <a16:creationId xmlns:a16="http://schemas.microsoft.com/office/drawing/2014/main" id="{B4720244-9935-454B-94FD-55108A9A4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694"/>
              <a:ext cx="38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57" name="Rectangle 53">
              <a:extLst>
                <a:ext uri="{FF2B5EF4-FFF2-40B4-BE49-F238E27FC236}">
                  <a16:creationId xmlns:a16="http://schemas.microsoft.com/office/drawing/2014/main" id="{8C15E6AB-4D92-4335-8415-4E36E7460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74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8" name="Rectangle 54">
              <a:extLst>
                <a:ext uri="{FF2B5EF4-FFF2-40B4-BE49-F238E27FC236}">
                  <a16:creationId xmlns:a16="http://schemas.microsoft.com/office/drawing/2014/main" id="{215E1C5D-BC42-438A-A728-E5512645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74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59" name="Rectangle 55">
              <a:extLst>
                <a:ext uri="{FF2B5EF4-FFF2-40B4-BE49-F238E27FC236}">
                  <a16:creationId xmlns:a16="http://schemas.microsoft.com/office/drawing/2014/main" id="{5575A962-E21A-45CF-93E0-B2F49495D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713"/>
              <a:ext cx="38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60" name="Rectangle 56">
              <a:extLst>
                <a:ext uri="{FF2B5EF4-FFF2-40B4-BE49-F238E27FC236}">
                  <a16:creationId xmlns:a16="http://schemas.microsoft.com/office/drawing/2014/main" id="{CABF7449-2978-4421-A38F-53AFA669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75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61" name="Rectangle 57">
              <a:extLst>
                <a:ext uri="{FF2B5EF4-FFF2-40B4-BE49-F238E27FC236}">
                  <a16:creationId xmlns:a16="http://schemas.microsoft.com/office/drawing/2014/main" id="{C087914F-8751-4C1C-BFF5-5ED1BCB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75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62" name="Rectangle 58">
              <a:extLst>
                <a:ext uri="{FF2B5EF4-FFF2-40B4-BE49-F238E27FC236}">
                  <a16:creationId xmlns:a16="http://schemas.microsoft.com/office/drawing/2014/main" id="{E7692B27-4DFF-40E6-A880-01B68D6F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722"/>
              <a:ext cx="38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63" name="Rectangle 59">
              <a:extLst>
                <a:ext uri="{FF2B5EF4-FFF2-40B4-BE49-F238E27FC236}">
                  <a16:creationId xmlns:a16="http://schemas.microsoft.com/office/drawing/2014/main" id="{CC33CBC0-5AA0-43BD-B93D-0AB8C4BE3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64" name="Rectangle 60">
              <a:extLst>
                <a:ext uri="{FF2B5EF4-FFF2-40B4-BE49-F238E27FC236}">
                  <a16:creationId xmlns:a16="http://schemas.microsoft.com/office/drawing/2014/main" id="{AB2CADBC-8EE6-4DE6-89CA-888ABACE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76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65" name="Rectangle 61">
              <a:extLst>
                <a:ext uri="{FF2B5EF4-FFF2-40B4-BE49-F238E27FC236}">
                  <a16:creationId xmlns:a16="http://schemas.microsoft.com/office/drawing/2014/main" id="{491FCC90-6439-4257-A91A-B4E06B22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267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Grid cells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5966" name="Rectangle 62">
              <a:extLst>
                <a:ext uri="{FF2B5EF4-FFF2-40B4-BE49-F238E27FC236}">
                  <a16:creationId xmlns:a16="http://schemas.microsoft.com/office/drawing/2014/main" id="{18178869-566F-443E-8DFE-67711490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" y="610"/>
              <a:ext cx="415" cy="424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67" name="Rectangle 63">
              <a:extLst>
                <a:ext uri="{FF2B5EF4-FFF2-40B4-BE49-F238E27FC236}">
                  <a16:creationId xmlns:a16="http://schemas.microsoft.com/office/drawing/2014/main" id="{E747B169-51AF-4C49-B62C-596F3D958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032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68" name="Rectangle 64">
              <a:extLst>
                <a:ext uri="{FF2B5EF4-FFF2-40B4-BE49-F238E27FC236}">
                  <a16:creationId xmlns:a16="http://schemas.microsoft.com/office/drawing/2014/main" id="{235A1E85-AA63-420C-906F-51DCFACE3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436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69" name="Rectangle 65">
              <a:extLst>
                <a:ext uri="{FF2B5EF4-FFF2-40B4-BE49-F238E27FC236}">
                  <a16:creationId xmlns:a16="http://schemas.microsoft.com/office/drawing/2014/main" id="{D68FDA34-5677-4806-AF1D-509032734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" y="1032"/>
              <a:ext cx="415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70" name="Rectangle 66">
              <a:extLst>
                <a:ext uri="{FF2B5EF4-FFF2-40B4-BE49-F238E27FC236}">
                  <a16:creationId xmlns:a16="http://schemas.microsoft.com/office/drawing/2014/main" id="{FEA61623-7BBC-49AF-95D7-7C5A7641A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2227"/>
              <a:ext cx="416" cy="388"/>
            </a:xfrm>
            <a:prstGeom prst="rect">
              <a:avLst/>
            </a:prstGeom>
            <a:noFill/>
            <a:ln w="42863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971" name="Rectangle 67">
              <a:extLst>
                <a:ext uri="{FF2B5EF4-FFF2-40B4-BE49-F238E27FC236}">
                  <a16:creationId xmlns:a16="http://schemas.microsoft.com/office/drawing/2014/main" id="{8777D558-93A8-4CD6-B0CD-3A96FED14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1840"/>
              <a:ext cx="416" cy="389"/>
            </a:xfrm>
            <a:prstGeom prst="rect">
              <a:avLst/>
            </a:prstGeom>
            <a:noFill/>
            <a:ln w="42863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5972" name="Group 68">
              <a:extLst>
                <a:ext uri="{FF2B5EF4-FFF2-40B4-BE49-F238E27FC236}">
                  <a16:creationId xmlns:a16="http://schemas.microsoft.com/office/drawing/2014/main" id="{9C74C8D4-5CDE-4B12-86C4-A6C3A28AA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6" y="880"/>
              <a:ext cx="93" cy="296"/>
              <a:chOff x="1138" y="864"/>
              <a:chExt cx="93" cy="296"/>
            </a:xfrm>
          </p:grpSpPr>
          <p:sp>
            <p:nvSpPr>
              <p:cNvPr id="1275973" name="Line 69">
                <a:extLst>
                  <a:ext uri="{FF2B5EF4-FFF2-40B4-BE49-F238E27FC236}">
                    <a16:creationId xmlns:a16="http://schemas.microsoft.com/office/drawing/2014/main" id="{D08C89D3-E574-4910-8E0E-7AA3B95DB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" y="864"/>
                <a:ext cx="1" cy="20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74" name="Freeform 70">
                <a:extLst>
                  <a:ext uri="{FF2B5EF4-FFF2-40B4-BE49-F238E27FC236}">
                    <a16:creationId xmlns:a16="http://schemas.microsoft.com/office/drawing/2014/main" id="{F882661A-D205-4E4D-B36A-7CC7D7019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1067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6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0" y="0"/>
                    </a:moveTo>
                    <a:lnTo>
                      <a:pt x="46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75" name="Group 71">
              <a:extLst>
                <a:ext uri="{FF2B5EF4-FFF2-40B4-BE49-F238E27FC236}">
                  <a16:creationId xmlns:a16="http://schemas.microsoft.com/office/drawing/2014/main" id="{3AD412B7-3EE6-438B-813F-B54A1376F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942"/>
              <a:ext cx="153" cy="179"/>
              <a:chOff x="1310" y="926"/>
              <a:chExt cx="153" cy="179"/>
            </a:xfrm>
          </p:grpSpPr>
          <p:sp>
            <p:nvSpPr>
              <p:cNvPr id="1275976" name="Line 72">
                <a:extLst>
                  <a:ext uri="{FF2B5EF4-FFF2-40B4-BE49-F238E27FC236}">
                    <a16:creationId xmlns:a16="http://schemas.microsoft.com/office/drawing/2014/main" id="{8C35A5C9-B09D-4ECF-887C-DFE9BA7BE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0" y="926"/>
                <a:ext cx="95" cy="11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77" name="Freeform 73">
                <a:extLst>
                  <a:ext uri="{FF2B5EF4-FFF2-40B4-BE49-F238E27FC236}">
                    <a16:creationId xmlns:a16="http://schemas.microsoft.com/office/drawing/2014/main" id="{B48BE799-2936-4A14-A396-227CCDE20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1003"/>
                <a:ext cx="97" cy="102"/>
              </a:xfrm>
              <a:custGeom>
                <a:avLst/>
                <a:gdLst>
                  <a:gd name="T0" fmla="*/ 0 w 97"/>
                  <a:gd name="T1" fmla="*/ 61 h 102"/>
                  <a:gd name="T2" fmla="*/ 97 w 97"/>
                  <a:gd name="T3" fmla="*/ 102 h 102"/>
                  <a:gd name="T4" fmla="*/ 72 w 97"/>
                  <a:gd name="T5" fmla="*/ 0 h 102"/>
                  <a:gd name="T6" fmla="*/ 0 w 97"/>
                  <a:gd name="T7" fmla="*/ 6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02">
                    <a:moveTo>
                      <a:pt x="0" y="61"/>
                    </a:moveTo>
                    <a:lnTo>
                      <a:pt x="97" y="102"/>
                    </a:lnTo>
                    <a:lnTo>
                      <a:pt x="72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78" name="Group 74">
              <a:extLst>
                <a:ext uri="{FF2B5EF4-FFF2-40B4-BE49-F238E27FC236}">
                  <a16:creationId xmlns:a16="http://schemas.microsoft.com/office/drawing/2014/main" id="{8006B088-4B0B-4981-A950-2ACEB6405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" y="952"/>
              <a:ext cx="217" cy="198"/>
              <a:chOff x="1715" y="936"/>
              <a:chExt cx="217" cy="198"/>
            </a:xfrm>
          </p:grpSpPr>
          <p:sp>
            <p:nvSpPr>
              <p:cNvPr id="1275979" name="Line 75">
                <a:extLst>
                  <a:ext uri="{FF2B5EF4-FFF2-40B4-BE49-F238E27FC236}">
                    <a16:creationId xmlns:a16="http://schemas.microsoft.com/office/drawing/2014/main" id="{1BEA8C48-2F22-4921-8772-41FC4792D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5" y="936"/>
                <a:ext cx="149" cy="13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80" name="Freeform 76">
                <a:extLst>
                  <a:ext uri="{FF2B5EF4-FFF2-40B4-BE49-F238E27FC236}">
                    <a16:creationId xmlns:a16="http://schemas.microsoft.com/office/drawing/2014/main" id="{F32297EE-DFB8-453F-8519-BEE86BF73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035"/>
                <a:ext cx="102" cy="99"/>
              </a:xfrm>
              <a:custGeom>
                <a:avLst/>
                <a:gdLst>
                  <a:gd name="T0" fmla="*/ 0 w 102"/>
                  <a:gd name="T1" fmla="*/ 69 h 99"/>
                  <a:gd name="T2" fmla="*/ 102 w 102"/>
                  <a:gd name="T3" fmla="*/ 99 h 99"/>
                  <a:gd name="T4" fmla="*/ 63 w 102"/>
                  <a:gd name="T5" fmla="*/ 0 h 99"/>
                  <a:gd name="T6" fmla="*/ 0 w 102"/>
                  <a:gd name="T7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9">
                    <a:moveTo>
                      <a:pt x="0" y="69"/>
                    </a:moveTo>
                    <a:lnTo>
                      <a:pt x="102" y="99"/>
                    </a:lnTo>
                    <a:lnTo>
                      <a:pt x="6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81" name="Group 77">
              <a:extLst>
                <a:ext uri="{FF2B5EF4-FFF2-40B4-BE49-F238E27FC236}">
                  <a16:creationId xmlns:a16="http://schemas.microsoft.com/office/drawing/2014/main" id="{803F8D08-CAC9-43D1-8091-76010E673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1329"/>
              <a:ext cx="236" cy="198"/>
              <a:chOff x="1256" y="1313"/>
              <a:chExt cx="236" cy="198"/>
            </a:xfrm>
          </p:grpSpPr>
          <p:sp>
            <p:nvSpPr>
              <p:cNvPr id="1275982" name="Line 78">
                <a:extLst>
                  <a:ext uri="{FF2B5EF4-FFF2-40B4-BE49-F238E27FC236}">
                    <a16:creationId xmlns:a16="http://schemas.microsoft.com/office/drawing/2014/main" id="{685EBD89-7BC9-4C53-BBC1-07C9502FC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6" y="1313"/>
                <a:ext cx="165" cy="14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83" name="Freeform 79">
                <a:extLst>
                  <a:ext uri="{FF2B5EF4-FFF2-40B4-BE49-F238E27FC236}">
                    <a16:creationId xmlns:a16="http://schemas.microsoft.com/office/drawing/2014/main" id="{BCBC61A8-800F-4694-8610-C184F095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415"/>
                <a:ext cx="104" cy="96"/>
              </a:xfrm>
              <a:custGeom>
                <a:avLst/>
                <a:gdLst>
                  <a:gd name="T0" fmla="*/ 0 w 104"/>
                  <a:gd name="T1" fmla="*/ 72 h 96"/>
                  <a:gd name="T2" fmla="*/ 104 w 104"/>
                  <a:gd name="T3" fmla="*/ 96 h 96"/>
                  <a:gd name="T4" fmla="*/ 60 w 104"/>
                  <a:gd name="T5" fmla="*/ 0 h 96"/>
                  <a:gd name="T6" fmla="*/ 0 w 104"/>
                  <a:gd name="T7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6">
                    <a:moveTo>
                      <a:pt x="0" y="72"/>
                    </a:moveTo>
                    <a:lnTo>
                      <a:pt x="104" y="96"/>
                    </a:lnTo>
                    <a:lnTo>
                      <a:pt x="6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84" name="Group 80">
              <a:extLst>
                <a:ext uri="{FF2B5EF4-FFF2-40B4-BE49-F238E27FC236}">
                  <a16:creationId xmlns:a16="http://schemas.microsoft.com/office/drawing/2014/main" id="{72489712-DA26-4990-A41B-28DEE1A9E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329"/>
              <a:ext cx="93" cy="244"/>
              <a:chOff x="1552" y="1313"/>
              <a:chExt cx="93" cy="244"/>
            </a:xfrm>
          </p:grpSpPr>
          <p:sp>
            <p:nvSpPr>
              <p:cNvPr id="1275985" name="Line 81">
                <a:extLst>
                  <a:ext uri="{FF2B5EF4-FFF2-40B4-BE49-F238E27FC236}">
                    <a16:creationId xmlns:a16="http://schemas.microsoft.com/office/drawing/2014/main" id="{A326D8E4-79C6-4C34-9C02-4F2E5C0B6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" y="1313"/>
                <a:ext cx="1" cy="15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86" name="Freeform 82">
                <a:extLst>
                  <a:ext uri="{FF2B5EF4-FFF2-40B4-BE49-F238E27FC236}">
                    <a16:creationId xmlns:a16="http://schemas.microsoft.com/office/drawing/2014/main" id="{7A930E34-C07A-487F-9C2D-5E94E1B74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1462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87" name="Group 83">
              <a:extLst>
                <a:ext uri="{FF2B5EF4-FFF2-40B4-BE49-F238E27FC236}">
                  <a16:creationId xmlns:a16="http://schemas.microsoft.com/office/drawing/2014/main" id="{0BEB7A7C-AF74-4278-A908-DB3293F8A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4" y="1724"/>
              <a:ext cx="94" cy="234"/>
              <a:chOff x="1156" y="1708"/>
              <a:chExt cx="94" cy="234"/>
            </a:xfrm>
          </p:grpSpPr>
          <p:sp>
            <p:nvSpPr>
              <p:cNvPr id="1275988" name="Line 84">
                <a:extLst>
                  <a:ext uri="{FF2B5EF4-FFF2-40B4-BE49-F238E27FC236}">
                    <a16:creationId xmlns:a16="http://schemas.microsoft.com/office/drawing/2014/main" id="{09DB7BF6-1640-4FC8-AB15-CD95D9942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1708"/>
                <a:ext cx="1" cy="14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89" name="Freeform 85">
                <a:extLst>
                  <a:ext uri="{FF2B5EF4-FFF2-40B4-BE49-F238E27FC236}">
                    <a16:creationId xmlns:a16="http://schemas.microsoft.com/office/drawing/2014/main" id="{3F433334-F9A8-4C86-A79B-1F276C24A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849"/>
                <a:ext cx="94" cy="93"/>
              </a:xfrm>
              <a:custGeom>
                <a:avLst/>
                <a:gdLst>
                  <a:gd name="T0" fmla="*/ 0 w 94"/>
                  <a:gd name="T1" fmla="*/ 0 h 93"/>
                  <a:gd name="T2" fmla="*/ 48 w 94"/>
                  <a:gd name="T3" fmla="*/ 93 h 93"/>
                  <a:gd name="T4" fmla="*/ 94 w 94"/>
                  <a:gd name="T5" fmla="*/ 0 h 93"/>
                  <a:gd name="T6" fmla="*/ 0 w 94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3">
                    <a:moveTo>
                      <a:pt x="0" y="0"/>
                    </a:moveTo>
                    <a:lnTo>
                      <a:pt x="48" y="93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90" name="Group 86">
              <a:extLst>
                <a:ext uri="{FF2B5EF4-FFF2-40B4-BE49-F238E27FC236}">
                  <a16:creationId xmlns:a16="http://schemas.microsoft.com/office/drawing/2014/main" id="{DBBCBB8B-CE3F-4FC4-9B60-778420727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3" y="1733"/>
              <a:ext cx="93" cy="225"/>
              <a:chOff x="1525" y="1717"/>
              <a:chExt cx="93" cy="225"/>
            </a:xfrm>
          </p:grpSpPr>
          <p:sp>
            <p:nvSpPr>
              <p:cNvPr id="1275991" name="Line 87">
                <a:extLst>
                  <a:ext uri="{FF2B5EF4-FFF2-40B4-BE49-F238E27FC236}">
                    <a16:creationId xmlns:a16="http://schemas.microsoft.com/office/drawing/2014/main" id="{414B751F-361D-43CE-A1A3-72C768050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717"/>
                <a:ext cx="1" cy="13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92" name="Freeform 88">
                <a:extLst>
                  <a:ext uri="{FF2B5EF4-FFF2-40B4-BE49-F238E27FC236}">
                    <a16:creationId xmlns:a16="http://schemas.microsoft.com/office/drawing/2014/main" id="{22CF5EBF-6149-4868-B344-7E5DF29B1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849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7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0" y="0"/>
                    </a:moveTo>
                    <a:lnTo>
                      <a:pt x="47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93" name="Group 89">
              <a:extLst>
                <a:ext uri="{FF2B5EF4-FFF2-40B4-BE49-F238E27FC236}">
                  <a16:creationId xmlns:a16="http://schemas.microsoft.com/office/drawing/2014/main" id="{B8F01508-7C44-4995-BD43-1473B3870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" y="1779"/>
              <a:ext cx="156" cy="179"/>
              <a:chOff x="1759" y="1763"/>
              <a:chExt cx="156" cy="179"/>
            </a:xfrm>
          </p:grpSpPr>
          <p:sp>
            <p:nvSpPr>
              <p:cNvPr id="1275994" name="Line 90">
                <a:extLst>
                  <a:ext uri="{FF2B5EF4-FFF2-40B4-BE49-F238E27FC236}">
                    <a16:creationId xmlns:a16="http://schemas.microsoft.com/office/drawing/2014/main" id="{4F317795-DB42-41A9-A668-13F87FCC9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1763"/>
                <a:ext cx="97" cy="11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95" name="Freeform 91">
                <a:extLst>
                  <a:ext uri="{FF2B5EF4-FFF2-40B4-BE49-F238E27FC236}">
                    <a16:creationId xmlns:a16="http://schemas.microsoft.com/office/drawing/2014/main" id="{8E37690E-68E1-4852-AFE2-290D835D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1840"/>
                <a:ext cx="98" cy="102"/>
              </a:xfrm>
              <a:custGeom>
                <a:avLst/>
                <a:gdLst>
                  <a:gd name="T0" fmla="*/ 0 w 98"/>
                  <a:gd name="T1" fmla="*/ 62 h 102"/>
                  <a:gd name="T2" fmla="*/ 98 w 98"/>
                  <a:gd name="T3" fmla="*/ 102 h 102"/>
                  <a:gd name="T4" fmla="*/ 72 w 98"/>
                  <a:gd name="T5" fmla="*/ 0 h 102"/>
                  <a:gd name="T6" fmla="*/ 0 w 98"/>
                  <a:gd name="T7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02">
                    <a:moveTo>
                      <a:pt x="0" y="62"/>
                    </a:moveTo>
                    <a:lnTo>
                      <a:pt x="98" y="102"/>
                    </a:lnTo>
                    <a:lnTo>
                      <a:pt x="72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96" name="Group 92">
              <a:extLst>
                <a:ext uri="{FF2B5EF4-FFF2-40B4-BE49-F238E27FC236}">
                  <a16:creationId xmlns:a16="http://schemas.microsoft.com/office/drawing/2014/main" id="{ED63F8F4-70C4-4831-8E44-89BBF837C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1" y="1787"/>
              <a:ext cx="162" cy="163"/>
              <a:chOff x="2173" y="1771"/>
              <a:chExt cx="162" cy="163"/>
            </a:xfrm>
          </p:grpSpPr>
          <p:sp>
            <p:nvSpPr>
              <p:cNvPr id="1275997" name="Line 93">
                <a:extLst>
                  <a:ext uri="{FF2B5EF4-FFF2-40B4-BE49-F238E27FC236}">
                    <a16:creationId xmlns:a16="http://schemas.microsoft.com/office/drawing/2014/main" id="{F2E1E9F4-B7BD-4375-9947-C97CEECAD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3" y="1771"/>
                <a:ext cx="98" cy="9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98" name="Freeform 94">
                <a:extLst>
                  <a:ext uri="{FF2B5EF4-FFF2-40B4-BE49-F238E27FC236}">
                    <a16:creationId xmlns:a16="http://schemas.microsoft.com/office/drawing/2014/main" id="{614CAC64-BE1A-4A59-B9CA-9A2DC5F5D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833"/>
                <a:ext cx="100" cy="101"/>
              </a:xfrm>
              <a:custGeom>
                <a:avLst/>
                <a:gdLst>
                  <a:gd name="T0" fmla="*/ 0 w 100"/>
                  <a:gd name="T1" fmla="*/ 66 h 101"/>
                  <a:gd name="T2" fmla="*/ 100 w 100"/>
                  <a:gd name="T3" fmla="*/ 101 h 101"/>
                  <a:gd name="T4" fmla="*/ 67 w 100"/>
                  <a:gd name="T5" fmla="*/ 0 h 101"/>
                  <a:gd name="T6" fmla="*/ 0 w 100"/>
                  <a:gd name="T7" fmla="*/ 6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01">
                    <a:moveTo>
                      <a:pt x="0" y="66"/>
                    </a:moveTo>
                    <a:lnTo>
                      <a:pt x="100" y="101"/>
                    </a:lnTo>
                    <a:lnTo>
                      <a:pt x="6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5999" name="Group 95">
              <a:extLst>
                <a:ext uri="{FF2B5EF4-FFF2-40B4-BE49-F238E27FC236}">
                  <a16:creationId xmlns:a16="http://schemas.microsoft.com/office/drawing/2014/main" id="{DEF324A4-184B-4519-883E-963650136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3" y="1337"/>
              <a:ext cx="93" cy="227"/>
              <a:chOff x="1975" y="1321"/>
              <a:chExt cx="93" cy="227"/>
            </a:xfrm>
          </p:grpSpPr>
          <p:sp>
            <p:nvSpPr>
              <p:cNvPr id="1276000" name="Line 96">
                <a:extLst>
                  <a:ext uri="{FF2B5EF4-FFF2-40B4-BE49-F238E27FC236}">
                    <a16:creationId xmlns:a16="http://schemas.microsoft.com/office/drawing/2014/main" id="{362AE359-6956-4B8D-A665-5509474E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1" y="1321"/>
                <a:ext cx="1" cy="13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01" name="Freeform 97">
                <a:extLst>
                  <a:ext uri="{FF2B5EF4-FFF2-40B4-BE49-F238E27FC236}">
                    <a16:creationId xmlns:a16="http://schemas.microsoft.com/office/drawing/2014/main" id="{81F2B20B-805B-41AB-A36C-8F46A891D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1453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6002" name="Group 98">
              <a:extLst>
                <a:ext uri="{FF2B5EF4-FFF2-40B4-BE49-F238E27FC236}">
                  <a16:creationId xmlns:a16="http://schemas.microsoft.com/office/drawing/2014/main" id="{3283B6CC-5911-466A-92E2-381AD623D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969"/>
              <a:ext cx="93" cy="198"/>
              <a:chOff x="1984" y="953"/>
              <a:chExt cx="93" cy="198"/>
            </a:xfrm>
          </p:grpSpPr>
          <p:sp>
            <p:nvSpPr>
              <p:cNvPr id="1276003" name="Line 99">
                <a:extLst>
                  <a:ext uri="{FF2B5EF4-FFF2-40B4-BE49-F238E27FC236}">
                    <a16:creationId xmlns:a16="http://schemas.microsoft.com/office/drawing/2014/main" id="{9948D69C-71CF-4286-A89A-CDFB738B6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953"/>
                <a:ext cx="1" cy="10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04" name="Freeform 100">
                <a:extLst>
                  <a:ext uri="{FF2B5EF4-FFF2-40B4-BE49-F238E27FC236}">
                    <a16:creationId xmlns:a16="http://schemas.microsoft.com/office/drawing/2014/main" id="{56823D5D-901C-4A19-8FE3-847C68ACF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058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6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0" y="0"/>
                    </a:moveTo>
                    <a:lnTo>
                      <a:pt x="46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6005" name="Group 101">
              <a:extLst>
                <a:ext uri="{FF2B5EF4-FFF2-40B4-BE49-F238E27FC236}">
                  <a16:creationId xmlns:a16="http://schemas.microsoft.com/office/drawing/2014/main" id="{91336CC8-2516-4CC7-A546-25BD6FCB4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4" y="2138"/>
              <a:ext cx="94" cy="197"/>
              <a:chOff x="1516" y="2122"/>
              <a:chExt cx="94" cy="197"/>
            </a:xfrm>
          </p:grpSpPr>
          <p:sp>
            <p:nvSpPr>
              <p:cNvPr id="1276006" name="Line 102">
                <a:extLst>
                  <a:ext uri="{FF2B5EF4-FFF2-40B4-BE49-F238E27FC236}">
                    <a16:creationId xmlns:a16="http://schemas.microsoft.com/office/drawing/2014/main" id="{C398AE64-7759-4F83-8CAA-BF22AC98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2" y="2122"/>
                <a:ext cx="1" cy="10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07" name="Freeform 103">
                <a:extLst>
                  <a:ext uri="{FF2B5EF4-FFF2-40B4-BE49-F238E27FC236}">
                    <a16:creationId xmlns:a16="http://schemas.microsoft.com/office/drawing/2014/main" id="{16AFD562-8395-4F07-946C-34829351B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226"/>
                <a:ext cx="94" cy="93"/>
              </a:xfrm>
              <a:custGeom>
                <a:avLst/>
                <a:gdLst>
                  <a:gd name="T0" fmla="*/ 0 w 94"/>
                  <a:gd name="T1" fmla="*/ 0 h 93"/>
                  <a:gd name="T2" fmla="*/ 47 w 94"/>
                  <a:gd name="T3" fmla="*/ 93 h 93"/>
                  <a:gd name="T4" fmla="*/ 94 w 94"/>
                  <a:gd name="T5" fmla="*/ 0 h 93"/>
                  <a:gd name="T6" fmla="*/ 0 w 94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3">
                    <a:moveTo>
                      <a:pt x="0" y="0"/>
                    </a:moveTo>
                    <a:lnTo>
                      <a:pt x="47" y="93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6008" name="Group 104">
              <a:extLst>
                <a:ext uri="{FF2B5EF4-FFF2-40B4-BE49-F238E27FC236}">
                  <a16:creationId xmlns:a16="http://schemas.microsoft.com/office/drawing/2014/main" id="{ADB09C60-ADE9-40FB-90F5-8C976442B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6" y="2147"/>
              <a:ext cx="93" cy="171"/>
              <a:chOff x="1138" y="2131"/>
              <a:chExt cx="93" cy="171"/>
            </a:xfrm>
          </p:grpSpPr>
          <p:sp>
            <p:nvSpPr>
              <p:cNvPr id="1276009" name="Line 105">
                <a:extLst>
                  <a:ext uri="{FF2B5EF4-FFF2-40B4-BE49-F238E27FC236}">
                    <a16:creationId xmlns:a16="http://schemas.microsoft.com/office/drawing/2014/main" id="{C3C4233F-2844-4D72-A27E-437558D4B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" y="2131"/>
                <a:ext cx="1" cy="8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10" name="Freeform 106">
                <a:extLst>
                  <a:ext uri="{FF2B5EF4-FFF2-40B4-BE49-F238E27FC236}">
                    <a16:creationId xmlns:a16="http://schemas.microsoft.com/office/drawing/2014/main" id="{4D794A38-D635-450B-A3A1-ED1B64AA8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2208"/>
                <a:ext cx="93" cy="94"/>
              </a:xfrm>
              <a:custGeom>
                <a:avLst/>
                <a:gdLst>
                  <a:gd name="T0" fmla="*/ 0 w 93"/>
                  <a:gd name="T1" fmla="*/ 0 h 94"/>
                  <a:gd name="T2" fmla="*/ 46 w 93"/>
                  <a:gd name="T3" fmla="*/ 94 h 94"/>
                  <a:gd name="T4" fmla="*/ 93 w 93"/>
                  <a:gd name="T5" fmla="*/ 0 h 94"/>
                  <a:gd name="T6" fmla="*/ 0 w 93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4">
                    <a:moveTo>
                      <a:pt x="0" y="0"/>
                    </a:moveTo>
                    <a:lnTo>
                      <a:pt x="46" y="94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6011" name="Group 107">
              <a:extLst>
                <a:ext uri="{FF2B5EF4-FFF2-40B4-BE49-F238E27FC236}">
                  <a16:creationId xmlns:a16="http://schemas.microsoft.com/office/drawing/2014/main" id="{6AB7AE57-EE09-41F8-8387-950283FAC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0" y="2164"/>
              <a:ext cx="94" cy="171"/>
              <a:chOff x="1992" y="2148"/>
              <a:chExt cx="94" cy="171"/>
            </a:xfrm>
          </p:grpSpPr>
          <p:sp>
            <p:nvSpPr>
              <p:cNvPr id="1276012" name="Line 108">
                <a:extLst>
                  <a:ext uri="{FF2B5EF4-FFF2-40B4-BE49-F238E27FC236}">
                    <a16:creationId xmlns:a16="http://schemas.microsoft.com/office/drawing/2014/main" id="{8203FD24-1552-4A3A-81F6-3115E9A4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8" y="2148"/>
                <a:ext cx="1" cy="8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13" name="Freeform 109">
                <a:extLst>
                  <a:ext uri="{FF2B5EF4-FFF2-40B4-BE49-F238E27FC236}">
                    <a16:creationId xmlns:a16="http://schemas.microsoft.com/office/drawing/2014/main" id="{CC75B280-59C1-4C7A-BD63-50EE01427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2226"/>
                <a:ext cx="94" cy="93"/>
              </a:xfrm>
              <a:custGeom>
                <a:avLst/>
                <a:gdLst>
                  <a:gd name="T0" fmla="*/ 0 w 94"/>
                  <a:gd name="T1" fmla="*/ 0 h 93"/>
                  <a:gd name="T2" fmla="*/ 46 w 94"/>
                  <a:gd name="T3" fmla="*/ 93 h 93"/>
                  <a:gd name="T4" fmla="*/ 94 w 94"/>
                  <a:gd name="T5" fmla="*/ 0 h 93"/>
                  <a:gd name="T6" fmla="*/ 0 w 94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3">
                    <a:moveTo>
                      <a:pt x="0" y="0"/>
                    </a:moveTo>
                    <a:lnTo>
                      <a:pt x="46" y="93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6014" name="Line 110">
              <a:extLst>
                <a:ext uri="{FF2B5EF4-FFF2-40B4-BE49-F238E27FC236}">
                  <a16:creationId xmlns:a16="http://schemas.microsoft.com/office/drawing/2014/main" id="{DE90FC48-ECC6-4EB9-B37D-8CBB1DC24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504"/>
              <a:ext cx="9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6015" name="Picture 111" descr="updep">
            <a:extLst>
              <a:ext uri="{FF2B5EF4-FFF2-40B4-BE49-F238E27FC236}">
                <a16:creationId xmlns:a16="http://schemas.microsoft.com/office/drawing/2014/main" id="{77E5BBD3-153A-4138-99E3-2F9F7956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38338"/>
            <a:ext cx="4068763" cy="392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>
            <a:extLst>
              <a:ext uri="{FF2B5EF4-FFF2-40B4-BE49-F238E27FC236}">
                <a16:creationId xmlns:a16="http://schemas.microsoft.com/office/drawing/2014/main" id="{01215010-928A-4B00-A5F9-862E7FF5C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193675"/>
            <a:ext cx="9144001" cy="823913"/>
          </a:xfrm>
        </p:spPr>
        <p:txBody>
          <a:bodyPr/>
          <a:lstStyle/>
          <a:p>
            <a:r>
              <a:rPr lang="en-US" altLang="en-US" sz="3600"/>
              <a:t>Weighted distance to target set. </a:t>
            </a:r>
            <a:endParaRPr lang="en-US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1253379" name="Object 3">
            <a:extLst>
              <a:ext uri="{FF2B5EF4-FFF2-40B4-BE49-F238E27FC236}">
                <a16:creationId xmlns:a16="http://schemas.microsoft.com/office/drawing/2014/main" id="{A71767FE-62AA-4D89-97ED-B4E5C556A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38632"/>
              </p:ext>
            </p:extLst>
          </p:nvPr>
        </p:nvGraphicFramePr>
        <p:xfrm>
          <a:off x="1336675" y="1096963"/>
          <a:ext cx="628015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82" name="Worksheet" r:id="rId3" imgW="4428960" imgH="3381221" progId="Excel.Sheet.8">
                  <p:embed/>
                </p:oleObj>
              </mc:Choice>
              <mc:Fallback>
                <p:oleObj name="Worksheet" r:id="rId3" imgW="4428960" imgH="338122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096963"/>
                        <a:ext cx="6280150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80" name="Rectangle 4">
            <a:extLst>
              <a:ext uri="{FF2B5EF4-FFF2-40B4-BE49-F238E27FC236}">
                <a16:creationId xmlns:a16="http://schemas.microsoft.com/office/drawing/2014/main" id="{1DCDDD39-0059-499C-8465-89C15A4B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888038"/>
            <a:ext cx="7732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2"/>
                </a:solidFill>
              </a:rPr>
              <a:t>Example to quantify effectiveness of riparian zone sediment capture based on buffer potential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7493" name="Object 21">
            <a:extLst>
              <a:ext uri="{FF2B5EF4-FFF2-40B4-BE49-F238E27FC236}">
                <a16:creationId xmlns:a16="http://schemas.microsoft.com/office/drawing/2014/main" id="{02F50B6D-CB8A-4337-B8DB-5C36E5850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256079"/>
              </p:ext>
            </p:extLst>
          </p:nvPr>
        </p:nvGraphicFramePr>
        <p:xfrm>
          <a:off x="2459038" y="1612900"/>
          <a:ext cx="6280150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15" name="Worksheet" r:id="rId3" imgW="4428960" imgH="3381221" progId="Excel.Sheet.8">
                  <p:embed/>
                </p:oleObj>
              </mc:Choice>
              <mc:Fallback>
                <p:oleObj name="Worksheet" r:id="rId3" imgW="4428960" imgH="3381221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1612900"/>
                        <a:ext cx="6280150" cy="471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7474" name="Rectangle 2">
            <a:extLst>
              <a:ext uri="{FF2B5EF4-FFF2-40B4-BE49-F238E27FC236}">
                <a16:creationId xmlns:a16="http://schemas.microsoft.com/office/drawing/2014/main" id="{9F09A844-12C5-428E-890C-665A35635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9144000" cy="1122363"/>
          </a:xfrm>
        </p:spPr>
        <p:txBody>
          <a:bodyPr/>
          <a:lstStyle/>
          <a:p>
            <a:r>
              <a:rPr lang="en-US" altLang="en-US" sz="3600"/>
              <a:t>Buffer potential weighted distance to stream downslope recursion</a:t>
            </a:r>
          </a:p>
        </p:txBody>
      </p:sp>
      <p:sp>
        <p:nvSpPr>
          <p:cNvPr id="1257479" name="Text Box 7">
            <a:extLst>
              <a:ext uri="{FF2B5EF4-FFF2-40B4-BE49-F238E27FC236}">
                <a16:creationId xmlns:a16="http://schemas.microsoft.com/office/drawing/2014/main" id="{FDEB951D-FAAC-48C0-9C2C-5FB7DEA8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1703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44.7</a:t>
            </a:r>
          </a:p>
        </p:txBody>
      </p:sp>
      <p:grpSp>
        <p:nvGrpSpPr>
          <p:cNvPr id="1257504" name="Group 32">
            <a:extLst>
              <a:ext uri="{FF2B5EF4-FFF2-40B4-BE49-F238E27FC236}">
                <a16:creationId xmlns:a16="http://schemas.microsoft.com/office/drawing/2014/main" id="{D9B624C0-BAEE-45D5-A275-13E4B2CED914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3257550"/>
            <a:ext cx="5526088" cy="519113"/>
            <a:chOff x="-2339" y="1426"/>
            <a:chExt cx="3481" cy="327"/>
          </a:xfrm>
        </p:grpSpPr>
        <p:sp>
          <p:nvSpPr>
            <p:cNvPr id="1257485" name="Text Box 13">
              <a:extLst>
                <a:ext uri="{FF2B5EF4-FFF2-40B4-BE49-F238E27FC236}">
                  <a16:creationId xmlns:a16="http://schemas.microsoft.com/office/drawing/2014/main" id="{BFB6C779-17F0-496F-979A-3370C1E33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39" y="1426"/>
              <a:ext cx="1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15+42.4*0.7</a:t>
              </a:r>
            </a:p>
          </p:txBody>
        </p:sp>
        <p:sp>
          <p:nvSpPr>
            <p:cNvPr id="1257486" name="Line 14">
              <a:extLst>
                <a:ext uri="{FF2B5EF4-FFF2-40B4-BE49-F238E27FC236}">
                  <a16:creationId xmlns:a16="http://schemas.microsoft.com/office/drawing/2014/main" id="{D8245DDB-7961-4B32-93EC-C4E486975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87" y="1616"/>
              <a:ext cx="1602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87" name="Text Box 15">
              <a:extLst>
                <a:ext uri="{FF2B5EF4-FFF2-40B4-BE49-F238E27FC236}">
                  <a16:creationId xmlns:a16="http://schemas.microsoft.com/office/drawing/2014/main" id="{B442994F-40DB-478C-89FD-0B8EBAE42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" y="1495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44.7</a:t>
              </a:r>
            </a:p>
          </p:txBody>
        </p:sp>
      </p:grpSp>
      <p:grpSp>
        <p:nvGrpSpPr>
          <p:cNvPr id="1257503" name="Group 31">
            <a:extLst>
              <a:ext uri="{FF2B5EF4-FFF2-40B4-BE49-F238E27FC236}">
                <a16:creationId xmlns:a16="http://schemas.microsoft.com/office/drawing/2014/main" id="{E439D256-FB66-4F23-8E53-9FC403D89CC6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2139950"/>
            <a:ext cx="4584700" cy="768350"/>
            <a:chOff x="383" y="1141"/>
            <a:chExt cx="2888" cy="484"/>
          </a:xfrm>
        </p:grpSpPr>
        <p:sp>
          <p:nvSpPr>
            <p:cNvPr id="1257489" name="Text Box 17">
              <a:extLst>
                <a:ext uri="{FF2B5EF4-FFF2-40B4-BE49-F238E27FC236}">
                  <a16:creationId xmlns:a16="http://schemas.microsoft.com/office/drawing/2014/main" id="{F46279C0-7BA0-4E27-BBB6-7704E7D2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" y="1141"/>
              <a:ext cx="7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0" lang="en-US" altLang="en-US" sz="2800">
                  <a:solidFill>
                    <a:schemeClr val="tx1"/>
                  </a:solidFill>
                </a:rPr>
                <a:t>30*0.5</a:t>
              </a:r>
            </a:p>
          </p:txBody>
        </p:sp>
        <p:sp>
          <p:nvSpPr>
            <p:cNvPr id="1257490" name="Line 18">
              <a:extLst>
                <a:ext uri="{FF2B5EF4-FFF2-40B4-BE49-F238E27FC236}">
                  <a16:creationId xmlns:a16="http://schemas.microsoft.com/office/drawing/2014/main" id="{D4DB5803-00FA-4346-BEA1-AC9154AE6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316"/>
              <a:ext cx="1526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91" name="Text Box 19">
              <a:extLst>
                <a:ext uri="{FF2B5EF4-FFF2-40B4-BE49-F238E27FC236}">
                  <a16:creationId xmlns:a16="http://schemas.microsoft.com/office/drawing/2014/main" id="{8D79F670-183D-43AA-8D7E-D6A18F301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1375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257494" name="Oval 22">
            <a:extLst>
              <a:ext uri="{FF2B5EF4-FFF2-40B4-BE49-F238E27FC236}">
                <a16:creationId xmlns:a16="http://schemas.microsoft.com/office/drawing/2014/main" id="{8476C654-5646-464D-B36A-BB81DCDA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4114800"/>
            <a:ext cx="519112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5" name="Oval 23">
            <a:extLst>
              <a:ext uri="{FF2B5EF4-FFF2-40B4-BE49-F238E27FC236}">
                <a16:creationId xmlns:a16="http://schemas.microsoft.com/office/drawing/2014/main" id="{97767453-0F72-4758-AFA8-B5485C35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311525"/>
            <a:ext cx="519113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6" name="Oval 24">
            <a:extLst>
              <a:ext uri="{FF2B5EF4-FFF2-40B4-BE49-F238E27FC236}">
                <a16:creationId xmlns:a16="http://schemas.microsoft.com/office/drawing/2014/main" id="{D0896B91-B5A3-4E84-B425-905F73AB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562225"/>
            <a:ext cx="519113" cy="492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8" name="Text Box 26">
            <a:extLst>
              <a:ext uri="{FF2B5EF4-FFF2-40B4-BE49-F238E27FC236}">
                <a16:creationId xmlns:a16="http://schemas.microsoft.com/office/drawing/2014/main" id="{E456A22F-E2AE-4ED9-89A9-2CB933AC1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499" name="Text Box 27">
            <a:extLst>
              <a:ext uri="{FF2B5EF4-FFF2-40B4-BE49-F238E27FC236}">
                <a16:creationId xmlns:a16="http://schemas.microsoft.com/office/drawing/2014/main" id="{D0739DC5-A1AA-4800-BAE5-3150BF69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6938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0" name="Text Box 28">
            <a:extLst>
              <a:ext uri="{FF2B5EF4-FFF2-40B4-BE49-F238E27FC236}">
                <a16:creationId xmlns:a16="http://schemas.microsoft.com/office/drawing/2014/main" id="{316482CC-9D29-42BC-9BA5-3C1990E6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1" name="Text Box 29">
            <a:extLst>
              <a:ext uri="{FF2B5EF4-FFF2-40B4-BE49-F238E27FC236}">
                <a16:creationId xmlns:a16="http://schemas.microsoft.com/office/drawing/2014/main" id="{B4355893-9F61-4BC5-8A69-A6C39C00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16938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7502" name="Text Box 30">
            <a:extLst>
              <a:ext uri="{FF2B5EF4-FFF2-40B4-BE49-F238E27FC236}">
                <a16:creationId xmlns:a16="http://schemas.microsoft.com/office/drawing/2014/main" id="{86782A4F-44A9-4C1B-8631-604AD033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1681163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257509" name="Group 37">
            <a:extLst>
              <a:ext uri="{FF2B5EF4-FFF2-40B4-BE49-F238E27FC236}">
                <a16:creationId xmlns:a16="http://schemas.microsoft.com/office/drawing/2014/main" id="{5D7285CB-4515-446F-A3A1-086B51F8042F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4889500"/>
            <a:ext cx="3457575" cy="427038"/>
            <a:chOff x="3059" y="2873"/>
            <a:chExt cx="2178" cy="269"/>
          </a:xfrm>
        </p:grpSpPr>
        <p:sp>
          <p:nvSpPr>
            <p:cNvPr id="1257505" name="Text Box 33">
              <a:extLst>
                <a:ext uri="{FF2B5EF4-FFF2-40B4-BE49-F238E27FC236}">
                  <a16:creationId xmlns:a16="http://schemas.microsoft.com/office/drawing/2014/main" id="{B06CDD4C-E46A-4883-845C-8FF74D5DF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" y="289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44.7</a:t>
              </a:r>
            </a:p>
          </p:txBody>
        </p:sp>
        <p:sp>
          <p:nvSpPr>
            <p:cNvPr id="1257506" name="Text Box 34">
              <a:extLst>
                <a:ext uri="{FF2B5EF4-FFF2-40B4-BE49-F238E27FC236}">
                  <a16:creationId xmlns:a16="http://schemas.microsoft.com/office/drawing/2014/main" id="{B1815CC4-924B-460A-9F52-30D9DD234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287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44.7</a:t>
              </a:r>
            </a:p>
          </p:txBody>
        </p:sp>
        <p:sp>
          <p:nvSpPr>
            <p:cNvPr id="1257507" name="Text Box 35">
              <a:extLst>
                <a:ext uri="{FF2B5EF4-FFF2-40B4-BE49-F238E27FC236}">
                  <a16:creationId xmlns:a16="http://schemas.microsoft.com/office/drawing/2014/main" id="{0EE98BEA-9882-4700-ABA0-5FC89DEF1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288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44.7</a:t>
              </a:r>
            </a:p>
          </p:txBody>
        </p:sp>
        <p:sp>
          <p:nvSpPr>
            <p:cNvPr id="1257508" name="Text Box 36">
              <a:extLst>
                <a:ext uri="{FF2B5EF4-FFF2-40B4-BE49-F238E27FC236}">
                  <a16:creationId xmlns:a16="http://schemas.microsoft.com/office/drawing/2014/main" id="{111492F0-4A81-4102-9989-E2463244B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" y="2882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44.7</a:t>
              </a:r>
            </a:p>
          </p:txBody>
        </p:sp>
      </p:grpSp>
      <p:sp>
        <p:nvSpPr>
          <p:cNvPr id="1257510" name="Line 38">
            <a:extLst>
              <a:ext uri="{FF2B5EF4-FFF2-40B4-BE49-F238E27FC236}">
                <a16:creationId xmlns:a16="http://schemas.microsoft.com/office/drawing/2014/main" id="{CDA993DE-CEB9-49FA-9A2B-F5F094ED5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9450" y="4740275"/>
            <a:ext cx="47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1" name="Line 39">
            <a:extLst>
              <a:ext uri="{FF2B5EF4-FFF2-40B4-BE49-F238E27FC236}">
                <a16:creationId xmlns:a16="http://schemas.microsoft.com/office/drawing/2014/main" id="{7E62E90A-7882-4793-AACC-EB8A7BBA8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530850"/>
            <a:ext cx="47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2" name="Line 40">
            <a:extLst>
              <a:ext uri="{FF2B5EF4-FFF2-40B4-BE49-F238E27FC236}">
                <a16:creationId xmlns:a16="http://schemas.microsoft.com/office/drawing/2014/main" id="{A2E6DC9D-DA88-4086-9EC6-607396333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0413" y="4732338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13" name="Text Box 41">
            <a:extLst>
              <a:ext uri="{FF2B5EF4-FFF2-40B4-BE49-F238E27FC236}">
                <a16:creationId xmlns:a16="http://schemas.microsoft.com/office/drawing/2014/main" id="{FD1072BC-0B84-4638-AFD3-483277AE1C8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22401" y="4935537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80" name="Picture 4" descr="Buffer">
            <a:extLst>
              <a:ext uri="{FF2B5EF4-FFF2-40B4-BE49-F238E27FC236}">
                <a16:creationId xmlns:a16="http://schemas.microsoft.com/office/drawing/2014/main" id="{D2374B2C-73A4-4726-BC87-1E73C49A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" b="4800"/>
          <a:stretch>
            <a:fillRect/>
          </a:stretch>
        </p:blipFill>
        <p:spPr bwMode="auto">
          <a:xfrm>
            <a:off x="509588" y="665163"/>
            <a:ext cx="7867650" cy="61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8978" name="Rectangle 2">
            <a:extLst>
              <a:ext uri="{FF2B5EF4-FFF2-40B4-BE49-F238E27FC236}">
                <a16:creationId xmlns:a16="http://schemas.microsoft.com/office/drawing/2014/main" id="{CC07AFBC-1627-4DCC-89BD-82F8F820B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792163"/>
          </a:xfrm>
        </p:spPr>
        <p:txBody>
          <a:bodyPr/>
          <a:lstStyle/>
          <a:p>
            <a:r>
              <a:rPr lang="en-US" altLang="en-US" sz="3200"/>
              <a:t>Buffer potential weighted distance to stream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6610" name="Object 2">
            <a:extLst>
              <a:ext uri="{FF2B5EF4-FFF2-40B4-BE49-F238E27FC236}">
                <a16:creationId xmlns:a16="http://schemas.microsoft.com/office/drawing/2014/main" id="{F8033635-518A-4F2B-BF6C-BA3F0FCC6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" y="0"/>
          <a:ext cx="4049713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3" name="Document" r:id="rId4" imgW="2633524" imgH="4212889" progId="Word.Document.8">
                  <p:embed/>
                </p:oleObj>
              </mc:Choice>
              <mc:Fallback>
                <p:oleObj name="Document" r:id="rId4" imgW="2633524" imgH="421288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0"/>
                        <a:ext cx="4049713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6611" name="Picture 3">
            <a:extLst>
              <a:ext uri="{FF2B5EF4-FFF2-40B4-BE49-F238E27FC236}">
                <a16:creationId xmlns:a16="http://schemas.microsoft.com/office/drawing/2014/main" id="{EA7E8DB3-5E27-4A6E-916F-CDBFF2EA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6612" name="Rectangle 4">
            <a:extLst>
              <a:ext uri="{FF2B5EF4-FFF2-40B4-BE49-F238E27FC236}">
                <a16:creationId xmlns:a16="http://schemas.microsoft.com/office/drawing/2014/main" id="{85C99C35-6744-426A-BB54-92795F94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930" name="Group 2">
            <a:extLst>
              <a:ext uri="{FF2B5EF4-FFF2-40B4-BE49-F238E27FC236}">
                <a16:creationId xmlns:a16="http://schemas.microsoft.com/office/drawing/2014/main" id="{0E415C30-A568-46D2-938E-F221DD85119C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1276931" name="Picture 3" descr="supply">
              <a:extLst>
                <a:ext uri="{FF2B5EF4-FFF2-40B4-BE49-F238E27FC236}">
                  <a16:creationId xmlns:a16="http://schemas.microsoft.com/office/drawing/2014/main" id="{D9844400-9A05-4A69-AFA3-71E4742F8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2" name="Picture 4" descr="tcap">
              <a:extLst>
                <a:ext uri="{FF2B5EF4-FFF2-40B4-BE49-F238E27FC236}">
                  <a16:creationId xmlns:a16="http://schemas.microsoft.com/office/drawing/2014/main" id="{773CA1F5-00FE-47AC-A008-CCBBF49C2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3" name="Picture 5" descr="tran">
              <a:extLst>
                <a:ext uri="{FF2B5EF4-FFF2-40B4-BE49-F238E27FC236}">
                  <a16:creationId xmlns:a16="http://schemas.microsoft.com/office/drawing/2014/main" id="{1255B10A-C6D2-4DED-94A5-7F5F30A3E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934" name="Picture 6" descr="dep">
              <a:extLst>
                <a:ext uri="{FF2B5EF4-FFF2-40B4-BE49-F238E27FC236}">
                  <a16:creationId xmlns:a16="http://schemas.microsoft.com/office/drawing/2014/main" id="{6464C01D-863D-4E5E-A330-B6BA6DB8A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6936" name="Text Box 8">
            <a:extLst>
              <a:ext uri="{FF2B5EF4-FFF2-40B4-BE49-F238E27FC236}">
                <a16:creationId xmlns:a16="http://schemas.microsoft.com/office/drawing/2014/main" id="{EF1B435F-C023-4165-9684-1EAE6792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Supply </a:t>
            </a:r>
          </a:p>
        </p:txBody>
      </p:sp>
      <p:sp>
        <p:nvSpPr>
          <p:cNvPr id="1276937" name="Text Box 9">
            <a:extLst>
              <a:ext uri="{FF2B5EF4-FFF2-40B4-BE49-F238E27FC236}">
                <a16:creationId xmlns:a16="http://schemas.microsoft.com/office/drawing/2014/main" id="{AB882221-6423-4EC8-B417-F73A522F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Capacity </a:t>
            </a:r>
          </a:p>
        </p:txBody>
      </p:sp>
      <p:sp>
        <p:nvSpPr>
          <p:cNvPr id="1276938" name="Text Box 10">
            <a:extLst>
              <a:ext uri="{FF2B5EF4-FFF2-40B4-BE49-F238E27FC236}">
                <a16:creationId xmlns:a16="http://schemas.microsoft.com/office/drawing/2014/main" id="{BFB1D0CB-F404-453C-AD48-3F931972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Transport </a:t>
            </a:r>
          </a:p>
        </p:txBody>
      </p:sp>
      <p:sp>
        <p:nvSpPr>
          <p:cNvPr id="1276939" name="Text Box 11">
            <a:extLst>
              <a:ext uri="{FF2B5EF4-FFF2-40B4-BE49-F238E27FC236}">
                <a16:creationId xmlns:a16="http://schemas.microsoft.com/office/drawing/2014/main" id="{F5033C67-F397-4E79-8E87-4E28F925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>
                <a:solidFill>
                  <a:schemeClr val="tx1"/>
                </a:solidFill>
              </a:rPr>
              <a:t>Deposition </a:t>
            </a:r>
          </a:p>
        </p:txBody>
      </p:sp>
      <p:grpSp>
        <p:nvGrpSpPr>
          <p:cNvPr id="1276940" name="Group 12">
            <a:extLst>
              <a:ext uri="{FF2B5EF4-FFF2-40B4-BE49-F238E27FC236}">
                <a16:creationId xmlns:a16="http://schemas.microsoft.com/office/drawing/2014/main" id="{79F35597-D964-42F5-A00A-18EDF59834A7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>
              <a:extLst>
                <a:ext uri="{FF2B5EF4-FFF2-40B4-BE49-F238E27FC236}">
                  <a16:creationId xmlns:a16="http://schemas.microsoft.com/office/drawing/2014/main" id="{B0D5AECF-C93E-475C-868C-336AD2D675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42" name="Rectangle 14">
              <a:extLst>
                <a:ext uri="{FF2B5EF4-FFF2-40B4-BE49-F238E27FC236}">
                  <a16:creationId xmlns:a16="http://schemas.microsoft.com/office/drawing/2014/main" id="{9D16CE1B-2365-42AF-AC87-F1749A4D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chemeClr val="tx1"/>
                  </a:solidFill>
                </a:rPr>
                <a:t>2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3" name="Rectangle 15">
              <a:extLst>
                <a:ext uri="{FF2B5EF4-FFF2-40B4-BE49-F238E27FC236}">
                  <a16:creationId xmlns:a16="http://schemas.microsoft.com/office/drawing/2014/main" id="{90642809-52B2-4B3B-B5E3-6053D55DA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chemeClr val="tx1"/>
                  </a:solidFill>
                </a:rPr>
                <a:t>2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4" name="Rectangle 16">
              <a:extLst>
                <a:ext uri="{FF2B5EF4-FFF2-40B4-BE49-F238E27FC236}">
                  <a16:creationId xmlns:a16="http://schemas.microsoft.com/office/drawing/2014/main" id="{0CF9E913-3D50-470C-BAB7-FF105132F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</a:rPr>
                <a:t>)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5" name="Rectangle 17">
              <a:extLst>
                <a:ext uri="{FF2B5EF4-FFF2-40B4-BE49-F238E27FC236}">
                  <a16:creationId xmlns:a16="http://schemas.microsoft.com/office/drawing/2014/main" id="{D3F30D7F-7AA1-466B-BEE5-5CD82211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</a:rPr>
                <a:t>tan(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6" name="Rectangle 18">
              <a:extLst>
                <a:ext uri="{FF2B5EF4-FFF2-40B4-BE49-F238E27FC236}">
                  <a16:creationId xmlns:a16="http://schemas.microsoft.com/office/drawing/2014/main" id="{CF52E13B-C1DA-4CC3-BA30-2994439F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</a:rPr>
                <a:t>b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7" name="Rectangle 19">
              <a:extLst>
                <a:ext uri="{FF2B5EF4-FFF2-40B4-BE49-F238E27FC236}">
                  <a16:creationId xmlns:a16="http://schemas.microsoft.com/office/drawing/2014/main" id="{E68745E9-4FB1-43A8-B4DE-116F8A142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8" name="Rectangle 20">
              <a:extLst>
                <a:ext uri="{FF2B5EF4-FFF2-40B4-BE49-F238E27FC236}">
                  <a16:creationId xmlns:a16="http://schemas.microsoft.com/office/drawing/2014/main" id="{4C0BF915-810A-4F26-899A-4A36F495D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chemeClr val="tx1"/>
                  </a:solidFill>
                </a:rPr>
                <a:t>cap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49" name="Rectangle 21">
              <a:extLst>
                <a:ext uri="{FF2B5EF4-FFF2-40B4-BE49-F238E27FC236}">
                  <a16:creationId xmlns:a16="http://schemas.microsoft.com/office/drawing/2014/main" id="{7530FA66-D9E4-4867-9A99-899B9B51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 i="1">
                  <a:solidFill>
                    <a:schemeClr val="tx1"/>
                  </a:solidFill>
                  <a:latin typeface="Symbol" panose="05050102010706020507" pitchFamily="18" charset="2"/>
                </a:rPr>
                <a:t>c</a:t>
              </a:r>
              <a:r>
                <a:rPr kumimoji="0" lang="en-US" altLang="en-US" sz="1700" b="1" i="1">
                  <a:solidFill>
                    <a:schemeClr val="tx1"/>
                  </a:solidFill>
                </a:rPr>
                <a:t>a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0" name="Rectangle 22">
              <a:extLst>
                <a:ext uri="{FF2B5EF4-FFF2-40B4-BE49-F238E27FC236}">
                  <a16:creationId xmlns:a16="http://schemas.microsoft.com/office/drawing/2014/main" id="{AA73EFF7-79D7-46FF-8803-F8A5C1D9D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 b="1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76951" name="Group 23">
            <a:extLst>
              <a:ext uri="{FF2B5EF4-FFF2-40B4-BE49-F238E27FC236}">
                <a16:creationId xmlns:a16="http://schemas.microsoft.com/office/drawing/2014/main" id="{F7B80543-9BE5-4563-88A0-C1E7990D81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>
              <a:extLst>
                <a:ext uri="{FF2B5EF4-FFF2-40B4-BE49-F238E27FC236}">
                  <a16:creationId xmlns:a16="http://schemas.microsoft.com/office/drawing/2014/main" id="{20F00AA1-97BE-4A9F-89BF-3B17987A6E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53" name="Rectangle 25">
              <a:extLst>
                <a:ext uri="{FF2B5EF4-FFF2-40B4-BE49-F238E27FC236}">
                  <a16:creationId xmlns:a16="http://schemas.microsoft.com/office/drawing/2014/main" id="{A7D7EE08-33D8-4F73-860C-5B0ABE76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4" name="Rectangle 26">
              <a:extLst>
                <a:ext uri="{FF2B5EF4-FFF2-40B4-BE49-F238E27FC236}">
                  <a16:creationId xmlns:a16="http://schemas.microsoft.com/office/drawing/2014/main" id="{7E8B8106-8541-4FBD-A067-D8A2AB8BE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5" name="Rectangle 27">
              <a:extLst>
                <a:ext uri="{FF2B5EF4-FFF2-40B4-BE49-F238E27FC236}">
                  <a16:creationId xmlns:a16="http://schemas.microsoft.com/office/drawing/2014/main" id="{712C9F4A-64BE-4D5B-810D-090DA8230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6" name="Rectangle 28">
              <a:extLst>
                <a:ext uri="{FF2B5EF4-FFF2-40B4-BE49-F238E27FC236}">
                  <a16:creationId xmlns:a16="http://schemas.microsoft.com/office/drawing/2014/main" id="{02530922-3D71-4CEF-BD7F-A4E2B503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}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7" name="Rectangle 29">
              <a:extLst>
                <a:ext uri="{FF2B5EF4-FFF2-40B4-BE49-F238E27FC236}">
                  <a16:creationId xmlns:a16="http://schemas.microsoft.com/office/drawing/2014/main" id="{2273D667-3666-44AB-AE23-C42B90C0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,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8" name="Rectangle 30">
              <a:extLst>
                <a:ext uri="{FF2B5EF4-FFF2-40B4-BE49-F238E27FC236}">
                  <a16:creationId xmlns:a16="http://schemas.microsoft.com/office/drawing/2014/main" id="{0C8F2AAF-6DB5-4B4F-8B59-5A23C68FC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</a:rPr>
                <a:t>min{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59" name="Rectangle 31">
              <a:extLst>
                <a:ext uri="{FF2B5EF4-FFF2-40B4-BE49-F238E27FC236}">
                  <a16:creationId xmlns:a16="http://schemas.microsoft.com/office/drawing/2014/main" id="{96D27FD8-EABA-4A75-800D-BF6F8932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cap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0" name="Rectangle 32">
              <a:extLst>
                <a:ext uri="{FF2B5EF4-FFF2-40B4-BE49-F238E27FC236}">
                  <a16:creationId xmlns:a16="http://schemas.microsoft.com/office/drawing/2014/main" id="{7580FCC1-145C-4535-948C-AB0BF98F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in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1" name="Rectangle 33">
              <a:extLst>
                <a:ext uri="{FF2B5EF4-FFF2-40B4-BE49-F238E27FC236}">
                  <a16:creationId xmlns:a16="http://schemas.microsoft.com/office/drawing/2014/main" id="{EEB4FDEA-2AA7-452F-BC29-E0A4B89C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 i="1">
                  <a:solidFill>
                    <a:srgbClr val="000000"/>
                  </a:solidFill>
                </a:rPr>
                <a:t>out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2" name="Rectangle 34">
              <a:extLst>
                <a:ext uri="{FF2B5EF4-FFF2-40B4-BE49-F238E27FC236}">
                  <a16:creationId xmlns:a16="http://schemas.microsoft.com/office/drawing/2014/main" id="{46DFF6E4-C08B-4ABF-A627-DDA43F56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3" name="Rectangle 35">
              <a:extLst>
                <a:ext uri="{FF2B5EF4-FFF2-40B4-BE49-F238E27FC236}">
                  <a16:creationId xmlns:a16="http://schemas.microsoft.com/office/drawing/2014/main" id="{ECDF825F-3897-47D7-8712-D63FB78F1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4" name="Rectangle 36">
              <a:extLst>
                <a:ext uri="{FF2B5EF4-FFF2-40B4-BE49-F238E27FC236}">
                  <a16:creationId xmlns:a16="http://schemas.microsoft.com/office/drawing/2014/main" id="{5254EB3B-E502-438A-9092-D9765D323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S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5" name="Rectangle 37">
              <a:extLst>
                <a:ext uri="{FF2B5EF4-FFF2-40B4-BE49-F238E27FC236}">
                  <a16:creationId xmlns:a16="http://schemas.microsoft.com/office/drawing/2014/main" id="{64F7626A-CEE7-4612-8107-84883194D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76966" name="Group 38">
            <a:extLst>
              <a:ext uri="{FF2B5EF4-FFF2-40B4-BE49-F238E27FC236}">
                <a16:creationId xmlns:a16="http://schemas.microsoft.com/office/drawing/2014/main" id="{ECF5565C-9C3A-424D-9A22-EF09238039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>
              <a:extLst>
                <a:ext uri="{FF2B5EF4-FFF2-40B4-BE49-F238E27FC236}">
                  <a16:creationId xmlns:a16="http://schemas.microsoft.com/office/drawing/2014/main" id="{077F180E-4C3A-43F6-A73E-51151D1859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68" name="Rectangle 40">
              <a:extLst>
                <a:ext uri="{FF2B5EF4-FFF2-40B4-BE49-F238E27FC236}">
                  <a16:creationId xmlns:a16="http://schemas.microsoft.com/office/drawing/2014/main" id="{696E92D7-705B-4C7E-8C4F-B4E500C5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69" name="Rectangle 41">
              <a:extLst>
                <a:ext uri="{FF2B5EF4-FFF2-40B4-BE49-F238E27FC236}">
                  <a16:creationId xmlns:a16="http://schemas.microsoft.com/office/drawing/2014/main" id="{93E58F69-27D7-4613-ACC9-1A6B6B86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0" name="Rectangle 42">
              <a:extLst>
                <a:ext uri="{FF2B5EF4-FFF2-40B4-BE49-F238E27FC236}">
                  <a16:creationId xmlns:a16="http://schemas.microsoft.com/office/drawing/2014/main" id="{C730BC3D-5F44-450B-9B74-B800AB399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1" name="Rectangle 43">
              <a:extLst>
                <a:ext uri="{FF2B5EF4-FFF2-40B4-BE49-F238E27FC236}">
                  <a16:creationId xmlns:a16="http://schemas.microsoft.com/office/drawing/2014/main" id="{6AF73389-16EC-41F1-A28A-199EAAFBC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2" name="Rectangle 44">
              <a:extLst>
                <a:ext uri="{FF2B5EF4-FFF2-40B4-BE49-F238E27FC236}">
                  <a16:creationId xmlns:a16="http://schemas.microsoft.com/office/drawing/2014/main" id="{7CB225F4-E961-420F-940F-00416FA93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900" b="1" i="1">
                  <a:solidFill>
                    <a:srgbClr val="000000"/>
                  </a:solidFill>
                </a:rPr>
                <a:t>out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3" name="Rectangle 45">
              <a:extLst>
                <a:ext uri="{FF2B5EF4-FFF2-40B4-BE49-F238E27FC236}">
                  <a16:creationId xmlns:a16="http://schemas.microsoft.com/office/drawing/2014/main" id="{DB197036-B292-4DDF-9E5A-66D8C3968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900" b="1" i="1">
                  <a:solidFill>
                    <a:srgbClr val="000000"/>
                  </a:solidFill>
                </a:rPr>
                <a:t>in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4" name="Rectangle 46">
              <a:extLst>
                <a:ext uri="{FF2B5EF4-FFF2-40B4-BE49-F238E27FC236}">
                  <a16:creationId xmlns:a16="http://schemas.microsoft.com/office/drawing/2014/main" id="{79837120-D5F0-4D6E-A380-1DBEDA398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5" name="Rectangle 47">
              <a:extLst>
                <a:ext uri="{FF2B5EF4-FFF2-40B4-BE49-F238E27FC236}">
                  <a16:creationId xmlns:a16="http://schemas.microsoft.com/office/drawing/2014/main" id="{586C4141-7E92-4FF8-9A63-1B5B223F9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T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6" name="Rectangle 48">
              <a:extLst>
                <a:ext uri="{FF2B5EF4-FFF2-40B4-BE49-F238E27FC236}">
                  <a16:creationId xmlns:a16="http://schemas.microsoft.com/office/drawing/2014/main" id="{B2FD86F4-950F-4C92-B1A0-04910B598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S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76977" name="Rectangle 49">
              <a:extLst>
                <a:ext uri="{FF2B5EF4-FFF2-40B4-BE49-F238E27FC236}">
                  <a16:creationId xmlns:a16="http://schemas.microsoft.com/office/drawing/2014/main" id="{A714573C-DF95-486E-B8E1-D773D2EF9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600" b="1" i="1">
                  <a:solidFill>
                    <a:srgbClr val="000000"/>
                  </a:solidFill>
                </a:rPr>
                <a:t>D</a:t>
              </a:r>
              <a:endParaRPr kumimoji="0" lang="en-US" alt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276978" name="Rectangle 50">
            <a:extLst>
              <a:ext uri="{FF2B5EF4-FFF2-40B4-BE49-F238E27FC236}">
                <a16:creationId xmlns:a16="http://schemas.microsoft.com/office/drawing/2014/main" id="{094510C5-B24C-4371-A161-10C4D0313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Transport limited accumulation</a:t>
            </a:r>
          </a:p>
        </p:txBody>
      </p:sp>
      <p:sp>
        <p:nvSpPr>
          <p:cNvPr id="1276983" name="Text Box 55">
            <a:extLst>
              <a:ext uri="{FF2B5EF4-FFF2-40B4-BE49-F238E27FC236}">
                <a16:creationId xmlns:a16="http://schemas.microsoft.com/office/drawing/2014/main" id="{FAE5C98A-8BB5-4B20-8933-F863EC98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005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  <a:latin typeface="Arial" panose="020B0604020202020204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1276991" name="Rectangle 63">
            <a:extLst>
              <a:ext uri="{FF2B5EF4-FFF2-40B4-BE49-F238E27FC236}">
                <a16:creationId xmlns:a16="http://schemas.microsoft.com/office/drawing/2014/main" id="{6FA6AF7E-F645-4A1C-AF17-F4760047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1600" b="1" i="1">
                <a:solidFill>
                  <a:srgbClr val="000000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963" name="Picture 11" descr="WoodCampAvalanche1">
            <a:extLst>
              <a:ext uri="{FF2B5EF4-FFF2-40B4-BE49-F238E27FC236}">
                <a16:creationId xmlns:a16="http://schemas.microsoft.com/office/drawing/2014/main" id="{90FE0925-688A-41EB-98B4-B880684C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 b="3824"/>
          <a:stretch>
            <a:fillRect/>
          </a:stretch>
        </p:blipFill>
        <p:spPr bwMode="auto">
          <a:xfrm>
            <a:off x="2173288" y="1135063"/>
            <a:ext cx="681355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7954" name="Rectangle 2">
            <a:extLst>
              <a:ext uri="{FF2B5EF4-FFF2-40B4-BE49-F238E27FC236}">
                <a16:creationId xmlns:a16="http://schemas.microsoft.com/office/drawing/2014/main" id="{64EC442B-5665-4D38-B4E8-94353075A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altLang="en-US"/>
              <a:t>Avalanche Runout</a:t>
            </a:r>
          </a:p>
        </p:txBody>
      </p:sp>
      <p:sp>
        <p:nvSpPr>
          <p:cNvPr id="1277957" name="Freeform 5">
            <a:extLst>
              <a:ext uri="{FF2B5EF4-FFF2-40B4-BE49-F238E27FC236}">
                <a16:creationId xmlns:a16="http://schemas.microsoft.com/office/drawing/2014/main" id="{D9DC04F5-4731-45C2-8F64-379B95D68ABF}"/>
              </a:ext>
            </a:extLst>
          </p:cNvPr>
          <p:cNvSpPr>
            <a:spLocks/>
          </p:cNvSpPr>
          <p:nvPr/>
        </p:nvSpPr>
        <p:spPr bwMode="auto">
          <a:xfrm>
            <a:off x="290513" y="1025525"/>
            <a:ext cx="1954212" cy="1606550"/>
          </a:xfrm>
          <a:custGeom>
            <a:avLst/>
            <a:gdLst>
              <a:gd name="T0" fmla="*/ 0 w 1231"/>
              <a:gd name="T1" fmla="*/ 0 h 1012"/>
              <a:gd name="T2" fmla="*/ 192 w 1231"/>
              <a:gd name="T3" fmla="*/ 462 h 1012"/>
              <a:gd name="T4" fmla="*/ 515 w 1231"/>
              <a:gd name="T5" fmla="*/ 742 h 1012"/>
              <a:gd name="T6" fmla="*/ 856 w 1231"/>
              <a:gd name="T7" fmla="*/ 881 h 1012"/>
              <a:gd name="T8" fmla="*/ 1231 w 1231"/>
              <a:gd name="T9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1" h="1012">
                <a:moveTo>
                  <a:pt x="0" y="0"/>
                </a:moveTo>
                <a:cubicBezTo>
                  <a:pt x="53" y="169"/>
                  <a:pt x="106" y="338"/>
                  <a:pt x="192" y="462"/>
                </a:cubicBezTo>
                <a:cubicBezTo>
                  <a:pt x="278" y="586"/>
                  <a:pt x="404" y="672"/>
                  <a:pt x="515" y="742"/>
                </a:cubicBezTo>
                <a:cubicBezTo>
                  <a:pt x="626" y="812"/>
                  <a:pt x="737" y="836"/>
                  <a:pt x="856" y="881"/>
                </a:cubicBezTo>
                <a:cubicBezTo>
                  <a:pt x="975" y="926"/>
                  <a:pt x="1103" y="969"/>
                  <a:pt x="1231" y="101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58" name="Line 6">
            <a:extLst>
              <a:ext uri="{FF2B5EF4-FFF2-40B4-BE49-F238E27FC236}">
                <a16:creationId xmlns:a16="http://schemas.microsoft.com/office/drawing/2014/main" id="{B283C10E-6B2E-4BF9-BDB3-533C991C8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3" y="1081088"/>
            <a:ext cx="1760537" cy="1482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59" name="Line 7">
            <a:extLst>
              <a:ext uri="{FF2B5EF4-FFF2-40B4-BE49-F238E27FC236}">
                <a16:creationId xmlns:a16="http://schemas.microsoft.com/office/drawing/2014/main" id="{35914C87-A5CE-4C5D-9765-9E792D1B3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213" y="2549525"/>
            <a:ext cx="1577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0" name="Text Box 8">
            <a:extLst>
              <a:ext uri="{FF2B5EF4-FFF2-40B4-BE49-F238E27FC236}">
                <a16:creationId xmlns:a16="http://schemas.microsoft.com/office/drawing/2014/main" id="{0655DCE7-39C7-4B37-8143-8E20AB84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693863"/>
            <a:ext cx="407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1277961" name="Freeform 9">
            <a:extLst>
              <a:ext uri="{FF2B5EF4-FFF2-40B4-BE49-F238E27FC236}">
                <a16:creationId xmlns:a16="http://schemas.microsoft.com/office/drawing/2014/main" id="{BAC48101-F7EF-4857-B670-A446A078875E}"/>
              </a:ext>
            </a:extLst>
          </p:cNvPr>
          <p:cNvSpPr>
            <a:spLocks/>
          </p:cNvSpPr>
          <p:nvPr/>
        </p:nvSpPr>
        <p:spPr bwMode="auto">
          <a:xfrm>
            <a:off x="1289050" y="2078038"/>
            <a:ext cx="165100" cy="457200"/>
          </a:xfrm>
          <a:custGeom>
            <a:avLst/>
            <a:gdLst>
              <a:gd name="T0" fmla="*/ 104 w 104"/>
              <a:gd name="T1" fmla="*/ 0 h 288"/>
              <a:gd name="T2" fmla="*/ 26 w 104"/>
              <a:gd name="T3" fmla="*/ 122 h 288"/>
              <a:gd name="T4" fmla="*/ 0 w 104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88">
                <a:moveTo>
                  <a:pt x="104" y="0"/>
                </a:moveTo>
                <a:cubicBezTo>
                  <a:pt x="73" y="37"/>
                  <a:pt x="43" y="74"/>
                  <a:pt x="26" y="122"/>
                </a:cubicBezTo>
                <a:cubicBezTo>
                  <a:pt x="9" y="170"/>
                  <a:pt x="4" y="229"/>
                  <a:pt x="0" y="288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2" name="Text Box 10">
            <a:extLst>
              <a:ext uri="{FF2B5EF4-FFF2-40B4-BE49-F238E27FC236}">
                <a16:creationId xmlns:a16="http://schemas.microsoft.com/office/drawing/2014/main" id="{1C4DDA42-1404-4CBD-B4CF-D253A2C7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51163"/>
            <a:ext cx="21605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Upslope recursion to determine elevation and distance to point in trigger zone that has the highest alpha angle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>
            <a:extLst>
              <a:ext uri="{FF2B5EF4-FFF2-40B4-BE49-F238E27FC236}">
                <a16:creationId xmlns:a16="http://schemas.microsoft.com/office/drawing/2014/main" id="{448B0C1C-2B6B-438E-BF11-F148D6257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283082" name="Rectangle 10">
            <a:extLst>
              <a:ext uri="{FF2B5EF4-FFF2-40B4-BE49-F238E27FC236}">
                <a16:creationId xmlns:a16="http://schemas.microsoft.com/office/drawing/2014/main" id="{09D63818-9768-4F73-A896-70E89167D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Terrain based flow data model enriches the information content of digital elevation data</a:t>
            </a:r>
          </a:p>
          <a:p>
            <a:r>
              <a:rPr lang="en-US" altLang="en-US"/>
              <a:t>Flow algebra generalizes the recursive flow accumulation methodology</a:t>
            </a:r>
          </a:p>
          <a:p>
            <a:r>
              <a:rPr lang="en-US" altLang="en-US"/>
              <a:t>Downslope and upslope recursion</a:t>
            </a:r>
          </a:p>
          <a:p>
            <a:r>
              <a:rPr lang="en-US" altLang="en-US"/>
              <a:t>Several new flow algebra functions</a:t>
            </a:r>
          </a:p>
          <a:p>
            <a:r>
              <a:rPr lang="en-US" altLang="en-US"/>
              <a:t>Concepts not limited to grids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6CD8FF5A-B38E-42FB-90B0-16BCA4034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75" y="155575"/>
            <a:ext cx="7572375" cy="1143000"/>
          </a:xfrm>
        </p:spPr>
        <p:txBody>
          <a:bodyPr/>
          <a:lstStyle/>
          <a:p>
            <a:r>
              <a:rPr lang="en-US" altLang="en-US"/>
              <a:t>Hydrologic Terrain Analysis Information Model</a:t>
            </a:r>
          </a:p>
        </p:txBody>
      </p:sp>
      <p:graphicFrame>
        <p:nvGraphicFramePr>
          <p:cNvPr id="607236" name="Object 4">
            <a:extLst>
              <a:ext uri="{FF2B5EF4-FFF2-40B4-BE49-F238E27FC236}">
                <a16:creationId xmlns:a16="http://schemas.microsoft.com/office/drawing/2014/main" id="{4D5FFBD1-E65E-4774-9088-B48F93588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97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7237" name="Picture 5">
            <a:extLst>
              <a:ext uri="{FF2B5EF4-FFF2-40B4-BE49-F238E27FC236}">
                <a16:creationId xmlns:a16="http://schemas.microsoft.com/office/drawing/2014/main" id="{385E7395-B20B-468B-88D3-8E16FAD9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604000" y="1481138"/>
            <a:ext cx="1909763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40" name="Picture 8">
            <a:extLst>
              <a:ext uri="{FF2B5EF4-FFF2-40B4-BE49-F238E27FC236}">
                <a16:creationId xmlns:a16="http://schemas.microsoft.com/office/drawing/2014/main" id="{90F66EE0-5AA2-446C-B626-B9373319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689225"/>
            <a:ext cx="236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7295" name="Group 63">
            <a:extLst>
              <a:ext uri="{FF2B5EF4-FFF2-40B4-BE49-F238E27FC236}">
                <a16:creationId xmlns:a16="http://schemas.microsoft.com/office/drawing/2014/main" id="{7CC3A099-88F9-42BC-9741-16413A7E7D0C}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3743325"/>
            <a:ext cx="1870075" cy="1101725"/>
            <a:chOff x="4208" y="2358"/>
            <a:chExt cx="1178" cy="694"/>
          </a:xfrm>
        </p:grpSpPr>
        <p:sp>
          <p:nvSpPr>
            <p:cNvPr id="607243" name="Rectangle 11">
              <a:extLst>
                <a:ext uri="{FF2B5EF4-FFF2-40B4-BE49-F238E27FC236}">
                  <a16:creationId xmlns:a16="http://schemas.microsoft.com/office/drawing/2014/main" id="{FD34ACF2-27CA-40CE-9A1E-FDB6BF9E67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4" name="Rectangle 12">
              <a:extLst>
                <a:ext uri="{FF2B5EF4-FFF2-40B4-BE49-F238E27FC236}">
                  <a16:creationId xmlns:a16="http://schemas.microsoft.com/office/drawing/2014/main" id="{8248D9A9-80FC-4E5C-96F5-6FF9D4B8A9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5" name="Rectangle 13">
              <a:extLst>
                <a:ext uri="{FF2B5EF4-FFF2-40B4-BE49-F238E27FC236}">
                  <a16:creationId xmlns:a16="http://schemas.microsoft.com/office/drawing/2014/main" id="{2C26C0FF-664F-4A3D-9EE6-1CE3181E69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6" name="Rectangle 14">
              <a:extLst>
                <a:ext uri="{FF2B5EF4-FFF2-40B4-BE49-F238E27FC236}">
                  <a16:creationId xmlns:a16="http://schemas.microsoft.com/office/drawing/2014/main" id="{1EB8ED78-5875-4524-8628-C84AF5BD71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47" name="Rectangle 15">
              <a:extLst>
                <a:ext uri="{FF2B5EF4-FFF2-40B4-BE49-F238E27FC236}">
                  <a16:creationId xmlns:a16="http://schemas.microsoft.com/office/drawing/2014/main" id="{92C5D92A-9B86-421C-BA24-B6077B7F97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1" name="Rectangle 19">
              <a:extLst>
                <a:ext uri="{FF2B5EF4-FFF2-40B4-BE49-F238E27FC236}">
                  <a16:creationId xmlns:a16="http://schemas.microsoft.com/office/drawing/2014/main" id="{4B380F99-C668-4B05-852D-E24622D451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2" name="Rectangle 20">
              <a:extLst>
                <a:ext uri="{FF2B5EF4-FFF2-40B4-BE49-F238E27FC236}">
                  <a16:creationId xmlns:a16="http://schemas.microsoft.com/office/drawing/2014/main" id="{2E621004-009E-4F60-A340-E3DC854A10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3" name="Rectangle 21">
              <a:extLst>
                <a:ext uri="{FF2B5EF4-FFF2-40B4-BE49-F238E27FC236}">
                  <a16:creationId xmlns:a16="http://schemas.microsoft.com/office/drawing/2014/main" id="{721CB8EC-2935-4086-8D25-44A2132FDF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4" name="Rectangle 22">
              <a:extLst>
                <a:ext uri="{FF2B5EF4-FFF2-40B4-BE49-F238E27FC236}">
                  <a16:creationId xmlns:a16="http://schemas.microsoft.com/office/drawing/2014/main" id="{934893C7-D91D-4E0B-BBBA-10589F6579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5" name="Rectangle 23">
              <a:extLst>
                <a:ext uri="{FF2B5EF4-FFF2-40B4-BE49-F238E27FC236}">
                  <a16:creationId xmlns:a16="http://schemas.microsoft.com/office/drawing/2014/main" id="{46C27E3A-F899-46DA-8777-DE12163E35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6" name="Rectangle 24">
              <a:extLst>
                <a:ext uri="{FF2B5EF4-FFF2-40B4-BE49-F238E27FC236}">
                  <a16:creationId xmlns:a16="http://schemas.microsoft.com/office/drawing/2014/main" id="{BF99BB51-96B9-447C-B7B2-A01AF9412B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7" name="Rectangle 25">
              <a:extLst>
                <a:ext uri="{FF2B5EF4-FFF2-40B4-BE49-F238E27FC236}">
                  <a16:creationId xmlns:a16="http://schemas.microsoft.com/office/drawing/2014/main" id="{E6CDD87E-48E8-418D-8659-AD3C3F315C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8" name="Rectangle 26">
              <a:extLst>
                <a:ext uri="{FF2B5EF4-FFF2-40B4-BE49-F238E27FC236}">
                  <a16:creationId xmlns:a16="http://schemas.microsoft.com/office/drawing/2014/main" id="{5836769E-F5A6-40CE-9C96-E85D239047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59" name="Rectangle 27">
              <a:extLst>
                <a:ext uri="{FF2B5EF4-FFF2-40B4-BE49-F238E27FC236}">
                  <a16:creationId xmlns:a16="http://schemas.microsoft.com/office/drawing/2014/main" id="{75C908F8-3AC7-452E-A63C-03BC6FA7F7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60" name="Rectangle 28">
              <a:extLst>
                <a:ext uri="{FF2B5EF4-FFF2-40B4-BE49-F238E27FC236}">
                  <a16:creationId xmlns:a16="http://schemas.microsoft.com/office/drawing/2014/main" id="{54650817-B54D-4C9E-8FAC-DE9B15A274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07268" name="Freeform 36">
              <a:extLst>
                <a:ext uri="{FF2B5EF4-FFF2-40B4-BE49-F238E27FC236}">
                  <a16:creationId xmlns:a16="http://schemas.microsoft.com/office/drawing/2014/main" id="{41726F99-8559-41E5-B348-37DFD6ACCA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4" y="2420"/>
              <a:ext cx="154" cy="150"/>
            </a:xfrm>
            <a:custGeom>
              <a:avLst/>
              <a:gdLst>
                <a:gd name="T0" fmla="*/ 0 w 154"/>
                <a:gd name="T1" fmla="*/ 0 h 150"/>
                <a:gd name="T2" fmla="*/ 154 w 154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" h="150">
                  <a:moveTo>
                    <a:pt x="0" y="0"/>
                  </a:moveTo>
                  <a:lnTo>
                    <a:pt x="154" y="15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69" name="Freeform 37">
              <a:extLst>
                <a:ext uri="{FF2B5EF4-FFF2-40B4-BE49-F238E27FC236}">
                  <a16:creationId xmlns:a16="http://schemas.microsoft.com/office/drawing/2014/main" id="{8FE4468D-DC7D-4CB8-8E04-018D11F24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2" y="2402"/>
              <a:ext cx="135" cy="149"/>
            </a:xfrm>
            <a:custGeom>
              <a:avLst/>
              <a:gdLst>
                <a:gd name="T0" fmla="*/ 0 w 135"/>
                <a:gd name="T1" fmla="*/ 0 h 149"/>
                <a:gd name="T2" fmla="*/ 135 w 135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49">
                  <a:moveTo>
                    <a:pt x="0" y="0"/>
                  </a:moveTo>
                  <a:lnTo>
                    <a:pt x="135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7" name="Freeform 45">
              <a:extLst>
                <a:ext uri="{FF2B5EF4-FFF2-40B4-BE49-F238E27FC236}">
                  <a16:creationId xmlns:a16="http://schemas.microsoft.com/office/drawing/2014/main" id="{13A4C867-051A-4CFC-90D0-136FA23685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3" y="2915"/>
              <a:ext cx="158" cy="61"/>
            </a:xfrm>
            <a:custGeom>
              <a:avLst/>
              <a:gdLst>
                <a:gd name="T0" fmla="*/ 0 w 158"/>
                <a:gd name="T1" fmla="*/ 0 h 61"/>
                <a:gd name="T2" fmla="*/ 158 w 158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61">
                  <a:moveTo>
                    <a:pt x="0" y="0"/>
                  </a:moveTo>
                  <a:lnTo>
                    <a:pt x="158" y="6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8" name="Freeform 46">
              <a:extLst>
                <a:ext uri="{FF2B5EF4-FFF2-40B4-BE49-F238E27FC236}">
                  <a16:creationId xmlns:a16="http://schemas.microsoft.com/office/drawing/2014/main" id="{04F8C68F-6D91-43BD-B34A-0951C0860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0" y="2707"/>
              <a:ext cx="202" cy="2"/>
            </a:xfrm>
            <a:custGeom>
              <a:avLst/>
              <a:gdLst>
                <a:gd name="T0" fmla="*/ 0 w 202"/>
                <a:gd name="T1" fmla="*/ 0 h 2"/>
                <a:gd name="T2" fmla="*/ 202 w 202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" h="2">
                  <a:moveTo>
                    <a:pt x="0" y="0"/>
                  </a:moveTo>
                  <a:lnTo>
                    <a:pt x="202" y="2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79" name="Freeform 47">
              <a:extLst>
                <a:ext uri="{FF2B5EF4-FFF2-40B4-BE49-F238E27FC236}">
                  <a16:creationId xmlns:a16="http://schemas.microsoft.com/office/drawing/2014/main" id="{1C339AA7-AD2F-4214-BB1C-B1B19F252E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93" y="2397"/>
              <a:ext cx="30" cy="141"/>
            </a:xfrm>
            <a:custGeom>
              <a:avLst/>
              <a:gdLst>
                <a:gd name="T0" fmla="*/ 0 w 30"/>
                <a:gd name="T1" fmla="*/ 0 h 141"/>
                <a:gd name="T2" fmla="*/ 30 w 30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30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0" name="Freeform 48">
              <a:extLst>
                <a:ext uri="{FF2B5EF4-FFF2-40B4-BE49-F238E27FC236}">
                  <a16:creationId xmlns:a16="http://schemas.microsoft.com/office/drawing/2014/main" id="{A86E08C9-F453-4534-AB35-9CE81C648A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5" y="2638"/>
              <a:ext cx="9" cy="153"/>
            </a:xfrm>
            <a:custGeom>
              <a:avLst/>
              <a:gdLst>
                <a:gd name="T0" fmla="*/ 9 w 9"/>
                <a:gd name="T1" fmla="*/ 0 h 153"/>
                <a:gd name="T2" fmla="*/ 0 w 9"/>
                <a:gd name="T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53">
                  <a:moveTo>
                    <a:pt x="9" y="0"/>
                  </a:moveTo>
                  <a:lnTo>
                    <a:pt x="0" y="153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3" name="Freeform 51">
              <a:extLst>
                <a:ext uri="{FF2B5EF4-FFF2-40B4-BE49-F238E27FC236}">
                  <a16:creationId xmlns:a16="http://schemas.microsoft.com/office/drawing/2014/main" id="{39FE787B-65A3-422D-A65C-5E2CBFA236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8" y="2405"/>
              <a:ext cx="39" cy="159"/>
            </a:xfrm>
            <a:custGeom>
              <a:avLst/>
              <a:gdLst>
                <a:gd name="T0" fmla="*/ 39 w 39"/>
                <a:gd name="T1" fmla="*/ 0 h 159"/>
                <a:gd name="T2" fmla="*/ 0 w 39"/>
                <a:gd name="T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159">
                  <a:moveTo>
                    <a:pt x="39" y="0"/>
                  </a:move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4" name="Freeform 52">
              <a:extLst>
                <a:ext uri="{FF2B5EF4-FFF2-40B4-BE49-F238E27FC236}">
                  <a16:creationId xmlns:a16="http://schemas.microsoft.com/office/drawing/2014/main" id="{878EDFE4-EA3B-4F3D-A21F-E08A3DC820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26" y="2858"/>
              <a:ext cx="3" cy="168"/>
            </a:xfrm>
            <a:custGeom>
              <a:avLst/>
              <a:gdLst>
                <a:gd name="T0" fmla="*/ 3 w 3"/>
                <a:gd name="T1" fmla="*/ 0 h 168"/>
                <a:gd name="T2" fmla="*/ 0 w 3"/>
                <a:gd name="T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68">
                  <a:moveTo>
                    <a:pt x="3" y="0"/>
                  </a:move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6" name="Freeform 54">
              <a:extLst>
                <a:ext uri="{FF2B5EF4-FFF2-40B4-BE49-F238E27FC236}">
                  <a16:creationId xmlns:a16="http://schemas.microsoft.com/office/drawing/2014/main" id="{CD62E8F0-C6E3-49D2-916D-975DBFF90D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0" y="2636"/>
              <a:ext cx="9" cy="149"/>
            </a:xfrm>
            <a:custGeom>
              <a:avLst/>
              <a:gdLst>
                <a:gd name="T0" fmla="*/ 9 w 9"/>
                <a:gd name="T1" fmla="*/ 0 h 149"/>
                <a:gd name="T2" fmla="*/ 0 w 9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49">
                  <a:moveTo>
                    <a:pt x="9" y="0"/>
                  </a:move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7" name="Freeform 55">
              <a:extLst>
                <a:ext uri="{FF2B5EF4-FFF2-40B4-BE49-F238E27FC236}">
                  <a16:creationId xmlns:a16="http://schemas.microsoft.com/office/drawing/2014/main" id="{741D91AA-A2B0-4864-AC38-6223DF2898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4" y="2639"/>
              <a:ext cx="96" cy="134"/>
            </a:xfrm>
            <a:custGeom>
              <a:avLst/>
              <a:gdLst>
                <a:gd name="T0" fmla="*/ 96 w 96"/>
                <a:gd name="T1" fmla="*/ 0 h 134"/>
                <a:gd name="T2" fmla="*/ 0 w 96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134">
                  <a:moveTo>
                    <a:pt x="96" y="0"/>
                  </a:move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8" name="Freeform 56">
              <a:extLst>
                <a:ext uri="{FF2B5EF4-FFF2-40B4-BE49-F238E27FC236}">
                  <a16:creationId xmlns:a16="http://schemas.microsoft.com/office/drawing/2014/main" id="{52512F87-68E2-408E-B85B-329BBA9209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3" y="2405"/>
              <a:ext cx="128" cy="140"/>
            </a:xfrm>
            <a:custGeom>
              <a:avLst/>
              <a:gdLst>
                <a:gd name="T0" fmla="*/ 128 w 128"/>
                <a:gd name="T1" fmla="*/ 0 h 140"/>
                <a:gd name="T2" fmla="*/ 0 w 128"/>
                <a:gd name="T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40">
                  <a:moveTo>
                    <a:pt x="128" y="0"/>
                  </a:moveTo>
                  <a:lnTo>
                    <a:pt x="0" y="14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89" name="Freeform 57">
              <a:extLst>
                <a:ext uri="{FF2B5EF4-FFF2-40B4-BE49-F238E27FC236}">
                  <a16:creationId xmlns:a16="http://schemas.microsoft.com/office/drawing/2014/main" id="{72B926B3-1CBA-42F6-B327-AFB918DBA0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7" y="2871"/>
              <a:ext cx="74" cy="136"/>
            </a:xfrm>
            <a:custGeom>
              <a:avLst/>
              <a:gdLst>
                <a:gd name="T0" fmla="*/ 74 w 74"/>
                <a:gd name="T1" fmla="*/ 0 h 136"/>
                <a:gd name="T2" fmla="*/ 0 w 74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136">
                  <a:moveTo>
                    <a:pt x="74" y="0"/>
                  </a:move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1" name="Freeform 59">
              <a:extLst>
                <a:ext uri="{FF2B5EF4-FFF2-40B4-BE49-F238E27FC236}">
                  <a16:creationId xmlns:a16="http://schemas.microsoft.com/office/drawing/2014/main" id="{18405436-CD1F-40B6-B7C1-19293CF4C2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" y="2642"/>
              <a:ext cx="127" cy="124"/>
            </a:xfrm>
            <a:custGeom>
              <a:avLst/>
              <a:gdLst>
                <a:gd name="T0" fmla="*/ 0 w 127"/>
                <a:gd name="T1" fmla="*/ 0 h 124"/>
                <a:gd name="T2" fmla="*/ 127 w 127"/>
                <a:gd name="T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7" h="124">
                  <a:moveTo>
                    <a:pt x="0" y="0"/>
                  </a:moveTo>
                  <a:lnTo>
                    <a:pt x="127" y="12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2" name="Freeform 60">
              <a:extLst>
                <a:ext uri="{FF2B5EF4-FFF2-40B4-BE49-F238E27FC236}">
                  <a16:creationId xmlns:a16="http://schemas.microsoft.com/office/drawing/2014/main" id="{D7D31DF9-E716-47D8-B514-69ADB77C12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2" y="2878"/>
              <a:ext cx="109" cy="141"/>
            </a:xfrm>
            <a:custGeom>
              <a:avLst/>
              <a:gdLst>
                <a:gd name="T0" fmla="*/ 0 w 109"/>
                <a:gd name="T1" fmla="*/ 0 h 141"/>
                <a:gd name="T2" fmla="*/ 109 w 109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41">
                  <a:moveTo>
                    <a:pt x="0" y="0"/>
                  </a:moveTo>
                  <a:lnTo>
                    <a:pt x="109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94" name="Freeform 62">
              <a:extLst>
                <a:ext uri="{FF2B5EF4-FFF2-40B4-BE49-F238E27FC236}">
                  <a16:creationId xmlns:a16="http://schemas.microsoft.com/office/drawing/2014/main" id="{8DA0FF7F-1A9E-4DC1-859A-DCB1598D6C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1" y="2886"/>
              <a:ext cx="152" cy="114"/>
            </a:xfrm>
            <a:custGeom>
              <a:avLst/>
              <a:gdLst>
                <a:gd name="T0" fmla="*/ 0 w 152"/>
                <a:gd name="T1" fmla="*/ 0 h 114"/>
                <a:gd name="T2" fmla="*/ 152 w 152"/>
                <a:gd name="T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14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7296" name="Picture 64">
            <a:extLst>
              <a:ext uri="{FF2B5EF4-FFF2-40B4-BE49-F238E27FC236}">
                <a16:creationId xmlns:a16="http://schemas.microsoft.com/office/drawing/2014/main" id="{34AE361F-CAE5-4FF1-9CE7-B2C7A06E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3049" r="5746" b="59863"/>
          <a:stretch>
            <a:fillRect/>
          </a:stretch>
        </p:blipFill>
        <p:spPr bwMode="auto">
          <a:xfrm>
            <a:off x="6375400" y="5172075"/>
            <a:ext cx="24685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7235" name="Rectangle 3">
            <a:extLst>
              <a:ext uri="{FF2B5EF4-FFF2-40B4-BE49-F238E27FC236}">
                <a16:creationId xmlns:a16="http://schemas.microsoft.com/office/drawing/2014/main" id="{B209413E-0186-42B8-96AA-8ACA1DB9F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2300" y="1423988"/>
            <a:ext cx="3598863" cy="5434012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altLang="en-US" b="1"/>
              <a:t>DEM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Sink Removal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Flow Field</a:t>
            </a:r>
          </a:p>
          <a:p>
            <a:pPr>
              <a:spcBef>
                <a:spcPct val="45000"/>
              </a:spcBef>
            </a:pPr>
            <a:endParaRPr lang="en-US" altLang="en-US" b="1"/>
          </a:p>
          <a:p>
            <a:pPr>
              <a:spcBef>
                <a:spcPct val="45000"/>
              </a:spcBef>
            </a:pPr>
            <a:r>
              <a:rPr lang="en-US" altLang="en-US" b="1"/>
              <a:t>Flow Related Terrain Information</a:t>
            </a:r>
            <a:endParaRPr lang="en-US" altLang="en-US" b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202" name="Picture 2" descr="tinstruc">
            <a:extLst>
              <a:ext uri="{FF2B5EF4-FFF2-40B4-BE49-F238E27FC236}">
                <a16:creationId xmlns:a16="http://schemas.microsoft.com/office/drawing/2014/main" id="{C7C256EB-8B8C-4486-8736-624B11B2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4" r="967" b="1421"/>
          <a:stretch>
            <a:fillRect/>
          </a:stretch>
        </p:blipFill>
        <p:spPr bwMode="auto">
          <a:xfrm>
            <a:off x="2092325" y="3582988"/>
            <a:ext cx="2171700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204" name="Picture 4">
            <a:extLst>
              <a:ext uri="{FF2B5EF4-FFF2-40B4-BE49-F238E27FC236}">
                <a16:creationId xmlns:a16="http://schemas.microsoft.com/office/drawing/2014/main" id="{45A79AA0-6606-45D9-B194-9B672400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2008188" y="877888"/>
            <a:ext cx="2513012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205" name="Picture 5">
            <a:extLst>
              <a:ext uri="{FF2B5EF4-FFF2-40B4-BE49-F238E27FC236}">
                <a16:creationId xmlns:a16="http://schemas.microsoft.com/office/drawing/2014/main" id="{8A13E883-754D-4BF6-AD3A-F09E21A8382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4824413" y="3479800"/>
            <a:ext cx="293846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6" name="AutoShape 6">
            <a:extLst>
              <a:ext uri="{FF2B5EF4-FFF2-40B4-BE49-F238E27FC236}">
                <a16:creationId xmlns:a16="http://schemas.microsoft.com/office/drawing/2014/main" id="{A1D62747-8919-4E45-9DBA-2B578FB8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741488"/>
            <a:ext cx="635000" cy="247650"/>
          </a:xfrm>
          <a:prstGeom prst="rightArrow">
            <a:avLst>
              <a:gd name="adj1" fmla="val 50000"/>
              <a:gd name="adj2" fmla="val 641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07" name="AutoShape 7">
            <a:extLst>
              <a:ext uri="{FF2B5EF4-FFF2-40B4-BE49-F238E27FC236}">
                <a16:creationId xmlns:a16="http://schemas.microsoft.com/office/drawing/2014/main" id="{33F5B25D-ECF7-4723-A36D-8E4A928E97B4}"/>
              </a:ext>
            </a:extLst>
          </p:cNvPr>
          <p:cNvSpPr>
            <a:spLocks noChangeArrowheads="1"/>
          </p:cNvSpPr>
          <p:nvPr/>
        </p:nvSpPr>
        <p:spPr bwMode="auto">
          <a:xfrm rot="3011666">
            <a:off x="4312444" y="3039269"/>
            <a:ext cx="577850" cy="249238"/>
          </a:xfrm>
          <a:prstGeom prst="rightArrow">
            <a:avLst>
              <a:gd name="adj1" fmla="val 50287"/>
              <a:gd name="adj2" fmla="val 550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08" name="Text Box 8">
            <a:extLst>
              <a:ext uri="{FF2B5EF4-FFF2-40B4-BE49-F238E27FC236}">
                <a16:creationId xmlns:a16="http://schemas.microsoft.com/office/drawing/2014/main" id="{EBC261B5-D170-4F7B-9207-570A2CF5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2754313"/>
            <a:ext cx="105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a) Grid</a:t>
            </a:r>
          </a:p>
        </p:txBody>
      </p:sp>
      <p:sp>
        <p:nvSpPr>
          <p:cNvPr id="1203209" name="Text Box 9">
            <a:extLst>
              <a:ext uri="{FF2B5EF4-FFF2-40B4-BE49-F238E27FC236}">
                <a16:creationId xmlns:a16="http://schemas.microsoft.com/office/drawing/2014/main" id="{3D3C6633-5857-428F-B38D-DEBB7E5B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5749925"/>
            <a:ext cx="310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c) Contour and flowline</a:t>
            </a:r>
          </a:p>
        </p:txBody>
      </p:sp>
      <p:sp>
        <p:nvSpPr>
          <p:cNvPr id="1203212" name="Text Box 12">
            <a:extLst>
              <a:ext uri="{FF2B5EF4-FFF2-40B4-BE49-F238E27FC236}">
                <a16:creationId xmlns:a16="http://schemas.microsoft.com/office/drawing/2014/main" id="{3054DC9D-388C-4543-A324-036E2643D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764213"/>
            <a:ext cx="2466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400">
                <a:solidFill>
                  <a:schemeClr val="tx1"/>
                </a:solidFill>
              </a:rPr>
              <a:t>b) Triangulated Irregular Network</a:t>
            </a:r>
          </a:p>
        </p:txBody>
      </p:sp>
      <p:sp>
        <p:nvSpPr>
          <p:cNvPr id="1203213" name="AutoShape 13">
            <a:extLst>
              <a:ext uri="{FF2B5EF4-FFF2-40B4-BE49-F238E27FC236}">
                <a16:creationId xmlns:a16="http://schemas.microsoft.com/office/drawing/2014/main" id="{5DCD4F3E-F7E8-465C-A193-81190094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2981325"/>
            <a:ext cx="244475" cy="412750"/>
          </a:xfrm>
          <a:prstGeom prst="downArrow">
            <a:avLst>
              <a:gd name="adj1" fmla="val 50000"/>
              <a:gd name="adj2" fmla="val 42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3214" name="Group 14">
            <a:extLst>
              <a:ext uri="{FF2B5EF4-FFF2-40B4-BE49-F238E27FC236}">
                <a16:creationId xmlns:a16="http://schemas.microsoft.com/office/drawing/2014/main" id="{A59D8512-E414-4204-A715-F8EB207112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02238" y="1044575"/>
            <a:ext cx="1692275" cy="1660525"/>
            <a:chOff x="1877" y="1152"/>
            <a:chExt cx="1971" cy="1776"/>
          </a:xfrm>
        </p:grpSpPr>
        <p:sp>
          <p:nvSpPr>
            <p:cNvPr id="1203215" name="Rectangle 15">
              <a:extLst>
                <a:ext uri="{FF2B5EF4-FFF2-40B4-BE49-F238E27FC236}">
                  <a16:creationId xmlns:a16="http://schemas.microsoft.com/office/drawing/2014/main" id="{A379872B-5920-48AF-98EB-B6CD9B008E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7" y="1152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16" name="Rectangle 16">
              <a:extLst>
                <a:ext uri="{FF2B5EF4-FFF2-40B4-BE49-F238E27FC236}">
                  <a16:creationId xmlns:a16="http://schemas.microsoft.com/office/drawing/2014/main" id="{DED6281F-4338-4213-9D3B-899E7F1E3D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2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17" name="Rectangle 17">
              <a:extLst>
                <a:ext uri="{FF2B5EF4-FFF2-40B4-BE49-F238E27FC236}">
                  <a16:creationId xmlns:a16="http://schemas.microsoft.com/office/drawing/2014/main" id="{C42D628F-8149-444C-B69F-276351E600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6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18" name="Rectangle 18">
              <a:extLst>
                <a:ext uri="{FF2B5EF4-FFF2-40B4-BE49-F238E27FC236}">
                  <a16:creationId xmlns:a16="http://schemas.microsoft.com/office/drawing/2014/main" id="{46CBC38F-6DCB-40BC-9EDB-2E3B58FCC5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19" name="Rectangle 19">
              <a:extLst>
                <a:ext uri="{FF2B5EF4-FFF2-40B4-BE49-F238E27FC236}">
                  <a16:creationId xmlns:a16="http://schemas.microsoft.com/office/drawing/2014/main" id="{2822FE3B-2CAA-497D-81E7-DCA54E7113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4" y="1152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0" name="Rectangle 20">
              <a:extLst>
                <a:ext uri="{FF2B5EF4-FFF2-40B4-BE49-F238E27FC236}">
                  <a16:creationId xmlns:a16="http://schemas.microsoft.com/office/drawing/2014/main" id="{9D42CBB6-178B-4A2F-A745-EA1B50E783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6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1" name="Rectangle 21">
              <a:extLst>
                <a:ext uri="{FF2B5EF4-FFF2-40B4-BE49-F238E27FC236}">
                  <a16:creationId xmlns:a16="http://schemas.microsoft.com/office/drawing/2014/main" id="{0C387E7A-ED0E-49A9-AC2A-1AED4FA985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2" name="Rectangle 22">
              <a:extLst>
                <a:ext uri="{FF2B5EF4-FFF2-40B4-BE49-F238E27FC236}">
                  <a16:creationId xmlns:a16="http://schemas.microsoft.com/office/drawing/2014/main" id="{417313B5-3D0E-430E-B922-D3E71EF26D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4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3" name="Rectangle 23">
              <a:extLst>
                <a:ext uri="{FF2B5EF4-FFF2-40B4-BE49-F238E27FC236}">
                  <a16:creationId xmlns:a16="http://schemas.microsoft.com/office/drawing/2014/main" id="{521DDB4B-1371-4EF4-BB18-C6CA65F3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7" y="1507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4" name="Rectangle 24">
              <a:extLst>
                <a:ext uri="{FF2B5EF4-FFF2-40B4-BE49-F238E27FC236}">
                  <a16:creationId xmlns:a16="http://schemas.microsoft.com/office/drawing/2014/main" id="{F57CD749-97AC-4FD0-BAC8-434DBC6750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2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5" name="Rectangle 25">
              <a:extLst>
                <a:ext uri="{FF2B5EF4-FFF2-40B4-BE49-F238E27FC236}">
                  <a16:creationId xmlns:a16="http://schemas.microsoft.com/office/drawing/2014/main" id="{D255C9A3-15A9-4C39-9354-71FA361D8C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6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6" name="Rectangle 26">
              <a:extLst>
                <a:ext uri="{FF2B5EF4-FFF2-40B4-BE49-F238E27FC236}">
                  <a16:creationId xmlns:a16="http://schemas.microsoft.com/office/drawing/2014/main" id="{484107B9-D550-474B-9871-84D41649AA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7" name="Rectangle 27">
              <a:extLst>
                <a:ext uri="{FF2B5EF4-FFF2-40B4-BE49-F238E27FC236}">
                  <a16:creationId xmlns:a16="http://schemas.microsoft.com/office/drawing/2014/main" id="{4E21E419-315F-4609-8FDA-32A6827BCE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4" y="1507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8" name="Rectangle 28">
              <a:extLst>
                <a:ext uri="{FF2B5EF4-FFF2-40B4-BE49-F238E27FC236}">
                  <a16:creationId xmlns:a16="http://schemas.microsoft.com/office/drawing/2014/main" id="{C3274F82-A3D2-4DC4-8ADB-3F2C6D7373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7" y="1862"/>
              <a:ext cx="395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29" name="Rectangle 29">
              <a:extLst>
                <a:ext uri="{FF2B5EF4-FFF2-40B4-BE49-F238E27FC236}">
                  <a16:creationId xmlns:a16="http://schemas.microsoft.com/office/drawing/2014/main" id="{784AF344-C641-44E5-8780-42D1BCDE81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2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0" name="Rectangle 30">
              <a:extLst>
                <a:ext uri="{FF2B5EF4-FFF2-40B4-BE49-F238E27FC236}">
                  <a16:creationId xmlns:a16="http://schemas.microsoft.com/office/drawing/2014/main" id="{543D8476-CE2E-4026-893E-7500222861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6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1" name="Rectangle 31">
              <a:extLst>
                <a:ext uri="{FF2B5EF4-FFF2-40B4-BE49-F238E27FC236}">
                  <a16:creationId xmlns:a16="http://schemas.microsoft.com/office/drawing/2014/main" id="{A81F3CEE-FDE4-4260-85BC-4589B0EC5C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2" name="Rectangle 32">
              <a:extLst>
                <a:ext uri="{FF2B5EF4-FFF2-40B4-BE49-F238E27FC236}">
                  <a16:creationId xmlns:a16="http://schemas.microsoft.com/office/drawing/2014/main" id="{FEDDEE0B-863E-414B-9B1B-386F2F69B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4" y="1862"/>
              <a:ext cx="394" cy="35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3" name="Rectangle 33">
              <a:extLst>
                <a:ext uri="{FF2B5EF4-FFF2-40B4-BE49-F238E27FC236}">
                  <a16:creationId xmlns:a16="http://schemas.microsoft.com/office/drawing/2014/main" id="{B06FCB46-06D4-49B3-A4A3-76E022FF64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7" y="2218"/>
              <a:ext cx="395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4" name="Rectangle 34">
              <a:extLst>
                <a:ext uri="{FF2B5EF4-FFF2-40B4-BE49-F238E27FC236}">
                  <a16:creationId xmlns:a16="http://schemas.microsoft.com/office/drawing/2014/main" id="{E7271FD5-D658-4265-A492-3AFBCC746D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2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5" name="Rectangle 35">
              <a:extLst>
                <a:ext uri="{FF2B5EF4-FFF2-40B4-BE49-F238E27FC236}">
                  <a16:creationId xmlns:a16="http://schemas.microsoft.com/office/drawing/2014/main" id="{3DD4BA7C-E4FF-4640-9E84-633DB6CB38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6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6" name="Rectangle 36">
              <a:extLst>
                <a:ext uri="{FF2B5EF4-FFF2-40B4-BE49-F238E27FC236}">
                  <a16:creationId xmlns:a16="http://schemas.microsoft.com/office/drawing/2014/main" id="{5DDECC91-4BAE-46A8-B972-3B1B081205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0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7" name="Rectangle 37">
              <a:extLst>
                <a:ext uri="{FF2B5EF4-FFF2-40B4-BE49-F238E27FC236}">
                  <a16:creationId xmlns:a16="http://schemas.microsoft.com/office/drawing/2014/main" id="{96B80654-E67D-47C0-BD49-795A007EC5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4" y="2218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8" name="Rectangle 38">
              <a:extLst>
                <a:ext uri="{FF2B5EF4-FFF2-40B4-BE49-F238E27FC236}">
                  <a16:creationId xmlns:a16="http://schemas.microsoft.com/office/drawing/2014/main" id="{1780869B-1B1C-4AFF-9632-8292B5A01B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72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203239" name="Rectangle 39">
              <a:extLst>
                <a:ext uri="{FF2B5EF4-FFF2-40B4-BE49-F238E27FC236}">
                  <a16:creationId xmlns:a16="http://schemas.microsoft.com/office/drawing/2014/main" id="{5BB0089B-7BD0-42E9-B1F8-F99225E63F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2573"/>
              <a:ext cx="394" cy="35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 b="1">
                <a:solidFill>
                  <a:schemeClr val="tx1"/>
                </a:solidFill>
              </a:endParaRPr>
            </a:p>
          </p:txBody>
        </p:sp>
      </p:grpSp>
      <p:sp>
        <p:nvSpPr>
          <p:cNvPr id="1203240" name="Text Box 40">
            <a:extLst>
              <a:ext uri="{FF2B5EF4-FFF2-40B4-BE49-F238E27FC236}">
                <a16:creationId xmlns:a16="http://schemas.microsoft.com/office/drawing/2014/main" id="{00F5D4C6-D237-421F-950B-ACD0C972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87338"/>
            <a:ext cx="765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chemeClr val="tx1"/>
                </a:solidFill>
              </a:rPr>
              <a:t>Models for the digital representation of terrain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923" name="Picture 3">
            <a:extLst>
              <a:ext uri="{FF2B5EF4-FFF2-40B4-BE49-F238E27FC236}">
                <a16:creationId xmlns:a16="http://schemas.microsoft.com/office/drawing/2014/main" id="{EB8E7A3A-2E73-415C-8775-C9F5EBEC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45" r="15028" b="27960"/>
          <a:stretch>
            <a:fillRect/>
          </a:stretch>
        </p:blipFill>
        <p:spPr bwMode="auto">
          <a:xfrm>
            <a:off x="1800225" y="862013"/>
            <a:ext cx="47053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76" name="Group 56">
            <a:extLst>
              <a:ext uri="{FF2B5EF4-FFF2-40B4-BE49-F238E27FC236}">
                <a16:creationId xmlns:a16="http://schemas.microsoft.com/office/drawing/2014/main" id="{77E4860A-FFEA-4995-8C93-941EA8C5936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17688" y="847725"/>
            <a:ext cx="4686300" cy="3041650"/>
            <a:chOff x="1586" y="636"/>
            <a:chExt cx="2952" cy="3201"/>
          </a:xfrm>
        </p:grpSpPr>
        <p:sp>
          <p:nvSpPr>
            <p:cNvPr id="1233924" name="Line 4">
              <a:extLst>
                <a:ext uri="{FF2B5EF4-FFF2-40B4-BE49-F238E27FC236}">
                  <a16:creationId xmlns:a16="http://schemas.microsoft.com/office/drawing/2014/main" id="{DEEDB349-A33F-4B25-9584-876C952165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5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5" name="Line 5">
              <a:extLst>
                <a:ext uri="{FF2B5EF4-FFF2-40B4-BE49-F238E27FC236}">
                  <a16:creationId xmlns:a16="http://schemas.microsoft.com/office/drawing/2014/main" id="{015F2673-B230-4488-85D7-048D9B465A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2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6" name="Line 6">
              <a:extLst>
                <a:ext uri="{FF2B5EF4-FFF2-40B4-BE49-F238E27FC236}">
                  <a16:creationId xmlns:a16="http://schemas.microsoft.com/office/drawing/2014/main" id="{BB196DB0-5033-47C6-913C-38289D9881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8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7" name="Line 7">
              <a:extLst>
                <a:ext uri="{FF2B5EF4-FFF2-40B4-BE49-F238E27FC236}">
                  <a16:creationId xmlns:a16="http://schemas.microsoft.com/office/drawing/2014/main" id="{0672FDB0-287C-4FC0-AC4D-C332D0A8DA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8" name="Line 8">
              <a:extLst>
                <a:ext uri="{FF2B5EF4-FFF2-40B4-BE49-F238E27FC236}">
                  <a16:creationId xmlns:a16="http://schemas.microsoft.com/office/drawing/2014/main" id="{6311D97F-4B90-4469-B7C9-C9ABDE9490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3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29" name="Line 9">
              <a:extLst>
                <a:ext uri="{FF2B5EF4-FFF2-40B4-BE49-F238E27FC236}">
                  <a16:creationId xmlns:a16="http://schemas.microsoft.com/office/drawing/2014/main" id="{AE112EFE-0A30-4994-BB63-2F24CF5165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0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0" name="Line 10">
              <a:extLst>
                <a:ext uri="{FF2B5EF4-FFF2-40B4-BE49-F238E27FC236}">
                  <a16:creationId xmlns:a16="http://schemas.microsoft.com/office/drawing/2014/main" id="{9BA0C80B-0906-4A88-9E64-7A453498AD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6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1" name="Line 11">
              <a:extLst>
                <a:ext uri="{FF2B5EF4-FFF2-40B4-BE49-F238E27FC236}">
                  <a16:creationId xmlns:a16="http://schemas.microsoft.com/office/drawing/2014/main" id="{EC4968A9-5B8A-4E13-B476-015774CC36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3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2" name="Line 12">
              <a:extLst>
                <a:ext uri="{FF2B5EF4-FFF2-40B4-BE49-F238E27FC236}">
                  <a16:creationId xmlns:a16="http://schemas.microsoft.com/office/drawing/2014/main" id="{52E88DD6-AC62-4D4A-B754-7517DF9803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8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3" name="Line 13">
              <a:extLst>
                <a:ext uri="{FF2B5EF4-FFF2-40B4-BE49-F238E27FC236}">
                  <a16:creationId xmlns:a16="http://schemas.microsoft.com/office/drawing/2014/main" id="{2F9817BA-40AB-415E-B34E-AB0895FB32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5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4" name="Line 14">
              <a:extLst>
                <a:ext uri="{FF2B5EF4-FFF2-40B4-BE49-F238E27FC236}">
                  <a16:creationId xmlns:a16="http://schemas.microsoft.com/office/drawing/2014/main" id="{CDC85125-C2C1-438E-98A8-EFFD299FF1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1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35" name="Line 15">
              <a:extLst>
                <a:ext uri="{FF2B5EF4-FFF2-40B4-BE49-F238E27FC236}">
                  <a16:creationId xmlns:a16="http://schemas.microsoft.com/office/drawing/2014/main" id="{71E3389A-6A72-4AB9-B3CB-8447070FCA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8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3983" name="Group 63">
            <a:extLst>
              <a:ext uri="{FF2B5EF4-FFF2-40B4-BE49-F238E27FC236}">
                <a16:creationId xmlns:a16="http://schemas.microsoft.com/office/drawing/2014/main" id="{B8F4ABAD-1547-42A7-BF4A-124FB45D3B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824038" y="866775"/>
            <a:ext cx="4700587" cy="2986088"/>
            <a:chOff x="708" y="938"/>
            <a:chExt cx="2961" cy="1881"/>
          </a:xfrm>
        </p:grpSpPr>
        <p:sp>
          <p:nvSpPr>
            <p:cNvPr id="1233942" name="Line 22">
              <a:extLst>
                <a:ext uri="{FF2B5EF4-FFF2-40B4-BE49-F238E27FC236}">
                  <a16:creationId xmlns:a16="http://schemas.microsoft.com/office/drawing/2014/main" id="{308552B2-8A59-4338-8D07-0DF360A0A3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81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3" name="Line 23">
              <a:extLst>
                <a:ext uri="{FF2B5EF4-FFF2-40B4-BE49-F238E27FC236}">
                  <a16:creationId xmlns:a16="http://schemas.microsoft.com/office/drawing/2014/main" id="{86B33B1B-AD70-40A1-BBA8-237478CDB5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54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4" name="Line 24">
              <a:extLst>
                <a:ext uri="{FF2B5EF4-FFF2-40B4-BE49-F238E27FC236}">
                  <a16:creationId xmlns:a16="http://schemas.microsoft.com/office/drawing/2014/main" id="{ABB121F4-5B5E-4DBD-A9E0-D84182ECF3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" y="22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5" name="Line 25">
              <a:extLst>
                <a:ext uri="{FF2B5EF4-FFF2-40B4-BE49-F238E27FC236}">
                  <a16:creationId xmlns:a16="http://schemas.microsoft.com/office/drawing/2014/main" id="{D23C5743-7E1C-4389-AE79-3F780C2284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200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7" name="Line 27">
              <a:extLst>
                <a:ext uri="{FF2B5EF4-FFF2-40B4-BE49-F238E27FC236}">
                  <a16:creationId xmlns:a16="http://schemas.microsoft.com/office/drawing/2014/main" id="{5E9D1A6A-04B9-42D9-B183-6908F4D6F2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4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8" name="Line 28">
              <a:extLst>
                <a:ext uri="{FF2B5EF4-FFF2-40B4-BE49-F238E27FC236}">
                  <a16:creationId xmlns:a16="http://schemas.microsoft.com/office/drawing/2014/main" id="{47D49711-5138-4317-9919-AACBAD13FE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20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49" name="Line 29">
              <a:extLst>
                <a:ext uri="{FF2B5EF4-FFF2-40B4-BE49-F238E27FC236}">
                  <a16:creationId xmlns:a16="http://schemas.microsoft.com/office/drawing/2014/main" id="{32990B03-0A82-40CC-9A56-8D669A7370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9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51" name="Line 31">
              <a:extLst>
                <a:ext uri="{FF2B5EF4-FFF2-40B4-BE49-F238E27FC236}">
                  <a16:creationId xmlns:a16="http://schemas.microsoft.com/office/drawing/2014/main" id="{E6CA364D-DAA6-4226-85C2-947ED476B2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4" y="17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955" name="Line 35">
            <a:extLst>
              <a:ext uri="{FF2B5EF4-FFF2-40B4-BE49-F238E27FC236}">
                <a16:creationId xmlns:a16="http://schemas.microsoft.com/office/drawing/2014/main" id="{8B4A0B26-7852-4D10-80F6-61A6846FA9F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57358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56" name="Freeform 36">
            <a:extLst>
              <a:ext uri="{FF2B5EF4-FFF2-40B4-BE49-F238E27FC236}">
                <a16:creationId xmlns:a16="http://schemas.microsoft.com/office/drawing/2014/main" id="{54C4DADF-56A9-4FA7-A879-00881B1AFF58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219450" y="2017713"/>
            <a:ext cx="492125" cy="1141412"/>
          </a:xfrm>
          <a:custGeom>
            <a:avLst/>
            <a:gdLst>
              <a:gd name="T0" fmla="*/ 310 w 310"/>
              <a:gd name="T1" fmla="*/ 0 h 719"/>
              <a:gd name="T2" fmla="*/ 0 w 310"/>
              <a:gd name="T3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57" name="Text Box 37">
            <a:extLst>
              <a:ext uri="{FF2B5EF4-FFF2-40B4-BE49-F238E27FC236}">
                <a16:creationId xmlns:a16="http://schemas.microsoft.com/office/drawing/2014/main" id="{3FF3B41A-9920-424D-A7D8-10D94D8D994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89450" y="3133725"/>
            <a:ext cx="97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rgbClr val="003399"/>
                </a:solidFill>
              </a:rPr>
              <a:t>D</a:t>
            </a:r>
            <a:r>
              <a:rPr kumimoji="0" lang="en-US" altLang="en-US" sz="3600" b="1">
                <a:solidFill>
                  <a:srgbClr val="003399"/>
                </a:solidFill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233958" name="Rectangle 38">
            <a:extLst>
              <a:ext uri="{FF2B5EF4-FFF2-40B4-BE49-F238E27FC236}">
                <a16:creationId xmlns:a16="http://schemas.microsoft.com/office/drawing/2014/main" id="{7207FA46-D58F-4FBB-B81A-BBDB66358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r>
              <a:rPr lang="en-CA" altLang="en-US" sz="4000" b="1">
                <a:solidFill>
                  <a:srgbClr val="003399"/>
                </a:solidFill>
                <a:latin typeface="Arial" panose="020B0604020202020204" pitchFamily="34" charset="0"/>
              </a:rPr>
              <a:t>Representation of Flow Field</a:t>
            </a:r>
            <a:endParaRPr lang="en-US" altLang="en-US" sz="40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233962" name="Line 42">
            <a:extLst>
              <a:ext uri="{FF2B5EF4-FFF2-40B4-BE49-F238E27FC236}">
                <a16:creationId xmlns:a16="http://schemas.microsoft.com/office/drawing/2014/main" id="{F54F1A89-DDBA-4B3F-97C6-60BC899333F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23703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4" name="Line 44">
            <a:extLst>
              <a:ext uri="{FF2B5EF4-FFF2-40B4-BE49-F238E27FC236}">
                <a16:creationId xmlns:a16="http://schemas.microsoft.com/office/drawing/2014/main" id="{3EDB571B-E7FF-4CE8-A947-233AAD7D4F1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751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5" name="Line 45">
            <a:extLst>
              <a:ext uri="{FF2B5EF4-FFF2-40B4-BE49-F238E27FC236}">
                <a16:creationId xmlns:a16="http://schemas.microsoft.com/office/drawing/2014/main" id="{F1F67E34-B00B-469A-B7A8-8F7E806B87B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11738" y="23034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6" name="Line 46">
            <a:extLst>
              <a:ext uri="{FF2B5EF4-FFF2-40B4-BE49-F238E27FC236}">
                <a16:creationId xmlns:a16="http://schemas.microsoft.com/office/drawing/2014/main" id="{5E4ECA6C-7FCA-4AE0-9917-B5F5DC4F46A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65663" y="280987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7" name="Line 47">
            <a:extLst>
              <a:ext uri="{FF2B5EF4-FFF2-40B4-BE49-F238E27FC236}">
                <a16:creationId xmlns:a16="http://schemas.microsoft.com/office/drawing/2014/main" id="{D556BE7D-FBBC-4F37-9D5D-757D2878025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02213" y="275113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8" name="Line 48">
            <a:extLst>
              <a:ext uri="{FF2B5EF4-FFF2-40B4-BE49-F238E27FC236}">
                <a16:creationId xmlns:a16="http://schemas.microsoft.com/office/drawing/2014/main" id="{F980A517-B381-47CE-8CC9-8F255124B6A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67518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9" name="Line 49">
            <a:extLst>
              <a:ext uri="{FF2B5EF4-FFF2-40B4-BE49-F238E27FC236}">
                <a16:creationId xmlns:a16="http://schemas.microsoft.com/office/drawing/2014/main" id="{2F7E9E30-830E-4EE1-8D0D-F946ECBFEFA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01173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2" name="Line 52">
            <a:extLst>
              <a:ext uri="{FF2B5EF4-FFF2-40B4-BE49-F238E27FC236}">
                <a16:creationId xmlns:a16="http://schemas.microsoft.com/office/drawing/2014/main" id="{F70D0F90-0262-46F8-BC90-ECE51415381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2179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3" name="Line 53">
            <a:extLst>
              <a:ext uri="{FF2B5EF4-FFF2-40B4-BE49-F238E27FC236}">
                <a16:creationId xmlns:a16="http://schemas.microsoft.com/office/drawing/2014/main" id="{9D926CFE-6E82-4D88-B8CB-F5DF3C5D067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5735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1" name="Freeform 41">
            <a:extLst>
              <a:ext uri="{FF2B5EF4-FFF2-40B4-BE49-F238E27FC236}">
                <a16:creationId xmlns:a16="http://schemas.microsoft.com/office/drawing/2014/main" id="{FB790CB0-F3BC-4A04-9FA1-60318D0135F4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05325" y="1998663"/>
            <a:ext cx="492125" cy="1141412"/>
          </a:xfrm>
          <a:custGeom>
            <a:avLst/>
            <a:gdLst>
              <a:gd name="T0" fmla="*/ 310 w 310"/>
              <a:gd name="T1" fmla="*/ 0 h 719"/>
              <a:gd name="T2" fmla="*/ 0 w 310"/>
              <a:gd name="T3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4" name="Text Box 54">
            <a:extLst>
              <a:ext uri="{FF2B5EF4-FFF2-40B4-BE49-F238E27FC236}">
                <a16:creationId xmlns:a16="http://schemas.microsoft.com/office/drawing/2014/main" id="{1378D92A-6E90-4C3E-8514-80BBDA21931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82925" y="3135313"/>
            <a:ext cx="97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3600" b="1">
                <a:solidFill>
                  <a:srgbClr val="003399"/>
                </a:solidFill>
              </a:rPr>
              <a:t>D</a:t>
            </a:r>
            <a:r>
              <a:rPr kumimoji="0" lang="en-US" altLang="en-US" sz="3600" b="1">
                <a:solidFill>
                  <a:srgbClr val="003399"/>
                </a:solidFill>
                <a:sym typeface="Symbol" panose="05050102010706020507" pitchFamily="18" charset="2"/>
              </a:rPr>
              <a:t>8</a:t>
            </a:r>
          </a:p>
        </p:txBody>
      </p:sp>
      <p:pic>
        <p:nvPicPr>
          <p:cNvPr id="1233978" name="Picture 58" descr="d8">
            <a:extLst>
              <a:ext uri="{FF2B5EF4-FFF2-40B4-BE49-F238E27FC236}">
                <a16:creationId xmlns:a16="http://schemas.microsoft.com/office/drawing/2014/main" id="{2DE07194-B64A-40EA-AADB-47215771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/>
          <a:stretch>
            <a:fillRect/>
          </a:stretch>
        </p:blipFill>
        <p:spPr bwMode="auto">
          <a:xfrm>
            <a:off x="855663" y="4057650"/>
            <a:ext cx="3270250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79" name="Line 59">
            <a:extLst>
              <a:ext uri="{FF2B5EF4-FFF2-40B4-BE49-F238E27FC236}">
                <a16:creationId xmlns:a16="http://schemas.microsoft.com/office/drawing/2014/main" id="{93453F6A-8D50-4CCA-BAF5-D22DF16B04D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1550988" y="4948238"/>
            <a:ext cx="1719262" cy="754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80" name="Line 60">
            <a:extLst>
              <a:ext uri="{FF2B5EF4-FFF2-40B4-BE49-F238E27FC236}">
                <a16:creationId xmlns:a16="http://schemas.microsoft.com/office/drawing/2014/main" id="{F2FFC471-6617-4037-8467-26C090E8F70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35388" y="18843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1" name="Line 61">
            <a:extLst>
              <a:ext uri="{FF2B5EF4-FFF2-40B4-BE49-F238E27FC236}">
                <a16:creationId xmlns:a16="http://schemas.microsoft.com/office/drawing/2014/main" id="{A7E412FE-ADBB-4E0A-8F6C-7C8AF6FF5F6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353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82" name="Line 62">
            <a:extLst>
              <a:ext uri="{FF2B5EF4-FFF2-40B4-BE49-F238E27FC236}">
                <a16:creationId xmlns:a16="http://schemas.microsoft.com/office/drawing/2014/main" id="{029CC9B5-2AEC-4D37-B8DB-9001AEF340B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725863" y="277018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85" name="Picture 65" descr="dinf">
            <a:extLst>
              <a:ext uri="{FF2B5EF4-FFF2-40B4-BE49-F238E27FC236}">
                <a16:creationId xmlns:a16="http://schemas.microsoft.com/office/drawing/2014/main" id="{BC43A32D-D920-46F1-99EB-BEB726C2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5"/>
          <a:stretch>
            <a:fillRect/>
          </a:stretch>
        </p:blipFill>
        <p:spPr bwMode="auto">
          <a:xfrm>
            <a:off x="4470400" y="4083050"/>
            <a:ext cx="3278188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86" name="Line 66">
            <a:extLst>
              <a:ext uri="{FF2B5EF4-FFF2-40B4-BE49-F238E27FC236}">
                <a16:creationId xmlns:a16="http://schemas.microsoft.com/office/drawing/2014/main" id="{A0CFEA84-4585-4561-8828-36EABFEF569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23669" y="4999832"/>
            <a:ext cx="1647825" cy="7318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3988" name="Object 68">
            <a:extLst>
              <a:ext uri="{FF2B5EF4-FFF2-40B4-BE49-F238E27FC236}">
                <a16:creationId xmlns:a16="http://schemas.microsoft.com/office/drawing/2014/main" id="{A617DD10-53D4-4B56-AFF1-3A6913687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8275" y="714375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04" name="Picture" r:id="rId7" imgW="2790720" imgH="3095640" progId="Word.Picture.8">
                  <p:embed/>
                </p:oleObj>
              </mc:Choice>
              <mc:Fallback>
                <p:oleObj name="Picture" r:id="rId7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714375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997" name="Rectangle 77">
            <a:extLst>
              <a:ext uri="{FF2B5EF4-FFF2-40B4-BE49-F238E27FC236}">
                <a16:creationId xmlns:a16="http://schemas.microsoft.com/office/drawing/2014/main" id="{72B7D181-8FEC-4C8A-BF33-AF839070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1233998" name="Rectangle 78">
            <a:extLst>
              <a:ext uri="{FF2B5EF4-FFF2-40B4-BE49-F238E27FC236}">
                <a16:creationId xmlns:a16="http://schemas.microsoft.com/office/drawing/2014/main" id="{2D985D16-7A00-4589-91E3-AB02B032C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233999" name="Rectangle 79">
            <a:extLst>
              <a:ext uri="{FF2B5EF4-FFF2-40B4-BE49-F238E27FC236}">
                <a16:creationId xmlns:a16="http://schemas.microsoft.com/office/drawing/2014/main" id="{1404F6F8-05F4-4A85-94E6-38C82E60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1234000" name="Rectangle 80">
            <a:extLst>
              <a:ext uri="{FF2B5EF4-FFF2-40B4-BE49-F238E27FC236}">
                <a16:creationId xmlns:a16="http://schemas.microsoft.com/office/drawing/2014/main" id="{754096E5-DA8C-4082-BE8A-F3CE40A6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en-US" altLang="en-US" sz="2800" b="1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234001" name="Line 81">
            <a:extLst>
              <a:ext uri="{FF2B5EF4-FFF2-40B4-BE49-F238E27FC236}">
                <a16:creationId xmlns:a16="http://schemas.microsoft.com/office/drawing/2014/main" id="{92C82300-0B5B-449D-A866-1D5B40329E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9513" y="2305050"/>
            <a:ext cx="0" cy="395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4002" name="Object 82">
            <a:extLst>
              <a:ext uri="{FF2B5EF4-FFF2-40B4-BE49-F238E27FC236}">
                <a16:creationId xmlns:a16="http://schemas.microsoft.com/office/drawing/2014/main" id="{D6C2DDF2-F499-4856-84BD-15E18CD45A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3300413"/>
          <a:ext cx="1492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05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00413"/>
                        <a:ext cx="14922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003" name="Text Box 83">
            <a:extLst>
              <a:ext uri="{FF2B5EF4-FFF2-40B4-BE49-F238E27FC236}">
                <a16:creationId xmlns:a16="http://schemas.microsoft.com/office/drawing/2014/main" id="{8AA60F59-139D-427D-AEE6-5BF5247F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862013"/>
            <a:ext cx="1260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Steepest single direction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305" name="Picture 9" descr="di">
            <a:extLst>
              <a:ext uri="{FF2B5EF4-FFF2-40B4-BE49-F238E27FC236}">
                <a16:creationId xmlns:a16="http://schemas.microsoft.com/office/drawing/2014/main" id="{59B54799-0A54-482A-A404-667615BC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9741"/>
          <a:stretch>
            <a:fillRect/>
          </a:stretch>
        </p:blipFill>
        <p:spPr bwMode="auto">
          <a:xfrm>
            <a:off x="-196850" y="1806575"/>
            <a:ext cx="546576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304" name="Picture 8" descr="d8">
            <a:extLst>
              <a:ext uri="{FF2B5EF4-FFF2-40B4-BE49-F238E27FC236}">
                <a16:creationId xmlns:a16="http://schemas.microsoft.com/office/drawing/2014/main" id="{2CEC0C4D-4476-414E-B47E-1ADF3B9E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b="9357"/>
          <a:stretch>
            <a:fillRect/>
          </a:stretch>
        </p:blipFill>
        <p:spPr bwMode="auto">
          <a:xfrm>
            <a:off x="3817938" y="1588"/>
            <a:ext cx="5494337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00" name="Text Box 4">
            <a:extLst>
              <a:ext uri="{FF2B5EF4-FFF2-40B4-BE49-F238E27FC236}">
                <a16:creationId xmlns:a16="http://schemas.microsoft.com/office/drawing/2014/main" id="{013844B6-13A0-4664-B580-D3F5CF7E5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795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/>
              <a:t>Contributing Area using D8</a:t>
            </a:r>
          </a:p>
        </p:txBody>
      </p:sp>
      <p:sp>
        <p:nvSpPr>
          <p:cNvPr id="823301" name="Text Box 5">
            <a:extLst>
              <a:ext uri="{FF2B5EF4-FFF2-40B4-BE49-F238E27FC236}">
                <a16:creationId xmlns:a16="http://schemas.microsoft.com/office/drawing/2014/main" id="{9972E62D-C2EF-4D8C-A346-06E3F2F0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69913"/>
            <a:ext cx="3149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400"/>
              <a:t>Contributing Area using D</a:t>
            </a:r>
            <a:r>
              <a:rPr kumimoji="0" lang="en-US" altLang="en-US" sz="2800">
                <a:sym typeface="Symbol" panose="05050102010706020507" pitchFamily="18" charset="2"/>
              </a:rPr>
              <a:t></a:t>
            </a:r>
            <a:endParaRPr kumimoji="0" lang="en-US" altLang="en-US" sz="3600" b="1">
              <a:sym typeface="Symbol" panose="05050102010706020507" pitchFamily="18" charset="2"/>
            </a:endParaRPr>
          </a:p>
        </p:txBody>
      </p:sp>
      <p:sp>
        <p:nvSpPr>
          <p:cNvPr id="823302" name="Line 6">
            <a:extLst>
              <a:ext uri="{FF2B5EF4-FFF2-40B4-BE49-F238E27FC236}">
                <a16:creationId xmlns:a16="http://schemas.microsoft.com/office/drawing/2014/main" id="{B4475A2D-ED53-499F-9B96-ACF848FEE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50" y="1600200"/>
            <a:ext cx="0" cy="8350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3" name="Line 7">
            <a:extLst>
              <a:ext uri="{FF2B5EF4-FFF2-40B4-BE49-F238E27FC236}">
                <a16:creationId xmlns:a16="http://schemas.microsoft.com/office/drawing/2014/main" id="{470615D4-AE14-436A-BAD8-2398320E35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516438"/>
            <a:ext cx="0" cy="6651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312" name="Group 16">
            <a:extLst>
              <a:ext uri="{FF2B5EF4-FFF2-40B4-BE49-F238E27FC236}">
                <a16:creationId xmlns:a16="http://schemas.microsoft.com/office/drawing/2014/main" id="{28B2B4A8-77D9-4B9B-A154-BA57DA93E342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5540375"/>
            <a:ext cx="884238" cy="1098550"/>
            <a:chOff x="5203" y="182"/>
            <a:chExt cx="557" cy="692"/>
          </a:xfrm>
        </p:grpSpPr>
        <p:sp>
          <p:nvSpPr>
            <p:cNvPr id="823307" name="Rectangle 11">
              <a:extLst>
                <a:ext uri="{FF2B5EF4-FFF2-40B4-BE49-F238E27FC236}">
                  <a16:creationId xmlns:a16="http://schemas.microsoft.com/office/drawing/2014/main" id="{C1DDDCE6-86DB-4E95-BE2B-BF116A260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227"/>
              <a:ext cx="168" cy="8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08" name="Rectangle 12">
              <a:extLst>
                <a:ext uri="{FF2B5EF4-FFF2-40B4-BE49-F238E27FC236}">
                  <a16:creationId xmlns:a16="http://schemas.microsoft.com/office/drawing/2014/main" id="{B3EB06A1-62F6-4E07-A9B0-34BF3848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395"/>
              <a:ext cx="168" cy="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09" name="Rectangle 13">
              <a:extLst>
                <a:ext uri="{FF2B5EF4-FFF2-40B4-BE49-F238E27FC236}">
                  <a16:creationId xmlns:a16="http://schemas.microsoft.com/office/drawing/2014/main" id="{FDE14A0D-072C-4F6C-8E09-8781BEEB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563"/>
              <a:ext cx="168" cy="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10" name="Rectangle 14">
              <a:extLst>
                <a:ext uri="{FF2B5EF4-FFF2-40B4-BE49-F238E27FC236}">
                  <a16:creationId xmlns:a16="http://schemas.microsoft.com/office/drawing/2014/main" id="{A711C2F1-8319-474F-B531-72E99DA54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" y="182"/>
              <a:ext cx="36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&lt;1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1-4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4-8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&gt;8 ha</a:t>
              </a:r>
              <a:endParaRPr kumimoji="0" lang="en-US" alt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823311" name="Rectangle 15">
              <a:extLst>
                <a:ext uri="{FF2B5EF4-FFF2-40B4-BE49-F238E27FC236}">
                  <a16:creationId xmlns:a16="http://schemas.microsoft.com/office/drawing/2014/main" id="{14336385-B8AB-4254-9BD5-F0209668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731"/>
              <a:ext cx="168" cy="8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Text Box 2">
            <a:extLst>
              <a:ext uri="{FF2B5EF4-FFF2-40B4-BE49-F238E27FC236}">
                <a16:creationId xmlns:a16="http://schemas.microsoft.com/office/drawing/2014/main" id="{D6CFAE8F-4C95-415C-A839-E2CCB579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39713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More general flow field representations.</a:t>
            </a:r>
          </a:p>
        </p:txBody>
      </p:sp>
      <p:grpSp>
        <p:nvGrpSpPr>
          <p:cNvPr id="1207698" name="Group 402">
            <a:extLst>
              <a:ext uri="{FF2B5EF4-FFF2-40B4-BE49-F238E27FC236}">
                <a16:creationId xmlns:a16="http://schemas.microsoft.com/office/drawing/2014/main" id="{7DBAA156-3238-4450-AA3F-10E513B6E16B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1155700"/>
            <a:ext cx="8845550" cy="3902075"/>
            <a:chOff x="81" y="728"/>
            <a:chExt cx="5572" cy="2458"/>
          </a:xfrm>
        </p:grpSpPr>
        <p:sp>
          <p:nvSpPr>
            <p:cNvPr id="1207299" name="Line 3">
              <a:extLst>
                <a:ext uri="{FF2B5EF4-FFF2-40B4-BE49-F238E27FC236}">
                  <a16:creationId xmlns:a16="http://schemas.microsoft.com/office/drawing/2014/main" id="{CD7BDB86-3A5E-45E1-92D9-76D7EAE12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91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00" name="Line 4">
              <a:extLst>
                <a:ext uri="{FF2B5EF4-FFF2-40B4-BE49-F238E27FC236}">
                  <a16:creationId xmlns:a16="http://schemas.microsoft.com/office/drawing/2014/main" id="{069014A7-4EC3-4DAE-9529-673870F13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2925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1" name="Rectangle 25">
              <a:extLst>
                <a:ext uri="{FF2B5EF4-FFF2-40B4-BE49-F238E27FC236}">
                  <a16:creationId xmlns:a16="http://schemas.microsoft.com/office/drawing/2014/main" id="{910BAE77-3BD0-4985-AA05-1E977E4C2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1228"/>
              <a:ext cx="1190" cy="83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2" name="Line 26">
              <a:extLst>
                <a:ext uri="{FF2B5EF4-FFF2-40B4-BE49-F238E27FC236}">
                  <a16:creationId xmlns:a16="http://schemas.microsoft.com/office/drawing/2014/main" id="{07060890-976F-4B93-86BC-BE0A1EF48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" y="1637"/>
              <a:ext cx="119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3" name="Line 27">
              <a:extLst>
                <a:ext uri="{FF2B5EF4-FFF2-40B4-BE49-F238E27FC236}">
                  <a16:creationId xmlns:a16="http://schemas.microsoft.com/office/drawing/2014/main" id="{3EE7046A-086D-42C0-9635-D80DFB07B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228"/>
              <a:ext cx="1" cy="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4" name="Line 28">
              <a:extLst>
                <a:ext uri="{FF2B5EF4-FFF2-40B4-BE49-F238E27FC236}">
                  <a16:creationId xmlns:a16="http://schemas.microsoft.com/office/drawing/2014/main" id="{47DF2AC1-3530-454A-A12D-91EC28F0B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" y="1228"/>
              <a:ext cx="2" cy="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5" name="Rectangle 29">
              <a:extLst>
                <a:ext uri="{FF2B5EF4-FFF2-40B4-BE49-F238E27FC236}">
                  <a16:creationId xmlns:a16="http://schemas.microsoft.com/office/drawing/2014/main" id="{8F7DBF9F-F491-430A-87B9-60EBD062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38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26" name="Rectangle 30">
              <a:extLst>
                <a:ext uri="{FF2B5EF4-FFF2-40B4-BE49-F238E27FC236}">
                  <a16:creationId xmlns:a16="http://schemas.microsoft.com/office/drawing/2014/main" id="{5AFE02A0-22B3-43B0-B817-86EEB455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386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27" name="Rectangle 31">
              <a:extLst>
                <a:ext uri="{FF2B5EF4-FFF2-40B4-BE49-F238E27FC236}">
                  <a16:creationId xmlns:a16="http://schemas.microsoft.com/office/drawing/2014/main" id="{C607CA20-B00E-443E-91BA-43FCC0FB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38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28" name="Rectangle 32">
              <a:extLst>
                <a:ext uri="{FF2B5EF4-FFF2-40B4-BE49-F238E27FC236}">
                  <a16:creationId xmlns:a16="http://schemas.microsoft.com/office/drawing/2014/main" id="{7E3F6C0C-43C8-4C37-BB3E-33333C0D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78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29" name="Rectangle 33">
              <a:extLst>
                <a:ext uri="{FF2B5EF4-FFF2-40B4-BE49-F238E27FC236}">
                  <a16:creationId xmlns:a16="http://schemas.microsoft.com/office/drawing/2014/main" id="{A0D5C5F8-2456-448B-82EB-3F0B0B37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9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30" name="Rectangle 34">
              <a:extLst>
                <a:ext uri="{FF2B5EF4-FFF2-40B4-BE49-F238E27FC236}">
                  <a16:creationId xmlns:a16="http://schemas.microsoft.com/office/drawing/2014/main" id="{370524A0-C72A-4E80-9FE4-727E0C037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178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31" name="Freeform 35">
              <a:extLst>
                <a:ext uri="{FF2B5EF4-FFF2-40B4-BE49-F238E27FC236}">
                  <a16:creationId xmlns:a16="http://schemas.microsoft.com/office/drawing/2014/main" id="{9B4AC3B5-4739-4F33-9290-65079627A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" y="1538"/>
              <a:ext cx="253" cy="215"/>
            </a:xfrm>
            <a:custGeom>
              <a:avLst/>
              <a:gdLst>
                <a:gd name="T0" fmla="*/ 0 w 373"/>
                <a:gd name="T1" fmla="*/ 285 h 318"/>
                <a:gd name="T2" fmla="*/ 278 w 373"/>
                <a:gd name="T3" fmla="*/ 52 h 318"/>
                <a:gd name="T4" fmla="*/ 305 w 373"/>
                <a:gd name="T5" fmla="*/ 85 h 318"/>
                <a:gd name="T6" fmla="*/ 27 w 373"/>
                <a:gd name="T7" fmla="*/ 318 h 318"/>
                <a:gd name="T8" fmla="*/ 0 w 373"/>
                <a:gd name="T9" fmla="*/ 285 h 318"/>
                <a:gd name="T10" fmla="*/ 234 w 373"/>
                <a:gd name="T11" fmla="*/ 32 h 318"/>
                <a:gd name="T12" fmla="*/ 373 w 373"/>
                <a:gd name="T13" fmla="*/ 0 h 318"/>
                <a:gd name="T14" fmla="*/ 315 w 373"/>
                <a:gd name="T15" fmla="*/ 132 h 318"/>
                <a:gd name="T16" fmla="*/ 234 w 373"/>
                <a:gd name="T17" fmla="*/ 3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18">
                  <a:moveTo>
                    <a:pt x="0" y="285"/>
                  </a:moveTo>
                  <a:lnTo>
                    <a:pt x="278" y="52"/>
                  </a:lnTo>
                  <a:lnTo>
                    <a:pt x="305" y="85"/>
                  </a:lnTo>
                  <a:lnTo>
                    <a:pt x="27" y="318"/>
                  </a:lnTo>
                  <a:lnTo>
                    <a:pt x="0" y="285"/>
                  </a:lnTo>
                  <a:close/>
                  <a:moveTo>
                    <a:pt x="234" y="32"/>
                  </a:moveTo>
                  <a:lnTo>
                    <a:pt x="373" y="0"/>
                  </a:lnTo>
                  <a:lnTo>
                    <a:pt x="315" y="132"/>
                  </a:lnTo>
                  <a:lnTo>
                    <a:pt x="234" y="3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32" name="Freeform 36">
              <a:extLst>
                <a:ext uri="{FF2B5EF4-FFF2-40B4-BE49-F238E27FC236}">
                  <a16:creationId xmlns:a16="http://schemas.microsoft.com/office/drawing/2014/main" id="{148E580F-EFA1-4B38-8D42-A7B9AC1DB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" y="1543"/>
              <a:ext cx="252" cy="216"/>
            </a:xfrm>
            <a:custGeom>
              <a:avLst/>
              <a:gdLst>
                <a:gd name="T0" fmla="*/ 0 w 373"/>
                <a:gd name="T1" fmla="*/ 285 h 318"/>
                <a:gd name="T2" fmla="*/ 278 w 373"/>
                <a:gd name="T3" fmla="*/ 52 h 318"/>
                <a:gd name="T4" fmla="*/ 305 w 373"/>
                <a:gd name="T5" fmla="*/ 85 h 318"/>
                <a:gd name="T6" fmla="*/ 27 w 373"/>
                <a:gd name="T7" fmla="*/ 318 h 318"/>
                <a:gd name="T8" fmla="*/ 0 w 373"/>
                <a:gd name="T9" fmla="*/ 285 h 318"/>
                <a:gd name="T10" fmla="*/ 234 w 373"/>
                <a:gd name="T11" fmla="*/ 33 h 318"/>
                <a:gd name="T12" fmla="*/ 373 w 373"/>
                <a:gd name="T13" fmla="*/ 0 h 318"/>
                <a:gd name="T14" fmla="*/ 315 w 373"/>
                <a:gd name="T15" fmla="*/ 132 h 318"/>
                <a:gd name="T16" fmla="*/ 234 w 373"/>
                <a:gd name="T17" fmla="*/ 3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18">
                  <a:moveTo>
                    <a:pt x="0" y="285"/>
                  </a:moveTo>
                  <a:lnTo>
                    <a:pt x="278" y="52"/>
                  </a:lnTo>
                  <a:lnTo>
                    <a:pt x="305" y="85"/>
                  </a:lnTo>
                  <a:lnTo>
                    <a:pt x="27" y="318"/>
                  </a:lnTo>
                  <a:lnTo>
                    <a:pt x="0" y="285"/>
                  </a:lnTo>
                  <a:close/>
                  <a:moveTo>
                    <a:pt x="234" y="33"/>
                  </a:moveTo>
                  <a:lnTo>
                    <a:pt x="373" y="0"/>
                  </a:lnTo>
                  <a:lnTo>
                    <a:pt x="315" y="132"/>
                  </a:lnTo>
                  <a:lnTo>
                    <a:pt x="234" y="3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33" name="Freeform 37">
              <a:extLst>
                <a:ext uri="{FF2B5EF4-FFF2-40B4-BE49-F238E27FC236}">
                  <a16:creationId xmlns:a16="http://schemas.microsoft.com/office/drawing/2014/main" id="{0ACB9416-0DC7-4264-94E5-32B5951E7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" y="1398"/>
              <a:ext cx="244" cy="88"/>
            </a:xfrm>
            <a:custGeom>
              <a:avLst/>
              <a:gdLst>
                <a:gd name="T0" fmla="*/ 0 w 359"/>
                <a:gd name="T1" fmla="*/ 43 h 130"/>
                <a:gd name="T2" fmla="*/ 254 w 359"/>
                <a:gd name="T3" fmla="*/ 43 h 130"/>
                <a:gd name="T4" fmla="*/ 254 w 359"/>
                <a:gd name="T5" fmla="*/ 86 h 130"/>
                <a:gd name="T6" fmla="*/ 0 w 359"/>
                <a:gd name="T7" fmla="*/ 86 h 130"/>
                <a:gd name="T8" fmla="*/ 0 w 359"/>
                <a:gd name="T9" fmla="*/ 43 h 130"/>
                <a:gd name="T10" fmla="*/ 231 w 359"/>
                <a:gd name="T11" fmla="*/ 0 h 130"/>
                <a:gd name="T12" fmla="*/ 359 w 359"/>
                <a:gd name="T13" fmla="*/ 64 h 130"/>
                <a:gd name="T14" fmla="*/ 231 w 359"/>
                <a:gd name="T15" fmla="*/ 130 h 130"/>
                <a:gd name="T16" fmla="*/ 231 w 359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30">
                  <a:moveTo>
                    <a:pt x="0" y="43"/>
                  </a:moveTo>
                  <a:lnTo>
                    <a:pt x="254" y="43"/>
                  </a:lnTo>
                  <a:lnTo>
                    <a:pt x="254" y="86"/>
                  </a:lnTo>
                  <a:lnTo>
                    <a:pt x="0" y="86"/>
                  </a:lnTo>
                  <a:lnTo>
                    <a:pt x="0" y="43"/>
                  </a:lnTo>
                  <a:close/>
                  <a:moveTo>
                    <a:pt x="231" y="0"/>
                  </a:moveTo>
                  <a:lnTo>
                    <a:pt x="359" y="64"/>
                  </a:lnTo>
                  <a:lnTo>
                    <a:pt x="231" y="13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34" name="Freeform 38">
              <a:extLst>
                <a:ext uri="{FF2B5EF4-FFF2-40B4-BE49-F238E27FC236}">
                  <a16:creationId xmlns:a16="http://schemas.microsoft.com/office/drawing/2014/main" id="{09289D4C-89E4-49F3-8C5B-978356FC6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" y="1408"/>
              <a:ext cx="244" cy="88"/>
            </a:xfrm>
            <a:custGeom>
              <a:avLst/>
              <a:gdLst>
                <a:gd name="T0" fmla="*/ 0 w 359"/>
                <a:gd name="T1" fmla="*/ 44 h 131"/>
                <a:gd name="T2" fmla="*/ 254 w 359"/>
                <a:gd name="T3" fmla="*/ 44 h 131"/>
                <a:gd name="T4" fmla="*/ 254 w 359"/>
                <a:gd name="T5" fmla="*/ 87 h 131"/>
                <a:gd name="T6" fmla="*/ 0 w 359"/>
                <a:gd name="T7" fmla="*/ 87 h 131"/>
                <a:gd name="T8" fmla="*/ 0 w 359"/>
                <a:gd name="T9" fmla="*/ 44 h 131"/>
                <a:gd name="T10" fmla="*/ 231 w 359"/>
                <a:gd name="T11" fmla="*/ 0 h 131"/>
                <a:gd name="T12" fmla="*/ 359 w 359"/>
                <a:gd name="T13" fmla="*/ 66 h 131"/>
                <a:gd name="T14" fmla="*/ 231 w 359"/>
                <a:gd name="T15" fmla="*/ 131 h 131"/>
                <a:gd name="T16" fmla="*/ 231 w 359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31">
                  <a:moveTo>
                    <a:pt x="0" y="44"/>
                  </a:moveTo>
                  <a:lnTo>
                    <a:pt x="254" y="44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4"/>
                  </a:lnTo>
                  <a:close/>
                  <a:moveTo>
                    <a:pt x="231" y="0"/>
                  </a:moveTo>
                  <a:lnTo>
                    <a:pt x="359" y="66"/>
                  </a:lnTo>
                  <a:lnTo>
                    <a:pt x="231" y="13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35" name="Freeform 39">
              <a:extLst>
                <a:ext uri="{FF2B5EF4-FFF2-40B4-BE49-F238E27FC236}">
                  <a16:creationId xmlns:a16="http://schemas.microsoft.com/office/drawing/2014/main" id="{74B8DF30-A8F2-4FE6-88FD-2105DF9CF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" y="1408"/>
              <a:ext cx="244" cy="88"/>
            </a:xfrm>
            <a:custGeom>
              <a:avLst/>
              <a:gdLst>
                <a:gd name="T0" fmla="*/ 0 w 360"/>
                <a:gd name="T1" fmla="*/ 44 h 131"/>
                <a:gd name="T2" fmla="*/ 254 w 360"/>
                <a:gd name="T3" fmla="*/ 44 h 131"/>
                <a:gd name="T4" fmla="*/ 254 w 360"/>
                <a:gd name="T5" fmla="*/ 87 h 131"/>
                <a:gd name="T6" fmla="*/ 0 w 360"/>
                <a:gd name="T7" fmla="*/ 87 h 131"/>
                <a:gd name="T8" fmla="*/ 0 w 360"/>
                <a:gd name="T9" fmla="*/ 44 h 131"/>
                <a:gd name="T10" fmla="*/ 232 w 360"/>
                <a:gd name="T11" fmla="*/ 0 h 131"/>
                <a:gd name="T12" fmla="*/ 360 w 360"/>
                <a:gd name="T13" fmla="*/ 66 h 131"/>
                <a:gd name="T14" fmla="*/ 232 w 360"/>
                <a:gd name="T15" fmla="*/ 131 h 131"/>
                <a:gd name="T16" fmla="*/ 232 w 360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131">
                  <a:moveTo>
                    <a:pt x="0" y="44"/>
                  </a:moveTo>
                  <a:lnTo>
                    <a:pt x="254" y="44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4"/>
                  </a:lnTo>
                  <a:close/>
                  <a:moveTo>
                    <a:pt x="232" y="0"/>
                  </a:moveTo>
                  <a:lnTo>
                    <a:pt x="360" y="66"/>
                  </a:lnTo>
                  <a:lnTo>
                    <a:pt x="232" y="1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36" name="Freeform 40">
              <a:extLst>
                <a:ext uri="{FF2B5EF4-FFF2-40B4-BE49-F238E27FC236}">
                  <a16:creationId xmlns:a16="http://schemas.microsoft.com/office/drawing/2014/main" id="{A2BC81DB-4AD1-41A9-8651-1210FCA02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" y="1806"/>
              <a:ext cx="244" cy="89"/>
            </a:xfrm>
            <a:custGeom>
              <a:avLst/>
              <a:gdLst>
                <a:gd name="T0" fmla="*/ 0 w 360"/>
                <a:gd name="T1" fmla="*/ 43 h 130"/>
                <a:gd name="T2" fmla="*/ 254 w 360"/>
                <a:gd name="T3" fmla="*/ 43 h 130"/>
                <a:gd name="T4" fmla="*/ 254 w 360"/>
                <a:gd name="T5" fmla="*/ 87 h 130"/>
                <a:gd name="T6" fmla="*/ 0 w 360"/>
                <a:gd name="T7" fmla="*/ 87 h 130"/>
                <a:gd name="T8" fmla="*/ 0 w 360"/>
                <a:gd name="T9" fmla="*/ 43 h 130"/>
                <a:gd name="T10" fmla="*/ 232 w 360"/>
                <a:gd name="T11" fmla="*/ 0 h 130"/>
                <a:gd name="T12" fmla="*/ 360 w 360"/>
                <a:gd name="T13" fmla="*/ 64 h 130"/>
                <a:gd name="T14" fmla="*/ 232 w 360"/>
                <a:gd name="T15" fmla="*/ 130 h 130"/>
                <a:gd name="T16" fmla="*/ 232 w 360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130">
                  <a:moveTo>
                    <a:pt x="0" y="43"/>
                  </a:moveTo>
                  <a:lnTo>
                    <a:pt x="254" y="43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3"/>
                  </a:lnTo>
                  <a:close/>
                  <a:moveTo>
                    <a:pt x="232" y="0"/>
                  </a:moveTo>
                  <a:lnTo>
                    <a:pt x="360" y="64"/>
                  </a:lnTo>
                  <a:lnTo>
                    <a:pt x="232" y="13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367" name="Line 71">
              <a:extLst>
                <a:ext uri="{FF2B5EF4-FFF2-40B4-BE49-F238E27FC236}">
                  <a16:creationId xmlns:a16="http://schemas.microsoft.com/office/drawing/2014/main" id="{D3AAFAA4-634E-4246-BEEB-DFD5717E9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" y="2568"/>
              <a:ext cx="380" cy="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68" name="Line 72">
              <a:extLst>
                <a:ext uri="{FF2B5EF4-FFF2-40B4-BE49-F238E27FC236}">
                  <a16:creationId xmlns:a16="http://schemas.microsoft.com/office/drawing/2014/main" id="{49AFAC13-EDF3-4781-AE6C-13106998E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54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69" name="Line 73">
              <a:extLst>
                <a:ext uri="{FF2B5EF4-FFF2-40B4-BE49-F238E27FC236}">
                  <a16:creationId xmlns:a16="http://schemas.microsoft.com/office/drawing/2014/main" id="{98336D9C-AAB7-4165-8FDF-66651320E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70" name="Line 74">
              <a:extLst>
                <a:ext uri="{FF2B5EF4-FFF2-40B4-BE49-F238E27FC236}">
                  <a16:creationId xmlns:a16="http://schemas.microsoft.com/office/drawing/2014/main" id="{8ACA88BD-87CE-4D91-9229-BD06FC0CA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71" name="Line 75">
              <a:extLst>
                <a:ext uri="{FF2B5EF4-FFF2-40B4-BE49-F238E27FC236}">
                  <a16:creationId xmlns:a16="http://schemas.microsoft.com/office/drawing/2014/main" id="{D3F11F5A-9361-418A-9B42-E9E6A8044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2923"/>
              <a:ext cx="403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72" name="Line 76">
              <a:extLst>
                <a:ext uri="{FF2B5EF4-FFF2-40B4-BE49-F238E27FC236}">
                  <a16:creationId xmlns:a16="http://schemas.microsoft.com/office/drawing/2014/main" id="{FBF5777D-2738-4CAB-971E-CE8E37134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568"/>
              <a:ext cx="434" cy="3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73" name="Rectangle 77">
              <a:extLst>
                <a:ext uri="{FF2B5EF4-FFF2-40B4-BE49-F238E27FC236}">
                  <a16:creationId xmlns:a16="http://schemas.microsoft.com/office/drawing/2014/main" id="{8C9AA4EA-67F8-4AEB-906D-94DAB626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360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4" name="Rectangle 78">
              <a:extLst>
                <a:ext uri="{FF2B5EF4-FFF2-40B4-BE49-F238E27FC236}">
                  <a16:creationId xmlns:a16="http://schemas.microsoft.com/office/drawing/2014/main" id="{643227D4-14BA-4FDD-86C5-D1D03F8B7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2360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5" name="Rectangle 79">
              <a:extLst>
                <a:ext uri="{FF2B5EF4-FFF2-40B4-BE49-F238E27FC236}">
                  <a16:creationId xmlns:a16="http://schemas.microsoft.com/office/drawing/2014/main" id="{B0260EAC-2F79-480D-94BB-0F2FCE09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35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6" name="Rectangle 80">
              <a:extLst>
                <a:ext uri="{FF2B5EF4-FFF2-40B4-BE49-F238E27FC236}">
                  <a16:creationId xmlns:a16="http://schemas.microsoft.com/office/drawing/2014/main" id="{2EEC34B2-8EA1-4C0A-8F39-09BB5DF40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99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7" name="Rectangle 81">
              <a:extLst>
                <a:ext uri="{FF2B5EF4-FFF2-40B4-BE49-F238E27FC236}">
                  <a16:creationId xmlns:a16="http://schemas.microsoft.com/office/drawing/2014/main" id="{A6BF33E4-9F64-4550-925C-AE3686FC8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2995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8" name="Rectangle 82">
              <a:extLst>
                <a:ext uri="{FF2B5EF4-FFF2-40B4-BE49-F238E27FC236}">
                  <a16:creationId xmlns:a16="http://schemas.microsoft.com/office/drawing/2014/main" id="{95F401A2-8EB9-4937-9B34-26B84D506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299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79" name="Freeform 83">
              <a:extLst>
                <a:ext uri="{FF2B5EF4-FFF2-40B4-BE49-F238E27FC236}">
                  <a16:creationId xmlns:a16="http://schemas.microsoft.com/office/drawing/2014/main" id="{9AFDCADA-42FA-448D-A612-6028F1BF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520"/>
              <a:ext cx="56" cy="58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2 h 85"/>
                <a:gd name="T6" fmla="*/ 58 w 84"/>
                <a:gd name="T7" fmla="*/ 3 h 85"/>
                <a:gd name="T8" fmla="*/ 65 w 84"/>
                <a:gd name="T9" fmla="*/ 7 h 85"/>
                <a:gd name="T10" fmla="*/ 70 w 84"/>
                <a:gd name="T11" fmla="*/ 12 h 85"/>
                <a:gd name="T12" fmla="*/ 75 w 84"/>
                <a:gd name="T13" fmla="*/ 19 h 85"/>
                <a:gd name="T14" fmla="*/ 80 w 84"/>
                <a:gd name="T15" fmla="*/ 26 h 85"/>
                <a:gd name="T16" fmla="*/ 82 w 84"/>
                <a:gd name="T17" fmla="*/ 35 h 85"/>
                <a:gd name="T18" fmla="*/ 82 w 84"/>
                <a:gd name="T19" fmla="*/ 38 h 85"/>
                <a:gd name="T20" fmla="*/ 84 w 84"/>
                <a:gd name="T21" fmla="*/ 43 h 85"/>
                <a:gd name="T22" fmla="*/ 82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5 w 84"/>
                <a:gd name="T29" fmla="*/ 66 h 85"/>
                <a:gd name="T30" fmla="*/ 70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49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7 w 84"/>
                <a:gd name="T43" fmla="*/ 85 h 85"/>
                <a:gd name="T44" fmla="*/ 32 w 84"/>
                <a:gd name="T45" fmla="*/ 85 h 85"/>
                <a:gd name="T46" fmla="*/ 26 w 84"/>
                <a:gd name="T47" fmla="*/ 81 h 85"/>
                <a:gd name="T48" fmla="*/ 17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5 h 85"/>
                <a:gd name="T66" fmla="*/ 3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7 w 84"/>
                <a:gd name="T73" fmla="*/ 7 h 85"/>
                <a:gd name="T74" fmla="*/ 26 w 84"/>
                <a:gd name="T75" fmla="*/ 3 h 85"/>
                <a:gd name="T76" fmla="*/ 32 w 84"/>
                <a:gd name="T77" fmla="*/ 2 h 85"/>
                <a:gd name="T78" fmla="*/ 37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0" y="12"/>
                  </a:lnTo>
                  <a:lnTo>
                    <a:pt x="75" y="19"/>
                  </a:lnTo>
                  <a:lnTo>
                    <a:pt x="80" y="26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4" y="43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6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0" name="Freeform 84">
              <a:extLst>
                <a:ext uri="{FF2B5EF4-FFF2-40B4-BE49-F238E27FC236}">
                  <a16:creationId xmlns:a16="http://schemas.microsoft.com/office/drawing/2014/main" id="{A935BD79-BF62-42E9-83EE-AFD58953C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520"/>
              <a:ext cx="56" cy="58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2 h 85"/>
                <a:gd name="T6" fmla="*/ 58 w 84"/>
                <a:gd name="T7" fmla="*/ 3 h 85"/>
                <a:gd name="T8" fmla="*/ 65 w 84"/>
                <a:gd name="T9" fmla="*/ 7 h 85"/>
                <a:gd name="T10" fmla="*/ 70 w 84"/>
                <a:gd name="T11" fmla="*/ 12 h 85"/>
                <a:gd name="T12" fmla="*/ 75 w 84"/>
                <a:gd name="T13" fmla="*/ 19 h 85"/>
                <a:gd name="T14" fmla="*/ 80 w 84"/>
                <a:gd name="T15" fmla="*/ 26 h 85"/>
                <a:gd name="T16" fmla="*/ 82 w 84"/>
                <a:gd name="T17" fmla="*/ 35 h 85"/>
                <a:gd name="T18" fmla="*/ 82 w 84"/>
                <a:gd name="T19" fmla="*/ 38 h 85"/>
                <a:gd name="T20" fmla="*/ 84 w 84"/>
                <a:gd name="T21" fmla="*/ 43 h 85"/>
                <a:gd name="T22" fmla="*/ 82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5 w 84"/>
                <a:gd name="T29" fmla="*/ 66 h 85"/>
                <a:gd name="T30" fmla="*/ 70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49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7 w 84"/>
                <a:gd name="T43" fmla="*/ 85 h 85"/>
                <a:gd name="T44" fmla="*/ 32 w 84"/>
                <a:gd name="T45" fmla="*/ 85 h 85"/>
                <a:gd name="T46" fmla="*/ 26 w 84"/>
                <a:gd name="T47" fmla="*/ 81 h 85"/>
                <a:gd name="T48" fmla="*/ 17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5 h 85"/>
                <a:gd name="T66" fmla="*/ 3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7 w 84"/>
                <a:gd name="T73" fmla="*/ 7 h 85"/>
                <a:gd name="T74" fmla="*/ 26 w 84"/>
                <a:gd name="T75" fmla="*/ 3 h 85"/>
                <a:gd name="T76" fmla="*/ 32 w 84"/>
                <a:gd name="T77" fmla="*/ 2 h 85"/>
                <a:gd name="T78" fmla="*/ 37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0" y="12"/>
                  </a:lnTo>
                  <a:lnTo>
                    <a:pt x="75" y="19"/>
                  </a:lnTo>
                  <a:lnTo>
                    <a:pt x="80" y="26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4" y="43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6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1" name="Freeform 85">
              <a:extLst>
                <a:ext uri="{FF2B5EF4-FFF2-40B4-BE49-F238E27FC236}">
                  <a16:creationId xmlns:a16="http://schemas.microsoft.com/office/drawing/2014/main" id="{9169C19A-B27D-41F7-806B-AC9E4CFC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887"/>
              <a:ext cx="56" cy="57"/>
            </a:xfrm>
            <a:custGeom>
              <a:avLst/>
              <a:gdLst>
                <a:gd name="T0" fmla="*/ 41 w 84"/>
                <a:gd name="T1" fmla="*/ 0 h 84"/>
                <a:gd name="T2" fmla="*/ 46 w 84"/>
                <a:gd name="T3" fmla="*/ 0 h 84"/>
                <a:gd name="T4" fmla="*/ 49 w 84"/>
                <a:gd name="T5" fmla="*/ 0 h 84"/>
                <a:gd name="T6" fmla="*/ 58 w 84"/>
                <a:gd name="T7" fmla="*/ 2 h 84"/>
                <a:gd name="T8" fmla="*/ 65 w 84"/>
                <a:gd name="T9" fmla="*/ 7 h 84"/>
                <a:gd name="T10" fmla="*/ 70 w 84"/>
                <a:gd name="T11" fmla="*/ 13 h 84"/>
                <a:gd name="T12" fmla="*/ 75 w 84"/>
                <a:gd name="T13" fmla="*/ 18 h 84"/>
                <a:gd name="T14" fmla="*/ 80 w 84"/>
                <a:gd name="T15" fmla="*/ 25 h 84"/>
                <a:gd name="T16" fmla="*/ 82 w 84"/>
                <a:gd name="T17" fmla="*/ 33 h 84"/>
                <a:gd name="T18" fmla="*/ 82 w 84"/>
                <a:gd name="T19" fmla="*/ 39 h 84"/>
                <a:gd name="T20" fmla="*/ 84 w 84"/>
                <a:gd name="T21" fmla="*/ 42 h 84"/>
                <a:gd name="T22" fmla="*/ 82 w 84"/>
                <a:gd name="T23" fmla="*/ 47 h 84"/>
                <a:gd name="T24" fmla="*/ 82 w 84"/>
                <a:gd name="T25" fmla="*/ 51 h 84"/>
                <a:gd name="T26" fmla="*/ 80 w 84"/>
                <a:gd name="T27" fmla="*/ 59 h 84"/>
                <a:gd name="T28" fmla="*/ 75 w 84"/>
                <a:gd name="T29" fmla="*/ 66 h 84"/>
                <a:gd name="T30" fmla="*/ 70 w 84"/>
                <a:gd name="T31" fmla="*/ 72 h 84"/>
                <a:gd name="T32" fmla="*/ 65 w 84"/>
                <a:gd name="T33" fmla="*/ 77 h 84"/>
                <a:gd name="T34" fmla="*/ 58 w 84"/>
                <a:gd name="T35" fmla="*/ 80 h 84"/>
                <a:gd name="T36" fmla="*/ 49 w 84"/>
                <a:gd name="T37" fmla="*/ 84 h 84"/>
                <a:gd name="T38" fmla="*/ 46 w 84"/>
                <a:gd name="T39" fmla="*/ 84 h 84"/>
                <a:gd name="T40" fmla="*/ 41 w 84"/>
                <a:gd name="T41" fmla="*/ 84 h 84"/>
                <a:gd name="T42" fmla="*/ 37 w 84"/>
                <a:gd name="T43" fmla="*/ 84 h 84"/>
                <a:gd name="T44" fmla="*/ 32 w 84"/>
                <a:gd name="T45" fmla="*/ 84 h 84"/>
                <a:gd name="T46" fmla="*/ 26 w 84"/>
                <a:gd name="T47" fmla="*/ 80 h 84"/>
                <a:gd name="T48" fmla="*/ 17 w 84"/>
                <a:gd name="T49" fmla="*/ 77 h 84"/>
                <a:gd name="T50" fmla="*/ 12 w 84"/>
                <a:gd name="T51" fmla="*/ 72 h 84"/>
                <a:gd name="T52" fmla="*/ 7 w 84"/>
                <a:gd name="T53" fmla="*/ 66 h 84"/>
                <a:gd name="T54" fmla="*/ 3 w 84"/>
                <a:gd name="T55" fmla="*/ 59 h 84"/>
                <a:gd name="T56" fmla="*/ 0 w 84"/>
                <a:gd name="T57" fmla="*/ 51 h 84"/>
                <a:gd name="T58" fmla="*/ 0 w 84"/>
                <a:gd name="T59" fmla="*/ 47 h 84"/>
                <a:gd name="T60" fmla="*/ 0 w 84"/>
                <a:gd name="T61" fmla="*/ 42 h 84"/>
                <a:gd name="T62" fmla="*/ 0 w 84"/>
                <a:gd name="T63" fmla="*/ 39 h 84"/>
                <a:gd name="T64" fmla="*/ 0 w 84"/>
                <a:gd name="T65" fmla="*/ 33 h 84"/>
                <a:gd name="T66" fmla="*/ 3 w 84"/>
                <a:gd name="T67" fmla="*/ 25 h 84"/>
                <a:gd name="T68" fmla="*/ 7 w 84"/>
                <a:gd name="T69" fmla="*/ 18 h 84"/>
                <a:gd name="T70" fmla="*/ 12 w 84"/>
                <a:gd name="T71" fmla="*/ 13 h 84"/>
                <a:gd name="T72" fmla="*/ 17 w 84"/>
                <a:gd name="T73" fmla="*/ 7 h 84"/>
                <a:gd name="T74" fmla="*/ 26 w 84"/>
                <a:gd name="T75" fmla="*/ 2 h 84"/>
                <a:gd name="T76" fmla="*/ 32 w 84"/>
                <a:gd name="T77" fmla="*/ 0 h 84"/>
                <a:gd name="T78" fmla="*/ 37 w 84"/>
                <a:gd name="T79" fmla="*/ 0 h 84"/>
                <a:gd name="T80" fmla="*/ 41 w 84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7"/>
                  </a:lnTo>
                  <a:lnTo>
                    <a:pt x="70" y="13"/>
                  </a:lnTo>
                  <a:lnTo>
                    <a:pt x="75" y="18"/>
                  </a:lnTo>
                  <a:lnTo>
                    <a:pt x="80" y="25"/>
                  </a:lnTo>
                  <a:lnTo>
                    <a:pt x="82" y="33"/>
                  </a:lnTo>
                  <a:lnTo>
                    <a:pt x="82" y="39"/>
                  </a:lnTo>
                  <a:lnTo>
                    <a:pt x="84" y="42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2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6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2" name="Freeform 86">
              <a:extLst>
                <a:ext uri="{FF2B5EF4-FFF2-40B4-BE49-F238E27FC236}">
                  <a16:creationId xmlns:a16="http://schemas.microsoft.com/office/drawing/2014/main" id="{B0C74064-FF9C-4987-9AF8-BBE0C02C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887"/>
              <a:ext cx="56" cy="57"/>
            </a:xfrm>
            <a:custGeom>
              <a:avLst/>
              <a:gdLst>
                <a:gd name="T0" fmla="*/ 41 w 84"/>
                <a:gd name="T1" fmla="*/ 0 h 84"/>
                <a:gd name="T2" fmla="*/ 46 w 84"/>
                <a:gd name="T3" fmla="*/ 0 h 84"/>
                <a:gd name="T4" fmla="*/ 49 w 84"/>
                <a:gd name="T5" fmla="*/ 0 h 84"/>
                <a:gd name="T6" fmla="*/ 58 w 84"/>
                <a:gd name="T7" fmla="*/ 2 h 84"/>
                <a:gd name="T8" fmla="*/ 65 w 84"/>
                <a:gd name="T9" fmla="*/ 7 h 84"/>
                <a:gd name="T10" fmla="*/ 70 w 84"/>
                <a:gd name="T11" fmla="*/ 13 h 84"/>
                <a:gd name="T12" fmla="*/ 75 w 84"/>
                <a:gd name="T13" fmla="*/ 18 h 84"/>
                <a:gd name="T14" fmla="*/ 80 w 84"/>
                <a:gd name="T15" fmla="*/ 25 h 84"/>
                <a:gd name="T16" fmla="*/ 82 w 84"/>
                <a:gd name="T17" fmla="*/ 33 h 84"/>
                <a:gd name="T18" fmla="*/ 82 w 84"/>
                <a:gd name="T19" fmla="*/ 39 h 84"/>
                <a:gd name="T20" fmla="*/ 84 w 84"/>
                <a:gd name="T21" fmla="*/ 42 h 84"/>
                <a:gd name="T22" fmla="*/ 82 w 84"/>
                <a:gd name="T23" fmla="*/ 47 h 84"/>
                <a:gd name="T24" fmla="*/ 82 w 84"/>
                <a:gd name="T25" fmla="*/ 51 h 84"/>
                <a:gd name="T26" fmla="*/ 80 w 84"/>
                <a:gd name="T27" fmla="*/ 59 h 84"/>
                <a:gd name="T28" fmla="*/ 75 w 84"/>
                <a:gd name="T29" fmla="*/ 66 h 84"/>
                <a:gd name="T30" fmla="*/ 70 w 84"/>
                <a:gd name="T31" fmla="*/ 72 h 84"/>
                <a:gd name="T32" fmla="*/ 65 w 84"/>
                <a:gd name="T33" fmla="*/ 77 h 84"/>
                <a:gd name="T34" fmla="*/ 58 w 84"/>
                <a:gd name="T35" fmla="*/ 80 h 84"/>
                <a:gd name="T36" fmla="*/ 49 w 84"/>
                <a:gd name="T37" fmla="*/ 84 h 84"/>
                <a:gd name="T38" fmla="*/ 46 w 84"/>
                <a:gd name="T39" fmla="*/ 84 h 84"/>
                <a:gd name="T40" fmla="*/ 41 w 84"/>
                <a:gd name="T41" fmla="*/ 84 h 84"/>
                <a:gd name="T42" fmla="*/ 37 w 84"/>
                <a:gd name="T43" fmla="*/ 84 h 84"/>
                <a:gd name="T44" fmla="*/ 32 w 84"/>
                <a:gd name="T45" fmla="*/ 84 h 84"/>
                <a:gd name="T46" fmla="*/ 26 w 84"/>
                <a:gd name="T47" fmla="*/ 80 h 84"/>
                <a:gd name="T48" fmla="*/ 17 w 84"/>
                <a:gd name="T49" fmla="*/ 77 h 84"/>
                <a:gd name="T50" fmla="*/ 12 w 84"/>
                <a:gd name="T51" fmla="*/ 72 h 84"/>
                <a:gd name="T52" fmla="*/ 7 w 84"/>
                <a:gd name="T53" fmla="*/ 66 h 84"/>
                <a:gd name="T54" fmla="*/ 3 w 84"/>
                <a:gd name="T55" fmla="*/ 59 h 84"/>
                <a:gd name="T56" fmla="*/ 0 w 84"/>
                <a:gd name="T57" fmla="*/ 51 h 84"/>
                <a:gd name="T58" fmla="*/ 0 w 84"/>
                <a:gd name="T59" fmla="*/ 47 h 84"/>
                <a:gd name="T60" fmla="*/ 0 w 84"/>
                <a:gd name="T61" fmla="*/ 42 h 84"/>
                <a:gd name="T62" fmla="*/ 0 w 84"/>
                <a:gd name="T63" fmla="*/ 39 h 84"/>
                <a:gd name="T64" fmla="*/ 0 w 84"/>
                <a:gd name="T65" fmla="*/ 33 h 84"/>
                <a:gd name="T66" fmla="*/ 3 w 84"/>
                <a:gd name="T67" fmla="*/ 25 h 84"/>
                <a:gd name="T68" fmla="*/ 7 w 84"/>
                <a:gd name="T69" fmla="*/ 18 h 84"/>
                <a:gd name="T70" fmla="*/ 12 w 84"/>
                <a:gd name="T71" fmla="*/ 13 h 84"/>
                <a:gd name="T72" fmla="*/ 17 w 84"/>
                <a:gd name="T73" fmla="*/ 7 h 84"/>
                <a:gd name="T74" fmla="*/ 26 w 84"/>
                <a:gd name="T75" fmla="*/ 2 h 84"/>
                <a:gd name="T76" fmla="*/ 32 w 84"/>
                <a:gd name="T77" fmla="*/ 0 h 84"/>
                <a:gd name="T78" fmla="*/ 37 w 84"/>
                <a:gd name="T79" fmla="*/ 0 h 84"/>
                <a:gd name="T80" fmla="*/ 41 w 84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7"/>
                  </a:lnTo>
                  <a:lnTo>
                    <a:pt x="70" y="13"/>
                  </a:lnTo>
                  <a:lnTo>
                    <a:pt x="75" y="18"/>
                  </a:lnTo>
                  <a:lnTo>
                    <a:pt x="80" y="25"/>
                  </a:lnTo>
                  <a:lnTo>
                    <a:pt x="82" y="33"/>
                  </a:lnTo>
                  <a:lnTo>
                    <a:pt x="82" y="39"/>
                  </a:lnTo>
                  <a:lnTo>
                    <a:pt x="84" y="42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2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6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3" name="Freeform 87">
              <a:extLst>
                <a:ext uri="{FF2B5EF4-FFF2-40B4-BE49-F238E27FC236}">
                  <a16:creationId xmlns:a16="http://schemas.microsoft.com/office/drawing/2014/main" id="{EE239112-6A10-4B8E-BF72-56A5A43F5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526"/>
              <a:ext cx="56" cy="57"/>
            </a:xfrm>
            <a:custGeom>
              <a:avLst/>
              <a:gdLst>
                <a:gd name="T0" fmla="*/ 41 w 84"/>
                <a:gd name="T1" fmla="*/ 0 h 86"/>
                <a:gd name="T2" fmla="*/ 46 w 84"/>
                <a:gd name="T3" fmla="*/ 0 h 86"/>
                <a:gd name="T4" fmla="*/ 49 w 84"/>
                <a:gd name="T5" fmla="*/ 2 h 86"/>
                <a:gd name="T6" fmla="*/ 58 w 84"/>
                <a:gd name="T7" fmla="*/ 4 h 86"/>
                <a:gd name="T8" fmla="*/ 65 w 84"/>
                <a:gd name="T9" fmla="*/ 7 h 86"/>
                <a:gd name="T10" fmla="*/ 72 w 84"/>
                <a:gd name="T11" fmla="*/ 13 h 86"/>
                <a:gd name="T12" fmla="*/ 77 w 84"/>
                <a:gd name="T13" fmla="*/ 20 h 86"/>
                <a:gd name="T14" fmla="*/ 80 w 84"/>
                <a:gd name="T15" fmla="*/ 27 h 86"/>
                <a:gd name="T16" fmla="*/ 82 w 84"/>
                <a:gd name="T17" fmla="*/ 35 h 86"/>
                <a:gd name="T18" fmla="*/ 84 w 84"/>
                <a:gd name="T19" fmla="*/ 39 h 86"/>
                <a:gd name="T20" fmla="*/ 84 w 84"/>
                <a:gd name="T21" fmla="*/ 44 h 86"/>
                <a:gd name="T22" fmla="*/ 84 w 84"/>
                <a:gd name="T23" fmla="*/ 47 h 86"/>
                <a:gd name="T24" fmla="*/ 82 w 84"/>
                <a:gd name="T25" fmla="*/ 53 h 86"/>
                <a:gd name="T26" fmla="*/ 80 w 84"/>
                <a:gd name="T27" fmla="*/ 59 h 86"/>
                <a:gd name="T28" fmla="*/ 77 w 84"/>
                <a:gd name="T29" fmla="*/ 66 h 86"/>
                <a:gd name="T30" fmla="*/ 72 w 84"/>
                <a:gd name="T31" fmla="*/ 73 h 86"/>
                <a:gd name="T32" fmla="*/ 65 w 84"/>
                <a:gd name="T33" fmla="*/ 79 h 86"/>
                <a:gd name="T34" fmla="*/ 58 w 84"/>
                <a:gd name="T35" fmla="*/ 82 h 86"/>
                <a:gd name="T36" fmla="*/ 49 w 84"/>
                <a:gd name="T37" fmla="*/ 86 h 86"/>
                <a:gd name="T38" fmla="*/ 46 w 84"/>
                <a:gd name="T39" fmla="*/ 86 h 86"/>
                <a:gd name="T40" fmla="*/ 41 w 84"/>
                <a:gd name="T41" fmla="*/ 86 h 86"/>
                <a:gd name="T42" fmla="*/ 38 w 84"/>
                <a:gd name="T43" fmla="*/ 86 h 86"/>
                <a:gd name="T44" fmla="*/ 32 w 84"/>
                <a:gd name="T45" fmla="*/ 86 h 86"/>
                <a:gd name="T46" fmla="*/ 26 w 84"/>
                <a:gd name="T47" fmla="*/ 82 h 86"/>
                <a:gd name="T48" fmla="*/ 19 w 84"/>
                <a:gd name="T49" fmla="*/ 79 h 86"/>
                <a:gd name="T50" fmla="*/ 12 w 84"/>
                <a:gd name="T51" fmla="*/ 73 h 86"/>
                <a:gd name="T52" fmla="*/ 7 w 84"/>
                <a:gd name="T53" fmla="*/ 66 h 86"/>
                <a:gd name="T54" fmla="*/ 3 w 84"/>
                <a:gd name="T55" fmla="*/ 59 h 86"/>
                <a:gd name="T56" fmla="*/ 0 w 84"/>
                <a:gd name="T57" fmla="*/ 53 h 86"/>
                <a:gd name="T58" fmla="*/ 0 w 84"/>
                <a:gd name="T59" fmla="*/ 47 h 86"/>
                <a:gd name="T60" fmla="*/ 0 w 84"/>
                <a:gd name="T61" fmla="*/ 44 h 86"/>
                <a:gd name="T62" fmla="*/ 0 w 84"/>
                <a:gd name="T63" fmla="*/ 39 h 86"/>
                <a:gd name="T64" fmla="*/ 0 w 84"/>
                <a:gd name="T65" fmla="*/ 35 h 86"/>
                <a:gd name="T66" fmla="*/ 3 w 84"/>
                <a:gd name="T67" fmla="*/ 27 h 86"/>
                <a:gd name="T68" fmla="*/ 7 w 84"/>
                <a:gd name="T69" fmla="*/ 20 h 86"/>
                <a:gd name="T70" fmla="*/ 12 w 84"/>
                <a:gd name="T71" fmla="*/ 13 h 86"/>
                <a:gd name="T72" fmla="*/ 19 w 84"/>
                <a:gd name="T73" fmla="*/ 7 h 86"/>
                <a:gd name="T74" fmla="*/ 26 w 84"/>
                <a:gd name="T75" fmla="*/ 4 h 86"/>
                <a:gd name="T76" fmla="*/ 32 w 84"/>
                <a:gd name="T77" fmla="*/ 2 h 86"/>
                <a:gd name="T78" fmla="*/ 38 w 84"/>
                <a:gd name="T79" fmla="*/ 0 h 86"/>
                <a:gd name="T80" fmla="*/ 41 w 84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6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82" y="35"/>
                  </a:lnTo>
                  <a:lnTo>
                    <a:pt x="84" y="39"/>
                  </a:lnTo>
                  <a:lnTo>
                    <a:pt x="84" y="44"/>
                  </a:lnTo>
                  <a:lnTo>
                    <a:pt x="84" y="47"/>
                  </a:lnTo>
                  <a:lnTo>
                    <a:pt x="82" y="53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9"/>
                  </a:lnTo>
                  <a:lnTo>
                    <a:pt x="58" y="82"/>
                  </a:lnTo>
                  <a:lnTo>
                    <a:pt x="49" y="8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8" y="86"/>
                  </a:lnTo>
                  <a:lnTo>
                    <a:pt x="32" y="86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4" name="Freeform 88">
              <a:extLst>
                <a:ext uri="{FF2B5EF4-FFF2-40B4-BE49-F238E27FC236}">
                  <a16:creationId xmlns:a16="http://schemas.microsoft.com/office/drawing/2014/main" id="{E7E40AAA-21C2-4AC6-8B33-CF370F51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526"/>
              <a:ext cx="56" cy="57"/>
            </a:xfrm>
            <a:custGeom>
              <a:avLst/>
              <a:gdLst>
                <a:gd name="T0" fmla="*/ 41 w 84"/>
                <a:gd name="T1" fmla="*/ 0 h 86"/>
                <a:gd name="T2" fmla="*/ 46 w 84"/>
                <a:gd name="T3" fmla="*/ 0 h 86"/>
                <a:gd name="T4" fmla="*/ 49 w 84"/>
                <a:gd name="T5" fmla="*/ 2 h 86"/>
                <a:gd name="T6" fmla="*/ 58 w 84"/>
                <a:gd name="T7" fmla="*/ 4 h 86"/>
                <a:gd name="T8" fmla="*/ 65 w 84"/>
                <a:gd name="T9" fmla="*/ 7 h 86"/>
                <a:gd name="T10" fmla="*/ 72 w 84"/>
                <a:gd name="T11" fmla="*/ 13 h 86"/>
                <a:gd name="T12" fmla="*/ 77 w 84"/>
                <a:gd name="T13" fmla="*/ 20 h 86"/>
                <a:gd name="T14" fmla="*/ 80 w 84"/>
                <a:gd name="T15" fmla="*/ 27 h 86"/>
                <a:gd name="T16" fmla="*/ 82 w 84"/>
                <a:gd name="T17" fmla="*/ 35 h 86"/>
                <a:gd name="T18" fmla="*/ 84 w 84"/>
                <a:gd name="T19" fmla="*/ 39 h 86"/>
                <a:gd name="T20" fmla="*/ 84 w 84"/>
                <a:gd name="T21" fmla="*/ 44 h 86"/>
                <a:gd name="T22" fmla="*/ 84 w 84"/>
                <a:gd name="T23" fmla="*/ 47 h 86"/>
                <a:gd name="T24" fmla="*/ 82 w 84"/>
                <a:gd name="T25" fmla="*/ 53 h 86"/>
                <a:gd name="T26" fmla="*/ 80 w 84"/>
                <a:gd name="T27" fmla="*/ 59 h 86"/>
                <a:gd name="T28" fmla="*/ 77 w 84"/>
                <a:gd name="T29" fmla="*/ 66 h 86"/>
                <a:gd name="T30" fmla="*/ 72 w 84"/>
                <a:gd name="T31" fmla="*/ 73 h 86"/>
                <a:gd name="T32" fmla="*/ 65 w 84"/>
                <a:gd name="T33" fmla="*/ 79 h 86"/>
                <a:gd name="T34" fmla="*/ 58 w 84"/>
                <a:gd name="T35" fmla="*/ 82 h 86"/>
                <a:gd name="T36" fmla="*/ 49 w 84"/>
                <a:gd name="T37" fmla="*/ 86 h 86"/>
                <a:gd name="T38" fmla="*/ 46 w 84"/>
                <a:gd name="T39" fmla="*/ 86 h 86"/>
                <a:gd name="T40" fmla="*/ 41 w 84"/>
                <a:gd name="T41" fmla="*/ 86 h 86"/>
                <a:gd name="T42" fmla="*/ 38 w 84"/>
                <a:gd name="T43" fmla="*/ 86 h 86"/>
                <a:gd name="T44" fmla="*/ 32 w 84"/>
                <a:gd name="T45" fmla="*/ 86 h 86"/>
                <a:gd name="T46" fmla="*/ 26 w 84"/>
                <a:gd name="T47" fmla="*/ 82 h 86"/>
                <a:gd name="T48" fmla="*/ 19 w 84"/>
                <a:gd name="T49" fmla="*/ 79 h 86"/>
                <a:gd name="T50" fmla="*/ 12 w 84"/>
                <a:gd name="T51" fmla="*/ 73 h 86"/>
                <a:gd name="T52" fmla="*/ 7 w 84"/>
                <a:gd name="T53" fmla="*/ 66 h 86"/>
                <a:gd name="T54" fmla="*/ 3 w 84"/>
                <a:gd name="T55" fmla="*/ 59 h 86"/>
                <a:gd name="T56" fmla="*/ 0 w 84"/>
                <a:gd name="T57" fmla="*/ 53 h 86"/>
                <a:gd name="T58" fmla="*/ 0 w 84"/>
                <a:gd name="T59" fmla="*/ 47 h 86"/>
                <a:gd name="T60" fmla="*/ 0 w 84"/>
                <a:gd name="T61" fmla="*/ 44 h 86"/>
                <a:gd name="T62" fmla="*/ 0 w 84"/>
                <a:gd name="T63" fmla="*/ 39 h 86"/>
                <a:gd name="T64" fmla="*/ 0 w 84"/>
                <a:gd name="T65" fmla="*/ 35 h 86"/>
                <a:gd name="T66" fmla="*/ 3 w 84"/>
                <a:gd name="T67" fmla="*/ 27 h 86"/>
                <a:gd name="T68" fmla="*/ 7 w 84"/>
                <a:gd name="T69" fmla="*/ 20 h 86"/>
                <a:gd name="T70" fmla="*/ 12 w 84"/>
                <a:gd name="T71" fmla="*/ 13 h 86"/>
                <a:gd name="T72" fmla="*/ 19 w 84"/>
                <a:gd name="T73" fmla="*/ 7 h 86"/>
                <a:gd name="T74" fmla="*/ 26 w 84"/>
                <a:gd name="T75" fmla="*/ 4 h 86"/>
                <a:gd name="T76" fmla="*/ 32 w 84"/>
                <a:gd name="T77" fmla="*/ 2 h 86"/>
                <a:gd name="T78" fmla="*/ 38 w 84"/>
                <a:gd name="T79" fmla="*/ 0 h 86"/>
                <a:gd name="T80" fmla="*/ 41 w 84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6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82" y="35"/>
                  </a:lnTo>
                  <a:lnTo>
                    <a:pt x="84" y="39"/>
                  </a:lnTo>
                  <a:lnTo>
                    <a:pt x="84" y="44"/>
                  </a:lnTo>
                  <a:lnTo>
                    <a:pt x="84" y="47"/>
                  </a:lnTo>
                  <a:lnTo>
                    <a:pt x="82" y="53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9"/>
                  </a:lnTo>
                  <a:lnTo>
                    <a:pt x="58" y="82"/>
                  </a:lnTo>
                  <a:lnTo>
                    <a:pt x="49" y="8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8" y="86"/>
                  </a:lnTo>
                  <a:lnTo>
                    <a:pt x="32" y="86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5" name="Freeform 89">
              <a:extLst>
                <a:ext uri="{FF2B5EF4-FFF2-40B4-BE49-F238E27FC236}">
                  <a16:creationId xmlns:a16="http://schemas.microsoft.com/office/drawing/2014/main" id="{0646F16A-64F0-45E7-B54B-8E6D8F86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893"/>
              <a:ext cx="56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7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8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1 h 85"/>
                <a:gd name="T32" fmla="*/ 65 w 84"/>
                <a:gd name="T33" fmla="*/ 77 h 85"/>
                <a:gd name="T34" fmla="*/ 58 w 84"/>
                <a:gd name="T35" fmla="*/ 82 h 85"/>
                <a:gd name="T36" fmla="*/ 49 w 84"/>
                <a:gd name="T37" fmla="*/ 83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2 w 84"/>
                <a:gd name="T45" fmla="*/ 83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1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8 h 85"/>
                <a:gd name="T64" fmla="*/ 0 w 84"/>
                <a:gd name="T65" fmla="*/ 33 h 85"/>
                <a:gd name="T66" fmla="*/ 3 w 84"/>
                <a:gd name="T67" fmla="*/ 26 h 85"/>
                <a:gd name="T68" fmla="*/ 7 w 84"/>
                <a:gd name="T69" fmla="*/ 17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2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2" y="83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6" name="Freeform 90">
              <a:extLst>
                <a:ext uri="{FF2B5EF4-FFF2-40B4-BE49-F238E27FC236}">
                  <a16:creationId xmlns:a16="http://schemas.microsoft.com/office/drawing/2014/main" id="{CC5B4BAF-7E25-40CE-88E5-A18886F1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893"/>
              <a:ext cx="56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7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8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1 h 85"/>
                <a:gd name="T32" fmla="*/ 65 w 84"/>
                <a:gd name="T33" fmla="*/ 77 h 85"/>
                <a:gd name="T34" fmla="*/ 58 w 84"/>
                <a:gd name="T35" fmla="*/ 82 h 85"/>
                <a:gd name="T36" fmla="*/ 49 w 84"/>
                <a:gd name="T37" fmla="*/ 83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2 w 84"/>
                <a:gd name="T45" fmla="*/ 83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1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8 h 85"/>
                <a:gd name="T64" fmla="*/ 0 w 84"/>
                <a:gd name="T65" fmla="*/ 33 h 85"/>
                <a:gd name="T66" fmla="*/ 3 w 84"/>
                <a:gd name="T67" fmla="*/ 26 h 85"/>
                <a:gd name="T68" fmla="*/ 7 w 84"/>
                <a:gd name="T69" fmla="*/ 17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2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2" y="83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7" name="Freeform 91">
              <a:extLst>
                <a:ext uri="{FF2B5EF4-FFF2-40B4-BE49-F238E27FC236}">
                  <a16:creationId xmlns:a16="http://schemas.microsoft.com/office/drawing/2014/main" id="{216A1454-C571-4688-8B08-6F2628A6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525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1 h 85"/>
                <a:gd name="T6" fmla="*/ 58 w 84"/>
                <a:gd name="T7" fmla="*/ 3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2 w 84"/>
                <a:gd name="T17" fmla="*/ 34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2 w 84"/>
                <a:gd name="T25" fmla="*/ 52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50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5 h 85"/>
                <a:gd name="T46" fmla="*/ 26 w 84"/>
                <a:gd name="T47" fmla="*/ 81 h 85"/>
                <a:gd name="T48" fmla="*/ 19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2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4 h 85"/>
                <a:gd name="T66" fmla="*/ 4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3 h 85"/>
                <a:gd name="T76" fmla="*/ 33 w 84"/>
                <a:gd name="T77" fmla="*/ 1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50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8" name="Freeform 92">
              <a:extLst>
                <a:ext uri="{FF2B5EF4-FFF2-40B4-BE49-F238E27FC236}">
                  <a16:creationId xmlns:a16="http://schemas.microsoft.com/office/drawing/2014/main" id="{08DE0817-2F80-4AD6-86AE-7A0B35D32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525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1 h 85"/>
                <a:gd name="T6" fmla="*/ 58 w 84"/>
                <a:gd name="T7" fmla="*/ 3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2 w 84"/>
                <a:gd name="T17" fmla="*/ 34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2 w 84"/>
                <a:gd name="T25" fmla="*/ 52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50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5 h 85"/>
                <a:gd name="T46" fmla="*/ 26 w 84"/>
                <a:gd name="T47" fmla="*/ 81 h 85"/>
                <a:gd name="T48" fmla="*/ 19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2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4 h 85"/>
                <a:gd name="T66" fmla="*/ 4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3 h 85"/>
                <a:gd name="T76" fmla="*/ 33 w 84"/>
                <a:gd name="T77" fmla="*/ 1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50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89" name="Freeform 93">
              <a:extLst>
                <a:ext uri="{FF2B5EF4-FFF2-40B4-BE49-F238E27FC236}">
                  <a16:creationId xmlns:a16="http://schemas.microsoft.com/office/drawing/2014/main" id="{9D72BD5A-CA41-453E-AE73-9D1464161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892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3 h 85"/>
                <a:gd name="T12" fmla="*/ 77 w 84"/>
                <a:gd name="T13" fmla="*/ 18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9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1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2 h 85"/>
                <a:gd name="T32" fmla="*/ 65 w 84"/>
                <a:gd name="T33" fmla="*/ 77 h 85"/>
                <a:gd name="T34" fmla="*/ 58 w 84"/>
                <a:gd name="T35" fmla="*/ 82 h 85"/>
                <a:gd name="T36" fmla="*/ 50 w 84"/>
                <a:gd name="T37" fmla="*/ 84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4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2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1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9 h 85"/>
                <a:gd name="T64" fmla="*/ 0 w 84"/>
                <a:gd name="T65" fmla="*/ 33 h 85"/>
                <a:gd name="T66" fmla="*/ 4 w 84"/>
                <a:gd name="T67" fmla="*/ 26 h 85"/>
                <a:gd name="T68" fmla="*/ 7 w 84"/>
                <a:gd name="T69" fmla="*/ 18 h 85"/>
                <a:gd name="T70" fmla="*/ 12 w 84"/>
                <a:gd name="T71" fmla="*/ 13 h 85"/>
                <a:gd name="T72" fmla="*/ 19 w 84"/>
                <a:gd name="T73" fmla="*/ 7 h 85"/>
                <a:gd name="T74" fmla="*/ 26 w 84"/>
                <a:gd name="T75" fmla="*/ 4 h 85"/>
                <a:gd name="T76" fmla="*/ 33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18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0" y="84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90" name="Freeform 94">
              <a:extLst>
                <a:ext uri="{FF2B5EF4-FFF2-40B4-BE49-F238E27FC236}">
                  <a16:creationId xmlns:a16="http://schemas.microsoft.com/office/drawing/2014/main" id="{FF7BEB3F-ADD9-43D8-84DF-2A0E65F1A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892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3 h 85"/>
                <a:gd name="T12" fmla="*/ 77 w 84"/>
                <a:gd name="T13" fmla="*/ 18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9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1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2 h 85"/>
                <a:gd name="T32" fmla="*/ 65 w 84"/>
                <a:gd name="T33" fmla="*/ 77 h 85"/>
                <a:gd name="T34" fmla="*/ 58 w 84"/>
                <a:gd name="T35" fmla="*/ 82 h 85"/>
                <a:gd name="T36" fmla="*/ 50 w 84"/>
                <a:gd name="T37" fmla="*/ 84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4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2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1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9 h 85"/>
                <a:gd name="T64" fmla="*/ 0 w 84"/>
                <a:gd name="T65" fmla="*/ 33 h 85"/>
                <a:gd name="T66" fmla="*/ 4 w 84"/>
                <a:gd name="T67" fmla="*/ 26 h 85"/>
                <a:gd name="T68" fmla="*/ 7 w 84"/>
                <a:gd name="T69" fmla="*/ 18 h 85"/>
                <a:gd name="T70" fmla="*/ 12 w 84"/>
                <a:gd name="T71" fmla="*/ 13 h 85"/>
                <a:gd name="T72" fmla="*/ 19 w 84"/>
                <a:gd name="T73" fmla="*/ 7 h 85"/>
                <a:gd name="T74" fmla="*/ 26 w 84"/>
                <a:gd name="T75" fmla="*/ 4 h 85"/>
                <a:gd name="T76" fmla="*/ 33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18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0" y="84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91" name="Rectangle 95">
              <a:extLst>
                <a:ext uri="{FF2B5EF4-FFF2-40B4-BE49-F238E27FC236}">
                  <a16:creationId xmlns:a16="http://schemas.microsoft.com/office/drawing/2014/main" id="{40A2929B-BCB3-4719-A0B1-7194B05C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547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2" name="Rectangle 96">
              <a:extLst>
                <a:ext uri="{FF2B5EF4-FFF2-40B4-BE49-F238E27FC236}">
                  <a16:creationId xmlns:a16="http://schemas.microsoft.com/office/drawing/2014/main" id="{5A04E4FF-A99C-411F-910E-62B0470E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594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3" name="Rectangle 97">
              <a:extLst>
                <a:ext uri="{FF2B5EF4-FFF2-40B4-BE49-F238E27FC236}">
                  <a16:creationId xmlns:a16="http://schemas.microsoft.com/office/drawing/2014/main" id="{D26E309F-AD38-4889-8F19-8285FD371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2547"/>
              <a:ext cx="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4" name="Rectangle 98">
              <a:extLst>
                <a:ext uri="{FF2B5EF4-FFF2-40B4-BE49-F238E27FC236}">
                  <a16:creationId xmlns:a16="http://schemas.microsoft.com/office/drawing/2014/main" id="{E49DE40E-928A-4756-8278-251100789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255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5" name="Rectangle 99">
              <a:extLst>
                <a:ext uri="{FF2B5EF4-FFF2-40B4-BE49-F238E27FC236}">
                  <a16:creationId xmlns:a16="http://schemas.microsoft.com/office/drawing/2014/main" id="{F3CC0C43-E3C3-4D2A-BA4D-A0D9CF5D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2600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46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6" name="Rectangle 100">
              <a:extLst>
                <a:ext uri="{FF2B5EF4-FFF2-40B4-BE49-F238E27FC236}">
                  <a16:creationId xmlns:a16="http://schemas.microsoft.com/office/drawing/2014/main" id="{B7AA3857-E934-42E1-AD76-5DF1B57B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2552"/>
              <a:ext cx="9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7" name="Rectangle 101">
              <a:extLst>
                <a:ext uri="{FF2B5EF4-FFF2-40B4-BE49-F238E27FC236}">
                  <a16:creationId xmlns:a16="http://schemas.microsoft.com/office/drawing/2014/main" id="{70B7B82B-CE6B-4E50-8856-7EA4D0F09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1067" y="2803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8" name="Rectangle 102">
              <a:extLst>
                <a:ext uri="{FF2B5EF4-FFF2-40B4-BE49-F238E27FC236}">
                  <a16:creationId xmlns:a16="http://schemas.microsoft.com/office/drawing/2014/main" id="{DC9F0A9B-CDF5-4AE5-B850-840DD81CF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1134" y="2808"/>
              <a:ext cx="6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36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399" name="Rectangle 103">
              <a:extLst>
                <a:ext uri="{FF2B5EF4-FFF2-40B4-BE49-F238E27FC236}">
                  <a16:creationId xmlns:a16="http://schemas.microsoft.com/office/drawing/2014/main" id="{68B4E40D-F213-465F-AC6C-E49906F3A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1151" y="2697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0" name="Rectangle 104">
              <a:extLst>
                <a:ext uri="{FF2B5EF4-FFF2-40B4-BE49-F238E27FC236}">
                  <a16:creationId xmlns:a16="http://schemas.microsoft.com/office/drawing/2014/main" id="{8D8A1817-6C05-44B5-966E-E00E3495F7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627" y="2803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1" name="Rectangle 105">
              <a:extLst>
                <a:ext uri="{FF2B5EF4-FFF2-40B4-BE49-F238E27FC236}">
                  <a16:creationId xmlns:a16="http://schemas.microsoft.com/office/drawing/2014/main" id="{EC247ECE-F11A-4603-8C35-6F0F988372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693" y="2808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2" name="Rectangle 106">
              <a:extLst>
                <a:ext uri="{FF2B5EF4-FFF2-40B4-BE49-F238E27FC236}">
                  <a16:creationId xmlns:a16="http://schemas.microsoft.com/office/drawing/2014/main" id="{57B0D34B-41C8-4EFD-B881-63C42CA8D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711" y="2697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3" name="Rectangle 107">
              <a:extLst>
                <a:ext uri="{FF2B5EF4-FFF2-40B4-BE49-F238E27FC236}">
                  <a16:creationId xmlns:a16="http://schemas.microsoft.com/office/drawing/2014/main" id="{1708EB50-852F-441A-A4D3-B80E2C195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293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4" name="Rectangle 108">
              <a:extLst>
                <a:ext uri="{FF2B5EF4-FFF2-40B4-BE49-F238E27FC236}">
                  <a16:creationId xmlns:a16="http://schemas.microsoft.com/office/drawing/2014/main" id="{64615A92-F4E9-4136-9F29-56449B1AF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979"/>
              <a:ext cx="6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5" name="Rectangle 109">
              <a:extLst>
                <a:ext uri="{FF2B5EF4-FFF2-40B4-BE49-F238E27FC236}">
                  <a16:creationId xmlns:a16="http://schemas.microsoft.com/office/drawing/2014/main" id="{C3287B2F-C422-4BCF-9CAB-1DDE7AD84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931"/>
              <a:ext cx="1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6" name="Rectangle 110">
              <a:extLst>
                <a:ext uri="{FF2B5EF4-FFF2-40B4-BE49-F238E27FC236}">
                  <a16:creationId xmlns:a16="http://schemas.microsoft.com/office/drawing/2014/main" id="{9A2BEFB7-392D-4F75-94B0-539758F7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2931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7" name="Rectangle 111">
              <a:extLst>
                <a:ext uri="{FF2B5EF4-FFF2-40B4-BE49-F238E27FC236}">
                  <a16:creationId xmlns:a16="http://schemas.microsoft.com/office/drawing/2014/main" id="{D5719A3B-620A-41CC-9F47-BD54E8305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" y="2979"/>
              <a:ext cx="6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08" name="Rectangle 112">
              <a:extLst>
                <a:ext uri="{FF2B5EF4-FFF2-40B4-BE49-F238E27FC236}">
                  <a16:creationId xmlns:a16="http://schemas.microsoft.com/office/drawing/2014/main" id="{E7250F1F-A84B-40B5-96C5-4454D2C9F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2931"/>
              <a:ext cx="15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11" name="Rectangle 115">
              <a:extLst>
                <a:ext uri="{FF2B5EF4-FFF2-40B4-BE49-F238E27FC236}">
                  <a16:creationId xmlns:a16="http://schemas.microsoft.com/office/drawing/2014/main" id="{72F33CD0-03B5-43BC-A9F5-E3BA2BAD9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" y="728"/>
              <a:ext cx="1867" cy="245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15" name="Rectangle 119">
              <a:extLst>
                <a:ext uri="{FF2B5EF4-FFF2-40B4-BE49-F238E27FC236}">
                  <a16:creationId xmlns:a16="http://schemas.microsoft.com/office/drawing/2014/main" id="{8AD22039-E039-4607-8947-0A088400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" y="773"/>
              <a:ext cx="16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Multiple Flow Direction Grid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16" name="Rectangle 120">
              <a:extLst>
                <a:ext uri="{FF2B5EF4-FFF2-40B4-BE49-F238E27FC236}">
                  <a16:creationId xmlns:a16="http://schemas.microsoft.com/office/drawing/2014/main" id="{92386D6B-E39D-418C-BDF2-63A777D1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1067"/>
              <a:ext cx="7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Physical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17" name="Rectangle 121">
              <a:extLst>
                <a:ext uri="{FF2B5EF4-FFF2-40B4-BE49-F238E27FC236}">
                  <a16:creationId xmlns:a16="http://schemas.microsoft.com/office/drawing/2014/main" id="{A40E7814-E44E-49D0-B6F2-09D1514C7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220"/>
              <a:ext cx="8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Topological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18" name="Freeform 122">
              <a:extLst>
                <a:ext uri="{FF2B5EF4-FFF2-40B4-BE49-F238E27FC236}">
                  <a16:creationId xmlns:a16="http://schemas.microsoft.com/office/drawing/2014/main" id="{E7B92CDE-BC40-4A58-B96A-A7E1D7C65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1802"/>
              <a:ext cx="238" cy="88"/>
            </a:xfrm>
            <a:custGeom>
              <a:avLst/>
              <a:gdLst>
                <a:gd name="T0" fmla="*/ 2 w 353"/>
                <a:gd name="T1" fmla="*/ 38 h 130"/>
                <a:gd name="T2" fmla="*/ 247 w 353"/>
                <a:gd name="T3" fmla="*/ 43 h 130"/>
                <a:gd name="T4" fmla="*/ 245 w 353"/>
                <a:gd name="T5" fmla="*/ 87 h 130"/>
                <a:gd name="T6" fmla="*/ 0 w 353"/>
                <a:gd name="T7" fmla="*/ 80 h 130"/>
                <a:gd name="T8" fmla="*/ 2 w 353"/>
                <a:gd name="T9" fmla="*/ 38 h 130"/>
                <a:gd name="T10" fmla="*/ 227 w 353"/>
                <a:gd name="T11" fmla="*/ 0 h 130"/>
                <a:gd name="T12" fmla="*/ 353 w 353"/>
                <a:gd name="T13" fmla="*/ 68 h 130"/>
                <a:gd name="T14" fmla="*/ 223 w 353"/>
                <a:gd name="T15" fmla="*/ 130 h 130"/>
                <a:gd name="T16" fmla="*/ 227 w 353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30">
                  <a:moveTo>
                    <a:pt x="2" y="38"/>
                  </a:moveTo>
                  <a:lnTo>
                    <a:pt x="247" y="43"/>
                  </a:lnTo>
                  <a:lnTo>
                    <a:pt x="245" y="87"/>
                  </a:lnTo>
                  <a:lnTo>
                    <a:pt x="0" y="80"/>
                  </a:lnTo>
                  <a:lnTo>
                    <a:pt x="2" y="38"/>
                  </a:lnTo>
                  <a:close/>
                  <a:moveTo>
                    <a:pt x="227" y="0"/>
                  </a:moveTo>
                  <a:lnTo>
                    <a:pt x="353" y="68"/>
                  </a:lnTo>
                  <a:lnTo>
                    <a:pt x="223" y="13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19" name="Freeform 123">
              <a:extLst>
                <a:ext uri="{FF2B5EF4-FFF2-40B4-BE49-F238E27FC236}">
                  <a16:creationId xmlns:a16="http://schemas.microsoft.com/office/drawing/2014/main" id="{FBFFF08F-C737-439F-9238-68ADEC13C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" y="1820"/>
              <a:ext cx="239" cy="88"/>
            </a:xfrm>
            <a:custGeom>
              <a:avLst/>
              <a:gdLst>
                <a:gd name="T0" fmla="*/ 1 w 351"/>
                <a:gd name="T1" fmla="*/ 38 h 130"/>
                <a:gd name="T2" fmla="*/ 245 w 351"/>
                <a:gd name="T3" fmla="*/ 45 h 130"/>
                <a:gd name="T4" fmla="*/ 245 w 351"/>
                <a:gd name="T5" fmla="*/ 89 h 130"/>
                <a:gd name="T6" fmla="*/ 0 w 351"/>
                <a:gd name="T7" fmla="*/ 82 h 130"/>
                <a:gd name="T8" fmla="*/ 1 w 351"/>
                <a:gd name="T9" fmla="*/ 38 h 130"/>
                <a:gd name="T10" fmla="*/ 225 w 351"/>
                <a:gd name="T11" fmla="*/ 0 h 130"/>
                <a:gd name="T12" fmla="*/ 351 w 351"/>
                <a:gd name="T13" fmla="*/ 70 h 130"/>
                <a:gd name="T14" fmla="*/ 223 w 351"/>
                <a:gd name="T15" fmla="*/ 130 h 130"/>
                <a:gd name="T16" fmla="*/ 225 w 351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130">
                  <a:moveTo>
                    <a:pt x="1" y="38"/>
                  </a:moveTo>
                  <a:lnTo>
                    <a:pt x="245" y="45"/>
                  </a:lnTo>
                  <a:lnTo>
                    <a:pt x="245" y="89"/>
                  </a:lnTo>
                  <a:lnTo>
                    <a:pt x="0" y="82"/>
                  </a:lnTo>
                  <a:lnTo>
                    <a:pt x="1" y="38"/>
                  </a:lnTo>
                  <a:close/>
                  <a:moveTo>
                    <a:pt x="225" y="0"/>
                  </a:moveTo>
                  <a:lnTo>
                    <a:pt x="351" y="70"/>
                  </a:lnTo>
                  <a:lnTo>
                    <a:pt x="223" y="13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20" name="Line 124">
              <a:extLst>
                <a:ext uri="{FF2B5EF4-FFF2-40B4-BE49-F238E27FC236}">
                  <a16:creationId xmlns:a16="http://schemas.microsoft.com/office/drawing/2014/main" id="{35C68A54-D40B-4255-802D-B7A3A4BC0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91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21" name="Line 125">
              <a:extLst>
                <a:ext uri="{FF2B5EF4-FFF2-40B4-BE49-F238E27FC236}">
                  <a16:creationId xmlns:a16="http://schemas.microsoft.com/office/drawing/2014/main" id="{9F392AA6-897E-4B6F-93CF-D7D08A5BB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2925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40" name="Rectangle 144">
              <a:extLst>
                <a:ext uri="{FF2B5EF4-FFF2-40B4-BE49-F238E27FC236}">
                  <a16:creationId xmlns:a16="http://schemas.microsoft.com/office/drawing/2014/main" id="{D21FFCD2-4FDF-41A1-B024-1D18E0DD6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1228"/>
              <a:ext cx="1190" cy="83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41" name="Line 145">
              <a:extLst>
                <a:ext uri="{FF2B5EF4-FFF2-40B4-BE49-F238E27FC236}">
                  <a16:creationId xmlns:a16="http://schemas.microsoft.com/office/drawing/2014/main" id="{5CBFD2A5-7D57-4BC2-BAAD-C9B2457E4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" y="1637"/>
              <a:ext cx="119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42" name="Line 146">
              <a:extLst>
                <a:ext uri="{FF2B5EF4-FFF2-40B4-BE49-F238E27FC236}">
                  <a16:creationId xmlns:a16="http://schemas.microsoft.com/office/drawing/2014/main" id="{A32FB5F7-2CDE-4459-9A4A-D400484F9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228"/>
              <a:ext cx="1" cy="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43" name="Line 147">
              <a:extLst>
                <a:ext uri="{FF2B5EF4-FFF2-40B4-BE49-F238E27FC236}">
                  <a16:creationId xmlns:a16="http://schemas.microsoft.com/office/drawing/2014/main" id="{C0088C87-2814-434F-A1C0-E92821AFC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" y="1228"/>
              <a:ext cx="2" cy="8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44" name="Rectangle 148">
              <a:extLst>
                <a:ext uri="{FF2B5EF4-FFF2-40B4-BE49-F238E27FC236}">
                  <a16:creationId xmlns:a16="http://schemas.microsoft.com/office/drawing/2014/main" id="{45DFB967-3607-4D6A-9ED6-541076B86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38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45" name="Rectangle 149">
              <a:extLst>
                <a:ext uri="{FF2B5EF4-FFF2-40B4-BE49-F238E27FC236}">
                  <a16:creationId xmlns:a16="http://schemas.microsoft.com/office/drawing/2014/main" id="{6E23B183-D8D2-40F9-8A8C-F4851551D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386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46" name="Rectangle 150">
              <a:extLst>
                <a:ext uri="{FF2B5EF4-FFF2-40B4-BE49-F238E27FC236}">
                  <a16:creationId xmlns:a16="http://schemas.microsoft.com/office/drawing/2014/main" id="{7B4B345E-4E3D-4480-A31F-8B644921A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38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47" name="Rectangle 151">
              <a:extLst>
                <a:ext uri="{FF2B5EF4-FFF2-40B4-BE49-F238E27FC236}">
                  <a16:creationId xmlns:a16="http://schemas.microsoft.com/office/drawing/2014/main" id="{072DB0CE-087A-4F6F-A674-AA6926485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78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48" name="Rectangle 152">
              <a:extLst>
                <a:ext uri="{FF2B5EF4-FFF2-40B4-BE49-F238E27FC236}">
                  <a16:creationId xmlns:a16="http://schemas.microsoft.com/office/drawing/2014/main" id="{38C9E709-AF1B-4E11-A832-F81DB183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9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49" name="Rectangle 153">
              <a:extLst>
                <a:ext uri="{FF2B5EF4-FFF2-40B4-BE49-F238E27FC236}">
                  <a16:creationId xmlns:a16="http://schemas.microsoft.com/office/drawing/2014/main" id="{B2909731-5821-48D4-A656-C259A5552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178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50" name="Freeform 154">
              <a:extLst>
                <a:ext uri="{FF2B5EF4-FFF2-40B4-BE49-F238E27FC236}">
                  <a16:creationId xmlns:a16="http://schemas.microsoft.com/office/drawing/2014/main" id="{5D6EB8E5-41CB-48AB-917B-A6F6F91E24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" y="1538"/>
              <a:ext cx="253" cy="215"/>
            </a:xfrm>
            <a:custGeom>
              <a:avLst/>
              <a:gdLst>
                <a:gd name="T0" fmla="*/ 0 w 373"/>
                <a:gd name="T1" fmla="*/ 285 h 318"/>
                <a:gd name="T2" fmla="*/ 278 w 373"/>
                <a:gd name="T3" fmla="*/ 52 h 318"/>
                <a:gd name="T4" fmla="*/ 305 w 373"/>
                <a:gd name="T5" fmla="*/ 85 h 318"/>
                <a:gd name="T6" fmla="*/ 27 w 373"/>
                <a:gd name="T7" fmla="*/ 318 h 318"/>
                <a:gd name="T8" fmla="*/ 0 w 373"/>
                <a:gd name="T9" fmla="*/ 285 h 318"/>
                <a:gd name="T10" fmla="*/ 234 w 373"/>
                <a:gd name="T11" fmla="*/ 32 h 318"/>
                <a:gd name="T12" fmla="*/ 373 w 373"/>
                <a:gd name="T13" fmla="*/ 0 h 318"/>
                <a:gd name="T14" fmla="*/ 315 w 373"/>
                <a:gd name="T15" fmla="*/ 132 h 318"/>
                <a:gd name="T16" fmla="*/ 234 w 373"/>
                <a:gd name="T17" fmla="*/ 3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18">
                  <a:moveTo>
                    <a:pt x="0" y="285"/>
                  </a:moveTo>
                  <a:lnTo>
                    <a:pt x="278" y="52"/>
                  </a:lnTo>
                  <a:lnTo>
                    <a:pt x="305" y="85"/>
                  </a:lnTo>
                  <a:lnTo>
                    <a:pt x="27" y="318"/>
                  </a:lnTo>
                  <a:lnTo>
                    <a:pt x="0" y="285"/>
                  </a:lnTo>
                  <a:close/>
                  <a:moveTo>
                    <a:pt x="234" y="32"/>
                  </a:moveTo>
                  <a:lnTo>
                    <a:pt x="373" y="0"/>
                  </a:lnTo>
                  <a:lnTo>
                    <a:pt x="315" y="132"/>
                  </a:lnTo>
                  <a:lnTo>
                    <a:pt x="234" y="3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51" name="Freeform 155">
              <a:extLst>
                <a:ext uri="{FF2B5EF4-FFF2-40B4-BE49-F238E27FC236}">
                  <a16:creationId xmlns:a16="http://schemas.microsoft.com/office/drawing/2014/main" id="{69516396-2857-49EA-9D85-DD7150CD2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" y="1543"/>
              <a:ext cx="252" cy="216"/>
            </a:xfrm>
            <a:custGeom>
              <a:avLst/>
              <a:gdLst>
                <a:gd name="T0" fmla="*/ 0 w 373"/>
                <a:gd name="T1" fmla="*/ 285 h 318"/>
                <a:gd name="T2" fmla="*/ 278 w 373"/>
                <a:gd name="T3" fmla="*/ 52 h 318"/>
                <a:gd name="T4" fmla="*/ 305 w 373"/>
                <a:gd name="T5" fmla="*/ 85 h 318"/>
                <a:gd name="T6" fmla="*/ 27 w 373"/>
                <a:gd name="T7" fmla="*/ 318 h 318"/>
                <a:gd name="T8" fmla="*/ 0 w 373"/>
                <a:gd name="T9" fmla="*/ 285 h 318"/>
                <a:gd name="T10" fmla="*/ 234 w 373"/>
                <a:gd name="T11" fmla="*/ 33 h 318"/>
                <a:gd name="T12" fmla="*/ 373 w 373"/>
                <a:gd name="T13" fmla="*/ 0 h 318"/>
                <a:gd name="T14" fmla="*/ 315 w 373"/>
                <a:gd name="T15" fmla="*/ 132 h 318"/>
                <a:gd name="T16" fmla="*/ 234 w 373"/>
                <a:gd name="T17" fmla="*/ 3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18">
                  <a:moveTo>
                    <a:pt x="0" y="285"/>
                  </a:moveTo>
                  <a:lnTo>
                    <a:pt x="278" y="52"/>
                  </a:lnTo>
                  <a:lnTo>
                    <a:pt x="305" y="85"/>
                  </a:lnTo>
                  <a:lnTo>
                    <a:pt x="27" y="318"/>
                  </a:lnTo>
                  <a:lnTo>
                    <a:pt x="0" y="285"/>
                  </a:lnTo>
                  <a:close/>
                  <a:moveTo>
                    <a:pt x="234" y="33"/>
                  </a:moveTo>
                  <a:lnTo>
                    <a:pt x="373" y="0"/>
                  </a:lnTo>
                  <a:lnTo>
                    <a:pt x="315" y="132"/>
                  </a:lnTo>
                  <a:lnTo>
                    <a:pt x="234" y="3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52" name="Freeform 156">
              <a:extLst>
                <a:ext uri="{FF2B5EF4-FFF2-40B4-BE49-F238E27FC236}">
                  <a16:creationId xmlns:a16="http://schemas.microsoft.com/office/drawing/2014/main" id="{C2B3CD1F-CB22-4EF0-BDE7-DFC3994331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" y="1398"/>
              <a:ext cx="244" cy="88"/>
            </a:xfrm>
            <a:custGeom>
              <a:avLst/>
              <a:gdLst>
                <a:gd name="T0" fmla="*/ 0 w 359"/>
                <a:gd name="T1" fmla="*/ 43 h 130"/>
                <a:gd name="T2" fmla="*/ 254 w 359"/>
                <a:gd name="T3" fmla="*/ 43 h 130"/>
                <a:gd name="T4" fmla="*/ 254 w 359"/>
                <a:gd name="T5" fmla="*/ 86 h 130"/>
                <a:gd name="T6" fmla="*/ 0 w 359"/>
                <a:gd name="T7" fmla="*/ 86 h 130"/>
                <a:gd name="T8" fmla="*/ 0 w 359"/>
                <a:gd name="T9" fmla="*/ 43 h 130"/>
                <a:gd name="T10" fmla="*/ 231 w 359"/>
                <a:gd name="T11" fmla="*/ 0 h 130"/>
                <a:gd name="T12" fmla="*/ 359 w 359"/>
                <a:gd name="T13" fmla="*/ 64 h 130"/>
                <a:gd name="T14" fmla="*/ 231 w 359"/>
                <a:gd name="T15" fmla="*/ 130 h 130"/>
                <a:gd name="T16" fmla="*/ 231 w 359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30">
                  <a:moveTo>
                    <a:pt x="0" y="43"/>
                  </a:moveTo>
                  <a:lnTo>
                    <a:pt x="254" y="43"/>
                  </a:lnTo>
                  <a:lnTo>
                    <a:pt x="254" y="86"/>
                  </a:lnTo>
                  <a:lnTo>
                    <a:pt x="0" y="86"/>
                  </a:lnTo>
                  <a:lnTo>
                    <a:pt x="0" y="43"/>
                  </a:lnTo>
                  <a:close/>
                  <a:moveTo>
                    <a:pt x="231" y="0"/>
                  </a:moveTo>
                  <a:lnTo>
                    <a:pt x="359" y="64"/>
                  </a:lnTo>
                  <a:lnTo>
                    <a:pt x="231" y="13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53" name="Freeform 157">
              <a:extLst>
                <a:ext uri="{FF2B5EF4-FFF2-40B4-BE49-F238E27FC236}">
                  <a16:creationId xmlns:a16="http://schemas.microsoft.com/office/drawing/2014/main" id="{F998B602-1180-48BD-B436-3C5261C86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" y="1408"/>
              <a:ext cx="244" cy="88"/>
            </a:xfrm>
            <a:custGeom>
              <a:avLst/>
              <a:gdLst>
                <a:gd name="T0" fmla="*/ 0 w 359"/>
                <a:gd name="T1" fmla="*/ 44 h 131"/>
                <a:gd name="T2" fmla="*/ 254 w 359"/>
                <a:gd name="T3" fmla="*/ 44 h 131"/>
                <a:gd name="T4" fmla="*/ 254 w 359"/>
                <a:gd name="T5" fmla="*/ 87 h 131"/>
                <a:gd name="T6" fmla="*/ 0 w 359"/>
                <a:gd name="T7" fmla="*/ 87 h 131"/>
                <a:gd name="T8" fmla="*/ 0 w 359"/>
                <a:gd name="T9" fmla="*/ 44 h 131"/>
                <a:gd name="T10" fmla="*/ 231 w 359"/>
                <a:gd name="T11" fmla="*/ 0 h 131"/>
                <a:gd name="T12" fmla="*/ 359 w 359"/>
                <a:gd name="T13" fmla="*/ 66 h 131"/>
                <a:gd name="T14" fmla="*/ 231 w 359"/>
                <a:gd name="T15" fmla="*/ 131 h 131"/>
                <a:gd name="T16" fmla="*/ 231 w 359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131">
                  <a:moveTo>
                    <a:pt x="0" y="44"/>
                  </a:moveTo>
                  <a:lnTo>
                    <a:pt x="254" y="44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4"/>
                  </a:lnTo>
                  <a:close/>
                  <a:moveTo>
                    <a:pt x="231" y="0"/>
                  </a:moveTo>
                  <a:lnTo>
                    <a:pt x="359" y="66"/>
                  </a:lnTo>
                  <a:lnTo>
                    <a:pt x="231" y="13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54" name="Freeform 158">
              <a:extLst>
                <a:ext uri="{FF2B5EF4-FFF2-40B4-BE49-F238E27FC236}">
                  <a16:creationId xmlns:a16="http://schemas.microsoft.com/office/drawing/2014/main" id="{9236AB1D-931A-43F2-8E16-45555F55E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" y="1408"/>
              <a:ext cx="244" cy="88"/>
            </a:xfrm>
            <a:custGeom>
              <a:avLst/>
              <a:gdLst>
                <a:gd name="T0" fmla="*/ 0 w 360"/>
                <a:gd name="T1" fmla="*/ 44 h 131"/>
                <a:gd name="T2" fmla="*/ 254 w 360"/>
                <a:gd name="T3" fmla="*/ 44 h 131"/>
                <a:gd name="T4" fmla="*/ 254 w 360"/>
                <a:gd name="T5" fmla="*/ 87 h 131"/>
                <a:gd name="T6" fmla="*/ 0 w 360"/>
                <a:gd name="T7" fmla="*/ 87 h 131"/>
                <a:gd name="T8" fmla="*/ 0 w 360"/>
                <a:gd name="T9" fmla="*/ 44 h 131"/>
                <a:gd name="T10" fmla="*/ 232 w 360"/>
                <a:gd name="T11" fmla="*/ 0 h 131"/>
                <a:gd name="T12" fmla="*/ 360 w 360"/>
                <a:gd name="T13" fmla="*/ 66 h 131"/>
                <a:gd name="T14" fmla="*/ 232 w 360"/>
                <a:gd name="T15" fmla="*/ 131 h 131"/>
                <a:gd name="T16" fmla="*/ 232 w 360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131">
                  <a:moveTo>
                    <a:pt x="0" y="44"/>
                  </a:moveTo>
                  <a:lnTo>
                    <a:pt x="254" y="44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4"/>
                  </a:lnTo>
                  <a:close/>
                  <a:moveTo>
                    <a:pt x="232" y="0"/>
                  </a:moveTo>
                  <a:lnTo>
                    <a:pt x="360" y="66"/>
                  </a:lnTo>
                  <a:lnTo>
                    <a:pt x="232" y="1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55" name="Freeform 159">
              <a:extLst>
                <a:ext uri="{FF2B5EF4-FFF2-40B4-BE49-F238E27FC236}">
                  <a16:creationId xmlns:a16="http://schemas.microsoft.com/office/drawing/2014/main" id="{961DB330-4308-4267-9DCE-28E529F7C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" y="1806"/>
              <a:ext cx="244" cy="89"/>
            </a:xfrm>
            <a:custGeom>
              <a:avLst/>
              <a:gdLst>
                <a:gd name="T0" fmla="*/ 0 w 360"/>
                <a:gd name="T1" fmla="*/ 43 h 130"/>
                <a:gd name="T2" fmla="*/ 254 w 360"/>
                <a:gd name="T3" fmla="*/ 43 h 130"/>
                <a:gd name="T4" fmla="*/ 254 w 360"/>
                <a:gd name="T5" fmla="*/ 87 h 130"/>
                <a:gd name="T6" fmla="*/ 0 w 360"/>
                <a:gd name="T7" fmla="*/ 87 h 130"/>
                <a:gd name="T8" fmla="*/ 0 w 360"/>
                <a:gd name="T9" fmla="*/ 43 h 130"/>
                <a:gd name="T10" fmla="*/ 232 w 360"/>
                <a:gd name="T11" fmla="*/ 0 h 130"/>
                <a:gd name="T12" fmla="*/ 360 w 360"/>
                <a:gd name="T13" fmla="*/ 64 h 130"/>
                <a:gd name="T14" fmla="*/ 232 w 360"/>
                <a:gd name="T15" fmla="*/ 130 h 130"/>
                <a:gd name="T16" fmla="*/ 232 w 360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130">
                  <a:moveTo>
                    <a:pt x="0" y="43"/>
                  </a:moveTo>
                  <a:lnTo>
                    <a:pt x="254" y="43"/>
                  </a:lnTo>
                  <a:lnTo>
                    <a:pt x="254" y="87"/>
                  </a:lnTo>
                  <a:lnTo>
                    <a:pt x="0" y="87"/>
                  </a:lnTo>
                  <a:lnTo>
                    <a:pt x="0" y="43"/>
                  </a:lnTo>
                  <a:close/>
                  <a:moveTo>
                    <a:pt x="232" y="0"/>
                  </a:moveTo>
                  <a:lnTo>
                    <a:pt x="360" y="64"/>
                  </a:lnTo>
                  <a:lnTo>
                    <a:pt x="232" y="13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486" name="Line 190">
              <a:extLst>
                <a:ext uri="{FF2B5EF4-FFF2-40B4-BE49-F238E27FC236}">
                  <a16:creationId xmlns:a16="http://schemas.microsoft.com/office/drawing/2014/main" id="{F4E6FB11-773D-4B7B-ADE4-43C36A189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" y="2568"/>
              <a:ext cx="380" cy="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87" name="Line 191">
              <a:extLst>
                <a:ext uri="{FF2B5EF4-FFF2-40B4-BE49-F238E27FC236}">
                  <a16:creationId xmlns:a16="http://schemas.microsoft.com/office/drawing/2014/main" id="{273F2B79-AEB1-4838-893D-4B1C1BED8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" y="254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88" name="Line 192">
              <a:extLst>
                <a:ext uri="{FF2B5EF4-FFF2-40B4-BE49-F238E27FC236}">
                  <a16:creationId xmlns:a16="http://schemas.microsoft.com/office/drawing/2014/main" id="{35761D74-9DA0-4384-B761-F51EEDEA4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89" name="Line 193">
              <a:extLst>
                <a:ext uri="{FF2B5EF4-FFF2-40B4-BE49-F238E27FC236}">
                  <a16:creationId xmlns:a16="http://schemas.microsoft.com/office/drawing/2014/main" id="{578788FE-267F-429C-88F4-935B06ACC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0" name="Line 194">
              <a:extLst>
                <a:ext uri="{FF2B5EF4-FFF2-40B4-BE49-F238E27FC236}">
                  <a16:creationId xmlns:a16="http://schemas.microsoft.com/office/drawing/2014/main" id="{B853CAB4-7D50-4E9D-8670-E984B83ED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8" y="2923"/>
              <a:ext cx="403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1" name="Line 195">
              <a:extLst>
                <a:ext uri="{FF2B5EF4-FFF2-40B4-BE49-F238E27FC236}">
                  <a16:creationId xmlns:a16="http://schemas.microsoft.com/office/drawing/2014/main" id="{EE3EAFA0-9D0F-41A6-B0C9-D87464BD1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568"/>
              <a:ext cx="434" cy="3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2" name="Rectangle 196">
              <a:extLst>
                <a:ext uri="{FF2B5EF4-FFF2-40B4-BE49-F238E27FC236}">
                  <a16:creationId xmlns:a16="http://schemas.microsoft.com/office/drawing/2014/main" id="{69C67454-19F0-4518-BC5A-E81EAC37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360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493" name="Line 197">
              <a:extLst>
                <a:ext uri="{FF2B5EF4-FFF2-40B4-BE49-F238E27FC236}">
                  <a16:creationId xmlns:a16="http://schemas.microsoft.com/office/drawing/2014/main" id="{80DA32C4-8ACB-47E5-9597-47A9208C5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8" y="2914"/>
              <a:ext cx="415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4" name="Line 198">
              <a:extLst>
                <a:ext uri="{FF2B5EF4-FFF2-40B4-BE49-F238E27FC236}">
                  <a16:creationId xmlns:a16="http://schemas.microsoft.com/office/drawing/2014/main" id="{4243C04C-2C86-416D-9F91-5D6233164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91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5" name="Line 199">
              <a:extLst>
                <a:ext uri="{FF2B5EF4-FFF2-40B4-BE49-F238E27FC236}">
                  <a16:creationId xmlns:a16="http://schemas.microsoft.com/office/drawing/2014/main" id="{C708C264-69B6-4B20-BA3D-12C4F8FFF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2925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6" name="Line 200">
              <a:extLst>
                <a:ext uri="{FF2B5EF4-FFF2-40B4-BE49-F238E27FC236}">
                  <a16:creationId xmlns:a16="http://schemas.microsoft.com/office/drawing/2014/main" id="{FFC5BE3F-BD09-4027-BF58-E392B8978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9" y="2537"/>
              <a:ext cx="3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7" name="Line 201">
              <a:extLst>
                <a:ext uri="{FF2B5EF4-FFF2-40B4-BE49-F238E27FC236}">
                  <a16:creationId xmlns:a16="http://schemas.microsoft.com/office/drawing/2014/main" id="{A50BC643-F2E7-4A43-91A8-DD149DF15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1" y="2543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8" name="Line 202">
              <a:extLst>
                <a:ext uri="{FF2B5EF4-FFF2-40B4-BE49-F238E27FC236}">
                  <a16:creationId xmlns:a16="http://schemas.microsoft.com/office/drawing/2014/main" id="{C4A17312-2386-49CF-BAF1-FA7B0730B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2544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99" name="Freeform 203">
              <a:extLst>
                <a:ext uri="{FF2B5EF4-FFF2-40B4-BE49-F238E27FC236}">
                  <a16:creationId xmlns:a16="http://schemas.microsoft.com/office/drawing/2014/main" id="{0509E3C4-F9EA-4899-9D36-967CAF919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" y="2545"/>
              <a:ext cx="219" cy="198"/>
            </a:xfrm>
            <a:custGeom>
              <a:avLst/>
              <a:gdLst>
                <a:gd name="T0" fmla="*/ 12 w 324"/>
                <a:gd name="T1" fmla="*/ 2 h 292"/>
                <a:gd name="T2" fmla="*/ 276 w 324"/>
                <a:gd name="T3" fmla="*/ 238 h 292"/>
                <a:gd name="T4" fmla="*/ 278 w 324"/>
                <a:gd name="T5" fmla="*/ 240 h 292"/>
                <a:gd name="T6" fmla="*/ 278 w 324"/>
                <a:gd name="T7" fmla="*/ 243 h 292"/>
                <a:gd name="T8" fmla="*/ 278 w 324"/>
                <a:gd name="T9" fmla="*/ 245 h 292"/>
                <a:gd name="T10" fmla="*/ 276 w 324"/>
                <a:gd name="T11" fmla="*/ 248 h 292"/>
                <a:gd name="T12" fmla="*/ 275 w 324"/>
                <a:gd name="T13" fmla="*/ 250 h 292"/>
                <a:gd name="T14" fmla="*/ 271 w 324"/>
                <a:gd name="T15" fmla="*/ 250 h 292"/>
                <a:gd name="T16" fmla="*/ 270 w 324"/>
                <a:gd name="T17" fmla="*/ 250 h 292"/>
                <a:gd name="T18" fmla="*/ 266 w 324"/>
                <a:gd name="T19" fmla="*/ 248 h 292"/>
                <a:gd name="T20" fmla="*/ 2 w 324"/>
                <a:gd name="T21" fmla="*/ 12 h 292"/>
                <a:gd name="T22" fmla="*/ 0 w 324"/>
                <a:gd name="T23" fmla="*/ 10 h 292"/>
                <a:gd name="T24" fmla="*/ 0 w 324"/>
                <a:gd name="T25" fmla="*/ 7 h 292"/>
                <a:gd name="T26" fmla="*/ 0 w 324"/>
                <a:gd name="T27" fmla="*/ 5 h 292"/>
                <a:gd name="T28" fmla="*/ 2 w 324"/>
                <a:gd name="T29" fmla="*/ 2 h 292"/>
                <a:gd name="T30" fmla="*/ 4 w 324"/>
                <a:gd name="T31" fmla="*/ 0 h 292"/>
                <a:gd name="T32" fmla="*/ 5 w 324"/>
                <a:gd name="T33" fmla="*/ 0 h 292"/>
                <a:gd name="T34" fmla="*/ 9 w 324"/>
                <a:gd name="T35" fmla="*/ 0 h 292"/>
                <a:gd name="T36" fmla="*/ 12 w 324"/>
                <a:gd name="T37" fmla="*/ 2 h 292"/>
                <a:gd name="T38" fmla="*/ 12 w 324"/>
                <a:gd name="T39" fmla="*/ 2 h 292"/>
                <a:gd name="T40" fmla="*/ 288 w 324"/>
                <a:gd name="T41" fmla="*/ 201 h 292"/>
                <a:gd name="T42" fmla="*/ 324 w 324"/>
                <a:gd name="T43" fmla="*/ 292 h 292"/>
                <a:gd name="T44" fmla="*/ 232 w 324"/>
                <a:gd name="T45" fmla="*/ 266 h 292"/>
                <a:gd name="T46" fmla="*/ 288 w 324"/>
                <a:gd name="T47" fmla="*/ 20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" h="292">
                  <a:moveTo>
                    <a:pt x="12" y="2"/>
                  </a:moveTo>
                  <a:lnTo>
                    <a:pt x="276" y="238"/>
                  </a:lnTo>
                  <a:lnTo>
                    <a:pt x="278" y="240"/>
                  </a:lnTo>
                  <a:lnTo>
                    <a:pt x="278" y="243"/>
                  </a:lnTo>
                  <a:lnTo>
                    <a:pt x="278" y="245"/>
                  </a:lnTo>
                  <a:lnTo>
                    <a:pt x="276" y="248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70" y="250"/>
                  </a:lnTo>
                  <a:lnTo>
                    <a:pt x="266" y="24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288" y="201"/>
                  </a:moveTo>
                  <a:lnTo>
                    <a:pt x="324" y="292"/>
                  </a:lnTo>
                  <a:lnTo>
                    <a:pt x="232" y="266"/>
                  </a:lnTo>
                  <a:lnTo>
                    <a:pt x="288" y="20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00" name="Line 204">
              <a:extLst>
                <a:ext uri="{FF2B5EF4-FFF2-40B4-BE49-F238E27FC236}">
                  <a16:creationId xmlns:a16="http://schemas.microsoft.com/office/drawing/2014/main" id="{9870C249-E013-4752-AE4E-629DC88CF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3" y="2540"/>
              <a:ext cx="10" cy="3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01" name="Rectangle 205">
              <a:extLst>
                <a:ext uri="{FF2B5EF4-FFF2-40B4-BE49-F238E27FC236}">
                  <a16:creationId xmlns:a16="http://schemas.microsoft.com/office/drawing/2014/main" id="{0C757663-6EF8-44D7-9AA1-78379221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35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02" name="Rectangle 206">
              <a:extLst>
                <a:ext uri="{FF2B5EF4-FFF2-40B4-BE49-F238E27FC236}">
                  <a16:creationId xmlns:a16="http://schemas.microsoft.com/office/drawing/2014/main" id="{CB262008-C187-486D-AADC-880ECCC1A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35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03" name="Rectangle 207">
              <a:extLst>
                <a:ext uri="{FF2B5EF4-FFF2-40B4-BE49-F238E27FC236}">
                  <a16:creationId xmlns:a16="http://schemas.microsoft.com/office/drawing/2014/main" id="{021CFF22-0A8D-46D9-A70E-A15B16988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25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04" name="Rectangle 208">
              <a:extLst>
                <a:ext uri="{FF2B5EF4-FFF2-40B4-BE49-F238E27FC236}">
                  <a16:creationId xmlns:a16="http://schemas.microsoft.com/office/drawing/2014/main" id="{98FE94DE-2B65-41EF-8E11-204EBD9E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99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05" name="Rectangle 209">
              <a:extLst>
                <a:ext uri="{FF2B5EF4-FFF2-40B4-BE49-F238E27FC236}">
                  <a16:creationId xmlns:a16="http://schemas.microsoft.com/office/drawing/2014/main" id="{E5D141E0-B6DD-4C17-8A8E-18DAD8715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2983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06" name="Freeform 210">
              <a:extLst>
                <a:ext uri="{FF2B5EF4-FFF2-40B4-BE49-F238E27FC236}">
                  <a16:creationId xmlns:a16="http://schemas.microsoft.com/office/drawing/2014/main" id="{0E4E44C2-4E4B-4D1F-85A2-278D5D8C9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14"/>
              <a:ext cx="57" cy="59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0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3 h 85"/>
                <a:gd name="T18" fmla="*/ 83 w 83"/>
                <a:gd name="T19" fmla="*/ 38 h 85"/>
                <a:gd name="T20" fmla="*/ 83 w 83"/>
                <a:gd name="T21" fmla="*/ 42 h 85"/>
                <a:gd name="T22" fmla="*/ 83 w 83"/>
                <a:gd name="T23" fmla="*/ 47 h 85"/>
                <a:gd name="T24" fmla="*/ 83 w 83"/>
                <a:gd name="T25" fmla="*/ 50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3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3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0 h 85"/>
                <a:gd name="T58" fmla="*/ 0 w 83"/>
                <a:gd name="T59" fmla="*/ 47 h 85"/>
                <a:gd name="T60" fmla="*/ 0 w 83"/>
                <a:gd name="T61" fmla="*/ 42 h 85"/>
                <a:gd name="T62" fmla="*/ 0 w 83"/>
                <a:gd name="T63" fmla="*/ 38 h 85"/>
                <a:gd name="T64" fmla="*/ 2 w 83"/>
                <a:gd name="T65" fmla="*/ 33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0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3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07" name="Freeform 211">
              <a:extLst>
                <a:ext uri="{FF2B5EF4-FFF2-40B4-BE49-F238E27FC236}">
                  <a16:creationId xmlns:a16="http://schemas.microsoft.com/office/drawing/2014/main" id="{04320031-E20C-4C6C-A15A-74C0236FC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14"/>
              <a:ext cx="57" cy="59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0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3 h 85"/>
                <a:gd name="T18" fmla="*/ 83 w 83"/>
                <a:gd name="T19" fmla="*/ 38 h 85"/>
                <a:gd name="T20" fmla="*/ 83 w 83"/>
                <a:gd name="T21" fmla="*/ 42 h 85"/>
                <a:gd name="T22" fmla="*/ 83 w 83"/>
                <a:gd name="T23" fmla="*/ 47 h 85"/>
                <a:gd name="T24" fmla="*/ 83 w 83"/>
                <a:gd name="T25" fmla="*/ 50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3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3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0 h 85"/>
                <a:gd name="T58" fmla="*/ 0 w 83"/>
                <a:gd name="T59" fmla="*/ 47 h 85"/>
                <a:gd name="T60" fmla="*/ 0 w 83"/>
                <a:gd name="T61" fmla="*/ 42 h 85"/>
                <a:gd name="T62" fmla="*/ 0 w 83"/>
                <a:gd name="T63" fmla="*/ 38 h 85"/>
                <a:gd name="T64" fmla="*/ 2 w 83"/>
                <a:gd name="T65" fmla="*/ 33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0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3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08" name="Freeform 212">
              <a:extLst>
                <a:ext uri="{FF2B5EF4-FFF2-40B4-BE49-F238E27FC236}">
                  <a16:creationId xmlns:a16="http://schemas.microsoft.com/office/drawing/2014/main" id="{135236F7-191A-4AA8-83C2-FA23B248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880"/>
              <a:ext cx="57" cy="58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2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5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3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5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5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2 w 83"/>
                <a:gd name="T65" fmla="*/ 35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2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5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09" name="Freeform 213">
              <a:extLst>
                <a:ext uri="{FF2B5EF4-FFF2-40B4-BE49-F238E27FC236}">
                  <a16:creationId xmlns:a16="http://schemas.microsoft.com/office/drawing/2014/main" id="{8E7D16F8-09A8-43F8-99AE-B691FBE8A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880"/>
              <a:ext cx="57" cy="58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2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5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3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5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5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2 w 83"/>
                <a:gd name="T65" fmla="*/ 35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2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5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0" name="Freeform 214">
              <a:extLst>
                <a:ext uri="{FF2B5EF4-FFF2-40B4-BE49-F238E27FC236}">
                  <a16:creationId xmlns:a16="http://schemas.microsoft.com/office/drawing/2014/main" id="{C6ED2B09-A226-4886-BA29-675A718F6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20"/>
              <a:ext cx="55" cy="58"/>
            </a:xfrm>
            <a:custGeom>
              <a:avLst/>
              <a:gdLst>
                <a:gd name="T0" fmla="*/ 41 w 81"/>
                <a:gd name="T1" fmla="*/ 0 h 85"/>
                <a:gd name="T2" fmla="*/ 46 w 81"/>
                <a:gd name="T3" fmla="*/ 0 h 85"/>
                <a:gd name="T4" fmla="*/ 49 w 81"/>
                <a:gd name="T5" fmla="*/ 2 h 85"/>
                <a:gd name="T6" fmla="*/ 58 w 81"/>
                <a:gd name="T7" fmla="*/ 3 h 85"/>
                <a:gd name="T8" fmla="*/ 64 w 81"/>
                <a:gd name="T9" fmla="*/ 7 h 85"/>
                <a:gd name="T10" fmla="*/ 69 w 81"/>
                <a:gd name="T11" fmla="*/ 12 h 85"/>
                <a:gd name="T12" fmla="*/ 75 w 81"/>
                <a:gd name="T13" fmla="*/ 19 h 85"/>
                <a:gd name="T14" fmla="*/ 78 w 81"/>
                <a:gd name="T15" fmla="*/ 26 h 85"/>
                <a:gd name="T16" fmla="*/ 81 w 81"/>
                <a:gd name="T17" fmla="*/ 35 h 85"/>
                <a:gd name="T18" fmla="*/ 81 w 81"/>
                <a:gd name="T19" fmla="*/ 38 h 85"/>
                <a:gd name="T20" fmla="*/ 81 w 81"/>
                <a:gd name="T21" fmla="*/ 43 h 85"/>
                <a:gd name="T22" fmla="*/ 81 w 81"/>
                <a:gd name="T23" fmla="*/ 47 h 85"/>
                <a:gd name="T24" fmla="*/ 81 w 81"/>
                <a:gd name="T25" fmla="*/ 50 h 85"/>
                <a:gd name="T26" fmla="*/ 78 w 81"/>
                <a:gd name="T27" fmla="*/ 59 h 85"/>
                <a:gd name="T28" fmla="*/ 75 w 81"/>
                <a:gd name="T29" fmla="*/ 66 h 85"/>
                <a:gd name="T30" fmla="*/ 69 w 81"/>
                <a:gd name="T31" fmla="*/ 73 h 85"/>
                <a:gd name="T32" fmla="*/ 64 w 81"/>
                <a:gd name="T33" fmla="*/ 78 h 85"/>
                <a:gd name="T34" fmla="*/ 58 w 81"/>
                <a:gd name="T35" fmla="*/ 81 h 85"/>
                <a:gd name="T36" fmla="*/ 49 w 81"/>
                <a:gd name="T37" fmla="*/ 85 h 85"/>
                <a:gd name="T38" fmla="*/ 46 w 81"/>
                <a:gd name="T39" fmla="*/ 85 h 85"/>
                <a:gd name="T40" fmla="*/ 41 w 81"/>
                <a:gd name="T41" fmla="*/ 85 h 85"/>
                <a:gd name="T42" fmla="*/ 37 w 81"/>
                <a:gd name="T43" fmla="*/ 85 h 85"/>
                <a:gd name="T44" fmla="*/ 32 w 81"/>
                <a:gd name="T45" fmla="*/ 85 h 85"/>
                <a:gd name="T46" fmla="*/ 23 w 81"/>
                <a:gd name="T47" fmla="*/ 81 h 85"/>
                <a:gd name="T48" fmla="*/ 17 w 81"/>
                <a:gd name="T49" fmla="*/ 78 h 85"/>
                <a:gd name="T50" fmla="*/ 12 w 81"/>
                <a:gd name="T51" fmla="*/ 73 h 85"/>
                <a:gd name="T52" fmla="*/ 6 w 81"/>
                <a:gd name="T53" fmla="*/ 66 h 85"/>
                <a:gd name="T54" fmla="*/ 1 w 81"/>
                <a:gd name="T55" fmla="*/ 59 h 85"/>
                <a:gd name="T56" fmla="*/ 0 w 81"/>
                <a:gd name="T57" fmla="*/ 50 h 85"/>
                <a:gd name="T58" fmla="*/ 0 w 81"/>
                <a:gd name="T59" fmla="*/ 47 h 85"/>
                <a:gd name="T60" fmla="*/ 0 w 81"/>
                <a:gd name="T61" fmla="*/ 43 h 85"/>
                <a:gd name="T62" fmla="*/ 0 w 81"/>
                <a:gd name="T63" fmla="*/ 38 h 85"/>
                <a:gd name="T64" fmla="*/ 0 w 81"/>
                <a:gd name="T65" fmla="*/ 35 h 85"/>
                <a:gd name="T66" fmla="*/ 1 w 81"/>
                <a:gd name="T67" fmla="*/ 26 h 85"/>
                <a:gd name="T68" fmla="*/ 6 w 81"/>
                <a:gd name="T69" fmla="*/ 19 h 85"/>
                <a:gd name="T70" fmla="*/ 12 w 81"/>
                <a:gd name="T71" fmla="*/ 12 h 85"/>
                <a:gd name="T72" fmla="*/ 17 w 81"/>
                <a:gd name="T73" fmla="*/ 7 h 85"/>
                <a:gd name="T74" fmla="*/ 23 w 81"/>
                <a:gd name="T75" fmla="*/ 3 h 85"/>
                <a:gd name="T76" fmla="*/ 32 w 81"/>
                <a:gd name="T77" fmla="*/ 2 h 85"/>
                <a:gd name="T78" fmla="*/ 37 w 81"/>
                <a:gd name="T79" fmla="*/ 0 h 85"/>
                <a:gd name="T80" fmla="*/ 41 w 81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3"/>
                  </a:lnTo>
                  <a:lnTo>
                    <a:pt x="64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3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1" name="Freeform 215">
              <a:extLst>
                <a:ext uri="{FF2B5EF4-FFF2-40B4-BE49-F238E27FC236}">
                  <a16:creationId xmlns:a16="http://schemas.microsoft.com/office/drawing/2014/main" id="{5755576C-BB89-4A66-856C-6E2FC67A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20"/>
              <a:ext cx="55" cy="58"/>
            </a:xfrm>
            <a:custGeom>
              <a:avLst/>
              <a:gdLst>
                <a:gd name="T0" fmla="*/ 41 w 81"/>
                <a:gd name="T1" fmla="*/ 0 h 85"/>
                <a:gd name="T2" fmla="*/ 46 w 81"/>
                <a:gd name="T3" fmla="*/ 0 h 85"/>
                <a:gd name="T4" fmla="*/ 49 w 81"/>
                <a:gd name="T5" fmla="*/ 2 h 85"/>
                <a:gd name="T6" fmla="*/ 58 w 81"/>
                <a:gd name="T7" fmla="*/ 3 h 85"/>
                <a:gd name="T8" fmla="*/ 64 w 81"/>
                <a:gd name="T9" fmla="*/ 7 h 85"/>
                <a:gd name="T10" fmla="*/ 69 w 81"/>
                <a:gd name="T11" fmla="*/ 12 h 85"/>
                <a:gd name="T12" fmla="*/ 75 w 81"/>
                <a:gd name="T13" fmla="*/ 19 h 85"/>
                <a:gd name="T14" fmla="*/ 78 w 81"/>
                <a:gd name="T15" fmla="*/ 26 h 85"/>
                <a:gd name="T16" fmla="*/ 81 w 81"/>
                <a:gd name="T17" fmla="*/ 35 h 85"/>
                <a:gd name="T18" fmla="*/ 81 w 81"/>
                <a:gd name="T19" fmla="*/ 38 h 85"/>
                <a:gd name="T20" fmla="*/ 81 w 81"/>
                <a:gd name="T21" fmla="*/ 43 h 85"/>
                <a:gd name="T22" fmla="*/ 81 w 81"/>
                <a:gd name="T23" fmla="*/ 47 h 85"/>
                <a:gd name="T24" fmla="*/ 81 w 81"/>
                <a:gd name="T25" fmla="*/ 50 h 85"/>
                <a:gd name="T26" fmla="*/ 78 w 81"/>
                <a:gd name="T27" fmla="*/ 59 h 85"/>
                <a:gd name="T28" fmla="*/ 75 w 81"/>
                <a:gd name="T29" fmla="*/ 66 h 85"/>
                <a:gd name="T30" fmla="*/ 69 w 81"/>
                <a:gd name="T31" fmla="*/ 73 h 85"/>
                <a:gd name="T32" fmla="*/ 64 w 81"/>
                <a:gd name="T33" fmla="*/ 78 h 85"/>
                <a:gd name="T34" fmla="*/ 58 w 81"/>
                <a:gd name="T35" fmla="*/ 81 h 85"/>
                <a:gd name="T36" fmla="*/ 49 w 81"/>
                <a:gd name="T37" fmla="*/ 85 h 85"/>
                <a:gd name="T38" fmla="*/ 46 w 81"/>
                <a:gd name="T39" fmla="*/ 85 h 85"/>
                <a:gd name="T40" fmla="*/ 41 w 81"/>
                <a:gd name="T41" fmla="*/ 85 h 85"/>
                <a:gd name="T42" fmla="*/ 37 w 81"/>
                <a:gd name="T43" fmla="*/ 85 h 85"/>
                <a:gd name="T44" fmla="*/ 32 w 81"/>
                <a:gd name="T45" fmla="*/ 85 h 85"/>
                <a:gd name="T46" fmla="*/ 23 w 81"/>
                <a:gd name="T47" fmla="*/ 81 h 85"/>
                <a:gd name="T48" fmla="*/ 17 w 81"/>
                <a:gd name="T49" fmla="*/ 78 h 85"/>
                <a:gd name="T50" fmla="*/ 12 w 81"/>
                <a:gd name="T51" fmla="*/ 73 h 85"/>
                <a:gd name="T52" fmla="*/ 6 w 81"/>
                <a:gd name="T53" fmla="*/ 66 h 85"/>
                <a:gd name="T54" fmla="*/ 1 w 81"/>
                <a:gd name="T55" fmla="*/ 59 h 85"/>
                <a:gd name="T56" fmla="*/ 0 w 81"/>
                <a:gd name="T57" fmla="*/ 50 h 85"/>
                <a:gd name="T58" fmla="*/ 0 w 81"/>
                <a:gd name="T59" fmla="*/ 47 h 85"/>
                <a:gd name="T60" fmla="*/ 0 w 81"/>
                <a:gd name="T61" fmla="*/ 43 h 85"/>
                <a:gd name="T62" fmla="*/ 0 w 81"/>
                <a:gd name="T63" fmla="*/ 38 h 85"/>
                <a:gd name="T64" fmla="*/ 0 w 81"/>
                <a:gd name="T65" fmla="*/ 35 h 85"/>
                <a:gd name="T66" fmla="*/ 1 w 81"/>
                <a:gd name="T67" fmla="*/ 26 h 85"/>
                <a:gd name="T68" fmla="*/ 6 w 81"/>
                <a:gd name="T69" fmla="*/ 19 h 85"/>
                <a:gd name="T70" fmla="*/ 12 w 81"/>
                <a:gd name="T71" fmla="*/ 12 h 85"/>
                <a:gd name="T72" fmla="*/ 17 w 81"/>
                <a:gd name="T73" fmla="*/ 7 h 85"/>
                <a:gd name="T74" fmla="*/ 23 w 81"/>
                <a:gd name="T75" fmla="*/ 3 h 85"/>
                <a:gd name="T76" fmla="*/ 32 w 81"/>
                <a:gd name="T77" fmla="*/ 2 h 85"/>
                <a:gd name="T78" fmla="*/ 37 w 81"/>
                <a:gd name="T79" fmla="*/ 0 h 85"/>
                <a:gd name="T80" fmla="*/ 41 w 81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3"/>
                  </a:lnTo>
                  <a:lnTo>
                    <a:pt x="64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3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2" name="Freeform 216">
              <a:extLst>
                <a:ext uri="{FF2B5EF4-FFF2-40B4-BE49-F238E27FC236}">
                  <a16:creationId xmlns:a16="http://schemas.microsoft.com/office/drawing/2014/main" id="{984A3463-04CD-4269-BC97-CE4106AB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887"/>
              <a:ext cx="55" cy="57"/>
            </a:xfrm>
            <a:custGeom>
              <a:avLst/>
              <a:gdLst>
                <a:gd name="T0" fmla="*/ 41 w 81"/>
                <a:gd name="T1" fmla="*/ 0 h 84"/>
                <a:gd name="T2" fmla="*/ 46 w 81"/>
                <a:gd name="T3" fmla="*/ 0 h 84"/>
                <a:gd name="T4" fmla="*/ 49 w 81"/>
                <a:gd name="T5" fmla="*/ 0 h 84"/>
                <a:gd name="T6" fmla="*/ 58 w 81"/>
                <a:gd name="T7" fmla="*/ 2 h 84"/>
                <a:gd name="T8" fmla="*/ 64 w 81"/>
                <a:gd name="T9" fmla="*/ 7 h 84"/>
                <a:gd name="T10" fmla="*/ 69 w 81"/>
                <a:gd name="T11" fmla="*/ 13 h 84"/>
                <a:gd name="T12" fmla="*/ 75 w 81"/>
                <a:gd name="T13" fmla="*/ 18 h 84"/>
                <a:gd name="T14" fmla="*/ 78 w 81"/>
                <a:gd name="T15" fmla="*/ 25 h 84"/>
                <a:gd name="T16" fmla="*/ 81 w 81"/>
                <a:gd name="T17" fmla="*/ 33 h 84"/>
                <a:gd name="T18" fmla="*/ 81 w 81"/>
                <a:gd name="T19" fmla="*/ 39 h 84"/>
                <a:gd name="T20" fmla="*/ 81 w 81"/>
                <a:gd name="T21" fmla="*/ 42 h 84"/>
                <a:gd name="T22" fmla="*/ 81 w 81"/>
                <a:gd name="T23" fmla="*/ 47 h 84"/>
                <a:gd name="T24" fmla="*/ 81 w 81"/>
                <a:gd name="T25" fmla="*/ 51 h 84"/>
                <a:gd name="T26" fmla="*/ 78 w 81"/>
                <a:gd name="T27" fmla="*/ 59 h 84"/>
                <a:gd name="T28" fmla="*/ 75 w 81"/>
                <a:gd name="T29" fmla="*/ 66 h 84"/>
                <a:gd name="T30" fmla="*/ 69 w 81"/>
                <a:gd name="T31" fmla="*/ 72 h 84"/>
                <a:gd name="T32" fmla="*/ 64 w 81"/>
                <a:gd name="T33" fmla="*/ 77 h 84"/>
                <a:gd name="T34" fmla="*/ 58 w 81"/>
                <a:gd name="T35" fmla="*/ 80 h 84"/>
                <a:gd name="T36" fmla="*/ 49 w 81"/>
                <a:gd name="T37" fmla="*/ 84 h 84"/>
                <a:gd name="T38" fmla="*/ 46 w 81"/>
                <a:gd name="T39" fmla="*/ 84 h 84"/>
                <a:gd name="T40" fmla="*/ 41 w 81"/>
                <a:gd name="T41" fmla="*/ 84 h 84"/>
                <a:gd name="T42" fmla="*/ 37 w 81"/>
                <a:gd name="T43" fmla="*/ 84 h 84"/>
                <a:gd name="T44" fmla="*/ 32 w 81"/>
                <a:gd name="T45" fmla="*/ 84 h 84"/>
                <a:gd name="T46" fmla="*/ 23 w 81"/>
                <a:gd name="T47" fmla="*/ 80 h 84"/>
                <a:gd name="T48" fmla="*/ 17 w 81"/>
                <a:gd name="T49" fmla="*/ 77 h 84"/>
                <a:gd name="T50" fmla="*/ 12 w 81"/>
                <a:gd name="T51" fmla="*/ 72 h 84"/>
                <a:gd name="T52" fmla="*/ 6 w 81"/>
                <a:gd name="T53" fmla="*/ 66 h 84"/>
                <a:gd name="T54" fmla="*/ 1 w 81"/>
                <a:gd name="T55" fmla="*/ 59 h 84"/>
                <a:gd name="T56" fmla="*/ 0 w 81"/>
                <a:gd name="T57" fmla="*/ 51 h 84"/>
                <a:gd name="T58" fmla="*/ 0 w 81"/>
                <a:gd name="T59" fmla="*/ 47 h 84"/>
                <a:gd name="T60" fmla="*/ 0 w 81"/>
                <a:gd name="T61" fmla="*/ 42 h 84"/>
                <a:gd name="T62" fmla="*/ 0 w 81"/>
                <a:gd name="T63" fmla="*/ 39 h 84"/>
                <a:gd name="T64" fmla="*/ 0 w 81"/>
                <a:gd name="T65" fmla="*/ 33 h 84"/>
                <a:gd name="T66" fmla="*/ 1 w 81"/>
                <a:gd name="T67" fmla="*/ 25 h 84"/>
                <a:gd name="T68" fmla="*/ 6 w 81"/>
                <a:gd name="T69" fmla="*/ 18 h 84"/>
                <a:gd name="T70" fmla="*/ 12 w 81"/>
                <a:gd name="T71" fmla="*/ 13 h 84"/>
                <a:gd name="T72" fmla="*/ 17 w 81"/>
                <a:gd name="T73" fmla="*/ 7 h 84"/>
                <a:gd name="T74" fmla="*/ 23 w 81"/>
                <a:gd name="T75" fmla="*/ 2 h 84"/>
                <a:gd name="T76" fmla="*/ 32 w 81"/>
                <a:gd name="T77" fmla="*/ 0 h 84"/>
                <a:gd name="T78" fmla="*/ 37 w 81"/>
                <a:gd name="T79" fmla="*/ 0 h 84"/>
                <a:gd name="T80" fmla="*/ 41 w 81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3"/>
                  </a:lnTo>
                  <a:lnTo>
                    <a:pt x="75" y="18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7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4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3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3" name="Freeform 217">
              <a:extLst>
                <a:ext uri="{FF2B5EF4-FFF2-40B4-BE49-F238E27FC236}">
                  <a16:creationId xmlns:a16="http://schemas.microsoft.com/office/drawing/2014/main" id="{4E161BFD-71CA-4DC4-9083-C2F1B8E92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887"/>
              <a:ext cx="55" cy="57"/>
            </a:xfrm>
            <a:custGeom>
              <a:avLst/>
              <a:gdLst>
                <a:gd name="T0" fmla="*/ 41 w 81"/>
                <a:gd name="T1" fmla="*/ 0 h 84"/>
                <a:gd name="T2" fmla="*/ 46 w 81"/>
                <a:gd name="T3" fmla="*/ 0 h 84"/>
                <a:gd name="T4" fmla="*/ 49 w 81"/>
                <a:gd name="T5" fmla="*/ 0 h 84"/>
                <a:gd name="T6" fmla="*/ 58 w 81"/>
                <a:gd name="T7" fmla="*/ 2 h 84"/>
                <a:gd name="T8" fmla="*/ 64 w 81"/>
                <a:gd name="T9" fmla="*/ 7 h 84"/>
                <a:gd name="T10" fmla="*/ 69 w 81"/>
                <a:gd name="T11" fmla="*/ 13 h 84"/>
                <a:gd name="T12" fmla="*/ 75 w 81"/>
                <a:gd name="T13" fmla="*/ 18 h 84"/>
                <a:gd name="T14" fmla="*/ 78 w 81"/>
                <a:gd name="T15" fmla="*/ 25 h 84"/>
                <a:gd name="T16" fmla="*/ 81 w 81"/>
                <a:gd name="T17" fmla="*/ 33 h 84"/>
                <a:gd name="T18" fmla="*/ 81 w 81"/>
                <a:gd name="T19" fmla="*/ 39 h 84"/>
                <a:gd name="T20" fmla="*/ 81 w 81"/>
                <a:gd name="T21" fmla="*/ 42 h 84"/>
                <a:gd name="T22" fmla="*/ 81 w 81"/>
                <a:gd name="T23" fmla="*/ 47 h 84"/>
                <a:gd name="T24" fmla="*/ 81 w 81"/>
                <a:gd name="T25" fmla="*/ 51 h 84"/>
                <a:gd name="T26" fmla="*/ 78 w 81"/>
                <a:gd name="T27" fmla="*/ 59 h 84"/>
                <a:gd name="T28" fmla="*/ 75 w 81"/>
                <a:gd name="T29" fmla="*/ 66 h 84"/>
                <a:gd name="T30" fmla="*/ 69 w 81"/>
                <a:gd name="T31" fmla="*/ 72 h 84"/>
                <a:gd name="T32" fmla="*/ 64 w 81"/>
                <a:gd name="T33" fmla="*/ 77 h 84"/>
                <a:gd name="T34" fmla="*/ 58 w 81"/>
                <a:gd name="T35" fmla="*/ 80 h 84"/>
                <a:gd name="T36" fmla="*/ 49 w 81"/>
                <a:gd name="T37" fmla="*/ 84 h 84"/>
                <a:gd name="T38" fmla="*/ 46 w 81"/>
                <a:gd name="T39" fmla="*/ 84 h 84"/>
                <a:gd name="T40" fmla="*/ 41 w 81"/>
                <a:gd name="T41" fmla="*/ 84 h 84"/>
                <a:gd name="T42" fmla="*/ 37 w 81"/>
                <a:gd name="T43" fmla="*/ 84 h 84"/>
                <a:gd name="T44" fmla="*/ 32 w 81"/>
                <a:gd name="T45" fmla="*/ 84 h 84"/>
                <a:gd name="T46" fmla="*/ 23 w 81"/>
                <a:gd name="T47" fmla="*/ 80 h 84"/>
                <a:gd name="T48" fmla="*/ 17 w 81"/>
                <a:gd name="T49" fmla="*/ 77 h 84"/>
                <a:gd name="T50" fmla="*/ 12 w 81"/>
                <a:gd name="T51" fmla="*/ 72 h 84"/>
                <a:gd name="T52" fmla="*/ 6 w 81"/>
                <a:gd name="T53" fmla="*/ 66 h 84"/>
                <a:gd name="T54" fmla="*/ 1 w 81"/>
                <a:gd name="T55" fmla="*/ 59 h 84"/>
                <a:gd name="T56" fmla="*/ 0 w 81"/>
                <a:gd name="T57" fmla="*/ 51 h 84"/>
                <a:gd name="T58" fmla="*/ 0 w 81"/>
                <a:gd name="T59" fmla="*/ 47 h 84"/>
                <a:gd name="T60" fmla="*/ 0 w 81"/>
                <a:gd name="T61" fmla="*/ 42 h 84"/>
                <a:gd name="T62" fmla="*/ 0 w 81"/>
                <a:gd name="T63" fmla="*/ 39 h 84"/>
                <a:gd name="T64" fmla="*/ 0 w 81"/>
                <a:gd name="T65" fmla="*/ 33 h 84"/>
                <a:gd name="T66" fmla="*/ 1 w 81"/>
                <a:gd name="T67" fmla="*/ 25 h 84"/>
                <a:gd name="T68" fmla="*/ 6 w 81"/>
                <a:gd name="T69" fmla="*/ 18 h 84"/>
                <a:gd name="T70" fmla="*/ 12 w 81"/>
                <a:gd name="T71" fmla="*/ 13 h 84"/>
                <a:gd name="T72" fmla="*/ 17 w 81"/>
                <a:gd name="T73" fmla="*/ 7 h 84"/>
                <a:gd name="T74" fmla="*/ 23 w 81"/>
                <a:gd name="T75" fmla="*/ 2 h 84"/>
                <a:gd name="T76" fmla="*/ 32 w 81"/>
                <a:gd name="T77" fmla="*/ 0 h 84"/>
                <a:gd name="T78" fmla="*/ 37 w 81"/>
                <a:gd name="T79" fmla="*/ 0 h 84"/>
                <a:gd name="T80" fmla="*/ 41 w 81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3"/>
                  </a:lnTo>
                  <a:lnTo>
                    <a:pt x="75" y="18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7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4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3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4" name="Freeform 218">
              <a:extLst>
                <a:ext uri="{FF2B5EF4-FFF2-40B4-BE49-F238E27FC236}">
                  <a16:creationId xmlns:a16="http://schemas.microsoft.com/office/drawing/2014/main" id="{8598F284-20F1-4DA6-8DC8-5F02B66F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520"/>
              <a:ext cx="56" cy="57"/>
            </a:xfrm>
            <a:custGeom>
              <a:avLst/>
              <a:gdLst>
                <a:gd name="T0" fmla="*/ 43 w 84"/>
                <a:gd name="T1" fmla="*/ 0 h 85"/>
                <a:gd name="T2" fmla="*/ 46 w 84"/>
                <a:gd name="T3" fmla="*/ 0 h 85"/>
                <a:gd name="T4" fmla="*/ 51 w 84"/>
                <a:gd name="T5" fmla="*/ 2 h 85"/>
                <a:gd name="T6" fmla="*/ 58 w 84"/>
                <a:gd name="T7" fmla="*/ 4 h 85"/>
                <a:gd name="T8" fmla="*/ 67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4 w 84"/>
                <a:gd name="T17" fmla="*/ 35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4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7 w 84"/>
                <a:gd name="T33" fmla="*/ 78 h 85"/>
                <a:gd name="T34" fmla="*/ 58 w 84"/>
                <a:gd name="T35" fmla="*/ 82 h 85"/>
                <a:gd name="T36" fmla="*/ 51 w 84"/>
                <a:gd name="T37" fmla="*/ 83 h 85"/>
                <a:gd name="T38" fmla="*/ 46 w 84"/>
                <a:gd name="T39" fmla="*/ 85 h 85"/>
                <a:gd name="T40" fmla="*/ 43 w 84"/>
                <a:gd name="T41" fmla="*/ 85 h 85"/>
                <a:gd name="T42" fmla="*/ 38 w 84"/>
                <a:gd name="T43" fmla="*/ 85 h 85"/>
                <a:gd name="T44" fmla="*/ 34 w 84"/>
                <a:gd name="T45" fmla="*/ 83 h 85"/>
                <a:gd name="T46" fmla="*/ 26 w 84"/>
                <a:gd name="T47" fmla="*/ 82 h 85"/>
                <a:gd name="T48" fmla="*/ 19 w 84"/>
                <a:gd name="T49" fmla="*/ 78 h 85"/>
                <a:gd name="T50" fmla="*/ 14 w 84"/>
                <a:gd name="T51" fmla="*/ 73 h 85"/>
                <a:gd name="T52" fmla="*/ 9 w 84"/>
                <a:gd name="T53" fmla="*/ 66 h 85"/>
                <a:gd name="T54" fmla="*/ 4 w 84"/>
                <a:gd name="T55" fmla="*/ 59 h 85"/>
                <a:gd name="T56" fmla="*/ 2 w 84"/>
                <a:gd name="T57" fmla="*/ 50 h 85"/>
                <a:gd name="T58" fmla="*/ 2 w 84"/>
                <a:gd name="T59" fmla="*/ 47 h 85"/>
                <a:gd name="T60" fmla="*/ 0 w 84"/>
                <a:gd name="T61" fmla="*/ 43 h 85"/>
                <a:gd name="T62" fmla="*/ 2 w 84"/>
                <a:gd name="T63" fmla="*/ 38 h 85"/>
                <a:gd name="T64" fmla="*/ 2 w 84"/>
                <a:gd name="T65" fmla="*/ 35 h 85"/>
                <a:gd name="T66" fmla="*/ 4 w 84"/>
                <a:gd name="T67" fmla="*/ 26 h 85"/>
                <a:gd name="T68" fmla="*/ 9 w 84"/>
                <a:gd name="T69" fmla="*/ 19 h 85"/>
                <a:gd name="T70" fmla="*/ 14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4 w 84"/>
                <a:gd name="T77" fmla="*/ 2 h 85"/>
                <a:gd name="T78" fmla="*/ 38 w 84"/>
                <a:gd name="T79" fmla="*/ 0 h 85"/>
                <a:gd name="T80" fmla="*/ 43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3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4" y="35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7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4" y="83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59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5" name="Freeform 219">
              <a:extLst>
                <a:ext uri="{FF2B5EF4-FFF2-40B4-BE49-F238E27FC236}">
                  <a16:creationId xmlns:a16="http://schemas.microsoft.com/office/drawing/2014/main" id="{F4713C64-BE61-4CA1-B977-511E49030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520"/>
              <a:ext cx="56" cy="57"/>
            </a:xfrm>
            <a:custGeom>
              <a:avLst/>
              <a:gdLst>
                <a:gd name="T0" fmla="*/ 43 w 84"/>
                <a:gd name="T1" fmla="*/ 0 h 85"/>
                <a:gd name="T2" fmla="*/ 46 w 84"/>
                <a:gd name="T3" fmla="*/ 0 h 85"/>
                <a:gd name="T4" fmla="*/ 51 w 84"/>
                <a:gd name="T5" fmla="*/ 2 h 85"/>
                <a:gd name="T6" fmla="*/ 58 w 84"/>
                <a:gd name="T7" fmla="*/ 4 h 85"/>
                <a:gd name="T8" fmla="*/ 67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4 w 84"/>
                <a:gd name="T17" fmla="*/ 35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4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7 w 84"/>
                <a:gd name="T33" fmla="*/ 78 h 85"/>
                <a:gd name="T34" fmla="*/ 58 w 84"/>
                <a:gd name="T35" fmla="*/ 82 h 85"/>
                <a:gd name="T36" fmla="*/ 51 w 84"/>
                <a:gd name="T37" fmla="*/ 83 h 85"/>
                <a:gd name="T38" fmla="*/ 46 w 84"/>
                <a:gd name="T39" fmla="*/ 85 h 85"/>
                <a:gd name="T40" fmla="*/ 43 w 84"/>
                <a:gd name="T41" fmla="*/ 85 h 85"/>
                <a:gd name="T42" fmla="*/ 38 w 84"/>
                <a:gd name="T43" fmla="*/ 85 h 85"/>
                <a:gd name="T44" fmla="*/ 34 w 84"/>
                <a:gd name="T45" fmla="*/ 83 h 85"/>
                <a:gd name="T46" fmla="*/ 26 w 84"/>
                <a:gd name="T47" fmla="*/ 82 h 85"/>
                <a:gd name="T48" fmla="*/ 19 w 84"/>
                <a:gd name="T49" fmla="*/ 78 h 85"/>
                <a:gd name="T50" fmla="*/ 14 w 84"/>
                <a:gd name="T51" fmla="*/ 73 h 85"/>
                <a:gd name="T52" fmla="*/ 9 w 84"/>
                <a:gd name="T53" fmla="*/ 66 h 85"/>
                <a:gd name="T54" fmla="*/ 4 w 84"/>
                <a:gd name="T55" fmla="*/ 59 h 85"/>
                <a:gd name="T56" fmla="*/ 2 w 84"/>
                <a:gd name="T57" fmla="*/ 50 h 85"/>
                <a:gd name="T58" fmla="*/ 2 w 84"/>
                <a:gd name="T59" fmla="*/ 47 h 85"/>
                <a:gd name="T60" fmla="*/ 0 w 84"/>
                <a:gd name="T61" fmla="*/ 43 h 85"/>
                <a:gd name="T62" fmla="*/ 2 w 84"/>
                <a:gd name="T63" fmla="*/ 38 h 85"/>
                <a:gd name="T64" fmla="*/ 2 w 84"/>
                <a:gd name="T65" fmla="*/ 35 h 85"/>
                <a:gd name="T66" fmla="*/ 4 w 84"/>
                <a:gd name="T67" fmla="*/ 26 h 85"/>
                <a:gd name="T68" fmla="*/ 9 w 84"/>
                <a:gd name="T69" fmla="*/ 19 h 85"/>
                <a:gd name="T70" fmla="*/ 14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4 w 84"/>
                <a:gd name="T77" fmla="*/ 2 h 85"/>
                <a:gd name="T78" fmla="*/ 38 w 84"/>
                <a:gd name="T79" fmla="*/ 0 h 85"/>
                <a:gd name="T80" fmla="*/ 43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3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4" y="35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7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4" y="83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59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16" name="Rectangle 220">
              <a:extLst>
                <a:ext uri="{FF2B5EF4-FFF2-40B4-BE49-F238E27FC236}">
                  <a16:creationId xmlns:a16="http://schemas.microsoft.com/office/drawing/2014/main" id="{51A77A92-805B-4D0A-BA13-5BFC54D45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405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17" name="Rectangle 221">
              <a:extLst>
                <a:ext uri="{FF2B5EF4-FFF2-40B4-BE49-F238E27FC236}">
                  <a16:creationId xmlns:a16="http://schemas.microsoft.com/office/drawing/2014/main" id="{7D79E663-A614-4F06-8A04-3DE4A2C1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452"/>
              <a:ext cx="62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18" name="Rectangle 222">
              <a:extLst>
                <a:ext uri="{FF2B5EF4-FFF2-40B4-BE49-F238E27FC236}">
                  <a16:creationId xmlns:a16="http://schemas.microsoft.com/office/drawing/2014/main" id="{345B1E01-C056-4BA4-968A-5EA4F1CF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2405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19" name="Rectangle 223">
              <a:extLst>
                <a:ext uri="{FF2B5EF4-FFF2-40B4-BE49-F238E27FC236}">
                  <a16:creationId xmlns:a16="http://schemas.microsoft.com/office/drawing/2014/main" id="{BA96A617-5C29-43ED-9162-B46A39E05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41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0" name="Rectangle 224">
              <a:extLst>
                <a:ext uri="{FF2B5EF4-FFF2-40B4-BE49-F238E27FC236}">
                  <a16:creationId xmlns:a16="http://schemas.microsoft.com/office/drawing/2014/main" id="{700459BF-0E56-49CC-A9C7-E2CC2277E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457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1" name="Rectangle 225">
              <a:extLst>
                <a:ext uri="{FF2B5EF4-FFF2-40B4-BE49-F238E27FC236}">
                  <a16:creationId xmlns:a16="http://schemas.microsoft.com/office/drawing/2014/main" id="{623067B1-DC25-4D27-982D-04AB586B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410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2" name="Rectangle 226">
              <a:extLst>
                <a:ext uri="{FF2B5EF4-FFF2-40B4-BE49-F238E27FC236}">
                  <a16:creationId xmlns:a16="http://schemas.microsoft.com/office/drawing/2014/main" id="{E0E5CB06-860A-441B-BAE5-BD36DAD5B9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00" y="2804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3" name="Rectangle 227">
              <a:extLst>
                <a:ext uri="{FF2B5EF4-FFF2-40B4-BE49-F238E27FC236}">
                  <a16:creationId xmlns:a16="http://schemas.microsoft.com/office/drawing/2014/main" id="{56BF81C5-2906-4459-B205-468C9B769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29" y="2753"/>
              <a:ext cx="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4" name="Rectangle 228">
              <a:extLst>
                <a:ext uri="{FF2B5EF4-FFF2-40B4-BE49-F238E27FC236}">
                  <a16:creationId xmlns:a16="http://schemas.microsoft.com/office/drawing/2014/main" id="{8DF222F4-6D13-4E40-BE7F-1180AA3E1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48" y="2627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5" name="Rectangle 229">
              <a:extLst>
                <a:ext uri="{FF2B5EF4-FFF2-40B4-BE49-F238E27FC236}">
                  <a16:creationId xmlns:a16="http://schemas.microsoft.com/office/drawing/2014/main" id="{5A0DC9A1-A17C-43B7-8635-6BA99D8F65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16" y="2815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6" name="Rectangle 230">
              <a:extLst>
                <a:ext uri="{FF2B5EF4-FFF2-40B4-BE49-F238E27FC236}">
                  <a16:creationId xmlns:a16="http://schemas.microsoft.com/office/drawing/2014/main" id="{33F86683-FD05-4752-9783-956925BEC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44" y="2768"/>
              <a:ext cx="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7" name="Rectangle 231">
              <a:extLst>
                <a:ext uri="{FF2B5EF4-FFF2-40B4-BE49-F238E27FC236}">
                  <a16:creationId xmlns:a16="http://schemas.microsoft.com/office/drawing/2014/main" id="{EED31FBD-6914-457A-9A61-DA0755BD77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63" y="2639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28" name="Line 232">
              <a:extLst>
                <a:ext uri="{FF2B5EF4-FFF2-40B4-BE49-F238E27FC236}">
                  <a16:creationId xmlns:a16="http://schemas.microsoft.com/office/drawing/2014/main" id="{523F814F-BFE9-4B06-8404-C6BCCFD83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2549"/>
              <a:ext cx="450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29" name="Line 233">
              <a:extLst>
                <a:ext uri="{FF2B5EF4-FFF2-40B4-BE49-F238E27FC236}">
                  <a16:creationId xmlns:a16="http://schemas.microsoft.com/office/drawing/2014/main" id="{16F0656F-D73D-42DC-BE8E-4B7E6251D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54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30" name="Line 234">
              <a:extLst>
                <a:ext uri="{FF2B5EF4-FFF2-40B4-BE49-F238E27FC236}">
                  <a16:creationId xmlns:a16="http://schemas.microsoft.com/office/drawing/2014/main" id="{8409B7A8-15B0-4391-8695-5DFB4CB1C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32" name="Rectangle 236">
              <a:extLst>
                <a:ext uri="{FF2B5EF4-FFF2-40B4-BE49-F238E27FC236}">
                  <a16:creationId xmlns:a16="http://schemas.microsoft.com/office/drawing/2014/main" id="{F2B9C8C7-6241-42F9-B216-5227E25AD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2360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3" name="Rectangle 237">
              <a:extLst>
                <a:ext uri="{FF2B5EF4-FFF2-40B4-BE49-F238E27FC236}">
                  <a16:creationId xmlns:a16="http://schemas.microsoft.com/office/drawing/2014/main" id="{22B6F378-2CF9-41B4-9173-2D8D982AF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2360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4" name="Rectangle 238">
              <a:extLst>
                <a:ext uri="{FF2B5EF4-FFF2-40B4-BE49-F238E27FC236}">
                  <a16:creationId xmlns:a16="http://schemas.microsoft.com/office/drawing/2014/main" id="{45A92AD7-3754-4FFB-9945-35C86188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" y="235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5" name="Rectangle 239">
              <a:extLst>
                <a:ext uri="{FF2B5EF4-FFF2-40B4-BE49-F238E27FC236}">
                  <a16:creationId xmlns:a16="http://schemas.microsoft.com/office/drawing/2014/main" id="{F3188E39-A86C-4EAD-8DE5-C9A2FB59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" y="2979"/>
              <a:ext cx="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6" name="Rectangle 240">
              <a:extLst>
                <a:ext uri="{FF2B5EF4-FFF2-40B4-BE49-F238E27FC236}">
                  <a16:creationId xmlns:a16="http://schemas.microsoft.com/office/drawing/2014/main" id="{FB076F29-6F07-4B7D-B1E7-51A0A9B1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99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7" name="Rectangle 241">
              <a:extLst>
                <a:ext uri="{FF2B5EF4-FFF2-40B4-BE49-F238E27FC236}">
                  <a16:creationId xmlns:a16="http://schemas.microsoft.com/office/drawing/2014/main" id="{3FFAD502-1111-40D1-903D-1F842860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299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38" name="Freeform 242">
              <a:extLst>
                <a:ext uri="{FF2B5EF4-FFF2-40B4-BE49-F238E27FC236}">
                  <a16:creationId xmlns:a16="http://schemas.microsoft.com/office/drawing/2014/main" id="{6839D0F5-1B69-4EC3-B8C9-7740A711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520"/>
              <a:ext cx="56" cy="58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2 h 85"/>
                <a:gd name="T6" fmla="*/ 58 w 84"/>
                <a:gd name="T7" fmla="*/ 3 h 85"/>
                <a:gd name="T8" fmla="*/ 65 w 84"/>
                <a:gd name="T9" fmla="*/ 7 h 85"/>
                <a:gd name="T10" fmla="*/ 70 w 84"/>
                <a:gd name="T11" fmla="*/ 12 h 85"/>
                <a:gd name="T12" fmla="*/ 75 w 84"/>
                <a:gd name="T13" fmla="*/ 19 h 85"/>
                <a:gd name="T14" fmla="*/ 80 w 84"/>
                <a:gd name="T15" fmla="*/ 26 h 85"/>
                <a:gd name="T16" fmla="*/ 82 w 84"/>
                <a:gd name="T17" fmla="*/ 35 h 85"/>
                <a:gd name="T18" fmla="*/ 82 w 84"/>
                <a:gd name="T19" fmla="*/ 38 h 85"/>
                <a:gd name="T20" fmla="*/ 84 w 84"/>
                <a:gd name="T21" fmla="*/ 43 h 85"/>
                <a:gd name="T22" fmla="*/ 82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5 w 84"/>
                <a:gd name="T29" fmla="*/ 66 h 85"/>
                <a:gd name="T30" fmla="*/ 70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49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7 w 84"/>
                <a:gd name="T43" fmla="*/ 85 h 85"/>
                <a:gd name="T44" fmla="*/ 32 w 84"/>
                <a:gd name="T45" fmla="*/ 85 h 85"/>
                <a:gd name="T46" fmla="*/ 26 w 84"/>
                <a:gd name="T47" fmla="*/ 81 h 85"/>
                <a:gd name="T48" fmla="*/ 17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5 h 85"/>
                <a:gd name="T66" fmla="*/ 3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7 w 84"/>
                <a:gd name="T73" fmla="*/ 7 h 85"/>
                <a:gd name="T74" fmla="*/ 26 w 84"/>
                <a:gd name="T75" fmla="*/ 3 h 85"/>
                <a:gd name="T76" fmla="*/ 32 w 84"/>
                <a:gd name="T77" fmla="*/ 2 h 85"/>
                <a:gd name="T78" fmla="*/ 37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0" y="12"/>
                  </a:lnTo>
                  <a:lnTo>
                    <a:pt x="75" y="19"/>
                  </a:lnTo>
                  <a:lnTo>
                    <a:pt x="80" y="26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4" y="43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6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39" name="Freeform 243">
              <a:extLst>
                <a:ext uri="{FF2B5EF4-FFF2-40B4-BE49-F238E27FC236}">
                  <a16:creationId xmlns:a16="http://schemas.microsoft.com/office/drawing/2014/main" id="{4BBB7E4C-906E-4D00-9520-D87260D4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520"/>
              <a:ext cx="56" cy="58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2 h 85"/>
                <a:gd name="T6" fmla="*/ 58 w 84"/>
                <a:gd name="T7" fmla="*/ 3 h 85"/>
                <a:gd name="T8" fmla="*/ 65 w 84"/>
                <a:gd name="T9" fmla="*/ 7 h 85"/>
                <a:gd name="T10" fmla="*/ 70 w 84"/>
                <a:gd name="T11" fmla="*/ 12 h 85"/>
                <a:gd name="T12" fmla="*/ 75 w 84"/>
                <a:gd name="T13" fmla="*/ 19 h 85"/>
                <a:gd name="T14" fmla="*/ 80 w 84"/>
                <a:gd name="T15" fmla="*/ 26 h 85"/>
                <a:gd name="T16" fmla="*/ 82 w 84"/>
                <a:gd name="T17" fmla="*/ 35 h 85"/>
                <a:gd name="T18" fmla="*/ 82 w 84"/>
                <a:gd name="T19" fmla="*/ 38 h 85"/>
                <a:gd name="T20" fmla="*/ 84 w 84"/>
                <a:gd name="T21" fmla="*/ 43 h 85"/>
                <a:gd name="T22" fmla="*/ 82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5 w 84"/>
                <a:gd name="T29" fmla="*/ 66 h 85"/>
                <a:gd name="T30" fmla="*/ 70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49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7 w 84"/>
                <a:gd name="T43" fmla="*/ 85 h 85"/>
                <a:gd name="T44" fmla="*/ 32 w 84"/>
                <a:gd name="T45" fmla="*/ 85 h 85"/>
                <a:gd name="T46" fmla="*/ 26 w 84"/>
                <a:gd name="T47" fmla="*/ 81 h 85"/>
                <a:gd name="T48" fmla="*/ 17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5 h 85"/>
                <a:gd name="T66" fmla="*/ 3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7 w 84"/>
                <a:gd name="T73" fmla="*/ 7 h 85"/>
                <a:gd name="T74" fmla="*/ 26 w 84"/>
                <a:gd name="T75" fmla="*/ 3 h 85"/>
                <a:gd name="T76" fmla="*/ 32 w 84"/>
                <a:gd name="T77" fmla="*/ 2 h 85"/>
                <a:gd name="T78" fmla="*/ 37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0" y="12"/>
                  </a:lnTo>
                  <a:lnTo>
                    <a:pt x="75" y="19"/>
                  </a:lnTo>
                  <a:lnTo>
                    <a:pt x="80" y="26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4" y="43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6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0" name="Freeform 244">
              <a:extLst>
                <a:ext uri="{FF2B5EF4-FFF2-40B4-BE49-F238E27FC236}">
                  <a16:creationId xmlns:a16="http://schemas.microsoft.com/office/drawing/2014/main" id="{9793103C-4C73-4292-BCFB-E7D6EE094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887"/>
              <a:ext cx="56" cy="57"/>
            </a:xfrm>
            <a:custGeom>
              <a:avLst/>
              <a:gdLst>
                <a:gd name="T0" fmla="*/ 41 w 84"/>
                <a:gd name="T1" fmla="*/ 0 h 84"/>
                <a:gd name="T2" fmla="*/ 46 w 84"/>
                <a:gd name="T3" fmla="*/ 0 h 84"/>
                <a:gd name="T4" fmla="*/ 49 w 84"/>
                <a:gd name="T5" fmla="*/ 0 h 84"/>
                <a:gd name="T6" fmla="*/ 58 w 84"/>
                <a:gd name="T7" fmla="*/ 2 h 84"/>
                <a:gd name="T8" fmla="*/ 65 w 84"/>
                <a:gd name="T9" fmla="*/ 7 h 84"/>
                <a:gd name="T10" fmla="*/ 70 w 84"/>
                <a:gd name="T11" fmla="*/ 13 h 84"/>
                <a:gd name="T12" fmla="*/ 75 w 84"/>
                <a:gd name="T13" fmla="*/ 18 h 84"/>
                <a:gd name="T14" fmla="*/ 80 w 84"/>
                <a:gd name="T15" fmla="*/ 25 h 84"/>
                <a:gd name="T16" fmla="*/ 82 w 84"/>
                <a:gd name="T17" fmla="*/ 33 h 84"/>
                <a:gd name="T18" fmla="*/ 82 w 84"/>
                <a:gd name="T19" fmla="*/ 39 h 84"/>
                <a:gd name="T20" fmla="*/ 84 w 84"/>
                <a:gd name="T21" fmla="*/ 42 h 84"/>
                <a:gd name="T22" fmla="*/ 82 w 84"/>
                <a:gd name="T23" fmla="*/ 47 h 84"/>
                <a:gd name="T24" fmla="*/ 82 w 84"/>
                <a:gd name="T25" fmla="*/ 51 h 84"/>
                <a:gd name="T26" fmla="*/ 80 w 84"/>
                <a:gd name="T27" fmla="*/ 59 h 84"/>
                <a:gd name="T28" fmla="*/ 75 w 84"/>
                <a:gd name="T29" fmla="*/ 66 h 84"/>
                <a:gd name="T30" fmla="*/ 70 w 84"/>
                <a:gd name="T31" fmla="*/ 72 h 84"/>
                <a:gd name="T32" fmla="*/ 65 w 84"/>
                <a:gd name="T33" fmla="*/ 77 h 84"/>
                <a:gd name="T34" fmla="*/ 58 w 84"/>
                <a:gd name="T35" fmla="*/ 80 h 84"/>
                <a:gd name="T36" fmla="*/ 49 w 84"/>
                <a:gd name="T37" fmla="*/ 84 h 84"/>
                <a:gd name="T38" fmla="*/ 46 w 84"/>
                <a:gd name="T39" fmla="*/ 84 h 84"/>
                <a:gd name="T40" fmla="*/ 41 w 84"/>
                <a:gd name="T41" fmla="*/ 84 h 84"/>
                <a:gd name="T42" fmla="*/ 37 w 84"/>
                <a:gd name="T43" fmla="*/ 84 h 84"/>
                <a:gd name="T44" fmla="*/ 32 w 84"/>
                <a:gd name="T45" fmla="*/ 84 h 84"/>
                <a:gd name="T46" fmla="*/ 26 w 84"/>
                <a:gd name="T47" fmla="*/ 80 h 84"/>
                <a:gd name="T48" fmla="*/ 17 w 84"/>
                <a:gd name="T49" fmla="*/ 77 h 84"/>
                <a:gd name="T50" fmla="*/ 12 w 84"/>
                <a:gd name="T51" fmla="*/ 72 h 84"/>
                <a:gd name="T52" fmla="*/ 7 w 84"/>
                <a:gd name="T53" fmla="*/ 66 h 84"/>
                <a:gd name="T54" fmla="*/ 3 w 84"/>
                <a:gd name="T55" fmla="*/ 59 h 84"/>
                <a:gd name="T56" fmla="*/ 0 w 84"/>
                <a:gd name="T57" fmla="*/ 51 h 84"/>
                <a:gd name="T58" fmla="*/ 0 w 84"/>
                <a:gd name="T59" fmla="*/ 47 h 84"/>
                <a:gd name="T60" fmla="*/ 0 w 84"/>
                <a:gd name="T61" fmla="*/ 42 h 84"/>
                <a:gd name="T62" fmla="*/ 0 w 84"/>
                <a:gd name="T63" fmla="*/ 39 h 84"/>
                <a:gd name="T64" fmla="*/ 0 w 84"/>
                <a:gd name="T65" fmla="*/ 33 h 84"/>
                <a:gd name="T66" fmla="*/ 3 w 84"/>
                <a:gd name="T67" fmla="*/ 25 h 84"/>
                <a:gd name="T68" fmla="*/ 7 w 84"/>
                <a:gd name="T69" fmla="*/ 18 h 84"/>
                <a:gd name="T70" fmla="*/ 12 w 84"/>
                <a:gd name="T71" fmla="*/ 13 h 84"/>
                <a:gd name="T72" fmla="*/ 17 w 84"/>
                <a:gd name="T73" fmla="*/ 7 h 84"/>
                <a:gd name="T74" fmla="*/ 26 w 84"/>
                <a:gd name="T75" fmla="*/ 2 h 84"/>
                <a:gd name="T76" fmla="*/ 32 w 84"/>
                <a:gd name="T77" fmla="*/ 0 h 84"/>
                <a:gd name="T78" fmla="*/ 37 w 84"/>
                <a:gd name="T79" fmla="*/ 0 h 84"/>
                <a:gd name="T80" fmla="*/ 41 w 84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7"/>
                  </a:lnTo>
                  <a:lnTo>
                    <a:pt x="70" y="13"/>
                  </a:lnTo>
                  <a:lnTo>
                    <a:pt x="75" y="18"/>
                  </a:lnTo>
                  <a:lnTo>
                    <a:pt x="80" y="25"/>
                  </a:lnTo>
                  <a:lnTo>
                    <a:pt x="82" y="33"/>
                  </a:lnTo>
                  <a:lnTo>
                    <a:pt x="82" y="39"/>
                  </a:lnTo>
                  <a:lnTo>
                    <a:pt x="84" y="42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2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6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1" name="Freeform 245">
              <a:extLst>
                <a:ext uri="{FF2B5EF4-FFF2-40B4-BE49-F238E27FC236}">
                  <a16:creationId xmlns:a16="http://schemas.microsoft.com/office/drawing/2014/main" id="{61D67EB0-8825-4378-BE46-E6CB47C4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887"/>
              <a:ext cx="56" cy="57"/>
            </a:xfrm>
            <a:custGeom>
              <a:avLst/>
              <a:gdLst>
                <a:gd name="T0" fmla="*/ 41 w 84"/>
                <a:gd name="T1" fmla="*/ 0 h 84"/>
                <a:gd name="T2" fmla="*/ 46 w 84"/>
                <a:gd name="T3" fmla="*/ 0 h 84"/>
                <a:gd name="T4" fmla="*/ 49 w 84"/>
                <a:gd name="T5" fmla="*/ 0 h 84"/>
                <a:gd name="T6" fmla="*/ 58 w 84"/>
                <a:gd name="T7" fmla="*/ 2 h 84"/>
                <a:gd name="T8" fmla="*/ 65 w 84"/>
                <a:gd name="T9" fmla="*/ 7 h 84"/>
                <a:gd name="T10" fmla="*/ 70 w 84"/>
                <a:gd name="T11" fmla="*/ 13 h 84"/>
                <a:gd name="T12" fmla="*/ 75 w 84"/>
                <a:gd name="T13" fmla="*/ 18 h 84"/>
                <a:gd name="T14" fmla="*/ 80 w 84"/>
                <a:gd name="T15" fmla="*/ 25 h 84"/>
                <a:gd name="T16" fmla="*/ 82 w 84"/>
                <a:gd name="T17" fmla="*/ 33 h 84"/>
                <a:gd name="T18" fmla="*/ 82 w 84"/>
                <a:gd name="T19" fmla="*/ 39 h 84"/>
                <a:gd name="T20" fmla="*/ 84 w 84"/>
                <a:gd name="T21" fmla="*/ 42 h 84"/>
                <a:gd name="T22" fmla="*/ 82 w 84"/>
                <a:gd name="T23" fmla="*/ 47 h 84"/>
                <a:gd name="T24" fmla="*/ 82 w 84"/>
                <a:gd name="T25" fmla="*/ 51 h 84"/>
                <a:gd name="T26" fmla="*/ 80 w 84"/>
                <a:gd name="T27" fmla="*/ 59 h 84"/>
                <a:gd name="T28" fmla="*/ 75 w 84"/>
                <a:gd name="T29" fmla="*/ 66 h 84"/>
                <a:gd name="T30" fmla="*/ 70 w 84"/>
                <a:gd name="T31" fmla="*/ 72 h 84"/>
                <a:gd name="T32" fmla="*/ 65 w 84"/>
                <a:gd name="T33" fmla="*/ 77 h 84"/>
                <a:gd name="T34" fmla="*/ 58 w 84"/>
                <a:gd name="T35" fmla="*/ 80 h 84"/>
                <a:gd name="T36" fmla="*/ 49 w 84"/>
                <a:gd name="T37" fmla="*/ 84 h 84"/>
                <a:gd name="T38" fmla="*/ 46 w 84"/>
                <a:gd name="T39" fmla="*/ 84 h 84"/>
                <a:gd name="T40" fmla="*/ 41 w 84"/>
                <a:gd name="T41" fmla="*/ 84 h 84"/>
                <a:gd name="T42" fmla="*/ 37 w 84"/>
                <a:gd name="T43" fmla="*/ 84 h 84"/>
                <a:gd name="T44" fmla="*/ 32 w 84"/>
                <a:gd name="T45" fmla="*/ 84 h 84"/>
                <a:gd name="T46" fmla="*/ 26 w 84"/>
                <a:gd name="T47" fmla="*/ 80 h 84"/>
                <a:gd name="T48" fmla="*/ 17 w 84"/>
                <a:gd name="T49" fmla="*/ 77 h 84"/>
                <a:gd name="T50" fmla="*/ 12 w 84"/>
                <a:gd name="T51" fmla="*/ 72 h 84"/>
                <a:gd name="T52" fmla="*/ 7 w 84"/>
                <a:gd name="T53" fmla="*/ 66 h 84"/>
                <a:gd name="T54" fmla="*/ 3 w 84"/>
                <a:gd name="T55" fmla="*/ 59 h 84"/>
                <a:gd name="T56" fmla="*/ 0 w 84"/>
                <a:gd name="T57" fmla="*/ 51 h 84"/>
                <a:gd name="T58" fmla="*/ 0 w 84"/>
                <a:gd name="T59" fmla="*/ 47 h 84"/>
                <a:gd name="T60" fmla="*/ 0 w 84"/>
                <a:gd name="T61" fmla="*/ 42 h 84"/>
                <a:gd name="T62" fmla="*/ 0 w 84"/>
                <a:gd name="T63" fmla="*/ 39 h 84"/>
                <a:gd name="T64" fmla="*/ 0 w 84"/>
                <a:gd name="T65" fmla="*/ 33 h 84"/>
                <a:gd name="T66" fmla="*/ 3 w 84"/>
                <a:gd name="T67" fmla="*/ 25 h 84"/>
                <a:gd name="T68" fmla="*/ 7 w 84"/>
                <a:gd name="T69" fmla="*/ 18 h 84"/>
                <a:gd name="T70" fmla="*/ 12 w 84"/>
                <a:gd name="T71" fmla="*/ 13 h 84"/>
                <a:gd name="T72" fmla="*/ 17 w 84"/>
                <a:gd name="T73" fmla="*/ 7 h 84"/>
                <a:gd name="T74" fmla="*/ 26 w 84"/>
                <a:gd name="T75" fmla="*/ 2 h 84"/>
                <a:gd name="T76" fmla="*/ 32 w 84"/>
                <a:gd name="T77" fmla="*/ 0 h 84"/>
                <a:gd name="T78" fmla="*/ 37 w 84"/>
                <a:gd name="T79" fmla="*/ 0 h 84"/>
                <a:gd name="T80" fmla="*/ 41 w 84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7"/>
                  </a:lnTo>
                  <a:lnTo>
                    <a:pt x="70" y="13"/>
                  </a:lnTo>
                  <a:lnTo>
                    <a:pt x="75" y="18"/>
                  </a:lnTo>
                  <a:lnTo>
                    <a:pt x="80" y="25"/>
                  </a:lnTo>
                  <a:lnTo>
                    <a:pt x="82" y="33"/>
                  </a:lnTo>
                  <a:lnTo>
                    <a:pt x="82" y="39"/>
                  </a:lnTo>
                  <a:lnTo>
                    <a:pt x="84" y="42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5" y="66"/>
                  </a:lnTo>
                  <a:lnTo>
                    <a:pt x="70" y="72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6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2" name="Freeform 246">
              <a:extLst>
                <a:ext uri="{FF2B5EF4-FFF2-40B4-BE49-F238E27FC236}">
                  <a16:creationId xmlns:a16="http://schemas.microsoft.com/office/drawing/2014/main" id="{3C228D25-CC5A-4A08-AAB9-2FAA7067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526"/>
              <a:ext cx="56" cy="57"/>
            </a:xfrm>
            <a:custGeom>
              <a:avLst/>
              <a:gdLst>
                <a:gd name="T0" fmla="*/ 41 w 84"/>
                <a:gd name="T1" fmla="*/ 0 h 86"/>
                <a:gd name="T2" fmla="*/ 46 w 84"/>
                <a:gd name="T3" fmla="*/ 0 h 86"/>
                <a:gd name="T4" fmla="*/ 49 w 84"/>
                <a:gd name="T5" fmla="*/ 2 h 86"/>
                <a:gd name="T6" fmla="*/ 58 w 84"/>
                <a:gd name="T7" fmla="*/ 4 h 86"/>
                <a:gd name="T8" fmla="*/ 65 w 84"/>
                <a:gd name="T9" fmla="*/ 7 h 86"/>
                <a:gd name="T10" fmla="*/ 72 w 84"/>
                <a:gd name="T11" fmla="*/ 13 h 86"/>
                <a:gd name="T12" fmla="*/ 77 w 84"/>
                <a:gd name="T13" fmla="*/ 20 h 86"/>
                <a:gd name="T14" fmla="*/ 80 w 84"/>
                <a:gd name="T15" fmla="*/ 27 h 86"/>
                <a:gd name="T16" fmla="*/ 82 w 84"/>
                <a:gd name="T17" fmla="*/ 35 h 86"/>
                <a:gd name="T18" fmla="*/ 84 w 84"/>
                <a:gd name="T19" fmla="*/ 39 h 86"/>
                <a:gd name="T20" fmla="*/ 84 w 84"/>
                <a:gd name="T21" fmla="*/ 44 h 86"/>
                <a:gd name="T22" fmla="*/ 84 w 84"/>
                <a:gd name="T23" fmla="*/ 47 h 86"/>
                <a:gd name="T24" fmla="*/ 82 w 84"/>
                <a:gd name="T25" fmla="*/ 53 h 86"/>
                <a:gd name="T26" fmla="*/ 80 w 84"/>
                <a:gd name="T27" fmla="*/ 59 h 86"/>
                <a:gd name="T28" fmla="*/ 77 w 84"/>
                <a:gd name="T29" fmla="*/ 66 h 86"/>
                <a:gd name="T30" fmla="*/ 72 w 84"/>
                <a:gd name="T31" fmla="*/ 73 h 86"/>
                <a:gd name="T32" fmla="*/ 65 w 84"/>
                <a:gd name="T33" fmla="*/ 79 h 86"/>
                <a:gd name="T34" fmla="*/ 58 w 84"/>
                <a:gd name="T35" fmla="*/ 82 h 86"/>
                <a:gd name="T36" fmla="*/ 49 w 84"/>
                <a:gd name="T37" fmla="*/ 86 h 86"/>
                <a:gd name="T38" fmla="*/ 46 w 84"/>
                <a:gd name="T39" fmla="*/ 86 h 86"/>
                <a:gd name="T40" fmla="*/ 41 w 84"/>
                <a:gd name="T41" fmla="*/ 86 h 86"/>
                <a:gd name="T42" fmla="*/ 38 w 84"/>
                <a:gd name="T43" fmla="*/ 86 h 86"/>
                <a:gd name="T44" fmla="*/ 32 w 84"/>
                <a:gd name="T45" fmla="*/ 86 h 86"/>
                <a:gd name="T46" fmla="*/ 26 w 84"/>
                <a:gd name="T47" fmla="*/ 82 h 86"/>
                <a:gd name="T48" fmla="*/ 19 w 84"/>
                <a:gd name="T49" fmla="*/ 79 h 86"/>
                <a:gd name="T50" fmla="*/ 12 w 84"/>
                <a:gd name="T51" fmla="*/ 73 h 86"/>
                <a:gd name="T52" fmla="*/ 7 w 84"/>
                <a:gd name="T53" fmla="*/ 66 h 86"/>
                <a:gd name="T54" fmla="*/ 3 w 84"/>
                <a:gd name="T55" fmla="*/ 59 h 86"/>
                <a:gd name="T56" fmla="*/ 0 w 84"/>
                <a:gd name="T57" fmla="*/ 53 h 86"/>
                <a:gd name="T58" fmla="*/ 0 w 84"/>
                <a:gd name="T59" fmla="*/ 47 h 86"/>
                <a:gd name="T60" fmla="*/ 0 w 84"/>
                <a:gd name="T61" fmla="*/ 44 h 86"/>
                <a:gd name="T62" fmla="*/ 0 w 84"/>
                <a:gd name="T63" fmla="*/ 39 h 86"/>
                <a:gd name="T64" fmla="*/ 0 w 84"/>
                <a:gd name="T65" fmla="*/ 35 h 86"/>
                <a:gd name="T66" fmla="*/ 3 w 84"/>
                <a:gd name="T67" fmla="*/ 27 h 86"/>
                <a:gd name="T68" fmla="*/ 7 w 84"/>
                <a:gd name="T69" fmla="*/ 20 h 86"/>
                <a:gd name="T70" fmla="*/ 12 w 84"/>
                <a:gd name="T71" fmla="*/ 13 h 86"/>
                <a:gd name="T72" fmla="*/ 19 w 84"/>
                <a:gd name="T73" fmla="*/ 7 h 86"/>
                <a:gd name="T74" fmla="*/ 26 w 84"/>
                <a:gd name="T75" fmla="*/ 4 h 86"/>
                <a:gd name="T76" fmla="*/ 32 w 84"/>
                <a:gd name="T77" fmla="*/ 2 h 86"/>
                <a:gd name="T78" fmla="*/ 38 w 84"/>
                <a:gd name="T79" fmla="*/ 0 h 86"/>
                <a:gd name="T80" fmla="*/ 41 w 84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6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82" y="35"/>
                  </a:lnTo>
                  <a:lnTo>
                    <a:pt x="84" y="39"/>
                  </a:lnTo>
                  <a:lnTo>
                    <a:pt x="84" y="44"/>
                  </a:lnTo>
                  <a:lnTo>
                    <a:pt x="84" y="47"/>
                  </a:lnTo>
                  <a:lnTo>
                    <a:pt x="82" y="53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9"/>
                  </a:lnTo>
                  <a:lnTo>
                    <a:pt x="58" y="82"/>
                  </a:lnTo>
                  <a:lnTo>
                    <a:pt x="49" y="8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8" y="86"/>
                  </a:lnTo>
                  <a:lnTo>
                    <a:pt x="32" y="86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3" name="Freeform 247">
              <a:extLst>
                <a:ext uri="{FF2B5EF4-FFF2-40B4-BE49-F238E27FC236}">
                  <a16:creationId xmlns:a16="http://schemas.microsoft.com/office/drawing/2014/main" id="{13A00279-A13F-4067-B930-A4B94E35B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526"/>
              <a:ext cx="56" cy="57"/>
            </a:xfrm>
            <a:custGeom>
              <a:avLst/>
              <a:gdLst>
                <a:gd name="T0" fmla="*/ 41 w 84"/>
                <a:gd name="T1" fmla="*/ 0 h 86"/>
                <a:gd name="T2" fmla="*/ 46 w 84"/>
                <a:gd name="T3" fmla="*/ 0 h 86"/>
                <a:gd name="T4" fmla="*/ 49 w 84"/>
                <a:gd name="T5" fmla="*/ 2 h 86"/>
                <a:gd name="T6" fmla="*/ 58 w 84"/>
                <a:gd name="T7" fmla="*/ 4 h 86"/>
                <a:gd name="T8" fmla="*/ 65 w 84"/>
                <a:gd name="T9" fmla="*/ 7 h 86"/>
                <a:gd name="T10" fmla="*/ 72 w 84"/>
                <a:gd name="T11" fmla="*/ 13 h 86"/>
                <a:gd name="T12" fmla="*/ 77 w 84"/>
                <a:gd name="T13" fmla="*/ 20 h 86"/>
                <a:gd name="T14" fmla="*/ 80 w 84"/>
                <a:gd name="T15" fmla="*/ 27 h 86"/>
                <a:gd name="T16" fmla="*/ 82 w 84"/>
                <a:gd name="T17" fmla="*/ 35 h 86"/>
                <a:gd name="T18" fmla="*/ 84 w 84"/>
                <a:gd name="T19" fmla="*/ 39 h 86"/>
                <a:gd name="T20" fmla="*/ 84 w 84"/>
                <a:gd name="T21" fmla="*/ 44 h 86"/>
                <a:gd name="T22" fmla="*/ 84 w 84"/>
                <a:gd name="T23" fmla="*/ 47 h 86"/>
                <a:gd name="T24" fmla="*/ 82 w 84"/>
                <a:gd name="T25" fmla="*/ 53 h 86"/>
                <a:gd name="T26" fmla="*/ 80 w 84"/>
                <a:gd name="T27" fmla="*/ 59 h 86"/>
                <a:gd name="T28" fmla="*/ 77 w 84"/>
                <a:gd name="T29" fmla="*/ 66 h 86"/>
                <a:gd name="T30" fmla="*/ 72 w 84"/>
                <a:gd name="T31" fmla="*/ 73 h 86"/>
                <a:gd name="T32" fmla="*/ 65 w 84"/>
                <a:gd name="T33" fmla="*/ 79 h 86"/>
                <a:gd name="T34" fmla="*/ 58 w 84"/>
                <a:gd name="T35" fmla="*/ 82 h 86"/>
                <a:gd name="T36" fmla="*/ 49 w 84"/>
                <a:gd name="T37" fmla="*/ 86 h 86"/>
                <a:gd name="T38" fmla="*/ 46 w 84"/>
                <a:gd name="T39" fmla="*/ 86 h 86"/>
                <a:gd name="T40" fmla="*/ 41 w 84"/>
                <a:gd name="T41" fmla="*/ 86 h 86"/>
                <a:gd name="T42" fmla="*/ 38 w 84"/>
                <a:gd name="T43" fmla="*/ 86 h 86"/>
                <a:gd name="T44" fmla="*/ 32 w 84"/>
                <a:gd name="T45" fmla="*/ 86 h 86"/>
                <a:gd name="T46" fmla="*/ 26 w 84"/>
                <a:gd name="T47" fmla="*/ 82 h 86"/>
                <a:gd name="T48" fmla="*/ 19 w 84"/>
                <a:gd name="T49" fmla="*/ 79 h 86"/>
                <a:gd name="T50" fmla="*/ 12 w 84"/>
                <a:gd name="T51" fmla="*/ 73 h 86"/>
                <a:gd name="T52" fmla="*/ 7 w 84"/>
                <a:gd name="T53" fmla="*/ 66 h 86"/>
                <a:gd name="T54" fmla="*/ 3 w 84"/>
                <a:gd name="T55" fmla="*/ 59 h 86"/>
                <a:gd name="T56" fmla="*/ 0 w 84"/>
                <a:gd name="T57" fmla="*/ 53 h 86"/>
                <a:gd name="T58" fmla="*/ 0 w 84"/>
                <a:gd name="T59" fmla="*/ 47 h 86"/>
                <a:gd name="T60" fmla="*/ 0 w 84"/>
                <a:gd name="T61" fmla="*/ 44 h 86"/>
                <a:gd name="T62" fmla="*/ 0 w 84"/>
                <a:gd name="T63" fmla="*/ 39 h 86"/>
                <a:gd name="T64" fmla="*/ 0 w 84"/>
                <a:gd name="T65" fmla="*/ 35 h 86"/>
                <a:gd name="T66" fmla="*/ 3 w 84"/>
                <a:gd name="T67" fmla="*/ 27 h 86"/>
                <a:gd name="T68" fmla="*/ 7 w 84"/>
                <a:gd name="T69" fmla="*/ 20 h 86"/>
                <a:gd name="T70" fmla="*/ 12 w 84"/>
                <a:gd name="T71" fmla="*/ 13 h 86"/>
                <a:gd name="T72" fmla="*/ 19 w 84"/>
                <a:gd name="T73" fmla="*/ 7 h 86"/>
                <a:gd name="T74" fmla="*/ 26 w 84"/>
                <a:gd name="T75" fmla="*/ 4 h 86"/>
                <a:gd name="T76" fmla="*/ 32 w 84"/>
                <a:gd name="T77" fmla="*/ 2 h 86"/>
                <a:gd name="T78" fmla="*/ 38 w 84"/>
                <a:gd name="T79" fmla="*/ 0 h 86"/>
                <a:gd name="T80" fmla="*/ 41 w 84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6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82" y="35"/>
                  </a:lnTo>
                  <a:lnTo>
                    <a:pt x="84" y="39"/>
                  </a:lnTo>
                  <a:lnTo>
                    <a:pt x="84" y="44"/>
                  </a:lnTo>
                  <a:lnTo>
                    <a:pt x="84" y="47"/>
                  </a:lnTo>
                  <a:lnTo>
                    <a:pt x="82" y="53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9"/>
                  </a:lnTo>
                  <a:lnTo>
                    <a:pt x="58" y="82"/>
                  </a:lnTo>
                  <a:lnTo>
                    <a:pt x="49" y="8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8" y="86"/>
                  </a:lnTo>
                  <a:lnTo>
                    <a:pt x="32" y="86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4" name="Freeform 248">
              <a:extLst>
                <a:ext uri="{FF2B5EF4-FFF2-40B4-BE49-F238E27FC236}">
                  <a16:creationId xmlns:a16="http://schemas.microsoft.com/office/drawing/2014/main" id="{813BDB5B-00CD-4DBF-A43F-22642A5AD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893"/>
              <a:ext cx="56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7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8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1 h 85"/>
                <a:gd name="T32" fmla="*/ 65 w 84"/>
                <a:gd name="T33" fmla="*/ 77 h 85"/>
                <a:gd name="T34" fmla="*/ 58 w 84"/>
                <a:gd name="T35" fmla="*/ 82 h 85"/>
                <a:gd name="T36" fmla="*/ 49 w 84"/>
                <a:gd name="T37" fmla="*/ 83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2 w 84"/>
                <a:gd name="T45" fmla="*/ 83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1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8 h 85"/>
                <a:gd name="T64" fmla="*/ 0 w 84"/>
                <a:gd name="T65" fmla="*/ 33 h 85"/>
                <a:gd name="T66" fmla="*/ 3 w 84"/>
                <a:gd name="T67" fmla="*/ 26 h 85"/>
                <a:gd name="T68" fmla="*/ 7 w 84"/>
                <a:gd name="T69" fmla="*/ 17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2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2" y="83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5" name="Freeform 249">
              <a:extLst>
                <a:ext uri="{FF2B5EF4-FFF2-40B4-BE49-F238E27FC236}">
                  <a16:creationId xmlns:a16="http://schemas.microsoft.com/office/drawing/2014/main" id="{D6E743FA-6A05-4298-ADFB-DDA4C99A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893"/>
              <a:ext cx="56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49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7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8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1 h 85"/>
                <a:gd name="T32" fmla="*/ 65 w 84"/>
                <a:gd name="T33" fmla="*/ 77 h 85"/>
                <a:gd name="T34" fmla="*/ 58 w 84"/>
                <a:gd name="T35" fmla="*/ 82 h 85"/>
                <a:gd name="T36" fmla="*/ 49 w 84"/>
                <a:gd name="T37" fmla="*/ 83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2 w 84"/>
                <a:gd name="T45" fmla="*/ 83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1 h 85"/>
                <a:gd name="T52" fmla="*/ 7 w 84"/>
                <a:gd name="T53" fmla="*/ 66 h 85"/>
                <a:gd name="T54" fmla="*/ 3 w 84"/>
                <a:gd name="T55" fmla="*/ 59 h 85"/>
                <a:gd name="T56" fmla="*/ 0 w 84"/>
                <a:gd name="T57" fmla="*/ 50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8 h 85"/>
                <a:gd name="T64" fmla="*/ 0 w 84"/>
                <a:gd name="T65" fmla="*/ 33 h 85"/>
                <a:gd name="T66" fmla="*/ 3 w 84"/>
                <a:gd name="T67" fmla="*/ 26 h 85"/>
                <a:gd name="T68" fmla="*/ 7 w 84"/>
                <a:gd name="T69" fmla="*/ 17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2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1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49" y="83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2" y="83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1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6" name="Freeform 250">
              <a:extLst>
                <a:ext uri="{FF2B5EF4-FFF2-40B4-BE49-F238E27FC236}">
                  <a16:creationId xmlns:a16="http://schemas.microsoft.com/office/drawing/2014/main" id="{E3E3E49F-D778-4213-8B87-18AE2CE0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525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1 h 85"/>
                <a:gd name="T6" fmla="*/ 58 w 84"/>
                <a:gd name="T7" fmla="*/ 3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2 w 84"/>
                <a:gd name="T17" fmla="*/ 34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2 w 84"/>
                <a:gd name="T25" fmla="*/ 52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50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5 h 85"/>
                <a:gd name="T46" fmla="*/ 26 w 84"/>
                <a:gd name="T47" fmla="*/ 81 h 85"/>
                <a:gd name="T48" fmla="*/ 19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2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4 h 85"/>
                <a:gd name="T66" fmla="*/ 4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3 h 85"/>
                <a:gd name="T76" fmla="*/ 33 w 84"/>
                <a:gd name="T77" fmla="*/ 1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50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7" name="Freeform 251">
              <a:extLst>
                <a:ext uri="{FF2B5EF4-FFF2-40B4-BE49-F238E27FC236}">
                  <a16:creationId xmlns:a16="http://schemas.microsoft.com/office/drawing/2014/main" id="{0197719C-812F-43F1-B67B-7FECCC14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525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1 h 85"/>
                <a:gd name="T6" fmla="*/ 58 w 84"/>
                <a:gd name="T7" fmla="*/ 3 h 85"/>
                <a:gd name="T8" fmla="*/ 65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2 w 84"/>
                <a:gd name="T17" fmla="*/ 34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2 w 84"/>
                <a:gd name="T25" fmla="*/ 52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5 w 84"/>
                <a:gd name="T33" fmla="*/ 78 h 85"/>
                <a:gd name="T34" fmla="*/ 58 w 84"/>
                <a:gd name="T35" fmla="*/ 81 h 85"/>
                <a:gd name="T36" fmla="*/ 50 w 84"/>
                <a:gd name="T37" fmla="*/ 85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5 h 85"/>
                <a:gd name="T46" fmla="*/ 26 w 84"/>
                <a:gd name="T47" fmla="*/ 81 h 85"/>
                <a:gd name="T48" fmla="*/ 19 w 84"/>
                <a:gd name="T49" fmla="*/ 78 h 85"/>
                <a:gd name="T50" fmla="*/ 12 w 84"/>
                <a:gd name="T51" fmla="*/ 73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2 h 85"/>
                <a:gd name="T58" fmla="*/ 0 w 84"/>
                <a:gd name="T59" fmla="*/ 47 h 85"/>
                <a:gd name="T60" fmla="*/ 0 w 84"/>
                <a:gd name="T61" fmla="*/ 43 h 85"/>
                <a:gd name="T62" fmla="*/ 0 w 84"/>
                <a:gd name="T63" fmla="*/ 38 h 85"/>
                <a:gd name="T64" fmla="*/ 0 w 84"/>
                <a:gd name="T65" fmla="*/ 34 h 85"/>
                <a:gd name="T66" fmla="*/ 4 w 84"/>
                <a:gd name="T67" fmla="*/ 26 h 85"/>
                <a:gd name="T68" fmla="*/ 7 w 84"/>
                <a:gd name="T69" fmla="*/ 19 h 85"/>
                <a:gd name="T70" fmla="*/ 12 w 84"/>
                <a:gd name="T71" fmla="*/ 12 h 85"/>
                <a:gd name="T72" fmla="*/ 19 w 84"/>
                <a:gd name="T73" fmla="*/ 7 h 85"/>
                <a:gd name="T74" fmla="*/ 26 w 84"/>
                <a:gd name="T75" fmla="*/ 3 h 85"/>
                <a:gd name="T76" fmla="*/ 33 w 84"/>
                <a:gd name="T77" fmla="*/ 1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50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8" name="Freeform 252">
              <a:extLst>
                <a:ext uri="{FF2B5EF4-FFF2-40B4-BE49-F238E27FC236}">
                  <a16:creationId xmlns:a16="http://schemas.microsoft.com/office/drawing/2014/main" id="{59BD0B7D-5AC3-40A1-8AAF-DC134500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892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3 h 85"/>
                <a:gd name="T12" fmla="*/ 77 w 84"/>
                <a:gd name="T13" fmla="*/ 18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9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1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2 h 85"/>
                <a:gd name="T32" fmla="*/ 65 w 84"/>
                <a:gd name="T33" fmla="*/ 77 h 85"/>
                <a:gd name="T34" fmla="*/ 58 w 84"/>
                <a:gd name="T35" fmla="*/ 82 h 85"/>
                <a:gd name="T36" fmla="*/ 50 w 84"/>
                <a:gd name="T37" fmla="*/ 84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4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2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1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9 h 85"/>
                <a:gd name="T64" fmla="*/ 0 w 84"/>
                <a:gd name="T65" fmla="*/ 33 h 85"/>
                <a:gd name="T66" fmla="*/ 4 w 84"/>
                <a:gd name="T67" fmla="*/ 26 h 85"/>
                <a:gd name="T68" fmla="*/ 7 w 84"/>
                <a:gd name="T69" fmla="*/ 18 h 85"/>
                <a:gd name="T70" fmla="*/ 12 w 84"/>
                <a:gd name="T71" fmla="*/ 13 h 85"/>
                <a:gd name="T72" fmla="*/ 19 w 84"/>
                <a:gd name="T73" fmla="*/ 7 h 85"/>
                <a:gd name="T74" fmla="*/ 26 w 84"/>
                <a:gd name="T75" fmla="*/ 4 h 85"/>
                <a:gd name="T76" fmla="*/ 33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18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0" y="84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49" name="Freeform 253">
              <a:extLst>
                <a:ext uri="{FF2B5EF4-FFF2-40B4-BE49-F238E27FC236}">
                  <a16:creationId xmlns:a16="http://schemas.microsoft.com/office/drawing/2014/main" id="{40134253-5EF0-4592-A1AE-E772B145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892"/>
              <a:ext cx="57" cy="57"/>
            </a:xfrm>
            <a:custGeom>
              <a:avLst/>
              <a:gdLst>
                <a:gd name="T0" fmla="*/ 41 w 84"/>
                <a:gd name="T1" fmla="*/ 0 h 85"/>
                <a:gd name="T2" fmla="*/ 46 w 84"/>
                <a:gd name="T3" fmla="*/ 0 h 85"/>
                <a:gd name="T4" fmla="*/ 50 w 84"/>
                <a:gd name="T5" fmla="*/ 0 h 85"/>
                <a:gd name="T6" fmla="*/ 58 w 84"/>
                <a:gd name="T7" fmla="*/ 4 h 85"/>
                <a:gd name="T8" fmla="*/ 65 w 84"/>
                <a:gd name="T9" fmla="*/ 7 h 85"/>
                <a:gd name="T10" fmla="*/ 72 w 84"/>
                <a:gd name="T11" fmla="*/ 13 h 85"/>
                <a:gd name="T12" fmla="*/ 77 w 84"/>
                <a:gd name="T13" fmla="*/ 18 h 85"/>
                <a:gd name="T14" fmla="*/ 80 w 84"/>
                <a:gd name="T15" fmla="*/ 26 h 85"/>
                <a:gd name="T16" fmla="*/ 82 w 84"/>
                <a:gd name="T17" fmla="*/ 33 h 85"/>
                <a:gd name="T18" fmla="*/ 84 w 84"/>
                <a:gd name="T19" fmla="*/ 39 h 85"/>
                <a:gd name="T20" fmla="*/ 84 w 84"/>
                <a:gd name="T21" fmla="*/ 42 h 85"/>
                <a:gd name="T22" fmla="*/ 84 w 84"/>
                <a:gd name="T23" fmla="*/ 47 h 85"/>
                <a:gd name="T24" fmla="*/ 82 w 84"/>
                <a:gd name="T25" fmla="*/ 51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2 h 85"/>
                <a:gd name="T32" fmla="*/ 65 w 84"/>
                <a:gd name="T33" fmla="*/ 77 h 85"/>
                <a:gd name="T34" fmla="*/ 58 w 84"/>
                <a:gd name="T35" fmla="*/ 82 h 85"/>
                <a:gd name="T36" fmla="*/ 50 w 84"/>
                <a:gd name="T37" fmla="*/ 84 h 85"/>
                <a:gd name="T38" fmla="*/ 46 w 84"/>
                <a:gd name="T39" fmla="*/ 85 h 85"/>
                <a:gd name="T40" fmla="*/ 41 w 84"/>
                <a:gd name="T41" fmla="*/ 85 h 85"/>
                <a:gd name="T42" fmla="*/ 38 w 84"/>
                <a:gd name="T43" fmla="*/ 85 h 85"/>
                <a:gd name="T44" fmla="*/ 33 w 84"/>
                <a:gd name="T45" fmla="*/ 84 h 85"/>
                <a:gd name="T46" fmla="*/ 26 w 84"/>
                <a:gd name="T47" fmla="*/ 82 h 85"/>
                <a:gd name="T48" fmla="*/ 19 w 84"/>
                <a:gd name="T49" fmla="*/ 77 h 85"/>
                <a:gd name="T50" fmla="*/ 12 w 84"/>
                <a:gd name="T51" fmla="*/ 72 h 85"/>
                <a:gd name="T52" fmla="*/ 7 w 84"/>
                <a:gd name="T53" fmla="*/ 66 h 85"/>
                <a:gd name="T54" fmla="*/ 4 w 84"/>
                <a:gd name="T55" fmla="*/ 59 h 85"/>
                <a:gd name="T56" fmla="*/ 0 w 84"/>
                <a:gd name="T57" fmla="*/ 51 h 85"/>
                <a:gd name="T58" fmla="*/ 0 w 84"/>
                <a:gd name="T59" fmla="*/ 47 h 85"/>
                <a:gd name="T60" fmla="*/ 0 w 84"/>
                <a:gd name="T61" fmla="*/ 42 h 85"/>
                <a:gd name="T62" fmla="*/ 0 w 84"/>
                <a:gd name="T63" fmla="*/ 39 h 85"/>
                <a:gd name="T64" fmla="*/ 0 w 84"/>
                <a:gd name="T65" fmla="*/ 33 h 85"/>
                <a:gd name="T66" fmla="*/ 4 w 84"/>
                <a:gd name="T67" fmla="*/ 26 h 85"/>
                <a:gd name="T68" fmla="*/ 7 w 84"/>
                <a:gd name="T69" fmla="*/ 18 h 85"/>
                <a:gd name="T70" fmla="*/ 12 w 84"/>
                <a:gd name="T71" fmla="*/ 13 h 85"/>
                <a:gd name="T72" fmla="*/ 19 w 84"/>
                <a:gd name="T73" fmla="*/ 7 h 85"/>
                <a:gd name="T74" fmla="*/ 26 w 84"/>
                <a:gd name="T75" fmla="*/ 4 h 85"/>
                <a:gd name="T76" fmla="*/ 33 w 84"/>
                <a:gd name="T77" fmla="*/ 0 h 85"/>
                <a:gd name="T78" fmla="*/ 38 w 84"/>
                <a:gd name="T79" fmla="*/ 0 h 85"/>
                <a:gd name="T80" fmla="*/ 41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1" y="0"/>
                  </a:moveTo>
                  <a:lnTo>
                    <a:pt x="46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7" y="18"/>
                  </a:lnTo>
                  <a:lnTo>
                    <a:pt x="80" y="26"/>
                  </a:lnTo>
                  <a:lnTo>
                    <a:pt x="82" y="33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4" y="47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0" y="84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8" y="85"/>
                  </a:lnTo>
                  <a:lnTo>
                    <a:pt x="33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50" name="Rectangle 254">
              <a:extLst>
                <a:ext uri="{FF2B5EF4-FFF2-40B4-BE49-F238E27FC236}">
                  <a16:creationId xmlns:a16="http://schemas.microsoft.com/office/drawing/2014/main" id="{7EBDEB2B-4681-44F0-913A-8EF3E27D4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43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1" name="Rectangle 255">
              <a:extLst>
                <a:ext uri="{FF2B5EF4-FFF2-40B4-BE49-F238E27FC236}">
                  <a16:creationId xmlns:a16="http://schemas.microsoft.com/office/drawing/2014/main" id="{07BA9779-FAF8-43B0-AE46-35FC35F7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479"/>
              <a:ext cx="62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2" name="Rectangle 256">
              <a:extLst>
                <a:ext uri="{FF2B5EF4-FFF2-40B4-BE49-F238E27FC236}">
                  <a16:creationId xmlns:a16="http://schemas.microsoft.com/office/drawing/2014/main" id="{F6E4076B-5F30-403A-A531-95F9F801F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2432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3" name="Rectangle 257">
              <a:extLst>
                <a:ext uri="{FF2B5EF4-FFF2-40B4-BE49-F238E27FC236}">
                  <a16:creationId xmlns:a16="http://schemas.microsoft.com/office/drawing/2014/main" id="{DC3998B1-5356-4F68-A91B-859B4C46F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243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4" name="Rectangle 258">
              <a:extLst>
                <a:ext uri="{FF2B5EF4-FFF2-40B4-BE49-F238E27FC236}">
                  <a16:creationId xmlns:a16="http://schemas.microsoft.com/office/drawing/2014/main" id="{86CFD676-D6B7-4F8B-849A-F978EACA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2478"/>
              <a:ext cx="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36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5" name="Rectangle 259">
              <a:extLst>
                <a:ext uri="{FF2B5EF4-FFF2-40B4-BE49-F238E27FC236}">
                  <a16:creationId xmlns:a16="http://schemas.microsoft.com/office/drawing/2014/main" id="{F2ED63F5-B2B6-48A3-8920-EFA79D3EA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430"/>
              <a:ext cx="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6" name="Rectangle 260">
              <a:extLst>
                <a:ext uri="{FF2B5EF4-FFF2-40B4-BE49-F238E27FC236}">
                  <a16:creationId xmlns:a16="http://schemas.microsoft.com/office/drawing/2014/main" id="{EC1F7F74-8121-4EDC-979E-7D6D28F9D2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4801" y="2677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7" name="Rectangle 261">
              <a:extLst>
                <a:ext uri="{FF2B5EF4-FFF2-40B4-BE49-F238E27FC236}">
                  <a16:creationId xmlns:a16="http://schemas.microsoft.com/office/drawing/2014/main" id="{317E6687-CB20-4019-A31C-DDE0797EC0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4841" y="2749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47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8" name="Rectangle 262">
              <a:extLst>
                <a:ext uri="{FF2B5EF4-FFF2-40B4-BE49-F238E27FC236}">
                  <a16:creationId xmlns:a16="http://schemas.microsoft.com/office/drawing/2014/main" id="{3D433BB6-4620-49C6-ABBD-41AC9C788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4911" y="2734"/>
              <a:ext cx="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59" name="Rectangle 263">
              <a:extLst>
                <a:ext uri="{FF2B5EF4-FFF2-40B4-BE49-F238E27FC236}">
                  <a16:creationId xmlns:a16="http://schemas.microsoft.com/office/drawing/2014/main" id="{5C54E1F1-AFE3-4640-8EE9-202EEE6FDC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4296" y="259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0" name="Rectangle 264">
              <a:extLst>
                <a:ext uri="{FF2B5EF4-FFF2-40B4-BE49-F238E27FC236}">
                  <a16:creationId xmlns:a16="http://schemas.microsoft.com/office/drawing/2014/main" id="{3CA74331-4AC4-4247-85CC-4AB919AFCB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4338" y="2663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1" name="Rectangle 265">
              <a:extLst>
                <a:ext uri="{FF2B5EF4-FFF2-40B4-BE49-F238E27FC236}">
                  <a16:creationId xmlns:a16="http://schemas.microsoft.com/office/drawing/2014/main" id="{4E79C5A8-BDBB-4E5A-9A7A-EA3340C267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4407" y="2655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2" name="Rectangle 266">
              <a:extLst>
                <a:ext uri="{FF2B5EF4-FFF2-40B4-BE49-F238E27FC236}">
                  <a16:creationId xmlns:a16="http://schemas.microsoft.com/office/drawing/2014/main" id="{E2895F46-4F27-45FD-98B2-DBA84E43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931"/>
              <a:ext cx="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3" name="Rectangle 267">
              <a:extLst>
                <a:ext uri="{FF2B5EF4-FFF2-40B4-BE49-F238E27FC236}">
                  <a16:creationId xmlns:a16="http://schemas.microsoft.com/office/drawing/2014/main" id="{318558A1-CCBB-4BE3-B8C9-579459503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979"/>
              <a:ext cx="6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4" name="Rectangle 268">
              <a:extLst>
                <a:ext uri="{FF2B5EF4-FFF2-40B4-BE49-F238E27FC236}">
                  <a16:creationId xmlns:a16="http://schemas.microsoft.com/office/drawing/2014/main" id="{5BBEFF27-D8D6-4892-94E8-5D951E76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2931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5" name="Rectangle 269">
              <a:extLst>
                <a:ext uri="{FF2B5EF4-FFF2-40B4-BE49-F238E27FC236}">
                  <a16:creationId xmlns:a16="http://schemas.microsoft.com/office/drawing/2014/main" id="{5AF6D2E2-9E88-4066-B543-13F91F5DB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93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6" name="Rectangle 270">
              <a:extLst>
                <a:ext uri="{FF2B5EF4-FFF2-40B4-BE49-F238E27FC236}">
                  <a16:creationId xmlns:a16="http://schemas.microsoft.com/office/drawing/2014/main" id="{2A26630D-557D-4768-81D2-587785A1C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2983"/>
              <a:ext cx="6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57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7" name="Rectangle 271">
              <a:extLst>
                <a:ext uri="{FF2B5EF4-FFF2-40B4-BE49-F238E27FC236}">
                  <a16:creationId xmlns:a16="http://schemas.microsoft.com/office/drawing/2014/main" id="{A12AADA5-3B0F-45B4-8770-85F6D2DB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935"/>
              <a:ext cx="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8" name="Rectangle 272">
              <a:extLst>
                <a:ext uri="{FF2B5EF4-FFF2-40B4-BE49-F238E27FC236}">
                  <a16:creationId xmlns:a16="http://schemas.microsoft.com/office/drawing/2014/main" id="{1D0C4B55-D36E-4335-B6BA-213F35BA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067"/>
              <a:ext cx="7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Physical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69" name="Rectangle 273">
              <a:extLst>
                <a:ext uri="{FF2B5EF4-FFF2-40B4-BE49-F238E27FC236}">
                  <a16:creationId xmlns:a16="http://schemas.microsoft.com/office/drawing/2014/main" id="{41B1F01F-551C-4157-8017-CBC50422D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2220"/>
              <a:ext cx="8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Topological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0" name="Rectangle 274">
              <a:extLst>
                <a:ext uri="{FF2B5EF4-FFF2-40B4-BE49-F238E27FC236}">
                  <a16:creationId xmlns:a16="http://schemas.microsoft.com/office/drawing/2014/main" id="{C701C769-5FE2-475D-9BE0-EC3C33BB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728"/>
              <a:ext cx="3710" cy="245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71" name="Line 275">
              <a:extLst>
                <a:ext uri="{FF2B5EF4-FFF2-40B4-BE49-F238E27FC236}">
                  <a16:creationId xmlns:a16="http://schemas.microsoft.com/office/drawing/2014/main" id="{7D3AD43F-1DBA-4C68-8462-4F337EF12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728"/>
              <a:ext cx="1" cy="24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72" name="Line 276">
              <a:extLst>
                <a:ext uri="{FF2B5EF4-FFF2-40B4-BE49-F238E27FC236}">
                  <a16:creationId xmlns:a16="http://schemas.microsoft.com/office/drawing/2014/main" id="{2E7738C2-8156-4FF2-8E39-BE212031B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" y="1021"/>
              <a:ext cx="5565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73" name="Rectangle 277">
              <a:extLst>
                <a:ext uri="{FF2B5EF4-FFF2-40B4-BE49-F238E27FC236}">
                  <a16:creationId xmlns:a16="http://schemas.microsoft.com/office/drawing/2014/main" id="{27BBD7AF-A65F-4AD3-BBBC-68A0EBC7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773"/>
              <a:ext cx="21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TIN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4" name="Rectangle 278">
              <a:extLst>
                <a:ext uri="{FF2B5EF4-FFF2-40B4-BE49-F238E27FC236}">
                  <a16:creationId xmlns:a16="http://schemas.microsoft.com/office/drawing/2014/main" id="{55A8AC93-7713-4207-974D-68DE2F9FB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773"/>
              <a:ext cx="4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5" name="Rectangle 279">
              <a:extLst>
                <a:ext uri="{FF2B5EF4-FFF2-40B4-BE49-F238E27FC236}">
                  <a16:creationId xmlns:a16="http://schemas.microsoft.com/office/drawing/2014/main" id="{C2CE70A5-3D62-4AB3-B697-1F0709BFA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773"/>
              <a:ext cx="34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Base 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6" name="Rectangle 280">
              <a:extLst>
                <a:ext uri="{FF2B5EF4-FFF2-40B4-BE49-F238E27FC236}">
                  <a16:creationId xmlns:a16="http://schemas.microsoft.com/office/drawing/2014/main" id="{D51CB061-E74E-4C5D-B94F-4CA66D5DB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773"/>
              <a:ext cx="47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Voronoi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7" name="Rectangle 281">
              <a:extLst>
                <a:ext uri="{FF2B5EF4-FFF2-40B4-BE49-F238E27FC236}">
                  <a16:creationId xmlns:a16="http://schemas.microsoft.com/office/drawing/2014/main" id="{E66D3C1A-A549-4D80-92C8-D386F3366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773"/>
              <a:ext cx="2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Grid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8" name="Rectangle 282">
              <a:extLst>
                <a:ext uri="{FF2B5EF4-FFF2-40B4-BE49-F238E27FC236}">
                  <a16:creationId xmlns:a16="http://schemas.microsoft.com/office/drawing/2014/main" id="{E048CF93-E319-4D0D-8599-70DF7A19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773"/>
              <a:ext cx="146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Contour-Flow-Tube Grid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79" name="Rectangle 283">
              <a:extLst>
                <a:ext uri="{FF2B5EF4-FFF2-40B4-BE49-F238E27FC236}">
                  <a16:creationId xmlns:a16="http://schemas.microsoft.com/office/drawing/2014/main" id="{52EE75E6-7884-4399-AAD8-06E4C819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067"/>
              <a:ext cx="7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Physical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80" name="Rectangle 284">
              <a:extLst>
                <a:ext uri="{FF2B5EF4-FFF2-40B4-BE49-F238E27FC236}">
                  <a16:creationId xmlns:a16="http://schemas.microsoft.com/office/drawing/2014/main" id="{0F21B059-E7CD-490D-9775-B102FF175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220"/>
              <a:ext cx="8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Topological Network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581" name="Freeform 285">
              <a:extLst>
                <a:ext uri="{FF2B5EF4-FFF2-40B4-BE49-F238E27FC236}">
                  <a16:creationId xmlns:a16="http://schemas.microsoft.com/office/drawing/2014/main" id="{163A1E32-63C1-4373-B434-FE9B848F6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1239"/>
              <a:ext cx="528" cy="499"/>
            </a:xfrm>
            <a:custGeom>
              <a:avLst/>
              <a:gdLst>
                <a:gd name="T0" fmla="*/ 505 w 779"/>
                <a:gd name="T1" fmla="*/ 0 h 738"/>
                <a:gd name="T2" fmla="*/ 779 w 779"/>
                <a:gd name="T3" fmla="*/ 565 h 738"/>
                <a:gd name="T4" fmla="*/ 138 w 779"/>
                <a:gd name="T5" fmla="*/ 738 h 738"/>
                <a:gd name="T6" fmla="*/ 0 w 779"/>
                <a:gd name="T7" fmla="*/ 261 h 738"/>
                <a:gd name="T8" fmla="*/ 505 w 779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9" h="738">
                  <a:moveTo>
                    <a:pt x="505" y="0"/>
                  </a:moveTo>
                  <a:lnTo>
                    <a:pt x="779" y="565"/>
                  </a:lnTo>
                  <a:lnTo>
                    <a:pt x="138" y="738"/>
                  </a:lnTo>
                  <a:lnTo>
                    <a:pt x="0" y="261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2" name="Freeform 286">
              <a:extLst>
                <a:ext uri="{FF2B5EF4-FFF2-40B4-BE49-F238E27FC236}">
                  <a16:creationId xmlns:a16="http://schemas.microsoft.com/office/drawing/2014/main" id="{A2B863EB-1965-48DE-B305-B2612A3E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239"/>
              <a:ext cx="557" cy="381"/>
            </a:xfrm>
            <a:custGeom>
              <a:avLst/>
              <a:gdLst>
                <a:gd name="T0" fmla="*/ 0 w 821"/>
                <a:gd name="T1" fmla="*/ 0 h 565"/>
                <a:gd name="T2" fmla="*/ 821 w 821"/>
                <a:gd name="T3" fmla="*/ 0 h 565"/>
                <a:gd name="T4" fmla="*/ 457 w 821"/>
                <a:gd name="T5" fmla="*/ 521 h 565"/>
                <a:gd name="T6" fmla="*/ 274 w 821"/>
                <a:gd name="T7" fmla="*/ 565 h 565"/>
                <a:gd name="T8" fmla="*/ 0 w 821"/>
                <a:gd name="T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1" h="565">
                  <a:moveTo>
                    <a:pt x="0" y="0"/>
                  </a:moveTo>
                  <a:lnTo>
                    <a:pt x="821" y="0"/>
                  </a:lnTo>
                  <a:lnTo>
                    <a:pt x="457" y="521"/>
                  </a:lnTo>
                  <a:lnTo>
                    <a:pt x="274" y="5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3" name="Freeform 287">
              <a:extLst>
                <a:ext uri="{FF2B5EF4-FFF2-40B4-BE49-F238E27FC236}">
                  <a16:creationId xmlns:a16="http://schemas.microsoft.com/office/drawing/2014/main" id="{FB1C6B72-A5B9-485C-8DC5-32722C464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620"/>
              <a:ext cx="434" cy="472"/>
            </a:xfrm>
            <a:custGeom>
              <a:avLst/>
              <a:gdLst>
                <a:gd name="T0" fmla="*/ 0 w 641"/>
                <a:gd name="T1" fmla="*/ 173 h 694"/>
                <a:gd name="T2" fmla="*/ 229 w 641"/>
                <a:gd name="T3" fmla="*/ 694 h 694"/>
                <a:gd name="T4" fmla="*/ 641 w 641"/>
                <a:gd name="T5" fmla="*/ 607 h 694"/>
                <a:gd name="T6" fmla="*/ 641 w 641"/>
                <a:gd name="T7" fmla="*/ 0 h 694"/>
                <a:gd name="T8" fmla="*/ 0 w 641"/>
                <a:gd name="T9" fmla="*/ 173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694">
                  <a:moveTo>
                    <a:pt x="0" y="173"/>
                  </a:moveTo>
                  <a:lnTo>
                    <a:pt x="229" y="694"/>
                  </a:lnTo>
                  <a:lnTo>
                    <a:pt x="641" y="607"/>
                  </a:lnTo>
                  <a:lnTo>
                    <a:pt x="641" y="0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4" name="Freeform 288">
              <a:extLst>
                <a:ext uri="{FF2B5EF4-FFF2-40B4-BE49-F238E27FC236}">
                  <a16:creationId xmlns:a16="http://schemas.microsoft.com/office/drawing/2014/main" id="{DA1C1F16-B165-4F5F-BD07-2945CEAA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592"/>
              <a:ext cx="401" cy="440"/>
            </a:xfrm>
            <a:custGeom>
              <a:avLst/>
              <a:gdLst>
                <a:gd name="T0" fmla="*/ 0 w 593"/>
                <a:gd name="T1" fmla="*/ 651 h 651"/>
                <a:gd name="T2" fmla="*/ 455 w 593"/>
                <a:gd name="T3" fmla="*/ 651 h 651"/>
                <a:gd name="T4" fmla="*/ 593 w 593"/>
                <a:gd name="T5" fmla="*/ 304 h 651"/>
                <a:gd name="T6" fmla="*/ 182 w 593"/>
                <a:gd name="T7" fmla="*/ 0 h 651"/>
                <a:gd name="T8" fmla="*/ 0 w 593"/>
                <a:gd name="T9" fmla="*/ 44 h 651"/>
                <a:gd name="T10" fmla="*/ 0 w 593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651">
                  <a:moveTo>
                    <a:pt x="0" y="651"/>
                  </a:moveTo>
                  <a:lnTo>
                    <a:pt x="455" y="651"/>
                  </a:lnTo>
                  <a:lnTo>
                    <a:pt x="593" y="304"/>
                  </a:lnTo>
                  <a:lnTo>
                    <a:pt x="182" y="0"/>
                  </a:lnTo>
                  <a:lnTo>
                    <a:pt x="0" y="44"/>
                  </a:lnTo>
                  <a:lnTo>
                    <a:pt x="0" y="651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5" name="Freeform 289">
              <a:extLst>
                <a:ext uri="{FF2B5EF4-FFF2-40B4-BE49-F238E27FC236}">
                  <a16:creationId xmlns:a16="http://schemas.microsoft.com/office/drawing/2014/main" id="{1A7096EF-AABF-43F5-9561-46441E5F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239"/>
              <a:ext cx="526" cy="559"/>
            </a:xfrm>
            <a:custGeom>
              <a:avLst/>
              <a:gdLst>
                <a:gd name="T0" fmla="*/ 410 w 777"/>
                <a:gd name="T1" fmla="*/ 825 h 825"/>
                <a:gd name="T2" fmla="*/ 777 w 777"/>
                <a:gd name="T3" fmla="*/ 304 h 825"/>
                <a:gd name="T4" fmla="*/ 366 w 777"/>
                <a:gd name="T5" fmla="*/ 0 h 825"/>
                <a:gd name="T6" fmla="*/ 0 w 777"/>
                <a:gd name="T7" fmla="*/ 521 h 825"/>
                <a:gd name="T8" fmla="*/ 410 w 777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825">
                  <a:moveTo>
                    <a:pt x="410" y="825"/>
                  </a:moveTo>
                  <a:lnTo>
                    <a:pt x="777" y="304"/>
                  </a:lnTo>
                  <a:lnTo>
                    <a:pt x="366" y="0"/>
                  </a:lnTo>
                  <a:lnTo>
                    <a:pt x="0" y="521"/>
                  </a:lnTo>
                  <a:lnTo>
                    <a:pt x="410" y="825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6" name="Freeform 290">
              <a:extLst>
                <a:ext uri="{FF2B5EF4-FFF2-40B4-BE49-F238E27FC236}">
                  <a16:creationId xmlns:a16="http://schemas.microsoft.com/office/drawing/2014/main" id="{A218BD6F-298B-4C2F-B941-D4C983AC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834"/>
              <a:ext cx="30" cy="29"/>
            </a:xfrm>
            <a:custGeom>
              <a:avLst/>
              <a:gdLst>
                <a:gd name="T0" fmla="*/ 22 w 45"/>
                <a:gd name="T1" fmla="*/ 0 h 41"/>
                <a:gd name="T2" fmla="*/ 28 w 45"/>
                <a:gd name="T3" fmla="*/ 0 h 41"/>
                <a:gd name="T4" fmla="*/ 31 w 45"/>
                <a:gd name="T5" fmla="*/ 1 h 41"/>
                <a:gd name="T6" fmla="*/ 34 w 45"/>
                <a:gd name="T7" fmla="*/ 3 h 41"/>
                <a:gd name="T8" fmla="*/ 38 w 45"/>
                <a:gd name="T9" fmla="*/ 5 h 41"/>
                <a:gd name="T10" fmla="*/ 41 w 45"/>
                <a:gd name="T11" fmla="*/ 8 h 41"/>
                <a:gd name="T12" fmla="*/ 43 w 45"/>
                <a:gd name="T13" fmla="*/ 12 h 41"/>
                <a:gd name="T14" fmla="*/ 45 w 45"/>
                <a:gd name="T15" fmla="*/ 15 h 41"/>
                <a:gd name="T16" fmla="*/ 45 w 45"/>
                <a:gd name="T17" fmla="*/ 20 h 41"/>
                <a:gd name="T18" fmla="*/ 45 w 45"/>
                <a:gd name="T19" fmla="*/ 24 h 41"/>
                <a:gd name="T20" fmla="*/ 43 w 45"/>
                <a:gd name="T21" fmla="*/ 27 h 41"/>
                <a:gd name="T22" fmla="*/ 41 w 45"/>
                <a:gd name="T23" fmla="*/ 31 h 41"/>
                <a:gd name="T24" fmla="*/ 38 w 45"/>
                <a:gd name="T25" fmla="*/ 34 h 41"/>
                <a:gd name="T26" fmla="*/ 34 w 45"/>
                <a:gd name="T27" fmla="*/ 38 h 41"/>
                <a:gd name="T28" fmla="*/ 31 w 45"/>
                <a:gd name="T29" fmla="*/ 40 h 41"/>
                <a:gd name="T30" fmla="*/ 28 w 45"/>
                <a:gd name="T31" fmla="*/ 40 h 41"/>
                <a:gd name="T32" fmla="*/ 22 w 45"/>
                <a:gd name="T33" fmla="*/ 41 h 41"/>
                <a:gd name="T34" fmla="*/ 19 w 45"/>
                <a:gd name="T35" fmla="*/ 40 h 41"/>
                <a:gd name="T36" fmla="*/ 14 w 45"/>
                <a:gd name="T37" fmla="*/ 40 h 41"/>
                <a:gd name="T38" fmla="*/ 10 w 45"/>
                <a:gd name="T39" fmla="*/ 38 h 41"/>
                <a:gd name="T40" fmla="*/ 7 w 45"/>
                <a:gd name="T41" fmla="*/ 34 h 41"/>
                <a:gd name="T42" fmla="*/ 4 w 45"/>
                <a:gd name="T43" fmla="*/ 31 h 41"/>
                <a:gd name="T44" fmla="*/ 2 w 45"/>
                <a:gd name="T45" fmla="*/ 27 h 41"/>
                <a:gd name="T46" fmla="*/ 0 w 45"/>
                <a:gd name="T47" fmla="*/ 24 h 41"/>
                <a:gd name="T48" fmla="*/ 0 w 45"/>
                <a:gd name="T49" fmla="*/ 20 h 41"/>
                <a:gd name="T50" fmla="*/ 0 w 45"/>
                <a:gd name="T51" fmla="*/ 15 h 41"/>
                <a:gd name="T52" fmla="*/ 2 w 45"/>
                <a:gd name="T53" fmla="*/ 12 h 41"/>
                <a:gd name="T54" fmla="*/ 4 w 45"/>
                <a:gd name="T55" fmla="*/ 8 h 41"/>
                <a:gd name="T56" fmla="*/ 7 w 45"/>
                <a:gd name="T57" fmla="*/ 5 h 41"/>
                <a:gd name="T58" fmla="*/ 10 w 45"/>
                <a:gd name="T59" fmla="*/ 3 h 41"/>
                <a:gd name="T60" fmla="*/ 14 w 45"/>
                <a:gd name="T61" fmla="*/ 1 h 41"/>
                <a:gd name="T62" fmla="*/ 19 w 45"/>
                <a:gd name="T63" fmla="*/ 0 h 41"/>
                <a:gd name="T64" fmla="*/ 22 w 45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1">
                  <a:moveTo>
                    <a:pt x="22" y="0"/>
                  </a:move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2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19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7" name="Freeform 291">
              <a:extLst>
                <a:ext uri="{FF2B5EF4-FFF2-40B4-BE49-F238E27FC236}">
                  <a16:creationId xmlns:a16="http://schemas.microsoft.com/office/drawing/2014/main" id="{5213018C-C95C-46E9-AF64-26ED44D4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834"/>
              <a:ext cx="30" cy="29"/>
            </a:xfrm>
            <a:custGeom>
              <a:avLst/>
              <a:gdLst>
                <a:gd name="T0" fmla="*/ 22 w 45"/>
                <a:gd name="T1" fmla="*/ 0 h 41"/>
                <a:gd name="T2" fmla="*/ 28 w 45"/>
                <a:gd name="T3" fmla="*/ 0 h 41"/>
                <a:gd name="T4" fmla="*/ 31 w 45"/>
                <a:gd name="T5" fmla="*/ 1 h 41"/>
                <a:gd name="T6" fmla="*/ 34 w 45"/>
                <a:gd name="T7" fmla="*/ 3 h 41"/>
                <a:gd name="T8" fmla="*/ 38 w 45"/>
                <a:gd name="T9" fmla="*/ 5 h 41"/>
                <a:gd name="T10" fmla="*/ 41 w 45"/>
                <a:gd name="T11" fmla="*/ 8 h 41"/>
                <a:gd name="T12" fmla="*/ 43 w 45"/>
                <a:gd name="T13" fmla="*/ 12 h 41"/>
                <a:gd name="T14" fmla="*/ 45 w 45"/>
                <a:gd name="T15" fmla="*/ 15 h 41"/>
                <a:gd name="T16" fmla="*/ 45 w 45"/>
                <a:gd name="T17" fmla="*/ 20 h 41"/>
                <a:gd name="T18" fmla="*/ 45 w 45"/>
                <a:gd name="T19" fmla="*/ 24 h 41"/>
                <a:gd name="T20" fmla="*/ 43 w 45"/>
                <a:gd name="T21" fmla="*/ 27 h 41"/>
                <a:gd name="T22" fmla="*/ 41 w 45"/>
                <a:gd name="T23" fmla="*/ 31 h 41"/>
                <a:gd name="T24" fmla="*/ 38 w 45"/>
                <a:gd name="T25" fmla="*/ 34 h 41"/>
                <a:gd name="T26" fmla="*/ 34 w 45"/>
                <a:gd name="T27" fmla="*/ 38 h 41"/>
                <a:gd name="T28" fmla="*/ 31 w 45"/>
                <a:gd name="T29" fmla="*/ 40 h 41"/>
                <a:gd name="T30" fmla="*/ 28 w 45"/>
                <a:gd name="T31" fmla="*/ 40 h 41"/>
                <a:gd name="T32" fmla="*/ 22 w 45"/>
                <a:gd name="T33" fmla="*/ 41 h 41"/>
                <a:gd name="T34" fmla="*/ 19 w 45"/>
                <a:gd name="T35" fmla="*/ 40 h 41"/>
                <a:gd name="T36" fmla="*/ 14 w 45"/>
                <a:gd name="T37" fmla="*/ 40 h 41"/>
                <a:gd name="T38" fmla="*/ 10 w 45"/>
                <a:gd name="T39" fmla="*/ 38 h 41"/>
                <a:gd name="T40" fmla="*/ 7 w 45"/>
                <a:gd name="T41" fmla="*/ 34 h 41"/>
                <a:gd name="T42" fmla="*/ 4 w 45"/>
                <a:gd name="T43" fmla="*/ 31 h 41"/>
                <a:gd name="T44" fmla="*/ 2 w 45"/>
                <a:gd name="T45" fmla="*/ 27 h 41"/>
                <a:gd name="T46" fmla="*/ 0 w 45"/>
                <a:gd name="T47" fmla="*/ 24 h 41"/>
                <a:gd name="T48" fmla="*/ 0 w 45"/>
                <a:gd name="T49" fmla="*/ 20 h 41"/>
                <a:gd name="T50" fmla="*/ 0 w 45"/>
                <a:gd name="T51" fmla="*/ 15 h 41"/>
                <a:gd name="T52" fmla="*/ 2 w 45"/>
                <a:gd name="T53" fmla="*/ 12 h 41"/>
                <a:gd name="T54" fmla="*/ 4 w 45"/>
                <a:gd name="T55" fmla="*/ 8 h 41"/>
                <a:gd name="T56" fmla="*/ 7 w 45"/>
                <a:gd name="T57" fmla="*/ 5 h 41"/>
                <a:gd name="T58" fmla="*/ 10 w 45"/>
                <a:gd name="T59" fmla="*/ 3 h 41"/>
                <a:gd name="T60" fmla="*/ 14 w 45"/>
                <a:gd name="T61" fmla="*/ 1 h 41"/>
                <a:gd name="T62" fmla="*/ 19 w 45"/>
                <a:gd name="T63" fmla="*/ 0 h 41"/>
                <a:gd name="T64" fmla="*/ 22 w 45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1">
                  <a:moveTo>
                    <a:pt x="22" y="0"/>
                  </a:move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2"/>
                  </a:lnTo>
                  <a:lnTo>
                    <a:pt x="45" y="15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19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8" name="Freeform 292">
              <a:extLst>
                <a:ext uri="{FF2B5EF4-FFF2-40B4-BE49-F238E27FC236}">
                  <a16:creationId xmlns:a16="http://schemas.microsoft.com/office/drawing/2014/main" id="{8C2BA4B7-1743-43BA-B738-687A2F67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526"/>
              <a:ext cx="30" cy="29"/>
            </a:xfrm>
            <a:custGeom>
              <a:avLst/>
              <a:gdLst>
                <a:gd name="T0" fmla="*/ 22 w 44"/>
                <a:gd name="T1" fmla="*/ 0 h 43"/>
                <a:gd name="T2" fmla="*/ 25 w 44"/>
                <a:gd name="T3" fmla="*/ 0 h 43"/>
                <a:gd name="T4" fmla="*/ 30 w 44"/>
                <a:gd name="T5" fmla="*/ 2 h 43"/>
                <a:gd name="T6" fmla="*/ 34 w 44"/>
                <a:gd name="T7" fmla="*/ 4 h 43"/>
                <a:gd name="T8" fmla="*/ 37 w 44"/>
                <a:gd name="T9" fmla="*/ 7 h 43"/>
                <a:gd name="T10" fmla="*/ 39 w 44"/>
                <a:gd name="T11" fmla="*/ 10 h 43"/>
                <a:gd name="T12" fmla="*/ 42 w 44"/>
                <a:gd name="T13" fmla="*/ 14 h 43"/>
                <a:gd name="T14" fmla="*/ 42 w 44"/>
                <a:gd name="T15" fmla="*/ 17 h 43"/>
                <a:gd name="T16" fmla="*/ 44 w 44"/>
                <a:gd name="T17" fmla="*/ 23 h 43"/>
                <a:gd name="T18" fmla="*/ 42 w 44"/>
                <a:gd name="T19" fmla="*/ 26 h 43"/>
                <a:gd name="T20" fmla="*/ 42 w 44"/>
                <a:gd name="T21" fmla="*/ 31 h 43"/>
                <a:gd name="T22" fmla="*/ 39 w 44"/>
                <a:gd name="T23" fmla="*/ 35 h 43"/>
                <a:gd name="T24" fmla="*/ 37 w 44"/>
                <a:gd name="T25" fmla="*/ 38 h 43"/>
                <a:gd name="T26" fmla="*/ 34 w 44"/>
                <a:gd name="T27" fmla="*/ 40 h 43"/>
                <a:gd name="T28" fmla="*/ 30 w 44"/>
                <a:gd name="T29" fmla="*/ 42 h 43"/>
                <a:gd name="T30" fmla="*/ 25 w 44"/>
                <a:gd name="T31" fmla="*/ 43 h 43"/>
                <a:gd name="T32" fmla="*/ 22 w 44"/>
                <a:gd name="T33" fmla="*/ 43 h 43"/>
                <a:gd name="T34" fmla="*/ 17 w 44"/>
                <a:gd name="T35" fmla="*/ 43 h 43"/>
                <a:gd name="T36" fmla="*/ 13 w 44"/>
                <a:gd name="T37" fmla="*/ 42 h 43"/>
                <a:gd name="T38" fmla="*/ 8 w 44"/>
                <a:gd name="T39" fmla="*/ 40 h 43"/>
                <a:gd name="T40" fmla="*/ 5 w 44"/>
                <a:gd name="T41" fmla="*/ 38 h 43"/>
                <a:gd name="T42" fmla="*/ 3 w 44"/>
                <a:gd name="T43" fmla="*/ 35 h 43"/>
                <a:gd name="T44" fmla="*/ 1 w 44"/>
                <a:gd name="T45" fmla="*/ 31 h 43"/>
                <a:gd name="T46" fmla="*/ 0 w 44"/>
                <a:gd name="T47" fmla="*/ 26 h 43"/>
                <a:gd name="T48" fmla="*/ 0 w 44"/>
                <a:gd name="T49" fmla="*/ 23 h 43"/>
                <a:gd name="T50" fmla="*/ 0 w 44"/>
                <a:gd name="T51" fmla="*/ 17 h 43"/>
                <a:gd name="T52" fmla="*/ 1 w 44"/>
                <a:gd name="T53" fmla="*/ 14 h 43"/>
                <a:gd name="T54" fmla="*/ 3 w 44"/>
                <a:gd name="T55" fmla="*/ 10 h 43"/>
                <a:gd name="T56" fmla="*/ 5 w 44"/>
                <a:gd name="T57" fmla="*/ 7 h 43"/>
                <a:gd name="T58" fmla="*/ 8 w 44"/>
                <a:gd name="T59" fmla="*/ 4 h 43"/>
                <a:gd name="T60" fmla="*/ 13 w 44"/>
                <a:gd name="T61" fmla="*/ 2 h 43"/>
                <a:gd name="T62" fmla="*/ 17 w 44"/>
                <a:gd name="T63" fmla="*/ 0 h 43"/>
                <a:gd name="T64" fmla="*/ 22 w 44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39" y="10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5" y="43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8" y="40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89" name="Freeform 293">
              <a:extLst>
                <a:ext uri="{FF2B5EF4-FFF2-40B4-BE49-F238E27FC236}">
                  <a16:creationId xmlns:a16="http://schemas.microsoft.com/office/drawing/2014/main" id="{881E03F3-DB14-45BD-90A8-6FBD361C7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526"/>
              <a:ext cx="30" cy="29"/>
            </a:xfrm>
            <a:custGeom>
              <a:avLst/>
              <a:gdLst>
                <a:gd name="T0" fmla="*/ 22 w 44"/>
                <a:gd name="T1" fmla="*/ 0 h 43"/>
                <a:gd name="T2" fmla="*/ 25 w 44"/>
                <a:gd name="T3" fmla="*/ 0 h 43"/>
                <a:gd name="T4" fmla="*/ 30 w 44"/>
                <a:gd name="T5" fmla="*/ 2 h 43"/>
                <a:gd name="T6" fmla="*/ 34 w 44"/>
                <a:gd name="T7" fmla="*/ 4 h 43"/>
                <a:gd name="T8" fmla="*/ 37 w 44"/>
                <a:gd name="T9" fmla="*/ 7 h 43"/>
                <a:gd name="T10" fmla="*/ 39 w 44"/>
                <a:gd name="T11" fmla="*/ 10 h 43"/>
                <a:gd name="T12" fmla="*/ 42 w 44"/>
                <a:gd name="T13" fmla="*/ 14 h 43"/>
                <a:gd name="T14" fmla="*/ 42 w 44"/>
                <a:gd name="T15" fmla="*/ 17 h 43"/>
                <a:gd name="T16" fmla="*/ 44 w 44"/>
                <a:gd name="T17" fmla="*/ 23 h 43"/>
                <a:gd name="T18" fmla="*/ 42 w 44"/>
                <a:gd name="T19" fmla="*/ 26 h 43"/>
                <a:gd name="T20" fmla="*/ 42 w 44"/>
                <a:gd name="T21" fmla="*/ 31 h 43"/>
                <a:gd name="T22" fmla="*/ 39 w 44"/>
                <a:gd name="T23" fmla="*/ 35 h 43"/>
                <a:gd name="T24" fmla="*/ 37 w 44"/>
                <a:gd name="T25" fmla="*/ 38 h 43"/>
                <a:gd name="T26" fmla="*/ 34 w 44"/>
                <a:gd name="T27" fmla="*/ 40 h 43"/>
                <a:gd name="T28" fmla="*/ 30 w 44"/>
                <a:gd name="T29" fmla="*/ 42 h 43"/>
                <a:gd name="T30" fmla="*/ 25 w 44"/>
                <a:gd name="T31" fmla="*/ 43 h 43"/>
                <a:gd name="T32" fmla="*/ 22 w 44"/>
                <a:gd name="T33" fmla="*/ 43 h 43"/>
                <a:gd name="T34" fmla="*/ 17 w 44"/>
                <a:gd name="T35" fmla="*/ 43 h 43"/>
                <a:gd name="T36" fmla="*/ 13 w 44"/>
                <a:gd name="T37" fmla="*/ 42 h 43"/>
                <a:gd name="T38" fmla="*/ 8 w 44"/>
                <a:gd name="T39" fmla="*/ 40 h 43"/>
                <a:gd name="T40" fmla="*/ 5 w 44"/>
                <a:gd name="T41" fmla="*/ 38 h 43"/>
                <a:gd name="T42" fmla="*/ 3 w 44"/>
                <a:gd name="T43" fmla="*/ 35 h 43"/>
                <a:gd name="T44" fmla="*/ 1 w 44"/>
                <a:gd name="T45" fmla="*/ 31 h 43"/>
                <a:gd name="T46" fmla="*/ 0 w 44"/>
                <a:gd name="T47" fmla="*/ 26 h 43"/>
                <a:gd name="T48" fmla="*/ 0 w 44"/>
                <a:gd name="T49" fmla="*/ 23 h 43"/>
                <a:gd name="T50" fmla="*/ 0 w 44"/>
                <a:gd name="T51" fmla="*/ 17 h 43"/>
                <a:gd name="T52" fmla="*/ 1 w 44"/>
                <a:gd name="T53" fmla="*/ 14 h 43"/>
                <a:gd name="T54" fmla="*/ 3 w 44"/>
                <a:gd name="T55" fmla="*/ 10 h 43"/>
                <a:gd name="T56" fmla="*/ 5 w 44"/>
                <a:gd name="T57" fmla="*/ 7 h 43"/>
                <a:gd name="T58" fmla="*/ 8 w 44"/>
                <a:gd name="T59" fmla="*/ 4 h 43"/>
                <a:gd name="T60" fmla="*/ 13 w 44"/>
                <a:gd name="T61" fmla="*/ 2 h 43"/>
                <a:gd name="T62" fmla="*/ 17 w 44"/>
                <a:gd name="T63" fmla="*/ 0 h 43"/>
                <a:gd name="T64" fmla="*/ 22 w 44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39" y="10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5" y="43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8" y="40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0" name="Freeform 294">
              <a:extLst>
                <a:ext uri="{FF2B5EF4-FFF2-40B4-BE49-F238E27FC236}">
                  <a16:creationId xmlns:a16="http://schemas.microsoft.com/office/drawing/2014/main" id="{7AABA5A4-1AD6-4115-A16C-6EBC1877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352"/>
              <a:ext cx="32" cy="29"/>
            </a:xfrm>
            <a:custGeom>
              <a:avLst/>
              <a:gdLst>
                <a:gd name="T0" fmla="*/ 22 w 44"/>
                <a:gd name="T1" fmla="*/ 0 h 41"/>
                <a:gd name="T2" fmla="*/ 27 w 44"/>
                <a:gd name="T3" fmla="*/ 2 h 41"/>
                <a:gd name="T4" fmla="*/ 31 w 44"/>
                <a:gd name="T5" fmla="*/ 2 h 41"/>
                <a:gd name="T6" fmla="*/ 36 w 44"/>
                <a:gd name="T7" fmla="*/ 3 h 41"/>
                <a:gd name="T8" fmla="*/ 37 w 44"/>
                <a:gd name="T9" fmla="*/ 7 h 41"/>
                <a:gd name="T10" fmla="*/ 41 w 44"/>
                <a:gd name="T11" fmla="*/ 10 h 41"/>
                <a:gd name="T12" fmla="*/ 42 w 44"/>
                <a:gd name="T13" fmla="*/ 14 h 41"/>
                <a:gd name="T14" fmla="*/ 44 w 44"/>
                <a:gd name="T15" fmla="*/ 17 h 41"/>
                <a:gd name="T16" fmla="*/ 44 w 44"/>
                <a:gd name="T17" fmla="*/ 21 h 41"/>
                <a:gd name="T18" fmla="*/ 44 w 44"/>
                <a:gd name="T19" fmla="*/ 26 h 41"/>
                <a:gd name="T20" fmla="*/ 42 w 44"/>
                <a:gd name="T21" fmla="*/ 29 h 41"/>
                <a:gd name="T22" fmla="*/ 41 w 44"/>
                <a:gd name="T23" fmla="*/ 33 h 41"/>
                <a:gd name="T24" fmla="*/ 37 w 44"/>
                <a:gd name="T25" fmla="*/ 36 h 41"/>
                <a:gd name="T26" fmla="*/ 36 w 44"/>
                <a:gd name="T27" fmla="*/ 38 h 41"/>
                <a:gd name="T28" fmla="*/ 31 w 44"/>
                <a:gd name="T29" fmla="*/ 40 h 41"/>
                <a:gd name="T30" fmla="*/ 27 w 44"/>
                <a:gd name="T31" fmla="*/ 41 h 41"/>
                <a:gd name="T32" fmla="*/ 22 w 44"/>
                <a:gd name="T33" fmla="*/ 41 h 41"/>
                <a:gd name="T34" fmla="*/ 19 w 44"/>
                <a:gd name="T35" fmla="*/ 41 h 41"/>
                <a:gd name="T36" fmla="*/ 14 w 44"/>
                <a:gd name="T37" fmla="*/ 40 h 41"/>
                <a:gd name="T38" fmla="*/ 10 w 44"/>
                <a:gd name="T39" fmla="*/ 38 h 41"/>
                <a:gd name="T40" fmla="*/ 7 w 44"/>
                <a:gd name="T41" fmla="*/ 36 h 41"/>
                <a:gd name="T42" fmla="*/ 3 w 44"/>
                <a:gd name="T43" fmla="*/ 33 h 41"/>
                <a:gd name="T44" fmla="*/ 2 w 44"/>
                <a:gd name="T45" fmla="*/ 29 h 41"/>
                <a:gd name="T46" fmla="*/ 2 w 44"/>
                <a:gd name="T47" fmla="*/ 26 h 41"/>
                <a:gd name="T48" fmla="*/ 0 w 44"/>
                <a:gd name="T49" fmla="*/ 21 h 41"/>
                <a:gd name="T50" fmla="*/ 2 w 44"/>
                <a:gd name="T51" fmla="*/ 17 h 41"/>
                <a:gd name="T52" fmla="*/ 2 w 44"/>
                <a:gd name="T53" fmla="*/ 14 h 41"/>
                <a:gd name="T54" fmla="*/ 3 w 44"/>
                <a:gd name="T55" fmla="*/ 10 h 41"/>
                <a:gd name="T56" fmla="*/ 7 w 44"/>
                <a:gd name="T57" fmla="*/ 7 h 41"/>
                <a:gd name="T58" fmla="*/ 10 w 44"/>
                <a:gd name="T59" fmla="*/ 3 h 41"/>
                <a:gd name="T60" fmla="*/ 14 w 44"/>
                <a:gd name="T61" fmla="*/ 2 h 41"/>
                <a:gd name="T62" fmla="*/ 19 w 44"/>
                <a:gd name="T63" fmla="*/ 2 h 41"/>
                <a:gd name="T64" fmla="*/ 22 w 44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22" y="0"/>
                  </a:moveTo>
                  <a:lnTo>
                    <a:pt x="27" y="2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7" y="7"/>
                  </a:lnTo>
                  <a:lnTo>
                    <a:pt x="41" y="10"/>
                  </a:lnTo>
                  <a:lnTo>
                    <a:pt x="42" y="14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6"/>
                  </a:lnTo>
                  <a:lnTo>
                    <a:pt x="42" y="29"/>
                  </a:lnTo>
                  <a:lnTo>
                    <a:pt x="41" y="33"/>
                  </a:lnTo>
                  <a:lnTo>
                    <a:pt x="37" y="36"/>
                  </a:lnTo>
                  <a:lnTo>
                    <a:pt x="36" y="38"/>
                  </a:lnTo>
                  <a:lnTo>
                    <a:pt x="31" y="40"/>
                  </a:lnTo>
                  <a:lnTo>
                    <a:pt x="27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3" y="33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1" name="Freeform 295">
              <a:extLst>
                <a:ext uri="{FF2B5EF4-FFF2-40B4-BE49-F238E27FC236}">
                  <a16:creationId xmlns:a16="http://schemas.microsoft.com/office/drawing/2014/main" id="{C0D0927F-663D-4B16-8A54-CE3A589CC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352"/>
              <a:ext cx="32" cy="29"/>
            </a:xfrm>
            <a:custGeom>
              <a:avLst/>
              <a:gdLst>
                <a:gd name="T0" fmla="*/ 22 w 44"/>
                <a:gd name="T1" fmla="*/ 0 h 41"/>
                <a:gd name="T2" fmla="*/ 27 w 44"/>
                <a:gd name="T3" fmla="*/ 2 h 41"/>
                <a:gd name="T4" fmla="*/ 31 w 44"/>
                <a:gd name="T5" fmla="*/ 2 h 41"/>
                <a:gd name="T6" fmla="*/ 36 w 44"/>
                <a:gd name="T7" fmla="*/ 3 h 41"/>
                <a:gd name="T8" fmla="*/ 37 w 44"/>
                <a:gd name="T9" fmla="*/ 7 h 41"/>
                <a:gd name="T10" fmla="*/ 41 w 44"/>
                <a:gd name="T11" fmla="*/ 10 h 41"/>
                <a:gd name="T12" fmla="*/ 42 w 44"/>
                <a:gd name="T13" fmla="*/ 14 h 41"/>
                <a:gd name="T14" fmla="*/ 44 w 44"/>
                <a:gd name="T15" fmla="*/ 17 h 41"/>
                <a:gd name="T16" fmla="*/ 44 w 44"/>
                <a:gd name="T17" fmla="*/ 21 h 41"/>
                <a:gd name="T18" fmla="*/ 44 w 44"/>
                <a:gd name="T19" fmla="*/ 26 h 41"/>
                <a:gd name="T20" fmla="*/ 42 w 44"/>
                <a:gd name="T21" fmla="*/ 29 h 41"/>
                <a:gd name="T22" fmla="*/ 41 w 44"/>
                <a:gd name="T23" fmla="*/ 33 h 41"/>
                <a:gd name="T24" fmla="*/ 37 w 44"/>
                <a:gd name="T25" fmla="*/ 36 h 41"/>
                <a:gd name="T26" fmla="*/ 36 w 44"/>
                <a:gd name="T27" fmla="*/ 38 h 41"/>
                <a:gd name="T28" fmla="*/ 31 w 44"/>
                <a:gd name="T29" fmla="*/ 40 h 41"/>
                <a:gd name="T30" fmla="*/ 27 w 44"/>
                <a:gd name="T31" fmla="*/ 41 h 41"/>
                <a:gd name="T32" fmla="*/ 22 w 44"/>
                <a:gd name="T33" fmla="*/ 41 h 41"/>
                <a:gd name="T34" fmla="*/ 19 w 44"/>
                <a:gd name="T35" fmla="*/ 41 h 41"/>
                <a:gd name="T36" fmla="*/ 14 w 44"/>
                <a:gd name="T37" fmla="*/ 40 h 41"/>
                <a:gd name="T38" fmla="*/ 10 w 44"/>
                <a:gd name="T39" fmla="*/ 38 h 41"/>
                <a:gd name="T40" fmla="*/ 7 w 44"/>
                <a:gd name="T41" fmla="*/ 36 h 41"/>
                <a:gd name="T42" fmla="*/ 3 w 44"/>
                <a:gd name="T43" fmla="*/ 33 h 41"/>
                <a:gd name="T44" fmla="*/ 2 w 44"/>
                <a:gd name="T45" fmla="*/ 29 h 41"/>
                <a:gd name="T46" fmla="*/ 2 w 44"/>
                <a:gd name="T47" fmla="*/ 26 h 41"/>
                <a:gd name="T48" fmla="*/ 0 w 44"/>
                <a:gd name="T49" fmla="*/ 21 h 41"/>
                <a:gd name="T50" fmla="*/ 2 w 44"/>
                <a:gd name="T51" fmla="*/ 17 h 41"/>
                <a:gd name="T52" fmla="*/ 2 w 44"/>
                <a:gd name="T53" fmla="*/ 14 h 41"/>
                <a:gd name="T54" fmla="*/ 3 w 44"/>
                <a:gd name="T55" fmla="*/ 10 h 41"/>
                <a:gd name="T56" fmla="*/ 7 w 44"/>
                <a:gd name="T57" fmla="*/ 7 h 41"/>
                <a:gd name="T58" fmla="*/ 10 w 44"/>
                <a:gd name="T59" fmla="*/ 3 h 41"/>
                <a:gd name="T60" fmla="*/ 14 w 44"/>
                <a:gd name="T61" fmla="*/ 2 h 41"/>
                <a:gd name="T62" fmla="*/ 19 w 44"/>
                <a:gd name="T63" fmla="*/ 2 h 41"/>
                <a:gd name="T64" fmla="*/ 22 w 44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22" y="0"/>
                  </a:moveTo>
                  <a:lnTo>
                    <a:pt x="27" y="2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7" y="7"/>
                  </a:lnTo>
                  <a:lnTo>
                    <a:pt x="41" y="10"/>
                  </a:lnTo>
                  <a:lnTo>
                    <a:pt x="42" y="14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6"/>
                  </a:lnTo>
                  <a:lnTo>
                    <a:pt x="42" y="29"/>
                  </a:lnTo>
                  <a:lnTo>
                    <a:pt x="41" y="33"/>
                  </a:lnTo>
                  <a:lnTo>
                    <a:pt x="37" y="36"/>
                  </a:lnTo>
                  <a:lnTo>
                    <a:pt x="36" y="38"/>
                  </a:lnTo>
                  <a:lnTo>
                    <a:pt x="31" y="40"/>
                  </a:lnTo>
                  <a:lnTo>
                    <a:pt x="27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3" y="33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2" name="Freeform 296">
              <a:extLst>
                <a:ext uri="{FF2B5EF4-FFF2-40B4-BE49-F238E27FC236}">
                  <a16:creationId xmlns:a16="http://schemas.microsoft.com/office/drawing/2014/main" id="{35C02598-35FA-4A38-9EDF-BCE7EE03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531"/>
              <a:ext cx="30" cy="30"/>
            </a:xfrm>
            <a:custGeom>
              <a:avLst/>
              <a:gdLst>
                <a:gd name="T0" fmla="*/ 22 w 45"/>
                <a:gd name="T1" fmla="*/ 0 h 43"/>
                <a:gd name="T2" fmla="*/ 27 w 45"/>
                <a:gd name="T3" fmla="*/ 1 h 43"/>
                <a:gd name="T4" fmla="*/ 31 w 45"/>
                <a:gd name="T5" fmla="*/ 1 h 43"/>
                <a:gd name="T6" fmla="*/ 36 w 45"/>
                <a:gd name="T7" fmla="*/ 5 h 43"/>
                <a:gd name="T8" fmla="*/ 38 w 45"/>
                <a:gd name="T9" fmla="*/ 7 h 43"/>
                <a:gd name="T10" fmla="*/ 41 w 45"/>
                <a:gd name="T11" fmla="*/ 10 h 43"/>
                <a:gd name="T12" fmla="*/ 43 w 45"/>
                <a:gd name="T13" fmla="*/ 14 h 43"/>
                <a:gd name="T14" fmla="*/ 45 w 45"/>
                <a:gd name="T15" fmla="*/ 17 h 43"/>
                <a:gd name="T16" fmla="*/ 45 w 45"/>
                <a:gd name="T17" fmla="*/ 22 h 43"/>
                <a:gd name="T18" fmla="*/ 45 w 45"/>
                <a:gd name="T19" fmla="*/ 26 h 43"/>
                <a:gd name="T20" fmla="*/ 43 w 45"/>
                <a:gd name="T21" fmla="*/ 31 h 43"/>
                <a:gd name="T22" fmla="*/ 41 w 45"/>
                <a:gd name="T23" fmla="*/ 34 h 43"/>
                <a:gd name="T24" fmla="*/ 38 w 45"/>
                <a:gd name="T25" fmla="*/ 38 h 43"/>
                <a:gd name="T26" fmla="*/ 36 w 45"/>
                <a:gd name="T27" fmla="*/ 40 h 43"/>
                <a:gd name="T28" fmla="*/ 31 w 45"/>
                <a:gd name="T29" fmla="*/ 41 h 43"/>
                <a:gd name="T30" fmla="*/ 27 w 45"/>
                <a:gd name="T31" fmla="*/ 43 h 43"/>
                <a:gd name="T32" fmla="*/ 22 w 45"/>
                <a:gd name="T33" fmla="*/ 43 h 43"/>
                <a:gd name="T34" fmla="*/ 19 w 45"/>
                <a:gd name="T35" fmla="*/ 43 h 43"/>
                <a:gd name="T36" fmla="*/ 14 w 45"/>
                <a:gd name="T37" fmla="*/ 41 h 43"/>
                <a:gd name="T38" fmla="*/ 10 w 45"/>
                <a:gd name="T39" fmla="*/ 40 h 43"/>
                <a:gd name="T40" fmla="*/ 7 w 45"/>
                <a:gd name="T41" fmla="*/ 38 h 43"/>
                <a:gd name="T42" fmla="*/ 4 w 45"/>
                <a:gd name="T43" fmla="*/ 34 h 43"/>
                <a:gd name="T44" fmla="*/ 2 w 45"/>
                <a:gd name="T45" fmla="*/ 31 h 43"/>
                <a:gd name="T46" fmla="*/ 0 w 45"/>
                <a:gd name="T47" fmla="*/ 26 h 43"/>
                <a:gd name="T48" fmla="*/ 0 w 45"/>
                <a:gd name="T49" fmla="*/ 22 h 43"/>
                <a:gd name="T50" fmla="*/ 0 w 45"/>
                <a:gd name="T51" fmla="*/ 17 h 43"/>
                <a:gd name="T52" fmla="*/ 2 w 45"/>
                <a:gd name="T53" fmla="*/ 14 h 43"/>
                <a:gd name="T54" fmla="*/ 4 w 45"/>
                <a:gd name="T55" fmla="*/ 10 h 43"/>
                <a:gd name="T56" fmla="*/ 7 w 45"/>
                <a:gd name="T57" fmla="*/ 7 h 43"/>
                <a:gd name="T58" fmla="*/ 10 w 45"/>
                <a:gd name="T59" fmla="*/ 5 h 43"/>
                <a:gd name="T60" fmla="*/ 14 w 45"/>
                <a:gd name="T61" fmla="*/ 1 h 43"/>
                <a:gd name="T62" fmla="*/ 19 w 45"/>
                <a:gd name="T63" fmla="*/ 1 h 43"/>
                <a:gd name="T64" fmla="*/ 22 w 45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22" y="0"/>
                  </a:moveTo>
                  <a:lnTo>
                    <a:pt x="27" y="1"/>
                  </a:lnTo>
                  <a:lnTo>
                    <a:pt x="31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43" y="31"/>
                  </a:lnTo>
                  <a:lnTo>
                    <a:pt x="41" y="34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4" y="41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4" y="1"/>
                  </a:lnTo>
                  <a:lnTo>
                    <a:pt x="19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3" name="Freeform 297">
              <a:extLst>
                <a:ext uri="{FF2B5EF4-FFF2-40B4-BE49-F238E27FC236}">
                  <a16:creationId xmlns:a16="http://schemas.microsoft.com/office/drawing/2014/main" id="{65D9FA4C-5CA9-400E-BB77-6486CFF9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531"/>
              <a:ext cx="30" cy="30"/>
            </a:xfrm>
            <a:custGeom>
              <a:avLst/>
              <a:gdLst>
                <a:gd name="T0" fmla="*/ 22 w 45"/>
                <a:gd name="T1" fmla="*/ 0 h 43"/>
                <a:gd name="T2" fmla="*/ 27 w 45"/>
                <a:gd name="T3" fmla="*/ 1 h 43"/>
                <a:gd name="T4" fmla="*/ 31 w 45"/>
                <a:gd name="T5" fmla="*/ 1 h 43"/>
                <a:gd name="T6" fmla="*/ 36 w 45"/>
                <a:gd name="T7" fmla="*/ 5 h 43"/>
                <a:gd name="T8" fmla="*/ 38 w 45"/>
                <a:gd name="T9" fmla="*/ 7 h 43"/>
                <a:gd name="T10" fmla="*/ 41 w 45"/>
                <a:gd name="T11" fmla="*/ 10 h 43"/>
                <a:gd name="T12" fmla="*/ 43 w 45"/>
                <a:gd name="T13" fmla="*/ 14 h 43"/>
                <a:gd name="T14" fmla="*/ 45 w 45"/>
                <a:gd name="T15" fmla="*/ 17 h 43"/>
                <a:gd name="T16" fmla="*/ 45 w 45"/>
                <a:gd name="T17" fmla="*/ 22 h 43"/>
                <a:gd name="T18" fmla="*/ 45 w 45"/>
                <a:gd name="T19" fmla="*/ 26 h 43"/>
                <a:gd name="T20" fmla="*/ 43 w 45"/>
                <a:gd name="T21" fmla="*/ 31 h 43"/>
                <a:gd name="T22" fmla="*/ 41 w 45"/>
                <a:gd name="T23" fmla="*/ 34 h 43"/>
                <a:gd name="T24" fmla="*/ 38 w 45"/>
                <a:gd name="T25" fmla="*/ 38 h 43"/>
                <a:gd name="T26" fmla="*/ 36 w 45"/>
                <a:gd name="T27" fmla="*/ 40 h 43"/>
                <a:gd name="T28" fmla="*/ 31 w 45"/>
                <a:gd name="T29" fmla="*/ 41 h 43"/>
                <a:gd name="T30" fmla="*/ 27 w 45"/>
                <a:gd name="T31" fmla="*/ 43 h 43"/>
                <a:gd name="T32" fmla="*/ 22 w 45"/>
                <a:gd name="T33" fmla="*/ 43 h 43"/>
                <a:gd name="T34" fmla="*/ 19 w 45"/>
                <a:gd name="T35" fmla="*/ 43 h 43"/>
                <a:gd name="T36" fmla="*/ 14 w 45"/>
                <a:gd name="T37" fmla="*/ 41 h 43"/>
                <a:gd name="T38" fmla="*/ 10 w 45"/>
                <a:gd name="T39" fmla="*/ 40 h 43"/>
                <a:gd name="T40" fmla="*/ 7 w 45"/>
                <a:gd name="T41" fmla="*/ 38 h 43"/>
                <a:gd name="T42" fmla="*/ 4 w 45"/>
                <a:gd name="T43" fmla="*/ 34 h 43"/>
                <a:gd name="T44" fmla="*/ 2 w 45"/>
                <a:gd name="T45" fmla="*/ 31 h 43"/>
                <a:gd name="T46" fmla="*/ 0 w 45"/>
                <a:gd name="T47" fmla="*/ 26 h 43"/>
                <a:gd name="T48" fmla="*/ 0 w 45"/>
                <a:gd name="T49" fmla="*/ 22 h 43"/>
                <a:gd name="T50" fmla="*/ 0 w 45"/>
                <a:gd name="T51" fmla="*/ 17 h 43"/>
                <a:gd name="T52" fmla="*/ 2 w 45"/>
                <a:gd name="T53" fmla="*/ 14 h 43"/>
                <a:gd name="T54" fmla="*/ 4 w 45"/>
                <a:gd name="T55" fmla="*/ 10 h 43"/>
                <a:gd name="T56" fmla="*/ 7 w 45"/>
                <a:gd name="T57" fmla="*/ 7 h 43"/>
                <a:gd name="T58" fmla="*/ 10 w 45"/>
                <a:gd name="T59" fmla="*/ 5 h 43"/>
                <a:gd name="T60" fmla="*/ 14 w 45"/>
                <a:gd name="T61" fmla="*/ 1 h 43"/>
                <a:gd name="T62" fmla="*/ 19 w 45"/>
                <a:gd name="T63" fmla="*/ 1 h 43"/>
                <a:gd name="T64" fmla="*/ 22 w 45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22" y="0"/>
                  </a:moveTo>
                  <a:lnTo>
                    <a:pt x="27" y="1"/>
                  </a:lnTo>
                  <a:lnTo>
                    <a:pt x="31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43" y="31"/>
                  </a:lnTo>
                  <a:lnTo>
                    <a:pt x="41" y="34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4" y="41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4" y="1"/>
                  </a:lnTo>
                  <a:lnTo>
                    <a:pt x="19" y="1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4" name="Freeform 298">
              <a:extLst>
                <a:ext uri="{FF2B5EF4-FFF2-40B4-BE49-F238E27FC236}">
                  <a16:creationId xmlns:a16="http://schemas.microsoft.com/office/drawing/2014/main" id="{B85CEE34-39BD-4CBC-8DB3-F0417D65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837"/>
              <a:ext cx="33" cy="30"/>
            </a:xfrm>
            <a:custGeom>
              <a:avLst/>
              <a:gdLst>
                <a:gd name="T0" fmla="*/ 23 w 47"/>
                <a:gd name="T1" fmla="*/ 0 h 44"/>
                <a:gd name="T2" fmla="*/ 28 w 47"/>
                <a:gd name="T3" fmla="*/ 0 h 44"/>
                <a:gd name="T4" fmla="*/ 32 w 47"/>
                <a:gd name="T5" fmla="*/ 2 h 44"/>
                <a:gd name="T6" fmla="*/ 37 w 47"/>
                <a:gd name="T7" fmla="*/ 4 h 44"/>
                <a:gd name="T8" fmla="*/ 40 w 47"/>
                <a:gd name="T9" fmla="*/ 5 h 44"/>
                <a:gd name="T10" fmla="*/ 42 w 47"/>
                <a:gd name="T11" fmla="*/ 9 h 44"/>
                <a:gd name="T12" fmla="*/ 44 w 47"/>
                <a:gd name="T13" fmla="*/ 12 h 44"/>
                <a:gd name="T14" fmla="*/ 46 w 47"/>
                <a:gd name="T15" fmla="*/ 17 h 44"/>
                <a:gd name="T16" fmla="*/ 47 w 47"/>
                <a:gd name="T17" fmla="*/ 21 h 44"/>
                <a:gd name="T18" fmla="*/ 46 w 47"/>
                <a:gd name="T19" fmla="*/ 26 h 44"/>
                <a:gd name="T20" fmla="*/ 44 w 47"/>
                <a:gd name="T21" fmla="*/ 30 h 44"/>
                <a:gd name="T22" fmla="*/ 42 w 47"/>
                <a:gd name="T23" fmla="*/ 33 h 44"/>
                <a:gd name="T24" fmla="*/ 40 w 47"/>
                <a:gd name="T25" fmla="*/ 37 h 44"/>
                <a:gd name="T26" fmla="*/ 37 w 47"/>
                <a:gd name="T27" fmla="*/ 40 h 44"/>
                <a:gd name="T28" fmla="*/ 32 w 47"/>
                <a:gd name="T29" fmla="*/ 42 h 44"/>
                <a:gd name="T30" fmla="*/ 28 w 47"/>
                <a:gd name="T31" fmla="*/ 44 h 44"/>
                <a:gd name="T32" fmla="*/ 23 w 47"/>
                <a:gd name="T33" fmla="*/ 44 h 44"/>
                <a:gd name="T34" fmla="*/ 18 w 47"/>
                <a:gd name="T35" fmla="*/ 44 h 44"/>
                <a:gd name="T36" fmla="*/ 15 w 47"/>
                <a:gd name="T37" fmla="*/ 42 h 44"/>
                <a:gd name="T38" fmla="*/ 10 w 47"/>
                <a:gd name="T39" fmla="*/ 40 h 44"/>
                <a:gd name="T40" fmla="*/ 6 w 47"/>
                <a:gd name="T41" fmla="*/ 37 h 44"/>
                <a:gd name="T42" fmla="*/ 5 w 47"/>
                <a:gd name="T43" fmla="*/ 33 h 44"/>
                <a:gd name="T44" fmla="*/ 1 w 47"/>
                <a:gd name="T45" fmla="*/ 30 h 44"/>
                <a:gd name="T46" fmla="*/ 1 w 47"/>
                <a:gd name="T47" fmla="*/ 26 h 44"/>
                <a:gd name="T48" fmla="*/ 0 w 47"/>
                <a:gd name="T49" fmla="*/ 21 h 44"/>
                <a:gd name="T50" fmla="*/ 1 w 47"/>
                <a:gd name="T51" fmla="*/ 17 h 44"/>
                <a:gd name="T52" fmla="*/ 1 w 47"/>
                <a:gd name="T53" fmla="*/ 12 h 44"/>
                <a:gd name="T54" fmla="*/ 5 w 47"/>
                <a:gd name="T55" fmla="*/ 9 h 44"/>
                <a:gd name="T56" fmla="*/ 6 w 47"/>
                <a:gd name="T57" fmla="*/ 5 h 44"/>
                <a:gd name="T58" fmla="*/ 10 w 47"/>
                <a:gd name="T59" fmla="*/ 4 h 44"/>
                <a:gd name="T60" fmla="*/ 15 w 47"/>
                <a:gd name="T61" fmla="*/ 2 h 44"/>
                <a:gd name="T62" fmla="*/ 18 w 47"/>
                <a:gd name="T63" fmla="*/ 0 h 44"/>
                <a:gd name="T64" fmla="*/ 23 w 47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4">
                  <a:moveTo>
                    <a:pt x="23" y="0"/>
                  </a:moveTo>
                  <a:lnTo>
                    <a:pt x="28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4" y="12"/>
                  </a:lnTo>
                  <a:lnTo>
                    <a:pt x="46" y="17"/>
                  </a:lnTo>
                  <a:lnTo>
                    <a:pt x="47" y="21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0"/>
                  </a:lnTo>
                  <a:lnTo>
                    <a:pt x="32" y="42"/>
                  </a:lnTo>
                  <a:lnTo>
                    <a:pt x="28" y="44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6" y="37"/>
                  </a:lnTo>
                  <a:lnTo>
                    <a:pt x="5" y="33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5" name="Freeform 299">
              <a:extLst>
                <a:ext uri="{FF2B5EF4-FFF2-40B4-BE49-F238E27FC236}">
                  <a16:creationId xmlns:a16="http://schemas.microsoft.com/office/drawing/2014/main" id="{15DF5867-6D4B-42E6-BF25-F9E8DC74C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837"/>
              <a:ext cx="33" cy="30"/>
            </a:xfrm>
            <a:custGeom>
              <a:avLst/>
              <a:gdLst>
                <a:gd name="T0" fmla="*/ 23 w 47"/>
                <a:gd name="T1" fmla="*/ 0 h 44"/>
                <a:gd name="T2" fmla="*/ 28 w 47"/>
                <a:gd name="T3" fmla="*/ 0 h 44"/>
                <a:gd name="T4" fmla="*/ 32 w 47"/>
                <a:gd name="T5" fmla="*/ 2 h 44"/>
                <a:gd name="T6" fmla="*/ 37 w 47"/>
                <a:gd name="T7" fmla="*/ 4 h 44"/>
                <a:gd name="T8" fmla="*/ 40 w 47"/>
                <a:gd name="T9" fmla="*/ 5 h 44"/>
                <a:gd name="T10" fmla="*/ 42 w 47"/>
                <a:gd name="T11" fmla="*/ 9 h 44"/>
                <a:gd name="T12" fmla="*/ 44 w 47"/>
                <a:gd name="T13" fmla="*/ 12 h 44"/>
                <a:gd name="T14" fmla="*/ 46 w 47"/>
                <a:gd name="T15" fmla="*/ 17 h 44"/>
                <a:gd name="T16" fmla="*/ 47 w 47"/>
                <a:gd name="T17" fmla="*/ 21 h 44"/>
                <a:gd name="T18" fmla="*/ 46 w 47"/>
                <a:gd name="T19" fmla="*/ 26 h 44"/>
                <a:gd name="T20" fmla="*/ 44 w 47"/>
                <a:gd name="T21" fmla="*/ 30 h 44"/>
                <a:gd name="T22" fmla="*/ 42 w 47"/>
                <a:gd name="T23" fmla="*/ 33 h 44"/>
                <a:gd name="T24" fmla="*/ 40 w 47"/>
                <a:gd name="T25" fmla="*/ 37 h 44"/>
                <a:gd name="T26" fmla="*/ 37 w 47"/>
                <a:gd name="T27" fmla="*/ 40 h 44"/>
                <a:gd name="T28" fmla="*/ 32 w 47"/>
                <a:gd name="T29" fmla="*/ 42 h 44"/>
                <a:gd name="T30" fmla="*/ 28 w 47"/>
                <a:gd name="T31" fmla="*/ 44 h 44"/>
                <a:gd name="T32" fmla="*/ 23 w 47"/>
                <a:gd name="T33" fmla="*/ 44 h 44"/>
                <a:gd name="T34" fmla="*/ 18 w 47"/>
                <a:gd name="T35" fmla="*/ 44 h 44"/>
                <a:gd name="T36" fmla="*/ 15 w 47"/>
                <a:gd name="T37" fmla="*/ 42 h 44"/>
                <a:gd name="T38" fmla="*/ 10 w 47"/>
                <a:gd name="T39" fmla="*/ 40 h 44"/>
                <a:gd name="T40" fmla="*/ 6 w 47"/>
                <a:gd name="T41" fmla="*/ 37 h 44"/>
                <a:gd name="T42" fmla="*/ 5 w 47"/>
                <a:gd name="T43" fmla="*/ 33 h 44"/>
                <a:gd name="T44" fmla="*/ 1 w 47"/>
                <a:gd name="T45" fmla="*/ 30 h 44"/>
                <a:gd name="T46" fmla="*/ 1 w 47"/>
                <a:gd name="T47" fmla="*/ 26 h 44"/>
                <a:gd name="T48" fmla="*/ 0 w 47"/>
                <a:gd name="T49" fmla="*/ 21 h 44"/>
                <a:gd name="T50" fmla="*/ 1 w 47"/>
                <a:gd name="T51" fmla="*/ 17 h 44"/>
                <a:gd name="T52" fmla="*/ 1 w 47"/>
                <a:gd name="T53" fmla="*/ 12 h 44"/>
                <a:gd name="T54" fmla="*/ 5 w 47"/>
                <a:gd name="T55" fmla="*/ 9 h 44"/>
                <a:gd name="T56" fmla="*/ 6 w 47"/>
                <a:gd name="T57" fmla="*/ 5 h 44"/>
                <a:gd name="T58" fmla="*/ 10 w 47"/>
                <a:gd name="T59" fmla="*/ 4 h 44"/>
                <a:gd name="T60" fmla="*/ 15 w 47"/>
                <a:gd name="T61" fmla="*/ 2 h 44"/>
                <a:gd name="T62" fmla="*/ 18 w 47"/>
                <a:gd name="T63" fmla="*/ 0 h 44"/>
                <a:gd name="T64" fmla="*/ 23 w 47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4">
                  <a:moveTo>
                    <a:pt x="23" y="0"/>
                  </a:moveTo>
                  <a:lnTo>
                    <a:pt x="28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4" y="12"/>
                  </a:lnTo>
                  <a:lnTo>
                    <a:pt x="46" y="17"/>
                  </a:lnTo>
                  <a:lnTo>
                    <a:pt x="47" y="21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0"/>
                  </a:lnTo>
                  <a:lnTo>
                    <a:pt x="32" y="42"/>
                  </a:lnTo>
                  <a:lnTo>
                    <a:pt x="28" y="44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6" y="37"/>
                  </a:lnTo>
                  <a:lnTo>
                    <a:pt x="5" y="33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96" name="Freeform 300">
              <a:extLst>
                <a:ext uri="{FF2B5EF4-FFF2-40B4-BE49-F238E27FC236}">
                  <a16:creationId xmlns:a16="http://schemas.microsoft.com/office/drawing/2014/main" id="{91366B79-84A6-4241-88CB-6AAF22B53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9" y="1386"/>
              <a:ext cx="216" cy="126"/>
            </a:xfrm>
            <a:custGeom>
              <a:avLst/>
              <a:gdLst>
                <a:gd name="T0" fmla="*/ 0 w 319"/>
                <a:gd name="T1" fmla="*/ 150 h 188"/>
                <a:gd name="T2" fmla="*/ 215 w 319"/>
                <a:gd name="T3" fmla="*/ 33 h 188"/>
                <a:gd name="T4" fmla="*/ 235 w 319"/>
                <a:gd name="T5" fmla="*/ 72 h 188"/>
                <a:gd name="T6" fmla="*/ 20 w 319"/>
                <a:gd name="T7" fmla="*/ 188 h 188"/>
                <a:gd name="T8" fmla="*/ 0 w 319"/>
                <a:gd name="T9" fmla="*/ 150 h 188"/>
                <a:gd name="T10" fmla="*/ 177 w 319"/>
                <a:gd name="T11" fmla="*/ 6 h 188"/>
                <a:gd name="T12" fmla="*/ 319 w 319"/>
                <a:gd name="T13" fmla="*/ 0 h 188"/>
                <a:gd name="T14" fmla="*/ 237 w 319"/>
                <a:gd name="T15" fmla="*/ 120 h 188"/>
                <a:gd name="T16" fmla="*/ 177 w 319"/>
                <a:gd name="T17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188">
                  <a:moveTo>
                    <a:pt x="0" y="150"/>
                  </a:moveTo>
                  <a:lnTo>
                    <a:pt x="215" y="33"/>
                  </a:lnTo>
                  <a:lnTo>
                    <a:pt x="235" y="72"/>
                  </a:lnTo>
                  <a:lnTo>
                    <a:pt x="20" y="188"/>
                  </a:lnTo>
                  <a:lnTo>
                    <a:pt x="0" y="150"/>
                  </a:lnTo>
                  <a:close/>
                  <a:moveTo>
                    <a:pt x="177" y="6"/>
                  </a:moveTo>
                  <a:lnTo>
                    <a:pt x="319" y="0"/>
                  </a:lnTo>
                  <a:lnTo>
                    <a:pt x="237" y="120"/>
                  </a:lnTo>
                  <a:lnTo>
                    <a:pt x="177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97" name="Freeform 301">
              <a:extLst>
                <a:ext uri="{FF2B5EF4-FFF2-40B4-BE49-F238E27FC236}">
                  <a16:creationId xmlns:a16="http://schemas.microsoft.com/office/drawing/2014/main" id="{143EA0CC-1365-4CC8-BAA3-497399EBA0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2" y="1600"/>
              <a:ext cx="84" cy="194"/>
            </a:xfrm>
            <a:custGeom>
              <a:avLst/>
              <a:gdLst>
                <a:gd name="T0" fmla="*/ 51 w 124"/>
                <a:gd name="T1" fmla="*/ 0 h 287"/>
                <a:gd name="T2" fmla="*/ 86 w 124"/>
                <a:gd name="T3" fmla="*/ 177 h 287"/>
                <a:gd name="T4" fmla="*/ 46 w 124"/>
                <a:gd name="T5" fmla="*/ 186 h 287"/>
                <a:gd name="T6" fmla="*/ 8 w 124"/>
                <a:gd name="T7" fmla="*/ 9 h 287"/>
                <a:gd name="T8" fmla="*/ 51 w 124"/>
                <a:gd name="T9" fmla="*/ 0 h 287"/>
                <a:gd name="T10" fmla="*/ 124 w 124"/>
                <a:gd name="T11" fmla="*/ 146 h 287"/>
                <a:gd name="T12" fmla="*/ 88 w 124"/>
                <a:gd name="T13" fmla="*/ 287 h 287"/>
                <a:gd name="T14" fmla="*/ 0 w 124"/>
                <a:gd name="T15" fmla="*/ 174 h 287"/>
                <a:gd name="T16" fmla="*/ 124 w 124"/>
                <a:gd name="T17" fmla="*/ 1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7">
                  <a:moveTo>
                    <a:pt x="51" y="0"/>
                  </a:moveTo>
                  <a:lnTo>
                    <a:pt x="86" y="177"/>
                  </a:lnTo>
                  <a:lnTo>
                    <a:pt x="46" y="186"/>
                  </a:lnTo>
                  <a:lnTo>
                    <a:pt x="8" y="9"/>
                  </a:lnTo>
                  <a:lnTo>
                    <a:pt x="51" y="0"/>
                  </a:lnTo>
                  <a:close/>
                  <a:moveTo>
                    <a:pt x="124" y="146"/>
                  </a:moveTo>
                  <a:lnTo>
                    <a:pt x="88" y="287"/>
                  </a:lnTo>
                  <a:lnTo>
                    <a:pt x="0" y="174"/>
                  </a:lnTo>
                  <a:lnTo>
                    <a:pt x="124" y="1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98" name="Freeform 302">
              <a:extLst>
                <a:ext uri="{FF2B5EF4-FFF2-40B4-BE49-F238E27FC236}">
                  <a16:creationId xmlns:a16="http://schemas.microsoft.com/office/drawing/2014/main" id="{B99B0A7A-7E4C-42B0-800B-9B6FF257E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5" y="1806"/>
              <a:ext cx="202" cy="88"/>
            </a:xfrm>
            <a:custGeom>
              <a:avLst/>
              <a:gdLst>
                <a:gd name="T0" fmla="*/ 2 w 298"/>
                <a:gd name="T1" fmla="*/ 38 h 130"/>
                <a:gd name="T2" fmla="*/ 193 w 298"/>
                <a:gd name="T3" fmla="*/ 45 h 130"/>
                <a:gd name="T4" fmla="*/ 191 w 298"/>
                <a:gd name="T5" fmla="*/ 89 h 130"/>
                <a:gd name="T6" fmla="*/ 0 w 298"/>
                <a:gd name="T7" fmla="*/ 82 h 130"/>
                <a:gd name="T8" fmla="*/ 2 w 298"/>
                <a:gd name="T9" fmla="*/ 38 h 130"/>
                <a:gd name="T10" fmla="*/ 174 w 298"/>
                <a:gd name="T11" fmla="*/ 0 h 130"/>
                <a:gd name="T12" fmla="*/ 298 w 298"/>
                <a:gd name="T13" fmla="*/ 70 h 130"/>
                <a:gd name="T14" fmla="*/ 169 w 298"/>
                <a:gd name="T15" fmla="*/ 130 h 130"/>
                <a:gd name="T16" fmla="*/ 174 w 298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130">
                  <a:moveTo>
                    <a:pt x="2" y="38"/>
                  </a:moveTo>
                  <a:lnTo>
                    <a:pt x="193" y="45"/>
                  </a:lnTo>
                  <a:lnTo>
                    <a:pt x="191" y="89"/>
                  </a:lnTo>
                  <a:lnTo>
                    <a:pt x="0" y="82"/>
                  </a:lnTo>
                  <a:lnTo>
                    <a:pt x="2" y="38"/>
                  </a:lnTo>
                  <a:close/>
                  <a:moveTo>
                    <a:pt x="174" y="0"/>
                  </a:moveTo>
                  <a:lnTo>
                    <a:pt x="298" y="70"/>
                  </a:lnTo>
                  <a:lnTo>
                    <a:pt x="169" y="13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599" name="Freeform 303">
              <a:extLst>
                <a:ext uri="{FF2B5EF4-FFF2-40B4-BE49-F238E27FC236}">
                  <a16:creationId xmlns:a16="http://schemas.microsoft.com/office/drawing/2014/main" id="{12CF39A0-1C11-4BB0-A8F2-4EFE3B910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" y="1478"/>
              <a:ext cx="91" cy="249"/>
            </a:xfrm>
            <a:custGeom>
              <a:avLst/>
              <a:gdLst>
                <a:gd name="T0" fmla="*/ 41 w 135"/>
                <a:gd name="T1" fmla="*/ 0 h 368"/>
                <a:gd name="T2" fmla="*/ 99 w 135"/>
                <a:gd name="T3" fmla="*/ 257 h 368"/>
                <a:gd name="T4" fmla="*/ 56 w 135"/>
                <a:gd name="T5" fmla="*/ 267 h 368"/>
                <a:gd name="T6" fmla="*/ 0 w 135"/>
                <a:gd name="T7" fmla="*/ 8 h 368"/>
                <a:gd name="T8" fmla="*/ 41 w 135"/>
                <a:gd name="T9" fmla="*/ 0 h 368"/>
                <a:gd name="T10" fmla="*/ 135 w 135"/>
                <a:gd name="T11" fmla="*/ 227 h 368"/>
                <a:gd name="T12" fmla="*/ 101 w 135"/>
                <a:gd name="T13" fmla="*/ 368 h 368"/>
                <a:gd name="T14" fmla="*/ 10 w 135"/>
                <a:gd name="T15" fmla="*/ 255 h 368"/>
                <a:gd name="T16" fmla="*/ 135 w 135"/>
                <a:gd name="T17" fmla="*/ 22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368">
                  <a:moveTo>
                    <a:pt x="41" y="0"/>
                  </a:moveTo>
                  <a:lnTo>
                    <a:pt x="99" y="257"/>
                  </a:lnTo>
                  <a:lnTo>
                    <a:pt x="56" y="267"/>
                  </a:lnTo>
                  <a:lnTo>
                    <a:pt x="0" y="8"/>
                  </a:lnTo>
                  <a:lnTo>
                    <a:pt x="41" y="0"/>
                  </a:lnTo>
                  <a:close/>
                  <a:moveTo>
                    <a:pt x="135" y="227"/>
                  </a:moveTo>
                  <a:lnTo>
                    <a:pt x="101" y="368"/>
                  </a:lnTo>
                  <a:lnTo>
                    <a:pt x="10" y="255"/>
                  </a:lnTo>
                  <a:lnTo>
                    <a:pt x="135" y="22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00" name="Freeform 304">
              <a:extLst>
                <a:ext uri="{FF2B5EF4-FFF2-40B4-BE49-F238E27FC236}">
                  <a16:creationId xmlns:a16="http://schemas.microsoft.com/office/drawing/2014/main" id="{958814E4-6208-47CB-8836-E423CEC03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400"/>
              <a:ext cx="187" cy="126"/>
            </a:xfrm>
            <a:custGeom>
              <a:avLst/>
              <a:gdLst>
                <a:gd name="T0" fmla="*/ 22 w 276"/>
                <a:gd name="T1" fmla="*/ 0 h 186"/>
                <a:gd name="T2" fmla="*/ 197 w 276"/>
                <a:gd name="T3" fmla="*/ 111 h 186"/>
                <a:gd name="T4" fmla="*/ 175 w 276"/>
                <a:gd name="T5" fmla="*/ 148 h 186"/>
                <a:gd name="T6" fmla="*/ 0 w 276"/>
                <a:gd name="T7" fmla="*/ 37 h 186"/>
                <a:gd name="T8" fmla="*/ 22 w 276"/>
                <a:gd name="T9" fmla="*/ 0 h 186"/>
                <a:gd name="T10" fmla="*/ 201 w 276"/>
                <a:gd name="T11" fmla="*/ 63 h 186"/>
                <a:gd name="T12" fmla="*/ 276 w 276"/>
                <a:gd name="T13" fmla="*/ 186 h 186"/>
                <a:gd name="T14" fmla="*/ 134 w 276"/>
                <a:gd name="T15" fmla="*/ 174 h 186"/>
                <a:gd name="T16" fmla="*/ 201 w 276"/>
                <a:gd name="T17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86">
                  <a:moveTo>
                    <a:pt x="22" y="0"/>
                  </a:moveTo>
                  <a:lnTo>
                    <a:pt x="197" y="111"/>
                  </a:lnTo>
                  <a:lnTo>
                    <a:pt x="175" y="148"/>
                  </a:lnTo>
                  <a:lnTo>
                    <a:pt x="0" y="37"/>
                  </a:lnTo>
                  <a:lnTo>
                    <a:pt x="22" y="0"/>
                  </a:lnTo>
                  <a:close/>
                  <a:moveTo>
                    <a:pt x="201" y="63"/>
                  </a:moveTo>
                  <a:lnTo>
                    <a:pt x="276" y="186"/>
                  </a:lnTo>
                  <a:lnTo>
                    <a:pt x="134" y="174"/>
                  </a:lnTo>
                  <a:lnTo>
                    <a:pt x="201" y="6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01" name="Freeform 305">
              <a:extLst>
                <a:ext uri="{FF2B5EF4-FFF2-40B4-BE49-F238E27FC236}">
                  <a16:creationId xmlns:a16="http://schemas.microsoft.com/office/drawing/2014/main" id="{0C636496-A45D-442F-81AA-D141D6177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2" y="1557"/>
              <a:ext cx="260" cy="168"/>
            </a:xfrm>
            <a:custGeom>
              <a:avLst/>
              <a:gdLst>
                <a:gd name="T0" fmla="*/ 20 w 383"/>
                <a:gd name="T1" fmla="*/ 0 h 246"/>
                <a:gd name="T2" fmla="*/ 303 w 383"/>
                <a:gd name="T3" fmla="*/ 172 h 246"/>
                <a:gd name="T4" fmla="*/ 281 w 383"/>
                <a:gd name="T5" fmla="*/ 210 h 246"/>
                <a:gd name="T6" fmla="*/ 0 w 383"/>
                <a:gd name="T7" fmla="*/ 36 h 246"/>
                <a:gd name="T8" fmla="*/ 20 w 383"/>
                <a:gd name="T9" fmla="*/ 0 h 246"/>
                <a:gd name="T10" fmla="*/ 307 w 383"/>
                <a:gd name="T11" fmla="*/ 123 h 246"/>
                <a:gd name="T12" fmla="*/ 383 w 383"/>
                <a:gd name="T13" fmla="*/ 246 h 246"/>
                <a:gd name="T14" fmla="*/ 240 w 383"/>
                <a:gd name="T15" fmla="*/ 236 h 246"/>
                <a:gd name="T16" fmla="*/ 307 w 383"/>
                <a:gd name="T17" fmla="*/ 1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246">
                  <a:moveTo>
                    <a:pt x="20" y="0"/>
                  </a:moveTo>
                  <a:lnTo>
                    <a:pt x="303" y="172"/>
                  </a:lnTo>
                  <a:lnTo>
                    <a:pt x="281" y="210"/>
                  </a:lnTo>
                  <a:lnTo>
                    <a:pt x="0" y="36"/>
                  </a:lnTo>
                  <a:lnTo>
                    <a:pt x="20" y="0"/>
                  </a:lnTo>
                  <a:close/>
                  <a:moveTo>
                    <a:pt x="307" y="123"/>
                  </a:moveTo>
                  <a:lnTo>
                    <a:pt x="383" y="246"/>
                  </a:lnTo>
                  <a:lnTo>
                    <a:pt x="240" y="236"/>
                  </a:lnTo>
                  <a:lnTo>
                    <a:pt x="307" y="12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02" name="Freeform 306">
              <a:extLst>
                <a:ext uri="{FF2B5EF4-FFF2-40B4-BE49-F238E27FC236}">
                  <a16:creationId xmlns:a16="http://schemas.microsoft.com/office/drawing/2014/main" id="{DDCF7E57-CCA8-4E78-9CC0-ADCA99981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2" y="1851"/>
              <a:ext cx="304" cy="145"/>
            </a:xfrm>
            <a:custGeom>
              <a:avLst/>
              <a:gdLst>
                <a:gd name="T0" fmla="*/ 17 w 450"/>
                <a:gd name="T1" fmla="*/ 0 h 215"/>
                <a:gd name="T2" fmla="*/ 360 w 450"/>
                <a:gd name="T3" fmla="*/ 144 h 215"/>
                <a:gd name="T4" fmla="*/ 345 w 450"/>
                <a:gd name="T5" fmla="*/ 184 h 215"/>
                <a:gd name="T6" fmla="*/ 0 w 450"/>
                <a:gd name="T7" fmla="*/ 40 h 215"/>
                <a:gd name="T8" fmla="*/ 17 w 450"/>
                <a:gd name="T9" fmla="*/ 0 h 215"/>
                <a:gd name="T10" fmla="*/ 357 w 450"/>
                <a:gd name="T11" fmla="*/ 96 h 215"/>
                <a:gd name="T12" fmla="*/ 450 w 450"/>
                <a:gd name="T13" fmla="*/ 205 h 215"/>
                <a:gd name="T14" fmla="*/ 309 w 450"/>
                <a:gd name="T15" fmla="*/ 215 h 215"/>
                <a:gd name="T16" fmla="*/ 357 w 450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215">
                  <a:moveTo>
                    <a:pt x="17" y="0"/>
                  </a:moveTo>
                  <a:lnTo>
                    <a:pt x="360" y="144"/>
                  </a:lnTo>
                  <a:lnTo>
                    <a:pt x="345" y="184"/>
                  </a:lnTo>
                  <a:lnTo>
                    <a:pt x="0" y="40"/>
                  </a:lnTo>
                  <a:lnTo>
                    <a:pt x="17" y="0"/>
                  </a:lnTo>
                  <a:close/>
                  <a:moveTo>
                    <a:pt x="357" y="96"/>
                  </a:moveTo>
                  <a:lnTo>
                    <a:pt x="450" y="205"/>
                  </a:lnTo>
                  <a:lnTo>
                    <a:pt x="309" y="215"/>
                  </a:lnTo>
                  <a:lnTo>
                    <a:pt x="357" y="9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03" name="Rectangle 307">
              <a:extLst>
                <a:ext uri="{FF2B5EF4-FFF2-40B4-BE49-F238E27FC236}">
                  <a16:creationId xmlns:a16="http://schemas.microsoft.com/office/drawing/2014/main" id="{9EE65F51-339D-40A8-90FF-B0F30FEB5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1400"/>
              <a:ext cx="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4" name="Rectangle 308">
              <a:extLst>
                <a:ext uri="{FF2B5EF4-FFF2-40B4-BE49-F238E27FC236}">
                  <a16:creationId xmlns:a16="http://schemas.microsoft.com/office/drawing/2014/main" id="{206BD40C-DED9-4C3B-BDCA-644EA2032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23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5" name="Rectangle 309">
              <a:extLst>
                <a:ext uri="{FF2B5EF4-FFF2-40B4-BE49-F238E27FC236}">
                  <a16:creationId xmlns:a16="http://schemas.microsoft.com/office/drawing/2014/main" id="{35A8E6F7-721E-4EA1-AC6D-11FD6C94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188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6" name="Rectangle 310">
              <a:extLst>
                <a:ext uri="{FF2B5EF4-FFF2-40B4-BE49-F238E27FC236}">
                  <a16:creationId xmlns:a16="http://schemas.microsoft.com/office/drawing/2014/main" id="{F15B6681-F187-44C3-81E2-AC6DEA98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18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7" name="Rectangle 311">
              <a:extLst>
                <a:ext uri="{FF2B5EF4-FFF2-40B4-BE49-F238E27FC236}">
                  <a16:creationId xmlns:a16="http://schemas.microsoft.com/office/drawing/2014/main" id="{EFCAD6FC-F074-446C-ABC3-DAF3C688F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374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8" name="Rectangle 312">
              <a:extLst>
                <a:ext uri="{FF2B5EF4-FFF2-40B4-BE49-F238E27FC236}">
                  <a16:creationId xmlns:a16="http://schemas.microsoft.com/office/drawing/2014/main" id="{9F7BA598-793E-4DEA-A281-D077DE95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784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09" name="Rectangle 313">
              <a:extLst>
                <a:ext uri="{FF2B5EF4-FFF2-40B4-BE49-F238E27FC236}">
                  <a16:creationId xmlns:a16="http://schemas.microsoft.com/office/drawing/2014/main" id="{6BB46F5B-6C22-4052-BB3F-6FF8B981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830"/>
              <a:ext cx="6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34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10" name="Rectangle 314">
              <a:extLst>
                <a:ext uri="{FF2B5EF4-FFF2-40B4-BE49-F238E27FC236}">
                  <a16:creationId xmlns:a16="http://schemas.microsoft.com/office/drawing/2014/main" id="{3D4F6588-23EB-466F-8EDA-F0C13D09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784"/>
              <a:ext cx="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11" name="Freeform 315">
              <a:extLst>
                <a:ext uri="{FF2B5EF4-FFF2-40B4-BE49-F238E27FC236}">
                  <a16:creationId xmlns:a16="http://schemas.microsoft.com/office/drawing/2014/main" id="{7EE7E09D-A1EE-41F1-9F6C-1F843DBD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1268"/>
              <a:ext cx="277" cy="924"/>
            </a:xfrm>
            <a:custGeom>
              <a:avLst/>
              <a:gdLst>
                <a:gd name="T0" fmla="*/ 17 w 411"/>
                <a:gd name="T1" fmla="*/ 10 h 1364"/>
                <a:gd name="T2" fmla="*/ 53 w 411"/>
                <a:gd name="T3" fmla="*/ 28 h 1364"/>
                <a:gd name="T4" fmla="*/ 87 w 411"/>
                <a:gd name="T5" fmla="*/ 50 h 1364"/>
                <a:gd name="T6" fmla="*/ 119 w 411"/>
                <a:gd name="T7" fmla="*/ 76 h 1364"/>
                <a:gd name="T8" fmla="*/ 143 w 411"/>
                <a:gd name="T9" fmla="*/ 99 h 1364"/>
                <a:gd name="T10" fmla="*/ 160 w 411"/>
                <a:gd name="T11" fmla="*/ 116 h 1364"/>
                <a:gd name="T12" fmla="*/ 186 w 411"/>
                <a:gd name="T13" fmla="*/ 147 h 1364"/>
                <a:gd name="T14" fmla="*/ 220 w 411"/>
                <a:gd name="T15" fmla="*/ 191 h 1364"/>
                <a:gd name="T16" fmla="*/ 233 w 411"/>
                <a:gd name="T17" fmla="*/ 213 h 1364"/>
                <a:gd name="T18" fmla="*/ 245 w 411"/>
                <a:gd name="T19" fmla="*/ 234 h 1364"/>
                <a:gd name="T20" fmla="*/ 256 w 411"/>
                <a:gd name="T21" fmla="*/ 255 h 1364"/>
                <a:gd name="T22" fmla="*/ 262 w 411"/>
                <a:gd name="T23" fmla="*/ 274 h 1364"/>
                <a:gd name="T24" fmla="*/ 267 w 411"/>
                <a:gd name="T25" fmla="*/ 293 h 1364"/>
                <a:gd name="T26" fmla="*/ 271 w 411"/>
                <a:gd name="T27" fmla="*/ 312 h 1364"/>
                <a:gd name="T28" fmla="*/ 273 w 411"/>
                <a:gd name="T29" fmla="*/ 351 h 1364"/>
                <a:gd name="T30" fmla="*/ 271 w 411"/>
                <a:gd name="T31" fmla="*/ 389 h 1364"/>
                <a:gd name="T32" fmla="*/ 271 w 411"/>
                <a:gd name="T33" fmla="*/ 430 h 1364"/>
                <a:gd name="T34" fmla="*/ 266 w 411"/>
                <a:gd name="T35" fmla="*/ 474 h 1364"/>
                <a:gd name="T36" fmla="*/ 261 w 411"/>
                <a:gd name="T37" fmla="*/ 517 h 1364"/>
                <a:gd name="T38" fmla="*/ 249 w 411"/>
                <a:gd name="T39" fmla="*/ 585 h 1364"/>
                <a:gd name="T40" fmla="*/ 239 w 411"/>
                <a:gd name="T41" fmla="*/ 632 h 1364"/>
                <a:gd name="T42" fmla="*/ 227 w 411"/>
                <a:gd name="T43" fmla="*/ 679 h 1364"/>
                <a:gd name="T44" fmla="*/ 216 w 411"/>
                <a:gd name="T45" fmla="*/ 724 h 1364"/>
                <a:gd name="T46" fmla="*/ 208 w 411"/>
                <a:gd name="T47" fmla="*/ 769 h 1364"/>
                <a:gd name="T48" fmla="*/ 201 w 411"/>
                <a:gd name="T49" fmla="*/ 809 h 1364"/>
                <a:gd name="T50" fmla="*/ 198 w 411"/>
                <a:gd name="T51" fmla="*/ 847 h 1364"/>
                <a:gd name="T52" fmla="*/ 198 w 411"/>
                <a:gd name="T53" fmla="*/ 884 h 1364"/>
                <a:gd name="T54" fmla="*/ 199 w 411"/>
                <a:gd name="T55" fmla="*/ 922 h 1364"/>
                <a:gd name="T56" fmla="*/ 204 w 411"/>
                <a:gd name="T57" fmla="*/ 962 h 1364"/>
                <a:gd name="T58" fmla="*/ 213 w 411"/>
                <a:gd name="T59" fmla="*/ 1000 h 1364"/>
                <a:gd name="T60" fmla="*/ 223 w 411"/>
                <a:gd name="T61" fmla="*/ 1040 h 1364"/>
                <a:gd name="T62" fmla="*/ 237 w 411"/>
                <a:gd name="T63" fmla="*/ 1080 h 1364"/>
                <a:gd name="T64" fmla="*/ 256 w 411"/>
                <a:gd name="T65" fmla="*/ 1120 h 1364"/>
                <a:gd name="T66" fmla="*/ 276 w 411"/>
                <a:gd name="T67" fmla="*/ 1161 h 1364"/>
                <a:gd name="T68" fmla="*/ 298 w 411"/>
                <a:gd name="T69" fmla="*/ 1201 h 1364"/>
                <a:gd name="T70" fmla="*/ 315 w 411"/>
                <a:gd name="T71" fmla="*/ 1229 h 1364"/>
                <a:gd name="T72" fmla="*/ 329 w 411"/>
                <a:gd name="T73" fmla="*/ 1252 h 1364"/>
                <a:gd name="T74" fmla="*/ 349 w 411"/>
                <a:gd name="T75" fmla="*/ 1279 h 1364"/>
                <a:gd name="T76" fmla="*/ 366 w 411"/>
                <a:gd name="T77" fmla="*/ 1302 h 1364"/>
                <a:gd name="T78" fmla="*/ 382 w 411"/>
                <a:gd name="T79" fmla="*/ 1323 h 1364"/>
                <a:gd name="T80" fmla="*/ 394 w 411"/>
                <a:gd name="T81" fmla="*/ 1338 h 1364"/>
                <a:gd name="T82" fmla="*/ 400 w 411"/>
                <a:gd name="T83" fmla="*/ 1349 h 1364"/>
                <a:gd name="T84" fmla="*/ 406 w 411"/>
                <a:gd name="T85" fmla="*/ 1356 h 1364"/>
                <a:gd name="T86" fmla="*/ 411 w 411"/>
                <a:gd name="T87" fmla="*/ 136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1" h="1364">
                  <a:moveTo>
                    <a:pt x="0" y="0"/>
                  </a:moveTo>
                  <a:lnTo>
                    <a:pt x="17" y="10"/>
                  </a:lnTo>
                  <a:lnTo>
                    <a:pt x="34" y="19"/>
                  </a:lnTo>
                  <a:lnTo>
                    <a:pt x="53" y="28"/>
                  </a:lnTo>
                  <a:lnTo>
                    <a:pt x="70" y="38"/>
                  </a:lnTo>
                  <a:lnTo>
                    <a:pt x="87" y="50"/>
                  </a:lnTo>
                  <a:lnTo>
                    <a:pt x="102" y="62"/>
                  </a:lnTo>
                  <a:lnTo>
                    <a:pt x="119" y="76"/>
                  </a:lnTo>
                  <a:lnTo>
                    <a:pt x="136" y="90"/>
                  </a:lnTo>
                  <a:lnTo>
                    <a:pt x="143" y="99"/>
                  </a:lnTo>
                  <a:lnTo>
                    <a:pt x="152" y="107"/>
                  </a:lnTo>
                  <a:lnTo>
                    <a:pt x="160" y="116"/>
                  </a:lnTo>
                  <a:lnTo>
                    <a:pt x="169" y="127"/>
                  </a:lnTo>
                  <a:lnTo>
                    <a:pt x="186" y="147"/>
                  </a:lnTo>
                  <a:lnTo>
                    <a:pt x="203" y="168"/>
                  </a:lnTo>
                  <a:lnTo>
                    <a:pt x="220" y="191"/>
                  </a:lnTo>
                  <a:lnTo>
                    <a:pt x="227" y="201"/>
                  </a:lnTo>
                  <a:lnTo>
                    <a:pt x="233" y="213"/>
                  </a:lnTo>
                  <a:lnTo>
                    <a:pt x="240" y="224"/>
                  </a:lnTo>
                  <a:lnTo>
                    <a:pt x="245" y="234"/>
                  </a:lnTo>
                  <a:lnTo>
                    <a:pt x="250" y="245"/>
                  </a:lnTo>
                  <a:lnTo>
                    <a:pt x="256" y="255"/>
                  </a:lnTo>
                  <a:lnTo>
                    <a:pt x="259" y="265"/>
                  </a:lnTo>
                  <a:lnTo>
                    <a:pt x="262" y="274"/>
                  </a:lnTo>
                  <a:lnTo>
                    <a:pt x="266" y="285"/>
                  </a:lnTo>
                  <a:lnTo>
                    <a:pt x="267" y="293"/>
                  </a:lnTo>
                  <a:lnTo>
                    <a:pt x="269" y="304"/>
                  </a:lnTo>
                  <a:lnTo>
                    <a:pt x="271" y="312"/>
                  </a:lnTo>
                  <a:lnTo>
                    <a:pt x="273" y="331"/>
                  </a:lnTo>
                  <a:lnTo>
                    <a:pt x="273" y="351"/>
                  </a:lnTo>
                  <a:lnTo>
                    <a:pt x="273" y="370"/>
                  </a:lnTo>
                  <a:lnTo>
                    <a:pt x="271" y="389"/>
                  </a:lnTo>
                  <a:lnTo>
                    <a:pt x="271" y="410"/>
                  </a:lnTo>
                  <a:lnTo>
                    <a:pt x="271" y="430"/>
                  </a:lnTo>
                  <a:lnTo>
                    <a:pt x="269" y="451"/>
                  </a:lnTo>
                  <a:lnTo>
                    <a:pt x="266" y="474"/>
                  </a:lnTo>
                  <a:lnTo>
                    <a:pt x="264" y="495"/>
                  </a:lnTo>
                  <a:lnTo>
                    <a:pt x="261" y="517"/>
                  </a:lnTo>
                  <a:lnTo>
                    <a:pt x="256" y="540"/>
                  </a:lnTo>
                  <a:lnTo>
                    <a:pt x="249" y="585"/>
                  </a:lnTo>
                  <a:lnTo>
                    <a:pt x="244" y="607"/>
                  </a:lnTo>
                  <a:lnTo>
                    <a:pt x="239" y="632"/>
                  </a:lnTo>
                  <a:lnTo>
                    <a:pt x="233" y="654"/>
                  </a:lnTo>
                  <a:lnTo>
                    <a:pt x="227" y="679"/>
                  </a:lnTo>
                  <a:lnTo>
                    <a:pt x="221" y="701"/>
                  </a:lnTo>
                  <a:lnTo>
                    <a:pt x="216" y="724"/>
                  </a:lnTo>
                  <a:lnTo>
                    <a:pt x="211" y="746"/>
                  </a:lnTo>
                  <a:lnTo>
                    <a:pt x="208" y="769"/>
                  </a:lnTo>
                  <a:lnTo>
                    <a:pt x="204" y="790"/>
                  </a:lnTo>
                  <a:lnTo>
                    <a:pt x="201" y="809"/>
                  </a:lnTo>
                  <a:lnTo>
                    <a:pt x="199" y="828"/>
                  </a:lnTo>
                  <a:lnTo>
                    <a:pt x="198" y="847"/>
                  </a:lnTo>
                  <a:lnTo>
                    <a:pt x="198" y="866"/>
                  </a:lnTo>
                  <a:lnTo>
                    <a:pt x="198" y="884"/>
                  </a:lnTo>
                  <a:lnTo>
                    <a:pt x="198" y="903"/>
                  </a:lnTo>
                  <a:lnTo>
                    <a:pt x="199" y="922"/>
                  </a:lnTo>
                  <a:lnTo>
                    <a:pt x="201" y="941"/>
                  </a:lnTo>
                  <a:lnTo>
                    <a:pt x="204" y="962"/>
                  </a:lnTo>
                  <a:lnTo>
                    <a:pt x="208" y="981"/>
                  </a:lnTo>
                  <a:lnTo>
                    <a:pt x="213" y="1000"/>
                  </a:lnTo>
                  <a:lnTo>
                    <a:pt x="218" y="1021"/>
                  </a:lnTo>
                  <a:lnTo>
                    <a:pt x="223" y="1040"/>
                  </a:lnTo>
                  <a:lnTo>
                    <a:pt x="230" y="1061"/>
                  </a:lnTo>
                  <a:lnTo>
                    <a:pt x="237" y="1080"/>
                  </a:lnTo>
                  <a:lnTo>
                    <a:pt x="245" y="1099"/>
                  </a:lnTo>
                  <a:lnTo>
                    <a:pt x="256" y="1120"/>
                  </a:lnTo>
                  <a:lnTo>
                    <a:pt x="266" y="1140"/>
                  </a:lnTo>
                  <a:lnTo>
                    <a:pt x="276" y="1161"/>
                  </a:lnTo>
                  <a:lnTo>
                    <a:pt x="288" y="1182"/>
                  </a:lnTo>
                  <a:lnTo>
                    <a:pt x="298" y="1201"/>
                  </a:lnTo>
                  <a:lnTo>
                    <a:pt x="310" y="1220"/>
                  </a:lnTo>
                  <a:lnTo>
                    <a:pt x="315" y="1229"/>
                  </a:lnTo>
                  <a:lnTo>
                    <a:pt x="320" y="1238"/>
                  </a:lnTo>
                  <a:lnTo>
                    <a:pt x="329" y="1252"/>
                  </a:lnTo>
                  <a:lnTo>
                    <a:pt x="339" y="1265"/>
                  </a:lnTo>
                  <a:lnTo>
                    <a:pt x="349" y="1279"/>
                  </a:lnTo>
                  <a:lnTo>
                    <a:pt x="358" y="1291"/>
                  </a:lnTo>
                  <a:lnTo>
                    <a:pt x="366" y="1302"/>
                  </a:lnTo>
                  <a:lnTo>
                    <a:pt x="375" y="1312"/>
                  </a:lnTo>
                  <a:lnTo>
                    <a:pt x="382" y="1323"/>
                  </a:lnTo>
                  <a:lnTo>
                    <a:pt x="388" y="1330"/>
                  </a:lnTo>
                  <a:lnTo>
                    <a:pt x="394" y="1338"/>
                  </a:lnTo>
                  <a:lnTo>
                    <a:pt x="397" y="1344"/>
                  </a:lnTo>
                  <a:lnTo>
                    <a:pt x="400" y="1349"/>
                  </a:lnTo>
                  <a:lnTo>
                    <a:pt x="404" y="1352"/>
                  </a:lnTo>
                  <a:lnTo>
                    <a:pt x="406" y="1356"/>
                  </a:lnTo>
                  <a:lnTo>
                    <a:pt x="407" y="1359"/>
                  </a:lnTo>
                  <a:lnTo>
                    <a:pt x="411" y="136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2" name="Freeform 316">
              <a:extLst>
                <a:ext uri="{FF2B5EF4-FFF2-40B4-BE49-F238E27FC236}">
                  <a16:creationId xmlns:a16="http://schemas.microsoft.com/office/drawing/2014/main" id="{7AFA6D6C-14A6-4735-9827-709FDB795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209"/>
              <a:ext cx="249" cy="910"/>
            </a:xfrm>
            <a:custGeom>
              <a:avLst/>
              <a:gdLst>
                <a:gd name="T0" fmla="*/ 22 w 368"/>
                <a:gd name="T1" fmla="*/ 30 h 1344"/>
                <a:gd name="T2" fmla="*/ 56 w 368"/>
                <a:gd name="T3" fmla="*/ 71 h 1344"/>
                <a:gd name="T4" fmla="*/ 77 w 368"/>
                <a:gd name="T5" fmla="*/ 99 h 1344"/>
                <a:gd name="T6" fmla="*/ 95 w 368"/>
                <a:gd name="T7" fmla="*/ 127 h 1344"/>
                <a:gd name="T8" fmla="*/ 109 w 368"/>
                <a:gd name="T9" fmla="*/ 153 h 1344"/>
                <a:gd name="T10" fmla="*/ 123 w 368"/>
                <a:gd name="T11" fmla="*/ 179 h 1344"/>
                <a:gd name="T12" fmla="*/ 134 w 368"/>
                <a:gd name="T13" fmla="*/ 207 h 1344"/>
                <a:gd name="T14" fmla="*/ 148 w 368"/>
                <a:gd name="T15" fmla="*/ 252 h 1344"/>
                <a:gd name="T16" fmla="*/ 157 w 368"/>
                <a:gd name="T17" fmla="*/ 283 h 1344"/>
                <a:gd name="T18" fmla="*/ 163 w 368"/>
                <a:gd name="T19" fmla="*/ 318 h 1344"/>
                <a:gd name="T20" fmla="*/ 165 w 368"/>
                <a:gd name="T21" fmla="*/ 356 h 1344"/>
                <a:gd name="T22" fmla="*/ 163 w 368"/>
                <a:gd name="T23" fmla="*/ 379 h 1344"/>
                <a:gd name="T24" fmla="*/ 162 w 368"/>
                <a:gd name="T25" fmla="*/ 403 h 1344"/>
                <a:gd name="T26" fmla="*/ 153 w 368"/>
                <a:gd name="T27" fmla="*/ 453 h 1344"/>
                <a:gd name="T28" fmla="*/ 146 w 368"/>
                <a:gd name="T29" fmla="*/ 492 h 1344"/>
                <a:gd name="T30" fmla="*/ 141 w 368"/>
                <a:gd name="T31" fmla="*/ 516 h 1344"/>
                <a:gd name="T32" fmla="*/ 136 w 368"/>
                <a:gd name="T33" fmla="*/ 538 h 1344"/>
                <a:gd name="T34" fmla="*/ 133 w 368"/>
                <a:gd name="T35" fmla="*/ 556 h 1344"/>
                <a:gd name="T36" fmla="*/ 129 w 368"/>
                <a:gd name="T37" fmla="*/ 571 h 1344"/>
                <a:gd name="T38" fmla="*/ 126 w 368"/>
                <a:gd name="T39" fmla="*/ 585 h 1344"/>
                <a:gd name="T40" fmla="*/ 119 w 368"/>
                <a:gd name="T41" fmla="*/ 603 h 1344"/>
                <a:gd name="T42" fmla="*/ 112 w 368"/>
                <a:gd name="T43" fmla="*/ 627 h 1344"/>
                <a:gd name="T44" fmla="*/ 111 w 368"/>
                <a:gd name="T45" fmla="*/ 641 h 1344"/>
                <a:gd name="T46" fmla="*/ 109 w 368"/>
                <a:gd name="T47" fmla="*/ 657 h 1344"/>
                <a:gd name="T48" fmla="*/ 107 w 368"/>
                <a:gd name="T49" fmla="*/ 674 h 1344"/>
                <a:gd name="T50" fmla="*/ 107 w 368"/>
                <a:gd name="T51" fmla="*/ 714 h 1344"/>
                <a:gd name="T52" fmla="*/ 107 w 368"/>
                <a:gd name="T53" fmla="*/ 757 h 1344"/>
                <a:gd name="T54" fmla="*/ 111 w 368"/>
                <a:gd name="T55" fmla="*/ 801 h 1344"/>
                <a:gd name="T56" fmla="*/ 114 w 368"/>
                <a:gd name="T57" fmla="*/ 839 h 1344"/>
                <a:gd name="T58" fmla="*/ 121 w 368"/>
                <a:gd name="T59" fmla="*/ 874 h 1344"/>
                <a:gd name="T60" fmla="*/ 128 w 368"/>
                <a:gd name="T61" fmla="*/ 908 h 1344"/>
                <a:gd name="T62" fmla="*/ 136 w 368"/>
                <a:gd name="T63" fmla="*/ 946 h 1344"/>
                <a:gd name="T64" fmla="*/ 143 w 368"/>
                <a:gd name="T65" fmla="*/ 967 h 1344"/>
                <a:gd name="T66" fmla="*/ 150 w 368"/>
                <a:gd name="T67" fmla="*/ 990 h 1344"/>
                <a:gd name="T68" fmla="*/ 157 w 368"/>
                <a:gd name="T69" fmla="*/ 1014 h 1344"/>
                <a:gd name="T70" fmla="*/ 172 w 368"/>
                <a:gd name="T71" fmla="*/ 1066 h 1344"/>
                <a:gd name="T72" fmla="*/ 191 w 368"/>
                <a:gd name="T73" fmla="*/ 1117 h 1344"/>
                <a:gd name="T74" fmla="*/ 201 w 368"/>
                <a:gd name="T75" fmla="*/ 1141 h 1344"/>
                <a:gd name="T76" fmla="*/ 211 w 368"/>
                <a:gd name="T77" fmla="*/ 1162 h 1344"/>
                <a:gd name="T78" fmla="*/ 233 w 368"/>
                <a:gd name="T79" fmla="*/ 1198 h 1344"/>
                <a:gd name="T80" fmla="*/ 257 w 368"/>
                <a:gd name="T81" fmla="*/ 1229 h 1344"/>
                <a:gd name="T82" fmla="*/ 283 w 368"/>
                <a:gd name="T83" fmla="*/ 1257 h 1344"/>
                <a:gd name="T84" fmla="*/ 305 w 368"/>
                <a:gd name="T85" fmla="*/ 1282 h 1344"/>
                <a:gd name="T86" fmla="*/ 324 w 368"/>
                <a:gd name="T87" fmla="*/ 1302 h 1344"/>
                <a:gd name="T88" fmla="*/ 339 w 368"/>
                <a:gd name="T89" fmla="*/ 1318 h 1344"/>
                <a:gd name="T90" fmla="*/ 354 w 368"/>
                <a:gd name="T91" fmla="*/ 133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8" h="1344">
                  <a:moveTo>
                    <a:pt x="0" y="0"/>
                  </a:moveTo>
                  <a:lnTo>
                    <a:pt x="22" y="30"/>
                  </a:lnTo>
                  <a:lnTo>
                    <a:pt x="46" y="58"/>
                  </a:lnTo>
                  <a:lnTo>
                    <a:pt x="56" y="71"/>
                  </a:lnTo>
                  <a:lnTo>
                    <a:pt x="66" y="85"/>
                  </a:lnTo>
                  <a:lnTo>
                    <a:pt x="77" y="99"/>
                  </a:lnTo>
                  <a:lnTo>
                    <a:pt x="87" y="113"/>
                  </a:lnTo>
                  <a:lnTo>
                    <a:pt x="95" y="127"/>
                  </a:lnTo>
                  <a:lnTo>
                    <a:pt x="102" y="141"/>
                  </a:lnTo>
                  <a:lnTo>
                    <a:pt x="109" y="153"/>
                  </a:lnTo>
                  <a:lnTo>
                    <a:pt x="116" y="167"/>
                  </a:lnTo>
                  <a:lnTo>
                    <a:pt x="123" y="179"/>
                  </a:lnTo>
                  <a:lnTo>
                    <a:pt x="128" y="193"/>
                  </a:lnTo>
                  <a:lnTo>
                    <a:pt x="134" y="207"/>
                  </a:lnTo>
                  <a:lnTo>
                    <a:pt x="140" y="223"/>
                  </a:lnTo>
                  <a:lnTo>
                    <a:pt x="148" y="252"/>
                  </a:lnTo>
                  <a:lnTo>
                    <a:pt x="153" y="268"/>
                  </a:lnTo>
                  <a:lnTo>
                    <a:pt x="157" y="283"/>
                  </a:lnTo>
                  <a:lnTo>
                    <a:pt x="160" y="301"/>
                  </a:lnTo>
                  <a:lnTo>
                    <a:pt x="163" y="318"/>
                  </a:lnTo>
                  <a:lnTo>
                    <a:pt x="165" y="337"/>
                  </a:lnTo>
                  <a:lnTo>
                    <a:pt x="165" y="356"/>
                  </a:lnTo>
                  <a:lnTo>
                    <a:pt x="165" y="367"/>
                  </a:lnTo>
                  <a:lnTo>
                    <a:pt x="163" y="379"/>
                  </a:lnTo>
                  <a:lnTo>
                    <a:pt x="163" y="391"/>
                  </a:lnTo>
                  <a:lnTo>
                    <a:pt x="162" y="403"/>
                  </a:lnTo>
                  <a:lnTo>
                    <a:pt x="158" y="427"/>
                  </a:lnTo>
                  <a:lnTo>
                    <a:pt x="153" y="453"/>
                  </a:lnTo>
                  <a:lnTo>
                    <a:pt x="148" y="479"/>
                  </a:lnTo>
                  <a:lnTo>
                    <a:pt x="146" y="492"/>
                  </a:lnTo>
                  <a:lnTo>
                    <a:pt x="143" y="504"/>
                  </a:lnTo>
                  <a:lnTo>
                    <a:pt x="141" y="516"/>
                  </a:lnTo>
                  <a:lnTo>
                    <a:pt x="140" y="528"/>
                  </a:lnTo>
                  <a:lnTo>
                    <a:pt x="136" y="538"/>
                  </a:lnTo>
                  <a:lnTo>
                    <a:pt x="134" y="547"/>
                  </a:lnTo>
                  <a:lnTo>
                    <a:pt x="133" y="556"/>
                  </a:lnTo>
                  <a:lnTo>
                    <a:pt x="131" y="565"/>
                  </a:lnTo>
                  <a:lnTo>
                    <a:pt x="129" y="571"/>
                  </a:lnTo>
                  <a:lnTo>
                    <a:pt x="128" y="578"/>
                  </a:lnTo>
                  <a:lnTo>
                    <a:pt x="126" y="585"/>
                  </a:lnTo>
                  <a:lnTo>
                    <a:pt x="124" y="592"/>
                  </a:lnTo>
                  <a:lnTo>
                    <a:pt x="119" y="603"/>
                  </a:lnTo>
                  <a:lnTo>
                    <a:pt x="116" y="615"/>
                  </a:lnTo>
                  <a:lnTo>
                    <a:pt x="112" y="627"/>
                  </a:lnTo>
                  <a:lnTo>
                    <a:pt x="112" y="634"/>
                  </a:lnTo>
                  <a:lnTo>
                    <a:pt x="111" y="641"/>
                  </a:lnTo>
                  <a:lnTo>
                    <a:pt x="109" y="648"/>
                  </a:lnTo>
                  <a:lnTo>
                    <a:pt x="109" y="657"/>
                  </a:lnTo>
                  <a:lnTo>
                    <a:pt x="109" y="665"/>
                  </a:lnTo>
                  <a:lnTo>
                    <a:pt x="107" y="674"/>
                  </a:lnTo>
                  <a:lnTo>
                    <a:pt x="107" y="693"/>
                  </a:lnTo>
                  <a:lnTo>
                    <a:pt x="107" y="714"/>
                  </a:lnTo>
                  <a:lnTo>
                    <a:pt x="107" y="736"/>
                  </a:lnTo>
                  <a:lnTo>
                    <a:pt x="107" y="757"/>
                  </a:lnTo>
                  <a:lnTo>
                    <a:pt x="109" y="780"/>
                  </a:lnTo>
                  <a:lnTo>
                    <a:pt x="111" y="801"/>
                  </a:lnTo>
                  <a:lnTo>
                    <a:pt x="112" y="821"/>
                  </a:lnTo>
                  <a:lnTo>
                    <a:pt x="114" y="839"/>
                  </a:lnTo>
                  <a:lnTo>
                    <a:pt x="117" y="858"/>
                  </a:lnTo>
                  <a:lnTo>
                    <a:pt x="121" y="874"/>
                  </a:lnTo>
                  <a:lnTo>
                    <a:pt x="124" y="891"/>
                  </a:lnTo>
                  <a:lnTo>
                    <a:pt x="128" y="908"/>
                  </a:lnTo>
                  <a:lnTo>
                    <a:pt x="133" y="927"/>
                  </a:lnTo>
                  <a:lnTo>
                    <a:pt x="136" y="946"/>
                  </a:lnTo>
                  <a:lnTo>
                    <a:pt x="140" y="957"/>
                  </a:lnTo>
                  <a:lnTo>
                    <a:pt x="143" y="967"/>
                  </a:lnTo>
                  <a:lnTo>
                    <a:pt x="146" y="978"/>
                  </a:lnTo>
                  <a:lnTo>
                    <a:pt x="150" y="990"/>
                  </a:lnTo>
                  <a:lnTo>
                    <a:pt x="153" y="1002"/>
                  </a:lnTo>
                  <a:lnTo>
                    <a:pt x="157" y="1014"/>
                  </a:lnTo>
                  <a:lnTo>
                    <a:pt x="163" y="1040"/>
                  </a:lnTo>
                  <a:lnTo>
                    <a:pt x="172" y="1066"/>
                  </a:lnTo>
                  <a:lnTo>
                    <a:pt x="180" y="1092"/>
                  </a:lnTo>
                  <a:lnTo>
                    <a:pt x="191" y="1117"/>
                  </a:lnTo>
                  <a:lnTo>
                    <a:pt x="196" y="1129"/>
                  </a:lnTo>
                  <a:lnTo>
                    <a:pt x="201" y="1141"/>
                  </a:lnTo>
                  <a:lnTo>
                    <a:pt x="206" y="1151"/>
                  </a:lnTo>
                  <a:lnTo>
                    <a:pt x="211" y="1162"/>
                  </a:lnTo>
                  <a:lnTo>
                    <a:pt x="221" y="1181"/>
                  </a:lnTo>
                  <a:lnTo>
                    <a:pt x="233" y="1198"/>
                  </a:lnTo>
                  <a:lnTo>
                    <a:pt x="245" y="1214"/>
                  </a:lnTo>
                  <a:lnTo>
                    <a:pt x="257" y="1229"/>
                  </a:lnTo>
                  <a:lnTo>
                    <a:pt x="271" y="1243"/>
                  </a:lnTo>
                  <a:lnTo>
                    <a:pt x="283" y="1257"/>
                  </a:lnTo>
                  <a:lnTo>
                    <a:pt x="295" y="1269"/>
                  </a:lnTo>
                  <a:lnTo>
                    <a:pt x="305" y="1282"/>
                  </a:lnTo>
                  <a:lnTo>
                    <a:pt x="315" y="1292"/>
                  </a:lnTo>
                  <a:lnTo>
                    <a:pt x="324" y="1302"/>
                  </a:lnTo>
                  <a:lnTo>
                    <a:pt x="332" y="1311"/>
                  </a:lnTo>
                  <a:lnTo>
                    <a:pt x="339" y="1318"/>
                  </a:lnTo>
                  <a:lnTo>
                    <a:pt x="347" y="1325"/>
                  </a:lnTo>
                  <a:lnTo>
                    <a:pt x="354" y="1332"/>
                  </a:lnTo>
                  <a:lnTo>
                    <a:pt x="368" y="13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3" name="Freeform 317">
              <a:extLst>
                <a:ext uri="{FF2B5EF4-FFF2-40B4-BE49-F238E27FC236}">
                  <a16:creationId xmlns:a16="http://schemas.microsoft.com/office/drawing/2014/main" id="{E949A161-93E0-40A6-992B-0981A457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148"/>
              <a:ext cx="173" cy="890"/>
            </a:xfrm>
            <a:custGeom>
              <a:avLst/>
              <a:gdLst>
                <a:gd name="T0" fmla="*/ 0 w 256"/>
                <a:gd name="T1" fmla="*/ 0 h 1316"/>
                <a:gd name="T2" fmla="*/ 19 w 256"/>
                <a:gd name="T3" fmla="*/ 38 h 1316"/>
                <a:gd name="T4" fmla="*/ 28 w 256"/>
                <a:gd name="T5" fmla="*/ 57 h 1316"/>
                <a:gd name="T6" fmla="*/ 36 w 256"/>
                <a:gd name="T7" fmla="*/ 76 h 1316"/>
                <a:gd name="T8" fmla="*/ 43 w 256"/>
                <a:gd name="T9" fmla="*/ 95 h 1316"/>
                <a:gd name="T10" fmla="*/ 50 w 256"/>
                <a:gd name="T11" fmla="*/ 115 h 1316"/>
                <a:gd name="T12" fmla="*/ 57 w 256"/>
                <a:gd name="T13" fmla="*/ 134 h 1316"/>
                <a:gd name="T14" fmla="*/ 62 w 256"/>
                <a:gd name="T15" fmla="*/ 155 h 1316"/>
                <a:gd name="T16" fmla="*/ 65 w 256"/>
                <a:gd name="T17" fmla="*/ 174 h 1316"/>
                <a:gd name="T18" fmla="*/ 69 w 256"/>
                <a:gd name="T19" fmla="*/ 194 h 1316"/>
                <a:gd name="T20" fmla="*/ 70 w 256"/>
                <a:gd name="T21" fmla="*/ 215 h 1316"/>
                <a:gd name="T22" fmla="*/ 70 w 256"/>
                <a:gd name="T23" fmla="*/ 236 h 1316"/>
                <a:gd name="T24" fmla="*/ 72 w 256"/>
                <a:gd name="T25" fmla="*/ 257 h 1316"/>
                <a:gd name="T26" fmla="*/ 72 w 256"/>
                <a:gd name="T27" fmla="*/ 278 h 1316"/>
                <a:gd name="T28" fmla="*/ 72 w 256"/>
                <a:gd name="T29" fmla="*/ 300 h 1316"/>
                <a:gd name="T30" fmla="*/ 72 w 256"/>
                <a:gd name="T31" fmla="*/ 323 h 1316"/>
                <a:gd name="T32" fmla="*/ 72 w 256"/>
                <a:gd name="T33" fmla="*/ 345 h 1316"/>
                <a:gd name="T34" fmla="*/ 72 w 256"/>
                <a:gd name="T35" fmla="*/ 370 h 1316"/>
                <a:gd name="T36" fmla="*/ 70 w 256"/>
                <a:gd name="T37" fmla="*/ 392 h 1316"/>
                <a:gd name="T38" fmla="*/ 69 w 256"/>
                <a:gd name="T39" fmla="*/ 418 h 1316"/>
                <a:gd name="T40" fmla="*/ 67 w 256"/>
                <a:gd name="T41" fmla="*/ 443 h 1316"/>
                <a:gd name="T42" fmla="*/ 65 w 256"/>
                <a:gd name="T43" fmla="*/ 469 h 1316"/>
                <a:gd name="T44" fmla="*/ 65 w 256"/>
                <a:gd name="T45" fmla="*/ 495 h 1316"/>
                <a:gd name="T46" fmla="*/ 65 w 256"/>
                <a:gd name="T47" fmla="*/ 521 h 1316"/>
                <a:gd name="T48" fmla="*/ 65 w 256"/>
                <a:gd name="T49" fmla="*/ 549 h 1316"/>
                <a:gd name="T50" fmla="*/ 65 w 256"/>
                <a:gd name="T51" fmla="*/ 578 h 1316"/>
                <a:gd name="T52" fmla="*/ 67 w 256"/>
                <a:gd name="T53" fmla="*/ 608 h 1316"/>
                <a:gd name="T54" fmla="*/ 67 w 256"/>
                <a:gd name="T55" fmla="*/ 637 h 1316"/>
                <a:gd name="T56" fmla="*/ 69 w 256"/>
                <a:gd name="T57" fmla="*/ 668 h 1316"/>
                <a:gd name="T58" fmla="*/ 70 w 256"/>
                <a:gd name="T59" fmla="*/ 698 h 1316"/>
                <a:gd name="T60" fmla="*/ 74 w 256"/>
                <a:gd name="T61" fmla="*/ 727 h 1316"/>
                <a:gd name="T62" fmla="*/ 77 w 256"/>
                <a:gd name="T63" fmla="*/ 757 h 1316"/>
                <a:gd name="T64" fmla="*/ 81 w 256"/>
                <a:gd name="T65" fmla="*/ 785 h 1316"/>
                <a:gd name="T66" fmla="*/ 84 w 256"/>
                <a:gd name="T67" fmla="*/ 813 h 1316"/>
                <a:gd name="T68" fmla="*/ 89 w 256"/>
                <a:gd name="T69" fmla="*/ 840 h 1316"/>
                <a:gd name="T70" fmla="*/ 96 w 256"/>
                <a:gd name="T71" fmla="*/ 868 h 1316"/>
                <a:gd name="T72" fmla="*/ 101 w 256"/>
                <a:gd name="T73" fmla="*/ 894 h 1316"/>
                <a:gd name="T74" fmla="*/ 108 w 256"/>
                <a:gd name="T75" fmla="*/ 920 h 1316"/>
                <a:gd name="T76" fmla="*/ 121 w 256"/>
                <a:gd name="T77" fmla="*/ 974 h 1316"/>
                <a:gd name="T78" fmla="*/ 128 w 256"/>
                <a:gd name="T79" fmla="*/ 1002 h 1316"/>
                <a:gd name="T80" fmla="*/ 137 w 256"/>
                <a:gd name="T81" fmla="*/ 1031 h 1316"/>
                <a:gd name="T82" fmla="*/ 145 w 256"/>
                <a:gd name="T83" fmla="*/ 1059 h 1316"/>
                <a:gd name="T84" fmla="*/ 154 w 256"/>
                <a:gd name="T85" fmla="*/ 1089 h 1316"/>
                <a:gd name="T86" fmla="*/ 162 w 256"/>
                <a:gd name="T87" fmla="*/ 1116 h 1316"/>
                <a:gd name="T88" fmla="*/ 167 w 256"/>
                <a:gd name="T89" fmla="*/ 1130 h 1316"/>
                <a:gd name="T90" fmla="*/ 171 w 256"/>
                <a:gd name="T91" fmla="*/ 1144 h 1316"/>
                <a:gd name="T92" fmla="*/ 176 w 256"/>
                <a:gd name="T93" fmla="*/ 1156 h 1316"/>
                <a:gd name="T94" fmla="*/ 181 w 256"/>
                <a:gd name="T95" fmla="*/ 1168 h 1316"/>
                <a:gd name="T96" fmla="*/ 184 w 256"/>
                <a:gd name="T97" fmla="*/ 1181 h 1316"/>
                <a:gd name="T98" fmla="*/ 190 w 256"/>
                <a:gd name="T99" fmla="*/ 1191 h 1316"/>
                <a:gd name="T100" fmla="*/ 193 w 256"/>
                <a:gd name="T101" fmla="*/ 1201 h 1316"/>
                <a:gd name="T102" fmla="*/ 198 w 256"/>
                <a:gd name="T103" fmla="*/ 1212 h 1316"/>
                <a:gd name="T104" fmla="*/ 201 w 256"/>
                <a:gd name="T105" fmla="*/ 1222 h 1316"/>
                <a:gd name="T106" fmla="*/ 207 w 256"/>
                <a:gd name="T107" fmla="*/ 1231 h 1316"/>
                <a:gd name="T108" fmla="*/ 215 w 256"/>
                <a:gd name="T109" fmla="*/ 1247 h 1316"/>
                <a:gd name="T110" fmla="*/ 224 w 256"/>
                <a:gd name="T111" fmla="*/ 1262 h 1316"/>
                <a:gd name="T112" fmla="*/ 230 w 256"/>
                <a:gd name="T113" fmla="*/ 1276 h 1316"/>
                <a:gd name="T114" fmla="*/ 239 w 256"/>
                <a:gd name="T115" fmla="*/ 1290 h 1316"/>
                <a:gd name="T116" fmla="*/ 248 w 256"/>
                <a:gd name="T117" fmla="*/ 1302 h 1316"/>
                <a:gd name="T118" fmla="*/ 256 w 256"/>
                <a:gd name="T119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1316">
                  <a:moveTo>
                    <a:pt x="0" y="0"/>
                  </a:moveTo>
                  <a:lnTo>
                    <a:pt x="19" y="38"/>
                  </a:lnTo>
                  <a:lnTo>
                    <a:pt x="28" y="57"/>
                  </a:lnTo>
                  <a:lnTo>
                    <a:pt x="36" y="76"/>
                  </a:lnTo>
                  <a:lnTo>
                    <a:pt x="43" y="95"/>
                  </a:lnTo>
                  <a:lnTo>
                    <a:pt x="50" y="115"/>
                  </a:lnTo>
                  <a:lnTo>
                    <a:pt x="57" y="134"/>
                  </a:lnTo>
                  <a:lnTo>
                    <a:pt x="62" y="155"/>
                  </a:lnTo>
                  <a:lnTo>
                    <a:pt x="65" y="174"/>
                  </a:lnTo>
                  <a:lnTo>
                    <a:pt x="69" y="194"/>
                  </a:lnTo>
                  <a:lnTo>
                    <a:pt x="70" y="215"/>
                  </a:lnTo>
                  <a:lnTo>
                    <a:pt x="70" y="236"/>
                  </a:lnTo>
                  <a:lnTo>
                    <a:pt x="72" y="257"/>
                  </a:lnTo>
                  <a:lnTo>
                    <a:pt x="72" y="278"/>
                  </a:lnTo>
                  <a:lnTo>
                    <a:pt x="72" y="300"/>
                  </a:lnTo>
                  <a:lnTo>
                    <a:pt x="72" y="323"/>
                  </a:lnTo>
                  <a:lnTo>
                    <a:pt x="72" y="345"/>
                  </a:lnTo>
                  <a:lnTo>
                    <a:pt x="72" y="370"/>
                  </a:lnTo>
                  <a:lnTo>
                    <a:pt x="70" y="392"/>
                  </a:lnTo>
                  <a:lnTo>
                    <a:pt x="69" y="418"/>
                  </a:lnTo>
                  <a:lnTo>
                    <a:pt x="67" y="443"/>
                  </a:lnTo>
                  <a:lnTo>
                    <a:pt x="65" y="469"/>
                  </a:lnTo>
                  <a:lnTo>
                    <a:pt x="65" y="495"/>
                  </a:lnTo>
                  <a:lnTo>
                    <a:pt x="65" y="521"/>
                  </a:lnTo>
                  <a:lnTo>
                    <a:pt x="65" y="549"/>
                  </a:lnTo>
                  <a:lnTo>
                    <a:pt x="65" y="578"/>
                  </a:lnTo>
                  <a:lnTo>
                    <a:pt x="67" y="608"/>
                  </a:lnTo>
                  <a:lnTo>
                    <a:pt x="67" y="637"/>
                  </a:lnTo>
                  <a:lnTo>
                    <a:pt x="69" y="668"/>
                  </a:lnTo>
                  <a:lnTo>
                    <a:pt x="70" y="698"/>
                  </a:lnTo>
                  <a:lnTo>
                    <a:pt x="74" y="727"/>
                  </a:lnTo>
                  <a:lnTo>
                    <a:pt x="77" y="757"/>
                  </a:lnTo>
                  <a:lnTo>
                    <a:pt x="81" y="785"/>
                  </a:lnTo>
                  <a:lnTo>
                    <a:pt x="84" y="813"/>
                  </a:lnTo>
                  <a:lnTo>
                    <a:pt x="89" y="840"/>
                  </a:lnTo>
                  <a:lnTo>
                    <a:pt x="96" y="868"/>
                  </a:lnTo>
                  <a:lnTo>
                    <a:pt x="101" y="894"/>
                  </a:lnTo>
                  <a:lnTo>
                    <a:pt x="108" y="920"/>
                  </a:lnTo>
                  <a:lnTo>
                    <a:pt x="121" y="974"/>
                  </a:lnTo>
                  <a:lnTo>
                    <a:pt x="128" y="1002"/>
                  </a:lnTo>
                  <a:lnTo>
                    <a:pt x="137" y="1031"/>
                  </a:lnTo>
                  <a:lnTo>
                    <a:pt x="145" y="1059"/>
                  </a:lnTo>
                  <a:lnTo>
                    <a:pt x="154" y="1089"/>
                  </a:lnTo>
                  <a:lnTo>
                    <a:pt x="162" y="1116"/>
                  </a:lnTo>
                  <a:lnTo>
                    <a:pt x="167" y="1130"/>
                  </a:lnTo>
                  <a:lnTo>
                    <a:pt x="171" y="1144"/>
                  </a:lnTo>
                  <a:lnTo>
                    <a:pt x="176" y="1156"/>
                  </a:lnTo>
                  <a:lnTo>
                    <a:pt x="181" y="1168"/>
                  </a:lnTo>
                  <a:lnTo>
                    <a:pt x="184" y="1181"/>
                  </a:lnTo>
                  <a:lnTo>
                    <a:pt x="190" y="1191"/>
                  </a:lnTo>
                  <a:lnTo>
                    <a:pt x="193" y="1201"/>
                  </a:lnTo>
                  <a:lnTo>
                    <a:pt x="198" y="1212"/>
                  </a:lnTo>
                  <a:lnTo>
                    <a:pt x="201" y="1222"/>
                  </a:lnTo>
                  <a:lnTo>
                    <a:pt x="207" y="1231"/>
                  </a:lnTo>
                  <a:lnTo>
                    <a:pt x="215" y="1247"/>
                  </a:lnTo>
                  <a:lnTo>
                    <a:pt x="224" y="1262"/>
                  </a:lnTo>
                  <a:lnTo>
                    <a:pt x="230" y="1276"/>
                  </a:lnTo>
                  <a:lnTo>
                    <a:pt x="239" y="1290"/>
                  </a:lnTo>
                  <a:lnTo>
                    <a:pt x="248" y="1302"/>
                  </a:lnTo>
                  <a:lnTo>
                    <a:pt x="256" y="13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4" name="Freeform 318">
              <a:extLst>
                <a:ext uri="{FF2B5EF4-FFF2-40B4-BE49-F238E27FC236}">
                  <a16:creationId xmlns:a16="http://schemas.microsoft.com/office/drawing/2014/main" id="{9BE11602-5067-4984-AE87-7003814BA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148"/>
              <a:ext cx="163" cy="886"/>
            </a:xfrm>
            <a:custGeom>
              <a:avLst/>
              <a:gdLst>
                <a:gd name="T0" fmla="*/ 0 w 238"/>
                <a:gd name="T1" fmla="*/ 0 h 1309"/>
                <a:gd name="T2" fmla="*/ 12 w 238"/>
                <a:gd name="T3" fmla="*/ 56 h 1309"/>
                <a:gd name="T4" fmla="*/ 22 w 238"/>
                <a:gd name="T5" fmla="*/ 111 h 1309"/>
                <a:gd name="T6" fmla="*/ 27 w 238"/>
                <a:gd name="T7" fmla="*/ 139 h 1309"/>
                <a:gd name="T8" fmla="*/ 30 w 238"/>
                <a:gd name="T9" fmla="*/ 167 h 1309"/>
                <a:gd name="T10" fmla="*/ 34 w 238"/>
                <a:gd name="T11" fmla="*/ 194 h 1309"/>
                <a:gd name="T12" fmla="*/ 37 w 238"/>
                <a:gd name="T13" fmla="*/ 222 h 1309"/>
                <a:gd name="T14" fmla="*/ 39 w 238"/>
                <a:gd name="T15" fmla="*/ 250 h 1309"/>
                <a:gd name="T16" fmla="*/ 41 w 238"/>
                <a:gd name="T17" fmla="*/ 276 h 1309"/>
                <a:gd name="T18" fmla="*/ 41 w 238"/>
                <a:gd name="T19" fmla="*/ 302 h 1309"/>
                <a:gd name="T20" fmla="*/ 41 w 238"/>
                <a:gd name="T21" fmla="*/ 330 h 1309"/>
                <a:gd name="T22" fmla="*/ 39 w 238"/>
                <a:gd name="T23" fmla="*/ 358 h 1309"/>
                <a:gd name="T24" fmla="*/ 39 w 238"/>
                <a:gd name="T25" fmla="*/ 384 h 1309"/>
                <a:gd name="T26" fmla="*/ 41 w 238"/>
                <a:gd name="T27" fmla="*/ 413 h 1309"/>
                <a:gd name="T28" fmla="*/ 41 w 238"/>
                <a:gd name="T29" fmla="*/ 443 h 1309"/>
                <a:gd name="T30" fmla="*/ 42 w 238"/>
                <a:gd name="T31" fmla="*/ 472 h 1309"/>
                <a:gd name="T32" fmla="*/ 44 w 238"/>
                <a:gd name="T33" fmla="*/ 503 h 1309"/>
                <a:gd name="T34" fmla="*/ 46 w 238"/>
                <a:gd name="T35" fmla="*/ 535 h 1309"/>
                <a:gd name="T36" fmla="*/ 49 w 238"/>
                <a:gd name="T37" fmla="*/ 566 h 1309"/>
                <a:gd name="T38" fmla="*/ 51 w 238"/>
                <a:gd name="T39" fmla="*/ 599 h 1309"/>
                <a:gd name="T40" fmla="*/ 54 w 238"/>
                <a:gd name="T41" fmla="*/ 632 h 1309"/>
                <a:gd name="T42" fmla="*/ 59 w 238"/>
                <a:gd name="T43" fmla="*/ 668 h 1309"/>
                <a:gd name="T44" fmla="*/ 61 w 238"/>
                <a:gd name="T45" fmla="*/ 686 h 1309"/>
                <a:gd name="T46" fmla="*/ 64 w 238"/>
                <a:gd name="T47" fmla="*/ 705 h 1309"/>
                <a:gd name="T48" fmla="*/ 66 w 238"/>
                <a:gd name="T49" fmla="*/ 724 h 1309"/>
                <a:gd name="T50" fmla="*/ 70 w 238"/>
                <a:gd name="T51" fmla="*/ 745 h 1309"/>
                <a:gd name="T52" fmla="*/ 73 w 238"/>
                <a:gd name="T53" fmla="*/ 766 h 1309"/>
                <a:gd name="T54" fmla="*/ 76 w 238"/>
                <a:gd name="T55" fmla="*/ 786 h 1309"/>
                <a:gd name="T56" fmla="*/ 80 w 238"/>
                <a:gd name="T57" fmla="*/ 809 h 1309"/>
                <a:gd name="T58" fmla="*/ 83 w 238"/>
                <a:gd name="T59" fmla="*/ 832 h 1309"/>
                <a:gd name="T60" fmla="*/ 90 w 238"/>
                <a:gd name="T61" fmla="*/ 877 h 1309"/>
                <a:gd name="T62" fmla="*/ 99 w 238"/>
                <a:gd name="T63" fmla="*/ 924 h 1309"/>
                <a:gd name="T64" fmla="*/ 104 w 238"/>
                <a:gd name="T65" fmla="*/ 946 h 1309"/>
                <a:gd name="T66" fmla="*/ 107 w 238"/>
                <a:gd name="T67" fmla="*/ 967 h 1309"/>
                <a:gd name="T68" fmla="*/ 112 w 238"/>
                <a:gd name="T69" fmla="*/ 990 h 1309"/>
                <a:gd name="T70" fmla="*/ 117 w 238"/>
                <a:gd name="T71" fmla="*/ 1010 h 1309"/>
                <a:gd name="T72" fmla="*/ 122 w 238"/>
                <a:gd name="T73" fmla="*/ 1030 h 1309"/>
                <a:gd name="T74" fmla="*/ 127 w 238"/>
                <a:gd name="T75" fmla="*/ 1050 h 1309"/>
                <a:gd name="T76" fmla="*/ 134 w 238"/>
                <a:gd name="T77" fmla="*/ 1068 h 1309"/>
                <a:gd name="T78" fmla="*/ 139 w 238"/>
                <a:gd name="T79" fmla="*/ 1087 h 1309"/>
                <a:gd name="T80" fmla="*/ 146 w 238"/>
                <a:gd name="T81" fmla="*/ 1104 h 1309"/>
                <a:gd name="T82" fmla="*/ 151 w 238"/>
                <a:gd name="T83" fmla="*/ 1122 h 1309"/>
                <a:gd name="T84" fmla="*/ 165 w 238"/>
                <a:gd name="T85" fmla="*/ 1155 h 1309"/>
                <a:gd name="T86" fmla="*/ 179 w 238"/>
                <a:gd name="T87" fmla="*/ 1188 h 1309"/>
                <a:gd name="T88" fmla="*/ 192 w 238"/>
                <a:gd name="T89" fmla="*/ 1217 h 1309"/>
                <a:gd name="T90" fmla="*/ 208 w 238"/>
                <a:gd name="T91" fmla="*/ 1248 h 1309"/>
                <a:gd name="T92" fmla="*/ 223 w 238"/>
                <a:gd name="T93" fmla="*/ 1278 h 1309"/>
                <a:gd name="T94" fmla="*/ 238 w 238"/>
                <a:gd name="T95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1309">
                  <a:moveTo>
                    <a:pt x="0" y="0"/>
                  </a:moveTo>
                  <a:lnTo>
                    <a:pt x="12" y="56"/>
                  </a:lnTo>
                  <a:lnTo>
                    <a:pt x="22" y="111"/>
                  </a:lnTo>
                  <a:lnTo>
                    <a:pt x="27" y="139"/>
                  </a:lnTo>
                  <a:lnTo>
                    <a:pt x="30" y="167"/>
                  </a:lnTo>
                  <a:lnTo>
                    <a:pt x="34" y="194"/>
                  </a:lnTo>
                  <a:lnTo>
                    <a:pt x="37" y="222"/>
                  </a:lnTo>
                  <a:lnTo>
                    <a:pt x="39" y="250"/>
                  </a:lnTo>
                  <a:lnTo>
                    <a:pt x="41" y="276"/>
                  </a:lnTo>
                  <a:lnTo>
                    <a:pt x="41" y="302"/>
                  </a:lnTo>
                  <a:lnTo>
                    <a:pt x="41" y="330"/>
                  </a:lnTo>
                  <a:lnTo>
                    <a:pt x="39" y="358"/>
                  </a:lnTo>
                  <a:lnTo>
                    <a:pt x="39" y="384"/>
                  </a:lnTo>
                  <a:lnTo>
                    <a:pt x="41" y="413"/>
                  </a:lnTo>
                  <a:lnTo>
                    <a:pt x="41" y="443"/>
                  </a:lnTo>
                  <a:lnTo>
                    <a:pt x="42" y="472"/>
                  </a:lnTo>
                  <a:lnTo>
                    <a:pt x="44" y="503"/>
                  </a:lnTo>
                  <a:lnTo>
                    <a:pt x="46" y="535"/>
                  </a:lnTo>
                  <a:lnTo>
                    <a:pt x="49" y="566"/>
                  </a:lnTo>
                  <a:lnTo>
                    <a:pt x="51" y="599"/>
                  </a:lnTo>
                  <a:lnTo>
                    <a:pt x="54" y="632"/>
                  </a:lnTo>
                  <a:lnTo>
                    <a:pt x="59" y="668"/>
                  </a:lnTo>
                  <a:lnTo>
                    <a:pt x="61" y="686"/>
                  </a:lnTo>
                  <a:lnTo>
                    <a:pt x="64" y="705"/>
                  </a:lnTo>
                  <a:lnTo>
                    <a:pt x="66" y="724"/>
                  </a:lnTo>
                  <a:lnTo>
                    <a:pt x="70" y="745"/>
                  </a:lnTo>
                  <a:lnTo>
                    <a:pt x="73" y="766"/>
                  </a:lnTo>
                  <a:lnTo>
                    <a:pt x="76" y="786"/>
                  </a:lnTo>
                  <a:lnTo>
                    <a:pt x="80" y="809"/>
                  </a:lnTo>
                  <a:lnTo>
                    <a:pt x="83" y="832"/>
                  </a:lnTo>
                  <a:lnTo>
                    <a:pt x="90" y="877"/>
                  </a:lnTo>
                  <a:lnTo>
                    <a:pt x="99" y="924"/>
                  </a:lnTo>
                  <a:lnTo>
                    <a:pt x="104" y="946"/>
                  </a:lnTo>
                  <a:lnTo>
                    <a:pt x="107" y="967"/>
                  </a:lnTo>
                  <a:lnTo>
                    <a:pt x="112" y="990"/>
                  </a:lnTo>
                  <a:lnTo>
                    <a:pt x="117" y="1010"/>
                  </a:lnTo>
                  <a:lnTo>
                    <a:pt x="122" y="1030"/>
                  </a:lnTo>
                  <a:lnTo>
                    <a:pt x="127" y="1050"/>
                  </a:lnTo>
                  <a:lnTo>
                    <a:pt x="134" y="1068"/>
                  </a:lnTo>
                  <a:lnTo>
                    <a:pt x="139" y="1087"/>
                  </a:lnTo>
                  <a:lnTo>
                    <a:pt x="146" y="1104"/>
                  </a:lnTo>
                  <a:lnTo>
                    <a:pt x="151" y="1122"/>
                  </a:lnTo>
                  <a:lnTo>
                    <a:pt x="165" y="1155"/>
                  </a:lnTo>
                  <a:lnTo>
                    <a:pt x="179" y="1188"/>
                  </a:lnTo>
                  <a:lnTo>
                    <a:pt x="192" y="1217"/>
                  </a:lnTo>
                  <a:lnTo>
                    <a:pt x="208" y="1248"/>
                  </a:lnTo>
                  <a:lnTo>
                    <a:pt x="223" y="1278"/>
                  </a:lnTo>
                  <a:lnTo>
                    <a:pt x="238" y="130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5" name="Freeform 319">
              <a:extLst>
                <a:ext uri="{FF2B5EF4-FFF2-40B4-BE49-F238E27FC236}">
                  <a16:creationId xmlns:a16="http://schemas.microsoft.com/office/drawing/2014/main" id="{865BDF21-6D93-40EC-B29F-515A27890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1412"/>
              <a:ext cx="764" cy="70"/>
            </a:xfrm>
            <a:custGeom>
              <a:avLst/>
              <a:gdLst>
                <a:gd name="T0" fmla="*/ 0 w 1126"/>
                <a:gd name="T1" fmla="*/ 104 h 104"/>
                <a:gd name="T2" fmla="*/ 24 w 1126"/>
                <a:gd name="T3" fmla="*/ 97 h 104"/>
                <a:gd name="T4" fmla="*/ 48 w 1126"/>
                <a:gd name="T5" fmla="*/ 90 h 104"/>
                <a:gd name="T6" fmla="*/ 60 w 1126"/>
                <a:gd name="T7" fmla="*/ 86 h 104"/>
                <a:gd name="T8" fmla="*/ 71 w 1126"/>
                <a:gd name="T9" fmla="*/ 83 h 104"/>
                <a:gd name="T10" fmla="*/ 85 w 1126"/>
                <a:gd name="T11" fmla="*/ 79 h 104"/>
                <a:gd name="T12" fmla="*/ 99 w 1126"/>
                <a:gd name="T13" fmla="*/ 76 h 104"/>
                <a:gd name="T14" fmla="*/ 112 w 1126"/>
                <a:gd name="T15" fmla="*/ 73 h 104"/>
                <a:gd name="T16" fmla="*/ 128 w 1126"/>
                <a:gd name="T17" fmla="*/ 69 h 104"/>
                <a:gd name="T18" fmla="*/ 143 w 1126"/>
                <a:gd name="T19" fmla="*/ 67 h 104"/>
                <a:gd name="T20" fmla="*/ 160 w 1126"/>
                <a:gd name="T21" fmla="*/ 64 h 104"/>
                <a:gd name="T22" fmla="*/ 177 w 1126"/>
                <a:gd name="T23" fmla="*/ 60 h 104"/>
                <a:gd name="T24" fmla="*/ 194 w 1126"/>
                <a:gd name="T25" fmla="*/ 57 h 104"/>
                <a:gd name="T26" fmla="*/ 215 w 1126"/>
                <a:gd name="T27" fmla="*/ 53 h 104"/>
                <a:gd name="T28" fmla="*/ 233 w 1126"/>
                <a:gd name="T29" fmla="*/ 52 h 104"/>
                <a:gd name="T30" fmla="*/ 245 w 1126"/>
                <a:gd name="T31" fmla="*/ 50 h 104"/>
                <a:gd name="T32" fmla="*/ 256 w 1126"/>
                <a:gd name="T33" fmla="*/ 48 h 104"/>
                <a:gd name="T34" fmla="*/ 267 w 1126"/>
                <a:gd name="T35" fmla="*/ 47 h 104"/>
                <a:gd name="T36" fmla="*/ 279 w 1126"/>
                <a:gd name="T37" fmla="*/ 45 h 104"/>
                <a:gd name="T38" fmla="*/ 305 w 1126"/>
                <a:gd name="T39" fmla="*/ 41 h 104"/>
                <a:gd name="T40" fmla="*/ 332 w 1126"/>
                <a:gd name="T41" fmla="*/ 40 h 104"/>
                <a:gd name="T42" fmla="*/ 361 w 1126"/>
                <a:gd name="T43" fmla="*/ 36 h 104"/>
                <a:gd name="T44" fmla="*/ 390 w 1126"/>
                <a:gd name="T45" fmla="*/ 33 h 104"/>
                <a:gd name="T46" fmla="*/ 419 w 1126"/>
                <a:gd name="T47" fmla="*/ 29 h 104"/>
                <a:gd name="T48" fmla="*/ 450 w 1126"/>
                <a:gd name="T49" fmla="*/ 26 h 104"/>
                <a:gd name="T50" fmla="*/ 479 w 1126"/>
                <a:gd name="T51" fmla="*/ 24 h 104"/>
                <a:gd name="T52" fmla="*/ 509 w 1126"/>
                <a:gd name="T53" fmla="*/ 20 h 104"/>
                <a:gd name="T54" fmla="*/ 538 w 1126"/>
                <a:gd name="T55" fmla="*/ 17 h 104"/>
                <a:gd name="T56" fmla="*/ 566 w 1126"/>
                <a:gd name="T57" fmla="*/ 15 h 104"/>
                <a:gd name="T58" fmla="*/ 595 w 1126"/>
                <a:gd name="T59" fmla="*/ 12 h 104"/>
                <a:gd name="T60" fmla="*/ 620 w 1126"/>
                <a:gd name="T61" fmla="*/ 10 h 104"/>
                <a:gd name="T62" fmla="*/ 632 w 1126"/>
                <a:gd name="T63" fmla="*/ 10 h 104"/>
                <a:gd name="T64" fmla="*/ 644 w 1126"/>
                <a:gd name="T65" fmla="*/ 8 h 104"/>
                <a:gd name="T66" fmla="*/ 656 w 1126"/>
                <a:gd name="T67" fmla="*/ 8 h 104"/>
                <a:gd name="T68" fmla="*/ 666 w 1126"/>
                <a:gd name="T69" fmla="*/ 7 h 104"/>
                <a:gd name="T70" fmla="*/ 688 w 1126"/>
                <a:gd name="T71" fmla="*/ 5 h 104"/>
                <a:gd name="T72" fmla="*/ 707 w 1126"/>
                <a:gd name="T73" fmla="*/ 5 h 104"/>
                <a:gd name="T74" fmla="*/ 726 w 1126"/>
                <a:gd name="T75" fmla="*/ 3 h 104"/>
                <a:gd name="T76" fmla="*/ 745 w 1126"/>
                <a:gd name="T77" fmla="*/ 1 h 104"/>
                <a:gd name="T78" fmla="*/ 762 w 1126"/>
                <a:gd name="T79" fmla="*/ 1 h 104"/>
                <a:gd name="T80" fmla="*/ 779 w 1126"/>
                <a:gd name="T81" fmla="*/ 1 h 104"/>
                <a:gd name="T82" fmla="*/ 794 w 1126"/>
                <a:gd name="T83" fmla="*/ 1 h 104"/>
                <a:gd name="T84" fmla="*/ 809 w 1126"/>
                <a:gd name="T85" fmla="*/ 0 h 104"/>
                <a:gd name="T86" fmla="*/ 825 w 1126"/>
                <a:gd name="T87" fmla="*/ 0 h 104"/>
                <a:gd name="T88" fmla="*/ 838 w 1126"/>
                <a:gd name="T89" fmla="*/ 0 h 104"/>
                <a:gd name="T90" fmla="*/ 867 w 1126"/>
                <a:gd name="T91" fmla="*/ 0 h 104"/>
                <a:gd name="T92" fmla="*/ 895 w 1126"/>
                <a:gd name="T93" fmla="*/ 0 h 104"/>
                <a:gd name="T94" fmla="*/ 923 w 1126"/>
                <a:gd name="T95" fmla="*/ 0 h 104"/>
                <a:gd name="T96" fmla="*/ 951 w 1126"/>
                <a:gd name="T97" fmla="*/ 0 h 104"/>
                <a:gd name="T98" fmla="*/ 978 w 1126"/>
                <a:gd name="T99" fmla="*/ 0 h 104"/>
                <a:gd name="T100" fmla="*/ 1004 w 1126"/>
                <a:gd name="T101" fmla="*/ 0 h 104"/>
                <a:gd name="T102" fmla="*/ 1029 w 1126"/>
                <a:gd name="T103" fmla="*/ 0 h 104"/>
                <a:gd name="T104" fmla="*/ 1053 w 1126"/>
                <a:gd name="T105" fmla="*/ 0 h 104"/>
                <a:gd name="T106" fmla="*/ 1079 w 1126"/>
                <a:gd name="T107" fmla="*/ 1 h 104"/>
                <a:gd name="T108" fmla="*/ 1126 w 1126"/>
                <a:gd name="T10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6" h="104">
                  <a:moveTo>
                    <a:pt x="0" y="104"/>
                  </a:moveTo>
                  <a:lnTo>
                    <a:pt x="24" y="97"/>
                  </a:lnTo>
                  <a:lnTo>
                    <a:pt x="48" y="90"/>
                  </a:lnTo>
                  <a:lnTo>
                    <a:pt x="60" y="86"/>
                  </a:lnTo>
                  <a:lnTo>
                    <a:pt x="71" y="83"/>
                  </a:lnTo>
                  <a:lnTo>
                    <a:pt x="85" y="79"/>
                  </a:lnTo>
                  <a:lnTo>
                    <a:pt x="99" y="76"/>
                  </a:lnTo>
                  <a:lnTo>
                    <a:pt x="112" y="73"/>
                  </a:lnTo>
                  <a:lnTo>
                    <a:pt x="128" y="69"/>
                  </a:lnTo>
                  <a:lnTo>
                    <a:pt x="143" y="67"/>
                  </a:lnTo>
                  <a:lnTo>
                    <a:pt x="160" y="64"/>
                  </a:lnTo>
                  <a:lnTo>
                    <a:pt x="177" y="60"/>
                  </a:lnTo>
                  <a:lnTo>
                    <a:pt x="194" y="57"/>
                  </a:lnTo>
                  <a:lnTo>
                    <a:pt x="215" y="53"/>
                  </a:lnTo>
                  <a:lnTo>
                    <a:pt x="233" y="52"/>
                  </a:lnTo>
                  <a:lnTo>
                    <a:pt x="245" y="50"/>
                  </a:lnTo>
                  <a:lnTo>
                    <a:pt x="256" y="48"/>
                  </a:lnTo>
                  <a:lnTo>
                    <a:pt x="267" y="47"/>
                  </a:lnTo>
                  <a:lnTo>
                    <a:pt x="279" y="45"/>
                  </a:lnTo>
                  <a:lnTo>
                    <a:pt x="305" y="41"/>
                  </a:lnTo>
                  <a:lnTo>
                    <a:pt x="332" y="40"/>
                  </a:lnTo>
                  <a:lnTo>
                    <a:pt x="361" y="36"/>
                  </a:lnTo>
                  <a:lnTo>
                    <a:pt x="390" y="33"/>
                  </a:lnTo>
                  <a:lnTo>
                    <a:pt x="419" y="29"/>
                  </a:lnTo>
                  <a:lnTo>
                    <a:pt x="450" y="26"/>
                  </a:lnTo>
                  <a:lnTo>
                    <a:pt x="479" y="24"/>
                  </a:lnTo>
                  <a:lnTo>
                    <a:pt x="509" y="20"/>
                  </a:lnTo>
                  <a:lnTo>
                    <a:pt x="538" y="17"/>
                  </a:lnTo>
                  <a:lnTo>
                    <a:pt x="566" y="15"/>
                  </a:lnTo>
                  <a:lnTo>
                    <a:pt x="595" y="12"/>
                  </a:lnTo>
                  <a:lnTo>
                    <a:pt x="620" y="10"/>
                  </a:lnTo>
                  <a:lnTo>
                    <a:pt x="632" y="10"/>
                  </a:lnTo>
                  <a:lnTo>
                    <a:pt x="644" y="8"/>
                  </a:lnTo>
                  <a:lnTo>
                    <a:pt x="656" y="8"/>
                  </a:lnTo>
                  <a:lnTo>
                    <a:pt x="666" y="7"/>
                  </a:lnTo>
                  <a:lnTo>
                    <a:pt x="688" y="5"/>
                  </a:lnTo>
                  <a:lnTo>
                    <a:pt x="707" y="5"/>
                  </a:lnTo>
                  <a:lnTo>
                    <a:pt x="726" y="3"/>
                  </a:lnTo>
                  <a:lnTo>
                    <a:pt x="745" y="1"/>
                  </a:lnTo>
                  <a:lnTo>
                    <a:pt x="762" y="1"/>
                  </a:lnTo>
                  <a:lnTo>
                    <a:pt x="779" y="1"/>
                  </a:lnTo>
                  <a:lnTo>
                    <a:pt x="794" y="1"/>
                  </a:lnTo>
                  <a:lnTo>
                    <a:pt x="809" y="0"/>
                  </a:lnTo>
                  <a:lnTo>
                    <a:pt x="825" y="0"/>
                  </a:lnTo>
                  <a:lnTo>
                    <a:pt x="838" y="0"/>
                  </a:lnTo>
                  <a:lnTo>
                    <a:pt x="867" y="0"/>
                  </a:lnTo>
                  <a:lnTo>
                    <a:pt x="895" y="0"/>
                  </a:lnTo>
                  <a:lnTo>
                    <a:pt x="923" y="0"/>
                  </a:lnTo>
                  <a:lnTo>
                    <a:pt x="951" y="0"/>
                  </a:lnTo>
                  <a:lnTo>
                    <a:pt x="978" y="0"/>
                  </a:lnTo>
                  <a:lnTo>
                    <a:pt x="1004" y="0"/>
                  </a:lnTo>
                  <a:lnTo>
                    <a:pt x="1029" y="0"/>
                  </a:lnTo>
                  <a:lnTo>
                    <a:pt x="1053" y="0"/>
                  </a:lnTo>
                  <a:lnTo>
                    <a:pt x="1079" y="1"/>
                  </a:lnTo>
                  <a:lnTo>
                    <a:pt x="1126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6" name="Freeform 320">
              <a:extLst>
                <a:ext uri="{FF2B5EF4-FFF2-40B4-BE49-F238E27FC236}">
                  <a16:creationId xmlns:a16="http://schemas.microsoft.com/office/drawing/2014/main" id="{2F8461BE-DC8D-4BB2-AD71-BD642E8F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614"/>
              <a:ext cx="517" cy="32"/>
            </a:xfrm>
            <a:custGeom>
              <a:avLst/>
              <a:gdLst>
                <a:gd name="T0" fmla="*/ 0 w 765"/>
                <a:gd name="T1" fmla="*/ 18 h 49"/>
                <a:gd name="T2" fmla="*/ 70 w 765"/>
                <a:gd name="T3" fmla="*/ 28 h 49"/>
                <a:gd name="T4" fmla="*/ 104 w 765"/>
                <a:gd name="T5" fmla="*/ 33 h 49"/>
                <a:gd name="T6" fmla="*/ 138 w 765"/>
                <a:gd name="T7" fmla="*/ 38 h 49"/>
                <a:gd name="T8" fmla="*/ 171 w 765"/>
                <a:gd name="T9" fmla="*/ 42 h 49"/>
                <a:gd name="T10" fmla="*/ 205 w 765"/>
                <a:gd name="T11" fmla="*/ 45 h 49"/>
                <a:gd name="T12" fmla="*/ 237 w 765"/>
                <a:gd name="T13" fmla="*/ 47 h 49"/>
                <a:gd name="T14" fmla="*/ 269 w 765"/>
                <a:gd name="T15" fmla="*/ 49 h 49"/>
                <a:gd name="T16" fmla="*/ 300 w 765"/>
                <a:gd name="T17" fmla="*/ 47 h 49"/>
                <a:gd name="T18" fmla="*/ 331 w 765"/>
                <a:gd name="T19" fmla="*/ 47 h 49"/>
                <a:gd name="T20" fmla="*/ 360 w 765"/>
                <a:gd name="T21" fmla="*/ 45 h 49"/>
                <a:gd name="T22" fmla="*/ 389 w 765"/>
                <a:gd name="T23" fmla="*/ 42 h 49"/>
                <a:gd name="T24" fmla="*/ 419 w 765"/>
                <a:gd name="T25" fmla="*/ 40 h 49"/>
                <a:gd name="T26" fmla="*/ 448 w 765"/>
                <a:gd name="T27" fmla="*/ 37 h 49"/>
                <a:gd name="T28" fmla="*/ 477 w 765"/>
                <a:gd name="T29" fmla="*/ 33 h 49"/>
                <a:gd name="T30" fmla="*/ 508 w 765"/>
                <a:gd name="T31" fmla="*/ 30 h 49"/>
                <a:gd name="T32" fmla="*/ 571 w 765"/>
                <a:gd name="T33" fmla="*/ 25 h 49"/>
                <a:gd name="T34" fmla="*/ 636 w 765"/>
                <a:gd name="T35" fmla="*/ 16 h 49"/>
                <a:gd name="T36" fmla="*/ 701 w 765"/>
                <a:gd name="T37" fmla="*/ 9 h 49"/>
                <a:gd name="T38" fmla="*/ 765 w 765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5" h="49">
                  <a:moveTo>
                    <a:pt x="0" y="18"/>
                  </a:moveTo>
                  <a:lnTo>
                    <a:pt x="70" y="28"/>
                  </a:lnTo>
                  <a:lnTo>
                    <a:pt x="104" y="33"/>
                  </a:lnTo>
                  <a:lnTo>
                    <a:pt x="138" y="38"/>
                  </a:lnTo>
                  <a:lnTo>
                    <a:pt x="171" y="42"/>
                  </a:lnTo>
                  <a:lnTo>
                    <a:pt x="205" y="45"/>
                  </a:lnTo>
                  <a:lnTo>
                    <a:pt x="237" y="47"/>
                  </a:lnTo>
                  <a:lnTo>
                    <a:pt x="269" y="49"/>
                  </a:lnTo>
                  <a:lnTo>
                    <a:pt x="300" y="47"/>
                  </a:lnTo>
                  <a:lnTo>
                    <a:pt x="331" y="47"/>
                  </a:lnTo>
                  <a:lnTo>
                    <a:pt x="360" y="45"/>
                  </a:lnTo>
                  <a:lnTo>
                    <a:pt x="389" y="42"/>
                  </a:lnTo>
                  <a:lnTo>
                    <a:pt x="419" y="40"/>
                  </a:lnTo>
                  <a:lnTo>
                    <a:pt x="448" y="37"/>
                  </a:lnTo>
                  <a:lnTo>
                    <a:pt x="477" y="33"/>
                  </a:lnTo>
                  <a:lnTo>
                    <a:pt x="508" y="30"/>
                  </a:lnTo>
                  <a:lnTo>
                    <a:pt x="571" y="25"/>
                  </a:lnTo>
                  <a:lnTo>
                    <a:pt x="636" y="16"/>
                  </a:lnTo>
                  <a:lnTo>
                    <a:pt x="701" y="9"/>
                  </a:lnTo>
                  <a:lnTo>
                    <a:pt x="76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7" name="Freeform 321">
              <a:extLst>
                <a:ext uri="{FF2B5EF4-FFF2-40B4-BE49-F238E27FC236}">
                  <a16:creationId xmlns:a16="http://schemas.microsoft.com/office/drawing/2014/main" id="{6D2AAD02-32E4-49BB-B8E5-3471AD43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1763"/>
              <a:ext cx="600" cy="145"/>
            </a:xfrm>
            <a:custGeom>
              <a:avLst/>
              <a:gdLst>
                <a:gd name="T0" fmla="*/ 0 w 886"/>
                <a:gd name="T1" fmla="*/ 213 h 213"/>
                <a:gd name="T2" fmla="*/ 68 w 886"/>
                <a:gd name="T3" fmla="*/ 198 h 213"/>
                <a:gd name="T4" fmla="*/ 138 w 886"/>
                <a:gd name="T5" fmla="*/ 180 h 213"/>
                <a:gd name="T6" fmla="*/ 205 w 886"/>
                <a:gd name="T7" fmla="*/ 165 h 213"/>
                <a:gd name="T8" fmla="*/ 239 w 886"/>
                <a:gd name="T9" fmla="*/ 156 h 213"/>
                <a:gd name="T10" fmla="*/ 271 w 886"/>
                <a:gd name="T11" fmla="*/ 149 h 213"/>
                <a:gd name="T12" fmla="*/ 305 w 886"/>
                <a:gd name="T13" fmla="*/ 140 h 213"/>
                <a:gd name="T14" fmla="*/ 336 w 886"/>
                <a:gd name="T15" fmla="*/ 133 h 213"/>
                <a:gd name="T16" fmla="*/ 368 w 886"/>
                <a:gd name="T17" fmla="*/ 126 h 213"/>
                <a:gd name="T18" fmla="*/ 399 w 886"/>
                <a:gd name="T19" fmla="*/ 118 h 213"/>
                <a:gd name="T20" fmla="*/ 430 w 886"/>
                <a:gd name="T21" fmla="*/ 111 h 213"/>
                <a:gd name="T22" fmla="*/ 459 w 886"/>
                <a:gd name="T23" fmla="*/ 104 h 213"/>
                <a:gd name="T24" fmla="*/ 488 w 886"/>
                <a:gd name="T25" fmla="*/ 97 h 213"/>
                <a:gd name="T26" fmla="*/ 516 w 886"/>
                <a:gd name="T27" fmla="*/ 90 h 213"/>
                <a:gd name="T28" fmla="*/ 544 w 886"/>
                <a:gd name="T29" fmla="*/ 83 h 213"/>
                <a:gd name="T30" fmla="*/ 569 w 886"/>
                <a:gd name="T31" fmla="*/ 78 h 213"/>
                <a:gd name="T32" fmla="*/ 595 w 886"/>
                <a:gd name="T33" fmla="*/ 71 h 213"/>
                <a:gd name="T34" fmla="*/ 620 w 886"/>
                <a:gd name="T35" fmla="*/ 64 h 213"/>
                <a:gd name="T36" fmla="*/ 644 w 886"/>
                <a:gd name="T37" fmla="*/ 59 h 213"/>
                <a:gd name="T38" fmla="*/ 668 w 886"/>
                <a:gd name="T39" fmla="*/ 54 h 213"/>
                <a:gd name="T40" fmla="*/ 692 w 886"/>
                <a:gd name="T41" fmla="*/ 48 h 213"/>
                <a:gd name="T42" fmla="*/ 714 w 886"/>
                <a:gd name="T43" fmla="*/ 41 h 213"/>
                <a:gd name="T44" fmla="*/ 758 w 886"/>
                <a:gd name="T45" fmla="*/ 31 h 213"/>
                <a:gd name="T46" fmla="*/ 801 w 886"/>
                <a:gd name="T47" fmla="*/ 21 h 213"/>
                <a:gd name="T48" fmla="*/ 844 w 886"/>
                <a:gd name="T49" fmla="*/ 10 h 213"/>
                <a:gd name="T50" fmla="*/ 886 w 886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6" h="213">
                  <a:moveTo>
                    <a:pt x="0" y="213"/>
                  </a:moveTo>
                  <a:lnTo>
                    <a:pt x="68" y="198"/>
                  </a:lnTo>
                  <a:lnTo>
                    <a:pt x="138" y="180"/>
                  </a:lnTo>
                  <a:lnTo>
                    <a:pt x="205" y="165"/>
                  </a:lnTo>
                  <a:lnTo>
                    <a:pt x="239" y="156"/>
                  </a:lnTo>
                  <a:lnTo>
                    <a:pt x="271" y="149"/>
                  </a:lnTo>
                  <a:lnTo>
                    <a:pt x="305" y="140"/>
                  </a:lnTo>
                  <a:lnTo>
                    <a:pt x="336" y="133"/>
                  </a:lnTo>
                  <a:lnTo>
                    <a:pt x="368" y="126"/>
                  </a:lnTo>
                  <a:lnTo>
                    <a:pt x="399" y="118"/>
                  </a:lnTo>
                  <a:lnTo>
                    <a:pt x="430" y="111"/>
                  </a:lnTo>
                  <a:lnTo>
                    <a:pt x="459" y="104"/>
                  </a:lnTo>
                  <a:lnTo>
                    <a:pt x="488" y="97"/>
                  </a:lnTo>
                  <a:lnTo>
                    <a:pt x="516" y="90"/>
                  </a:lnTo>
                  <a:lnTo>
                    <a:pt x="544" y="83"/>
                  </a:lnTo>
                  <a:lnTo>
                    <a:pt x="569" y="78"/>
                  </a:lnTo>
                  <a:lnTo>
                    <a:pt x="595" y="71"/>
                  </a:lnTo>
                  <a:lnTo>
                    <a:pt x="620" y="64"/>
                  </a:lnTo>
                  <a:lnTo>
                    <a:pt x="644" y="59"/>
                  </a:lnTo>
                  <a:lnTo>
                    <a:pt x="668" y="54"/>
                  </a:lnTo>
                  <a:lnTo>
                    <a:pt x="692" y="48"/>
                  </a:lnTo>
                  <a:lnTo>
                    <a:pt x="714" y="41"/>
                  </a:lnTo>
                  <a:lnTo>
                    <a:pt x="758" y="31"/>
                  </a:lnTo>
                  <a:lnTo>
                    <a:pt x="801" y="21"/>
                  </a:lnTo>
                  <a:lnTo>
                    <a:pt x="844" y="10"/>
                  </a:lnTo>
                  <a:lnTo>
                    <a:pt x="88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8" name="Freeform 322">
              <a:extLst>
                <a:ext uri="{FF2B5EF4-FFF2-40B4-BE49-F238E27FC236}">
                  <a16:creationId xmlns:a16="http://schemas.microsoft.com/office/drawing/2014/main" id="{D8F178D6-91ED-47DE-AF01-4AB57ABE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820"/>
              <a:ext cx="762" cy="307"/>
            </a:xfrm>
            <a:custGeom>
              <a:avLst/>
              <a:gdLst>
                <a:gd name="T0" fmla="*/ 0 w 1126"/>
                <a:gd name="T1" fmla="*/ 445 h 453"/>
                <a:gd name="T2" fmla="*/ 22 w 1126"/>
                <a:gd name="T3" fmla="*/ 453 h 453"/>
                <a:gd name="T4" fmla="*/ 29 w 1126"/>
                <a:gd name="T5" fmla="*/ 450 h 453"/>
                <a:gd name="T6" fmla="*/ 37 w 1126"/>
                <a:gd name="T7" fmla="*/ 445 h 453"/>
                <a:gd name="T8" fmla="*/ 46 w 1126"/>
                <a:gd name="T9" fmla="*/ 439 h 453"/>
                <a:gd name="T10" fmla="*/ 56 w 1126"/>
                <a:gd name="T11" fmla="*/ 434 h 453"/>
                <a:gd name="T12" fmla="*/ 66 w 1126"/>
                <a:gd name="T13" fmla="*/ 429 h 453"/>
                <a:gd name="T14" fmla="*/ 78 w 1126"/>
                <a:gd name="T15" fmla="*/ 424 h 453"/>
                <a:gd name="T16" fmla="*/ 89 w 1126"/>
                <a:gd name="T17" fmla="*/ 417 h 453"/>
                <a:gd name="T18" fmla="*/ 102 w 1126"/>
                <a:gd name="T19" fmla="*/ 410 h 453"/>
                <a:gd name="T20" fmla="*/ 114 w 1126"/>
                <a:gd name="T21" fmla="*/ 403 h 453"/>
                <a:gd name="T22" fmla="*/ 128 w 1126"/>
                <a:gd name="T23" fmla="*/ 396 h 453"/>
                <a:gd name="T24" fmla="*/ 155 w 1126"/>
                <a:gd name="T25" fmla="*/ 380 h 453"/>
                <a:gd name="T26" fmla="*/ 184 w 1126"/>
                <a:gd name="T27" fmla="*/ 365 h 453"/>
                <a:gd name="T28" fmla="*/ 213 w 1126"/>
                <a:gd name="T29" fmla="*/ 347 h 453"/>
                <a:gd name="T30" fmla="*/ 244 w 1126"/>
                <a:gd name="T31" fmla="*/ 330 h 453"/>
                <a:gd name="T32" fmla="*/ 274 w 1126"/>
                <a:gd name="T33" fmla="*/ 314 h 453"/>
                <a:gd name="T34" fmla="*/ 305 w 1126"/>
                <a:gd name="T35" fmla="*/ 297 h 453"/>
                <a:gd name="T36" fmla="*/ 336 w 1126"/>
                <a:gd name="T37" fmla="*/ 281 h 453"/>
                <a:gd name="T38" fmla="*/ 365 w 1126"/>
                <a:gd name="T39" fmla="*/ 266 h 453"/>
                <a:gd name="T40" fmla="*/ 394 w 1126"/>
                <a:gd name="T41" fmla="*/ 250 h 453"/>
                <a:gd name="T42" fmla="*/ 407 w 1126"/>
                <a:gd name="T43" fmla="*/ 243 h 453"/>
                <a:gd name="T44" fmla="*/ 419 w 1126"/>
                <a:gd name="T45" fmla="*/ 236 h 453"/>
                <a:gd name="T46" fmla="*/ 433 w 1126"/>
                <a:gd name="T47" fmla="*/ 231 h 453"/>
                <a:gd name="T48" fmla="*/ 445 w 1126"/>
                <a:gd name="T49" fmla="*/ 224 h 453"/>
                <a:gd name="T50" fmla="*/ 469 w 1126"/>
                <a:gd name="T51" fmla="*/ 214 h 453"/>
                <a:gd name="T52" fmla="*/ 491 w 1126"/>
                <a:gd name="T53" fmla="*/ 203 h 453"/>
                <a:gd name="T54" fmla="*/ 513 w 1126"/>
                <a:gd name="T55" fmla="*/ 193 h 453"/>
                <a:gd name="T56" fmla="*/ 535 w 1126"/>
                <a:gd name="T57" fmla="*/ 184 h 453"/>
                <a:gd name="T58" fmla="*/ 578 w 1126"/>
                <a:gd name="T59" fmla="*/ 165 h 453"/>
                <a:gd name="T60" fmla="*/ 620 w 1126"/>
                <a:gd name="T61" fmla="*/ 149 h 453"/>
                <a:gd name="T62" fmla="*/ 661 w 1126"/>
                <a:gd name="T63" fmla="*/ 134 h 453"/>
                <a:gd name="T64" fmla="*/ 702 w 1126"/>
                <a:gd name="T65" fmla="*/ 118 h 453"/>
                <a:gd name="T66" fmla="*/ 743 w 1126"/>
                <a:gd name="T67" fmla="*/ 104 h 453"/>
                <a:gd name="T68" fmla="*/ 786 w 1126"/>
                <a:gd name="T69" fmla="*/ 90 h 453"/>
                <a:gd name="T70" fmla="*/ 828 w 1126"/>
                <a:gd name="T71" fmla="*/ 76 h 453"/>
                <a:gd name="T72" fmla="*/ 871 w 1126"/>
                <a:gd name="T73" fmla="*/ 64 h 453"/>
                <a:gd name="T74" fmla="*/ 913 w 1126"/>
                <a:gd name="T75" fmla="*/ 52 h 453"/>
                <a:gd name="T76" fmla="*/ 956 w 1126"/>
                <a:gd name="T77" fmla="*/ 42 h 453"/>
                <a:gd name="T78" fmla="*/ 999 w 1126"/>
                <a:gd name="T79" fmla="*/ 30 h 453"/>
                <a:gd name="T80" fmla="*/ 1041 w 1126"/>
                <a:gd name="T81" fmla="*/ 21 h 453"/>
                <a:gd name="T82" fmla="*/ 1126 w 1126"/>
                <a:gd name="T8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6" h="453">
                  <a:moveTo>
                    <a:pt x="0" y="445"/>
                  </a:moveTo>
                  <a:lnTo>
                    <a:pt x="22" y="453"/>
                  </a:lnTo>
                  <a:lnTo>
                    <a:pt x="29" y="450"/>
                  </a:lnTo>
                  <a:lnTo>
                    <a:pt x="37" y="445"/>
                  </a:lnTo>
                  <a:lnTo>
                    <a:pt x="46" y="439"/>
                  </a:lnTo>
                  <a:lnTo>
                    <a:pt x="56" y="434"/>
                  </a:lnTo>
                  <a:lnTo>
                    <a:pt x="66" y="429"/>
                  </a:lnTo>
                  <a:lnTo>
                    <a:pt x="78" y="424"/>
                  </a:lnTo>
                  <a:lnTo>
                    <a:pt x="89" y="417"/>
                  </a:lnTo>
                  <a:lnTo>
                    <a:pt x="102" y="410"/>
                  </a:lnTo>
                  <a:lnTo>
                    <a:pt x="114" y="403"/>
                  </a:lnTo>
                  <a:lnTo>
                    <a:pt x="128" y="396"/>
                  </a:lnTo>
                  <a:lnTo>
                    <a:pt x="155" y="380"/>
                  </a:lnTo>
                  <a:lnTo>
                    <a:pt x="184" y="365"/>
                  </a:lnTo>
                  <a:lnTo>
                    <a:pt x="213" y="347"/>
                  </a:lnTo>
                  <a:lnTo>
                    <a:pt x="244" y="330"/>
                  </a:lnTo>
                  <a:lnTo>
                    <a:pt x="274" y="314"/>
                  </a:lnTo>
                  <a:lnTo>
                    <a:pt x="305" y="297"/>
                  </a:lnTo>
                  <a:lnTo>
                    <a:pt x="336" y="281"/>
                  </a:lnTo>
                  <a:lnTo>
                    <a:pt x="365" y="266"/>
                  </a:lnTo>
                  <a:lnTo>
                    <a:pt x="394" y="250"/>
                  </a:lnTo>
                  <a:lnTo>
                    <a:pt x="407" y="243"/>
                  </a:lnTo>
                  <a:lnTo>
                    <a:pt x="419" y="236"/>
                  </a:lnTo>
                  <a:lnTo>
                    <a:pt x="433" y="231"/>
                  </a:lnTo>
                  <a:lnTo>
                    <a:pt x="445" y="224"/>
                  </a:lnTo>
                  <a:lnTo>
                    <a:pt x="469" y="214"/>
                  </a:lnTo>
                  <a:lnTo>
                    <a:pt x="491" y="203"/>
                  </a:lnTo>
                  <a:lnTo>
                    <a:pt x="513" y="193"/>
                  </a:lnTo>
                  <a:lnTo>
                    <a:pt x="535" y="184"/>
                  </a:lnTo>
                  <a:lnTo>
                    <a:pt x="578" y="165"/>
                  </a:lnTo>
                  <a:lnTo>
                    <a:pt x="620" y="149"/>
                  </a:lnTo>
                  <a:lnTo>
                    <a:pt x="661" y="134"/>
                  </a:lnTo>
                  <a:lnTo>
                    <a:pt x="702" y="118"/>
                  </a:lnTo>
                  <a:lnTo>
                    <a:pt x="743" y="104"/>
                  </a:lnTo>
                  <a:lnTo>
                    <a:pt x="786" y="90"/>
                  </a:lnTo>
                  <a:lnTo>
                    <a:pt x="828" y="76"/>
                  </a:lnTo>
                  <a:lnTo>
                    <a:pt x="871" y="64"/>
                  </a:lnTo>
                  <a:lnTo>
                    <a:pt x="913" y="52"/>
                  </a:lnTo>
                  <a:lnTo>
                    <a:pt x="956" y="42"/>
                  </a:lnTo>
                  <a:lnTo>
                    <a:pt x="999" y="30"/>
                  </a:lnTo>
                  <a:lnTo>
                    <a:pt x="1041" y="21"/>
                  </a:lnTo>
                  <a:lnTo>
                    <a:pt x="112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19" name="Freeform 323">
              <a:extLst>
                <a:ext uri="{FF2B5EF4-FFF2-40B4-BE49-F238E27FC236}">
                  <a16:creationId xmlns:a16="http://schemas.microsoft.com/office/drawing/2014/main" id="{9F84614F-CAAA-403E-9AD1-134F380DB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1943"/>
              <a:ext cx="29" cy="30"/>
            </a:xfrm>
            <a:custGeom>
              <a:avLst/>
              <a:gdLst>
                <a:gd name="T0" fmla="*/ 23 w 45"/>
                <a:gd name="T1" fmla="*/ 0 h 44"/>
                <a:gd name="T2" fmla="*/ 26 w 45"/>
                <a:gd name="T3" fmla="*/ 2 h 44"/>
                <a:gd name="T4" fmla="*/ 31 w 45"/>
                <a:gd name="T5" fmla="*/ 2 h 44"/>
                <a:gd name="T6" fmla="*/ 34 w 45"/>
                <a:gd name="T7" fmla="*/ 6 h 44"/>
                <a:gd name="T8" fmla="*/ 38 w 45"/>
                <a:gd name="T9" fmla="*/ 7 h 44"/>
                <a:gd name="T10" fmla="*/ 40 w 45"/>
                <a:gd name="T11" fmla="*/ 11 h 44"/>
                <a:gd name="T12" fmla="*/ 43 w 45"/>
                <a:gd name="T13" fmla="*/ 14 h 44"/>
                <a:gd name="T14" fmla="*/ 43 w 45"/>
                <a:gd name="T15" fmla="*/ 18 h 44"/>
                <a:gd name="T16" fmla="*/ 45 w 45"/>
                <a:gd name="T17" fmla="*/ 23 h 44"/>
                <a:gd name="T18" fmla="*/ 43 w 45"/>
                <a:gd name="T19" fmla="*/ 26 h 44"/>
                <a:gd name="T20" fmla="*/ 43 w 45"/>
                <a:gd name="T21" fmla="*/ 32 h 44"/>
                <a:gd name="T22" fmla="*/ 40 w 45"/>
                <a:gd name="T23" fmla="*/ 35 h 44"/>
                <a:gd name="T24" fmla="*/ 38 w 45"/>
                <a:gd name="T25" fmla="*/ 39 h 44"/>
                <a:gd name="T26" fmla="*/ 34 w 45"/>
                <a:gd name="T27" fmla="*/ 40 h 44"/>
                <a:gd name="T28" fmla="*/ 31 w 45"/>
                <a:gd name="T29" fmla="*/ 42 h 44"/>
                <a:gd name="T30" fmla="*/ 26 w 45"/>
                <a:gd name="T31" fmla="*/ 44 h 44"/>
                <a:gd name="T32" fmla="*/ 23 w 45"/>
                <a:gd name="T33" fmla="*/ 44 h 44"/>
                <a:gd name="T34" fmla="*/ 17 w 45"/>
                <a:gd name="T35" fmla="*/ 44 h 44"/>
                <a:gd name="T36" fmla="*/ 12 w 45"/>
                <a:gd name="T37" fmla="*/ 42 h 44"/>
                <a:gd name="T38" fmla="*/ 9 w 45"/>
                <a:gd name="T39" fmla="*/ 40 h 44"/>
                <a:gd name="T40" fmla="*/ 6 w 45"/>
                <a:gd name="T41" fmla="*/ 39 h 44"/>
                <a:gd name="T42" fmla="*/ 4 w 45"/>
                <a:gd name="T43" fmla="*/ 35 h 44"/>
                <a:gd name="T44" fmla="*/ 2 w 45"/>
                <a:gd name="T45" fmla="*/ 32 h 44"/>
                <a:gd name="T46" fmla="*/ 0 w 45"/>
                <a:gd name="T47" fmla="*/ 26 h 44"/>
                <a:gd name="T48" fmla="*/ 0 w 45"/>
                <a:gd name="T49" fmla="*/ 23 h 44"/>
                <a:gd name="T50" fmla="*/ 0 w 45"/>
                <a:gd name="T51" fmla="*/ 18 h 44"/>
                <a:gd name="T52" fmla="*/ 2 w 45"/>
                <a:gd name="T53" fmla="*/ 14 h 44"/>
                <a:gd name="T54" fmla="*/ 4 w 45"/>
                <a:gd name="T55" fmla="*/ 11 h 44"/>
                <a:gd name="T56" fmla="*/ 6 w 45"/>
                <a:gd name="T57" fmla="*/ 7 h 44"/>
                <a:gd name="T58" fmla="*/ 9 w 45"/>
                <a:gd name="T59" fmla="*/ 6 h 44"/>
                <a:gd name="T60" fmla="*/ 12 w 45"/>
                <a:gd name="T61" fmla="*/ 2 h 44"/>
                <a:gd name="T62" fmla="*/ 17 w 45"/>
                <a:gd name="T63" fmla="*/ 2 h 44"/>
                <a:gd name="T64" fmla="*/ 23 w 45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26" y="2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3" y="18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43" y="32"/>
                  </a:lnTo>
                  <a:lnTo>
                    <a:pt x="40" y="35"/>
                  </a:lnTo>
                  <a:lnTo>
                    <a:pt x="38" y="39"/>
                  </a:lnTo>
                  <a:lnTo>
                    <a:pt x="34" y="40"/>
                  </a:lnTo>
                  <a:lnTo>
                    <a:pt x="31" y="42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17" y="44"/>
                  </a:lnTo>
                  <a:lnTo>
                    <a:pt x="12" y="42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0" name="Freeform 324">
              <a:extLst>
                <a:ext uri="{FF2B5EF4-FFF2-40B4-BE49-F238E27FC236}">
                  <a16:creationId xmlns:a16="http://schemas.microsoft.com/office/drawing/2014/main" id="{2A02B992-5EC7-4548-927B-E1A60DD3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1943"/>
              <a:ext cx="29" cy="30"/>
            </a:xfrm>
            <a:custGeom>
              <a:avLst/>
              <a:gdLst>
                <a:gd name="T0" fmla="*/ 23 w 45"/>
                <a:gd name="T1" fmla="*/ 0 h 44"/>
                <a:gd name="T2" fmla="*/ 26 w 45"/>
                <a:gd name="T3" fmla="*/ 2 h 44"/>
                <a:gd name="T4" fmla="*/ 31 w 45"/>
                <a:gd name="T5" fmla="*/ 2 h 44"/>
                <a:gd name="T6" fmla="*/ 34 w 45"/>
                <a:gd name="T7" fmla="*/ 6 h 44"/>
                <a:gd name="T8" fmla="*/ 38 w 45"/>
                <a:gd name="T9" fmla="*/ 7 h 44"/>
                <a:gd name="T10" fmla="*/ 40 w 45"/>
                <a:gd name="T11" fmla="*/ 11 h 44"/>
                <a:gd name="T12" fmla="*/ 43 w 45"/>
                <a:gd name="T13" fmla="*/ 14 h 44"/>
                <a:gd name="T14" fmla="*/ 43 w 45"/>
                <a:gd name="T15" fmla="*/ 18 h 44"/>
                <a:gd name="T16" fmla="*/ 45 w 45"/>
                <a:gd name="T17" fmla="*/ 23 h 44"/>
                <a:gd name="T18" fmla="*/ 43 w 45"/>
                <a:gd name="T19" fmla="*/ 26 h 44"/>
                <a:gd name="T20" fmla="*/ 43 w 45"/>
                <a:gd name="T21" fmla="*/ 32 h 44"/>
                <a:gd name="T22" fmla="*/ 40 w 45"/>
                <a:gd name="T23" fmla="*/ 35 h 44"/>
                <a:gd name="T24" fmla="*/ 38 w 45"/>
                <a:gd name="T25" fmla="*/ 39 h 44"/>
                <a:gd name="T26" fmla="*/ 34 w 45"/>
                <a:gd name="T27" fmla="*/ 40 h 44"/>
                <a:gd name="T28" fmla="*/ 31 w 45"/>
                <a:gd name="T29" fmla="*/ 42 h 44"/>
                <a:gd name="T30" fmla="*/ 26 w 45"/>
                <a:gd name="T31" fmla="*/ 44 h 44"/>
                <a:gd name="T32" fmla="*/ 23 w 45"/>
                <a:gd name="T33" fmla="*/ 44 h 44"/>
                <a:gd name="T34" fmla="*/ 17 w 45"/>
                <a:gd name="T35" fmla="*/ 44 h 44"/>
                <a:gd name="T36" fmla="*/ 12 w 45"/>
                <a:gd name="T37" fmla="*/ 42 h 44"/>
                <a:gd name="T38" fmla="*/ 9 w 45"/>
                <a:gd name="T39" fmla="*/ 40 h 44"/>
                <a:gd name="T40" fmla="*/ 6 w 45"/>
                <a:gd name="T41" fmla="*/ 39 h 44"/>
                <a:gd name="T42" fmla="*/ 4 w 45"/>
                <a:gd name="T43" fmla="*/ 35 h 44"/>
                <a:gd name="T44" fmla="*/ 2 w 45"/>
                <a:gd name="T45" fmla="*/ 32 h 44"/>
                <a:gd name="T46" fmla="*/ 0 w 45"/>
                <a:gd name="T47" fmla="*/ 26 h 44"/>
                <a:gd name="T48" fmla="*/ 0 w 45"/>
                <a:gd name="T49" fmla="*/ 23 h 44"/>
                <a:gd name="T50" fmla="*/ 0 w 45"/>
                <a:gd name="T51" fmla="*/ 18 h 44"/>
                <a:gd name="T52" fmla="*/ 2 w 45"/>
                <a:gd name="T53" fmla="*/ 14 h 44"/>
                <a:gd name="T54" fmla="*/ 4 w 45"/>
                <a:gd name="T55" fmla="*/ 11 h 44"/>
                <a:gd name="T56" fmla="*/ 6 w 45"/>
                <a:gd name="T57" fmla="*/ 7 h 44"/>
                <a:gd name="T58" fmla="*/ 9 w 45"/>
                <a:gd name="T59" fmla="*/ 6 h 44"/>
                <a:gd name="T60" fmla="*/ 12 w 45"/>
                <a:gd name="T61" fmla="*/ 2 h 44"/>
                <a:gd name="T62" fmla="*/ 17 w 45"/>
                <a:gd name="T63" fmla="*/ 2 h 44"/>
                <a:gd name="T64" fmla="*/ 23 w 45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4">
                  <a:moveTo>
                    <a:pt x="23" y="0"/>
                  </a:moveTo>
                  <a:lnTo>
                    <a:pt x="26" y="2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3" y="18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43" y="32"/>
                  </a:lnTo>
                  <a:lnTo>
                    <a:pt x="40" y="35"/>
                  </a:lnTo>
                  <a:lnTo>
                    <a:pt x="38" y="39"/>
                  </a:lnTo>
                  <a:lnTo>
                    <a:pt x="34" y="40"/>
                  </a:lnTo>
                  <a:lnTo>
                    <a:pt x="31" y="42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17" y="44"/>
                  </a:lnTo>
                  <a:lnTo>
                    <a:pt x="12" y="42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1" name="Freeform 325">
              <a:extLst>
                <a:ext uri="{FF2B5EF4-FFF2-40B4-BE49-F238E27FC236}">
                  <a16:creationId xmlns:a16="http://schemas.microsoft.com/office/drawing/2014/main" id="{8F526362-1E6E-4D98-8FED-A6DA1FFF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1662"/>
              <a:ext cx="30" cy="29"/>
            </a:xfrm>
            <a:custGeom>
              <a:avLst/>
              <a:gdLst>
                <a:gd name="T0" fmla="*/ 20 w 43"/>
                <a:gd name="T1" fmla="*/ 0 h 44"/>
                <a:gd name="T2" fmla="*/ 25 w 43"/>
                <a:gd name="T3" fmla="*/ 0 h 44"/>
                <a:gd name="T4" fmla="*/ 29 w 43"/>
                <a:gd name="T5" fmla="*/ 2 h 44"/>
                <a:gd name="T6" fmla="*/ 32 w 43"/>
                <a:gd name="T7" fmla="*/ 4 h 44"/>
                <a:gd name="T8" fmla="*/ 36 w 43"/>
                <a:gd name="T9" fmla="*/ 6 h 44"/>
                <a:gd name="T10" fmla="*/ 39 w 43"/>
                <a:gd name="T11" fmla="*/ 9 h 44"/>
                <a:gd name="T12" fmla="*/ 41 w 43"/>
                <a:gd name="T13" fmla="*/ 13 h 44"/>
                <a:gd name="T14" fmla="*/ 41 w 43"/>
                <a:gd name="T15" fmla="*/ 18 h 44"/>
                <a:gd name="T16" fmla="*/ 43 w 43"/>
                <a:gd name="T17" fmla="*/ 21 h 44"/>
                <a:gd name="T18" fmla="*/ 41 w 43"/>
                <a:gd name="T19" fmla="*/ 26 h 44"/>
                <a:gd name="T20" fmla="*/ 41 w 43"/>
                <a:gd name="T21" fmla="*/ 30 h 44"/>
                <a:gd name="T22" fmla="*/ 39 w 43"/>
                <a:gd name="T23" fmla="*/ 33 h 44"/>
                <a:gd name="T24" fmla="*/ 36 w 43"/>
                <a:gd name="T25" fmla="*/ 37 h 44"/>
                <a:gd name="T26" fmla="*/ 32 w 43"/>
                <a:gd name="T27" fmla="*/ 40 h 44"/>
                <a:gd name="T28" fmla="*/ 29 w 43"/>
                <a:gd name="T29" fmla="*/ 42 h 44"/>
                <a:gd name="T30" fmla="*/ 25 w 43"/>
                <a:gd name="T31" fmla="*/ 44 h 44"/>
                <a:gd name="T32" fmla="*/ 20 w 43"/>
                <a:gd name="T33" fmla="*/ 44 h 44"/>
                <a:gd name="T34" fmla="*/ 17 w 43"/>
                <a:gd name="T35" fmla="*/ 44 h 44"/>
                <a:gd name="T36" fmla="*/ 12 w 43"/>
                <a:gd name="T37" fmla="*/ 42 h 44"/>
                <a:gd name="T38" fmla="*/ 8 w 43"/>
                <a:gd name="T39" fmla="*/ 40 h 44"/>
                <a:gd name="T40" fmla="*/ 5 w 43"/>
                <a:gd name="T41" fmla="*/ 37 h 44"/>
                <a:gd name="T42" fmla="*/ 3 w 43"/>
                <a:gd name="T43" fmla="*/ 33 h 44"/>
                <a:gd name="T44" fmla="*/ 2 w 43"/>
                <a:gd name="T45" fmla="*/ 30 h 44"/>
                <a:gd name="T46" fmla="*/ 0 w 43"/>
                <a:gd name="T47" fmla="*/ 26 h 44"/>
                <a:gd name="T48" fmla="*/ 0 w 43"/>
                <a:gd name="T49" fmla="*/ 21 h 44"/>
                <a:gd name="T50" fmla="*/ 0 w 43"/>
                <a:gd name="T51" fmla="*/ 18 h 44"/>
                <a:gd name="T52" fmla="*/ 2 w 43"/>
                <a:gd name="T53" fmla="*/ 13 h 44"/>
                <a:gd name="T54" fmla="*/ 3 w 43"/>
                <a:gd name="T55" fmla="*/ 9 h 44"/>
                <a:gd name="T56" fmla="*/ 5 w 43"/>
                <a:gd name="T57" fmla="*/ 6 h 44"/>
                <a:gd name="T58" fmla="*/ 8 w 43"/>
                <a:gd name="T59" fmla="*/ 4 h 44"/>
                <a:gd name="T60" fmla="*/ 12 w 43"/>
                <a:gd name="T61" fmla="*/ 2 h 44"/>
                <a:gd name="T62" fmla="*/ 17 w 43"/>
                <a:gd name="T63" fmla="*/ 0 h 44"/>
                <a:gd name="T64" fmla="*/ 20 w 43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33"/>
                  </a:lnTo>
                  <a:lnTo>
                    <a:pt x="36" y="37"/>
                  </a:lnTo>
                  <a:lnTo>
                    <a:pt x="32" y="40"/>
                  </a:lnTo>
                  <a:lnTo>
                    <a:pt x="29" y="42"/>
                  </a:lnTo>
                  <a:lnTo>
                    <a:pt x="25" y="44"/>
                  </a:lnTo>
                  <a:lnTo>
                    <a:pt x="20" y="44"/>
                  </a:lnTo>
                  <a:lnTo>
                    <a:pt x="17" y="44"/>
                  </a:lnTo>
                  <a:lnTo>
                    <a:pt x="12" y="42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2" name="Freeform 326">
              <a:extLst>
                <a:ext uri="{FF2B5EF4-FFF2-40B4-BE49-F238E27FC236}">
                  <a16:creationId xmlns:a16="http://schemas.microsoft.com/office/drawing/2014/main" id="{9F896952-6073-43CD-B7F2-EB1D0CA4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1662"/>
              <a:ext cx="30" cy="29"/>
            </a:xfrm>
            <a:custGeom>
              <a:avLst/>
              <a:gdLst>
                <a:gd name="T0" fmla="*/ 20 w 43"/>
                <a:gd name="T1" fmla="*/ 0 h 44"/>
                <a:gd name="T2" fmla="*/ 25 w 43"/>
                <a:gd name="T3" fmla="*/ 0 h 44"/>
                <a:gd name="T4" fmla="*/ 29 w 43"/>
                <a:gd name="T5" fmla="*/ 2 h 44"/>
                <a:gd name="T6" fmla="*/ 32 w 43"/>
                <a:gd name="T7" fmla="*/ 4 h 44"/>
                <a:gd name="T8" fmla="*/ 36 w 43"/>
                <a:gd name="T9" fmla="*/ 6 h 44"/>
                <a:gd name="T10" fmla="*/ 39 w 43"/>
                <a:gd name="T11" fmla="*/ 9 h 44"/>
                <a:gd name="T12" fmla="*/ 41 w 43"/>
                <a:gd name="T13" fmla="*/ 13 h 44"/>
                <a:gd name="T14" fmla="*/ 41 w 43"/>
                <a:gd name="T15" fmla="*/ 18 h 44"/>
                <a:gd name="T16" fmla="*/ 43 w 43"/>
                <a:gd name="T17" fmla="*/ 21 h 44"/>
                <a:gd name="T18" fmla="*/ 41 w 43"/>
                <a:gd name="T19" fmla="*/ 26 h 44"/>
                <a:gd name="T20" fmla="*/ 41 w 43"/>
                <a:gd name="T21" fmla="*/ 30 h 44"/>
                <a:gd name="T22" fmla="*/ 39 w 43"/>
                <a:gd name="T23" fmla="*/ 33 h 44"/>
                <a:gd name="T24" fmla="*/ 36 w 43"/>
                <a:gd name="T25" fmla="*/ 37 h 44"/>
                <a:gd name="T26" fmla="*/ 32 w 43"/>
                <a:gd name="T27" fmla="*/ 40 h 44"/>
                <a:gd name="T28" fmla="*/ 29 w 43"/>
                <a:gd name="T29" fmla="*/ 42 h 44"/>
                <a:gd name="T30" fmla="*/ 25 w 43"/>
                <a:gd name="T31" fmla="*/ 44 h 44"/>
                <a:gd name="T32" fmla="*/ 20 w 43"/>
                <a:gd name="T33" fmla="*/ 44 h 44"/>
                <a:gd name="T34" fmla="*/ 17 w 43"/>
                <a:gd name="T35" fmla="*/ 44 h 44"/>
                <a:gd name="T36" fmla="*/ 12 w 43"/>
                <a:gd name="T37" fmla="*/ 42 h 44"/>
                <a:gd name="T38" fmla="*/ 8 w 43"/>
                <a:gd name="T39" fmla="*/ 40 h 44"/>
                <a:gd name="T40" fmla="*/ 5 w 43"/>
                <a:gd name="T41" fmla="*/ 37 h 44"/>
                <a:gd name="T42" fmla="*/ 3 w 43"/>
                <a:gd name="T43" fmla="*/ 33 h 44"/>
                <a:gd name="T44" fmla="*/ 2 w 43"/>
                <a:gd name="T45" fmla="*/ 30 h 44"/>
                <a:gd name="T46" fmla="*/ 0 w 43"/>
                <a:gd name="T47" fmla="*/ 26 h 44"/>
                <a:gd name="T48" fmla="*/ 0 w 43"/>
                <a:gd name="T49" fmla="*/ 21 h 44"/>
                <a:gd name="T50" fmla="*/ 0 w 43"/>
                <a:gd name="T51" fmla="*/ 18 h 44"/>
                <a:gd name="T52" fmla="*/ 2 w 43"/>
                <a:gd name="T53" fmla="*/ 13 h 44"/>
                <a:gd name="T54" fmla="*/ 3 w 43"/>
                <a:gd name="T55" fmla="*/ 9 h 44"/>
                <a:gd name="T56" fmla="*/ 5 w 43"/>
                <a:gd name="T57" fmla="*/ 6 h 44"/>
                <a:gd name="T58" fmla="*/ 8 w 43"/>
                <a:gd name="T59" fmla="*/ 4 h 44"/>
                <a:gd name="T60" fmla="*/ 12 w 43"/>
                <a:gd name="T61" fmla="*/ 2 h 44"/>
                <a:gd name="T62" fmla="*/ 17 w 43"/>
                <a:gd name="T63" fmla="*/ 0 h 44"/>
                <a:gd name="T64" fmla="*/ 20 w 43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33"/>
                  </a:lnTo>
                  <a:lnTo>
                    <a:pt x="36" y="37"/>
                  </a:lnTo>
                  <a:lnTo>
                    <a:pt x="32" y="40"/>
                  </a:lnTo>
                  <a:lnTo>
                    <a:pt x="29" y="42"/>
                  </a:lnTo>
                  <a:lnTo>
                    <a:pt x="25" y="44"/>
                  </a:lnTo>
                  <a:lnTo>
                    <a:pt x="20" y="44"/>
                  </a:lnTo>
                  <a:lnTo>
                    <a:pt x="17" y="44"/>
                  </a:lnTo>
                  <a:lnTo>
                    <a:pt x="12" y="42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3" name="Freeform 327">
              <a:extLst>
                <a:ext uri="{FF2B5EF4-FFF2-40B4-BE49-F238E27FC236}">
                  <a16:creationId xmlns:a16="http://schemas.microsoft.com/office/drawing/2014/main" id="{66935052-87F5-42A3-838E-1147E2C9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539"/>
              <a:ext cx="30" cy="31"/>
            </a:xfrm>
            <a:custGeom>
              <a:avLst/>
              <a:gdLst>
                <a:gd name="T0" fmla="*/ 22 w 44"/>
                <a:gd name="T1" fmla="*/ 0 h 45"/>
                <a:gd name="T2" fmla="*/ 27 w 44"/>
                <a:gd name="T3" fmla="*/ 0 h 45"/>
                <a:gd name="T4" fmla="*/ 30 w 44"/>
                <a:gd name="T5" fmla="*/ 2 h 45"/>
                <a:gd name="T6" fmla="*/ 34 w 44"/>
                <a:gd name="T7" fmla="*/ 3 h 45"/>
                <a:gd name="T8" fmla="*/ 37 w 44"/>
                <a:gd name="T9" fmla="*/ 5 h 45"/>
                <a:gd name="T10" fmla="*/ 40 w 44"/>
                <a:gd name="T11" fmla="*/ 9 h 45"/>
                <a:gd name="T12" fmla="*/ 42 w 44"/>
                <a:gd name="T13" fmla="*/ 14 h 45"/>
                <a:gd name="T14" fmla="*/ 44 w 44"/>
                <a:gd name="T15" fmla="*/ 17 h 45"/>
                <a:gd name="T16" fmla="*/ 44 w 44"/>
                <a:gd name="T17" fmla="*/ 22 h 45"/>
                <a:gd name="T18" fmla="*/ 44 w 44"/>
                <a:gd name="T19" fmla="*/ 26 h 45"/>
                <a:gd name="T20" fmla="*/ 42 w 44"/>
                <a:gd name="T21" fmla="*/ 31 h 45"/>
                <a:gd name="T22" fmla="*/ 40 w 44"/>
                <a:gd name="T23" fmla="*/ 35 h 45"/>
                <a:gd name="T24" fmla="*/ 37 w 44"/>
                <a:gd name="T25" fmla="*/ 38 h 45"/>
                <a:gd name="T26" fmla="*/ 34 w 44"/>
                <a:gd name="T27" fmla="*/ 40 h 45"/>
                <a:gd name="T28" fmla="*/ 30 w 44"/>
                <a:gd name="T29" fmla="*/ 43 h 45"/>
                <a:gd name="T30" fmla="*/ 27 w 44"/>
                <a:gd name="T31" fmla="*/ 43 h 45"/>
                <a:gd name="T32" fmla="*/ 22 w 44"/>
                <a:gd name="T33" fmla="*/ 45 h 45"/>
                <a:gd name="T34" fmla="*/ 17 w 44"/>
                <a:gd name="T35" fmla="*/ 43 h 45"/>
                <a:gd name="T36" fmla="*/ 13 w 44"/>
                <a:gd name="T37" fmla="*/ 43 h 45"/>
                <a:gd name="T38" fmla="*/ 10 w 44"/>
                <a:gd name="T39" fmla="*/ 40 h 45"/>
                <a:gd name="T40" fmla="*/ 6 w 44"/>
                <a:gd name="T41" fmla="*/ 38 h 45"/>
                <a:gd name="T42" fmla="*/ 3 w 44"/>
                <a:gd name="T43" fmla="*/ 35 h 45"/>
                <a:gd name="T44" fmla="*/ 1 w 44"/>
                <a:gd name="T45" fmla="*/ 31 h 45"/>
                <a:gd name="T46" fmla="*/ 0 w 44"/>
                <a:gd name="T47" fmla="*/ 26 h 45"/>
                <a:gd name="T48" fmla="*/ 0 w 44"/>
                <a:gd name="T49" fmla="*/ 22 h 45"/>
                <a:gd name="T50" fmla="*/ 0 w 44"/>
                <a:gd name="T51" fmla="*/ 17 h 45"/>
                <a:gd name="T52" fmla="*/ 1 w 44"/>
                <a:gd name="T53" fmla="*/ 14 h 45"/>
                <a:gd name="T54" fmla="*/ 3 w 44"/>
                <a:gd name="T55" fmla="*/ 9 h 45"/>
                <a:gd name="T56" fmla="*/ 6 w 44"/>
                <a:gd name="T57" fmla="*/ 5 h 45"/>
                <a:gd name="T58" fmla="*/ 10 w 44"/>
                <a:gd name="T59" fmla="*/ 3 h 45"/>
                <a:gd name="T60" fmla="*/ 13 w 44"/>
                <a:gd name="T61" fmla="*/ 2 h 45"/>
                <a:gd name="T62" fmla="*/ 17 w 44"/>
                <a:gd name="T63" fmla="*/ 0 h 45"/>
                <a:gd name="T64" fmla="*/ 22 w 44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lnTo>
                    <a:pt x="27" y="0"/>
                  </a:lnTo>
                  <a:lnTo>
                    <a:pt x="30" y="2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4" y="17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2" y="31"/>
                  </a:lnTo>
                  <a:lnTo>
                    <a:pt x="40" y="35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2" y="45"/>
                  </a:lnTo>
                  <a:lnTo>
                    <a:pt x="17" y="43"/>
                  </a:lnTo>
                  <a:lnTo>
                    <a:pt x="13" y="43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4" name="Freeform 328">
              <a:extLst>
                <a:ext uri="{FF2B5EF4-FFF2-40B4-BE49-F238E27FC236}">
                  <a16:creationId xmlns:a16="http://schemas.microsoft.com/office/drawing/2014/main" id="{7832823D-6E1D-4F6A-9FBB-3AC12561E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539"/>
              <a:ext cx="30" cy="31"/>
            </a:xfrm>
            <a:custGeom>
              <a:avLst/>
              <a:gdLst>
                <a:gd name="T0" fmla="*/ 22 w 44"/>
                <a:gd name="T1" fmla="*/ 0 h 45"/>
                <a:gd name="T2" fmla="*/ 27 w 44"/>
                <a:gd name="T3" fmla="*/ 0 h 45"/>
                <a:gd name="T4" fmla="*/ 30 w 44"/>
                <a:gd name="T5" fmla="*/ 2 h 45"/>
                <a:gd name="T6" fmla="*/ 34 w 44"/>
                <a:gd name="T7" fmla="*/ 3 h 45"/>
                <a:gd name="T8" fmla="*/ 37 w 44"/>
                <a:gd name="T9" fmla="*/ 5 h 45"/>
                <a:gd name="T10" fmla="*/ 40 w 44"/>
                <a:gd name="T11" fmla="*/ 9 h 45"/>
                <a:gd name="T12" fmla="*/ 42 w 44"/>
                <a:gd name="T13" fmla="*/ 14 h 45"/>
                <a:gd name="T14" fmla="*/ 44 w 44"/>
                <a:gd name="T15" fmla="*/ 17 h 45"/>
                <a:gd name="T16" fmla="*/ 44 w 44"/>
                <a:gd name="T17" fmla="*/ 22 h 45"/>
                <a:gd name="T18" fmla="*/ 44 w 44"/>
                <a:gd name="T19" fmla="*/ 26 h 45"/>
                <a:gd name="T20" fmla="*/ 42 w 44"/>
                <a:gd name="T21" fmla="*/ 31 h 45"/>
                <a:gd name="T22" fmla="*/ 40 w 44"/>
                <a:gd name="T23" fmla="*/ 35 h 45"/>
                <a:gd name="T24" fmla="*/ 37 w 44"/>
                <a:gd name="T25" fmla="*/ 38 h 45"/>
                <a:gd name="T26" fmla="*/ 34 w 44"/>
                <a:gd name="T27" fmla="*/ 40 h 45"/>
                <a:gd name="T28" fmla="*/ 30 w 44"/>
                <a:gd name="T29" fmla="*/ 43 h 45"/>
                <a:gd name="T30" fmla="*/ 27 w 44"/>
                <a:gd name="T31" fmla="*/ 43 h 45"/>
                <a:gd name="T32" fmla="*/ 22 w 44"/>
                <a:gd name="T33" fmla="*/ 45 h 45"/>
                <a:gd name="T34" fmla="*/ 17 w 44"/>
                <a:gd name="T35" fmla="*/ 43 h 45"/>
                <a:gd name="T36" fmla="*/ 13 w 44"/>
                <a:gd name="T37" fmla="*/ 43 h 45"/>
                <a:gd name="T38" fmla="*/ 10 w 44"/>
                <a:gd name="T39" fmla="*/ 40 h 45"/>
                <a:gd name="T40" fmla="*/ 6 w 44"/>
                <a:gd name="T41" fmla="*/ 38 h 45"/>
                <a:gd name="T42" fmla="*/ 3 w 44"/>
                <a:gd name="T43" fmla="*/ 35 h 45"/>
                <a:gd name="T44" fmla="*/ 1 w 44"/>
                <a:gd name="T45" fmla="*/ 31 h 45"/>
                <a:gd name="T46" fmla="*/ 0 w 44"/>
                <a:gd name="T47" fmla="*/ 26 h 45"/>
                <a:gd name="T48" fmla="*/ 0 w 44"/>
                <a:gd name="T49" fmla="*/ 22 h 45"/>
                <a:gd name="T50" fmla="*/ 0 w 44"/>
                <a:gd name="T51" fmla="*/ 17 h 45"/>
                <a:gd name="T52" fmla="*/ 1 w 44"/>
                <a:gd name="T53" fmla="*/ 14 h 45"/>
                <a:gd name="T54" fmla="*/ 3 w 44"/>
                <a:gd name="T55" fmla="*/ 9 h 45"/>
                <a:gd name="T56" fmla="*/ 6 w 44"/>
                <a:gd name="T57" fmla="*/ 5 h 45"/>
                <a:gd name="T58" fmla="*/ 10 w 44"/>
                <a:gd name="T59" fmla="*/ 3 h 45"/>
                <a:gd name="T60" fmla="*/ 13 w 44"/>
                <a:gd name="T61" fmla="*/ 2 h 45"/>
                <a:gd name="T62" fmla="*/ 17 w 44"/>
                <a:gd name="T63" fmla="*/ 0 h 45"/>
                <a:gd name="T64" fmla="*/ 22 w 44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lnTo>
                    <a:pt x="27" y="0"/>
                  </a:lnTo>
                  <a:lnTo>
                    <a:pt x="30" y="2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4" y="17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2" y="31"/>
                  </a:lnTo>
                  <a:lnTo>
                    <a:pt x="40" y="35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2" y="45"/>
                  </a:lnTo>
                  <a:lnTo>
                    <a:pt x="17" y="43"/>
                  </a:lnTo>
                  <a:lnTo>
                    <a:pt x="13" y="43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5" name="Freeform 329">
              <a:extLst>
                <a:ext uri="{FF2B5EF4-FFF2-40B4-BE49-F238E27FC236}">
                  <a16:creationId xmlns:a16="http://schemas.microsoft.com/office/drawing/2014/main" id="{A67A3233-48B3-479A-9273-3F80A7F31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1524"/>
              <a:ext cx="30" cy="30"/>
            </a:xfrm>
            <a:custGeom>
              <a:avLst/>
              <a:gdLst>
                <a:gd name="T0" fmla="*/ 22 w 44"/>
                <a:gd name="T1" fmla="*/ 0 h 44"/>
                <a:gd name="T2" fmla="*/ 27 w 44"/>
                <a:gd name="T3" fmla="*/ 0 h 44"/>
                <a:gd name="T4" fmla="*/ 31 w 44"/>
                <a:gd name="T5" fmla="*/ 2 h 44"/>
                <a:gd name="T6" fmla="*/ 36 w 44"/>
                <a:gd name="T7" fmla="*/ 4 h 44"/>
                <a:gd name="T8" fmla="*/ 37 w 44"/>
                <a:gd name="T9" fmla="*/ 7 h 44"/>
                <a:gd name="T10" fmla="*/ 41 w 44"/>
                <a:gd name="T11" fmla="*/ 11 h 44"/>
                <a:gd name="T12" fmla="*/ 43 w 44"/>
                <a:gd name="T13" fmla="*/ 14 h 44"/>
                <a:gd name="T14" fmla="*/ 44 w 44"/>
                <a:gd name="T15" fmla="*/ 18 h 44"/>
                <a:gd name="T16" fmla="*/ 44 w 44"/>
                <a:gd name="T17" fmla="*/ 23 h 44"/>
                <a:gd name="T18" fmla="*/ 44 w 44"/>
                <a:gd name="T19" fmla="*/ 26 h 44"/>
                <a:gd name="T20" fmla="*/ 43 w 44"/>
                <a:gd name="T21" fmla="*/ 30 h 44"/>
                <a:gd name="T22" fmla="*/ 41 w 44"/>
                <a:gd name="T23" fmla="*/ 35 h 44"/>
                <a:gd name="T24" fmla="*/ 37 w 44"/>
                <a:gd name="T25" fmla="*/ 37 h 44"/>
                <a:gd name="T26" fmla="*/ 36 w 44"/>
                <a:gd name="T27" fmla="*/ 40 h 44"/>
                <a:gd name="T28" fmla="*/ 31 w 44"/>
                <a:gd name="T29" fmla="*/ 42 h 44"/>
                <a:gd name="T30" fmla="*/ 27 w 44"/>
                <a:gd name="T31" fmla="*/ 44 h 44"/>
                <a:gd name="T32" fmla="*/ 22 w 44"/>
                <a:gd name="T33" fmla="*/ 44 h 44"/>
                <a:gd name="T34" fmla="*/ 19 w 44"/>
                <a:gd name="T35" fmla="*/ 44 h 44"/>
                <a:gd name="T36" fmla="*/ 14 w 44"/>
                <a:gd name="T37" fmla="*/ 42 h 44"/>
                <a:gd name="T38" fmla="*/ 10 w 44"/>
                <a:gd name="T39" fmla="*/ 40 h 44"/>
                <a:gd name="T40" fmla="*/ 7 w 44"/>
                <a:gd name="T41" fmla="*/ 37 h 44"/>
                <a:gd name="T42" fmla="*/ 3 w 44"/>
                <a:gd name="T43" fmla="*/ 35 h 44"/>
                <a:gd name="T44" fmla="*/ 2 w 44"/>
                <a:gd name="T45" fmla="*/ 30 h 44"/>
                <a:gd name="T46" fmla="*/ 0 w 44"/>
                <a:gd name="T47" fmla="*/ 26 h 44"/>
                <a:gd name="T48" fmla="*/ 0 w 44"/>
                <a:gd name="T49" fmla="*/ 23 h 44"/>
                <a:gd name="T50" fmla="*/ 0 w 44"/>
                <a:gd name="T51" fmla="*/ 18 h 44"/>
                <a:gd name="T52" fmla="*/ 2 w 44"/>
                <a:gd name="T53" fmla="*/ 14 h 44"/>
                <a:gd name="T54" fmla="*/ 3 w 44"/>
                <a:gd name="T55" fmla="*/ 11 h 44"/>
                <a:gd name="T56" fmla="*/ 7 w 44"/>
                <a:gd name="T57" fmla="*/ 7 h 44"/>
                <a:gd name="T58" fmla="*/ 10 w 44"/>
                <a:gd name="T59" fmla="*/ 4 h 44"/>
                <a:gd name="T60" fmla="*/ 14 w 44"/>
                <a:gd name="T61" fmla="*/ 2 h 44"/>
                <a:gd name="T62" fmla="*/ 19 w 44"/>
                <a:gd name="T63" fmla="*/ 0 h 44"/>
                <a:gd name="T64" fmla="*/ 22 w 4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3" y="30"/>
                  </a:lnTo>
                  <a:lnTo>
                    <a:pt x="41" y="35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19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6" name="Freeform 330">
              <a:extLst>
                <a:ext uri="{FF2B5EF4-FFF2-40B4-BE49-F238E27FC236}">
                  <a16:creationId xmlns:a16="http://schemas.microsoft.com/office/drawing/2014/main" id="{9BC9E733-65AE-4C79-9709-C41ADCBDE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1524"/>
              <a:ext cx="30" cy="30"/>
            </a:xfrm>
            <a:custGeom>
              <a:avLst/>
              <a:gdLst>
                <a:gd name="T0" fmla="*/ 22 w 44"/>
                <a:gd name="T1" fmla="*/ 0 h 44"/>
                <a:gd name="T2" fmla="*/ 27 w 44"/>
                <a:gd name="T3" fmla="*/ 0 h 44"/>
                <a:gd name="T4" fmla="*/ 31 w 44"/>
                <a:gd name="T5" fmla="*/ 2 h 44"/>
                <a:gd name="T6" fmla="*/ 36 w 44"/>
                <a:gd name="T7" fmla="*/ 4 h 44"/>
                <a:gd name="T8" fmla="*/ 37 w 44"/>
                <a:gd name="T9" fmla="*/ 7 h 44"/>
                <a:gd name="T10" fmla="*/ 41 w 44"/>
                <a:gd name="T11" fmla="*/ 11 h 44"/>
                <a:gd name="T12" fmla="*/ 43 w 44"/>
                <a:gd name="T13" fmla="*/ 14 h 44"/>
                <a:gd name="T14" fmla="*/ 44 w 44"/>
                <a:gd name="T15" fmla="*/ 18 h 44"/>
                <a:gd name="T16" fmla="*/ 44 w 44"/>
                <a:gd name="T17" fmla="*/ 23 h 44"/>
                <a:gd name="T18" fmla="*/ 44 w 44"/>
                <a:gd name="T19" fmla="*/ 26 h 44"/>
                <a:gd name="T20" fmla="*/ 43 w 44"/>
                <a:gd name="T21" fmla="*/ 30 h 44"/>
                <a:gd name="T22" fmla="*/ 41 w 44"/>
                <a:gd name="T23" fmla="*/ 35 h 44"/>
                <a:gd name="T24" fmla="*/ 37 w 44"/>
                <a:gd name="T25" fmla="*/ 37 h 44"/>
                <a:gd name="T26" fmla="*/ 36 w 44"/>
                <a:gd name="T27" fmla="*/ 40 h 44"/>
                <a:gd name="T28" fmla="*/ 31 w 44"/>
                <a:gd name="T29" fmla="*/ 42 h 44"/>
                <a:gd name="T30" fmla="*/ 27 w 44"/>
                <a:gd name="T31" fmla="*/ 44 h 44"/>
                <a:gd name="T32" fmla="*/ 22 w 44"/>
                <a:gd name="T33" fmla="*/ 44 h 44"/>
                <a:gd name="T34" fmla="*/ 19 w 44"/>
                <a:gd name="T35" fmla="*/ 44 h 44"/>
                <a:gd name="T36" fmla="*/ 14 w 44"/>
                <a:gd name="T37" fmla="*/ 42 h 44"/>
                <a:gd name="T38" fmla="*/ 10 w 44"/>
                <a:gd name="T39" fmla="*/ 40 h 44"/>
                <a:gd name="T40" fmla="*/ 7 w 44"/>
                <a:gd name="T41" fmla="*/ 37 h 44"/>
                <a:gd name="T42" fmla="*/ 3 w 44"/>
                <a:gd name="T43" fmla="*/ 35 h 44"/>
                <a:gd name="T44" fmla="*/ 2 w 44"/>
                <a:gd name="T45" fmla="*/ 30 h 44"/>
                <a:gd name="T46" fmla="*/ 0 w 44"/>
                <a:gd name="T47" fmla="*/ 26 h 44"/>
                <a:gd name="T48" fmla="*/ 0 w 44"/>
                <a:gd name="T49" fmla="*/ 23 h 44"/>
                <a:gd name="T50" fmla="*/ 0 w 44"/>
                <a:gd name="T51" fmla="*/ 18 h 44"/>
                <a:gd name="T52" fmla="*/ 2 w 44"/>
                <a:gd name="T53" fmla="*/ 14 h 44"/>
                <a:gd name="T54" fmla="*/ 3 w 44"/>
                <a:gd name="T55" fmla="*/ 11 h 44"/>
                <a:gd name="T56" fmla="*/ 7 w 44"/>
                <a:gd name="T57" fmla="*/ 7 h 44"/>
                <a:gd name="T58" fmla="*/ 10 w 44"/>
                <a:gd name="T59" fmla="*/ 4 h 44"/>
                <a:gd name="T60" fmla="*/ 14 w 44"/>
                <a:gd name="T61" fmla="*/ 2 h 44"/>
                <a:gd name="T62" fmla="*/ 19 w 44"/>
                <a:gd name="T63" fmla="*/ 0 h 44"/>
                <a:gd name="T64" fmla="*/ 22 w 4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3" y="30"/>
                  </a:lnTo>
                  <a:lnTo>
                    <a:pt x="41" y="35"/>
                  </a:lnTo>
                  <a:lnTo>
                    <a:pt x="37" y="37"/>
                  </a:lnTo>
                  <a:lnTo>
                    <a:pt x="36" y="40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19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7" name="Freeform 331">
              <a:extLst>
                <a:ext uri="{FF2B5EF4-FFF2-40B4-BE49-F238E27FC236}">
                  <a16:creationId xmlns:a16="http://schemas.microsoft.com/office/drawing/2014/main" id="{18743413-9C50-4BC0-B931-6C90BE8B3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1736"/>
              <a:ext cx="31" cy="28"/>
            </a:xfrm>
            <a:custGeom>
              <a:avLst/>
              <a:gdLst>
                <a:gd name="T0" fmla="*/ 24 w 46"/>
                <a:gd name="T1" fmla="*/ 0 h 43"/>
                <a:gd name="T2" fmla="*/ 27 w 46"/>
                <a:gd name="T3" fmla="*/ 2 h 43"/>
                <a:gd name="T4" fmla="*/ 33 w 46"/>
                <a:gd name="T5" fmla="*/ 2 h 43"/>
                <a:gd name="T6" fmla="*/ 36 w 46"/>
                <a:gd name="T7" fmla="*/ 4 h 43"/>
                <a:gd name="T8" fmla="*/ 39 w 46"/>
                <a:gd name="T9" fmla="*/ 7 h 43"/>
                <a:gd name="T10" fmla="*/ 41 w 46"/>
                <a:gd name="T11" fmla="*/ 10 h 43"/>
                <a:gd name="T12" fmla="*/ 43 w 46"/>
                <a:gd name="T13" fmla="*/ 14 h 43"/>
                <a:gd name="T14" fmla="*/ 44 w 46"/>
                <a:gd name="T15" fmla="*/ 17 h 43"/>
                <a:gd name="T16" fmla="*/ 46 w 46"/>
                <a:gd name="T17" fmla="*/ 23 h 43"/>
                <a:gd name="T18" fmla="*/ 44 w 46"/>
                <a:gd name="T19" fmla="*/ 26 h 43"/>
                <a:gd name="T20" fmla="*/ 43 w 46"/>
                <a:gd name="T21" fmla="*/ 31 h 43"/>
                <a:gd name="T22" fmla="*/ 41 w 46"/>
                <a:gd name="T23" fmla="*/ 35 h 43"/>
                <a:gd name="T24" fmla="*/ 39 w 46"/>
                <a:gd name="T25" fmla="*/ 38 h 43"/>
                <a:gd name="T26" fmla="*/ 36 w 46"/>
                <a:gd name="T27" fmla="*/ 40 h 43"/>
                <a:gd name="T28" fmla="*/ 33 w 46"/>
                <a:gd name="T29" fmla="*/ 42 h 43"/>
                <a:gd name="T30" fmla="*/ 27 w 46"/>
                <a:gd name="T31" fmla="*/ 43 h 43"/>
                <a:gd name="T32" fmla="*/ 24 w 46"/>
                <a:gd name="T33" fmla="*/ 43 h 43"/>
                <a:gd name="T34" fmla="*/ 19 w 46"/>
                <a:gd name="T35" fmla="*/ 43 h 43"/>
                <a:gd name="T36" fmla="*/ 14 w 46"/>
                <a:gd name="T37" fmla="*/ 42 h 43"/>
                <a:gd name="T38" fmla="*/ 10 w 46"/>
                <a:gd name="T39" fmla="*/ 40 h 43"/>
                <a:gd name="T40" fmla="*/ 7 w 46"/>
                <a:gd name="T41" fmla="*/ 38 h 43"/>
                <a:gd name="T42" fmla="*/ 5 w 46"/>
                <a:gd name="T43" fmla="*/ 35 h 43"/>
                <a:gd name="T44" fmla="*/ 2 w 46"/>
                <a:gd name="T45" fmla="*/ 31 h 43"/>
                <a:gd name="T46" fmla="*/ 2 w 46"/>
                <a:gd name="T47" fmla="*/ 26 h 43"/>
                <a:gd name="T48" fmla="*/ 0 w 46"/>
                <a:gd name="T49" fmla="*/ 23 h 43"/>
                <a:gd name="T50" fmla="*/ 2 w 46"/>
                <a:gd name="T51" fmla="*/ 17 h 43"/>
                <a:gd name="T52" fmla="*/ 2 w 46"/>
                <a:gd name="T53" fmla="*/ 14 h 43"/>
                <a:gd name="T54" fmla="*/ 5 w 46"/>
                <a:gd name="T55" fmla="*/ 10 h 43"/>
                <a:gd name="T56" fmla="*/ 7 w 46"/>
                <a:gd name="T57" fmla="*/ 7 h 43"/>
                <a:gd name="T58" fmla="*/ 10 w 46"/>
                <a:gd name="T59" fmla="*/ 4 h 43"/>
                <a:gd name="T60" fmla="*/ 14 w 46"/>
                <a:gd name="T61" fmla="*/ 2 h 43"/>
                <a:gd name="T62" fmla="*/ 19 w 46"/>
                <a:gd name="T63" fmla="*/ 2 h 43"/>
                <a:gd name="T64" fmla="*/ 24 w 46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3">
                  <a:moveTo>
                    <a:pt x="24" y="0"/>
                  </a:moveTo>
                  <a:lnTo>
                    <a:pt x="27" y="2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6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27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8" name="Freeform 332">
              <a:extLst>
                <a:ext uri="{FF2B5EF4-FFF2-40B4-BE49-F238E27FC236}">
                  <a16:creationId xmlns:a16="http://schemas.microsoft.com/office/drawing/2014/main" id="{1DF92D91-A789-4ADE-9DA5-A30821382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1736"/>
              <a:ext cx="31" cy="28"/>
            </a:xfrm>
            <a:custGeom>
              <a:avLst/>
              <a:gdLst>
                <a:gd name="T0" fmla="*/ 24 w 46"/>
                <a:gd name="T1" fmla="*/ 0 h 43"/>
                <a:gd name="T2" fmla="*/ 27 w 46"/>
                <a:gd name="T3" fmla="*/ 2 h 43"/>
                <a:gd name="T4" fmla="*/ 33 w 46"/>
                <a:gd name="T5" fmla="*/ 2 h 43"/>
                <a:gd name="T6" fmla="*/ 36 w 46"/>
                <a:gd name="T7" fmla="*/ 4 h 43"/>
                <a:gd name="T8" fmla="*/ 39 w 46"/>
                <a:gd name="T9" fmla="*/ 7 h 43"/>
                <a:gd name="T10" fmla="*/ 41 w 46"/>
                <a:gd name="T11" fmla="*/ 10 h 43"/>
                <a:gd name="T12" fmla="*/ 43 w 46"/>
                <a:gd name="T13" fmla="*/ 14 h 43"/>
                <a:gd name="T14" fmla="*/ 44 w 46"/>
                <a:gd name="T15" fmla="*/ 17 h 43"/>
                <a:gd name="T16" fmla="*/ 46 w 46"/>
                <a:gd name="T17" fmla="*/ 23 h 43"/>
                <a:gd name="T18" fmla="*/ 44 w 46"/>
                <a:gd name="T19" fmla="*/ 26 h 43"/>
                <a:gd name="T20" fmla="*/ 43 w 46"/>
                <a:gd name="T21" fmla="*/ 31 h 43"/>
                <a:gd name="T22" fmla="*/ 41 w 46"/>
                <a:gd name="T23" fmla="*/ 35 h 43"/>
                <a:gd name="T24" fmla="*/ 39 w 46"/>
                <a:gd name="T25" fmla="*/ 38 h 43"/>
                <a:gd name="T26" fmla="*/ 36 w 46"/>
                <a:gd name="T27" fmla="*/ 40 h 43"/>
                <a:gd name="T28" fmla="*/ 33 w 46"/>
                <a:gd name="T29" fmla="*/ 42 h 43"/>
                <a:gd name="T30" fmla="*/ 27 w 46"/>
                <a:gd name="T31" fmla="*/ 43 h 43"/>
                <a:gd name="T32" fmla="*/ 24 w 46"/>
                <a:gd name="T33" fmla="*/ 43 h 43"/>
                <a:gd name="T34" fmla="*/ 19 w 46"/>
                <a:gd name="T35" fmla="*/ 43 h 43"/>
                <a:gd name="T36" fmla="*/ 14 w 46"/>
                <a:gd name="T37" fmla="*/ 42 h 43"/>
                <a:gd name="T38" fmla="*/ 10 w 46"/>
                <a:gd name="T39" fmla="*/ 40 h 43"/>
                <a:gd name="T40" fmla="*/ 7 w 46"/>
                <a:gd name="T41" fmla="*/ 38 h 43"/>
                <a:gd name="T42" fmla="*/ 5 w 46"/>
                <a:gd name="T43" fmla="*/ 35 h 43"/>
                <a:gd name="T44" fmla="*/ 2 w 46"/>
                <a:gd name="T45" fmla="*/ 31 h 43"/>
                <a:gd name="T46" fmla="*/ 2 w 46"/>
                <a:gd name="T47" fmla="*/ 26 h 43"/>
                <a:gd name="T48" fmla="*/ 0 w 46"/>
                <a:gd name="T49" fmla="*/ 23 h 43"/>
                <a:gd name="T50" fmla="*/ 2 w 46"/>
                <a:gd name="T51" fmla="*/ 17 h 43"/>
                <a:gd name="T52" fmla="*/ 2 w 46"/>
                <a:gd name="T53" fmla="*/ 14 h 43"/>
                <a:gd name="T54" fmla="*/ 5 w 46"/>
                <a:gd name="T55" fmla="*/ 10 h 43"/>
                <a:gd name="T56" fmla="*/ 7 w 46"/>
                <a:gd name="T57" fmla="*/ 7 h 43"/>
                <a:gd name="T58" fmla="*/ 10 w 46"/>
                <a:gd name="T59" fmla="*/ 4 h 43"/>
                <a:gd name="T60" fmla="*/ 14 w 46"/>
                <a:gd name="T61" fmla="*/ 2 h 43"/>
                <a:gd name="T62" fmla="*/ 19 w 46"/>
                <a:gd name="T63" fmla="*/ 2 h 43"/>
                <a:gd name="T64" fmla="*/ 24 w 46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3">
                  <a:moveTo>
                    <a:pt x="24" y="0"/>
                  </a:moveTo>
                  <a:lnTo>
                    <a:pt x="27" y="2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6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9" y="38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27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29" name="Freeform 333">
              <a:extLst>
                <a:ext uri="{FF2B5EF4-FFF2-40B4-BE49-F238E27FC236}">
                  <a16:creationId xmlns:a16="http://schemas.microsoft.com/office/drawing/2014/main" id="{1EF2BAD4-817D-4E58-BADD-99D35F04A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853"/>
              <a:ext cx="31" cy="30"/>
            </a:xfrm>
            <a:custGeom>
              <a:avLst/>
              <a:gdLst>
                <a:gd name="T0" fmla="*/ 22 w 44"/>
                <a:gd name="T1" fmla="*/ 0 h 44"/>
                <a:gd name="T2" fmla="*/ 27 w 44"/>
                <a:gd name="T3" fmla="*/ 2 h 44"/>
                <a:gd name="T4" fmla="*/ 30 w 44"/>
                <a:gd name="T5" fmla="*/ 2 h 44"/>
                <a:gd name="T6" fmla="*/ 36 w 44"/>
                <a:gd name="T7" fmla="*/ 6 h 44"/>
                <a:gd name="T8" fmla="*/ 37 w 44"/>
                <a:gd name="T9" fmla="*/ 7 h 44"/>
                <a:gd name="T10" fmla="*/ 41 w 44"/>
                <a:gd name="T11" fmla="*/ 11 h 44"/>
                <a:gd name="T12" fmla="*/ 42 w 44"/>
                <a:gd name="T13" fmla="*/ 14 h 44"/>
                <a:gd name="T14" fmla="*/ 44 w 44"/>
                <a:gd name="T15" fmla="*/ 18 h 44"/>
                <a:gd name="T16" fmla="*/ 44 w 44"/>
                <a:gd name="T17" fmla="*/ 23 h 44"/>
                <a:gd name="T18" fmla="*/ 44 w 44"/>
                <a:gd name="T19" fmla="*/ 26 h 44"/>
                <a:gd name="T20" fmla="*/ 42 w 44"/>
                <a:gd name="T21" fmla="*/ 32 h 44"/>
                <a:gd name="T22" fmla="*/ 41 w 44"/>
                <a:gd name="T23" fmla="*/ 35 h 44"/>
                <a:gd name="T24" fmla="*/ 37 w 44"/>
                <a:gd name="T25" fmla="*/ 39 h 44"/>
                <a:gd name="T26" fmla="*/ 36 w 44"/>
                <a:gd name="T27" fmla="*/ 40 h 44"/>
                <a:gd name="T28" fmla="*/ 30 w 44"/>
                <a:gd name="T29" fmla="*/ 42 h 44"/>
                <a:gd name="T30" fmla="*/ 27 w 44"/>
                <a:gd name="T31" fmla="*/ 44 h 44"/>
                <a:gd name="T32" fmla="*/ 22 w 44"/>
                <a:gd name="T33" fmla="*/ 44 h 44"/>
                <a:gd name="T34" fmla="*/ 19 w 44"/>
                <a:gd name="T35" fmla="*/ 44 h 44"/>
                <a:gd name="T36" fmla="*/ 13 w 44"/>
                <a:gd name="T37" fmla="*/ 42 h 44"/>
                <a:gd name="T38" fmla="*/ 10 w 44"/>
                <a:gd name="T39" fmla="*/ 40 h 44"/>
                <a:gd name="T40" fmla="*/ 7 w 44"/>
                <a:gd name="T41" fmla="*/ 39 h 44"/>
                <a:gd name="T42" fmla="*/ 3 w 44"/>
                <a:gd name="T43" fmla="*/ 35 h 44"/>
                <a:gd name="T44" fmla="*/ 2 w 44"/>
                <a:gd name="T45" fmla="*/ 32 h 44"/>
                <a:gd name="T46" fmla="*/ 2 w 44"/>
                <a:gd name="T47" fmla="*/ 26 h 44"/>
                <a:gd name="T48" fmla="*/ 0 w 44"/>
                <a:gd name="T49" fmla="*/ 23 h 44"/>
                <a:gd name="T50" fmla="*/ 2 w 44"/>
                <a:gd name="T51" fmla="*/ 18 h 44"/>
                <a:gd name="T52" fmla="*/ 2 w 44"/>
                <a:gd name="T53" fmla="*/ 14 h 44"/>
                <a:gd name="T54" fmla="*/ 3 w 44"/>
                <a:gd name="T55" fmla="*/ 11 h 44"/>
                <a:gd name="T56" fmla="*/ 7 w 44"/>
                <a:gd name="T57" fmla="*/ 7 h 44"/>
                <a:gd name="T58" fmla="*/ 10 w 44"/>
                <a:gd name="T59" fmla="*/ 6 h 44"/>
                <a:gd name="T60" fmla="*/ 13 w 44"/>
                <a:gd name="T61" fmla="*/ 2 h 44"/>
                <a:gd name="T62" fmla="*/ 19 w 44"/>
                <a:gd name="T63" fmla="*/ 2 h 44"/>
                <a:gd name="T64" fmla="*/ 22 w 4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27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32"/>
                  </a:lnTo>
                  <a:lnTo>
                    <a:pt x="41" y="35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0" y="42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30" name="Freeform 334">
              <a:extLst>
                <a:ext uri="{FF2B5EF4-FFF2-40B4-BE49-F238E27FC236}">
                  <a16:creationId xmlns:a16="http://schemas.microsoft.com/office/drawing/2014/main" id="{15639F83-3689-4A79-B6CB-C32414CE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853"/>
              <a:ext cx="31" cy="30"/>
            </a:xfrm>
            <a:custGeom>
              <a:avLst/>
              <a:gdLst>
                <a:gd name="T0" fmla="*/ 22 w 44"/>
                <a:gd name="T1" fmla="*/ 0 h 44"/>
                <a:gd name="T2" fmla="*/ 27 w 44"/>
                <a:gd name="T3" fmla="*/ 2 h 44"/>
                <a:gd name="T4" fmla="*/ 30 w 44"/>
                <a:gd name="T5" fmla="*/ 2 h 44"/>
                <a:gd name="T6" fmla="*/ 36 w 44"/>
                <a:gd name="T7" fmla="*/ 6 h 44"/>
                <a:gd name="T8" fmla="*/ 37 w 44"/>
                <a:gd name="T9" fmla="*/ 7 h 44"/>
                <a:gd name="T10" fmla="*/ 41 w 44"/>
                <a:gd name="T11" fmla="*/ 11 h 44"/>
                <a:gd name="T12" fmla="*/ 42 w 44"/>
                <a:gd name="T13" fmla="*/ 14 h 44"/>
                <a:gd name="T14" fmla="*/ 44 w 44"/>
                <a:gd name="T15" fmla="*/ 18 h 44"/>
                <a:gd name="T16" fmla="*/ 44 w 44"/>
                <a:gd name="T17" fmla="*/ 23 h 44"/>
                <a:gd name="T18" fmla="*/ 44 w 44"/>
                <a:gd name="T19" fmla="*/ 26 h 44"/>
                <a:gd name="T20" fmla="*/ 42 w 44"/>
                <a:gd name="T21" fmla="*/ 32 h 44"/>
                <a:gd name="T22" fmla="*/ 41 w 44"/>
                <a:gd name="T23" fmla="*/ 35 h 44"/>
                <a:gd name="T24" fmla="*/ 37 w 44"/>
                <a:gd name="T25" fmla="*/ 39 h 44"/>
                <a:gd name="T26" fmla="*/ 36 w 44"/>
                <a:gd name="T27" fmla="*/ 40 h 44"/>
                <a:gd name="T28" fmla="*/ 30 w 44"/>
                <a:gd name="T29" fmla="*/ 42 h 44"/>
                <a:gd name="T30" fmla="*/ 27 w 44"/>
                <a:gd name="T31" fmla="*/ 44 h 44"/>
                <a:gd name="T32" fmla="*/ 22 w 44"/>
                <a:gd name="T33" fmla="*/ 44 h 44"/>
                <a:gd name="T34" fmla="*/ 19 w 44"/>
                <a:gd name="T35" fmla="*/ 44 h 44"/>
                <a:gd name="T36" fmla="*/ 13 w 44"/>
                <a:gd name="T37" fmla="*/ 42 h 44"/>
                <a:gd name="T38" fmla="*/ 10 w 44"/>
                <a:gd name="T39" fmla="*/ 40 h 44"/>
                <a:gd name="T40" fmla="*/ 7 w 44"/>
                <a:gd name="T41" fmla="*/ 39 h 44"/>
                <a:gd name="T42" fmla="*/ 3 w 44"/>
                <a:gd name="T43" fmla="*/ 35 h 44"/>
                <a:gd name="T44" fmla="*/ 2 w 44"/>
                <a:gd name="T45" fmla="*/ 32 h 44"/>
                <a:gd name="T46" fmla="*/ 2 w 44"/>
                <a:gd name="T47" fmla="*/ 26 h 44"/>
                <a:gd name="T48" fmla="*/ 0 w 44"/>
                <a:gd name="T49" fmla="*/ 23 h 44"/>
                <a:gd name="T50" fmla="*/ 2 w 44"/>
                <a:gd name="T51" fmla="*/ 18 h 44"/>
                <a:gd name="T52" fmla="*/ 2 w 44"/>
                <a:gd name="T53" fmla="*/ 14 h 44"/>
                <a:gd name="T54" fmla="*/ 3 w 44"/>
                <a:gd name="T55" fmla="*/ 11 h 44"/>
                <a:gd name="T56" fmla="*/ 7 w 44"/>
                <a:gd name="T57" fmla="*/ 7 h 44"/>
                <a:gd name="T58" fmla="*/ 10 w 44"/>
                <a:gd name="T59" fmla="*/ 6 h 44"/>
                <a:gd name="T60" fmla="*/ 13 w 44"/>
                <a:gd name="T61" fmla="*/ 2 h 44"/>
                <a:gd name="T62" fmla="*/ 19 w 44"/>
                <a:gd name="T63" fmla="*/ 2 h 44"/>
                <a:gd name="T64" fmla="*/ 22 w 44"/>
                <a:gd name="T6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27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32"/>
                  </a:lnTo>
                  <a:lnTo>
                    <a:pt x="41" y="35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0" y="42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31" name="Freeform 335">
              <a:extLst>
                <a:ext uri="{FF2B5EF4-FFF2-40B4-BE49-F238E27FC236}">
                  <a16:creationId xmlns:a16="http://schemas.microsoft.com/office/drawing/2014/main" id="{B3405834-2796-4C0A-8FAB-563F7CBE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718"/>
              <a:ext cx="30" cy="30"/>
            </a:xfrm>
            <a:custGeom>
              <a:avLst/>
              <a:gdLst>
                <a:gd name="T0" fmla="*/ 22 w 44"/>
                <a:gd name="T1" fmla="*/ 0 h 45"/>
                <a:gd name="T2" fmla="*/ 27 w 44"/>
                <a:gd name="T3" fmla="*/ 0 h 45"/>
                <a:gd name="T4" fmla="*/ 31 w 44"/>
                <a:gd name="T5" fmla="*/ 2 h 45"/>
                <a:gd name="T6" fmla="*/ 36 w 44"/>
                <a:gd name="T7" fmla="*/ 3 h 45"/>
                <a:gd name="T8" fmla="*/ 37 w 44"/>
                <a:gd name="T9" fmla="*/ 5 h 45"/>
                <a:gd name="T10" fmla="*/ 41 w 44"/>
                <a:gd name="T11" fmla="*/ 9 h 45"/>
                <a:gd name="T12" fmla="*/ 43 w 44"/>
                <a:gd name="T13" fmla="*/ 14 h 45"/>
                <a:gd name="T14" fmla="*/ 44 w 44"/>
                <a:gd name="T15" fmla="*/ 17 h 45"/>
                <a:gd name="T16" fmla="*/ 44 w 44"/>
                <a:gd name="T17" fmla="*/ 23 h 45"/>
                <a:gd name="T18" fmla="*/ 44 w 44"/>
                <a:gd name="T19" fmla="*/ 26 h 45"/>
                <a:gd name="T20" fmla="*/ 43 w 44"/>
                <a:gd name="T21" fmla="*/ 31 h 45"/>
                <a:gd name="T22" fmla="*/ 41 w 44"/>
                <a:gd name="T23" fmla="*/ 35 h 45"/>
                <a:gd name="T24" fmla="*/ 37 w 44"/>
                <a:gd name="T25" fmla="*/ 38 h 45"/>
                <a:gd name="T26" fmla="*/ 36 w 44"/>
                <a:gd name="T27" fmla="*/ 42 h 45"/>
                <a:gd name="T28" fmla="*/ 31 w 44"/>
                <a:gd name="T29" fmla="*/ 43 h 45"/>
                <a:gd name="T30" fmla="*/ 27 w 44"/>
                <a:gd name="T31" fmla="*/ 45 h 45"/>
                <a:gd name="T32" fmla="*/ 22 w 44"/>
                <a:gd name="T33" fmla="*/ 45 h 45"/>
                <a:gd name="T34" fmla="*/ 19 w 44"/>
                <a:gd name="T35" fmla="*/ 45 h 45"/>
                <a:gd name="T36" fmla="*/ 14 w 44"/>
                <a:gd name="T37" fmla="*/ 43 h 45"/>
                <a:gd name="T38" fmla="*/ 10 w 44"/>
                <a:gd name="T39" fmla="*/ 42 h 45"/>
                <a:gd name="T40" fmla="*/ 7 w 44"/>
                <a:gd name="T41" fmla="*/ 38 h 45"/>
                <a:gd name="T42" fmla="*/ 5 w 44"/>
                <a:gd name="T43" fmla="*/ 35 h 45"/>
                <a:gd name="T44" fmla="*/ 2 w 44"/>
                <a:gd name="T45" fmla="*/ 31 h 45"/>
                <a:gd name="T46" fmla="*/ 2 w 44"/>
                <a:gd name="T47" fmla="*/ 26 h 45"/>
                <a:gd name="T48" fmla="*/ 0 w 44"/>
                <a:gd name="T49" fmla="*/ 23 h 45"/>
                <a:gd name="T50" fmla="*/ 2 w 44"/>
                <a:gd name="T51" fmla="*/ 17 h 45"/>
                <a:gd name="T52" fmla="*/ 2 w 44"/>
                <a:gd name="T53" fmla="*/ 14 h 45"/>
                <a:gd name="T54" fmla="*/ 5 w 44"/>
                <a:gd name="T55" fmla="*/ 9 h 45"/>
                <a:gd name="T56" fmla="*/ 7 w 44"/>
                <a:gd name="T57" fmla="*/ 5 h 45"/>
                <a:gd name="T58" fmla="*/ 10 w 44"/>
                <a:gd name="T59" fmla="*/ 3 h 45"/>
                <a:gd name="T60" fmla="*/ 14 w 44"/>
                <a:gd name="T61" fmla="*/ 2 h 45"/>
                <a:gd name="T62" fmla="*/ 19 w 44"/>
                <a:gd name="T63" fmla="*/ 0 h 45"/>
                <a:gd name="T64" fmla="*/ 22 w 44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4" y="43"/>
                  </a:lnTo>
                  <a:lnTo>
                    <a:pt x="10" y="42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32" name="Freeform 336">
              <a:extLst>
                <a:ext uri="{FF2B5EF4-FFF2-40B4-BE49-F238E27FC236}">
                  <a16:creationId xmlns:a16="http://schemas.microsoft.com/office/drawing/2014/main" id="{DB46F6CD-E2A2-4056-80C8-1F82BA1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718"/>
              <a:ext cx="30" cy="30"/>
            </a:xfrm>
            <a:custGeom>
              <a:avLst/>
              <a:gdLst>
                <a:gd name="T0" fmla="*/ 22 w 44"/>
                <a:gd name="T1" fmla="*/ 0 h 45"/>
                <a:gd name="T2" fmla="*/ 27 w 44"/>
                <a:gd name="T3" fmla="*/ 0 h 45"/>
                <a:gd name="T4" fmla="*/ 31 w 44"/>
                <a:gd name="T5" fmla="*/ 2 h 45"/>
                <a:gd name="T6" fmla="*/ 36 w 44"/>
                <a:gd name="T7" fmla="*/ 3 h 45"/>
                <a:gd name="T8" fmla="*/ 37 w 44"/>
                <a:gd name="T9" fmla="*/ 5 h 45"/>
                <a:gd name="T10" fmla="*/ 41 w 44"/>
                <a:gd name="T11" fmla="*/ 9 h 45"/>
                <a:gd name="T12" fmla="*/ 43 w 44"/>
                <a:gd name="T13" fmla="*/ 14 h 45"/>
                <a:gd name="T14" fmla="*/ 44 w 44"/>
                <a:gd name="T15" fmla="*/ 17 h 45"/>
                <a:gd name="T16" fmla="*/ 44 w 44"/>
                <a:gd name="T17" fmla="*/ 23 h 45"/>
                <a:gd name="T18" fmla="*/ 44 w 44"/>
                <a:gd name="T19" fmla="*/ 26 h 45"/>
                <a:gd name="T20" fmla="*/ 43 w 44"/>
                <a:gd name="T21" fmla="*/ 31 h 45"/>
                <a:gd name="T22" fmla="*/ 41 w 44"/>
                <a:gd name="T23" fmla="*/ 35 h 45"/>
                <a:gd name="T24" fmla="*/ 37 w 44"/>
                <a:gd name="T25" fmla="*/ 38 h 45"/>
                <a:gd name="T26" fmla="*/ 36 w 44"/>
                <a:gd name="T27" fmla="*/ 42 h 45"/>
                <a:gd name="T28" fmla="*/ 31 w 44"/>
                <a:gd name="T29" fmla="*/ 43 h 45"/>
                <a:gd name="T30" fmla="*/ 27 w 44"/>
                <a:gd name="T31" fmla="*/ 45 h 45"/>
                <a:gd name="T32" fmla="*/ 22 w 44"/>
                <a:gd name="T33" fmla="*/ 45 h 45"/>
                <a:gd name="T34" fmla="*/ 19 w 44"/>
                <a:gd name="T35" fmla="*/ 45 h 45"/>
                <a:gd name="T36" fmla="*/ 14 w 44"/>
                <a:gd name="T37" fmla="*/ 43 h 45"/>
                <a:gd name="T38" fmla="*/ 10 w 44"/>
                <a:gd name="T39" fmla="*/ 42 h 45"/>
                <a:gd name="T40" fmla="*/ 7 w 44"/>
                <a:gd name="T41" fmla="*/ 38 h 45"/>
                <a:gd name="T42" fmla="*/ 5 w 44"/>
                <a:gd name="T43" fmla="*/ 35 h 45"/>
                <a:gd name="T44" fmla="*/ 2 w 44"/>
                <a:gd name="T45" fmla="*/ 31 h 45"/>
                <a:gd name="T46" fmla="*/ 2 w 44"/>
                <a:gd name="T47" fmla="*/ 26 h 45"/>
                <a:gd name="T48" fmla="*/ 0 w 44"/>
                <a:gd name="T49" fmla="*/ 23 h 45"/>
                <a:gd name="T50" fmla="*/ 2 w 44"/>
                <a:gd name="T51" fmla="*/ 17 h 45"/>
                <a:gd name="T52" fmla="*/ 2 w 44"/>
                <a:gd name="T53" fmla="*/ 14 h 45"/>
                <a:gd name="T54" fmla="*/ 5 w 44"/>
                <a:gd name="T55" fmla="*/ 9 h 45"/>
                <a:gd name="T56" fmla="*/ 7 w 44"/>
                <a:gd name="T57" fmla="*/ 5 h 45"/>
                <a:gd name="T58" fmla="*/ 10 w 44"/>
                <a:gd name="T59" fmla="*/ 3 h 45"/>
                <a:gd name="T60" fmla="*/ 14 w 44"/>
                <a:gd name="T61" fmla="*/ 2 h 45"/>
                <a:gd name="T62" fmla="*/ 19 w 44"/>
                <a:gd name="T63" fmla="*/ 0 h 45"/>
                <a:gd name="T64" fmla="*/ 22 w 44"/>
                <a:gd name="T6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4" y="43"/>
                  </a:lnTo>
                  <a:lnTo>
                    <a:pt x="10" y="42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33" name="Rectangle 337">
              <a:extLst>
                <a:ext uri="{FF2B5EF4-FFF2-40B4-BE49-F238E27FC236}">
                  <a16:creationId xmlns:a16="http://schemas.microsoft.com/office/drawing/2014/main" id="{C4BF9836-7796-4775-8C2C-25A96FA7A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493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4" name="Rectangle 338">
              <a:extLst>
                <a:ext uri="{FF2B5EF4-FFF2-40B4-BE49-F238E27FC236}">
                  <a16:creationId xmlns:a16="http://schemas.microsoft.com/office/drawing/2014/main" id="{30969313-E4E3-4D86-AA9B-5E3C92984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844"/>
              <a:ext cx="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5" name="Rectangle 339">
              <a:extLst>
                <a:ext uri="{FF2B5EF4-FFF2-40B4-BE49-F238E27FC236}">
                  <a16:creationId xmlns:a16="http://schemas.microsoft.com/office/drawing/2014/main" id="{B9E2E194-398A-4A97-82B4-8C5AA814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1408"/>
              <a:ext cx="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6" name="Rectangle 340">
              <a:extLst>
                <a:ext uri="{FF2B5EF4-FFF2-40B4-BE49-F238E27FC236}">
                  <a16:creationId xmlns:a16="http://schemas.microsoft.com/office/drawing/2014/main" id="{130289DF-ECA0-49FC-8984-39F5D2C3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164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7" name="Rectangle 341">
              <a:extLst>
                <a:ext uri="{FF2B5EF4-FFF2-40B4-BE49-F238E27FC236}">
                  <a16:creationId xmlns:a16="http://schemas.microsoft.com/office/drawing/2014/main" id="{32083505-9904-47B0-8D5B-A0FAE45B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776"/>
              <a:ext cx="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8" name="Rectangle 342">
              <a:extLst>
                <a:ext uri="{FF2B5EF4-FFF2-40B4-BE49-F238E27FC236}">
                  <a16:creationId xmlns:a16="http://schemas.microsoft.com/office/drawing/2014/main" id="{3E794970-7E5E-4940-819E-02297CB69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163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39" name="Rectangle 343">
              <a:extLst>
                <a:ext uri="{FF2B5EF4-FFF2-40B4-BE49-F238E27FC236}">
                  <a16:creationId xmlns:a16="http://schemas.microsoft.com/office/drawing/2014/main" id="{4C645910-2F54-4BB1-AC0A-C2B265CE9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1406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40" name="Freeform 344">
              <a:extLst>
                <a:ext uri="{FF2B5EF4-FFF2-40B4-BE49-F238E27FC236}">
                  <a16:creationId xmlns:a16="http://schemas.microsoft.com/office/drawing/2014/main" id="{193F8AF4-F89B-48AE-9731-264BCC4A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698"/>
              <a:ext cx="57" cy="59"/>
            </a:xfrm>
            <a:custGeom>
              <a:avLst/>
              <a:gdLst>
                <a:gd name="T0" fmla="*/ 41 w 83"/>
                <a:gd name="T1" fmla="*/ 0 h 85"/>
                <a:gd name="T2" fmla="*/ 46 w 83"/>
                <a:gd name="T3" fmla="*/ 0 h 85"/>
                <a:gd name="T4" fmla="*/ 49 w 83"/>
                <a:gd name="T5" fmla="*/ 1 h 85"/>
                <a:gd name="T6" fmla="*/ 58 w 83"/>
                <a:gd name="T7" fmla="*/ 3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2 w 83"/>
                <a:gd name="T17" fmla="*/ 34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2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1 h 85"/>
                <a:gd name="T36" fmla="*/ 49 w 83"/>
                <a:gd name="T37" fmla="*/ 85 h 85"/>
                <a:gd name="T38" fmla="*/ 46 w 83"/>
                <a:gd name="T39" fmla="*/ 85 h 85"/>
                <a:gd name="T40" fmla="*/ 41 w 83"/>
                <a:gd name="T41" fmla="*/ 85 h 85"/>
                <a:gd name="T42" fmla="*/ 37 w 83"/>
                <a:gd name="T43" fmla="*/ 85 h 85"/>
                <a:gd name="T44" fmla="*/ 32 w 83"/>
                <a:gd name="T45" fmla="*/ 85 h 85"/>
                <a:gd name="T46" fmla="*/ 25 w 83"/>
                <a:gd name="T47" fmla="*/ 81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0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0 w 83"/>
                <a:gd name="T65" fmla="*/ 34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3 h 85"/>
                <a:gd name="T76" fmla="*/ 32 w 83"/>
                <a:gd name="T77" fmla="*/ 1 h 85"/>
                <a:gd name="T78" fmla="*/ 37 w 83"/>
                <a:gd name="T79" fmla="*/ 0 h 85"/>
                <a:gd name="T80" fmla="*/ 41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1" y="0"/>
                  </a:moveTo>
                  <a:lnTo>
                    <a:pt x="46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41" name="Freeform 345">
              <a:extLst>
                <a:ext uri="{FF2B5EF4-FFF2-40B4-BE49-F238E27FC236}">
                  <a16:creationId xmlns:a16="http://schemas.microsoft.com/office/drawing/2014/main" id="{9AC1E5EF-29AF-40E8-BA22-73B0FADF4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698"/>
              <a:ext cx="57" cy="59"/>
            </a:xfrm>
            <a:custGeom>
              <a:avLst/>
              <a:gdLst>
                <a:gd name="T0" fmla="*/ 41 w 83"/>
                <a:gd name="T1" fmla="*/ 0 h 85"/>
                <a:gd name="T2" fmla="*/ 46 w 83"/>
                <a:gd name="T3" fmla="*/ 0 h 85"/>
                <a:gd name="T4" fmla="*/ 49 w 83"/>
                <a:gd name="T5" fmla="*/ 1 h 85"/>
                <a:gd name="T6" fmla="*/ 58 w 83"/>
                <a:gd name="T7" fmla="*/ 3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2 w 83"/>
                <a:gd name="T17" fmla="*/ 34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2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1 h 85"/>
                <a:gd name="T36" fmla="*/ 49 w 83"/>
                <a:gd name="T37" fmla="*/ 85 h 85"/>
                <a:gd name="T38" fmla="*/ 46 w 83"/>
                <a:gd name="T39" fmla="*/ 85 h 85"/>
                <a:gd name="T40" fmla="*/ 41 w 83"/>
                <a:gd name="T41" fmla="*/ 85 h 85"/>
                <a:gd name="T42" fmla="*/ 37 w 83"/>
                <a:gd name="T43" fmla="*/ 85 h 85"/>
                <a:gd name="T44" fmla="*/ 32 w 83"/>
                <a:gd name="T45" fmla="*/ 85 h 85"/>
                <a:gd name="T46" fmla="*/ 25 w 83"/>
                <a:gd name="T47" fmla="*/ 81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0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0 w 83"/>
                <a:gd name="T65" fmla="*/ 34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3 h 85"/>
                <a:gd name="T76" fmla="*/ 32 w 83"/>
                <a:gd name="T77" fmla="*/ 1 h 85"/>
                <a:gd name="T78" fmla="*/ 37 w 83"/>
                <a:gd name="T79" fmla="*/ 0 h 85"/>
                <a:gd name="T80" fmla="*/ 41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1" y="0"/>
                  </a:moveTo>
                  <a:lnTo>
                    <a:pt x="46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2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42" name="Rectangle 346">
              <a:extLst>
                <a:ext uri="{FF2B5EF4-FFF2-40B4-BE49-F238E27FC236}">
                  <a16:creationId xmlns:a16="http://schemas.microsoft.com/office/drawing/2014/main" id="{95969845-7887-4839-82E2-25FD61AA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2585"/>
              <a:ext cx="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43" name="Freeform 347">
              <a:extLst>
                <a:ext uri="{FF2B5EF4-FFF2-40B4-BE49-F238E27FC236}">
                  <a16:creationId xmlns:a16="http://schemas.microsoft.com/office/drawing/2014/main" id="{5994188E-CD04-4B58-A77C-0F2FB99AF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504"/>
              <a:ext cx="193" cy="88"/>
            </a:xfrm>
            <a:custGeom>
              <a:avLst/>
              <a:gdLst>
                <a:gd name="T0" fmla="*/ 0 w 285"/>
                <a:gd name="T1" fmla="*/ 54 h 128"/>
                <a:gd name="T2" fmla="*/ 177 w 285"/>
                <a:gd name="T3" fmla="*/ 41 h 128"/>
                <a:gd name="T4" fmla="*/ 179 w 285"/>
                <a:gd name="T5" fmla="*/ 85 h 128"/>
                <a:gd name="T6" fmla="*/ 4 w 285"/>
                <a:gd name="T7" fmla="*/ 97 h 128"/>
                <a:gd name="T8" fmla="*/ 0 w 285"/>
                <a:gd name="T9" fmla="*/ 54 h 128"/>
                <a:gd name="T10" fmla="*/ 152 w 285"/>
                <a:gd name="T11" fmla="*/ 0 h 128"/>
                <a:gd name="T12" fmla="*/ 285 w 285"/>
                <a:gd name="T13" fmla="*/ 55 h 128"/>
                <a:gd name="T14" fmla="*/ 162 w 285"/>
                <a:gd name="T15" fmla="*/ 128 h 128"/>
                <a:gd name="T16" fmla="*/ 152 w 285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128">
                  <a:moveTo>
                    <a:pt x="0" y="54"/>
                  </a:moveTo>
                  <a:lnTo>
                    <a:pt x="177" y="41"/>
                  </a:lnTo>
                  <a:lnTo>
                    <a:pt x="179" y="85"/>
                  </a:lnTo>
                  <a:lnTo>
                    <a:pt x="4" y="97"/>
                  </a:lnTo>
                  <a:lnTo>
                    <a:pt x="0" y="54"/>
                  </a:lnTo>
                  <a:close/>
                  <a:moveTo>
                    <a:pt x="152" y="0"/>
                  </a:moveTo>
                  <a:lnTo>
                    <a:pt x="285" y="55"/>
                  </a:lnTo>
                  <a:lnTo>
                    <a:pt x="162" y="12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4" name="Freeform 348">
              <a:extLst>
                <a:ext uri="{FF2B5EF4-FFF2-40B4-BE49-F238E27FC236}">
                  <a16:creationId xmlns:a16="http://schemas.microsoft.com/office/drawing/2014/main" id="{7B3449F2-BDB9-49BA-8811-2B452B9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" y="1505"/>
              <a:ext cx="153" cy="88"/>
            </a:xfrm>
            <a:custGeom>
              <a:avLst/>
              <a:gdLst>
                <a:gd name="T0" fmla="*/ 0 w 225"/>
                <a:gd name="T1" fmla="*/ 52 h 130"/>
                <a:gd name="T2" fmla="*/ 118 w 225"/>
                <a:gd name="T3" fmla="*/ 41 h 130"/>
                <a:gd name="T4" fmla="*/ 121 w 225"/>
                <a:gd name="T5" fmla="*/ 85 h 130"/>
                <a:gd name="T6" fmla="*/ 4 w 225"/>
                <a:gd name="T7" fmla="*/ 95 h 130"/>
                <a:gd name="T8" fmla="*/ 0 w 225"/>
                <a:gd name="T9" fmla="*/ 52 h 130"/>
                <a:gd name="T10" fmla="*/ 92 w 225"/>
                <a:gd name="T11" fmla="*/ 0 h 130"/>
                <a:gd name="T12" fmla="*/ 225 w 225"/>
                <a:gd name="T13" fmla="*/ 53 h 130"/>
                <a:gd name="T14" fmla="*/ 104 w 225"/>
                <a:gd name="T15" fmla="*/ 130 h 130"/>
                <a:gd name="T16" fmla="*/ 92 w 225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0">
                  <a:moveTo>
                    <a:pt x="0" y="52"/>
                  </a:moveTo>
                  <a:lnTo>
                    <a:pt x="118" y="41"/>
                  </a:lnTo>
                  <a:lnTo>
                    <a:pt x="121" y="85"/>
                  </a:lnTo>
                  <a:lnTo>
                    <a:pt x="4" y="95"/>
                  </a:lnTo>
                  <a:lnTo>
                    <a:pt x="0" y="52"/>
                  </a:lnTo>
                  <a:close/>
                  <a:moveTo>
                    <a:pt x="92" y="0"/>
                  </a:moveTo>
                  <a:lnTo>
                    <a:pt x="225" y="53"/>
                  </a:lnTo>
                  <a:lnTo>
                    <a:pt x="104" y="1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5" name="Freeform 349">
              <a:extLst>
                <a:ext uri="{FF2B5EF4-FFF2-40B4-BE49-F238E27FC236}">
                  <a16:creationId xmlns:a16="http://schemas.microsoft.com/office/drawing/2014/main" id="{0B53D75C-09BE-477D-BA98-EEE6D0DD6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9" y="1649"/>
              <a:ext cx="153" cy="88"/>
            </a:xfrm>
            <a:custGeom>
              <a:avLst/>
              <a:gdLst>
                <a:gd name="T0" fmla="*/ 0 w 225"/>
                <a:gd name="T1" fmla="*/ 52 h 131"/>
                <a:gd name="T2" fmla="*/ 117 w 225"/>
                <a:gd name="T3" fmla="*/ 42 h 131"/>
                <a:gd name="T4" fmla="*/ 121 w 225"/>
                <a:gd name="T5" fmla="*/ 85 h 131"/>
                <a:gd name="T6" fmla="*/ 3 w 225"/>
                <a:gd name="T7" fmla="*/ 96 h 131"/>
                <a:gd name="T8" fmla="*/ 0 w 225"/>
                <a:gd name="T9" fmla="*/ 52 h 131"/>
                <a:gd name="T10" fmla="*/ 92 w 225"/>
                <a:gd name="T11" fmla="*/ 0 h 131"/>
                <a:gd name="T12" fmla="*/ 225 w 225"/>
                <a:gd name="T13" fmla="*/ 54 h 131"/>
                <a:gd name="T14" fmla="*/ 104 w 225"/>
                <a:gd name="T15" fmla="*/ 131 h 131"/>
                <a:gd name="T16" fmla="*/ 92 w 22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1">
                  <a:moveTo>
                    <a:pt x="0" y="52"/>
                  </a:moveTo>
                  <a:lnTo>
                    <a:pt x="117" y="42"/>
                  </a:lnTo>
                  <a:lnTo>
                    <a:pt x="121" y="85"/>
                  </a:lnTo>
                  <a:lnTo>
                    <a:pt x="3" y="96"/>
                  </a:lnTo>
                  <a:lnTo>
                    <a:pt x="0" y="52"/>
                  </a:lnTo>
                  <a:close/>
                  <a:moveTo>
                    <a:pt x="92" y="0"/>
                  </a:moveTo>
                  <a:lnTo>
                    <a:pt x="225" y="54"/>
                  </a:lnTo>
                  <a:lnTo>
                    <a:pt x="104" y="1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6" name="Freeform 350">
              <a:extLst>
                <a:ext uri="{FF2B5EF4-FFF2-40B4-BE49-F238E27FC236}">
                  <a16:creationId xmlns:a16="http://schemas.microsoft.com/office/drawing/2014/main" id="{FBA9B06F-E412-4432-885C-0492741EF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2" y="1765"/>
              <a:ext cx="138" cy="84"/>
            </a:xfrm>
            <a:custGeom>
              <a:avLst/>
              <a:gdLst>
                <a:gd name="T0" fmla="*/ 0 w 203"/>
                <a:gd name="T1" fmla="*/ 64 h 123"/>
                <a:gd name="T2" fmla="*/ 95 w 203"/>
                <a:gd name="T3" fmla="*/ 35 h 123"/>
                <a:gd name="T4" fmla="*/ 109 w 203"/>
                <a:gd name="T5" fmla="*/ 77 h 123"/>
                <a:gd name="T6" fmla="*/ 13 w 203"/>
                <a:gd name="T7" fmla="*/ 106 h 123"/>
                <a:gd name="T8" fmla="*/ 0 w 203"/>
                <a:gd name="T9" fmla="*/ 64 h 123"/>
                <a:gd name="T10" fmla="*/ 63 w 203"/>
                <a:gd name="T11" fmla="*/ 0 h 123"/>
                <a:gd name="T12" fmla="*/ 203 w 203"/>
                <a:gd name="T13" fmla="*/ 23 h 123"/>
                <a:gd name="T14" fmla="*/ 100 w 203"/>
                <a:gd name="T15" fmla="*/ 123 h 123"/>
                <a:gd name="T16" fmla="*/ 63 w 203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23">
                  <a:moveTo>
                    <a:pt x="0" y="64"/>
                  </a:moveTo>
                  <a:lnTo>
                    <a:pt x="95" y="35"/>
                  </a:lnTo>
                  <a:lnTo>
                    <a:pt x="109" y="77"/>
                  </a:lnTo>
                  <a:lnTo>
                    <a:pt x="13" y="106"/>
                  </a:lnTo>
                  <a:lnTo>
                    <a:pt x="0" y="64"/>
                  </a:lnTo>
                  <a:close/>
                  <a:moveTo>
                    <a:pt x="63" y="0"/>
                  </a:moveTo>
                  <a:lnTo>
                    <a:pt x="203" y="23"/>
                  </a:lnTo>
                  <a:lnTo>
                    <a:pt x="100" y="1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7" name="Freeform 351">
              <a:extLst>
                <a:ext uri="{FF2B5EF4-FFF2-40B4-BE49-F238E27FC236}">
                  <a16:creationId xmlns:a16="http://schemas.microsoft.com/office/drawing/2014/main" id="{B3AD3B28-6B62-4EA5-86BE-37E2B63EC8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1871"/>
              <a:ext cx="138" cy="85"/>
            </a:xfrm>
            <a:custGeom>
              <a:avLst/>
              <a:gdLst>
                <a:gd name="T0" fmla="*/ 0 w 205"/>
                <a:gd name="T1" fmla="*/ 66 h 125"/>
                <a:gd name="T2" fmla="*/ 95 w 205"/>
                <a:gd name="T3" fmla="*/ 35 h 125"/>
                <a:gd name="T4" fmla="*/ 109 w 205"/>
                <a:gd name="T5" fmla="*/ 77 h 125"/>
                <a:gd name="T6" fmla="*/ 14 w 205"/>
                <a:gd name="T7" fmla="*/ 108 h 125"/>
                <a:gd name="T8" fmla="*/ 0 w 205"/>
                <a:gd name="T9" fmla="*/ 66 h 125"/>
                <a:gd name="T10" fmla="*/ 63 w 205"/>
                <a:gd name="T11" fmla="*/ 0 h 125"/>
                <a:gd name="T12" fmla="*/ 205 w 205"/>
                <a:gd name="T13" fmla="*/ 25 h 125"/>
                <a:gd name="T14" fmla="*/ 101 w 205"/>
                <a:gd name="T15" fmla="*/ 125 h 125"/>
                <a:gd name="T16" fmla="*/ 63 w 205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25">
                  <a:moveTo>
                    <a:pt x="0" y="66"/>
                  </a:moveTo>
                  <a:lnTo>
                    <a:pt x="95" y="35"/>
                  </a:lnTo>
                  <a:lnTo>
                    <a:pt x="109" y="77"/>
                  </a:lnTo>
                  <a:lnTo>
                    <a:pt x="14" y="108"/>
                  </a:lnTo>
                  <a:lnTo>
                    <a:pt x="0" y="66"/>
                  </a:lnTo>
                  <a:close/>
                  <a:moveTo>
                    <a:pt x="63" y="0"/>
                  </a:moveTo>
                  <a:lnTo>
                    <a:pt x="205" y="25"/>
                  </a:lnTo>
                  <a:lnTo>
                    <a:pt x="101" y="1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8" name="Freeform 352">
              <a:extLst>
                <a:ext uri="{FF2B5EF4-FFF2-40B4-BE49-F238E27FC236}">
                  <a16:creationId xmlns:a16="http://schemas.microsoft.com/office/drawing/2014/main" id="{5074217C-354C-4859-BDBA-427D146CC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9" y="1665"/>
              <a:ext cx="139" cy="88"/>
            </a:xfrm>
            <a:custGeom>
              <a:avLst/>
              <a:gdLst>
                <a:gd name="T0" fmla="*/ 0 w 207"/>
                <a:gd name="T1" fmla="*/ 41 h 130"/>
                <a:gd name="T2" fmla="*/ 101 w 207"/>
                <a:gd name="T3" fmla="*/ 43 h 130"/>
                <a:gd name="T4" fmla="*/ 99 w 207"/>
                <a:gd name="T5" fmla="*/ 86 h 130"/>
                <a:gd name="T6" fmla="*/ 0 w 207"/>
                <a:gd name="T7" fmla="*/ 85 h 130"/>
                <a:gd name="T8" fmla="*/ 0 w 207"/>
                <a:gd name="T9" fmla="*/ 41 h 130"/>
                <a:gd name="T10" fmla="*/ 80 w 207"/>
                <a:gd name="T11" fmla="*/ 0 h 130"/>
                <a:gd name="T12" fmla="*/ 207 w 207"/>
                <a:gd name="T13" fmla="*/ 69 h 130"/>
                <a:gd name="T14" fmla="*/ 77 w 207"/>
                <a:gd name="T15" fmla="*/ 130 h 130"/>
                <a:gd name="T16" fmla="*/ 80 w 207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30">
                  <a:moveTo>
                    <a:pt x="0" y="41"/>
                  </a:moveTo>
                  <a:lnTo>
                    <a:pt x="101" y="43"/>
                  </a:lnTo>
                  <a:lnTo>
                    <a:pt x="99" y="86"/>
                  </a:lnTo>
                  <a:lnTo>
                    <a:pt x="0" y="85"/>
                  </a:lnTo>
                  <a:lnTo>
                    <a:pt x="0" y="41"/>
                  </a:lnTo>
                  <a:close/>
                  <a:moveTo>
                    <a:pt x="80" y="0"/>
                  </a:moveTo>
                  <a:lnTo>
                    <a:pt x="207" y="69"/>
                  </a:lnTo>
                  <a:lnTo>
                    <a:pt x="77" y="1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49" name="Freeform 353">
              <a:extLst>
                <a:ext uri="{FF2B5EF4-FFF2-40B4-BE49-F238E27FC236}">
                  <a16:creationId xmlns:a16="http://schemas.microsoft.com/office/drawing/2014/main" id="{C92334C1-7EBD-4FBA-8002-3A6F67999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1" y="1673"/>
              <a:ext cx="154" cy="84"/>
            </a:xfrm>
            <a:custGeom>
              <a:avLst/>
              <a:gdLst>
                <a:gd name="T0" fmla="*/ 0 w 229"/>
                <a:gd name="T1" fmla="*/ 66 h 125"/>
                <a:gd name="T2" fmla="*/ 120 w 229"/>
                <a:gd name="T3" fmla="*/ 37 h 125"/>
                <a:gd name="T4" fmla="*/ 130 w 229"/>
                <a:gd name="T5" fmla="*/ 78 h 125"/>
                <a:gd name="T6" fmla="*/ 10 w 229"/>
                <a:gd name="T7" fmla="*/ 109 h 125"/>
                <a:gd name="T8" fmla="*/ 0 w 229"/>
                <a:gd name="T9" fmla="*/ 66 h 125"/>
                <a:gd name="T10" fmla="*/ 89 w 229"/>
                <a:gd name="T11" fmla="*/ 0 h 125"/>
                <a:gd name="T12" fmla="*/ 229 w 229"/>
                <a:gd name="T13" fmla="*/ 31 h 125"/>
                <a:gd name="T14" fmla="*/ 120 w 229"/>
                <a:gd name="T15" fmla="*/ 125 h 125"/>
                <a:gd name="T16" fmla="*/ 89 w 229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25">
                  <a:moveTo>
                    <a:pt x="0" y="66"/>
                  </a:moveTo>
                  <a:lnTo>
                    <a:pt x="120" y="37"/>
                  </a:lnTo>
                  <a:lnTo>
                    <a:pt x="130" y="78"/>
                  </a:lnTo>
                  <a:lnTo>
                    <a:pt x="10" y="109"/>
                  </a:lnTo>
                  <a:lnTo>
                    <a:pt x="0" y="66"/>
                  </a:lnTo>
                  <a:close/>
                  <a:moveTo>
                    <a:pt x="89" y="0"/>
                  </a:moveTo>
                  <a:lnTo>
                    <a:pt x="229" y="31"/>
                  </a:lnTo>
                  <a:lnTo>
                    <a:pt x="120" y="1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50" name="Freeform 354">
              <a:extLst>
                <a:ext uri="{FF2B5EF4-FFF2-40B4-BE49-F238E27FC236}">
                  <a16:creationId xmlns:a16="http://schemas.microsoft.com/office/drawing/2014/main" id="{CE66AF87-C0D5-43AE-82A5-9FB11F60E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" y="1470"/>
              <a:ext cx="148" cy="88"/>
            </a:xfrm>
            <a:custGeom>
              <a:avLst/>
              <a:gdLst>
                <a:gd name="T0" fmla="*/ 0 w 218"/>
                <a:gd name="T1" fmla="*/ 53 h 131"/>
                <a:gd name="T2" fmla="*/ 109 w 218"/>
                <a:gd name="T3" fmla="*/ 42 h 131"/>
                <a:gd name="T4" fmla="*/ 114 w 218"/>
                <a:gd name="T5" fmla="*/ 86 h 131"/>
                <a:gd name="T6" fmla="*/ 5 w 218"/>
                <a:gd name="T7" fmla="*/ 96 h 131"/>
                <a:gd name="T8" fmla="*/ 0 w 218"/>
                <a:gd name="T9" fmla="*/ 53 h 131"/>
                <a:gd name="T10" fmla="*/ 85 w 218"/>
                <a:gd name="T11" fmla="*/ 0 h 131"/>
                <a:gd name="T12" fmla="*/ 218 w 218"/>
                <a:gd name="T13" fmla="*/ 54 h 131"/>
                <a:gd name="T14" fmla="*/ 95 w 218"/>
                <a:gd name="T15" fmla="*/ 131 h 131"/>
                <a:gd name="T16" fmla="*/ 85 w 218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31">
                  <a:moveTo>
                    <a:pt x="0" y="53"/>
                  </a:moveTo>
                  <a:lnTo>
                    <a:pt x="109" y="42"/>
                  </a:lnTo>
                  <a:lnTo>
                    <a:pt x="114" y="86"/>
                  </a:lnTo>
                  <a:lnTo>
                    <a:pt x="5" y="96"/>
                  </a:lnTo>
                  <a:lnTo>
                    <a:pt x="0" y="53"/>
                  </a:lnTo>
                  <a:close/>
                  <a:moveTo>
                    <a:pt x="85" y="0"/>
                  </a:moveTo>
                  <a:lnTo>
                    <a:pt x="218" y="54"/>
                  </a:lnTo>
                  <a:lnTo>
                    <a:pt x="95" y="13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51" name="Line 355">
              <a:extLst>
                <a:ext uri="{FF2B5EF4-FFF2-40B4-BE49-F238E27FC236}">
                  <a16:creationId xmlns:a16="http://schemas.microsoft.com/office/drawing/2014/main" id="{976841FA-31D5-4DEE-B765-0A381A770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2922"/>
              <a:ext cx="298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52" name="Line 356">
              <a:extLst>
                <a:ext uri="{FF2B5EF4-FFF2-40B4-BE49-F238E27FC236}">
                  <a16:creationId xmlns:a16="http://schemas.microsoft.com/office/drawing/2014/main" id="{646B2B6E-639E-44D4-953A-3143C30B2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91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53" name="Line 357">
              <a:extLst>
                <a:ext uri="{FF2B5EF4-FFF2-40B4-BE49-F238E27FC236}">
                  <a16:creationId xmlns:a16="http://schemas.microsoft.com/office/drawing/2014/main" id="{B7132E3F-5EAA-4181-8842-DDF3B0467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2925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54" name="Freeform 358">
              <a:extLst>
                <a:ext uri="{FF2B5EF4-FFF2-40B4-BE49-F238E27FC236}">
                  <a16:creationId xmlns:a16="http://schemas.microsoft.com/office/drawing/2014/main" id="{48E05C85-41CD-45B7-BBC3-980079FB5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" y="2545"/>
              <a:ext cx="219" cy="198"/>
            </a:xfrm>
            <a:custGeom>
              <a:avLst/>
              <a:gdLst>
                <a:gd name="T0" fmla="*/ 12 w 324"/>
                <a:gd name="T1" fmla="*/ 2 h 292"/>
                <a:gd name="T2" fmla="*/ 276 w 324"/>
                <a:gd name="T3" fmla="*/ 238 h 292"/>
                <a:gd name="T4" fmla="*/ 278 w 324"/>
                <a:gd name="T5" fmla="*/ 240 h 292"/>
                <a:gd name="T6" fmla="*/ 278 w 324"/>
                <a:gd name="T7" fmla="*/ 243 h 292"/>
                <a:gd name="T8" fmla="*/ 278 w 324"/>
                <a:gd name="T9" fmla="*/ 245 h 292"/>
                <a:gd name="T10" fmla="*/ 276 w 324"/>
                <a:gd name="T11" fmla="*/ 248 h 292"/>
                <a:gd name="T12" fmla="*/ 275 w 324"/>
                <a:gd name="T13" fmla="*/ 250 h 292"/>
                <a:gd name="T14" fmla="*/ 271 w 324"/>
                <a:gd name="T15" fmla="*/ 250 h 292"/>
                <a:gd name="T16" fmla="*/ 270 w 324"/>
                <a:gd name="T17" fmla="*/ 250 h 292"/>
                <a:gd name="T18" fmla="*/ 266 w 324"/>
                <a:gd name="T19" fmla="*/ 248 h 292"/>
                <a:gd name="T20" fmla="*/ 2 w 324"/>
                <a:gd name="T21" fmla="*/ 12 h 292"/>
                <a:gd name="T22" fmla="*/ 0 w 324"/>
                <a:gd name="T23" fmla="*/ 10 h 292"/>
                <a:gd name="T24" fmla="*/ 0 w 324"/>
                <a:gd name="T25" fmla="*/ 7 h 292"/>
                <a:gd name="T26" fmla="*/ 0 w 324"/>
                <a:gd name="T27" fmla="*/ 5 h 292"/>
                <a:gd name="T28" fmla="*/ 2 w 324"/>
                <a:gd name="T29" fmla="*/ 2 h 292"/>
                <a:gd name="T30" fmla="*/ 4 w 324"/>
                <a:gd name="T31" fmla="*/ 0 h 292"/>
                <a:gd name="T32" fmla="*/ 5 w 324"/>
                <a:gd name="T33" fmla="*/ 0 h 292"/>
                <a:gd name="T34" fmla="*/ 9 w 324"/>
                <a:gd name="T35" fmla="*/ 0 h 292"/>
                <a:gd name="T36" fmla="*/ 12 w 324"/>
                <a:gd name="T37" fmla="*/ 2 h 292"/>
                <a:gd name="T38" fmla="*/ 12 w 324"/>
                <a:gd name="T39" fmla="*/ 2 h 292"/>
                <a:gd name="T40" fmla="*/ 288 w 324"/>
                <a:gd name="T41" fmla="*/ 201 h 292"/>
                <a:gd name="T42" fmla="*/ 324 w 324"/>
                <a:gd name="T43" fmla="*/ 292 h 292"/>
                <a:gd name="T44" fmla="*/ 232 w 324"/>
                <a:gd name="T45" fmla="*/ 266 h 292"/>
                <a:gd name="T46" fmla="*/ 288 w 324"/>
                <a:gd name="T47" fmla="*/ 20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" h="292">
                  <a:moveTo>
                    <a:pt x="12" y="2"/>
                  </a:moveTo>
                  <a:lnTo>
                    <a:pt x="276" y="238"/>
                  </a:lnTo>
                  <a:lnTo>
                    <a:pt x="278" y="240"/>
                  </a:lnTo>
                  <a:lnTo>
                    <a:pt x="278" y="243"/>
                  </a:lnTo>
                  <a:lnTo>
                    <a:pt x="278" y="245"/>
                  </a:lnTo>
                  <a:lnTo>
                    <a:pt x="276" y="248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70" y="250"/>
                  </a:lnTo>
                  <a:lnTo>
                    <a:pt x="266" y="24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288" y="201"/>
                  </a:moveTo>
                  <a:lnTo>
                    <a:pt x="324" y="292"/>
                  </a:lnTo>
                  <a:lnTo>
                    <a:pt x="232" y="266"/>
                  </a:lnTo>
                  <a:lnTo>
                    <a:pt x="288" y="20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655" name="Rectangle 359">
              <a:extLst>
                <a:ext uri="{FF2B5EF4-FFF2-40B4-BE49-F238E27FC236}">
                  <a16:creationId xmlns:a16="http://schemas.microsoft.com/office/drawing/2014/main" id="{EEFB0370-5C41-4B54-86F5-A863652B6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35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56" name="Rectangle 360">
              <a:extLst>
                <a:ext uri="{FF2B5EF4-FFF2-40B4-BE49-F238E27FC236}">
                  <a16:creationId xmlns:a16="http://schemas.microsoft.com/office/drawing/2014/main" id="{61839758-94FE-4AA9-8523-9E012507C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35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57" name="Rectangle 361">
              <a:extLst>
                <a:ext uri="{FF2B5EF4-FFF2-40B4-BE49-F238E27FC236}">
                  <a16:creationId xmlns:a16="http://schemas.microsoft.com/office/drawing/2014/main" id="{122E62DA-2453-4EE1-9C8C-1CA5EA058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259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58" name="Rectangle 362">
              <a:extLst>
                <a:ext uri="{FF2B5EF4-FFF2-40B4-BE49-F238E27FC236}">
                  <a16:creationId xmlns:a16="http://schemas.microsoft.com/office/drawing/2014/main" id="{2E44CF2D-0F14-4DF6-9D98-FF43449C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99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59" name="Rectangle 363">
              <a:extLst>
                <a:ext uri="{FF2B5EF4-FFF2-40B4-BE49-F238E27FC236}">
                  <a16:creationId xmlns:a16="http://schemas.microsoft.com/office/drawing/2014/main" id="{FABED517-5F37-4A25-AD54-52C72B717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2983"/>
              <a:ext cx="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60" name="Freeform 364">
              <a:extLst>
                <a:ext uri="{FF2B5EF4-FFF2-40B4-BE49-F238E27FC236}">
                  <a16:creationId xmlns:a16="http://schemas.microsoft.com/office/drawing/2014/main" id="{0D4730B0-08AB-42DD-AF58-D6B454C4E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14"/>
              <a:ext cx="57" cy="59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0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3 h 85"/>
                <a:gd name="T18" fmla="*/ 83 w 83"/>
                <a:gd name="T19" fmla="*/ 38 h 85"/>
                <a:gd name="T20" fmla="*/ 83 w 83"/>
                <a:gd name="T21" fmla="*/ 42 h 85"/>
                <a:gd name="T22" fmla="*/ 83 w 83"/>
                <a:gd name="T23" fmla="*/ 47 h 85"/>
                <a:gd name="T24" fmla="*/ 83 w 83"/>
                <a:gd name="T25" fmla="*/ 50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3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3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0 h 85"/>
                <a:gd name="T58" fmla="*/ 0 w 83"/>
                <a:gd name="T59" fmla="*/ 47 h 85"/>
                <a:gd name="T60" fmla="*/ 0 w 83"/>
                <a:gd name="T61" fmla="*/ 42 h 85"/>
                <a:gd name="T62" fmla="*/ 0 w 83"/>
                <a:gd name="T63" fmla="*/ 38 h 85"/>
                <a:gd name="T64" fmla="*/ 2 w 83"/>
                <a:gd name="T65" fmla="*/ 33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0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3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1" name="Freeform 365">
              <a:extLst>
                <a:ext uri="{FF2B5EF4-FFF2-40B4-BE49-F238E27FC236}">
                  <a16:creationId xmlns:a16="http://schemas.microsoft.com/office/drawing/2014/main" id="{1C432E03-FA2C-4C6E-9FF3-9D7B392F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14"/>
              <a:ext cx="57" cy="59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0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3 h 85"/>
                <a:gd name="T18" fmla="*/ 83 w 83"/>
                <a:gd name="T19" fmla="*/ 38 h 85"/>
                <a:gd name="T20" fmla="*/ 83 w 83"/>
                <a:gd name="T21" fmla="*/ 42 h 85"/>
                <a:gd name="T22" fmla="*/ 83 w 83"/>
                <a:gd name="T23" fmla="*/ 47 h 85"/>
                <a:gd name="T24" fmla="*/ 83 w 83"/>
                <a:gd name="T25" fmla="*/ 50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3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3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0 h 85"/>
                <a:gd name="T58" fmla="*/ 0 w 83"/>
                <a:gd name="T59" fmla="*/ 47 h 85"/>
                <a:gd name="T60" fmla="*/ 0 w 83"/>
                <a:gd name="T61" fmla="*/ 42 h 85"/>
                <a:gd name="T62" fmla="*/ 0 w 83"/>
                <a:gd name="T63" fmla="*/ 38 h 85"/>
                <a:gd name="T64" fmla="*/ 2 w 83"/>
                <a:gd name="T65" fmla="*/ 33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0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3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2" name="Freeform 366">
              <a:extLst>
                <a:ext uri="{FF2B5EF4-FFF2-40B4-BE49-F238E27FC236}">
                  <a16:creationId xmlns:a16="http://schemas.microsoft.com/office/drawing/2014/main" id="{56AEAAF9-788C-4E17-A987-DE221AD9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880"/>
              <a:ext cx="57" cy="58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2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5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3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5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5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2 w 83"/>
                <a:gd name="T65" fmla="*/ 35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2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5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3" name="Freeform 367">
              <a:extLst>
                <a:ext uri="{FF2B5EF4-FFF2-40B4-BE49-F238E27FC236}">
                  <a16:creationId xmlns:a16="http://schemas.microsoft.com/office/drawing/2014/main" id="{BBDB5342-30AA-4834-B1F2-635A4C95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880"/>
              <a:ext cx="57" cy="58"/>
            </a:xfrm>
            <a:custGeom>
              <a:avLst/>
              <a:gdLst>
                <a:gd name="T0" fmla="*/ 42 w 83"/>
                <a:gd name="T1" fmla="*/ 0 h 85"/>
                <a:gd name="T2" fmla="*/ 46 w 83"/>
                <a:gd name="T3" fmla="*/ 0 h 85"/>
                <a:gd name="T4" fmla="*/ 51 w 83"/>
                <a:gd name="T5" fmla="*/ 2 h 85"/>
                <a:gd name="T6" fmla="*/ 58 w 83"/>
                <a:gd name="T7" fmla="*/ 4 h 85"/>
                <a:gd name="T8" fmla="*/ 65 w 83"/>
                <a:gd name="T9" fmla="*/ 7 h 85"/>
                <a:gd name="T10" fmla="*/ 71 w 83"/>
                <a:gd name="T11" fmla="*/ 12 h 85"/>
                <a:gd name="T12" fmla="*/ 77 w 83"/>
                <a:gd name="T13" fmla="*/ 19 h 85"/>
                <a:gd name="T14" fmla="*/ 80 w 83"/>
                <a:gd name="T15" fmla="*/ 26 h 85"/>
                <a:gd name="T16" fmla="*/ 83 w 83"/>
                <a:gd name="T17" fmla="*/ 35 h 85"/>
                <a:gd name="T18" fmla="*/ 83 w 83"/>
                <a:gd name="T19" fmla="*/ 38 h 85"/>
                <a:gd name="T20" fmla="*/ 83 w 83"/>
                <a:gd name="T21" fmla="*/ 43 h 85"/>
                <a:gd name="T22" fmla="*/ 83 w 83"/>
                <a:gd name="T23" fmla="*/ 47 h 85"/>
                <a:gd name="T24" fmla="*/ 83 w 83"/>
                <a:gd name="T25" fmla="*/ 52 h 85"/>
                <a:gd name="T26" fmla="*/ 80 w 83"/>
                <a:gd name="T27" fmla="*/ 59 h 85"/>
                <a:gd name="T28" fmla="*/ 77 w 83"/>
                <a:gd name="T29" fmla="*/ 66 h 85"/>
                <a:gd name="T30" fmla="*/ 71 w 83"/>
                <a:gd name="T31" fmla="*/ 73 h 85"/>
                <a:gd name="T32" fmla="*/ 65 w 83"/>
                <a:gd name="T33" fmla="*/ 78 h 85"/>
                <a:gd name="T34" fmla="*/ 58 w 83"/>
                <a:gd name="T35" fmla="*/ 82 h 85"/>
                <a:gd name="T36" fmla="*/ 51 w 83"/>
                <a:gd name="T37" fmla="*/ 85 h 85"/>
                <a:gd name="T38" fmla="*/ 46 w 83"/>
                <a:gd name="T39" fmla="*/ 85 h 85"/>
                <a:gd name="T40" fmla="*/ 42 w 83"/>
                <a:gd name="T41" fmla="*/ 85 h 85"/>
                <a:gd name="T42" fmla="*/ 37 w 83"/>
                <a:gd name="T43" fmla="*/ 85 h 85"/>
                <a:gd name="T44" fmla="*/ 34 w 83"/>
                <a:gd name="T45" fmla="*/ 85 h 85"/>
                <a:gd name="T46" fmla="*/ 25 w 83"/>
                <a:gd name="T47" fmla="*/ 82 h 85"/>
                <a:gd name="T48" fmla="*/ 19 w 83"/>
                <a:gd name="T49" fmla="*/ 78 h 85"/>
                <a:gd name="T50" fmla="*/ 12 w 83"/>
                <a:gd name="T51" fmla="*/ 73 h 85"/>
                <a:gd name="T52" fmla="*/ 7 w 83"/>
                <a:gd name="T53" fmla="*/ 66 h 85"/>
                <a:gd name="T54" fmla="*/ 3 w 83"/>
                <a:gd name="T55" fmla="*/ 59 h 85"/>
                <a:gd name="T56" fmla="*/ 2 w 83"/>
                <a:gd name="T57" fmla="*/ 52 h 85"/>
                <a:gd name="T58" fmla="*/ 0 w 83"/>
                <a:gd name="T59" fmla="*/ 47 h 85"/>
                <a:gd name="T60" fmla="*/ 0 w 83"/>
                <a:gd name="T61" fmla="*/ 43 h 85"/>
                <a:gd name="T62" fmla="*/ 0 w 83"/>
                <a:gd name="T63" fmla="*/ 38 h 85"/>
                <a:gd name="T64" fmla="*/ 2 w 83"/>
                <a:gd name="T65" fmla="*/ 35 h 85"/>
                <a:gd name="T66" fmla="*/ 3 w 83"/>
                <a:gd name="T67" fmla="*/ 26 h 85"/>
                <a:gd name="T68" fmla="*/ 7 w 83"/>
                <a:gd name="T69" fmla="*/ 19 h 85"/>
                <a:gd name="T70" fmla="*/ 12 w 83"/>
                <a:gd name="T71" fmla="*/ 12 h 85"/>
                <a:gd name="T72" fmla="*/ 19 w 83"/>
                <a:gd name="T73" fmla="*/ 7 h 85"/>
                <a:gd name="T74" fmla="*/ 25 w 83"/>
                <a:gd name="T75" fmla="*/ 4 h 85"/>
                <a:gd name="T76" fmla="*/ 34 w 83"/>
                <a:gd name="T77" fmla="*/ 2 h 85"/>
                <a:gd name="T78" fmla="*/ 37 w 83"/>
                <a:gd name="T79" fmla="*/ 0 h 85"/>
                <a:gd name="T80" fmla="*/ 42 w 83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85">
                  <a:moveTo>
                    <a:pt x="42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1" y="73"/>
                  </a:lnTo>
                  <a:lnTo>
                    <a:pt x="65" y="78"/>
                  </a:lnTo>
                  <a:lnTo>
                    <a:pt x="58" y="82"/>
                  </a:lnTo>
                  <a:lnTo>
                    <a:pt x="51" y="85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37" y="85"/>
                  </a:lnTo>
                  <a:lnTo>
                    <a:pt x="34" y="85"/>
                  </a:lnTo>
                  <a:lnTo>
                    <a:pt x="25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4" name="Freeform 368">
              <a:extLst>
                <a:ext uri="{FF2B5EF4-FFF2-40B4-BE49-F238E27FC236}">
                  <a16:creationId xmlns:a16="http://schemas.microsoft.com/office/drawing/2014/main" id="{CA570576-382E-4488-971F-4DF56CD4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20"/>
              <a:ext cx="55" cy="58"/>
            </a:xfrm>
            <a:custGeom>
              <a:avLst/>
              <a:gdLst>
                <a:gd name="T0" fmla="*/ 41 w 81"/>
                <a:gd name="T1" fmla="*/ 0 h 85"/>
                <a:gd name="T2" fmla="*/ 46 w 81"/>
                <a:gd name="T3" fmla="*/ 0 h 85"/>
                <a:gd name="T4" fmla="*/ 49 w 81"/>
                <a:gd name="T5" fmla="*/ 2 h 85"/>
                <a:gd name="T6" fmla="*/ 58 w 81"/>
                <a:gd name="T7" fmla="*/ 3 h 85"/>
                <a:gd name="T8" fmla="*/ 64 w 81"/>
                <a:gd name="T9" fmla="*/ 7 h 85"/>
                <a:gd name="T10" fmla="*/ 69 w 81"/>
                <a:gd name="T11" fmla="*/ 12 h 85"/>
                <a:gd name="T12" fmla="*/ 75 w 81"/>
                <a:gd name="T13" fmla="*/ 19 h 85"/>
                <a:gd name="T14" fmla="*/ 78 w 81"/>
                <a:gd name="T15" fmla="*/ 26 h 85"/>
                <a:gd name="T16" fmla="*/ 81 w 81"/>
                <a:gd name="T17" fmla="*/ 35 h 85"/>
                <a:gd name="T18" fmla="*/ 81 w 81"/>
                <a:gd name="T19" fmla="*/ 38 h 85"/>
                <a:gd name="T20" fmla="*/ 81 w 81"/>
                <a:gd name="T21" fmla="*/ 43 h 85"/>
                <a:gd name="T22" fmla="*/ 81 w 81"/>
                <a:gd name="T23" fmla="*/ 47 h 85"/>
                <a:gd name="T24" fmla="*/ 81 w 81"/>
                <a:gd name="T25" fmla="*/ 50 h 85"/>
                <a:gd name="T26" fmla="*/ 78 w 81"/>
                <a:gd name="T27" fmla="*/ 59 h 85"/>
                <a:gd name="T28" fmla="*/ 75 w 81"/>
                <a:gd name="T29" fmla="*/ 66 h 85"/>
                <a:gd name="T30" fmla="*/ 69 w 81"/>
                <a:gd name="T31" fmla="*/ 73 h 85"/>
                <a:gd name="T32" fmla="*/ 64 w 81"/>
                <a:gd name="T33" fmla="*/ 78 h 85"/>
                <a:gd name="T34" fmla="*/ 58 w 81"/>
                <a:gd name="T35" fmla="*/ 81 h 85"/>
                <a:gd name="T36" fmla="*/ 49 w 81"/>
                <a:gd name="T37" fmla="*/ 85 h 85"/>
                <a:gd name="T38" fmla="*/ 46 w 81"/>
                <a:gd name="T39" fmla="*/ 85 h 85"/>
                <a:gd name="T40" fmla="*/ 41 w 81"/>
                <a:gd name="T41" fmla="*/ 85 h 85"/>
                <a:gd name="T42" fmla="*/ 37 w 81"/>
                <a:gd name="T43" fmla="*/ 85 h 85"/>
                <a:gd name="T44" fmla="*/ 32 w 81"/>
                <a:gd name="T45" fmla="*/ 85 h 85"/>
                <a:gd name="T46" fmla="*/ 23 w 81"/>
                <a:gd name="T47" fmla="*/ 81 h 85"/>
                <a:gd name="T48" fmla="*/ 17 w 81"/>
                <a:gd name="T49" fmla="*/ 78 h 85"/>
                <a:gd name="T50" fmla="*/ 12 w 81"/>
                <a:gd name="T51" fmla="*/ 73 h 85"/>
                <a:gd name="T52" fmla="*/ 6 w 81"/>
                <a:gd name="T53" fmla="*/ 66 h 85"/>
                <a:gd name="T54" fmla="*/ 1 w 81"/>
                <a:gd name="T55" fmla="*/ 59 h 85"/>
                <a:gd name="T56" fmla="*/ 0 w 81"/>
                <a:gd name="T57" fmla="*/ 50 h 85"/>
                <a:gd name="T58" fmla="*/ 0 w 81"/>
                <a:gd name="T59" fmla="*/ 47 h 85"/>
                <a:gd name="T60" fmla="*/ 0 w 81"/>
                <a:gd name="T61" fmla="*/ 43 h 85"/>
                <a:gd name="T62" fmla="*/ 0 w 81"/>
                <a:gd name="T63" fmla="*/ 38 h 85"/>
                <a:gd name="T64" fmla="*/ 0 w 81"/>
                <a:gd name="T65" fmla="*/ 35 h 85"/>
                <a:gd name="T66" fmla="*/ 1 w 81"/>
                <a:gd name="T67" fmla="*/ 26 h 85"/>
                <a:gd name="T68" fmla="*/ 6 w 81"/>
                <a:gd name="T69" fmla="*/ 19 h 85"/>
                <a:gd name="T70" fmla="*/ 12 w 81"/>
                <a:gd name="T71" fmla="*/ 12 h 85"/>
                <a:gd name="T72" fmla="*/ 17 w 81"/>
                <a:gd name="T73" fmla="*/ 7 h 85"/>
                <a:gd name="T74" fmla="*/ 23 w 81"/>
                <a:gd name="T75" fmla="*/ 3 h 85"/>
                <a:gd name="T76" fmla="*/ 32 w 81"/>
                <a:gd name="T77" fmla="*/ 2 h 85"/>
                <a:gd name="T78" fmla="*/ 37 w 81"/>
                <a:gd name="T79" fmla="*/ 0 h 85"/>
                <a:gd name="T80" fmla="*/ 41 w 81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3"/>
                  </a:lnTo>
                  <a:lnTo>
                    <a:pt x="64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3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5" name="Freeform 369">
              <a:extLst>
                <a:ext uri="{FF2B5EF4-FFF2-40B4-BE49-F238E27FC236}">
                  <a16:creationId xmlns:a16="http://schemas.microsoft.com/office/drawing/2014/main" id="{86A5E711-B4D8-4F75-A5E6-FDC6120B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520"/>
              <a:ext cx="55" cy="58"/>
            </a:xfrm>
            <a:custGeom>
              <a:avLst/>
              <a:gdLst>
                <a:gd name="T0" fmla="*/ 41 w 81"/>
                <a:gd name="T1" fmla="*/ 0 h 85"/>
                <a:gd name="T2" fmla="*/ 46 w 81"/>
                <a:gd name="T3" fmla="*/ 0 h 85"/>
                <a:gd name="T4" fmla="*/ 49 w 81"/>
                <a:gd name="T5" fmla="*/ 2 h 85"/>
                <a:gd name="T6" fmla="*/ 58 w 81"/>
                <a:gd name="T7" fmla="*/ 3 h 85"/>
                <a:gd name="T8" fmla="*/ 64 w 81"/>
                <a:gd name="T9" fmla="*/ 7 h 85"/>
                <a:gd name="T10" fmla="*/ 69 w 81"/>
                <a:gd name="T11" fmla="*/ 12 h 85"/>
                <a:gd name="T12" fmla="*/ 75 w 81"/>
                <a:gd name="T13" fmla="*/ 19 h 85"/>
                <a:gd name="T14" fmla="*/ 78 w 81"/>
                <a:gd name="T15" fmla="*/ 26 h 85"/>
                <a:gd name="T16" fmla="*/ 81 w 81"/>
                <a:gd name="T17" fmla="*/ 35 h 85"/>
                <a:gd name="T18" fmla="*/ 81 w 81"/>
                <a:gd name="T19" fmla="*/ 38 h 85"/>
                <a:gd name="T20" fmla="*/ 81 w 81"/>
                <a:gd name="T21" fmla="*/ 43 h 85"/>
                <a:gd name="T22" fmla="*/ 81 w 81"/>
                <a:gd name="T23" fmla="*/ 47 h 85"/>
                <a:gd name="T24" fmla="*/ 81 w 81"/>
                <a:gd name="T25" fmla="*/ 50 h 85"/>
                <a:gd name="T26" fmla="*/ 78 w 81"/>
                <a:gd name="T27" fmla="*/ 59 h 85"/>
                <a:gd name="T28" fmla="*/ 75 w 81"/>
                <a:gd name="T29" fmla="*/ 66 h 85"/>
                <a:gd name="T30" fmla="*/ 69 w 81"/>
                <a:gd name="T31" fmla="*/ 73 h 85"/>
                <a:gd name="T32" fmla="*/ 64 w 81"/>
                <a:gd name="T33" fmla="*/ 78 h 85"/>
                <a:gd name="T34" fmla="*/ 58 w 81"/>
                <a:gd name="T35" fmla="*/ 81 h 85"/>
                <a:gd name="T36" fmla="*/ 49 w 81"/>
                <a:gd name="T37" fmla="*/ 85 h 85"/>
                <a:gd name="T38" fmla="*/ 46 w 81"/>
                <a:gd name="T39" fmla="*/ 85 h 85"/>
                <a:gd name="T40" fmla="*/ 41 w 81"/>
                <a:gd name="T41" fmla="*/ 85 h 85"/>
                <a:gd name="T42" fmla="*/ 37 w 81"/>
                <a:gd name="T43" fmla="*/ 85 h 85"/>
                <a:gd name="T44" fmla="*/ 32 w 81"/>
                <a:gd name="T45" fmla="*/ 85 h 85"/>
                <a:gd name="T46" fmla="*/ 23 w 81"/>
                <a:gd name="T47" fmla="*/ 81 h 85"/>
                <a:gd name="T48" fmla="*/ 17 w 81"/>
                <a:gd name="T49" fmla="*/ 78 h 85"/>
                <a:gd name="T50" fmla="*/ 12 w 81"/>
                <a:gd name="T51" fmla="*/ 73 h 85"/>
                <a:gd name="T52" fmla="*/ 6 w 81"/>
                <a:gd name="T53" fmla="*/ 66 h 85"/>
                <a:gd name="T54" fmla="*/ 1 w 81"/>
                <a:gd name="T55" fmla="*/ 59 h 85"/>
                <a:gd name="T56" fmla="*/ 0 w 81"/>
                <a:gd name="T57" fmla="*/ 50 h 85"/>
                <a:gd name="T58" fmla="*/ 0 w 81"/>
                <a:gd name="T59" fmla="*/ 47 h 85"/>
                <a:gd name="T60" fmla="*/ 0 w 81"/>
                <a:gd name="T61" fmla="*/ 43 h 85"/>
                <a:gd name="T62" fmla="*/ 0 w 81"/>
                <a:gd name="T63" fmla="*/ 38 h 85"/>
                <a:gd name="T64" fmla="*/ 0 w 81"/>
                <a:gd name="T65" fmla="*/ 35 h 85"/>
                <a:gd name="T66" fmla="*/ 1 w 81"/>
                <a:gd name="T67" fmla="*/ 26 h 85"/>
                <a:gd name="T68" fmla="*/ 6 w 81"/>
                <a:gd name="T69" fmla="*/ 19 h 85"/>
                <a:gd name="T70" fmla="*/ 12 w 81"/>
                <a:gd name="T71" fmla="*/ 12 h 85"/>
                <a:gd name="T72" fmla="*/ 17 w 81"/>
                <a:gd name="T73" fmla="*/ 7 h 85"/>
                <a:gd name="T74" fmla="*/ 23 w 81"/>
                <a:gd name="T75" fmla="*/ 3 h 85"/>
                <a:gd name="T76" fmla="*/ 32 w 81"/>
                <a:gd name="T77" fmla="*/ 2 h 85"/>
                <a:gd name="T78" fmla="*/ 37 w 81"/>
                <a:gd name="T79" fmla="*/ 0 h 85"/>
                <a:gd name="T80" fmla="*/ 41 w 81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5">
                  <a:moveTo>
                    <a:pt x="41" y="0"/>
                  </a:moveTo>
                  <a:lnTo>
                    <a:pt x="46" y="0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43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3"/>
                  </a:lnTo>
                  <a:lnTo>
                    <a:pt x="64" y="78"/>
                  </a:lnTo>
                  <a:lnTo>
                    <a:pt x="58" y="81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2" y="85"/>
                  </a:lnTo>
                  <a:lnTo>
                    <a:pt x="23" y="81"/>
                  </a:lnTo>
                  <a:lnTo>
                    <a:pt x="17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6" name="Freeform 370">
              <a:extLst>
                <a:ext uri="{FF2B5EF4-FFF2-40B4-BE49-F238E27FC236}">
                  <a16:creationId xmlns:a16="http://schemas.microsoft.com/office/drawing/2014/main" id="{0544E813-9C7A-499B-A812-8A6F4311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887"/>
              <a:ext cx="55" cy="57"/>
            </a:xfrm>
            <a:custGeom>
              <a:avLst/>
              <a:gdLst>
                <a:gd name="T0" fmla="*/ 41 w 81"/>
                <a:gd name="T1" fmla="*/ 0 h 84"/>
                <a:gd name="T2" fmla="*/ 46 w 81"/>
                <a:gd name="T3" fmla="*/ 0 h 84"/>
                <a:gd name="T4" fmla="*/ 49 w 81"/>
                <a:gd name="T5" fmla="*/ 0 h 84"/>
                <a:gd name="T6" fmla="*/ 58 w 81"/>
                <a:gd name="T7" fmla="*/ 2 h 84"/>
                <a:gd name="T8" fmla="*/ 64 w 81"/>
                <a:gd name="T9" fmla="*/ 7 h 84"/>
                <a:gd name="T10" fmla="*/ 69 w 81"/>
                <a:gd name="T11" fmla="*/ 13 h 84"/>
                <a:gd name="T12" fmla="*/ 75 w 81"/>
                <a:gd name="T13" fmla="*/ 18 h 84"/>
                <a:gd name="T14" fmla="*/ 78 w 81"/>
                <a:gd name="T15" fmla="*/ 25 h 84"/>
                <a:gd name="T16" fmla="*/ 81 w 81"/>
                <a:gd name="T17" fmla="*/ 33 h 84"/>
                <a:gd name="T18" fmla="*/ 81 w 81"/>
                <a:gd name="T19" fmla="*/ 39 h 84"/>
                <a:gd name="T20" fmla="*/ 81 w 81"/>
                <a:gd name="T21" fmla="*/ 42 h 84"/>
                <a:gd name="T22" fmla="*/ 81 w 81"/>
                <a:gd name="T23" fmla="*/ 47 h 84"/>
                <a:gd name="T24" fmla="*/ 81 w 81"/>
                <a:gd name="T25" fmla="*/ 51 h 84"/>
                <a:gd name="T26" fmla="*/ 78 w 81"/>
                <a:gd name="T27" fmla="*/ 59 h 84"/>
                <a:gd name="T28" fmla="*/ 75 w 81"/>
                <a:gd name="T29" fmla="*/ 66 h 84"/>
                <a:gd name="T30" fmla="*/ 69 w 81"/>
                <a:gd name="T31" fmla="*/ 72 h 84"/>
                <a:gd name="T32" fmla="*/ 64 w 81"/>
                <a:gd name="T33" fmla="*/ 77 h 84"/>
                <a:gd name="T34" fmla="*/ 58 w 81"/>
                <a:gd name="T35" fmla="*/ 80 h 84"/>
                <a:gd name="T36" fmla="*/ 49 w 81"/>
                <a:gd name="T37" fmla="*/ 84 h 84"/>
                <a:gd name="T38" fmla="*/ 46 w 81"/>
                <a:gd name="T39" fmla="*/ 84 h 84"/>
                <a:gd name="T40" fmla="*/ 41 w 81"/>
                <a:gd name="T41" fmla="*/ 84 h 84"/>
                <a:gd name="T42" fmla="*/ 37 w 81"/>
                <a:gd name="T43" fmla="*/ 84 h 84"/>
                <a:gd name="T44" fmla="*/ 32 w 81"/>
                <a:gd name="T45" fmla="*/ 84 h 84"/>
                <a:gd name="T46" fmla="*/ 23 w 81"/>
                <a:gd name="T47" fmla="*/ 80 h 84"/>
                <a:gd name="T48" fmla="*/ 17 w 81"/>
                <a:gd name="T49" fmla="*/ 77 h 84"/>
                <a:gd name="T50" fmla="*/ 12 w 81"/>
                <a:gd name="T51" fmla="*/ 72 h 84"/>
                <a:gd name="T52" fmla="*/ 6 w 81"/>
                <a:gd name="T53" fmla="*/ 66 h 84"/>
                <a:gd name="T54" fmla="*/ 1 w 81"/>
                <a:gd name="T55" fmla="*/ 59 h 84"/>
                <a:gd name="T56" fmla="*/ 0 w 81"/>
                <a:gd name="T57" fmla="*/ 51 h 84"/>
                <a:gd name="T58" fmla="*/ 0 w 81"/>
                <a:gd name="T59" fmla="*/ 47 h 84"/>
                <a:gd name="T60" fmla="*/ 0 w 81"/>
                <a:gd name="T61" fmla="*/ 42 h 84"/>
                <a:gd name="T62" fmla="*/ 0 w 81"/>
                <a:gd name="T63" fmla="*/ 39 h 84"/>
                <a:gd name="T64" fmla="*/ 0 w 81"/>
                <a:gd name="T65" fmla="*/ 33 h 84"/>
                <a:gd name="T66" fmla="*/ 1 w 81"/>
                <a:gd name="T67" fmla="*/ 25 h 84"/>
                <a:gd name="T68" fmla="*/ 6 w 81"/>
                <a:gd name="T69" fmla="*/ 18 h 84"/>
                <a:gd name="T70" fmla="*/ 12 w 81"/>
                <a:gd name="T71" fmla="*/ 13 h 84"/>
                <a:gd name="T72" fmla="*/ 17 w 81"/>
                <a:gd name="T73" fmla="*/ 7 h 84"/>
                <a:gd name="T74" fmla="*/ 23 w 81"/>
                <a:gd name="T75" fmla="*/ 2 h 84"/>
                <a:gd name="T76" fmla="*/ 32 w 81"/>
                <a:gd name="T77" fmla="*/ 0 h 84"/>
                <a:gd name="T78" fmla="*/ 37 w 81"/>
                <a:gd name="T79" fmla="*/ 0 h 84"/>
                <a:gd name="T80" fmla="*/ 41 w 81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3"/>
                  </a:lnTo>
                  <a:lnTo>
                    <a:pt x="75" y="18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7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4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3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7" name="Freeform 371">
              <a:extLst>
                <a:ext uri="{FF2B5EF4-FFF2-40B4-BE49-F238E27FC236}">
                  <a16:creationId xmlns:a16="http://schemas.microsoft.com/office/drawing/2014/main" id="{2C67AAF3-D4A7-4C2D-BA6A-0912BD1C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887"/>
              <a:ext cx="55" cy="57"/>
            </a:xfrm>
            <a:custGeom>
              <a:avLst/>
              <a:gdLst>
                <a:gd name="T0" fmla="*/ 41 w 81"/>
                <a:gd name="T1" fmla="*/ 0 h 84"/>
                <a:gd name="T2" fmla="*/ 46 w 81"/>
                <a:gd name="T3" fmla="*/ 0 h 84"/>
                <a:gd name="T4" fmla="*/ 49 w 81"/>
                <a:gd name="T5" fmla="*/ 0 h 84"/>
                <a:gd name="T6" fmla="*/ 58 w 81"/>
                <a:gd name="T7" fmla="*/ 2 h 84"/>
                <a:gd name="T8" fmla="*/ 64 w 81"/>
                <a:gd name="T9" fmla="*/ 7 h 84"/>
                <a:gd name="T10" fmla="*/ 69 w 81"/>
                <a:gd name="T11" fmla="*/ 13 h 84"/>
                <a:gd name="T12" fmla="*/ 75 w 81"/>
                <a:gd name="T13" fmla="*/ 18 h 84"/>
                <a:gd name="T14" fmla="*/ 78 w 81"/>
                <a:gd name="T15" fmla="*/ 25 h 84"/>
                <a:gd name="T16" fmla="*/ 81 w 81"/>
                <a:gd name="T17" fmla="*/ 33 h 84"/>
                <a:gd name="T18" fmla="*/ 81 w 81"/>
                <a:gd name="T19" fmla="*/ 39 h 84"/>
                <a:gd name="T20" fmla="*/ 81 w 81"/>
                <a:gd name="T21" fmla="*/ 42 h 84"/>
                <a:gd name="T22" fmla="*/ 81 w 81"/>
                <a:gd name="T23" fmla="*/ 47 h 84"/>
                <a:gd name="T24" fmla="*/ 81 w 81"/>
                <a:gd name="T25" fmla="*/ 51 h 84"/>
                <a:gd name="T26" fmla="*/ 78 w 81"/>
                <a:gd name="T27" fmla="*/ 59 h 84"/>
                <a:gd name="T28" fmla="*/ 75 w 81"/>
                <a:gd name="T29" fmla="*/ 66 h 84"/>
                <a:gd name="T30" fmla="*/ 69 w 81"/>
                <a:gd name="T31" fmla="*/ 72 h 84"/>
                <a:gd name="T32" fmla="*/ 64 w 81"/>
                <a:gd name="T33" fmla="*/ 77 h 84"/>
                <a:gd name="T34" fmla="*/ 58 w 81"/>
                <a:gd name="T35" fmla="*/ 80 h 84"/>
                <a:gd name="T36" fmla="*/ 49 w 81"/>
                <a:gd name="T37" fmla="*/ 84 h 84"/>
                <a:gd name="T38" fmla="*/ 46 w 81"/>
                <a:gd name="T39" fmla="*/ 84 h 84"/>
                <a:gd name="T40" fmla="*/ 41 w 81"/>
                <a:gd name="T41" fmla="*/ 84 h 84"/>
                <a:gd name="T42" fmla="*/ 37 w 81"/>
                <a:gd name="T43" fmla="*/ 84 h 84"/>
                <a:gd name="T44" fmla="*/ 32 w 81"/>
                <a:gd name="T45" fmla="*/ 84 h 84"/>
                <a:gd name="T46" fmla="*/ 23 w 81"/>
                <a:gd name="T47" fmla="*/ 80 h 84"/>
                <a:gd name="T48" fmla="*/ 17 w 81"/>
                <a:gd name="T49" fmla="*/ 77 h 84"/>
                <a:gd name="T50" fmla="*/ 12 w 81"/>
                <a:gd name="T51" fmla="*/ 72 h 84"/>
                <a:gd name="T52" fmla="*/ 6 w 81"/>
                <a:gd name="T53" fmla="*/ 66 h 84"/>
                <a:gd name="T54" fmla="*/ 1 w 81"/>
                <a:gd name="T55" fmla="*/ 59 h 84"/>
                <a:gd name="T56" fmla="*/ 0 w 81"/>
                <a:gd name="T57" fmla="*/ 51 h 84"/>
                <a:gd name="T58" fmla="*/ 0 w 81"/>
                <a:gd name="T59" fmla="*/ 47 h 84"/>
                <a:gd name="T60" fmla="*/ 0 w 81"/>
                <a:gd name="T61" fmla="*/ 42 h 84"/>
                <a:gd name="T62" fmla="*/ 0 w 81"/>
                <a:gd name="T63" fmla="*/ 39 h 84"/>
                <a:gd name="T64" fmla="*/ 0 w 81"/>
                <a:gd name="T65" fmla="*/ 33 h 84"/>
                <a:gd name="T66" fmla="*/ 1 w 81"/>
                <a:gd name="T67" fmla="*/ 25 h 84"/>
                <a:gd name="T68" fmla="*/ 6 w 81"/>
                <a:gd name="T69" fmla="*/ 18 h 84"/>
                <a:gd name="T70" fmla="*/ 12 w 81"/>
                <a:gd name="T71" fmla="*/ 13 h 84"/>
                <a:gd name="T72" fmla="*/ 17 w 81"/>
                <a:gd name="T73" fmla="*/ 7 h 84"/>
                <a:gd name="T74" fmla="*/ 23 w 81"/>
                <a:gd name="T75" fmla="*/ 2 h 84"/>
                <a:gd name="T76" fmla="*/ 32 w 81"/>
                <a:gd name="T77" fmla="*/ 0 h 84"/>
                <a:gd name="T78" fmla="*/ 37 w 81"/>
                <a:gd name="T79" fmla="*/ 0 h 84"/>
                <a:gd name="T80" fmla="*/ 41 w 81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84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3"/>
                  </a:lnTo>
                  <a:lnTo>
                    <a:pt x="75" y="18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7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75" y="66"/>
                  </a:lnTo>
                  <a:lnTo>
                    <a:pt x="69" y="72"/>
                  </a:lnTo>
                  <a:lnTo>
                    <a:pt x="64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7" y="84"/>
                  </a:lnTo>
                  <a:lnTo>
                    <a:pt x="32" y="84"/>
                  </a:lnTo>
                  <a:lnTo>
                    <a:pt x="23" y="80"/>
                  </a:lnTo>
                  <a:lnTo>
                    <a:pt x="17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8" name="Freeform 372">
              <a:extLst>
                <a:ext uri="{FF2B5EF4-FFF2-40B4-BE49-F238E27FC236}">
                  <a16:creationId xmlns:a16="http://schemas.microsoft.com/office/drawing/2014/main" id="{AEAC9EC0-FDAD-4CF0-9A1E-1FD46D06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520"/>
              <a:ext cx="56" cy="57"/>
            </a:xfrm>
            <a:custGeom>
              <a:avLst/>
              <a:gdLst>
                <a:gd name="T0" fmla="*/ 43 w 84"/>
                <a:gd name="T1" fmla="*/ 0 h 85"/>
                <a:gd name="T2" fmla="*/ 46 w 84"/>
                <a:gd name="T3" fmla="*/ 0 h 85"/>
                <a:gd name="T4" fmla="*/ 51 w 84"/>
                <a:gd name="T5" fmla="*/ 2 h 85"/>
                <a:gd name="T6" fmla="*/ 58 w 84"/>
                <a:gd name="T7" fmla="*/ 4 h 85"/>
                <a:gd name="T8" fmla="*/ 67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4 w 84"/>
                <a:gd name="T17" fmla="*/ 35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4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7 w 84"/>
                <a:gd name="T33" fmla="*/ 78 h 85"/>
                <a:gd name="T34" fmla="*/ 58 w 84"/>
                <a:gd name="T35" fmla="*/ 82 h 85"/>
                <a:gd name="T36" fmla="*/ 51 w 84"/>
                <a:gd name="T37" fmla="*/ 83 h 85"/>
                <a:gd name="T38" fmla="*/ 46 w 84"/>
                <a:gd name="T39" fmla="*/ 85 h 85"/>
                <a:gd name="T40" fmla="*/ 43 w 84"/>
                <a:gd name="T41" fmla="*/ 85 h 85"/>
                <a:gd name="T42" fmla="*/ 38 w 84"/>
                <a:gd name="T43" fmla="*/ 85 h 85"/>
                <a:gd name="T44" fmla="*/ 34 w 84"/>
                <a:gd name="T45" fmla="*/ 83 h 85"/>
                <a:gd name="T46" fmla="*/ 26 w 84"/>
                <a:gd name="T47" fmla="*/ 82 h 85"/>
                <a:gd name="T48" fmla="*/ 19 w 84"/>
                <a:gd name="T49" fmla="*/ 78 h 85"/>
                <a:gd name="T50" fmla="*/ 14 w 84"/>
                <a:gd name="T51" fmla="*/ 73 h 85"/>
                <a:gd name="T52" fmla="*/ 9 w 84"/>
                <a:gd name="T53" fmla="*/ 66 h 85"/>
                <a:gd name="T54" fmla="*/ 4 w 84"/>
                <a:gd name="T55" fmla="*/ 59 h 85"/>
                <a:gd name="T56" fmla="*/ 2 w 84"/>
                <a:gd name="T57" fmla="*/ 50 h 85"/>
                <a:gd name="T58" fmla="*/ 2 w 84"/>
                <a:gd name="T59" fmla="*/ 47 h 85"/>
                <a:gd name="T60" fmla="*/ 0 w 84"/>
                <a:gd name="T61" fmla="*/ 43 h 85"/>
                <a:gd name="T62" fmla="*/ 2 w 84"/>
                <a:gd name="T63" fmla="*/ 38 h 85"/>
                <a:gd name="T64" fmla="*/ 2 w 84"/>
                <a:gd name="T65" fmla="*/ 35 h 85"/>
                <a:gd name="T66" fmla="*/ 4 w 84"/>
                <a:gd name="T67" fmla="*/ 26 h 85"/>
                <a:gd name="T68" fmla="*/ 9 w 84"/>
                <a:gd name="T69" fmla="*/ 19 h 85"/>
                <a:gd name="T70" fmla="*/ 14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4 w 84"/>
                <a:gd name="T77" fmla="*/ 2 h 85"/>
                <a:gd name="T78" fmla="*/ 38 w 84"/>
                <a:gd name="T79" fmla="*/ 0 h 85"/>
                <a:gd name="T80" fmla="*/ 43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3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4" y="35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7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4" y="83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59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69" name="Freeform 373">
              <a:extLst>
                <a:ext uri="{FF2B5EF4-FFF2-40B4-BE49-F238E27FC236}">
                  <a16:creationId xmlns:a16="http://schemas.microsoft.com/office/drawing/2014/main" id="{12BC1DE6-95AD-4284-9B0A-D9CF7323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520"/>
              <a:ext cx="56" cy="57"/>
            </a:xfrm>
            <a:custGeom>
              <a:avLst/>
              <a:gdLst>
                <a:gd name="T0" fmla="*/ 43 w 84"/>
                <a:gd name="T1" fmla="*/ 0 h 85"/>
                <a:gd name="T2" fmla="*/ 46 w 84"/>
                <a:gd name="T3" fmla="*/ 0 h 85"/>
                <a:gd name="T4" fmla="*/ 51 w 84"/>
                <a:gd name="T5" fmla="*/ 2 h 85"/>
                <a:gd name="T6" fmla="*/ 58 w 84"/>
                <a:gd name="T7" fmla="*/ 4 h 85"/>
                <a:gd name="T8" fmla="*/ 67 w 84"/>
                <a:gd name="T9" fmla="*/ 7 h 85"/>
                <a:gd name="T10" fmla="*/ 72 w 84"/>
                <a:gd name="T11" fmla="*/ 12 h 85"/>
                <a:gd name="T12" fmla="*/ 77 w 84"/>
                <a:gd name="T13" fmla="*/ 19 h 85"/>
                <a:gd name="T14" fmla="*/ 80 w 84"/>
                <a:gd name="T15" fmla="*/ 26 h 85"/>
                <a:gd name="T16" fmla="*/ 84 w 84"/>
                <a:gd name="T17" fmla="*/ 35 h 85"/>
                <a:gd name="T18" fmla="*/ 84 w 84"/>
                <a:gd name="T19" fmla="*/ 38 h 85"/>
                <a:gd name="T20" fmla="*/ 84 w 84"/>
                <a:gd name="T21" fmla="*/ 43 h 85"/>
                <a:gd name="T22" fmla="*/ 84 w 84"/>
                <a:gd name="T23" fmla="*/ 47 h 85"/>
                <a:gd name="T24" fmla="*/ 84 w 84"/>
                <a:gd name="T25" fmla="*/ 50 h 85"/>
                <a:gd name="T26" fmla="*/ 80 w 84"/>
                <a:gd name="T27" fmla="*/ 59 h 85"/>
                <a:gd name="T28" fmla="*/ 77 w 84"/>
                <a:gd name="T29" fmla="*/ 66 h 85"/>
                <a:gd name="T30" fmla="*/ 72 w 84"/>
                <a:gd name="T31" fmla="*/ 73 h 85"/>
                <a:gd name="T32" fmla="*/ 67 w 84"/>
                <a:gd name="T33" fmla="*/ 78 h 85"/>
                <a:gd name="T34" fmla="*/ 58 w 84"/>
                <a:gd name="T35" fmla="*/ 82 h 85"/>
                <a:gd name="T36" fmla="*/ 51 w 84"/>
                <a:gd name="T37" fmla="*/ 83 h 85"/>
                <a:gd name="T38" fmla="*/ 46 w 84"/>
                <a:gd name="T39" fmla="*/ 85 h 85"/>
                <a:gd name="T40" fmla="*/ 43 w 84"/>
                <a:gd name="T41" fmla="*/ 85 h 85"/>
                <a:gd name="T42" fmla="*/ 38 w 84"/>
                <a:gd name="T43" fmla="*/ 85 h 85"/>
                <a:gd name="T44" fmla="*/ 34 w 84"/>
                <a:gd name="T45" fmla="*/ 83 h 85"/>
                <a:gd name="T46" fmla="*/ 26 w 84"/>
                <a:gd name="T47" fmla="*/ 82 h 85"/>
                <a:gd name="T48" fmla="*/ 19 w 84"/>
                <a:gd name="T49" fmla="*/ 78 h 85"/>
                <a:gd name="T50" fmla="*/ 14 w 84"/>
                <a:gd name="T51" fmla="*/ 73 h 85"/>
                <a:gd name="T52" fmla="*/ 9 w 84"/>
                <a:gd name="T53" fmla="*/ 66 h 85"/>
                <a:gd name="T54" fmla="*/ 4 w 84"/>
                <a:gd name="T55" fmla="*/ 59 h 85"/>
                <a:gd name="T56" fmla="*/ 2 w 84"/>
                <a:gd name="T57" fmla="*/ 50 h 85"/>
                <a:gd name="T58" fmla="*/ 2 w 84"/>
                <a:gd name="T59" fmla="*/ 47 h 85"/>
                <a:gd name="T60" fmla="*/ 0 w 84"/>
                <a:gd name="T61" fmla="*/ 43 h 85"/>
                <a:gd name="T62" fmla="*/ 2 w 84"/>
                <a:gd name="T63" fmla="*/ 38 h 85"/>
                <a:gd name="T64" fmla="*/ 2 w 84"/>
                <a:gd name="T65" fmla="*/ 35 h 85"/>
                <a:gd name="T66" fmla="*/ 4 w 84"/>
                <a:gd name="T67" fmla="*/ 26 h 85"/>
                <a:gd name="T68" fmla="*/ 9 w 84"/>
                <a:gd name="T69" fmla="*/ 19 h 85"/>
                <a:gd name="T70" fmla="*/ 14 w 84"/>
                <a:gd name="T71" fmla="*/ 12 h 85"/>
                <a:gd name="T72" fmla="*/ 19 w 84"/>
                <a:gd name="T73" fmla="*/ 7 h 85"/>
                <a:gd name="T74" fmla="*/ 26 w 84"/>
                <a:gd name="T75" fmla="*/ 4 h 85"/>
                <a:gd name="T76" fmla="*/ 34 w 84"/>
                <a:gd name="T77" fmla="*/ 2 h 85"/>
                <a:gd name="T78" fmla="*/ 38 w 84"/>
                <a:gd name="T79" fmla="*/ 0 h 85"/>
                <a:gd name="T80" fmla="*/ 43 w 84"/>
                <a:gd name="T8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5">
                  <a:moveTo>
                    <a:pt x="43" y="0"/>
                  </a:moveTo>
                  <a:lnTo>
                    <a:pt x="46" y="0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0" y="26"/>
                  </a:lnTo>
                  <a:lnTo>
                    <a:pt x="84" y="35"/>
                  </a:lnTo>
                  <a:lnTo>
                    <a:pt x="84" y="38"/>
                  </a:lnTo>
                  <a:lnTo>
                    <a:pt x="84" y="43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0" y="59"/>
                  </a:lnTo>
                  <a:lnTo>
                    <a:pt x="77" y="66"/>
                  </a:lnTo>
                  <a:lnTo>
                    <a:pt x="72" y="73"/>
                  </a:lnTo>
                  <a:lnTo>
                    <a:pt x="67" y="78"/>
                  </a:lnTo>
                  <a:lnTo>
                    <a:pt x="58" y="82"/>
                  </a:lnTo>
                  <a:lnTo>
                    <a:pt x="51" y="83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4" y="83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59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70" name="Rectangle 374">
              <a:extLst>
                <a:ext uri="{FF2B5EF4-FFF2-40B4-BE49-F238E27FC236}">
                  <a16:creationId xmlns:a16="http://schemas.microsoft.com/office/drawing/2014/main" id="{3A794660-419E-40B1-B5A8-08A3082D6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405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1" name="Rectangle 375">
              <a:extLst>
                <a:ext uri="{FF2B5EF4-FFF2-40B4-BE49-F238E27FC236}">
                  <a16:creationId xmlns:a16="http://schemas.microsoft.com/office/drawing/2014/main" id="{568F77D5-8269-4A4A-A67D-A434098F0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452"/>
              <a:ext cx="62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2" name="Rectangle 376">
              <a:extLst>
                <a:ext uri="{FF2B5EF4-FFF2-40B4-BE49-F238E27FC236}">
                  <a16:creationId xmlns:a16="http://schemas.microsoft.com/office/drawing/2014/main" id="{DA82A19D-86E6-427B-ADA4-FA8B6CAC9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2405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3" name="Rectangle 377">
              <a:extLst>
                <a:ext uri="{FF2B5EF4-FFF2-40B4-BE49-F238E27FC236}">
                  <a16:creationId xmlns:a16="http://schemas.microsoft.com/office/drawing/2014/main" id="{152CBC34-BE86-4167-ACE7-A3DB1FC26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41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4" name="Rectangle 378">
              <a:extLst>
                <a:ext uri="{FF2B5EF4-FFF2-40B4-BE49-F238E27FC236}">
                  <a16:creationId xmlns:a16="http://schemas.microsoft.com/office/drawing/2014/main" id="{CBD2842E-90F2-40F6-B395-1DC44E73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457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5" name="Rectangle 379">
              <a:extLst>
                <a:ext uri="{FF2B5EF4-FFF2-40B4-BE49-F238E27FC236}">
                  <a16:creationId xmlns:a16="http://schemas.microsoft.com/office/drawing/2014/main" id="{FCD67F76-E393-4992-8935-E42B311EE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410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=0.7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6" name="Rectangle 380">
              <a:extLst>
                <a:ext uri="{FF2B5EF4-FFF2-40B4-BE49-F238E27FC236}">
                  <a16:creationId xmlns:a16="http://schemas.microsoft.com/office/drawing/2014/main" id="{AE953D8B-4DCF-4B83-B75D-8ECDF119CA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00" y="2804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7" name="Rectangle 381">
              <a:extLst>
                <a:ext uri="{FF2B5EF4-FFF2-40B4-BE49-F238E27FC236}">
                  <a16:creationId xmlns:a16="http://schemas.microsoft.com/office/drawing/2014/main" id="{9321FBF0-E931-4834-BC75-A51D15155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29" y="2753"/>
              <a:ext cx="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24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8" name="Rectangle 382">
              <a:extLst>
                <a:ext uri="{FF2B5EF4-FFF2-40B4-BE49-F238E27FC236}">
                  <a16:creationId xmlns:a16="http://schemas.microsoft.com/office/drawing/2014/main" id="{D2E78B80-A7F2-4B44-BCFC-71D6139AF8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48" y="2627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79" name="Rectangle 383">
              <a:extLst>
                <a:ext uri="{FF2B5EF4-FFF2-40B4-BE49-F238E27FC236}">
                  <a16:creationId xmlns:a16="http://schemas.microsoft.com/office/drawing/2014/main" id="{84DE5BFA-6689-48A8-8CE5-4C572C0AAA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16" y="2815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80" name="Rectangle 384">
              <a:extLst>
                <a:ext uri="{FF2B5EF4-FFF2-40B4-BE49-F238E27FC236}">
                  <a16:creationId xmlns:a16="http://schemas.microsoft.com/office/drawing/2014/main" id="{1FA1C398-C6B5-4778-B688-4AE228B6CF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63" y="2639"/>
              <a:ext cx="1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=0.5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81" name="Line 385">
              <a:extLst>
                <a:ext uri="{FF2B5EF4-FFF2-40B4-BE49-F238E27FC236}">
                  <a16:creationId xmlns:a16="http://schemas.microsoft.com/office/drawing/2014/main" id="{506BFFF8-41BB-43C2-ACB2-300E43AA1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" y="2549"/>
              <a:ext cx="450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2" name="Line 386">
              <a:extLst>
                <a:ext uri="{FF2B5EF4-FFF2-40B4-BE49-F238E27FC236}">
                  <a16:creationId xmlns:a16="http://schemas.microsoft.com/office/drawing/2014/main" id="{2D05AE0C-4BA3-42A8-AB9D-1A7EDCEB1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548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3" name="Line 387">
              <a:extLst>
                <a:ext uri="{FF2B5EF4-FFF2-40B4-BE49-F238E27FC236}">
                  <a16:creationId xmlns:a16="http://schemas.microsoft.com/office/drawing/2014/main" id="{14606453-131D-4805-B616-36E93B4D9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2549"/>
              <a:ext cx="402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4" name="Line 388">
              <a:extLst>
                <a:ext uri="{FF2B5EF4-FFF2-40B4-BE49-F238E27FC236}">
                  <a16:creationId xmlns:a16="http://schemas.microsoft.com/office/drawing/2014/main" id="{05A480A9-7C32-48DD-813C-5588DB7F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2" y="2549"/>
              <a:ext cx="28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5" name="Line 389">
              <a:extLst>
                <a:ext uri="{FF2B5EF4-FFF2-40B4-BE49-F238E27FC236}">
                  <a16:creationId xmlns:a16="http://schemas.microsoft.com/office/drawing/2014/main" id="{4B77EBEB-648E-45D8-95D0-F0E40B97F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8" y="2914"/>
              <a:ext cx="415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6" name="Line 390">
              <a:extLst>
                <a:ext uri="{FF2B5EF4-FFF2-40B4-BE49-F238E27FC236}">
                  <a16:creationId xmlns:a16="http://schemas.microsoft.com/office/drawing/2014/main" id="{B944F381-E502-4FE9-8300-B9C329198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9" y="2537"/>
              <a:ext cx="3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7" name="Line 391">
              <a:extLst>
                <a:ext uri="{FF2B5EF4-FFF2-40B4-BE49-F238E27FC236}">
                  <a16:creationId xmlns:a16="http://schemas.microsoft.com/office/drawing/2014/main" id="{BE1FFCD0-2D8F-4E98-9D5F-6A31A0B07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1" y="2543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8" name="Line 392">
              <a:extLst>
                <a:ext uri="{FF2B5EF4-FFF2-40B4-BE49-F238E27FC236}">
                  <a16:creationId xmlns:a16="http://schemas.microsoft.com/office/drawing/2014/main" id="{ED64BE08-E071-4F8E-8865-3CF031AD5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3" y="2540"/>
              <a:ext cx="10" cy="3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89" name="Rectangle 393">
              <a:extLst>
                <a:ext uri="{FF2B5EF4-FFF2-40B4-BE49-F238E27FC236}">
                  <a16:creationId xmlns:a16="http://schemas.microsoft.com/office/drawing/2014/main" id="{F45A4662-00B5-4063-82F8-F1BEFBC4D8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44" y="2768"/>
              <a:ext cx="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kumimoji="0"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207690" name="Line 394">
              <a:extLst>
                <a:ext uri="{FF2B5EF4-FFF2-40B4-BE49-F238E27FC236}">
                  <a16:creationId xmlns:a16="http://schemas.microsoft.com/office/drawing/2014/main" id="{8C316FF3-4845-42BD-9699-5977AB0A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2544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91" name="Line 395">
              <a:extLst>
                <a:ext uri="{FF2B5EF4-FFF2-40B4-BE49-F238E27FC236}">
                  <a16:creationId xmlns:a16="http://schemas.microsoft.com/office/drawing/2014/main" id="{5EC7F720-5997-4E95-92BA-CFF816B41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1" y="2919"/>
              <a:ext cx="246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31" name="Line 235">
              <a:extLst>
                <a:ext uri="{FF2B5EF4-FFF2-40B4-BE49-F238E27FC236}">
                  <a16:creationId xmlns:a16="http://schemas.microsoft.com/office/drawing/2014/main" id="{DA5D84EF-C735-4078-AAF1-B0565D766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727"/>
              <a:ext cx="421" cy="1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706" name="Object 2">
            <a:extLst>
              <a:ext uri="{FF2B5EF4-FFF2-40B4-BE49-F238E27FC236}">
                <a16:creationId xmlns:a16="http://schemas.microsoft.com/office/drawing/2014/main" id="{18B06807-9D5F-44DB-B3EB-33D320AAF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6288" y="965200"/>
          <a:ext cx="5767387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9" name="Document" r:id="rId4" imgW="3297649" imgH="2842940" progId="Word.Document.8">
                  <p:embed/>
                </p:oleObj>
              </mc:Choice>
              <mc:Fallback>
                <p:oleObj name="Document" r:id="rId4" imgW="3297649" imgH="28429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965200"/>
                        <a:ext cx="5767387" cy="498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7" name="Rectangle 3">
            <a:extLst>
              <a:ext uri="{FF2B5EF4-FFF2-40B4-BE49-F238E27FC236}">
                <a16:creationId xmlns:a16="http://schemas.microsoft.com/office/drawing/2014/main" id="{3BE7DAA8-95EB-4ED6-A9D5-225052EC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111125"/>
            <a:ext cx="7318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en-US"/>
              <a:t>Flow Algebra</a:t>
            </a:r>
          </a:p>
        </p:txBody>
      </p:sp>
      <p:pic>
        <p:nvPicPr>
          <p:cNvPr id="840713" name="Picture 9">
            <a:extLst>
              <a:ext uri="{FF2B5EF4-FFF2-40B4-BE49-F238E27FC236}">
                <a16:creationId xmlns:a16="http://schemas.microsoft.com/office/drawing/2014/main" id="{9F5A7FEC-1A4B-49AC-9123-B4FDF08C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8" b="38795"/>
          <a:stretch>
            <a:fillRect/>
          </a:stretch>
        </p:blipFill>
        <p:spPr bwMode="auto">
          <a:xfrm>
            <a:off x="0" y="1335088"/>
            <a:ext cx="321468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714" name="Oval 10">
            <a:extLst>
              <a:ext uri="{FF2B5EF4-FFF2-40B4-BE49-F238E27FC236}">
                <a16:creationId xmlns:a16="http://schemas.microsoft.com/office/drawing/2014/main" id="{6BF3E46D-8341-4E4A-9239-7E09A2F5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3429000"/>
            <a:ext cx="111125" cy="111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15" name="Text Box 11">
            <a:extLst>
              <a:ext uri="{FF2B5EF4-FFF2-40B4-BE49-F238E27FC236}">
                <a16:creationId xmlns:a16="http://schemas.microsoft.com/office/drawing/2014/main" id="{CECF505E-51EB-4350-B2A7-5A4B11823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809875"/>
            <a:ext cx="54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 u="sng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40717" name="Text Box 13">
            <a:extLst>
              <a:ext uri="{FF2B5EF4-FFF2-40B4-BE49-F238E27FC236}">
                <a16:creationId xmlns:a16="http://schemas.microsoft.com/office/drawing/2014/main" id="{505BB38F-B10A-4CED-AC6B-ADF6B214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43363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rgbClr val="000000"/>
                </a:solidFill>
              </a:rPr>
              <a:t>r(</a:t>
            </a:r>
            <a:r>
              <a:rPr kumimoji="0" lang="en-US" altLang="en-US" sz="2400" u="sng">
                <a:solidFill>
                  <a:srgbClr val="000000"/>
                </a:solidFill>
              </a:rPr>
              <a:t>x</a:t>
            </a:r>
            <a:r>
              <a:rPr kumimoji="0" lang="en-US" alt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40718" name="Line 14">
            <a:extLst>
              <a:ext uri="{FF2B5EF4-FFF2-40B4-BE49-F238E27FC236}">
                <a16:creationId xmlns:a16="http://schemas.microsoft.com/office/drawing/2014/main" id="{66A75213-6773-4E1C-B04C-3ACC5D2A32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527175"/>
            <a:ext cx="171450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>
            <a:extLst>
              <a:ext uri="{FF2B5EF4-FFF2-40B4-BE49-F238E27FC236}">
                <a16:creationId xmlns:a16="http://schemas.microsoft.com/office/drawing/2014/main" id="{3110830B-E3B8-4C42-9CEA-A4E108B7D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r>
              <a:rPr lang="en-US" altLang="en-US" sz="4000"/>
              <a:t>General Pseudocode for Upstream Flow Algebra Evaluation </a:t>
            </a:r>
          </a:p>
        </p:txBody>
      </p:sp>
      <p:graphicFrame>
        <p:nvGraphicFramePr>
          <p:cNvPr id="1263623" name="Object 7">
            <a:extLst>
              <a:ext uri="{FF2B5EF4-FFF2-40B4-BE49-F238E27FC236}">
                <a16:creationId xmlns:a16="http://schemas.microsoft.com/office/drawing/2014/main" id="{C73E8015-2129-4549-B30F-422D7B6F8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6063" y="1695450"/>
          <a:ext cx="9132888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59" name="Document" r:id="rId3" imgW="4852136" imgH="2877132" progId="Word.Document.8">
                  <p:embed/>
                </p:oleObj>
              </mc:Choice>
              <mc:Fallback>
                <p:oleObj name="Document" r:id="rId3" imgW="4852136" imgH="2877132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1695450"/>
                        <a:ext cx="9132888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3658" name="Group 42">
            <a:extLst>
              <a:ext uri="{FF2B5EF4-FFF2-40B4-BE49-F238E27FC236}">
                <a16:creationId xmlns:a16="http://schemas.microsoft.com/office/drawing/2014/main" id="{D195EAEF-9A5F-4DA1-9964-40F69A905716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1814513"/>
            <a:ext cx="2098675" cy="2058987"/>
            <a:chOff x="4123" y="1143"/>
            <a:chExt cx="1322" cy="1297"/>
          </a:xfrm>
        </p:grpSpPr>
        <p:grpSp>
          <p:nvGrpSpPr>
            <p:cNvPr id="1263650" name="Group 34">
              <a:extLst>
                <a:ext uri="{FF2B5EF4-FFF2-40B4-BE49-F238E27FC236}">
                  <a16:creationId xmlns:a16="http://schemas.microsoft.com/office/drawing/2014/main" id="{F0B78355-2976-4052-9FE1-5FF262399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1263633" name="Rectangle 17">
                <a:extLst>
                  <a:ext uri="{FF2B5EF4-FFF2-40B4-BE49-F238E27FC236}">
                    <a16:creationId xmlns:a16="http://schemas.microsoft.com/office/drawing/2014/main" id="{4EA4D4C0-ABC3-4E03-BF20-98833A04F6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4" name="Rectangle 18">
                <a:extLst>
                  <a:ext uri="{FF2B5EF4-FFF2-40B4-BE49-F238E27FC236}">
                    <a16:creationId xmlns:a16="http://schemas.microsoft.com/office/drawing/2014/main" id="{C2819F9E-092B-4881-835C-46FABCB7F3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5" name="Rectangle 19">
                <a:extLst>
                  <a:ext uri="{FF2B5EF4-FFF2-40B4-BE49-F238E27FC236}">
                    <a16:creationId xmlns:a16="http://schemas.microsoft.com/office/drawing/2014/main" id="{6C202BC5-9BA4-462C-9FE0-0DEA4FF196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8" name="Rectangle 22">
                <a:extLst>
                  <a:ext uri="{FF2B5EF4-FFF2-40B4-BE49-F238E27FC236}">
                    <a16:creationId xmlns:a16="http://schemas.microsoft.com/office/drawing/2014/main" id="{E388FF34-1D39-4BAF-855F-571952763E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39" name="Rectangle 23">
                <a:extLst>
                  <a:ext uri="{FF2B5EF4-FFF2-40B4-BE49-F238E27FC236}">
                    <a16:creationId xmlns:a16="http://schemas.microsoft.com/office/drawing/2014/main" id="{07834BB8-97E5-4601-8BED-EAD208A7E5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0" name="Rectangle 24">
                <a:extLst>
                  <a:ext uri="{FF2B5EF4-FFF2-40B4-BE49-F238E27FC236}">
                    <a16:creationId xmlns:a16="http://schemas.microsoft.com/office/drawing/2014/main" id="{ECD99728-8041-453E-AEE4-8F3347AA71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3" name="Rectangle 27">
                <a:extLst>
                  <a:ext uri="{FF2B5EF4-FFF2-40B4-BE49-F238E27FC236}">
                    <a16:creationId xmlns:a16="http://schemas.microsoft.com/office/drawing/2014/main" id="{6527A6DD-0D0A-4009-AE8B-020ABB1B7A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4" name="Rectangle 28">
                <a:extLst>
                  <a:ext uri="{FF2B5EF4-FFF2-40B4-BE49-F238E27FC236}">
                    <a16:creationId xmlns:a16="http://schemas.microsoft.com/office/drawing/2014/main" id="{1D44BCE7-D7C2-41E6-8E4A-C233410FE8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3645" name="Rectangle 29">
                <a:extLst>
                  <a:ext uri="{FF2B5EF4-FFF2-40B4-BE49-F238E27FC236}">
                    <a16:creationId xmlns:a16="http://schemas.microsoft.com/office/drawing/2014/main" id="{88D1AC41-C70B-433E-B7A7-5FE627A980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63651" name="Line 35">
              <a:extLst>
                <a:ext uri="{FF2B5EF4-FFF2-40B4-BE49-F238E27FC236}">
                  <a16:creationId xmlns:a16="http://schemas.microsoft.com/office/drawing/2014/main" id="{A81633F8-EE53-4AE2-B52E-0C1A35AAD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440"/>
              <a:ext cx="253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2" name="Line 36">
              <a:extLst>
                <a:ext uri="{FF2B5EF4-FFF2-40B4-BE49-F238E27FC236}">
                  <a16:creationId xmlns:a16="http://schemas.microsoft.com/office/drawing/2014/main" id="{FCA26475-A171-42DC-819F-916D38552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4" name="Line 38">
              <a:extLst>
                <a:ext uri="{FF2B5EF4-FFF2-40B4-BE49-F238E27FC236}">
                  <a16:creationId xmlns:a16="http://schemas.microsoft.com/office/drawing/2014/main" id="{CC67972E-1669-4555-8A66-CE39C2733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5" name="Line 39">
              <a:extLst>
                <a:ext uri="{FF2B5EF4-FFF2-40B4-BE49-F238E27FC236}">
                  <a16:creationId xmlns:a16="http://schemas.microsoft.com/office/drawing/2014/main" id="{67E69101-965C-42D3-9C48-DF4D3206F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6" name="Line 40">
              <a:extLst>
                <a:ext uri="{FF2B5EF4-FFF2-40B4-BE49-F238E27FC236}">
                  <a16:creationId xmlns:a16="http://schemas.microsoft.com/office/drawing/2014/main" id="{CC23CAEC-0C8D-480C-8C4B-81A92FEF2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657" name="Line 41">
              <a:extLst>
                <a:ext uri="{FF2B5EF4-FFF2-40B4-BE49-F238E27FC236}">
                  <a16:creationId xmlns:a16="http://schemas.microsoft.com/office/drawing/2014/main" id="{820A34EC-80F6-4EA1-A2F2-5BAFD0A88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2834" name="Object 2">
            <a:extLst>
              <a:ext uri="{FF2B5EF4-FFF2-40B4-BE49-F238E27FC236}">
                <a16:creationId xmlns:a16="http://schemas.microsoft.com/office/drawing/2014/main" id="{C9333B90-E781-4142-8807-317388613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288925"/>
          <a:ext cx="8597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39" name="Document" r:id="rId3" imgW="4335120" imgH="920520" progId="Word.Document.8">
                  <p:embed/>
                </p:oleObj>
              </mc:Choice>
              <mc:Fallback>
                <p:oleObj name="Document" r:id="rId3" imgW="4335120" imgH="920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88925"/>
                        <a:ext cx="8597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2835" name="Text Box 3">
            <a:extLst>
              <a:ext uri="{FF2B5EF4-FFF2-40B4-BE49-F238E27FC236}">
                <a16:creationId xmlns:a16="http://schemas.microsoft.com/office/drawing/2014/main" id="{0B55F6BE-D8B3-431E-B860-F8A10560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pic>
        <p:nvPicPr>
          <p:cNvPr id="1272836" name="Picture 4" descr="dninf">
            <a:extLst>
              <a:ext uri="{FF2B5EF4-FFF2-40B4-BE49-F238E27FC236}">
                <a16:creationId xmlns:a16="http://schemas.microsoft.com/office/drawing/2014/main" id="{EE2B210F-2F5D-4A8E-8275-8E4F0BC1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957388"/>
            <a:ext cx="3657600" cy="388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2837" name="Group 5">
            <a:extLst>
              <a:ext uri="{FF2B5EF4-FFF2-40B4-BE49-F238E27FC236}">
                <a16:creationId xmlns:a16="http://schemas.microsoft.com/office/drawing/2014/main" id="{C31C5C10-6BC2-4B88-8A35-49AD341A68B9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1941513"/>
            <a:ext cx="2924175" cy="3883025"/>
            <a:chOff x="1081" y="1223"/>
            <a:chExt cx="1842" cy="2446"/>
          </a:xfrm>
        </p:grpSpPr>
        <p:sp>
          <p:nvSpPr>
            <p:cNvPr id="1272838" name="Line 6">
              <a:extLst>
                <a:ext uri="{FF2B5EF4-FFF2-40B4-BE49-F238E27FC236}">
                  <a16:creationId xmlns:a16="http://schemas.microsoft.com/office/drawing/2014/main" id="{B04A8F48-DD16-41F9-8A41-E3995B73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3" y="1887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39" name="Line 7">
              <a:extLst>
                <a:ext uri="{FF2B5EF4-FFF2-40B4-BE49-F238E27FC236}">
                  <a16:creationId xmlns:a16="http://schemas.microsoft.com/office/drawing/2014/main" id="{853E15AE-71BA-4B42-9C9F-CC1E8A417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2283"/>
              <a:ext cx="1292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0" name="Line 8">
              <a:extLst>
                <a:ext uri="{FF2B5EF4-FFF2-40B4-BE49-F238E27FC236}">
                  <a16:creationId xmlns:a16="http://schemas.microsoft.com/office/drawing/2014/main" id="{65E511B0-3A62-4C76-9BB2-90AAA8960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7" y="2673"/>
              <a:ext cx="1275" cy="2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1" name="Line 9">
              <a:extLst>
                <a:ext uri="{FF2B5EF4-FFF2-40B4-BE49-F238E27FC236}">
                  <a16:creationId xmlns:a16="http://schemas.microsoft.com/office/drawing/2014/main" id="{361D7FE3-7EB1-46C1-9B30-AF2F97F65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9" y="3084"/>
              <a:ext cx="1291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2" name="Rectangle 10">
              <a:extLst>
                <a:ext uri="{FF2B5EF4-FFF2-40B4-BE49-F238E27FC236}">
                  <a16:creationId xmlns:a16="http://schemas.microsoft.com/office/drawing/2014/main" id="{E80037EF-5BE7-40B0-9FEC-401A39D00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500"/>
              <a:ext cx="38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3" name="Rectangle 11">
              <a:extLst>
                <a:ext uri="{FF2B5EF4-FFF2-40B4-BE49-F238E27FC236}">
                  <a16:creationId xmlns:a16="http://schemas.microsoft.com/office/drawing/2014/main" id="{762C1E60-D152-452C-B46A-44236E1A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154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4" name="Rectangle 12">
              <a:extLst>
                <a:ext uri="{FF2B5EF4-FFF2-40B4-BE49-F238E27FC236}">
                  <a16:creationId xmlns:a16="http://schemas.microsoft.com/office/drawing/2014/main" id="{227FF4C6-5C33-4D4A-8495-E5DED318F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54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5" name="Rectangle 13">
              <a:extLst>
                <a:ext uri="{FF2B5EF4-FFF2-40B4-BE49-F238E27FC236}">
                  <a16:creationId xmlns:a16="http://schemas.microsoft.com/office/drawing/2014/main" id="{5BCECED3-4749-4870-BA42-D33119FAF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79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6" name="Rectangle 14">
              <a:extLst>
                <a:ext uri="{FF2B5EF4-FFF2-40B4-BE49-F238E27FC236}">
                  <a16:creationId xmlns:a16="http://schemas.microsoft.com/office/drawing/2014/main" id="{A9B67A9D-7905-45B2-A5A2-64D9B4D2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79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7" name="Rectangle 15">
              <a:extLst>
                <a:ext uri="{FF2B5EF4-FFF2-40B4-BE49-F238E27FC236}">
                  <a16:creationId xmlns:a16="http://schemas.microsoft.com/office/drawing/2014/main" id="{DDBF38AB-3050-4E54-A3A3-912BBEE3F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3496"/>
              <a:ext cx="18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Influence function of grid cell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48" name="Line 16">
              <a:extLst>
                <a:ext uri="{FF2B5EF4-FFF2-40B4-BE49-F238E27FC236}">
                  <a16:creationId xmlns:a16="http://schemas.microsoft.com/office/drawing/2014/main" id="{F9AF17C7-090D-4502-AAFF-F7D214B7B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5" y="1464"/>
              <a:ext cx="1" cy="200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9" name="Line 17">
              <a:extLst>
                <a:ext uri="{FF2B5EF4-FFF2-40B4-BE49-F238E27FC236}">
                  <a16:creationId xmlns:a16="http://schemas.microsoft.com/office/drawing/2014/main" id="{675B6DA4-4336-4B9A-B411-3C7CF0974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0" y="1474"/>
              <a:ext cx="1" cy="198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0" name="Line 18">
              <a:extLst>
                <a:ext uri="{FF2B5EF4-FFF2-40B4-BE49-F238E27FC236}">
                  <a16:creationId xmlns:a16="http://schemas.microsoft.com/office/drawing/2014/main" id="{55DC5557-5BDF-40F7-B162-090CF5566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474"/>
              <a:ext cx="1" cy="199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1" name="Line 19">
              <a:extLst>
                <a:ext uri="{FF2B5EF4-FFF2-40B4-BE49-F238E27FC236}">
                  <a16:creationId xmlns:a16="http://schemas.microsoft.com/office/drawing/2014/main" id="{59A9CA17-4A04-4B73-830D-0606D8F8B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4" y="1462"/>
              <a:ext cx="1" cy="199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2" name="Rectangle 20">
              <a:extLst>
                <a:ext uri="{FF2B5EF4-FFF2-40B4-BE49-F238E27FC236}">
                  <a16:creationId xmlns:a16="http://schemas.microsoft.com/office/drawing/2014/main" id="{52F50CD7-8A20-47BD-A835-B6EEE1BCA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985"/>
              <a:ext cx="38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3" name="Rectangle 21">
              <a:extLst>
                <a:ext uri="{FF2B5EF4-FFF2-40B4-BE49-F238E27FC236}">
                  <a16:creationId xmlns:a16="http://schemas.microsoft.com/office/drawing/2014/main" id="{8E57178F-35A3-4D8A-8E53-0F59380C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03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0.5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4" name="Rectangle 22">
              <a:extLst>
                <a:ext uri="{FF2B5EF4-FFF2-40B4-BE49-F238E27FC236}">
                  <a16:creationId xmlns:a16="http://schemas.microsoft.com/office/drawing/2014/main" id="{C8D4415E-C5C5-4B39-AA14-9B4891E57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203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5" name="Rectangle 23">
              <a:extLst>
                <a:ext uri="{FF2B5EF4-FFF2-40B4-BE49-F238E27FC236}">
                  <a16:creationId xmlns:a16="http://schemas.microsoft.com/office/drawing/2014/main" id="{0332CFC3-C1AA-4B7D-ADAE-35B48586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38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6" name="Rectangle 24">
              <a:extLst>
                <a:ext uri="{FF2B5EF4-FFF2-40B4-BE49-F238E27FC236}">
                  <a16:creationId xmlns:a16="http://schemas.microsoft.com/office/drawing/2014/main" id="{CF0A0798-EC09-40DF-8CA8-44C1036F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015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0.5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7" name="Rectangle 25">
              <a:extLst>
                <a:ext uri="{FF2B5EF4-FFF2-40B4-BE49-F238E27FC236}">
                  <a16:creationId xmlns:a16="http://schemas.microsoft.com/office/drawing/2014/main" id="{87E8144B-B689-4218-9627-08C444395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01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58" name="Rectangle 26">
              <a:extLst>
                <a:ext uri="{FF2B5EF4-FFF2-40B4-BE49-F238E27FC236}">
                  <a16:creationId xmlns:a16="http://schemas.microsoft.com/office/drawing/2014/main" id="{5AC5BA41-5366-409B-BF5C-04C3A5FC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2328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9" name="Rectangle 27">
              <a:extLst>
                <a:ext uri="{FF2B5EF4-FFF2-40B4-BE49-F238E27FC236}">
                  <a16:creationId xmlns:a16="http://schemas.microsoft.com/office/drawing/2014/main" id="{8E81D280-B3E0-4C45-9A3E-A6864B46F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3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1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0" name="Rectangle 28">
              <a:extLst>
                <a:ext uri="{FF2B5EF4-FFF2-40B4-BE49-F238E27FC236}">
                  <a16:creationId xmlns:a16="http://schemas.microsoft.com/office/drawing/2014/main" id="{5B8F91D9-91F6-42F8-A82C-9C93B639F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7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1" name="Rectangle 29">
              <a:extLst>
                <a:ext uri="{FF2B5EF4-FFF2-40B4-BE49-F238E27FC236}">
                  <a16:creationId xmlns:a16="http://schemas.microsoft.com/office/drawing/2014/main" id="{AA2FEC69-2FCE-4254-AF80-48043497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2328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2" name="Rectangle 30">
              <a:extLst>
                <a:ext uri="{FF2B5EF4-FFF2-40B4-BE49-F238E27FC236}">
                  <a16:creationId xmlns:a16="http://schemas.microsoft.com/office/drawing/2014/main" id="{823A8655-173A-4997-B5CF-D9AA82F7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3" name="Rectangle 31">
              <a:extLst>
                <a:ext uri="{FF2B5EF4-FFF2-40B4-BE49-F238E27FC236}">
                  <a16:creationId xmlns:a16="http://schemas.microsoft.com/office/drawing/2014/main" id="{FC5CDF97-9883-4CA5-A8F7-4950D091D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375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4" name="Rectangle 32">
              <a:extLst>
                <a:ext uri="{FF2B5EF4-FFF2-40B4-BE49-F238E27FC236}">
                  <a16:creationId xmlns:a16="http://schemas.microsoft.com/office/drawing/2014/main" id="{F8883CDB-6C7A-432D-B8F6-0827A47A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724"/>
              <a:ext cx="38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5" name="Rectangle 33">
              <a:extLst>
                <a:ext uri="{FF2B5EF4-FFF2-40B4-BE49-F238E27FC236}">
                  <a16:creationId xmlns:a16="http://schemas.microsoft.com/office/drawing/2014/main" id="{DE55A713-DFFF-47A9-9B51-936DDFC66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771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6" name="Rectangle 34">
              <a:extLst>
                <a:ext uri="{FF2B5EF4-FFF2-40B4-BE49-F238E27FC236}">
                  <a16:creationId xmlns:a16="http://schemas.microsoft.com/office/drawing/2014/main" id="{FC5EDC77-30E5-4B7F-8AC9-9FF2D03C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2771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7" name="Rectangle 35">
              <a:extLst>
                <a:ext uri="{FF2B5EF4-FFF2-40B4-BE49-F238E27FC236}">
                  <a16:creationId xmlns:a16="http://schemas.microsoft.com/office/drawing/2014/main" id="{B70682E5-08B7-4D7D-B12D-47945DDC0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732"/>
              <a:ext cx="38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8" name="Rectangle 36">
              <a:extLst>
                <a:ext uri="{FF2B5EF4-FFF2-40B4-BE49-F238E27FC236}">
                  <a16:creationId xmlns:a16="http://schemas.microsoft.com/office/drawing/2014/main" id="{1783B357-1A4A-498A-86A9-3EC37C2F2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2780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0.4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69" name="Rectangle 37">
              <a:extLst>
                <a:ext uri="{FF2B5EF4-FFF2-40B4-BE49-F238E27FC236}">
                  <a16:creationId xmlns:a16="http://schemas.microsoft.com/office/drawing/2014/main" id="{AE28048A-DC33-4856-A731-F37E93D30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78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0" name="Rectangle 38">
              <a:extLst>
                <a:ext uri="{FF2B5EF4-FFF2-40B4-BE49-F238E27FC236}">
                  <a16:creationId xmlns:a16="http://schemas.microsoft.com/office/drawing/2014/main" id="{CB93489C-943D-4F3B-822A-F796290C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3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1" name="Rectangle 39">
              <a:extLst>
                <a:ext uri="{FF2B5EF4-FFF2-40B4-BE49-F238E27FC236}">
                  <a16:creationId xmlns:a16="http://schemas.microsoft.com/office/drawing/2014/main" id="{55F47119-F147-4821-ACA3-8610657D5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36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2" name="Rectangle 40">
              <a:extLst>
                <a:ext uri="{FF2B5EF4-FFF2-40B4-BE49-F238E27FC236}">
                  <a16:creationId xmlns:a16="http://schemas.microsoft.com/office/drawing/2014/main" id="{22B51D47-77A4-450B-AD8D-8439AAB6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527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3" name="Rectangle 41">
              <a:extLst>
                <a:ext uri="{FF2B5EF4-FFF2-40B4-BE49-F238E27FC236}">
                  <a16:creationId xmlns:a16="http://schemas.microsoft.com/office/drawing/2014/main" id="{5182145C-0FC8-4AFA-A79A-7839403D4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15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4" name="Rectangle 42">
              <a:extLst>
                <a:ext uri="{FF2B5EF4-FFF2-40B4-BE49-F238E27FC236}">
                  <a16:creationId xmlns:a16="http://schemas.microsoft.com/office/drawing/2014/main" id="{74A6281A-E730-4686-8FF3-8D4576C9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5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5" name="Rectangle 43">
              <a:extLst>
                <a:ext uri="{FF2B5EF4-FFF2-40B4-BE49-F238E27FC236}">
                  <a16:creationId xmlns:a16="http://schemas.microsoft.com/office/drawing/2014/main" id="{52A9420C-B566-411C-A0F9-8EE99568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9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6" name="Rectangle 44">
              <a:extLst>
                <a:ext uri="{FF2B5EF4-FFF2-40B4-BE49-F238E27FC236}">
                  <a16:creationId xmlns:a16="http://schemas.microsoft.com/office/drawing/2014/main" id="{C9F40982-0382-435A-AB37-662898AA7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98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7" name="Line 45">
              <a:extLst>
                <a:ext uri="{FF2B5EF4-FFF2-40B4-BE49-F238E27FC236}">
                  <a16:creationId xmlns:a16="http://schemas.microsoft.com/office/drawing/2014/main" id="{74612524-39B3-4F42-BA3A-9BA49194B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8" y="3461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8" name="Rectangle 46">
              <a:extLst>
                <a:ext uri="{FF2B5EF4-FFF2-40B4-BE49-F238E27FC236}">
                  <a16:creationId xmlns:a16="http://schemas.microsoft.com/office/drawing/2014/main" id="{9B9DB98C-8138-48E1-BCDA-627F23EF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31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79" name="Rectangle 47">
              <a:extLst>
                <a:ext uri="{FF2B5EF4-FFF2-40B4-BE49-F238E27FC236}">
                  <a16:creationId xmlns:a16="http://schemas.microsoft.com/office/drawing/2014/main" id="{627C2A57-6271-4BE4-8921-998293192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319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0" name="Rectangle 48">
              <a:extLst>
                <a:ext uri="{FF2B5EF4-FFF2-40B4-BE49-F238E27FC236}">
                  <a16:creationId xmlns:a16="http://schemas.microsoft.com/office/drawing/2014/main" id="{95C8DCA4-6D64-4F74-B260-B4E7E52E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3141"/>
              <a:ext cx="38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1" name="Rectangle 49">
              <a:extLst>
                <a:ext uri="{FF2B5EF4-FFF2-40B4-BE49-F238E27FC236}">
                  <a16:creationId xmlns:a16="http://schemas.microsoft.com/office/drawing/2014/main" id="{27B8012C-E947-4122-8A4B-171DFEE5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18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0.6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2" name="Rectangle 50">
              <a:extLst>
                <a:ext uri="{FF2B5EF4-FFF2-40B4-BE49-F238E27FC236}">
                  <a16:creationId xmlns:a16="http://schemas.microsoft.com/office/drawing/2014/main" id="{417C5129-13DD-4109-97BF-F6AC0D21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18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3" name="Rectangle 51">
              <a:extLst>
                <a:ext uri="{FF2B5EF4-FFF2-40B4-BE49-F238E27FC236}">
                  <a16:creationId xmlns:a16="http://schemas.microsoft.com/office/drawing/2014/main" id="{571C5A81-9F23-4EC7-AB00-3F345CD09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3141"/>
              <a:ext cx="38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4" name="Rectangle 52">
              <a:extLst>
                <a:ext uri="{FF2B5EF4-FFF2-40B4-BE49-F238E27FC236}">
                  <a16:creationId xmlns:a16="http://schemas.microsoft.com/office/drawing/2014/main" id="{CDC16D47-7090-4296-B4B8-91C96E62A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3189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0.4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5" name="Rectangle 53">
              <a:extLst>
                <a:ext uri="{FF2B5EF4-FFF2-40B4-BE49-F238E27FC236}">
                  <a16:creationId xmlns:a16="http://schemas.microsoft.com/office/drawing/2014/main" id="{1589D955-E38A-43DD-BCD6-256A8277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318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 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6" name="Rectangle 54">
              <a:extLst>
                <a:ext uri="{FF2B5EF4-FFF2-40B4-BE49-F238E27FC236}">
                  <a16:creationId xmlns:a16="http://schemas.microsoft.com/office/drawing/2014/main" id="{B5A32A50-DC06-4883-8DAB-276AA999A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1223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en-US" altLang="en-US" sz="1800">
                  <a:solidFill>
                    <a:srgbClr val="000000"/>
                  </a:solidFill>
                </a:rPr>
                <a:t>Grid cell y</a:t>
              </a:r>
              <a:endParaRPr kumimoji="0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2887" name="Rectangle 55">
              <a:extLst>
                <a:ext uri="{FF2B5EF4-FFF2-40B4-BE49-F238E27FC236}">
                  <a16:creationId xmlns:a16="http://schemas.microsoft.com/office/drawing/2014/main" id="{CBE7F573-1C86-444E-A48A-9A2AC87C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68"/>
              <a:ext cx="415" cy="425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8" name="Rectangle 56">
              <a:extLst>
                <a:ext uri="{FF2B5EF4-FFF2-40B4-BE49-F238E27FC236}">
                  <a16:creationId xmlns:a16="http://schemas.microsoft.com/office/drawing/2014/main" id="{3502FC18-3FDC-4C30-9314-167A51690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877"/>
              <a:ext cx="416" cy="425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89" name="Rectangle 57">
              <a:extLst>
                <a:ext uri="{FF2B5EF4-FFF2-40B4-BE49-F238E27FC236}">
                  <a16:creationId xmlns:a16="http://schemas.microsoft.com/office/drawing/2014/main" id="{65E1C00C-57C4-4907-A256-EBD497F79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283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0" name="Rectangle 58">
              <a:extLst>
                <a:ext uri="{FF2B5EF4-FFF2-40B4-BE49-F238E27FC236}">
                  <a16:creationId xmlns:a16="http://schemas.microsoft.com/office/drawing/2014/main" id="{F64A9C59-82F0-40F4-A67A-678571815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679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1" name="Rectangle 59">
              <a:extLst>
                <a:ext uri="{FF2B5EF4-FFF2-40B4-BE49-F238E27FC236}">
                  <a16:creationId xmlns:a16="http://schemas.microsoft.com/office/drawing/2014/main" id="{0B36E055-E54D-4E4C-ACD4-314CB5AC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688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2" name="Rectangle 60">
              <a:extLst>
                <a:ext uri="{FF2B5EF4-FFF2-40B4-BE49-F238E27FC236}">
                  <a16:creationId xmlns:a16="http://schemas.microsoft.com/office/drawing/2014/main" id="{B7188DCA-B533-4978-A79D-7F8E44BC2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3075"/>
              <a:ext cx="416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3" name="Rectangle 61">
              <a:extLst>
                <a:ext uri="{FF2B5EF4-FFF2-40B4-BE49-F238E27FC236}">
                  <a16:creationId xmlns:a16="http://schemas.microsoft.com/office/drawing/2014/main" id="{C3CF67BD-AA7A-48BE-9406-FF4998FBF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075"/>
              <a:ext cx="414" cy="406"/>
            </a:xfrm>
            <a:prstGeom prst="rect">
              <a:avLst/>
            </a:prstGeom>
            <a:noFill/>
            <a:ln w="4286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94" name="Rectangle 62">
              <a:extLst>
                <a:ext uri="{FF2B5EF4-FFF2-40B4-BE49-F238E27FC236}">
                  <a16:creationId xmlns:a16="http://schemas.microsoft.com/office/drawing/2014/main" id="{87EF2AEB-A8C4-4B6F-8AFD-371FE93B3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464"/>
              <a:ext cx="416" cy="425"/>
            </a:xfrm>
            <a:prstGeom prst="rect">
              <a:avLst/>
            </a:prstGeom>
            <a:noFill/>
            <a:ln w="42863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895" name="Group 63">
              <a:extLst>
                <a:ext uri="{FF2B5EF4-FFF2-40B4-BE49-F238E27FC236}">
                  <a16:creationId xmlns:a16="http://schemas.microsoft.com/office/drawing/2014/main" id="{D7083A7A-B309-4449-9CA0-BC5A1934F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1716"/>
              <a:ext cx="94" cy="298"/>
              <a:chOff x="1391" y="891"/>
              <a:chExt cx="94" cy="298"/>
            </a:xfrm>
          </p:grpSpPr>
          <p:sp>
            <p:nvSpPr>
              <p:cNvPr id="1272896" name="Line 64">
                <a:extLst>
                  <a:ext uri="{FF2B5EF4-FFF2-40B4-BE49-F238E27FC236}">
                    <a16:creationId xmlns:a16="http://schemas.microsoft.com/office/drawing/2014/main" id="{6758D2F2-7A40-49EF-A098-A608E85F3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891"/>
                <a:ext cx="1" cy="20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97" name="Freeform 65">
                <a:extLst>
                  <a:ext uri="{FF2B5EF4-FFF2-40B4-BE49-F238E27FC236}">
                    <a16:creationId xmlns:a16="http://schemas.microsoft.com/office/drawing/2014/main" id="{B2F58F40-4834-4705-88F8-8AF3F9DA8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1094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6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6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898" name="Group 66">
              <a:extLst>
                <a:ext uri="{FF2B5EF4-FFF2-40B4-BE49-F238E27FC236}">
                  <a16:creationId xmlns:a16="http://schemas.microsoft.com/office/drawing/2014/main" id="{AFDE3679-6A8E-49FE-AEFA-9287D8649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" y="1779"/>
              <a:ext cx="152" cy="180"/>
              <a:chOff x="1564" y="954"/>
              <a:chExt cx="152" cy="180"/>
            </a:xfrm>
          </p:grpSpPr>
          <p:sp>
            <p:nvSpPr>
              <p:cNvPr id="1272899" name="Line 67">
                <a:extLst>
                  <a:ext uri="{FF2B5EF4-FFF2-40B4-BE49-F238E27FC236}">
                    <a16:creationId xmlns:a16="http://schemas.microsoft.com/office/drawing/2014/main" id="{6AD7026A-8198-4CDB-A026-1B342F71F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954"/>
                <a:ext cx="95" cy="11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0" name="Freeform 68">
                <a:extLst>
                  <a:ext uri="{FF2B5EF4-FFF2-40B4-BE49-F238E27FC236}">
                    <a16:creationId xmlns:a16="http://schemas.microsoft.com/office/drawing/2014/main" id="{CDC84E70-29BA-4AEC-B7C0-2EF5264BB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032"/>
                <a:ext cx="96" cy="102"/>
              </a:xfrm>
              <a:custGeom>
                <a:avLst/>
                <a:gdLst>
                  <a:gd name="T0" fmla="*/ 0 w 96"/>
                  <a:gd name="T1" fmla="*/ 60 h 102"/>
                  <a:gd name="T2" fmla="*/ 96 w 96"/>
                  <a:gd name="T3" fmla="*/ 102 h 102"/>
                  <a:gd name="T4" fmla="*/ 72 w 96"/>
                  <a:gd name="T5" fmla="*/ 0 h 102"/>
                  <a:gd name="T6" fmla="*/ 0 w 96"/>
                  <a:gd name="T7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02">
                    <a:moveTo>
                      <a:pt x="0" y="60"/>
                    </a:moveTo>
                    <a:lnTo>
                      <a:pt x="96" y="102"/>
                    </a:lnTo>
                    <a:lnTo>
                      <a:pt x="72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1" name="Group 69">
              <a:extLst>
                <a:ext uri="{FF2B5EF4-FFF2-40B4-BE49-F238E27FC236}">
                  <a16:creationId xmlns:a16="http://schemas.microsoft.com/office/drawing/2014/main" id="{F4C23CF1-6A2E-478F-A273-2C0CD3A7A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2" y="1788"/>
              <a:ext cx="218" cy="200"/>
              <a:chOff x="1968" y="963"/>
              <a:chExt cx="218" cy="200"/>
            </a:xfrm>
          </p:grpSpPr>
          <p:sp>
            <p:nvSpPr>
              <p:cNvPr id="1272902" name="Line 70">
                <a:extLst>
                  <a:ext uri="{FF2B5EF4-FFF2-40B4-BE49-F238E27FC236}">
                    <a16:creationId xmlns:a16="http://schemas.microsoft.com/office/drawing/2014/main" id="{7DD43A96-023C-4838-BB7F-41F792B87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963"/>
                <a:ext cx="150" cy="1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3" name="Freeform 71">
                <a:extLst>
                  <a:ext uri="{FF2B5EF4-FFF2-40B4-BE49-F238E27FC236}">
                    <a16:creationId xmlns:a16="http://schemas.microsoft.com/office/drawing/2014/main" id="{55061C49-E5DD-48ED-800E-2D8D8E9F3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064"/>
                <a:ext cx="102" cy="99"/>
              </a:xfrm>
              <a:custGeom>
                <a:avLst/>
                <a:gdLst>
                  <a:gd name="T0" fmla="*/ 0 w 102"/>
                  <a:gd name="T1" fmla="*/ 69 h 99"/>
                  <a:gd name="T2" fmla="*/ 102 w 102"/>
                  <a:gd name="T3" fmla="*/ 99 h 99"/>
                  <a:gd name="T4" fmla="*/ 63 w 102"/>
                  <a:gd name="T5" fmla="*/ 0 h 99"/>
                  <a:gd name="T6" fmla="*/ 0 w 102"/>
                  <a:gd name="T7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9">
                    <a:moveTo>
                      <a:pt x="0" y="69"/>
                    </a:moveTo>
                    <a:lnTo>
                      <a:pt x="102" y="99"/>
                    </a:lnTo>
                    <a:lnTo>
                      <a:pt x="6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4" name="Group 72">
              <a:extLst>
                <a:ext uri="{FF2B5EF4-FFF2-40B4-BE49-F238E27FC236}">
                  <a16:creationId xmlns:a16="http://schemas.microsoft.com/office/drawing/2014/main" id="{C5190BD4-A16D-457A-9674-1E4879BBF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" y="2166"/>
              <a:ext cx="236" cy="199"/>
              <a:chOff x="1509" y="1341"/>
              <a:chExt cx="236" cy="199"/>
            </a:xfrm>
          </p:grpSpPr>
          <p:sp>
            <p:nvSpPr>
              <p:cNvPr id="1272905" name="Line 73">
                <a:extLst>
                  <a:ext uri="{FF2B5EF4-FFF2-40B4-BE49-F238E27FC236}">
                    <a16:creationId xmlns:a16="http://schemas.microsoft.com/office/drawing/2014/main" id="{F8FF11FF-9940-40D9-AB4D-DE6843149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41"/>
                <a:ext cx="166" cy="14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6" name="Freeform 74">
                <a:extLst>
                  <a:ext uri="{FF2B5EF4-FFF2-40B4-BE49-F238E27FC236}">
                    <a16:creationId xmlns:a16="http://schemas.microsoft.com/office/drawing/2014/main" id="{E6E219AE-F8FF-472B-9457-48B170EB9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1442"/>
                <a:ext cx="103" cy="98"/>
              </a:xfrm>
              <a:custGeom>
                <a:avLst/>
                <a:gdLst>
                  <a:gd name="T0" fmla="*/ 0 w 103"/>
                  <a:gd name="T1" fmla="*/ 72 h 98"/>
                  <a:gd name="T2" fmla="*/ 103 w 103"/>
                  <a:gd name="T3" fmla="*/ 98 h 98"/>
                  <a:gd name="T4" fmla="*/ 60 w 103"/>
                  <a:gd name="T5" fmla="*/ 0 h 98"/>
                  <a:gd name="T6" fmla="*/ 0 w 103"/>
                  <a:gd name="T7" fmla="*/ 7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8">
                    <a:moveTo>
                      <a:pt x="0" y="72"/>
                    </a:moveTo>
                    <a:lnTo>
                      <a:pt x="103" y="98"/>
                    </a:lnTo>
                    <a:lnTo>
                      <a:pt x="6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07" name="Group 75">
              <a:extLst>
                <a:ext uri="{FF2B5EF4-FFF2-40B4-BE49-F238E27FC236}">
                  <a16:creationId xmlns:a16="http://schemas.microsoft.com/office/drawing/2014/main" id="{0FA06C88-4C13-4155-B260-02B74761D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0" y="2166"/>
              <a:ext cx="93" cy="242"/>
              <a:chOff x="1806" y="1341"/>
              <a:chExt cx="93" cy="242"/>
            </a:xfrm>
          </p:grpSpPr>
          <p:sp>
            <p:nvSpPr>
              <p:cNvPr id="1272908" name="Line 76">
                <a:extLst>
                  <a:ext uri="{FF2B5EF4-FFF2-40B4-BE49-F238E27FC236}">
                    <a16:creationId xmlns:a16="http://schemas.microsoft.com/office/drawing/2014/main" id="{1BC2026D-6E75-4A42-8497-CA1BDE38B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1341"/>
                <a:ext cx="1" cy="15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09" name="Freeform 77">
                <a:extLst>
                  <a:ext uri="{FF2B5EF4-FFF2-40B4-BE49-F238E27FC236}">
                    <a16:creationId xmlns:a16="http://schemas.microsoft.com/office/drawing/2014/main" id="{AA8BF1E6-222C-47EA-9A5F-4CC7A23F3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490"/>
                <a:ext cx="93" cy="93"/>
              </a:xfrm>
              <a:custGeom>
                <a:avLst/>
                <a:gdLst>
                  <a:gd name="T0" fmla="*/ 0 w 93"/>
                  <a:gd name="T1" fmla="*/ 0 h 93"/>
                  <a:gd name="T2" fmla="*/ 46 w 93"/>
                  <a:gd name="T3" fmla="*/ 93 h 93"/>
                  <a:gd name="T4" fmla="*/ 93 w 93"/>
                  <a:gd name="T5" fmla="*/ 0 h 93"/>
                  <a:gd name="T6" fmla="*/ 0 w 93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3">
                    <a:moveTo>
                      <a:pt x="0" y="0"/>
                    </a:moveTo>
                    <a:lnTo>
                      <a:pt x="46" y="93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0" name="Group 78">
              <a:extLst>
                <a:ext uri="{FF2B5EF4-FFF2-40B4-BE49-F238E27FC236}">
                  <a16:creationId xmlns:a16="http://schemas.microsoft.com/office/drawing/2014/main" id="{41B7B9E7-127F-4055-B265-786BD06EE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" y="2563"/>
              <a:ext cx="93" cy="234"/>
              <a:chOff x="1410" y="1738"/>
              <a:chExt cx="93" cy="234"/>
            </a:xfrm>
          </p:grpSpPr>
          <p:sp>
            <p:nvSpPr>
              <p:cNvPr id="1272911" name="Line 79">
                <a:extLst>
                  <a:ext uri="{FF2B5EF4-FFF2-40B4-BE49-F238E27FC236}">
                    <a16:creationId xmlns:a16="http://schemas.microsoft.com/office/drawing/2014/main" id="{B0C2F3BD-E7AE-4F7E-B776-CA07ADA2A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" y="1738"/>
                <a:ext cx="1" cy="14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2" name="Freeform 80">
                <a:extLst>
                  <a:ext uri="{FF2B5EF4-FFF2-40B4-BE49-F238E27FC236}">
                    <a16:creationId xmlns:a16="http://schemas.microsoft.com/office/drawing/2014/main" id="{6B0D0C28-C877-4895-B796-8D56A91F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877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7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7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3" name="Group 81">
              <a:extLst>
                <a:ext uri="{FF2B5EF4-FFF2-40B4-BE49-F238E27FC236}">
                  <a16:creationId xmlns:a16="http://schemas.microsoft.com/office/drawing/2014/main" id="{E50219E8-7539-46EC-A574-5C0656909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571"/>
              <a:ext cx="94" cy="226"/>
              <a:chOff x="1778" y="1746"/>
              <a:chExt cx="94" cy="226"/>
            </a:xfrm>
          </p:grpSpPr>
          <p:sp>
            <p:nvSpPr>
              <p:cNvPr id="1272914" name="Line 82">
                <a:extLst>
                  <a:ext uri="{FF2B5EF4-FFF2-40B4-BE49-F238E27FC236}">
                    <a16:creationId xmlns:a16="http://schemas.microsoft.com/office/drawing/2014/main" id="{BAE2AAB6-6569-42F0-8DB8-1FBFF3B64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46"/>
                <a:ext cx="1" cy="13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5" name="Freeform 83">
                <a:extLst>
                  <a:ext uri="{FF2B5EF4-FFF2-40B4-BE49-F238E27FC236}">
                    <a16:creationId xmlns:a16="http://schemas.microsoft.com/office/drawing/2014/main" id="{CB4DEBAD-EE5C-4DE4-984D-57E0BD3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1877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8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8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6" name="Group 84">
              <a:extLst>
                <a:ext uri="{FF2B5EF4-FFF2-40B4-BE49-F238E27FC236}">
                  <a16:creationId xmlns:a16="http://schemas.microsoft.com/office/drawing/2014/main" id="{B8E74372-0DEA-4243-8A96-BCD9F2375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7" y="2616"/>
              <a:ext cx="156" cy="181"/>
              <a:chOff x="2013" y="1791"/>
              <a:chExt cx="156" cy="181"/>
            </a:xfrm>
          </p:grpSpPr>
          <p:sp>
            <p:nvSpPr>
              <p:cNvPr id="1272917" name="Line 85">
                <a:extLst>
                  <a:ext uri="{FF2B5EF4-FFF2-40B4-BE49-F238E27FC236}">
                    <a16:creationId xmlns:a16="http://schemas.microsoft.com/office/drawing/2014/main" id="{A5DAF239-884B-425F-A033-D014CD95D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3" y="1791"/>
                <a:ext cx="97" cy="11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18" name="Freeform 86">
                <a:extLst>
                  <a:ext uri="{FF2B5EF4-FFF2-40B4-BE49-F238E27FC236}">
                    <a16:creationId xmlns:a16="http://schemas.microsoft.com/office/drawing/2014/main" id="{8E0EBE6E-E6B4-40EC-9C4C-53D68EBD6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869"/>
                <a:ext cx="98" cy="103"/>
              </a:xfrm>
              <a:custGeom>
                <a:avLst/>
                <a:gdLst>
                  <a:gd name="T0" fmla="*/ 0 w 98"/>
                  <a:gd name="T1" fmla="*/ 62 h 103"/>
                  <a:gd name="T2" fmla="*/ 98 w 98"/>
                  <a:gd name="T3" fmla="*/ 103 h 103"/>
                  <a:gd name="T4" fmla="*/ 72 w 98"/>
                  <a:gd name="T5" fmla="*/ 0 h 103"/>
                  <a:gd name="T6" fmla="*/ 0 w 98"/>
                  <a:gd name="T7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03">
                    <a:moveTo>
                      <a:pt x="0" y="62"/>
                    </a:moveTo>
                    <a:lnTo>
                      <a:pt x="98" y="103"/>
                    </a:lnTo>
                    <a:lnTo>
                      <a:pt x="72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19" name="Group 87">
              <a:extLst>
                <a:ext uri="{FF2B5EF4-FFF2-40B4-BE49-F238E27FC236}">
                  <a16:creationId xmlns:a16="http://schemas.microsoft.com/office/drawing/2014/main" id="{3F122D50-00B2-4DC8-A134-1A84883FF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2" y="2624"/>
              <a:ext cx="161" cy="165"/>
              <a:chOff x="2428" y="1799"/>
              <a:chExt cx="161" cy="165"/>
            </a:xfrm>
          </p:grpSpPr>
          <p:sp>
            <p:nvSpPr>
              <p:cNvPr id="1272920" name="Line 88">
                <a:extLst>
                  <a:ext uri="{FF2B5EF4-FFF2-40B4-BE49-F238E27FC236}">
                    <a16:creationId xmlns:a16="http://schemas.microsoft.com/office/drawing/2014/main" id="{2A2D262A-D00F-4E55-A0B9-A5D88185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" y="1799"/>
                <a:ext cx="98" cy="10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1" name="Freeform 89">
                <a:extLst>
                  <a:ext uri="{FF2B5EF4-FFF2-40B4-BE49-F238E27FC236}">
                    <a16:creationId xmlns:a16="http://schemas.microsoft.com/office/drawing/2014/main" id="{82116BB7-6D90-414A-AA62-4A97D8680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863"/>
                <a:ext cx="99" cy="101"/>
              </a:xfrm>
              <a:custGeom>
                <a:avLst/>
                <a:gdLst>
                  <a:gd name="T0" fmla="*/ 0 w 99"/>
                  <a:gd name="T1" fmla="*/ 66 h 101"/>
                  <a:gd name="T2" fmla="*/ 99 w 99"/>
                  <a:gd name="T3" fmla="*/ 101 h 101"/>
                  <a:gd name="T4" fmla="*/ 66 w 99"/>
                  <a:gd name="T5" fmla="*/ 0 h 101"/>
                  <a:gd name="T6" fmla="*/ 0 w 99"/>
                  <a:gd name="T7" fmla="*/ 6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01">
                    <a:moveTo>
                      <a:pt x="0" y="66"/>
                    </a:moveTo>
                    <a:lnTo>
                      <a:pt x="99" y="101"/>
                    </a:lnTo>
                    <a:lnTo>
                      <a:pt x="6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2" name="Group 90">
              <a:extLst>
                <a:ext uri="{FF2B5EF4-FFF2-40B4-BE49-F238E27FC236}">
                  <a16:creationId xmlns:a16="http://schemas.microsoft.com/office/drawing/2014/main" id="{718D83C3-CA3D-40F2-9F18-B33EE8E54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3" y="2175"/>
              <a:ext cx="94" cy="225"/>
              <a:chOff x="2229" y="1350"/>
              <a:chExt cx="94" cy="225"/>
            </a:xfrm>
          </p:grpSpPr>
          <p:sp>
            <p:nvSpPr>
              <p:cNvPr id="1272923" name="Line 91">
                <a:extLst>
                  <a:ext uri="{FF2B5EF4-FFF2-40B4-BE49-F238E27FC236}">
                    <a16:creationId xmlns:a16="http://schemas.microsoft.com/office/drawing/2014/main" id="{6CD915B3-8DB7-4FCA-8B5A-05F6001D4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" y="1350"/>
                <a:ext cx="1" cy="13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4" name="Freeform 92">
                <a:extLst>
                  <a:ext uri="{FF2B5EF4-FFF2-40B4-BE49-F238E27FC236}">
                    <a16:creationId xmlns:a16="http://schemas.microsoft.com/office/drawing/2014/main" id="{EE061F34-CBC6-43EE-8264-170734B6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481"/>
                <a:ext cx="94" cy="94"/>
              </a:xfrm>
              <a:custGeom>
                <a:avLst/>
                <a:gdLst>
                  <a:gd name="T0" fmla="*/ 0 w 94"/>
                  <a:gd name="T1" fmla="*/ 0 h 94"/>
                  <a:gd name="T2" fmla="*/ 46 w 94"/>
                  <a:gd name="T3" fmla="*/ 94 h 94"/>
                  <a:gd name="T4" fmla="*/ 94 w 94"/>
                  <a:gd name="T5" fmla="*/ 0 h 94"/>
                  <a:gd name="T6" fmla="*/ 0 w 94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6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5" name="Group 93">
              <a:extLst>
                <a:ext uri="{FF2B5EF4-FFF2-40B4-BE49-F238E27FC236}">
                  <a16:creationId xmlns:a16="http://schemas.microsoft.com/office/drawing/2014/main" id="{BCDEA580-AFE2-422F-A20F-DAC357C9E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2" y="1806"/>
              <a:ext cx="93" cy="199"/>
              <a:chOff x="2238" y="981"/>
              <a:chExt cx="93" cy="199"/>
            </a:xfrm>
          </p:grpSpPr>
          <p:sp>
            <p:nvSpPr>
              <p:cNvPr id="1272926" name="Line 94">
                <a:extLst>
                  <a:ext uri="{FF2B5EF4-FFF2-40B4-BE49-F238E27FC236}">
                    <a16:creationId xmlns:a16="http://schemas.microsoft.com/office/drawing/2014/main" id="{02BABFFC-2EDB-4A73-B1C4-74020950D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981"/>
                <a:ext cx="1" cy="10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27" name="Freeform 95">
                <a:extLst>
                  <a:ext uri="{FF2B5EF4-FFF2-40B4-BE49-F238E27FC236}">
                    <a16:creationId xmlns:a16="http://schemas.microsoft.com/office/drawing/2014/main" id="{A85F90F8-BE9B-4374-B913-C159F9643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1085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28" name="Group 96">
              <a:extLst>
                <a:ext uri="{FF2B5EF4-FFF2-40B4-BE49-F238E27FC236}">
                  <a16:creationId xmlns:a16="http://schemas.microsoft.com/office/drawing/2014/main" id="{7537F373-3994-480B-B993-02AD600EA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976"/>
              <a:ext cx="93" cy="199"/>
              <a:chOff x="1770" y="2151"/>
              <a:chExt cx="93" cy="199"/>
            </a:xfrm>
          </p:grpSpPr>
          <p:sp>
            <p:nvSpPr>
              <p:cNvPr id="1272929" name="Line 97">
                <a:extLst>
                  <a:ext uri="{FF2B5EF4-FFF2-40B4-BE49-F238E27FC236}">
                    <a16:creationId xmlns:a16="http://schemas.microsoft.com/office/drawing/2014/main" id="{CCC0EFBE-8718-40DF-98D6-899FD2DB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151"/>
                <a:ext cx="1" cy="10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0" name="Freeform 98">
                <a:extLst>
                  <a:ext uri="{FF2B5EF4-FFF2-40B4-BE49-F238E27FC236}">
                    <a16:creationId xmlns:a16="http://schemas.microsoft.com/office/drawing/2014/main" id="{FA9FAE50-9EFD-4834-B709-3E38CD48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256"/>
                <a:ext cx="93" cy="94"/>
              </a:xfrm>
              <a:custGeom>
                <a:avLst/>
                <a:gdLst>
                  <a:gd name="T0" fmla="*/ 0 w 93"/>
                  <a:gd name="T1" fmla="*/ 0 h 94"/>
                  <a:gd name="T2" fmla="*/ 47 w 93"/>
                  <a:gd name="T3" fmla="*/ 94 h 94"/>
                  <a:gd name="T4" fmla="*/ 93 w 93"/>
                  <a:gd name="T5" fmla="*/ 0 h 94"/>
                  <a:gd name="T6" fmla="*/ 0 w 93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94">
                    <a:moveTo>
                      <a:pt x="0" y="0"/>
                    </a:moveTo>
                    <a:lnTo>
                      <a:pt x="47" y="94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31" name="Group 99">
              <a:extLst>
                <a:ext uri="{FF2B5EF4-FFF2-40B4-BE49-F238E27FC236}">
                  <a16:creationId xmlns:a16="http://schemas.microsoft.com/office/drawing/2014/main" id="{B23602C9-B763-45B5-8A9A-506CE8538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" y="2984"/>
              <a:ext cx="94" cy="173"/>
              <a:chOff x="1391" y="2159"/>
              <a:chExt cx="94" cy="173"/>
            </a:xfrm>
          </p:grpSpPr>
          <p:sp>
            <p:nvSpPr>
              <p:cNvPr id="1272932" name="Line 100">
                <a:extLst>
                  <a:ext uri="{FF2B5EF4-FFF2-40B4-BE49-F238E27FC236}">
                    <a16:creationId xmlns:a16="http://schemas.microsoft.com/office/drawing/2014/main" id="{076351DA-3514-4D05-B447-F0D81A04C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2159"/>
                <a:ext cx="1" cy="8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3" name="Freeform 101">
                <a:extLst>
                  <a:ext uri="{FF2B5EF4-FFF2-40B4-BE49-F238E27FC236}">
                    <a16:creationId xmlns:a16="http://schemas.microsoft.com/office/drawing/2014/main" id="{457DC8F6-8065-42BA-826D-748EC4E48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2237"/>
                <a:ext cx="94" cy="95"/>
              </a:xfrm>
              <a:custGeom>
                <a:avLst/>
                <a:gdLst>
                  <a:gd name="T0" fmla="*/ 0 w 94"/>
                  <a:gd name="T1" fmla="*/ 0 h 95"/>
                  <a:gd name="T2" fmla="*/ 46 w 94"/>
                  <a:gd name="T3" fmla="*/ 95 h 95"/>
                  <a:gd name="T4" fmla="*/ 94 w 94"/>
                  <a:gd name="T5" fmla="*/ 0 h 95"/>
                  <a:gd name="T6" fmla="*/ 0 w 94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5">
                    <a:moveTo>
                      <a:pt x="0" y="0"/>
                    </a:moveTo>
                    <a:lnTo>
                      <a:pt x="46" y="95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934" name="Group 102">
              <a:extLst>
                <a:ext uri="{FF2B5EF4-FFF2-40B4-BE49-F238E27FC236}">
                  <a16:creationId xmlns:a16="http://schemas.microsoft.com/office/drawing/2014/main" id="{7D502A51-971E-4E01-BF8E-DCC485E5C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0" y="3003"/>
              <a:ext cx="94" cy="172"/>
              <a:chOff x="2246" y="2178"/>
              <a:chExt cx="94" cy="172"/>
            </a:xfrm>
          </p:grpSpPr>
          <p:sp>
            <p:nvSpPr>
              <p:cNvPr id="1272935" name="Line 103">
                <a:extLst>
                  <a:ext uri="{FF2B5EF4-FFF2-40B4-BE49-F238E27FC236}">
                    <a16:creationId xmlns:a16="http://schemas.microsoft.com/office/drawing/2014/main" id="{621340C2-D45E-4DF2-93E6-622DA1379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" y="2178"/>
                <a:ext cx="1" cy="8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36" name="Freeform 104">
                <a:extLst>
                  <a:ext uri="{FF2B5EF4-FFF2-40B4-BE49-F238E27FC236}">
                    <a16:creationId xmlns:a16="http://schemas.microsoft.com/office/drawing/2014/main" id="{484F05B9-9666-4F8A-9955-D73589DAD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256"/>
                <a:ext cx="94" cy="94"/>
              </a:xfrm>
              <a:custGeom>
                <a:avLst/>
                <a:gdLst>
                  <a:gd name="T0" fmla="*/ 0 w 94"/>
                  <a:gd name="T1" fmla="*/ 0 h 94"/>
                  <a:gd name="T2" fmla="*/ 46 w 94"/>
                  <a:gd name="T3" fmla="*/ 94 h 94"/>
                  <a:gd name="T4" fmla="*/ 94 w 94"/>
                  <a:gd name="T5" fmla="*/ 0 h 94"/>
                  <a:gd name="T6" fmla="*/ 0 w 94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4">
                    <a:moveTo>
                      <a:pt x="0" y="0"/>
                    </a:moveTo>
                    <a:lnTo>
                      <a:pt x="46" y="94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2937" name="Line 105">
              <a:extLst>
                <a:ext uri="{FF2B5EF4-FFF2-40B4-BE49-F238E27FC236}">
                  <a16:creationId xmlns:a16="http://schemas.microsoft.com/office/drawing/2014/main" id="{6E898C3F-AC15-464C-A6DE-C08FEAB90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0" y="1313"/>
              <a:ext cx="120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38" name="Line 106">
              <a:extLst>
                <a:ext uri="{FF2B5EF4-FFF2-40B4-BE49-F238E27FC236}">
                  <a16:creationId xmlns:a16="http://schemas.microsoft.com/office/drawing/2014/main" id="{F11F9F8D-BCD4-4E5D-A480-2E52A3F12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461"/>
              <a:ext cx="1276" cy="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Generic (Online)">
  <a:themeElements>
    <a:clrScheme name="3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3_Generic (Online)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571</Words>
  <Application>Microsoft Office PowerPoint</Application>
  <PresentationFormat>On-screen Show (4:3)</PresentationFormat>
  <Paragraphs>297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Times New Roman</vt:lpstr>
      <vt:lpstr>Arial Narrow</vt:lpstr>
      <vt:lpstr>Arial</vt:lpstr>
      <vt:lpstr>Monotype Sorts</vt:lpstr>
      <vt:lpstr>Symbol</vt:lpstr>
      <vt:lpstr>Generic (Online)</vt:lpstr>
      <vt:lpstr>1_Generic (Online)</vt:lpstr>
      <vt:lpstr>Default Design</vt:lpstr>
      <vt:lpstr>1_Default Design</vt:lpstr>
      <vt:lpstr>2_Blank Presentation</vt:lpstr>
      <vt:lpstr>3_Generic (Online)</vt:lpstr>
      <vt:lpstr>1_Blank Presentation</vt:lpstr>
      <vt:lpstr>SPLUS GraphSheet</vt:lpstr>
      <vt:lpstr>Microsoft Word Picture</vt:lpstr>
      <vt:lpstr>Microsoft Equation 3.0</vt:lpstr>
      <vt:lpstr>Microsoft Word 97 - 2003 Document</vt:lpstr>
      <vt:lpstr>Microsoft Excel 97-2003 Worksheet</vt:lpstr>
      <vt:lpstr>New TauDEM Tools for Deriving Hydrologic Information from Digital Elevation Models</vt:lpstr>
      <vt:lpstr>Hydrologic Terrain Analysis Information Model</vt:lpstr>
      <vt:lpstr>PowerPoint Presentation</vt:lpstr>
      <vt:lpstr>Representation of Flow Field</vt:lpstr>
      <vt:lpstr>PowerPoint Presentation</vt:lpstr>
      <vt:lpstr>PowerPoint Presentation</vt:lpstr>
      <vt:lpstr>PowerPoint Presentation</vt:lpstr>
      <vt:lpstr>General Pseudocode for Upstream Flow Algebra Evaluation </vt:lpstr>
      <vt:lpstr>PowerPoint Presentation</vt:lpstr>
      <vt:lpstr>General Pseudocode for Downstream Flow Algebra Evaluation </vt:lpstr>
      <vt:lpstr>PowerPoint Presentation</vt:lpstr>
      <vt:lpstr>Weighted distance to target set. </vt:lpstr>
      <vt:lpstr>Buffer potential weighted distance to stream downslope recursion</vt:lpstr>
      <vt:lpstr>Buffer potential weighted distance to stream</vt:lpstr>
      <vt:lpstr>PowerPoint Presentation</vt:lpstr>
      <vt:lpstr>Transport limited accumulation</vt:lpstr>
      <vt:lpstr>Avalanche Runout</vt:lpstr>
      <vt:lpstr>Conclusions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Terrain Analysis and Hydrologic Modeling using Digital Elevation Models and GIS</dc:title>
  <dc:creator>David Tarboton</dc:creator>
  <cp:lastModifiedBy>Levi Sanchez</cp:lastModifiedBy>
  <cp:revision>159</cp:revision>
  <cp:lastPrinted>1999-10-21T15:24:25Z</cp:lastPrinted>
  <dcterms:created xsi:type="dcterms:W3CDTF">1999-10-21T04:51:37Z</dcterms:created>
  <dcterms:modified xsi:type="dcterms:W3CDTF">2023-03-10T23:46:19Z</dcterms:modified>
</cp:coreProperties>
</file>