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659" r:id="rId3"/>
    <p:sldMasterId id="2147483662" r:id="rId4"/>
    <p:sldMasterId id="2147483663" r:id="rId5"/>
    <p:sldMasterId id="2147483669" r:id="rId6"/>
    <p:sldMasterId id="2147483680" r:id="rId7"/>
  </p:sldMasterIdLst>
  <p:notesMasterIdLst>
    <p:notesMasterId r:id="rId24"/>
  </p:notesMasterIdLst>
  <p:handoutMasterIdLst>
    <p:handoutMasterId r:id="rId25"/>
  </p:handoutMasterIdLst>
  <p:sldIdLst>
    <p:sldId id="393" r:id="rId8"/>
    <p:sldId id="630" r:id="rId9"/>
    <p:sldId id="899" r:id="rId10"/>
    <p:sldId id="713" r:id="rId11"/>
    <p:sldId id="721" r:id="rId12"/>
    <p:sldId id="910" r:id="rId13"/>
    <p:sldId id="912" r:id="rId14"/>
    <p:sldId id="911" r:id="rId15"/>
    <p:sldId id="919" r:id="rId16"/>
    <p:sldId id="900" r:id="rId17"/>
    <p:sldId id="904" r:id="rId18"/>
    <p:sldId id="916" r:id="rId19"/>
    <p:sldId id="717" r:id="rId20"/>
    <p:sldId id="914" r:id="rId21"/>
    <p:sldId id="915" r:id="rId22"/>
    <p:sldId id="918" r:id="rId23"/>
  </p:sldIdLst>
  <p:sldSz cx="9144000" cy="6858000" type="screen4x3"/>
  <p:notesSz cx="6858000" cy="9199563"/>
  <p:custDataLst>
    <p:tags r:id="rId2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  <a:srgbClr val="99FF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39" autoAdjust="0"/>
    <p:restoredTop sz="92821" autoAdjust="0"/>
  </p:normalViewPr>
  <p:slideViewPr>
    <p:cSldViewPr snapToGrid="0">
      <p:cViewPr varScale="1">
        <p:scale>
          <a:sx n="104" d="100"/>
          <a:sy n="104" d="100"/>
        </p:scale>
        <p:origin x="339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899D4F2-C749-492E-906F-FA2C53D6AA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3B684FE-AEB8-4B99-80CC-C0D52019FF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E77082C9-CE9B-4523-A01C-21C26DF52C2A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2EF9D0A-1BB9-4D36-90EC-13861604910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A53967CD-4D35-491E-834E-0D3164C22E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8375EAD2-31C7-4693-A633-70723EF552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D93D96D3-E02A-43ED-8C6D-CEE66C2C46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F3EE436-F1F0-450D-8B5A-896E8733BEB6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CD5BDAFD-6F7E-4A27-955B-BADED008CD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8800"/>
            <a:ext cx="5029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C0946B4B-69BD-47F3-A327-D9A05F20E9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499EB9CF-A968-41BE-B08F-C3BA30ADDA13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916C3CF3-30DB-4898-BA56-6CE9AE9443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258BE150-4A41-4D39-85B9-520A33927D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C3BBDB28-E17F-4E36-93F3-47584BE031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2E480359-EE06-4C49-8BF5-39B75FAA99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5D97CF6-77F4-42C6-B200-CFDC137AB111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7F0F0B1-D8AC-4998-9018-7740B4909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CFC4F-F67F-4CD4-BE2E-EFA68B4CFAB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DE0943C6-C1BE-40DA-82BB-ED2035B95A38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9350" y="706438"/>
            <a:ext cx="4611688" cy="3459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072DC659-F769-487B-AF50-10376D13030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378325"/>
            <a:ext cx="5048250" cy="4167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>
            <a:extLst>
              <a:ext uri="{FF2B5EF4-FFF2-40B4-BE49-F238E27FC236}">
                <a16:creationId xmlns:a16="http://schemas.microsoft.com/office/drawing/2014/main" id="{713F1C78-A478-4C80-B17B-35B86E0E7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>
            <a:extLst>
              <a:ext uri="{FF2B5EF4-FFF2-40B4-BE49-F238E27FC236}">
                <a16:creationId xmlns:a16="http://schemas.microsoft.com/office/drawing/2014/main" id="{7738C929-3621-4169-A7AC-FBBE10515AB2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7FB594A-99AD-49FF-B9C8-CED155E474A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0C80C24-0DFC-4D68-8D5A-70829D6EE9E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A1A43F39-AA45-44B9-A156-32D6CF89033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0838D635-8873-479C-A88E-2456A47BB2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FD5A2522-41A0-4985-B187-8737BFB9B0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D5E194-B513-468A-9E62-CA240EDBCB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97B0-C7C0-42EB-93C0-8FF21EB6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41371-A958-48AD-A670-46D999974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8219E-88CF-42AF-9169-3B324EBD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99F3B-C82A-428F-8428-DC483705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50FAA-31CB-40B9-8737-6A9E43BC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9FBC1-D1BE-4C4F-BDBC-6F83AF9F0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87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3AE3C-3A9B-46CC-B524-614E6FBE5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76CA0-81B6-4399-B509-BB0BF16BB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A10D0-21EA-409A-8F9C-EFD87333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A0277-8AE7-42B7-B3CF-5D48FC2D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56B4-64F3-46C7-BB14-CA9920BA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C0402-077C-42A3-A768-CF24F4071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82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Line 2">
            <a:extLst>
              <a:ext uri="{FF2B5EF4-FFF2-40B4-BE49-F238E27FC236}">
                <a16:creationId xmlns:a16="http://schemas.microsoft.com/office/drawing/2014/main" id="{5B228971-4CB8-4D78-BB5D-7ACCB63DF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1" name="Arc 3">
            <a:extLst>
              <a:ext uri="{FF2B5EF4-FFF2-40B4-BE49-F238E27FC236}">
                <a16:creationId xmlns:a16="http://schemas.microsoft.com/office/drawing/2014/main" id="{B8CD9DC5-33B9-407E-8246-BE67573F0D0E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2" name="Rectangle 4">
            <a:extLst>
              <a:ext uri="{FF2B5EF4-FFF2-40B4-BE49-F238E27FC236}">
                <a16:creationId xmlns:a16="http://schemas.microsoft.com/office/drawing/2014/main" id="{BD86ECAF-C519-45A4-A30C-4B64252D12B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62853" name="Rectangle 5">
            <a:extLst>
              <a:ext uri="{FF2B5EF4-FFF2-40B4-BE49-F238E27FC236}">
                <a16:creationId xmlns:a16="http://schemas.microsoft.com/office/drawing/2014/main" id="{A5666AA6-9E23-4A16-9058-8CB1A1D64FB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2854" name="Rectangle 6">
            <a:extLst>
              <a:ext uri="{FF2B5EF4-FFF2-40B4-BE49-F238E27FC236}">
                <a16:creationId xmlns:a16="http://schemas.microsoft.com/office/drawing/2014/main" id="{68CD1D64-BDE3-4D0C-BFBF-4659650885F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2855" name="Rectangle 7">
            <a:extLst>
              <a:ext uri="{FF2B5EF4-FFF2-40B4-BE49-F238E27FC236}">
                <a16:creationId xmlns:a16="http://schemas.microsoft.com/office/drawing/2014/main" id="{C1F8E15F-F380-4ECD-BFDD-F4EAD5EED8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2856" name="Rectangle 8">
            <a:extLst>
              <a:ext uri="{FF2B5EF4-FFF2-40B4-BE49-F238E27FC236}">
                <a16:creationId xmlns:a16="http://schemas.microsoft.com/office/drawing/2014/main" id="{C442DA27-69BD-43CF-AC05-E601AF3735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69A0EE-A5B4-4892-9F20-0C7A741FF4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134C-ED27-41BD-A01F-6D2921AB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4A2CD-E38C-46CF-B108-76CACF458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657CE-E4D0-4407-AFDF-07809AD2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1020-1028-4B09-9645-305AF814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8EDC6-90A8-4F21-BE1F-2E9250BF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A8022-A38F-4B97-BDFB-B79C234B2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D849-9C6D-4AB8-844A-EE1552CB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D9C27-7B38-437F-880D-BC8C4A291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EE1F4-130F-47BF-9C73-8E22EE8D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F0A86-CBE7-4CBE-8170-49BF599A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FAB67-1F93-45E7-B0D2-B3C40595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69B19-4358-4754-AC26-8C25B3A84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45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9787-E568-496D-A492-35B195AF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A16E-40C1-41BD-AC54-7449EC4F1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352CD-70FE-4C95-8381-15C2C5D5B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288AA-100B-48B1-BE3A-80B96161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0EEB6-7134-44FA-A28F-10FB9BC4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0EC67-09E1-4B14-B0DB-E83C9955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07B8B-3D58-4DDD-85FB-90D2A01C9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74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186E-56DD-4810-BD75-0E160C20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0DA9C-A6EB-4958-AC73-53B32C4B3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E3150-F0EC-4B78-8B48-773CAE1A2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71CF9-1B1B-4994-89D2-E1ED1E8B4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4ECFB-E138-439F-B30C-C787FF34D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F8F9B5-D1CA-46A8-AADD-266355E9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1EC67-6AAB-4488-A97B-9C2F9CF3D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2A8BD5-7687-479C-91A3-A0CD74AB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F035A-7D0D-410E-BAB7-F2B6285FA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2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D5B7-F3A1-4BFE-95C2-C127071F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27C9B-0AF5-4C74-9327-04556DC2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25562-DA59-41F7-A80C-53C3E5E8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E5CE6-EBC7-4616-93D0-83540414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5D536-F940-4CCD-9237-B02CC9659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165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893EA-BB92-4246-A283-B08EFA8F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58F62-E398-408F-ADF7-A6A6839F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F75CA-56AD-4FA1-9A40-8C63709C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E7A99-9423-4D9E-9989-AAC12DC26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630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F853-347B-49EF-BC46-205AC45C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DB218-C0B9-49A3-A75A-2C3702C15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99DC0-8735-447E-B28B-63F497F6F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5D378-58C3-4202-B35B-767D59AD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29D98-8DBE-4418-ACF7-9A38FCAE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5A9EF-3F4D-431B-90E8-7A96D82C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29A13-9D3C-412F-944F-7BF49B55E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98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A95E-5AE4-4872-AA10-5D87EF0B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7E279-AA1A-48B5-B7D5-A31A0108B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B8B10-B016-40E6-98CC-D5DFD810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D2A41-F476-4397-AFFB-FC2BC5F4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9F2C4-BF3B-49A9-A1AE-A0EDB7E7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9655D-125C-4459-B747-C60A80B1C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373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8416-4A17-4BD7-8286-BC64AB9E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42948-5279-4348-82AF-A4DEACB65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8571A-CC28-4476-87AE-C12719D3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4B4B9-D827-41A1-8C5A-9968EC38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19CAD-8A8D-48AF-9017-A1C4C2F8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C2D29-87AC-4E27-AB32-5760CFC2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E5978-FCC0-46B1-9B67-D88F5CBB8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806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1261-F11F-411E-A880-ACFB4710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07F2C-8C33-440C-9D74-BD281DB06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909ED-F924-44F6-8035-C8BB9AA5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DF384-0AAB-419C-8C5D-A66A16C8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A5AF1-88E2-4D41-8BFB-EAD26969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D47AE-187C-44CF-BD07-8FF23498F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425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867B1-0A2E-4EEA-BC83-E074E7940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F8C58-B74B-48A6-A3A7-073BBA808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45B52-0140-4FB0-B209-6D2D4CF7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189AA-F3FE-4AEB-9957-C341DF2E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3E812-5668-4B25-861B-1819EB9F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4060E-9B0D-45DB-8211-114C6A3AB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952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447D-49FA-41E6-9865-9A9D5B538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88593-4386-4264-8209-F9A9B50C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7104F-71F6-49B0-9228-2E3C6001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0A437-2D06-4ACE-8D33-5E6F098A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D1F80-CD98-481E-BF8D-1E60DBA5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86F00-9653-4AAE-B210-6A2B8556C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597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2EE2-FAE1-4A07-8AF4-772810D7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9310-A412-4A9D-BA45-F9A02124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87CC-80A1-4CC7-97E3-DED2FC5B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BDC79-573E-4811-ACF0-D2EE2A46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5C18-A52B-4467-835E-30B86981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ED81-7F7F-49E5-9FE3-2D5083E16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527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DE6A-68C8-4BB1-BD40-845CBDAA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8CAD6-AF37-4F9F-BA39-E9D18240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E15CE-2E5B-4AA4-9266-6C09FF69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41354-A736-4965-9E5A-E714A3E6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A904F-E945-49CE-A7BD-9B2564D8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4967-5C2F-417B-859F-FE72C895F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138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6BFC-786A-4F76-AACA-2E6038B7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87095-A7C9-4DB5-8EBB-FBA892D3F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D610B-4DDE-4015-B173-568864FD8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19A3F-92AA-47F1-BAE2-8654B261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3CB9E-A623-4181-9D09-DF76958F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D2E85-1FC7-4C36-B098-490C0259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BF325-E2ED-4E17-9D51-5866ADD58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820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5D2F-E5B5-4046-98BA-C9BB568D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6E113-4E86-4D74-BF73-9ECF0AC6B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3C358-8A61-4F80-987B-5D9C14498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A1749-0AD4-4B9D-8A11-40DFBD2FF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A0673-90F7-4321-98EA-207C144D6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04D1B-F33F-474A-8BF2-08D1DCC1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F62C-C9D5-4DE4-973D-192182E8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C04C41-880F-4B05-B745-BAD76CBD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A6B75-70BC-4DD0-A9F2-4BCD017CB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873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3ACB-417B-4636-B5A4-12B8E243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DBA7D-DCA7-4799-A066-A93A83C59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D8986-2DCF-446E-A8B1-E0E32C71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D9F33-F75F-47CB-8385-FD3621E5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4D261-F3D5-4C91-ACE1-0DA79FC08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972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0F601E-E761-464E-A763-F87B170A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2091A-405A-4E74-9E96-DCC3EBAA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F522D-B30A-415C-B2EA-9C1E8AE9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684ED-3836-4FFC-9E1D-FD6709D12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52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C86D-A80A-4790-A0CD-277970C3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D340A-1050-4A25-8341-AD2BF967A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CBE40-609A-4339-8AFE-D9975861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249C-DD2B-4D18-A35A-82936A34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0AA78-BD4D-402B-A8AB-048C7196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74207-CB72-4951-AA0C-3F198BF12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484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6608-AB99-453D-B704-CDBA6800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C9A1E-49FE-42EB-9F32-C01CC00B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0E457-F064-40C2-B679-C4BDB0454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173D7-4FB9-4742-B370-E906A2E9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E8C06-7495-4C54-AB26-7C6B1125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177D3-58B9-4FA1-9BB7-432D2759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97EF2-91DE-40AD-8788-2A2AFFE7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071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5BCC-64AD-4FCC-8410-0C3527AD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693C0-2BF8-4705-9F5F-D91D6C299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55EAB-4C00-4F19-95F2-7C376CA58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B24C-B773-4BD0-B9C1-ECA50B02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04892-405A-4B1F-85BD-92798146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16F8C-DCF4-47EE-B248-8E6137B8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6DFDB-6D66-4E8B-B7F9-B979BAA5A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800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E8C7-1C82-422B-B344-384626DB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080C1-3DCA-42DA-B1D0-CAE791B79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DB381-4CF5-4DED-8384-6AB3D6EC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5CB90-8F37-434F-8604-80BEC248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58E6E-68FE-4459-895D-E6D3344B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87AAD-039E-4939-B4C5-41C5D556E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423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E6136-07A8-4178-801E-FC4AD3BB8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73DCE-018B-49B5-8FD5-03EA915EF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A702A-91EE-4229-87FD-2C8FD325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6D3D2-7D39-47BB-9B2E-905227B2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BC487-349A-4666-A0F9-8B5961E7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D22F4-EEF1-46D8-AEEC-B9EE39BF5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610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FDD6-3F91-4B9B-8512-9CCB42678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0C3-375C-4BC0-BF12-9ED2B5E08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D5CF1-AB44-49FA-B818-53317141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0A2E1-DDF6-4924-97B5-FF3B2113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0C768-507D-4688-9496-4C81C93E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85F0C-1598-450F-BD35-B26CCA822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937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7918-745B-4C3A-BA85-87C50ECB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83EA7-DD4D-4321-A0ED-F5AA2AEB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006C0-BC81-4D6A-8AFB-2B0674A6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C3F15-549A-424A-97A2-FEBAAA163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91B71-50D1-4446-B5C9-06547B3D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31C98-DC32-4B16-942A-2727991A1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609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C6B5-0406-4F2D-82D3-B11C9BC4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F0970-2F15-4643-95D7-585F8E90A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C5D0D-7CDA-4179-831B-A1E79FE5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77FF9-B27C-4BF1-BF62-DBBB34B1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B0987-9527-4BD1-A7F2-6967CA20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49093-9182-4186-95C3-972AC5237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59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1875-7694-4E09-8191-DC4B0F6C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0B2DB-B973-4609-85BC-3012D3FC9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D71CF-BB4B-4FEE-91A7-BB174AAC0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77E98-FA5C-4082-9B62-76FF6A55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5E703-4D48-4517-AA3C-91203130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E1F3F-2FF6-440E-B63A-23C1040E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70399-24F4-4CC2-8859-13D64B2BAD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757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34A4-C9A5-4BC6-AA03-7994A864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E3B24-C511-48D2-BD33-A4417FA42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1CF92-7BBB-4B8F-9FC8-2CC6FB62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544A9-02E0-4439-8443-3E3EFB1C3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B29342-9CA1-4594-A950-FF5D5357A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0F575-900F-4F56-808A-611DB68B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82A2D3-DD0B-4A9C-9998-41F3A5A4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EFBD84-4C2D-4C3A-84FE-070892EA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DE60C-8553-42FC-8AA5-56A716EA7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44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7CD3-D020-49B0-AC07-2F065C05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E1661-5A43-4835-9EA1-D065FF72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435F2-E169-4C28-9507-42997A27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B8E94-FA8C-4EEC-BBF1-7A15DEBE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6E1CE-CC30-4FD7-A3B8-CF98F7853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32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CEFC-8638-4449-B0F3-E5E1BF57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65225-84EB-47E5-945F-D5EA24DA2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F755-5F8B-4E84-968F-16F69C977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7AE69-A186-4A33-8F8A-76A643F3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83701-79E8-4E53-AF71-13965FBC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E187C-6B26-4FEB-8563-9707FA85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8EE87-3D5D-4BFF-A34D-827D61E1F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89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74A26-6DFC-42FD-9E86-5FCE7BB4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5623B-88D9-4369-8236-2BE4B688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3CDDF-936C-4975-AFD8-7180D0F9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BA1B5-E50E-4413-A9FF-764B6318C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759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3E05-B0D1-461B-B1DC-8022CA78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301EA-8D20-4612-B573-B5BCCC923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5C1C1-4028-401A-B6DA-F0688994E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54E1A-CE98-4411-9DA2-7B65B58F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0150E-FB7C-4EF2-BBB3-F3071CC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D32B-22A5-41EF-9E16-6F8D06E1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CDA82-2373-47BA-989A-8AEB9A128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998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EC7A3-914D-4B83-95FF-B0D47CB1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BB776-4E24-4C3A-9463-5190EA48F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3599C-2F8A-4FE9-8174-EC5893F6E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1AF9F-6E64-46C4-B9C0-93EF7B0F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51CCA-354A-4F87-B633-13CB9351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76DFA-FFA9-4237-ABD4-AB8905BC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9541A-FCA7-4E0B-87DA-4C728B3D6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477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7499-DAB3-487C-8AA7-F08EE88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539C4-57E8-4C6E-9799-864A69FA0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23173-DBDD-418C-95F1-B3431931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C41C-A197-4C1A-9EAF-68ECD212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FF9FB-F8C4-4E93-8848-0FCD7697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1D4EE-9E24-4B7E-A1BC-1DA95D797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369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CCD84-57C1-4987-A6D7-BD7452EFD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1E537-509D-42C8-9525-C1CCFC041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40418-B91D-472D-8407-04AB8ED5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7C2ED-647E-4493-90EF-E66C9D7B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CA9EB-0AC3-4E9B-A89D-01E6118E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76D2D-AFF8-4CD0-A0F5-4446E629C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27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7889-D45D-44E9-A47F-F8208B14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FC7D9CF9-668A-4127-AAD4-85F34B63DC94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97960-9A53-432B-898F-5A51F1E54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6169-6619-4EAB-9429-16B6F991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4A506-3856-44F3-923C-D5485520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9463F-C1DF-47D3-9264-AEB9DF6D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4EAF76-74E0-440A-9F77-1F55EFEC14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682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6A3C-FCE5-4186-ADA9-0243E1D5C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4B4ED-1C03-45EB-B300-5D5270220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A2B1D-3330-4601-9871-97D93BBF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98ABD-2DA6-413D-8884-B41F2DE3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C1D20-A64D-410F-8AA0-06D723E4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4D730-6EAE-4003-A084-B4EE97320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980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DF74-83B4-49B8-B1D2-70CCF243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148DA-F21F-4C15-9C1C-FEB286258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3AEFA-A930-45A3-AB99-7A3278A1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868D0-EECF-458F-8581-CBF89A7E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7B389-5A00-487E-B328-1D62DDF2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1E6EA-BBC7-4B92-B805-E420CFFD3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50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BFFC-03BA-4E13-A3E2-3BD3A228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2B95C-DC82-43F6-B4B4-B6164364E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62BB9-0026-4DD2-B7AF-ED74AB11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6728-56F5-4143-95D0-B5E5ADA5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6A5F9-C4AA-4BFE-8F9B-2DBA2DD1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0B064-6EDA-4629-AAFC-365B4107F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258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C88D-D8E9-4B2B-AE5D-9A41C73F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576CA-EEDF-488B-A02B-5860BBF10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52699-682F-481F-91B7-713CA7D71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4F27C-A799-4806-8D0D-6450EFB5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02789-E668-4309-A33D-89F06C4B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6F46F-2675-41D5-9B2F-26C6A076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95E9F-B9C3-435E-B7D3-8D8198311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1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B9ED-7F78-4DFF-BD0D-4134A2A4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5B7D8-59DE-48FA-A3FF-79AD166ED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97D3E-A1CB-4B83-9872-1FEC3C1F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2D85E-E0C8-4051-8B38-CEA8C8D0D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FB9D2-DF2C-4052-9C8A-A2F8300D4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9D2B48-48C3-4C76-BAE0-F794C67A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D1BFC-FB92-49C1-873D-C793745D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04BA5-47B5-4CFF-9881-6A341515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05679-6F1B-44ED-8CC9-634B3FC62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47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1ED4-80D1-4A59-B1F4-9D371AE3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FF357-C47E-4749-99C8-B18E6A761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195D5-E752-48C3-8EB0-657A9735F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F7BA4-D2A1-4215-A0CE-ADA43C171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01670-C15F-4CE5-8385-981F263EA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FEAFA-FD77-4E65-82DD-C5DED145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9A88A-5DED-4556-956E-5EF0E4F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5256E1-3D00-4D69-BAEC-6F9F9999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6F0D8-9276-4705-9A84-BE131F5C4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127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8CEB-8AD3-47DC-9D32-844E00C1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5191D-4BA4-4E22-BCEB-07AA9B8D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1BFD3-B78E-401D-8E37-60716A1D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2B953-25AC-4DEF-864C-E7B838EA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32043-47B3-4A66-84C9-82B67C3F0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61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F22C6-604E-4702-B207-9EAE1816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B9CE7-013B-4AA7-8E0B-4DEC1B0A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D7694-CB64-44C9-A215-B72F5075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41056-4507-4D64-85FA-9BBD5E72C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39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3F10-53F5-4158-9A11-A9AD83EA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0BF36-C9FF-49BD-A785-6321C68F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43FB0-B38A-40CD-89E2-A14B778A8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A42A7-264C-452D-BA29-BF42090B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57DF6-DEA5-4303-B958-4F119AE8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B9FB5-E66B-4DFE-B78F-FEAC5D5F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9E6B-A196-40DA-BFCE-268DB85AF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5229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0542-222F-4136-BC2B-CC6DB99B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34759-9FBB-4653-B014-DE5A760AD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37220-E4C6-4021-A3F6-8D07E9A07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43ABD-C6DC-43F2-93DB-EDC6BA16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C692F-CBF8-4124-818E-EFA1A639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3A6C0-6B26-4D12-805E-3898058D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67231-2EB9-4855-B373-F8FB24964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621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BC64A-42A2-4A0F-96D0-8AE44BC7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4DF52-08E2-4448-9B18-34D1FFB67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DA285-7735-46AB-9B97-498E152EB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F869-F835-4445-AD60-C72FA0B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20D08-7941-4B7C-A1A7-2126961E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E74F6-E762-446F-8A5C-57399E940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019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B130A3-62EC-4B14-8642-B8DC23AA0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3B612-54D6-44A2-8FB3-7FDA3CC66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94AF5-2660-4C4C-B171-6F136A66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18871-6065-42DC-83CB-C520163B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B968E-62BD-4844-9F02-C28133E1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6CC4-D6E7-4CCF-A54C-487DC8D4F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984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Line 2">
            <a:extLst>
              <a:ext uri="{FF2B5EF4-FFF2-40B4-BE49-F238E27FC236}">
                <a16:creationId xmlns:a16="http://schemas.microsoft.com/office/drawing/2014/main" id="{4342FA93-4B33-4008-8A34-6DE5B6E96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15" name="Arc 3">
            <a:extLst>
              <a:ext uri="{FF2B5EF4-FFF2-40B4-BE49-F238E27FC236}">
                <a16:creationId xmlns:a16="http://schemas.microsoft.com/office/drawing/2014/main" id="{4957CCE6-FEC1-44C1-8CCF-652844A04E3A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16" name="Rectangle 4">
            <a:extLst>
              <a:ext uri="{FF2B5EF4-FFF2-40B4-BE49-F238E27FC236}">
                <a16:creationId xmlns:a16="http://schemas.microsoft.com/office/drawing/2014/main" id="{A4B2CBDF-1D58-4F91-B913-DDD7C079471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32517" name="Rectangle 5">
            <a:extLst>
              <a:ext uri="{FF2B5EF4-FFF2-40B4-BE49-F238E27FC236}">
                <a16:creationId xmlns:a16="http://schemas.microsoft.com/office/drawing/2014/main" id="{0B9FDD18-9438-4A1E-8658-9FABF75EB75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32518" name="Rectangle 6">
            <a:extLst>
              <a:ext uri="{FF2B5EF4-FFF2-40B4-BE49-F238E27FC236}">
                <a16:creationId xmlns:a16="http://schemas.microsoft.com/office/drawing/2014/main" id="{965A0F4B-3769-48DA-8EFB-89100B8A31C8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32519" name="Rectangle 7">
            <a:extLst>
              <a:ext uri="{FF2B5EF4-FFF2-40B4-BE49-F238E27FC236}">
                <a16:creationId xmlns:a16="http://schemas.microsoft.com/office/drawing/2014/main" id="{E64CCEFB-54AB-4D9A-B49A-4B423521E4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32520" name="Rectangle 8">
            <a:extLst>
              <a:ext uri="{FF2B5EF4-FFF2-40B4-BE49-F238E27FC236}">
                <a16:creationId xmlns:a16="http://schemas.microsoft.com/office/drawing/2014/main" id="{FC7595A6-39A4-4CE1-AD87-C3E90C92AB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82317F-243C-4B96-94EF-9C09496306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D502-F90C-41B8-BE58-67A16946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0AFA9-B801-4D56-A68A-2BEB2BE53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459B9-F5D1-47AC-B8B4-1929D368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5F3FF-A87D-4676-AAEC-F2196259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EB243-AFF3-4E68-A044-9819A07D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C4E5A-1B09-45C1-96BD-882885A40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3732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A16FF-EE24-484A-8EBF-D82BA22B0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AE390-FC18-4F5B-8E52-8F9EF6DD3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903AD-1362-42A3-BB69-FBF43587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69A8B-3804-4081-B937-36C62F2B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C0639-4804-4A64-9407-A717C3EA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25DBC-1888-413F-AF7F-C3D821FDE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3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43F7-ED31-4A46-A8AB-F52D26F0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9BDB2-830B-4DE3-8616-60778DF1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3E227-DD5F-4C21-8FAE-989E2AFF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5789B-02E4-49CE-8E3D-65ADF2B7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AC5FE-DE4D-402D-A6F8-BF5528982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367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35C6-0149-4CA0-BB75-8C02145A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8041-751E-4FB1-872B-356B11016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7976E-4AF2-445B-8784-837ABFBF6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0D720-6970-4E13-A6F3-C65B3D2D3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5390E-689D-4FBE-AB96-619BEC61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77463-1F3D-42ED-9BDF-2E2B64A9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4D28F-0752-4406-ACEB-43434D145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229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4658-68F5-4EF9-A3D2-52B2D134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7ECB1-9F8F-4E70-AC61-0B8C2A087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2481-4505-4766-9B0B-D7BC500C5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AEC0E-D9EC-4F9B-B40A-669A4D01B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96CC-F68C-4ABD-AD1A-B7008E4A3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994160-31F6-41E5-A52B-CE3EB17E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B785F0-42CB-48B2-8440-1CA40F76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8702B-12C6-473A-8DA7-D287CE95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55552-D9CE-4108-AB31-95EF5278B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800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FF0BE-ED60-400B-863D-AC2262E0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75C47-CF78-4B53-979A-6F4C00AD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76CC8-449E-4B9B-93E8-58C16125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54D54-17EC-4482-8935-DEA083A4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524C0-273B-4518-A4EE-CD2BA2475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2778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3C740-1F3C-429A-BD3D-442A0D15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ABB59-63A2-4143-A47E-05820962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CCFE1-81D1-437E-A760-C2CE94B6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728B8-705D-4A62-9F80-8F6FF2C55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681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817D-9074-4FEA-8679-81FCA12E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7EF46-F8D9-4EDA-9A5A-6EC11120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D068F-587B-4C8D-BAED-0A6183F70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5F2EC-6003-4D1C-B3AD-FC52D2D7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CFCEE-6B47-4B2D-A9D1-7C624BFA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9C923-D8AD-4440-8D2B-E5939FCD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3D8DD-B477-43BF-A454-5E6FC561D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2388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E4C3-D329-412C-92E2-90E55E05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7EE35-206E-42FE-9C35-CF1AD8EF5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A59B1-B37D-4BC5-8C67-B6E7E0799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24F6F-439C-4EE5-8DFB-6903F5D5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68219-6DF2-474D-A130-C5D6A391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E6216-6843-4960-A769-68307073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FDB20-C2E9-45C0-8378-CBE6D92DB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370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3553-7529-42A4-91A0-3060AB3C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6C46A-14A3-4018-A518-F4D828D83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7DBA2-0C34-427C-871F-7AADFAAC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77307-B49D-4EEC-8E80-F1F22A9A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D7865-07F1-468B-8F38-1CD4C2FB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23FA4-6A4B-451F-8A76-A2285F344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900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1A73E-402B-4A09-80BD-953D4014A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455C4-A136-43D8-BEB2-BFA33549E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32BC2-1920-4A00-8DFF-237306EE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2B86D-00CD-43B7-8B3A-C1A0C458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09761-2F9A-4325-804F-57AAB0CA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5AA53-3D28-476A-80B6-12E22FADB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433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CA58-9A73-42E1-A170-12AD2C553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BE1A7-11B7-4A04-8CE9-D63FB0CF8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0F2E8-1946-4154-8AA2-D628FAD7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3DB24-2F70-4C24-A0C9-BF3B21D5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394D5-8E3B-4578-9C5F-F6D5C968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CDB9A-32E9-420B-A232-E6FF186D8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9705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31955-8664-4AB8-8C59-BE827CBA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11799-65A2-437F-8D28-A4F530450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75DCC-89AE-4DC8-80E1-29FC5523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B8052-D00C-4D17-9975-CDC8155C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A2C5D-51A7-40DC-9B94-C60B35DC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66CB0-30CF-4F99-B14F-ADCCBC8E4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32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9C6BC-172E-45C4-A59F-6064B371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08DAB-4C3A-4A97-96EE-3ED3589C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260BC-A24D-49FD-9072-76456F75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80D98-E3DA-4E69-AE9B-7E9588F68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498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1F84-0085-4821-A019-2FA63B45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1B07A-68F1-476E-BAAD-C15F22F67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18FB4-D128-41A5-BF18-953E16D5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E713-67FF-4011-AE82-6A278C2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4524D-454B-44D5-ABD2-B05F67AC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597E3-FCAC-4B5F-9E38-44C4F0AB7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6288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2924-3695-4B65-BF29-EBD6FDF7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5AE83-0571-4153-8002-078985DDC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8C6B9-2874-4FFB-86F3-ABF494FD7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C1E97-E157-4A6C-88C8-51C24310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DA64-3429-4CDA-991F-469066AD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1BE0E-49DD-419D-AFB5-27CEC358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85552-97A4-4094-9C8B-6B2956300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969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7810-146A-48C4-BE3C-B31AD27B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BF1A5-F780-4098-9E7A-7BF6C3652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42874-F0CB-4120-982C-F20552031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D639D-BE2B-418E-BC27-D40712F78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29E7B-1BA2-49AE-833C-B61E09C23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A2340-F293-49C2-92AE-8DE7455C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AA389-2E89-44B4-B14E-C9573924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4ACAF-338B-455C-976A-C47666DB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A9027-020D-4F01-852E-D8C711E64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431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F949-767E-41F1-A5E0-A714B49C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CE9EE-3A6D-48CE-B0E0-80EF7FE8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6E302-F1F8-438F-82C9-6E38AB50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AE6BE-631A-42B5-ADBB-2D420DE2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55F34-A1ED-45BA-AB4D-89202E2BC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1051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F6F505-4005-45EC-8F6A-7CF89D35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AFC16-7480-4B2F-8A7E-E814D8D2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6BBB6-5010-4432-9135-9FE372E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AE182-729B-4ECD-8B8F-A81F4F072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8154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65C3-3AF3-439C-96E3-E848D27C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2E6E-E711-4E22-BBB7-540D66953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BEC08-4EC4-4AD3-AF44-1687A820C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9579C-FF9B-453D-A066-1FE37859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49AA-7384-44E2-8076-1AAB0248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08677-E7FC-48DC-8F62-74EC5D42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6D0E9-E54D-4D01-9EAC-9A5C94B78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4534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CF6E-3622-4362-A4FE-944A476F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16536-DA3A-47B2-BC7D-47055FF33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FD91A-5D70-44C5-AB72-89CEF5C47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ED47A-7A8C-499C-BB74-6C9265DC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C7723-7EF7-4A5C-B8F0-8F363EA0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952DC-037A-4BE6-9ABE-49200A5C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2D1E4-C135-4DD1-81EE-3B6B9F5CE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154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1191-40F1-4CC7-951A-84E4539FB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B23FD-DE3B-454F-AD8B-CADDBC258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192D6-EEA0-4D3C-85B2-A373F4F4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FF8E-3DDC-488B-A538-FD98AA12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1647-8E46-4658-BCD5-BEF076BC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7F77D-7FDF-41B8-B921-F7B14814F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0523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9F42B-599D-4AD3-87DE-1A5797263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E9B07-73A6-4BCF-97BA-9EF476B7E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C10A-1A0F-48BD-894D-81C05A9D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55C8A-E6DC-4299-9938-0BE5955E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D4F27-430E-4022-BF98-EAA4897B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10447-F3F7-4099-8B3D-A97A68A89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28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34D5-1602-45AF-BE48-B1D16DCA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98D6A-75A8-4C3B-99C7-D0A6E9829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EBED3-31B4-4444-8D81-F373D0980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198F5-006B-430D-B20E-7C07EFF6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65643-9F24-4E63-8F74-CF360333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CFAF3-804E-4ABA-AA19-87A5402F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3D9F-432E-4720-BF0A-7187A742C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93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D03B-6BDB-4D85-9357-F9929837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AC2BD-E13E-48E2-949D-0A6CBCD03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88E05-ED01-4DBC-8788-50B93B38A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D7A69-6F10-4501-AC48-8E536394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BA9B9-F3AC-41D0-BB0C-12B9264F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B3FEF-3DDC-44BF-A0BA-B22D6388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8EB8A-EE78-48AC-B878-D02A126A8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2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>
            <a:extLst>
              <a:ext uri="{FF2B5EF4-FFF2-40B4-BE49-F238E27FC236}">
                <a16:creationId xmlns:a16="http://schemas.microsoft.com/office/drawing/2014/main" id="{2E07DF5C-DF10-463D-A3B0-49F1CC0558B9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AC0A4F-4255-44D4-90CA-47EEDA8E5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E31AEC-4D2F-4399-800C-1EBE49F18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178E0038-CA9B-4324-BDC5-38F29AA2BC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17B3AFA1-2DFD-4BE0-8ACC-2D8518C851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DC395841-2E06-4495-AF6A-441946D5A4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9EAD1001-8E63-4900-972F-0BCAC7631B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7" name="Line 13">
            <a:extLst>
              <a:ext uri="{FF2B5EF4-FFF2-40B4-BE49-F238E27FC236}">
                <a16:creationId xmlns:a16="http://schemas.microsoft.com/office/drawing/2014/main" id="{F6C65932-0909-486D-BEF7-3D6E0F054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Arc 2">
            <a:extLst>
              <a:ext uri="{FF2B5EF4-FFF2-40B4-BE49-F238E27FC236}">
                <a16:creationId xmlns:a16="http://schemas.microsoft.com/office/drawing/2014/main" id="{7C7972F2-82A8-4626-A61F-1A3E9441E33B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9C15A271-B127-4AF8-8008-0C30C996D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61828" name="Rectangle 4">
            <a:extLst>
              <a:ext uri="{FF2B5EF4-FFF2-40B4-BE49-F238E27FC236}">
                <a16:creationId xmlns:a16="http://schemas.microsoft.com/office/drawing/2014/main" id="{519FF147-821E-4F93-AA41-859A3E6F4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1829" name="Rectangle 5">
            <a:extLst>
              <a:ext uri="{FF2B5EF4-FFF2-40B4-BE49-F238E27FC236}">
                <a16:creationId xmlns:a16="http://schemas.microsoft.com/office/drawing/2014/main" id="{920B90E2-E38F-406E-9D21-DF316BD4AC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61830" name="Rectangle 6">
            <a:extLst>
              <a:ext uri="{FF2B5EF4-FFF2-40B4-BE49-F238E27FC236}">
                <a16:creationId xmlns:a16="http://schemas.microsoft.com/office/drawing/2014/main" id="{CEC082F0-89A1-4E65-8D7D-9296EC91E6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61831" name="Rectangle 7">
            <a:extLst>
              <a:ext uri="{FF2B5EF4-FFF2-40B4-BE49-F238E27FC236}">
                <a16:creationId xmlns:a16="http://schemas.microsoft.com/office/drawing/2014/main" id="{09CAB4D4-86DE-4B90-BB0B-31034FCA2F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166C34AB-9F71-48C3-9BB3-196965A291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61832" name="Line 8">
            <a:extLst>
              <a:ext uri="{FF2B5EF4-FFF2-40B4-BE49-F238E27FC236}">
                <a16:creationId xmlns:a16="http://schemas.microsoft.com/office/drawing/2014/main" id="{6D0B3679-EAD3-49BE-B4CA-F8ED3BA73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>
            <a:extLst>
              <a:ext uri="{FF2B5EF4-FFF2-40B4-BE49-F238E27FC236}">
                <a16:creationId xmlns:a16="http://schemas.microsoft.com/office/drawing/2014/main" id="{6117A826-E009-4616-804F-43234E77E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85731" name="Rectangle 3">
            <a:extLst>
              <a:ext uri="{FF2B5EF4-FFF2-40B4-BE49-F238E27FC236}">
                <a16:creationId xmlns:a16="http://schemas.microsoft.com/office/drawing/2014/main" id="{422B9453-2C9C-4763-AE21-725A2F124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5732" name="Rectangle 4">
            <a:extLst>
              <a:ext uri="{FF2B5EF4-FFF2-40B4-BE49-F238E27FC236}">
                <a16:creationId xmlns:a16="http://schemas.microsoft.com/office/drawing/2014/main" id="{4D787CA0-7F8E-449B-858E-2C4D24F672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5733" name="Rectangle 5">
            <a:extLst>
              <a:ext uri="{FF2B5EF4-FFF2-40B4-BE49-F238E27FC236}">
                <a16:creationId xmlns:a16="http://schemas.microsoft.com/office/drawing/2014/main" id="{04FF80E1-74B3-4B20-8AD2-71C2E04E3B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5734" name="Rectangle 6">
            <a:extLst>
              <a:ext uri="{FF2B5EF4-FFF2-40B4-BE49-F238E27FC236}">
                <a16:creationId xmlns:a16="http://schemas.microsoft.com/office/drawing/2014/main" id="{CAB45EF0-5A52-4E10-AFAA-FC4D3C2FD6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fld id="{C56E08A0-16CB-46B1-AC3C-E37A5213DF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1B019162-77B7-45D1-B8C4-B4B4E5D51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FE5B903-3E1B-4FF1-B72D-C382E7447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3316" name="Rectangle 4">
            <a:extLst>
              <a:ext uri="{FF2B5EF4-FFF2-40B4-BE49-F238E27FC236}">
                <a16:creationId xmlns:a16="http://schemas.microsoft.com/office/drawing/2014/main" id="{AC06673B-AE95-4B24-AFAF-1A27D91A0A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53317" name="Rectangle 5">
            <a:extLst>
              <a:ext uri="{FF2B5EF4-FFF2-40B4-BE49-F238E27FC236}">
                <a16:creationId xmlns:a16="http://schemas.microsoft.com/office/drawing/2014/main" id="{7BD05611-227C-477A-966F-5FD4BB38AA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53318" name="Rectangle 6">
            <a:extLst>
              <a:ext uri="{FF2B5EF4-FFF2-40B4-BE49-F238E27FC236}">
                <a16:creationId xmlns:a16="http://schemas.microsoft.com/office/drawing/2014/main" id="{3F654A83-9E62-4D2F-B6A8-AAC475E497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fld id="{9BEEFF26-F0CA-4868-8E32-C9EE618B33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5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>
            <a:extLst>
              <a:ext uri="{FF2B5EF4-FFF2-40B4-BE49-F238E27FC236}">
                <a16:creationId xmlns:a16="http://schemas.microsoft.com/office/drawing/2014/main" id="{C51D6E4F-459C-4BC8-9F21-8746B5FBD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97347" name="Rectangle 3">
            <a:extLst>
              <a:ext uri="{FF2B5EF4-FFF2-40B4-BE49-F238E27FC236}">
                <a16:creationId xmlns:a16="http://schemas.microsoft.com/office/drawing/2014/main" id="{68494382-5068-46FA-A7D1-BD58D6CE3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7348" name="Rectangle 4">
            <a:extLst>
              <a:ext uri="{FF2B5EF4-FFF2-40B4-BE49-F238E27FC236}">
                <a16:creationId xmlns:a16="http://schemas.microsoft.com/office/drawing/2014/main" id="{B5E36CAE-F7EB-43CB-BB4B-E5C7E79E5E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7349" name="Rectangle 5">
            <a:extLst>
              <a:ext uri="{FF2B5EF4-FFF2-40B4-BE49-F238E27FC236}">
                <a16:creationId xmlns:a16="http://schemas.microsoft.com/office/drawing/2014/main" id="{0C7156AE-43ED-4AB6-8E10-9112D1EFAD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7350" name="Rectangle 6">
            <a:extLst>
              <a:ext uri="{FF2B5EF4-FFF2-40B4-BE49-F238E27FC236}">
                <a16:creationId xmlns:a16="http://schemas.microsoft.com/office/drawing/2014/main" id="{7C8B6F9D-E9C6-4176-B208-ABF89DEFC0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fld id="{E9166A1D-B06A-4D06-B3E3-DDE32AD14B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Arc 2">
            <a:extLst>
              <a:ext uri="{FF2B5EF4-FFF2-40B4-BE49-F238E27FC236}">
                <a16:creationId xmlns:a16="http://schemas.microsoft.com/office/drawing/2014/main" id="{FDD1ED9D-A3AC-48D0-A6BC-FF667D09156E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491" name="Rectangle 3">
            <a:extLst>
              <a:ext uri="{FF2B5EF4-FFF2-40B4-BE49-F238E27FC236}">
                <a16:creationId xmlns:a16="http://schemas.microsoft.com/office/drawing/2014/main" id="{38336A40-9FE9-409B-ABA5-1D470C19C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31492" name="Rectangle 4">
            <a:extLst>
              <a:ext uri="{FF2B5EF4-FFF2-40B4-BE49-F238E27FC236}">
                <a16:creationId xmlns:a16="http://schemas.microsoft.com/office/drawing/2014/main" id="{8200BAE3-00F3-4551-9F9D-592BF6BEB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1493" name="Rectangle 5">
            <a:extLst>
              <a:ext uri="{FF2B5EF4-FFF2-40B4-BE49-F238E27FC236}">
                <a16:creationId xmlns:a16="http://schemas.microsoft.com/office/drawing/2014/main" id="{993A6696-D5F1-4CAC-ABB6-06508DF6FA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31494" name="Rectangle 6">
            <a:extLst>
              <a:ext uri="{FF2B5EF4-FFF2-40B4-BE49-F238E27FC236}">
                <a16:creationId xmlns:a16="http://schemas.microsoft.com/office/drawing/2014/main" id="{04508CDA-CBF4-4FB2-8EC9-39B438A02A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31495" name="Rectangle 7">
            <a:extLst>
              <a:ext uri="{FF2B5EF4-FFF2-40B4-BE49-F238E27FC236}">
                <a16:creationId xmlns:a16="http://schemas.microsoft.com/office/drawing/2014/main" id="{8175D2FE-3101-4AFD-92D7-FFCC56B2BB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365D3921-F06B-4868-A968-62502B94EB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31496" name="Line 8">
            <a:extLst>
              <a:ext uri="{FF2B5EF4-FFF2-40B4-BE49-F238E27FC236}">
                <a16:creationId xmlns:a16="http://schemas.microsoft.com/office/drawing/2014/main" id="{BD94B9B5-B387-4D76-946F-B8AE86751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>
            <a:extLst>
              <a:ext uri="{FF2B5EF4-FFF2-40B4-BE49-F238E27FC236}">
                <a16:creationId xmlns:a16="http://schemas.microsoft.com/office/drawing/2014/main" id="{3806009B-B55A-4733-8D3A-967BCEDC4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52355" name="Rectangle 3">
            <a:extLst>
              <a:ext uri="{FF2B5EF4-FFF2-40B4-BE49-F238E27FC236}">
                <a16:creationId xmlns:a16="http://schemas.microsoft.com/office/drawing/2014/main" id="{63560CBA-F9B6-4B47-818B-99C223491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52356" name="Rectangle 4">
            <a:extLst>
              <a:ext uri="{FF2B5EF4-FFF2-40B4-BE49-F238E27FC236}">
                <a16:creationId xmlns:a16="http://schemas.microsoft.com/office/drawing/2014/main" id="{F1B2B44A-C71A-4323-BE52-326250F762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52357" name="Rectangle 5">
            <a:extLst>
              <a:ext uri="{FF2B5EF4-FFF2-40B4-BE49-F238E27FC236}">
                <a16:creationId xmlns:a16="http://schemas.microsoft.com/office/drawing/2014/main" id="{BC58F69F-CC7F-498C-8E76-E43AC01AC2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52358" name="Rectangle 6">
            <a:extLst>
              <a:ext uri="{FF2B5EF4-FFF2-40B4-BE49-F238E27FC236}">
                <a16:creationId xmlns:a16="http://schemas.microsoft.com/office/drawing/2014/main" id="{793A81EE-A20F-450B-A508-2412C7F03B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fld id="{4B8B02C0-22B4-44C0-9E93-1E5CA592DA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6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45.xml"/><Relationship Id="rId7" Type="http://schemas.openxmlformats.org/officeDocument/2006/relationships/oleObject" Target="../embeddings/oleObject3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wmf"/><Relationship Id="rId5" Type="http://schemas.openxmlformats.org/officeDocument/2006/relationships/oleObject" Target="../embeddings/Microsoft_Word_97_-_2003_Document4.doc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9" name="Arc 1033">
            <a:extLst>
              <a:ext uri="{FF2B5EF4-FFF2-40B4-BE49-F238E27FC236}">
                <a16:creationId xmlns:a16="http://schemas.microsoft.com/office/drawing/2014/main" id="{872F633F-8325-4642-BE72-F382B6BD134E}"/>
              </a:ext>
            </a:extLst>
          </p:cNvPr>
          <p:cNvSpPr>
            <a:spLocks/>
          </p:cNvSpPr>
          <p:nvPr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2" name="Rectangle 1026">
            <a:extLst>
              <a:ext uri="{FF2B5EF4-FFF2-40B4-BE49-F238E27FC236}">
                <a16:creationId xmlns:a16="http://schemas.microsoft.com/office/drawing/2014/main" id="{70F55439-AE76-48BE-BF46-66D7773A3C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98438"/>
            <a:ext cx="9077325" cy="1093787"/>
          </a:xfrm>
        </p:spPr>
        <p:txBody>
          <a:bodyPr/>
          <a:lstStyle/>
          <a:p>
            <a:pPr algn="r">
              <a:lnSpc>
                <a:spcPct val="95000"/>
              </a:lnSpc>
            </a:pPr>
            <a:r>
              <a:rPr lang="en-US" altLang="en-US" sz="4000"/>
              <a:t>Terrain analysis and the modeling of catchment architecture</a:t>
            </a:r>
          </a:p>
        </p:txBody>
      </p:sp>
      <p:sp>
        <p:nvSpPr>
          <p:cNvPr id="204803" name="Rectangle 1027">
            <a:extLst>
              <a:ext uri="{FF2B5EF4-FFF2-40B4-BE49-F238E27FC236}">
                <a16:creationId xmlns:a16="http://schemas.microsoft.com/office/drawing/2014/main" id="{EA3C01B1-243D-4873-A5CC-6A0772C1E6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2938" y="2705100"/>
            <a:ext cx="4557712" cy="2284413"/>
          </a:xfrm>
        </p:spPr>
        <p:txBody>
          <a:bodyPr/>
          <a:lstStyle/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David G. Tarboton</a:t>
            </a:r>
          </a:p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Kimberly A. T. Schreuders</a:t>
            </a:r>
          </a:p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Matthew E. Baker</a:t>
            </a:r>
          </a:p>
          <a:p>
            <a:pPr algn="ctr"/>
            <a:endParaRPr lang="en-US" altLang="en-US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david.tarboton@usu.edu</a:t>
            </a:r>
          </a:p>
        </p:txBody>
      </p:sp>
      <p:sp>
        <p:nvSpPr>
          <p:cNvPr id="204804" name="Line 1028">
            <a:extLst>
              <a:ext uri="{FF2B5EF4-FFF2-40B4-BE49-F238E27FC236}">
                <a16:creationId xmlns:a16="http://schemas.microsoft.com/office/drawing/2014/main" id="{9D1C51DC-678B-4C61-AB42-EA2719968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8" y="5708650"/>
            <a:ext cx="8640762" cy="0"/>
          </a:xfrm>
          <a:prstGeom prst="line">
            <a:avLst/>
          </a:prstGeom>
          <a:noFill/>
          <a:ln w="57150" cmpd="thickThin">
            <a:solidFill>
              <a:srgbClr val="1D007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05" name="Picture 1029">
            <a:extLst>
              <a:ext uri="{FF2B5EF4-FFF2-40B4-BE49-F238E27FC236}">
                <a16:creationId xmlns:a16="http://schemas.microsoft.com/office/drawing/2014/main" id="{DB9DB17A-9367-4665-8080-49D9640F7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5832475"/>
            <a:ext cx="2605087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4807" name="Object 1031">
            <a:extLst>
              <a:ext uri="{FF2B5EF4-FFF2-40B4-BE49-F238E27FC236}">
                <a16:creationId xmlns:a16="http://schemas.microsoft.com/office/drawing/2014/main" id="{B1E6EA8E-F788-4CBF-B9C2-82A0BBD113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1485900"/>
          <a:ext cx="3151187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5551488" y="1485900"/>
                        <a:ext cx="3151187" cy="368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8" name="Rectangle 1032">
            <a:extLst>
              <a:ext uri="{FF2B5EF4-FFF2-40B4-BE49-F238E27FC236}">
                <a16:creationId xmlns:a16="http://schemas.microsoft.com/office/drawing/2014/main" id="{4331B30B-8B56-4328-86DC-09758EDE3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984875"/>
            <a:ext cx="558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800">
                <a:solidFill>
                  <a:schemeClr val="tx2"/>
                </a:solidFill>
              </a:rPr>
              <a:t>http://www.engineering.usu.edu/dtarb</a:t>
            </a:r>
          </a:p>
        </p:txBody>
      </p:sp>
      <p:sp>
        <p:nvSpPr>
          <p:cNvPr id="204810" name="Line 1034">
            <a:extLst>
              <a:ext uri="{FF2B5EF4-FFF2-40B4-BE49-F238E27FC236}">
                <a16:creationId xmlns:a16="http://schemas.microsoft.com/office/drawing/2014/main" id="{669DADBB-7C15-49BA-A540-92948EBD6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1393825"/>
            <a:ext cx="78184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>
            <a:extLst>
              <a:ext uri="{FF2B5EF4-FFF2-40B4-BE49-F238E27FC236}">
                <a16:creationId xmlns:a16="http://schemas.microsoft.com/office/drawing/2014/main" id="{F8171134-398A-4311-A8B9-02F107658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193675"/>
            <a:ext cx="9144001" cy="823913"/>
          </a:xfrm>
        </p:spPr>
        <p:txBody>
          <a:bodyPr/>
          <a:lstStyle/>
          <a:p>
            <a:r>
              <a:rPr lang="en-US" altLang="en-US" sz="3600"/>
              <a:t>Weighted distance to target set. </a:t>
            </a:r>
            <a:endParaRPr lang="en-US" altLang="en-US" sz="3600">
              <a:solidFill>
                <a:srgbClr val="FF0000"/>
              </a:solidFill>
            </a:endParaRPr>
          </a:p>
        </p:txBody>
      </p:sp>
      <p:graphicFrame>
        <p:nvGraphicFramePr>
          <p:cNvPr id="1253379" name="Object 3">
            <a:extLst>
              <a:ext uri="{FF2B5EF4-FFF2-40B4-BE49-F238E27FC236}">
                <a16:creationId xmlns:a16="http://schemas.microsoft.com/office/drawing/2014/main" id="{7789BFA6-D9ED-4EB4-BFE2-02DC6D9357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172781"/>
              </p:ext>
            </p:extLst>
          </p:nvPr>
        </p:nvGraphicFramePr>
        <p:xfrm>
          <a:off x="1336675" y="1096963"/>
          <a:ext cx="6280150" cy="471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82" name="Worksheet" r:id="rId3" imgW="4428960" imgH="3381221" progId="Excel.Sheet.8">
                  <p:embed/>
                </p:oleObj>
              </mc:Choice>
              <mc:Fallback>
                <p:oleObj name="Worksheet" r:id="rId3" imgW="4428960" imgH="338122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1096963"/>
                        <a:ext cx="6280150" cy="471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80" name="Rectangle 4">
            <a:extLst>
              <a:ext uri="{FF2B5EF4-FFF2-40B4-BE49-F238E27FC236}">
                <a16:creationId xmlns:a16="http://schemas.microsoft.com/office/drawing/2014/main" id="{2A0275CF-934D-4AC6-A302-AC1D29F38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888038"/>
            <a:ext cx="7732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2"/>
                </a:solidFill>
              </a:rPr>
              <a:t>Example to quantify effectiveness of riparian zone sediment capture based on buffer potential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7493" name="Object 21">
            <a:extLst>
              <a:ext uri="{FF2B5EF4-FFF2-40B4-BE49-F238E27FC236}">
                <a16:creationId xmlns:a16="http://schemas.microsoft.com/office/drawing/2014/main" id="{D65554D9-9337-4ECD-8003-A765F4244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789668"/>
              </p:ext>
            </p:extLst>
          </p:nvPr>
        </p:nvGraphicFramePr>
        <p:xfrm>
          <a:off x="2459038" y="1612900"/>
          <a:ext cx="6280150" cy="471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518" name="Worksheet" r:id="rId3" imgW="4428960" imgH="3381221" progId="Excel.Sheet.8">
                  <p:embed/>
                </p:oleObj>
              </mc:Choice>
              <mc:Fallback>
                <p:oleObj name="Worksheet" r:id="rId3" imgW="4428960" imgH="3381221" progId="Excel.Shee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1612900"/>
                        <a:ext cx="6280150" cy="471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7474" name="Rectangle 2">
            <a:extLst>
              <a:ext uri="{FF2B5EF4-FFF2-40B4-BE49-F238E27FC236}">
                <a16:creationId xmlns:a16="http://schemas.microsoft.com/office/drawing/2014/main" id="{7E16D5B8-07DA-4B21-A4E4-1405FCD32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12725"/>
            <a:ext cx="9144000" cy="1122363"/>
          </a:xfrm>
        </p:spPr>
        <p:txBody>
          <a:bodyPr/>
          <a:lstStyle/>
          <a:p>
            <a:r>
              <a:rPr lang="en-US" altLang="en-US" sz="3600"/>
              <a:t>Buffer potential weighted distance to stream downslope recursion</a:t>
            </a:r>
          </a:p>
        </p:txBody>
      </p:sp>
      <p:sp>
        <p:nvSpPr>
          <p:cNvPr id="1257479" name="Text Box 7">
            <a:extLst>
              <a:ext uri="{FF2B5EF4-FFF2-40B4-BE49-F238E27FC236}">
                <a16:creationId xmlns:a16="http://schemas.microsoft.com/office/drawing/2014/main" id="{88D4A1A0-5326-4679-9F62-9AF3A10A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4170363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38.2</a:t>
            </a:r>
          </a:p>
        </p:txBody>
      </p:sp>
      <p:grpSp>
        <p:nvGrpSpPr>
          <p:cNvPr id="1257504" name="Group 32">
            <a:extLst>
              <a:ext uri="{FF2B5EF4-FFF2-40B4-BE49-F238E27FC236}">
                <a16:creationId xmlns:a16="http://schemas.microsoft.com/office/drawing/2014/main" id="{F86CCABB-D50A-4E05-972E-ACF02BCB7F57}"/>
              </a:ext>
            </a:extLst>
          </p:cNvPr>
          <p:cNvGrpSpPr>
            <a:grpSpLocks/>
          </p:cNvGrpSpPr>
          <p:nvPr/>
        </p:nvGrpSpPr>
        <p:grpSpPr bwMode="auto">
          <a:xfrm>
            <a:off x="314325" y="3257550"/>
            <a:ext cx="5526088" cy="946150"/>
            <a:chOff x="-2339" y="1426"/>
            <a:chExt cx="3481" cy="596"/>
          </a:xfrm>
        </p:grpSpPr>
        <p:sp>
          <p:nvSpPr>
            <p:cNvPr id="1257485" name="Text Box 13">
              <a:extLst>
                <a:ext uri="{FF2B5EF4-FFF2-40B4-BE49-F238E27FC236}">
                  <a16:creationId xmlns:a16="http://schemas.microsoft.com/office/drawing/2014/main" id="{B70CC57E-889C-4DE3-8E2D-AE75F95AA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339" y="1426"/>
              <a:ext cx="112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800">
                  <a:solidFill>
                    <a:schemeClr val="tx1"/>
                  </a:solidFill>
                </a:rPr>
                <a:t>7.5+42.4*</a:t>
              </a:r>
            </a:p>
            <a:p>
              <a:pPr algn="l"/>
              <a:r>
                <a:rPr kumimoji="0" lang="en-US" altLang="en-US" sz="2800">
                  <a:solidFill>
                    <a:schemeClr val="tx1"/>
                  </a:solidFill>
                </a:rPr>
                <a:t>(0.7+0.5)/2</a:t>
              </a:r>
            </a:p>
          </p:txBody>
        </p:sp>
        <p:sp>
          <p:nvSpPr>
            <p:cNvPr id="1257486" name="Line 14">
              <a:extLst>
                <a:ext uri="{FF2B5EF4-FFF2-40B4-BE49-F238E27FC236}">
                  <a16:creationId xmlns:a16="http://schemas.microsoft.com/office/drawing/2014/main" id="{97E3ACF2-E4F1-4123-A244-D6C4DB639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87" y="1616"/>
              <a:ext cx="1602" cy="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487" name="Text Box 15">
              <a:extLst>
                <a:ext uri="{FF2B5EF4-FFF2-40B4-BE49-F238E27FC236}">
                  <a16:creationId xmlns:a16="http://schemas.microsoft.com/office/drawing/2014/main" id="{875ED4BA-B4A6-4FB5-9824-D35B6AC8F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" y="1495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32.9</a:t>
              </a:r>
            </a:p>
          </p:txBody>
        </p:sp>
      </p:grpSp>
      <p:sp>
        <p:nvSpPr>
          <p:cNvPr id="1257494" name="Oval 22">
            <a:extLst>
              <a:ext uri="{FF2B5EF4-FFF2-40B4-BE49-F238E27FC236}">
                <a16:creationId xmlns:a16="http://schemas.microsoft.com/office/drawing/2014/main" id="{50C3FA02-445E-445B-8361-34FF710E8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4114800"/>
            <a:ext cx="519112" cy="492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495" name="Oval 23">
            <a:extLst>
              <a:ext uri="{FF2B5EF4-FFF2-40B4-BE49-F238E27FC236}">
                <a16:creationId xmlns:a16="http://schemas.microsoft.com/office/drawing/2014/main" id="{F48995E0-6A49-451D-B451-3054793F1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311525"/>
            <a:ext cx="519113" cy="492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57516" name="Group 44">
            <a:extLst>
              <a:ext uri="{FF2B5EF4-FFF2-40B4-BE49-F238E27FC236}">
                <a16:creationId xmlns:a16="http://schemas.microsoft.com/office/drawing/2014/main" id="{1829F3EF-CABE-4101-AB1A-8E02FF7C841E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2139950"/>
            <a:ext cx="4799013" cy="768350"/>
            <a:chOff x="248" y="1348"/>
            <a:chExt cx="3023" cy="484"/>
          </a:xfrm>
        </p:grpSpPr>
        <p:sp>
          <p:nvSpPr>
            <p:cNvPr id="1257491" name="Text Box 19">
              <a:extLst>
                <a:ext uri="{FF2B5EF4-FFF2-40B4-BE49-F238E27FC236}">
                  <a16:creationId xmlns:a16="http://schemas.microsoft.com/office/drawing/2014/main" id="{D5889806-47DB-43EF-A9A4-31A39A854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1" y="1582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7.5</a:t>
              </a:r>
            </a:p>
          </p:txBody>
        </p:sp>
        <p:sp>
          <p:nvSpPr>
            <p:cNvPr id="1257489" name="Text Box 17">
              <a:extLst>
                <a:ext uri="{FF2B5EF4-FFF2-40B4-BE49-F238E27FC236}">
                  <a16:creationId xmlns:a16="http://schemas.microsoft.com/office/drawing/2014/main" id="{954449AB-ED6E-4651-A49C-DF8316D20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" y="1348"/>
              <a:ext cx="9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800">
                  <a:solidFill>
                    <a:schemeClr val="tx1"/>
                  </a:solidFill>
                </a:rPr>
                <a:t>30*0.5/2</a:t>
              </a:r>
            </a:p>
          </p:txBody>
        </p:sp>
        <p:sp>
          <p:nvSpPr>
            <p:cNvPr id="1257490" name="Line 18">
              <a:extLst>
                <a:ext uri="{FF2B5EF4-FFF2-40B4-BE49-F238E27FC236}">
                  <a16:creationId xmlns:a16="http://schemas.microsoft.com/office/drawing/2014/main" id="{E91389CC-9B99-42C5-921C-ECD5D45E4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" y="1523"/>
              <a:ext cx="1526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7496" name="Oval 24">
            <a:extLst>
              <a:ext uri="{FF2B5EF4-FFF2-40B4-BE49-F238E27FC236}">
                <a16:creationId xmlns:a16="http://schemas.microsoft.com/office/drawing/2014/main" id="{BC6CCF76-D68A-46B4-9766-A69871DC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2562225"/>
            <a:ext cx="519113" cy="492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498" name="Text Box 26">
            <a:extLst>
              <a:ext uri="{FF2B5EF4-FFF2-40B4-BE49-F238E27FC236}">
                <a16:creationId xmlns:a16="http://schemas.microsoft.com/office/drawing/2014/main" id="{76B46BDD-0442-432F-989D-64B03ACC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1681163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7499" name="Text Box 27">
            <a:extLst>
              <a:ext uri="{FF2B5EF4-FFF2-40B4-BE49-F238E27FC236}">
                <a16:creationId xmlns:a16="http://schemas.microsoft.com/office/drawing/2014/main" id="{60BB52F9-BA09-4E34-AF0C-2A3467F0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693863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7500" name="Text Box 28">
            <a:extLst>
              <a:ext uri="{FF2B5EF4-FFF2-40B4-BE49-F238E27FC236}">
                <a16:creationId xmlns:a16="http://schemas.microsoft.com/office/drawing/2014/main" id="{97949D65-3A92-42A4-A36A-360EEE7F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1681163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7501" name="Text Box 29">
            <a:extLst>
              <a:ext uri="{FF2B5EF4-FFF2-40B4-BE49-F238E27FC236}">
                <a16:creationId xmlns:a16="http://schemas.microsoft.com/office/drawing/2014/main" id="{97062AFB-1324-426E-BAB0-81F97E614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1693863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7502" name="Text Box 30">
            <a:extLst>
              <a:ext uri="{FF2B5EF4-FFF2-40B4-BE49-F238E27FC236}">
                <a16:creationId xmlns:a16="http://schemas.microsoft.com/office/drawing/2014/main" id="{36247785-37FF-4A05-9ADF-689073B7E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1681163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257509" name="Group 37">
            <a:extLst>
              <a:ext uri="{FF2B5EF4-FFF2-40B4-BE49-F238E27FC236}">
                <a16:creationId xmlns:a16="http://schemas.microsoft.com/office/drawing/2014/main" id="{FCBC75ED-15DF-49B5-B8EC-8391EF7E2BBB}"/>
              </a:ext>
            </a:extLst>
          </p:cNvPr>
          <p:cNvGrpSpPr>
            <a:grpSpLocks/>
          </p:cNvGrpSpPr>
          <p:nvPr/>
        </p:nvGrpSpPr>
        <p:grpSpPr bwMode="auto">
          <a:xfrm>
            <a:off x="4856163" y="4889500"/>
            <a:ext cx="3457575" cy="427038"/>
            <a:chOff x="3059" y="2873"/>
            <a:chExt cx="2178" cy="269"/>
          </a:xfrm>
        </p:grpSpPr>
        <p:sp>
          <p:nvSpPr>
            <p:cNvPr id="1257505" name="Text Box 33">
              <a:extLst>
                <a:ext uri="{FF2B5EF4-FFF2-40B4-BE49-F238E27FC236}">
                  <a16:creationId xmlns:a16="http://schemas.microsoft.com/office/drawing/2014/main" id="{61849ADB-5D92-4A93-8796-D786D4B09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" y="2892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38.2</a:t>
              </a:r>
            </a:p>
          </p:txBody>
        </p:sp>
        <p:sp>
          <p:nvSpPr>
            <p:cNvPr id="1257506" name="Text Box 34">
              <a:extLst>
                <a:ext uri="{FF2B5EF4-FFF2-40B4-BE49-F238E27FC236}">
                  <a16:creationId xmlns:a16="http://schemas.microsoft.com/office/drawing/2014/main" id="{616C6209-95C2-443E-B681-FB63C3A25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2" y="2873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38.2</a:t>
              </a:r>
            </a:p>
          </p:txBody>
        </p:sp>
        <p:sp>
          <p:nvSpPr>
            <p:cNvPr id="1257507" name="Text Box 35">
              <a:extLst>
                <a:ext uri="{FF2B5EF4-FFF2-40B4-BE49-F238E27FC236}">
                  <a16:creationId xmlns:a16="http://schemas.microsoft.com/office/drawing/2014/main" id="{F72BB195-2167-4204-85D8-812EF6A72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" y="2882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38.2</a:t>
              </a:r>
            </a:p>
          </p:txBody>
        </p:sp>
        <p:sp>
          <p:nvSpPr>
            <p:cNvPr id="1257508" name="Text Box 36">
              <a:extLst>
                <a:ext uri="{FF2B5EF4-FFF2-40B4-BE49-F238E27FC236}">
                  <a16:creationId xmlns:a16="http://schemas.microsoft.com/office/drawing/2014/main" id="{4EAC8911-0F53-4499-9319-22C1BA142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7" y="2882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38.2</a:t>
              </a:r>
            </a:p>
          </p:txBody>
        </p:sp>
      </p:grpSp>
      <p:sp>
        <p:nvSpPr>
          <p:cNvPr id="1257510" name="Line 38">
            <a:extLst>
              <a:ext uri="{FF2B5EF4-FFF2-40B4-BE49-F238E27FC236}">
                <a16:creationId xmlns:a16="http://schemas.microsoft.com/office/drawing/2014/main" id="{76060775-9937-443B-B0B5-E3904598F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9450" y="4740275"/>
            <a:ext cx="471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511" name="Line 39">
            <a:extLst>
              <a:ext uri="{FF2B5EF4-FFF2-40B4-BE49-F238E27FC236}">
                <a16:creationId xmlns:a16="http://schemas.microsoft.com/office/drawing/2014/main" id="{B1823FB9-FE7D-46A7-946D-B3BC33997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0400" y="5530850"/>
            <a:ext cx="471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512" name="Line 40">
            <a:extLst>
              <a:ext uri="{FF2B5EF4-FFF2-40B4-BE49-F238E27FC236}">
                <a16:creationId xmlns:a16="http://schemas.microsoft.com/office/drawing/2014/main" id="{1143133E-D4A7-4B50-981C-2AE49946A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0413" y="4732338"/>
            <a:ext cx="0" cy="804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513" name="Text Box 41">
            <a:extLst>
              <a:ext uri="{FF2B5EF4-FFF2-40B4-BE49-F238E27FC236}">
                <a16:creationId xmlns:a16="http://schemas.microsoft.com/office/drawing/2014/main" id="{02A4FEB5-1FCB-4B4A-9290-CF5E39CB8B3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422401" y="4935537"/>
            <a:ext cx="723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4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980" name="Picture 4" descr="Buffer">
            <a:extLst>
              <a:ext uri="{FF2B5EF4-FFF2-40B4-BE49-F238E27FC236}">
                <a16:creationId xmlns:a16="http://schemas.microsoft.com/office/drawing/2014/main" id="{F15920DA-1CA8-4EA5-8A55-324AA239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7" b="4800"/>
          <a:stretch>
            <a:fillRect/>
          </a:stretch>
        </p:blipFill>
        <p:spPr bwMode="auto">
          <a:xfrm>
            <a:off x="509588" y="665163"/>
            <a:ext cx="7867650" cy="61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8978" name="Rectangle 2">
            <a:extLst>
              <a:ext uri="{FF2B5EF4-FFF2-40B4-BE49-F238E27FC236}">
                <a16:creationId xmlns:a16="http://schemas.microsoft.com/office/drawing/2014/main" id="{51C4548E-4925-4005-BA47-443048A4D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792163"/>
          </a:xfrm>
        </p:spPr>
        <p:txBody>
          <a:bodyPr/>
          <a:lstStyle/>
          <a:p>
            <a:r>
              <a:rPr lang="en-US" altLang="en-US" sz="3200"/>
              <a:t>Buffer potential weighted distance to stream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6610" name="Object 2">
            <a:extLst>
              <a:ext uri="{FF2B5EF4-FFF2-40B4-BE49-F238E27FC236}">
                <a16:creationId xmlns:a16="http://schemas.microsoft.com/office/drawing/2014/main" id="{E3CE8493-2390-4FEE-82A7-34B5842170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700" y="0"/>
          <a:ext cx="4049713" cy="653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13" name="Document" r:id="rId4" imgW="2633524" imgH="4212889" progId="Word.Document.8">
                  <p:embed/>
                </p:oleObj>
              </mc:Choice>
              <mc:Fallback>
                <p:oleObj name="Document" r:id="rId4" imgW="2633524" imgH="421288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0"/>
                        <a:ext cx="4049713" cy="653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6611" name="Picture 3">
            <a:extLst>
              <a:ext uri="{FF2B5EF4-FFF2-40B4-BE49-F238E27FC236}">
                <a16:creationId xmlns:a16="http://schemas.microsoft.com/office/drawing/2014/main" id="{1495F8EA-0BBB-497D-AFEB-5C84798B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0"/>
            <a:ext cx="48895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6612" name="Rectangle 4">
            <a:extLst>
              <a:ext uri="{FF2B5EF4-FFF2-40B4-BE49-F238E27FC236}">
                <a16:creationId xmlns:a16="http://schemas.microsoft.com/office/drawing/2014/main" id="{76FF38BD-95BB-4122-B679-F4C021A16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5213350"/>
            <a:ext cx="4867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2800">
                <a:solidFill>
                  <a:srgbClr val="003399"/>
                </a:solidFill>
              </a:rPr>
              <a:t>Useful for a tracking contaminant or compound subject to decay or attenuation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930" name="Group 2">
            <a:extLst>
              <a:ext uri="{FF2B5EF4-FFF2-40B4-BE49-F238E27FC236}">
                <a16:creationId xmlns:a16="http://schemas.microsoft.com/office/drawing/2014/main" id="{3B083145-018B-442F-B473-3FE022E31F1F}"/>
              </a:ext>
            </a:extLst>
          </p:cNvPr>
          <p:cNvGrpSpPr>
            <a:grpSpLocks/>
          </p:cNvGrpSpPr>
          <p:nvPr/>
        </p:nvGrpSpPr>
        <p:grpSpPr bwMode="auto">
          <a:xfrm>
            <a:off x="292100" y="1562100"/>
            <a:ext cx="8623300" cy="3162300"/>
            <a:chOff x="0" y="1064"/>
            <a:chExt cx="5816" cy="2112"/>
          </a:xfrm>
        </p:grpSpPr>
        <p:pic>
          <p:nvPicPr>
            <p:cNvPr id="1276931" name="Picture 3" descr="supply">
              <a:extLst>
                <a:ext uri="{FF2B5EF4-FFF2-40B4-BE49-F238E27FC236}">
                  <a16:creationId xmlns:a16="http://schemas.microsoft.com/office/drawing/2014/main" id="{CA1E71CC-4E3A-40F1-AEB5-869A7B5BB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6932" name="Picture 4" descr="tcap">
              <a:extLst>
                <a:ext uri="{FF2B5EF4-FFF2-40B4-BE49-F238E27FC236}">
                  <a16:creationId xmlns:a16="http://schemas.microsoft.com/office/drawing/2014/main" id="{CEF8E42E-7FE7-4289-B521-F187003F9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6933" name="Picture 5" descr="tran">
              <a:extLst>
                <a:ext uri="{FF2B5EF4-FFF2-40B4-BE49-F238E27FC236}">
                  <a16:creationId xmlns:a16="http://schemas.microsoft.com/office/drawing/2014/main" id="{9D4BCF46-E89C-4425-BAC5-DD79D35EB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6934" name="Picture 6" descr="dep">
              <a:extLst>
                <a:ext uri="{FF2B5EF4-FFF2-40B4-BE49-F238E27FC236}">
                  <a16:creationId xmlns:a16="http://schemas.microsoft.com/office/drawing/2014/main" id="{FD98A1D5-A2DC-4BEB-BDE8-E077222D7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6936" name="Text Box 8">
            <a:extLst>
              <a:ext uri="{FF2B5EF4-FFF2-40B4-BE49-F238E27FC236}">
                <a16:creationId xmlns:a16="http://schemas.microsoft.com/office/drawing/2014/main" id="{6D55EEF8-9EA9-476F-8F66-BD6FA42A2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1119188"/>
            <a:ext cx="966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>
                <a:solidFill>
                  <a:schemeClr val="tx1"/>
                </a:solidFill>
              </a:rPr>
              <a:t>Supply </a:t>
            </a:r>
          </a:p>
        </p:txBody>
      </p:sp>
      <p:sp>
        <p:nvSpPr>
          <p:cNvPr id="1276937" name="Text Box 9">
            <a:extLst>
              <a:ext uri="{FF2B5EF4-FFF2-40B4-BE49-F238E27FC236}">
                <a16:creationId xmlns:a16="http://schemas.microsoft.com/office/drawing/2014/main" id="{DAC09EFD-854F-44B2-A2CD-D7F3C5225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1119188"/>
            <a:ext cx="114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>
                <a:solidFill>
                  <a:schemeClr val="tx1"/>
                </a:solidFill>
              </a:rPr>
              <a:t>Capacity </a:t>
            </a:r>
          </a:p>
        </p:txBody>
      </p:sp>
      <p:sp>
        <p:nvSpPr>
          <p:cNvPr id="1276938" name="Text Box 10">
            <a:extLst>
              <a:ext uri="{FF2B5EF4-FFF2-40B4-BE49-F238E27FC236}">
                <a16:creationId xmlns:a16="http://schemas.microsoft.com/office/drawing/2014/main" id="{43D749CA-D681-4231-B698-64133498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1119188"/>
            <a:ext cx="1233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>
                <a:solidFill>
                  <a:schemeClr val="tx1"/>
                </a:solidFill>
              </a:rPr>
              <a:t>Transport </a:t>
            </a:r>
          </a:p>
        </p:txBody>
      </p:sp>
      <p:sp>
        <p:nvSpPr>
          <p:cNvPr id="1276939" name="Text Box 11">
            <a:extLst>
              <a:ext uri="{FF2B5EF4-FFF2-40B4-BE49-F238E27FC236}">
                <a16:creationId xmlns:a16="http://schemas.microsoft.com/office/drawing/2014/main" id="{0CD88A96-A975-49DF-929B-B6A8010E8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119188"/>
            <a:ext cx="136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>
                <a:solidFill>
                  <a:schemeClr val="tx1"/>
                </a:solidFill>
              </a:rPr>
              <a:t>Deposition </a:t>
            </a:r>
          </a:p>
        </p:txBody>
      </p:sp>
      <p:grpSp>
        <p:nvGrpSpPr>
          <p:cNvPr id="1276940" name="Group 12">
            <a:extLst>
              <a:ext uri="{FF2B5EF4-FFF2-40B4-BE49-F238E27FC236}">
                <a16:creationId xmlns:a16="http://schemas.microsoft.com/office/drawing/2014/main" id="{349B97CC-A94C-4E3C-B509-4CDE82903EB5}"/>
              </a:ext>
            </a:extLst>
          </p:cNvPr>
          <p:cNvGrpSpPr>
            <a:grpSpLocks/>
          </p:cNvGrpSpPr>
          <p:nvPr/>
        </p:nvGrpSpPr>
        <p:grpSpPr bwMode="auto">
          <a:xfrm>
            <a:off x="2578100" y="4814888"/>
            <a:ext cx="1638300" cy="368300"/>
            <a:chOff x="1557" y="3848"/>
            <a:chExt cx="1032" cy="232"/>
          </a:xfrm>
        </p:grpSpPr>
        <p:sp>
          <p:nvSpPr>
            <p:cNvPr id="1276941" name="AutoShape 13">
              <a:extLst>
                <a:ext uri="{FF2B5EF4-FFF2-40B4-BE49-F238E27FC236}">
                  <a16:creationId xmlns:a16="http://schemas.microsoft.com/office/drawing/2014/main" id="{1154FA1D-5551-4CA8-925C-0CC93F29A66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57" y="3848"/>
              <a:ext cx="1032" cy="232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42" name="Rectangle 14">
              <a:extLst>
                <a:ext uri="{FF2B5EF4-FFF2-40B4-BE49-F238E27FC236}">
                  <a16:creationId xmlns:a16="http://schemas.microsoft.com/office/drawing/2014/main" id="{E6114C67-3C5E-4341-A23B-DCEC0B4FC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chemeClr val="tx1"/>
                  </a:solidFill>
                </a:rPr>
                <a:t>2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3" name="Rectangle 15">
              <a:extLst>
                <a:ext uri="{FF2B5EF4-FFF2-40B4-BE49-F238E27FC236}">
                  <a16:creationId xmlns:a16="http://schemas.microsoft.com/office/drawing/2014/main" id="{392F8F29-EFB5-4E3D-B8DB-BD4F25F11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chemeClr val="tx1"/>
                  </a:solidFill>
                </a:rPr>
                <a:t>2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4" name="Rectangle 16">
              <a:extLst>
                <a:ext uri="{FF2B5EF4-FFF2-40B4-BE49-F238E27FC236}">
                  <a16:creationId xmlns:a16="http://schemas.microsoft.com/office/drawing/2014/main" id="{915B4641-2409-449E-B38A-63471A983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3875"/>
              <a:ext cx="4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 b="1">
                  <a:solidFill>
                    <a:schemeClr val="tx1"/>
                  </a:solidFill>
                </a:rPr>
                <a:t>)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5" name="Rectangle 17">
              <a:extLst>
                <a:ext uri="{FF2B5EF4-FFF2-40B4-BE49-F238E27FC236}">
                  <a16:creationId xmlns:a16="http://schemas.microsoft.com/office/drawing/2014/main" id="{AD43F77F-0E4B-4778-8806-4382D0F31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3875"/>
              <a:ext cx="23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kumimoji="0" lang="en-US" altLang="en-US" sz="1700" b="1">
                  <a:solidFill>
                    <a:schemeClr val="tx1"/>
                  </a:solidFill>
                </a:rPr>
                <a:t>tan(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6" name="Rectangle 18">
              <a:extLst>
                <a:ext uri="{FF2B5EF4-FFF2-40B4-BE49-F238E27FC236}">
                  <a16:creationId xmlns:a16="http://schemas.microsoft.com/office/drawing/2014/main" id="{D0D5540B-19C4-42E8-BC4E-C1DD20AD6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" y="3875"/>
              <a:ext cx="68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 b="1" i="1">
                  <a:solidFill>
                    <a:schemeClr val="tx1"/>
                  </a:solidFill>
                </a:rPr>
                <a:t>b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7" name="Rectangle 19">
              <a:extLst>
                <a:ext uri="{FF2B5EF4-FFF2-40B4-BE49-F238E27FC236}">
                  <a16:creationId xmlns:a16="http://schemas.microsoft.com/office/drawing/2014/main" id="{84C0FE7D-87A6-4E73-A1A8-080DD69F2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3875"/>
              <a:ext cx="83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 b="1" i="1">
                  <a:solidFill>
                    <a:schemeClr val="tx1"/>
                  </a:solidFill>
                </a:rPr>
                <a:t>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8" name="Rectangle 20">
              <a:extLst>
                <a:ext uri="{FF2B5EF4-FFF2-40B4-BE49-F238E27FC236}">
                  <a16:creationId xmlns:a16="http://schemas.microsoft.com/office/drawing/2014/main" id="{5D886A0E-757C-4171-B5F6-7FDEF3743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" y="3961"/>
              <a:ext cx="11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 i="1">
                  <a:solidFill>
                    <a:schemeClr val="tx1"/>
                  </a:solidFill>
                </a:rPr>
                <a:t>cap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9" name="Rectangle 21">
              <a:extLst>
                <a:ext uri="{FF2B5EF4-FFF2-40B4-BE49-F238E27FC236}">
                  <a16:creationId xmlns:a16="http://schemas.microsoft.com/office/drawing/2014/main" id="{7F851AED-A81B-48BF-828F-E3FDCFC67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3859"/>
              <a:ext cx="143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 b="1" i="1">
                  <a:solidFill>
                    <a:schemeClr val="tx1"/>
                  </a:solidFill>
                  <a:latin typeface="Symbol" panose="05050102010706020507" pitchFamily="18" charset="2"/>
                </a:rPr>
                <a:t>c</a:t>
              </a:r>
              <a:r>
                <a:rPr kumimoji="0" lang="en-US" altLang="en-US" sz="1700" b="1" i="1">
                  <a:solidFill>
                    <a:schemeClr val="tx1"/>
                  </a:solidFill>
                </a:rPr>
                <a:t>a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0" name="Rectangle 22">
              <a:extLst>
                <a:ext uri="{FF2B5EF4-FFF2-40B4-BE49-F238E27FC236}">
                  <a16:creationId xmlns:a16="http://schemas.microsoft.com/office/drawing/2014/main" id="{833ABDB3-3638-4635-B08E-9D80C1E48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3859"/>
              <a:ext cx="7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 b="1">
                  <a:solidFill>
                    <a:schemeClr val="tx1"/>
                  </a:solidFill>
                  <a:latin typeface="Symbol" panose="05050102010706020507" pitchFamily="18" charset="2"/>
                </a:rPr>
                <a:t>=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276951" name="Group 23">
            <a:extLst>
              <a:ext uri="{FF2B5EF4-FFF2-40B4-BE49-F238E27FC236}">
                <a16:creationId xmlns:a16="http://schemas.microsoft.com/office/drawing/2014/main" id="{AFC44ADD-2576-4D34-97B7-E53E60955C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86288" y="4806950"/>
            <a:ext cx="2160587" cy="382588"/>
            <a:chOff x="3120" y="3807"/>
            <a:chExt cx="1361" cy="241"/>
          </a:xfrm>
        </p:grpSpPr>
        <p:sp>
          <p:nvSpPr>
            <p:cNvPr id="1276952" name="AutoShape 24">
              <a:extLst>
                <a:ext uri="{FF2B5EF4-FFF2-40B4-BE49-F238E27FC236}">
                  <a16:creationId xmlns:a16="http://schemas.microsoft.com/office/drawing/2014/main" id="{1DC47381-E40E-49E5-99B7-8791012A6F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20" y="3832"/>
              <a:ext cx="1361" cy="21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53" name="Rectangle 25">
              <a:extLst>
                <a:ext uri="{FF2B5EF4-FFF2-40B4-BE49-F238E27FC236}">
                  <a16:creationId xmlns:a16="http://schemas.microsoft.com/office/drawing/2014/main" id="{1E0A46A0-2A33-4B32-A8B9-F47514323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3807"/>
              <a:ext cx="137" cy="23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å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4" name="Rectangle 26">
              <a:extLst>
                <a:ext uri="{FF2B5EF4-FFF2-40B4-BE49-F238E27FC236}">
                  <a16:creationId xmlns:a16="http://schemas.microsoft.com/office/drawing/2014/main" id="{5FB82D72-A1FA-496F-9097-915A1D171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5" name="Rectangle 27">
              <a:extLst>
                <a:ext uri="{FF2B5EF4-FFF2-40B4-BE49-F238E27FC236}">
                  <a16:creationId xmlns:a16="http://schemas.microsoft.com/office/drawing/2014/main" id="{D81B0006-ED2F-4484-9EFE-AB224DC20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6" name="Rectangle 28">
              <a:extLst>
                <a:ext uri="{FF2B5EF4-FFF2-40B4-BE49-F238E27FC236}">
                  <a16:creationId xmlns:a16="http://schemas.microsoft.com/office/drawing/2014/main" id="{C34BA534-C30C-4665-BE0F-AB90D2E07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3857"/>
              <a:ext cx="5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</a:rPr>
                <a:t>}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7" name="Rectangle 29">
              <a:extLst>
                <a:ext uri="{FF2B5EF4-FFF2-40B4-BE49-F238E27FC236}">
                  <a16:creationId xmlns:a16="http://schemas.microsoft.com/office/drawing/2014/main" id="{D0C1203D-3F2B-4984-93AC-746D33A66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3857"/>
              <a:ext cx="32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</a:rPr>
                <a:t>,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8" name="Rectangle 30">
              <a:extLst>
                <a:ext uri="{FF2B5EF4-FFF2-40B4-BE49-F238E27FC236}">
                  <a16:creationId xmlns:a16="http://schemas.microsoft.com/office/drawing/2014/main" id="{2A8B890A-A8D9-4012-A852-EF601C174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3857"/>
              <a:ext cx="264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</a:rPr>
                <a:t>min{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9" name="Rectangle 31">
              <a:extLst>
                <a:ext uri="{FF2B5EF4-FFF2-40B4-BE49-F238E27FC236}">
                  <a16:creationId xmlns:a16="http://schemas.microsoft.com/office/drawing/2014/main" id="{E5161577-F5BF-439F-BBD0-DBC1E66F8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3937"/>
              <a:ext cx="11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 i="1">
                  <a:solidFill>
                    <a:srgbClr val="000000"/>
                  </a:solidFill>
                </a:rPr>
                <a:t>cap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0" name="Rectangle 32">
              <a:extLst>
                <a:ext uri="{FF2B5EF4-FFF2-40B4-BE49-F238E27FC236}">
                  <a16:creationId xmlns:a16="http://schemas.microsoft.com/office/drawing/2014/main" id="{C959F600-F136-4EE1-A2B4-17B79C4DA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3937"/>
              <a:ext cx="6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 i="1">
                  <a:solidFill>
                    <a:srgbClr val="000000"/>
                  </a:solidFill>
                </a:rPr>
                <a:t>in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1" name="Rectangle 33">
              <a:extLst>
                <a:ext uri="{FF2B5EF4-FFF2-40B4-BE49-F238E27FC236}">
                  <a16:creationId xmlns:a16="http://schemas.microsoft.com/office/drawing/2014/main" id="{E576012A-3D71-4AC6-8465-20BB24B8E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3937"/>
              <a:ext cx="10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 i="1">
                  <a:solidFill>
                    <a:srgbClr val="000000"/>
                  </a:solidFill>
                </a:rPr>
                <a:t>out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2" name="Rectangle 34">
              <a:extLst>
                <a:ext uri="{FF2B5EF4-FFF2-40B4-BE49-F238E27FC236}">
                  <a16:creationId xmlns:a16="http://schemas.microsoft.com/office/drawing/2014/main" id="{E2C16F21-BED4-4501-90E7-EB939B0C8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3" name="Rectangle 35">
              <a:extLst>
                <a:ext uri="{FF2B5EF4-FFF2-40B4-BE49-F238E27FC236}">
                  <a16:creationId xmlns:a16="http://schemas.microsoft.com/office/drawing/2014/main" id="{3EBD2D82-B5AF-4B03-9D4A-C0E18133B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4" name="Rectangle 36">
              <a:extLst>
                <a:ext uri="{FF2B5EF4-FFF2-40B4-BE49-F238E27FC236}">
                  <a16:creationId xmlns:a16="http://schemas.microsoft.com/office/drawing/2014/main" id="{79E0D3D1-BE86-4A09-BBBB-6F973486D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" y="3857"/>
              <a:ext cx="71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S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5" name="Rectangle 37">
              <a:extLst>
                <a:ext uri="{FF2B5EF4-FFF2-40B4-BE49-F238E27FC236}">
                  <a16:creationId xmlns:a16="http://schemas.microsoft.com/office/drawing/2014/main" id="{47B6FCD6-7C1C-4186-97B8-B977CAD2E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276966" name="Group 38">
            <a:extLst>
              <a:ext uri="{FF2B5EF4-FFF2-40B4-BE49-F238E27FC236}">
                <a16:creationId xmlns:a16="http://schemas.microsoft.com/office/drawing/2014/main" id="{4D13EADF-F5A6-455C-A395-6DBF749B04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69125" y="4808538"/>
            <a:ext cx="1636713" cy="381000"/>
            <a:chOff x="4593" y="3720"/>
            <a:chExt cx="1031" cy="240"/>
          </a:xfrm>
        </p:grpSpPr>
        <p:sp>
          <p:nvSpPr>
            <p:cNvPr id="1276967" name="AutoShape 39">
              <a:extLst>
                <a:ext uri="{FF2B5EF4-FFF2-40B4-BE49-F238E27FC236}">
                  <a16:creationId xmlns:a16="http://schemas.microsoft.com/office/drawing/2014/main" id="{A5369011-29F7-4DD4-B65A-8BAA7367F6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93" y="3745"/>
              <a:ext cx="1031" cy="21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68" name="Rectangle 40">
              <a:extLst>
                <a:ext uri="{FF2B5EF4-FFF2-40B4-BE49-F238E27FC236}">
                  <a16:creationId xmlns:a16="http://schemas.microsoft.com/office/drawing/2014/main" id="{C80F2D95-C793-4033-A3A6-D5F8B7FC2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" y="3720"/>
              <a:ext cx="137" cy="23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å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9" name="Rectangle 41">
              <a:extLst>
                <a:ext uri="{FF2B5EF4-FFF2-40B4-BE49-F238E27FC236}">
                  <a16:creationId xmlns:a16="http://schemas.microsoft.com/office/drawing/2014/main" id="{679FE44C-88B5-41A2-A9D9-540473F45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0" name="Rectangle 42">
              <a:extLst>
                <a:ext uri="{FF2B5EF4-FFF2-40B4-BE49-F238E27FC236}">
                  <a16:creationId xmlns:a16="http://schemas.microsoft.com/office/drawing/2014/main" id="{A50CF860-A79E-429D-99D8-6CA30E573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1" name="Rectangle 43">
              <a:extLst>
                <a:ext uri="{FF2B5EF4-FFF2-40B4-BE49-F238E27FC236}">
                  <a16:creationId xmlns:a16="http://schemas.microsoft.com/office/drawing/2014/main" id="{9DBB35DC-224E-4131-85DD-07ADD0166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2" name="Rectangle 44">
              <a:extLst>
                <a:ext uri="{FF2B5EF4-FFF2-40B4-BE49-F238E27FC236}">
                  <a16:creationId xmlns:a16="http://schemas.microsoft.com/office/drawing/2014/main" id="{CE2B6012-94F4-43FC-8E57-6B8F7411D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0" y="3850"/>
              <a:ext cx="96" cy="8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900" b="1" i="1">
                  <a:solidFill>
                    <a:srgbClr val="000000"/>
                  </a:solidFill>
                </a:rPr>
                <a:t>out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3" name="Rectangle 45">
              <a:extLst>
                <a:ext uri="{FF2B5EF4-FFF2-40B4-BE49-F238E27FC236}">
                  <a16:creationId xmlns:a16="http://schemas.microsoft.com/office/drawing/2014/main" id="{60F36FB0-26D3-4EA7-AA5B-4AD1E487A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" y="3850"/>
              <a:ext cx="60" cy="8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900" b="1" i="1">
                  <a:solidFill>
                    <a:srgbClr val="000000"/>
                  </a:solidFill>
                </a:rPr>
                <a:t>in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4" name="Rectangle 46">
              <a:extLst>
                <a:ext uri="{FF2B5EF4-FFF2-40B4-BE49-F238E27FC236}">
                  <a16:creationId xmlns:a16="http://schemas.microsoft.com/office/drawing/2014/main" id="{C08FCC70-0065-465A-9030-5785E6B69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5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5" name="Rectangle 47">
              <a:extLst>
                <a:ext uri="{FF2B5EF4-FFF2-40B4-BE49-F238E27FC236}">
                  <a16:creationId xmlns:a16="http://schemas.microsoft.com/office/drawing/2014/main" id="{77302170-7149-4DA6-B580-C19F4B53D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6" name="Rectangle 48">
              <a:extLst>
                <a:ext uri="{FF2B5EF4-FFF2-40B4-BE49-F238E27FC236}">
                  <a16:creationId xmlns:a16="http://schemas.microsoft.com/office/drawing/2014/main" id="{A326A76F-89EB-47E5-A77D-747253633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" y="3770"/>
              <a:ext cx="71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S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7" name="Rectangle 49">
              <a:extLst>
                <a:ext uri="{FF2B5EF4-FFF2-40B4-BE49-F238E27FC236}">
                  <a16:creationId xmlns:a16="http://schemas.microsoft.com/office/drawing/2014/main" id="{BDC4D7CC-8068-4D96-80DA-E585D1397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" y="3770"/>
              <a:ext cx="92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D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1276978" name="Rectangle 50">
            <a:extLst>
              <a:ext uri="{FF2B5EF4-FFF2-40B4-BE49-F238E27FC236}">
                <a16:creationId xmlns:a16="http://schemas.microsoft.com/office/drawing/2014/main" id="{EA8E6B4A-4C3D-427C-A820-E28A2B288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133350"/>
            <a:ext cx="7912100" cy="66675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/>
              <a:t>Transport limited accumulation</a:t>
            </a:r>
          </a:p>
        </p:txBody>
      </p:sp>
      <p:sp>
        <p:nvSpPr>
          <p:cNvPr id="1276983" name="Text Box 55">
            <a:extLst>
              <a:ext uri="{FF2B5EF4-FFF2-40B4-BE49-F238E27FC236}">
                <a16:creationId xmlns:a16="http://schemas.microsoft.com/office/drawing/2014/main" id="{896FCBA9-8EA7-4461-83B8-FF511FE9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005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99"/>
                </a:solidFill>
                <a:latin typeface="Arial" panose="020B0604020202020204" pitchFamily="34" charset="0"/>
              </a:rPr>
              <a:t>Useful for modeling erosion and sediment delivery, the spatial dependence of sediment delivery ratio and contaminant that adheres to sediment</a:t>
            </a:r>
          </a:p>
        </p:txBody>
      </p:sp>
      <p:sp>
        <p:nvSpPr>
          <p:cNvPr id="1276991" name="Rectangle 63">
            <a:extLst>
              <a:ext uri="{FF2B5EF4-FFF2-40B4-BE49-F238E27FC236}">
                <a16:creationId xmlns:a16="http://schemas.microsoft.com/office/drawing/2014/main" id="{9ECE4DE9-788D-4464-8221-CF8CC226D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48307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1600" b="1" i="1">
                <a:solidFill>
                  <a:srgbClr val="000000"/>
                </a:solidFill>
              </a:rPr>
              <a:t>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7963" name="Picture 11" descr="WoodCampAvalanche1">
            <a:extLst>
              <a:ext uri="{FF2B5EF4-FFF2-40B4-BE49-F238E27FC236}">
                <a16:creationId xmlns:a16="http://schemas.microsoft.com/office/drawing/2014/main" id="{C6B67D95-6EB9-4DE0-BC2D-351C91E2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" b="3824"/>
          <a:stretch>
            <a:fillRect/>
          </a:stretch>
        </p:blipFill>
        <p:spPr bwMode="auto">
          <a:xfrm>
            <a:off x="2173288" y="1135063"/>
            <a:ext cx="6813550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7954" name="Rectangle 2">
            <a:extLst>
              <a:ext uri="{FF2B5EF4-FFF2-40B4-BE49-F238E27FC236}">
                <a16:creationId xmlns:a16="http://schemas.microsoft.com/office/drawing/2014/main" id="{A1C378E4-76E2-48CE-A90A-2C5530DF1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n-US" altLang="en-US"/>
              <a:t>Avalanche Runout</a:t>
            </a:r>
          </a:p>
        </p:txBody>
      </p:sp>
      <p:sp>
        <p:nvSpPr>
          <p:cNvPr id="1277957" name="Freeform 5">
            <a:extLst>
              <a:ext uri="{FF2B5EF4-FFF2-40B4-BE49-F238E27FC236}">
                <a16:creationId xmlns:a16="http://schemas.microsoft.com/office/drawing/2014/main" id="{4CA7CC4F-BCA8-4A38-92B9-5CDC16622361}"/>
              </a:ext>
            </a:extLst>
          </p:cNvPr>
          <p:cNvSpPr>
            <a:spLocks/>
          </p:cNvSpPr>
          <p:nvPr/>
        </p:nvSpPr>
        <p:spPr bwMode="auto">
          <a:xfrm>
            <a:off x="290513" y="1025525"/>
            <a:ext cx="1954212" cy="1606550"/>
          </a:xfrm>
          <a:custGeom>
            <a:avLst/>
            <a:gdLst>
              <a:gd name="T0" fmla="*/ 0 w 1231"/>
              <a:gd name="T1" fmla="*/ 0 h 1012"/>
              <a:gd name="T2" fmla="*/ 192 w 1231"/>
              <a:gd name="T3" fmla="*/ 462 h 1012"/>
              <a:gd name="T4" fmla="*/ 515 w 1231"/>
              <a:gd name="T5" fmla="*/ 742 h 1012"/>
              <a:gd name="T6" fmla="*/ 856 w 1231"/>
              <a:gd name="T7" fmla="*/ 881 h 1012"/>
              <a:gd name="T8" fmla="*/ 1231 w 1231"/>
              <a:gd name="T9" fmla="*/ 1012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1" h="1012">
                <a:moveTo>
                  <a:pt x="0" y="0"/>
                </a:moveTo>
                <a:cubicBezTo>
                  <a:pt x="53" y="169"/>
                  <a:pt x="106" y="338"/>
                  <a:pt x="192" y="462"/>
                </a:cubicBezTo>
                <a:cubicBezTo>
                  <a:pt x="278" y="586"/>
                  <a:pt x="404" y="672"/>
                  <a:pt x="515" y="742"/>
                </a:cubicBezTo>
                <a:cubicBezTo>
                  <a:pt x="626" y="812"/>
                  <a:pt x="737" y="836"/>
                  <a:pt x="856" y="881"/>
                </a:cubicBezTo>
                <a:cubicBezTo>
                  <a:pt x="975" y="926"/>
                  <a:pt x="1103" y="969"/>
                  <a:pt x="1231" y="101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58" name="Line 6">
            <a:extLst>
              <a:ext uri="{FF2B5EF4-FFF2-40B4-BE49-F238E27FC236}">
                <a16:creationId xmlns:a16="http://schemas.microsoft.com/office/drawing/2014/main" id="{49FE4AA4-73BD-46C8-A093-46B8E8576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13" y="1081088"/>
            <a:ext cx="1760537" cy="1482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59" name="Line 7">
            <a:extLst>
              <a:ext uri="{FF2B5EF4-FFF2-40B4-BE49-F238E27FC236}">
                <a16:creationId xmlns:a16="http://schemas.microsoft.com/office/drawing/2014/main" id="{6D07B4C2-09BB-46B8-BD23-6079167BF0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213" y="2549525"/>
            <a:ext cx="15779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60" name="Text Box 8">
            <a:extLst>
              <a:ext uri="{FF2B5EF4-FFF2-40B4-BE49-F238E27FC236}">
                <a16:creationId xmlns:a16="http://schemas.microsoft.com/office/drawing/2014/main" id="{973439C9-3FF3-4901-AF4E-8BD5846B2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1693863"/>
            <a:ext cx="407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1277961" name="Freeform 9">
            <a:extLst>
              <a:ext uri="{FF2B5EF4-FFF2-40B4-BE49-F238E27FC236}">
                <a16:creationId xmlns:a16="http://schemas.microsoft.com/office/drawing/2014/main" id="{BE859002-87DC-429C-B6B0-6E3A1E53CCC5}"/>
              </a:ext>
            </a:extLst>
          </p:cNvPr>
          <p:cNvSpPr>
            <a:spLocks/>
          </p:cNvSpPr>
          <p:nvPr/>
        </p:nvSpPr>
        <p:spPr bwMode="auto">
          <a:xfrm>
            <a:off x="1289050" y="2078038"/>
            <a:ext cx="165100" cy="457200"/>
          </a:xfrm>
          <a:custGeom>
            <a:avLst/>
            <a:gdLst>
              <a:gd name="T0" fmla="*/ 104 w 104"/>
              <a:gd name="T1" fmla="*/ 0 h 288"/>
              <a:gd name="T2" fmla="*/ 26 w 104"/>
              <a:gd name="T3" fmla="*/ 122 h 288"/>
              <a:gd name="T4" fmla="*/ 0 w 104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88">
                <a:moveTo>
                  <a:pt x="104" y="0"/>
                </a:moveTo>
                <a:cubicBezTo>
                  <a:pt x="73" y="37"/>
                  <a:pt x="43" y="74"/>
                  <a:pt x="26" y="122"/>
                </a:cubicBezTo>
                <a:cubicBezTo>
                  <a:pt x="9" y="170"/>
                  <a:pt x="4" y="229"/>
                  <a:pt x="0" y="288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62" name="Text Box 10">
            <a:extLst>
              <a:ext uri="{FF2B5EF4-FFF2-40B4-BE49-F238E27FC236}">
                <a16:creationId xmlns:a16="http://schemas.microsoft.com/office/drawing/2014/main" id="{B6E4E3FA-383A-447F-A400-7513E56C2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51163"/>
            <a:ext cx="216058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Upslope recursion to determine elevation and distance to point in trigger zone that has the highest alpha angle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>
            <a:extLst>
              <a:ext uri="{FF2B5EF4-FFF2-40B4-BE49-F238E27FC236}">
                <a16:creationId xmlns:a16="http://schemas.microsoft.com/office/drawing/2014/main" id="{D63694EF-D7E1-4476-BFC2-86DE6C0C5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1283082" name="Rectangle 10">
            <a:extLst>
              <a:ext uri="{FF2B5EF4-FFF2-40B4-BE49-F238E27FC236}">
                <a16:creationId xmlns:a16="http://schemas.microsoft.com/office/drawing/2014/main" id="{B01082E0-5216-446A-8A1F-CCC1B2568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Terrain based flow data model enriches the information content of digital elevation data</a:t>
            </a:r>
          </a:p>
          <a:p>
            <a:r>
              <a:rPr lang="en-US" altLang="en-US"/>
              <a:t>Flow algebra generalizes the recursive flow accumulation methodology</a:t>
            </a:r>
          </a:p>
          <a:p>
            <a:r>
              <a:rPr lang="en-US" altLang="en-US"/>
              <a:t>Downslope and upslope recursion</a:t>
            </a:r>
          </a:p>
          <a:p>
            <a:r>
              <a:rPr lang="en-US" altLang="en-US"/>
              <a:t>Several new flow algebra functions</a:t>
            </a:r>
          </a:p>
          <a:p>
            <a:r>
              <a:rPr lang="en-US" altLang="en-US"/>
              <a:t>Concepts not limited to grids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>
            <a:extLst>
              <a:ext uri="{FF2B5EF4-FFF2-40B4-BE49-F238E27FC236}">
                <a16:creationId xmlns:a16="http://schemas.microsoft.com/office/drawing/2014/main" id="{EBEDE2E0-DBA4-4727-B2BE-4CF4E3DF1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2375" y="155575"/>
            <a:ext cx="7572375" cy="1143000"/>
          </a:xfrm>
        </p:spPr>
        <p:txBody>
          <a:bodyPr/>
          <a:lstStyle/>
          <a:p>
            <a:r>
              <a:rPr lang="en-US" altLang="en-US"/>
              <a:t>Hydrologic Terrain Analysis Information Model</a:t>
            </a:r>
          </a:p>
        </p:txBody>
      </p:sp>
      <p:graphicFrame>
        <p:nvGraphicFramePr>
          <p:cNvPr id="607236" name="Object 4">
            <a:extLst>
              <a:ext uri="{FF2B5EF4-FFF2-40B4-BE49-F238E27FC236}">
                <a16:creationId xmlns:a16="http://schemas.microsoft.com/office/drawing/2014/main" id="{06233075-05F6-43B4-943D-8CC29273B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6588"/>
          <a:ext cx="3151188" cy="368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97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3176588"/>
                        <a:ext cx="3151188" cy="368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7237" name="Picture 5">
            <a:extLst>
              <a:ext uri="{FF2B5EF4-FFF2-40B4-BE49-F238E27FC236}">
                <a16:creationId xmlns:a16="http://schemas.microsoft.com/office/drawing/2014/main" id="{F9A06BD6-876C-40FA-A22B-2F1B2016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604000" y="1481138"/>
            <a:ext cx="1909763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240" name="Picture 8">
            <a:extLst>
              <a:ext uri="{FF2B5EF4-FFF2-40B4-BE49-F238E27FC236}">
                <a16:creationId xmlns:a16="http://schemas.microsoft.com/office/drawing/2014/main" id="{FB51FEAD-8639-4B08-88B2-8FBAB092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689225"/>
            <a:ext cx="236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7295" name="Group 63">
            <a:extLst>
              <a:ext uri="{FF2B5EF4-FFF2-40B4-BE49-F238E27FC236}">
                <a16:creationId xmlns:a16="http://schemas.microsoft.com/office/drawing/2014/main" id="{81D7256E-573D-4A8D-8907-E10E86BEFF12}"/>
              </a:ext>
            </a:extLst>
          </p:cNvPr>
          <p:cNvGrpSpPr>
            <a:grpSpLocks/>
          </p:cNvGrpSpPr>
          <p:nvPr/>
        </p:nvGrpSpPr>
        <p:grpSpPr bwMode="auto">
          <a:xfrm>
            <a:off x="6680200" y="3743325"/>
            <a:ext cx="1870075" cy="1101725"/>
            <a:chOff x="4208" y="2358"/>
            <a:chExt cx="1178" cy="694"/>
          </a:xfrm>
        </p:grpSpPr>
        <p:sp>
          <p:nvSpPr>
            <p:cNvPr id="607243" name="Rectangle 11">
              <a:extLst>
                <a:ext uri="{FF2B5EF4-FFF2-40B4-BE49-F238E27FC236}">
                  <a16:creationId xmlns:a16="http://schemas.microsoft.com/office/drawing/2014/main" id="{C28BCDA0-DE52-4AA3-9C1C-4A33D05C7E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08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44" name="Rectangle 12">
              <a:extLst>
                <a:ext uri="{FF2B5EF4-FFF2-40B4-BE49-F238E27FC236}">
                  <a16:creationId xmlns:a16="http://schemas.microsoft.com/office/drawing/2014/main" id="{866E06A2-50F1-4866-9817-12BD348198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44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45" name="Rectangle 13">
              <a:extLst>
                <a:ext uri="{FF2B5EF4-FFF2-40B4-BE49-F238E27FC236}">
                  <a16:creationId xmlns:a16="http://schemas.microsoft.com/office/drawing/2014/main" id="{577B11F3-C939-4173-BE34-566324B778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0" y="2358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46" name="Rectangle 14">
              <a:extLst>
                <a:ext uri="{FF2B5EF4-FFF2-40B4-BE49-F238E27FC236}">
                  <a16:creationId xmlns:a16="http://schemas.microsoft.com/office/drawing/2014/main" id="{14DDFFB3-DB06-411D-8E71-A5ADC6810E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15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47" name="Rectangle 15">
              <a:extLst>
                <a:ext uri="{FF2B5EF4-FFF2-40B4-BE49-F238E27FC236}">
                  <a16:creationId xmlns:a16="http://schemas.microsoft.com/office/drawing/2014/main" id="{D822C293-6F78-4F06-B81B-EB90F0785A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51" y="2358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1" name="Rectangle 19">
              <a:extLst>
                <a:ext uri="{FF2B5EF4-FFF2-40B4-BE49-F238E27FC236}">
                  <a16:creationId xmlns:a16="http://schemas.microsoft.com/office/drawing/2014/main" id="{2B2E8122-9B23-4C00-BC59-970514176F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08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2" name="Rectangle 20">
              <a:extLst>
                <a:ext uri="{FF2B5EF4-FFF2-40B4-BE49-F238E27FC236}">
                  <a16:creationId xmlns:a16="http://schemas.microsoft.com/office/drawing/2014/main" id="{6D7A9CF7-A117-480B-9429-E83FF07263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44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3" name="Rectangle 21">
              <a:extLst>
                <a:ext uri="{FF2B5EF4-FFF2-40B4-BE49-F238E27FC236}">
                  <a16:creationId xmlns:a16="http://schemas.microsoft.com/office/drawing/2014/main" id="{21FB78D6-4A3E-44D3-8A86-B82C12183F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0" y="2589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4" name="Rectangle 22">
              <a:extLst>
                <a:ext uri="{FF2B5EF4-FFF2-40B4-BE49-F238E27FC236}">
                  <a16:creationId xmlns:a16="http://schemas.microsoft.com/office/drawing/2014/main" id="{3AAC30EB-6DDA-4D78-B414-F97CA88EC5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15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5" name="Rectangle 23">
              <a:extLst>
                <a:ext uri="{FF2B5EF4-FFF2-40B4-BE49-F238E27FC236}">
                  <a16:creationId xmlns:a16="http://schemas.microsoft.com/office/drawing/2014/main" id="{7D577E2D-ACEC-4F0F-A5A1-B7C3A41736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51" y="2589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6" name="Rectangle 24">
              <a:extLst>
                <a:ext uri="{FF2B5EF4-FFF2-40B4-BE49-F238E27FC236}">
                  <a16:creationId xmlns:a16="http://schemas.microsoft.com/office/drawing/2014/main" id="{7A3B31F5-EB41-49D1-824C-32ABD345D6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08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7" name="Rectangle 25">
              <a:extLst>
                <a:ext uri="{FF2B5EF4-FFF2-40B4-BE49-F238E27FC236}">
                  <a16:creationId xmlns:a16="http://schemas.microsoft.com/office/drawing/2014/main" id="{B97E945D-2F22-4618-B731-D1B7DA679D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44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8" name="Rectangle 26">
              <a:extLst>
                <a:ext uri="{FF2B5EF4-FFF2-40B4-BE49-F238E27FC236}">
                  <a16:creationId xmlns:a16="http://schemas.microsoft.com/office/drawing/2014/main" id="{751A2DD8-E923-4BF1-B707-78DDB1BFEF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0" y="2820"/>
              <a:ext cx="235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9" name="Rectangle 27">
              <a:extLst>
                <a:ext uri="{FF2B5EF4-FFF2-40B4-BE49-F238E27FC236}">
                  <a16:creationId xmlns:a16="http://schemas.microsoft.com/office/drawing/2014/main" id="{0E88CAF0-286D-4327-A997-CD11E4B76E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15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60" name="Rectangle 28">
              <a:extLst>
                <a:ext uri="{FF2B5EF4-FFF2-40B4-BE49-F238E27FC236}">
                  <a16:creationId xmlns:a16="http://schemas.microsoft.com/office/drawing/2014/main" id="{2C170E0D-01C8-47F6-A2DB-31DDDEA816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51" y="2820"/>
              <a:ext cx="235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68" name="Freeform 36">
              <a:extLst>
                <a:ext uri="{FF2B5EF4-FFF2-40B4-BE49-F238E27FC236}">
                  <a16:creationId xmlns:a16="http://schemas.microsoft.com/office/drawing/2014/main" id="{B28129F5-7FA7-4B58-85DC-8CB8D57763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64" y="2420"/>
              <a:ext cx="154" cy="150"/>
            </a:xfrm>
            <a:custGeom>
              <a:avLst/>
              <a:gdLst>
                <a:gd name="T0" fmla="*/ 0 w 154"/>
                <a:gd name="T1" fmla="*/ 0 h 150"/>
                <a:gd name="T2" fmla="*/ 154 w 154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4" h="150">
                  <a:moveTo>
                    <a:pt x="0" y="0"/>
                  </a:moveTo>
                  <a:lnTo>
                    <a:pt x="154" y="150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69" name="Freeform 37">
              <a:extLst>
                <a:ext uri="{FF2B5EF4-FFF2-40B4-BE49-F238E27FC236}">
                  <a16:creationId xmlns:a16="http://schemas.microsoft.com/office/drawing/2014/main" id="{DAB9118F-4A5B-4028-BA05-1985CBEB49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92" y="2402"/>
              <a:ext cx="135" cy="149"/>
            </a:xfrm>
            <a:custGeom>
              <a:avLst/>
              <a:gdLst>
                <a:gd name="T0" fmla="*/ 0 w 135"/>
                <a:gd name="T1" fmla="*/ 0 h 149"/>
                <a:gd name="T2" fmla="*/ 135 w 135"/>
                <a:gd name="T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5" h="149">
                  <a:moveTo>
                    <a:pt x="0" y="0"/>
                  </a:moveTo>
                  <a:lnTo>
                    <a:pt x="135" y="14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77" name="Freeform 45">
              <a:extLst>
                <a:ext uri="{FF2B5EF4-FFF2-40B4-BE49-F238E27FC236}">
                  <a16:creationId xmlns:a16="http://schemas.microsoft.com/office/drawing/2014/main" id="{5E94EBB7-9775-43ED-8098-CA108B2360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63" y="2915"/>
              <a:ext cx="158" cy="61"/>
            </a:xfrm>
            <a:custGeom>
              <a:avLst/>
              <a:gdLst>
                <a:gd name="T0" fmla="*/ 0 w 158"/>
                <a:gd name="T1" fmla="*/ 0 h 61"/>
                <a:gd name="T2" fmla="*/ 158 w 158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8" h="61">
                  <a:moveTo>
                    <a:pt x="0" y="0"/>
                  </a:moveTo>
                  <a:lnTo>
                    <a:pt x="158" y="6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78" name="Freeform 46">
              <a:extLst>
                <a:ext uri="{FF2B5EF4-FFF2-40B4-BE49-F238E27FC236}">
                  <a16:creationId xmlns:a16="http://schemas.microsoft.com/office/drawing/2014/main" id="{C4EF988C-AC3E-409C-A073-AF7D5ABC81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60" y="2707"/>
              <a:ext cx="202" cy="2"/>
            </a:xfrm>
            <a:custGeom>
              <a:avLst/>
              <a:gdLst>
                <a:gd name="T0" fmla="*/ 0 w 202"/>
                <a:gd name="T1" fmla="*/ 0 h 2"/>
                <a:gd name="T2" fmla="*/ 202 w 202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2" h="2">
                  <a:moveTo>
                    <a:pt x="0" y="0"/>
                  </a:moveTo>
                  <a:lnTo>
                    <a:pt x="202" y="2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79" name="Freeform 47">
              <a:extLst>
                <a:ext uri="{FF2B5EF4-FFF2-40B4-BE49-F238E27FC236}">
                  <a16:creationId xmlns:a16="http://schemas.microsoft.com/office/drawing/2014/main" id="{9CC23258-D5CD-46AC-B767-1CA6962334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93" y="2397"/>
              <a:ext cx="30" cy="141"/>
            </a:xfrm>
            <a:custGeom>
              <a:avLst/>
              <a:gdLst>
                <a:gd name="T0" fmla="*/ 0 w 30"/>
                <a:gd name="T1" fmla="*/ 0 h 141"/>
                <a:gd name="T2" fmla="*/ 30 w 30"/>
                <a:gd name="T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30" y="14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0" name="Freeform 48">
              <a:extLst>
                <a:ext uri="{FF2B5EF4-FFF2-40B4-BE49-F238E27FC236}">
                  <a16:creationId xmlns:a16="http://schemas.microsoft.com/office/drawing/2014/main" id="{4DAB6621-E5D3-405E-A057-5F149DA5E0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85" y="2638"/>
              <a:ext cx="9" cy="153"/>
            </a:xfrm>
            <a:custGeom>
              <a:avLst/>
              <a:gdLst>
                <a:gd name="T0" fmla="*/ 9 w 9"/>
                <a:gd name="T1" fmla="*/ 0 h 153"/>
                <a:gd name="T2" fmla="*/ 0 w 9"/>
                <a:gd name="T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153">
                  <a:moveTo>
                    <a:pt x="9" y="0"/>
                  </a:moveTo>
                  <a:lnTo>
                    <a:pt x="0" y="153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3" name="Freeform 51">
              <a:extLst>
                <a:ext uri="{FF2B5EF4-FFF2-40B4-BE49-F238E27FC236}">
                  <a16:creationId xmlns:a16="http://schemas.microsoft.com/office/drawing/2014/main" id="{C2BD5EBC-5764-47DB-88AC-A265C317E1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8" y="2405"/>
              <a:ext cx="39" cy="159"/>
            </a:xfrm>
            <a:custGeom>
              <a:avLst/>
              <a:gdLst>
                <a:gd name="T0" fmla="*/ 39 w 39"/>
                <a:gd name="T1" fmla="*/ 0 h 159"/>
                <a:gd name="T2" fmla="*/ 0 w 39"/>
                <a:gd name="T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159">
                  <a:moveTo>
                    <a:pt x="39" y="0"/>
                  </a:moveTo>
                  <a:lnTo>
                    <a:pt x="0" y="15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4" name="Freeform 52">
              <a:extLst>
                <a:ext uri="{FF2B5EF4-FFF2-40B4-BE49-F238E27FC236}">
                  <a16:creationId xmlns:a16="http://schemas.microsoft.com/office/drawing/2014/main" id="{4F5CB27B-1281-4750-8778-F160234801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26" y="2858"/>
              <a:ext cx="3" cy="168"/>
            </a:xfrm>
            <a:custGeom>
              <a:avLst/>
              <a:gdLst>
                <a:gd name="T0" fmla="*/ 3 w 3"/>
                <a:gd name="T1" fmla="*/ 0 h 168"/>
                <a:gd name="T2" fmla="*/ 0 w 3"/>
                <a:gd name="T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68">
                  <a:moveTo>
                    <a:pt x="3" y="0"/>
                  </a:move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6" name="Freeform 54">
              <a:extLst>
                <a:ext uri="{FF2B5EF4-FFF2-40B4-BE49-F238E27FC236}">
                  <a16:creationId xmlns:a16="http://schemas.microsoft.com/office/drawing/2014/main" id="{8D7D80DA-6968-447F-86D8-E6F75A10B0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60" y="2636"/>
              <a:ext cx="9" cy="149"/>
            </a:xfrm>
            <a:custGeom>
              <a:avLst/>
              <a:gdLst>
                <a:gd name="T0" fmla="*/ 9 w 9"/>
                <a:gd name="T1" fmla="*/ 0 h 149"/>
                <a:gd name="T2" fmla="*/ 0 w 9"/>
                <a:gd name="T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149">
                  <a:moveTo>
                    <a:pt x="9" y="0"/>
                  </a:moveTo>
                  <a:lnTo>
                    <a:pt x="0" y="14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7" name="Freeform 55">
              <a:extLst>
                <a:ext uri="{FF2B5EF4-FFF2-40B4-BE49-F238E27FC236}">
                  <a16:creationId xmlns:a16="http://schemas.microsoft.com/office/drawing/2014/main" id="{221605E1-F423-43B1-B694-CC8EC96E8B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74" y="2639"/>
              <a:ext cx="96" cy="134"/>
            </a:xfrm>
            <a:custGeom>
              <a:avLst/>
              <a:gdLst>
                <a:gd name="T0" fmla="*/ 96 w 96"/>
                <a:gd name="T1" fmla="*/ 0 h 134"/>
                <a:gd name="T2" fmla="*/ 0 w 96"/>
                <a:gd name="T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" h="134">
                  <a:moveTo>
                    <a:pt x="96" y="0"/>
                  </a:moveTo>
                  <a:lnTo>
                    <a:pt x="0" y="13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8" name="Freeform 56">
              <a:extLst>
                <a:ext uri="{FF2B5EF4-FFF2-40B4-BE49-F238E27FC236}">
                  <a16:creationId xmlns:a16="http://schemas.microsoft.com/office/drawing/2014/main" id="{FD8C7C0A-EB3D-48F3-9B6F-5F3B2B431B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03" y="2405"/>
              <a:ext cx="128" cy="140"/>
            </a:xfrm>
            <a:custGeom>
              <a:avLst/>
              <a:gdLst>
                <a:gd name="T0" fmla="*/ 128 w 128"/>
                <a:gd name="T1" fmla="*/ 0 h 140"/>
                <a:gd name="T2" fmla="*/ 0 w 128"/>
                <a:gd name="T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140">
                  <a:moveTo>
                    <a:pt x="128" y="0"/>
                  </a:moveTo>
                  <a:lnTo>
                    <a:pt x="0" y="140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9" name="Freeform 57">
              <a:extLst>
                <a:ext uri="{FF2B5EF4-FFF2-40B4-BE49-F238E27FC236}">
                  <a16:creationId xmlns:a16="http://schemas.microsoft.com/office/drawing/2014/main" id="{345F542D-429A-4FE7-BC11-10C9548FD6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97" y="2871"/>
              <a:ext cx="74" cy="136"/>
            </a:xfrm>
            <a:custGeom>
              <a:avLst/>
              <a:gdLst>
                <a:gd name="T0" fmla="*/ 74 w 74"/>
                <a:gd name="T1" fmla="*/ 0 h 136"/>
                <a:gd name="T2" fmla="*/ 0 w 74"/>
                <a:gd name="T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" h="136">
                  <a:moveTo>
                    <a:pt x="74" y="0"/>
                  </a:moveTo>
                  <a:lnTo>
                    <a:pt x="0" y="136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91" name="Freeform 59">
              <a:extLst>
                <a:ext uri="{FF2B5EF4-FFF2-40B4-BE49-F238E27FC236}">
                  <a16:creationId xmlns:a16="http://schemas.microsoft.com/office/drawing/2014/main" id="{3A18EB06-B600-4E98-A058-F74A11799C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6" y="2642"/>
              <a:ext cx="127" cy="124"/>
            </a:xfrm>
            <a:custGeom>
              <a:avLst/>
              <a:gdLst>
                <a:gd name="T0" fmla="*/ 0 w 127"/>
                <a:gd name="T1" fmla="*/ 0 h 124"/>
                <a:gd name="T2" fmla="*/ 127 w 127"/>
                <a:gd name="T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7" h="124">
                  <a:moveTo>
                    <a:pt x="0" y="0"/>
                  </a:moveTo>
                  <a:lnTo>
                    <a:pt x="127" y="12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92" name="Freeform 60">
              <a:extLst>
                <a:ext uri="{FF2B5EF4-FFF2-40B4-BE49-F238E27FC236}">
                  <a16:creationId xmlns:a16="http://schemas.microsoft.com/office/drawing/2014/main" id="{55E3DE18-58DE-4EB9-B2B8-4D41E508F9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2" y="2878"/>
              <a:ext cx="109" cy="141"/>
            </a:xfrm>
            <a:custGeom>
              <a:avLst/>
              <a:gdLst>
                <a:gd name="T0" fmla="*/ 0 w 109"/>
                <a:gd name="T1" fmla="*/ 0 h 141"/>
                <a:gd name="T2" fmla="*/ 109 w 109"/>
                <a:gd name="T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" h="141">
                  <a:moveTo>
                    <a:pt x="0" y="0"/>
                  </a:moveTo>
                  <a:lnTo>
                    <a:pt x="109" y="14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94" name="Freeform 62">
              <a:extLst>
                <a:ext uri="{FF2B5EF4-FFF2-40B4-BE49-F238E27FC236}">
                  <a16:creationId xmlns:a16="http://schemas.microsoft.com/office/drawing/2014/main" id="{2FBCB49E-286F-46A3-83CE-98C96B27E5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1" y="2886"/>
              <a:ext cx="152" cy="114"/>
            </a:xfrm>
            <a:custGeom>
              <a:avLst/>
              <a:gdLst>
                <a:gd name="T0" fmla="*/ 0 w 152"/>
                <a:gd name="T1" fmla="*/ 0 h 114"/>
                <a:gd name="T2" fmla="*/ 152 w 152"/>
                <a:gd name="T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2" h="114">
                  <a:moveTo>
                    <a:pt x="0" y="0"/>
                  </a:moveTo>
                  <a:lnTo>
                    <a:pt x="152" y="11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7296" name="Picture 64">
            <a:extLst>
              <a:ext uri="{FF2B5EF4-FFF2-40B4-BE49-F238E27FC236}">
                <a16:creationId xmlns:a16="http://schemas.microsoft.com/office/drawing/2014/main" id="{ADFCF033-9B31-434C-894D-20BB31A37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1" t="3049" r="5746" b="59863"/>
          <a:stretch>
            <a:fillRect/>
          </a:stretch>
        </p:blipFill>
        <p:spPr bwMode="auto">
          <a:xfrm>
            <a:off x="6375400" y="5172075"/>
            <a:ext cx="246856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7235" name="Rectangle 3">
            <a:extLst>
              <a:ext uri="{FF2B5EF4-FFF2-40B4-BE49-F238E27FC236}">
                <a16:creationId xmlns:a16="http://schemas.microsoft.com/office/drawing/2014/main" id="{5378BF1C-8234-4A4C-AC15-3413BA5DA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62300" y="1423988"/>
            <a:ext cx="3598863" cy="5434012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 altLang="en-US" b="1"/>
              <a:t>DEM</a:t>
            </a:r>
          </a:p>
          <a:p>
            <a:pPr>
              <a:spcBef>
                <a:spcPct val="45000"/>
              </a:spcBef>
            </a:pPr>
            <a:endParaRPr lang="en-US" altLang="en-US" b="1"/>
          </a:p>
          <a:p>
            <a:pPr>
              <a:spcBef>
                <a:spcPct val="45000"/>
              </a:spcBef>
            </a:pPr>
            <a:r>
              <a:rPr lang="en-US" altLang="en-US" b="1"/>
              <a:t>Sink Removal</a:t>
            </a:r>
          </a:p>
          <a:p>
            <a:pPr>
              <a:spcBef>
                <a:spcPct val="45000"/>
              </a:spcBef>
            </a:pPr>
            <a:endParaRPr lang="en-US" altLang="en-US" b="1"/>
          </a:p>
          <a:p>
            <a:pPr>
              <a:spcBef>
                <a:spcPct val="45000"/>
              </a:spcBef>
            </a:pPr>
            <a:r>
              <a:rPr lang="en-US" altLang="en-US" b="1"/>
              <a:t>Flow Field</a:t>
            </a:r>
          </a:p>
          <a:p>
            <a:pPr>
              <a:spcBef>
                <a:spcPct val="45000"/>
              </a:spcBef>
            </a:pPr>
            <a:endParaRPr lang="en-US" altLang="en-US" b="1"/>
          </a:p>
          <a:p>
            <a:pPr>
              <a:spcBef>
                <a:spcPct val="45000"/>
              </a:spcBef>
            </a:pPr>
            <a:r>
              <a:rPr lang="en-US" altLang="en-US" b="1"/>
              <a:t>Flow Related Terrain Information</a:t>
            </a:r>
            <a:endParaRPr lang="en-US" altLang="en-US" b="1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923" name="Picture 3">
            <a:extLst>
              <a:ext uri="{FF2B5EF4-FFF2-40B4-BE49-F238E27FC236}">
                <a16:creationId xmlns:a16="http://schemas.microsoft.com/office/drawing/2014/main" id="{257F65E4-50D1-41B8-A3D6-664B89C9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5" t="12445" r="15028" b="27960"/>
          <a:stretch>
            <a:fillRect/>
          </a:stretch>
        </p:blipFill>
        <p:spPr bwMode="auto">
          <a:xfrm>
            <a:off x="1800225" y="862013"/>
            <a:ext cx="47053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976" name="Group 56">
            <a:extLst>
              <a:ext uri="{FF2B5EF4-FFF2-40B4-BE49-F238E27FC236}">
                <a16:creationId xmlns:a16="http://schemas.microsoft.com/office/drawing/2014/main" id="{8BCC4387-3351-42DB-A265-F9DC1F3381D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817688" y="847725"/>
            <a:ext cx="4686300" cy="3041650"/>
            <a:chOff x="1586" y="636"/>
            <a:chExt cx="2952" cy="3201"/>
          </a:xfrm>
        </p:grpSpPr>
        <p:sp>
          <p:nvSpPr>
            <p:cNvPr id="1233924" name="Line 4">
              <a:extLst>
                <a:ext uri="{FF2B5EF4-FFF2-40B4-BE49-F238E27FC236}">
                  <a16:creationId xmlns:a16="http://schemas.microsoft.com/office/drawing/2014/main" id="{09E4BE6F-6FFA-4291-A02F-7E16BDE6D8B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57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25" name="Line 5">
              <a:extLst>
                <a:ext uri="{FF2B5EF4-FFF2-40B4-BE49-F238E27FC236}">
                  <a16:creationId xmlns:a16="http://schemas.microsoft.com/office/drawing/2014/main" id="{CCD6D884-B0D1-4178-B81E-6E47120ADE5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27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26" name="Line 6">
              <a:extLst>
                <a:ext uri="{FF2B5EF4-FFF2-40B4-BE49-F238E27FC236}">
                  <a16:creationId xmlns:a16="http://schemas.microsoft.com/office/drawing/2014/main" id="{FB30541C-453A-4130-8145-44CCA6C6989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87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27" name="Line 7">
              <a:extLst>
                <a:ext uri="{FF2B5EF4-FFF2-40B4-BE49-F238E27FC236}">
                  <a16:creationId xmlns:a16="http://schemas.microsoft.com/office/drawing/2014/main" id="{791C5991-1912-4E11-9CA9-648AAAC42F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57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28" name="Line 8">
              <a:extLst>
                <a:ext uri="{FF2B5EF4-FFF2-40B4-BE49-F238E27FC236}">
                  <a16:creationId xmlns:a16="http://schemas.microsoft.com/office/drawing/2014/main" id="{355429AB-B263-4EDD-BCDB-8C2667A1F99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38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29" name="Line 9">
              <a:extLst>
                <a:ext uri="{FF2B5EF4-FFF2-40B4-BE49-F238E27FC236}">
                  <a16:creationId xmlns:a16="http://schemas.microsoft.com/office/drawing/2014/main" id="{D9497DDD-6B42-4C05-8E6A-43A69A1BFB7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08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30" name="Line 10">
              <a:extLst>
                <a:ext uri="{FF2B5EF4-FFF2-40B4-BE49-F238E27FC236}">
                  <a16:creationId xmlns:a16="http://schemas.microsoft.com/office/drawing/2014/main" id="{34DE1CCA-8588-499E-B57F-84CE82762DB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268" y="66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31" name="Line 11">
              <a:extLst>
                <a:ext uri="{FF2B5EF4-FFF2-40B4-BE49-F238E27FC236}">
                  <a16:creationId xmlns:a16="http://schemas.microsoft.com/office/drawing/2014/main" id="{C2BED433-B48A-41BA-B27A-33811EC461B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538" y="66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32" name="Line 12">
              <a:extLst>
                <a:ext uri="{FF2B5EF4-FFF2-40B4-BE49-F238E27FC236}">
                  <a16:creationId xmlns:a16="http://schemas.microsoft.com/office/drawing/2014/main" id="{5A3A262F-3953-4946-8256-0B216C17CEF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86" y="63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33" name="Line 13">
              <a:extLst>
                <a:ext uri="{FF2B5EF4-FFF2-40B4-BE49-F238E27FC236}">
                  <a16:creationId xmlns:a16="http://schemas.microsoft.com/office/drawing/2014/main" id="{318C6048-1B52-4422-AED2-8CBF7E4E87D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56" y="63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34" name="Line 14">
              <a:extLst>
                <a:ext uri="{FF2B5EF4-FFF2-40B4-BE49-F238E27FC236}">
                  <a16:creationId xmlns:a16="http://schemas.microsoft.com/office/drawing/2014/main" id="{8195D713-C29E-4DB1-A758-E943660DD6B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16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35" name="Line 15">
              <a:extLst>
                <a:ext uri="{FF2B5EF4-FFF2-40B4-BE49-F238E27FC236}">
                  <a16:creationId xmlns:a16="http://schemas.microsoft.com/office/drawing/2014/main" id="{DE3049B2-22D0-456C-9CAD-2CF2433E030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86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3983" name="Group 63">
            <a:extLst>
              <a:ext uri="{FF2B5EF4-FFF2-40B4-BE49-F238E27FC236}">
                <a16:creationId xmlns:a16="http://schemas.microsoft.com/office/drawing/2014/main" id="{C173B362-473C-4DFA-9BB0-4361C514C6A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824038" y="866775"/>
            <a:ext cx="4700587" cy="2986088"/>
            <a:chOff x="708" y="938"/>
            <a:chExt cx="2961" cy="1881"/>
          </a:xfrm>
        </p:grpSpPr>
        <p:sp>
          <p:nvSpPr>
            <p:cNvPr id="1233942" name="Line 22">
              <a:extLst>
                <a:ext uri="{FF2B5EF4-FFF2-40B4-BE49-F238E27FC236}">
                  <a16:creationId xmlns:a16="http://schemas.microsoft.com/office/drawing/2014/main" id="{BCE7B57A-5D58-4E41-92B1-9EBE11A16BB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08" y="281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43" name="Line 23">
              <a:extLst>
                <a:ext uri="{FF2B5EF4-FFF2-40B4-BE49-F238E27FC236}">
                  <a16:creationId xmlns:a16="http://schemas.microsoft.com/office/drawing/2014/main" id="{E47490F3-2CE7-4FA0-8B01-5FADF461CA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08" y="254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44" name="Line 24">
              <a:extLst>
                <a:ext uri="{FF2B5EF4-FFF2-40B4-BE49-F238E27FC236}">
                  <a16:creationId xmlns:a16="http://schemas.microsoft.com/office/drawing/2014/main" id="{0A45D2CD-9A9F-4F25-9E09-28AF2B894D0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08" y="227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45" name="Line 25">
              <a:extLst>
                <a:ext uri="{FF2B5EF4-FFF2-40B4-BE49-F238E27FC236}">
                  <a16:creationId xmlns:a16="http://schemas.microsoft.com/office/drawing/2014/main" id="{552996A0-3EEC-43BC-85DF-E0E24C6BC74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14" y="200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47" name="Line 27">
              <a:extLst>
                <a:ext uri="{FF2B5EF4-FFF2-40B4-BE49-F238E27FC236}">
                  <a16:creationId xmlns:a16="http://schemas.microsoft.com/office/drawing/2014/main" id="{5224C905-99F5-4E40-B18C-8D0044602E3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14" y="147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48" name="Line 28">
              <a:extLst>
                <a:ext uri="{FF2B5EF4-FFF2-40B4-BE49-F238E27FC236}">
                  <a16:creationId xmlns:a16="http://schemas.microsoft.com/office/drawing/2014/main" id="{3A01EE74-35CE-40E7-AC6B-D445452AAF2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14" y="1208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49" name="Line 29">
              <a:extLst>
                <a:ext uri="{FF2B5EF4-FFF2-40B4-BE49-F238E27FC236}">
                  <a16:creationId xmlns:a16="http://schemas.microsoft.com/office/drawing/2014/main" id="{222ABD7F-B279-4F71-B8FA-A19C1979052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14" y="938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51" name="Line 31">
              <a:extLst>
                <a:ext uri="{FF2B5EF4-FFF2-40B4-BE49-F238E27FC236}">
                  <a16:creationId xmlns:a16="http://schemas.microsoft.com/office/drawing/2014/main" id="{35A46F31-CC61-40A6-BBB5-5D83D1215D5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14" y="1738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955" name="Line 35">
            <a:extLst>
              <a:ext uri="{FF2B5EF4-FFF2-40B4-BE49-F238E27FC236}">
                <a16:creationId xmlns:a16="http://schemas.microsoft.com/office/drawing/2014/main" id="{35803F2A-2CC1-42AB-A4A2-8D1F45E4EAF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573588" y="18653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56" name="Freeform 36">
            <a:extLst>
              <a:ext uri="{FF2B5EF4-FFF2-40B4-BE49-F238E27FC236}">
                <a16:creationId xmlns:a16="http://schemas.microsoft.com/office/drawing/2014/main" id="{F1AB35B5-0FB9-4604-9129-F1C60016D0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3219450" y="2017713"/>
            <a:ext cx="492125" cy="1141412"/>
          </a:xfrm>
          <a:custGeom>
            <a:avLst/>
            <a:gdLst>
              <a:gd name="T0" fmla="*/ 310 w 310"/>
              <a:gd name="T1" fmla="*/ 0 h 719"/>
              <a:gd name="T2" fmla="*/ 0 w 310"/>
              <a:gd name="T3" fmla="*/ 719 h 7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0" h="719">
                <a:moveTo>
                  <a:pt x="310" y="0"/>
                </a:moveTo>
                <a:lnTo>
                  <a:pt x="0" y="71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57" name="Text Box 37">
            <a:extLst>
              <a:ext uri="{FF2B5EF4-FFF2-40B4-BE49-F238E27FC236}">
                <a16:creationId xmlns:a16="http://schemas.microsoft.com/office/drawing/2014/main" id="{6DA16BBD-BA1B-4823-82B1-7DDD43FEB21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89450" y="3133725"/>
            <a:ext cx="973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600" b="1">
                <a:solidFill>
                  <a:srgbClr val="003399"/>
                </a:solidFill>
              </a:rPr>
              <a:t>D</a:t>
            </a:r>
            <a:r>
              <a:rPr kumimoji="0" lang="en-US" altLang="en-US" sz="3600" b="1">
                <a:solidFill>
                  <a:srgbClr val="003399"/>
                </a:solidFill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233958" name="Rectangle 38">
            <a:extLst>
              <a:ext uri="{FF2B5EF4-FFF2-40B4-BE49-F238E27FC236}">
                <a16:creationId xmlns:a16="http://schemas.microsoft.com/office/drawing/2014/main" id="{832158A2-710D-482A-A491-0E1E8EF33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7772400" cy="752475"/>
          </a:xfrm>
        </p:spPr>
        <p:txBody>
          <a:bodyPr/>
          <a:lstStyle/>
          <a:p>
            <a:r>
              <a:rPr lang="en-CA" altLang="en-US" sz="4000" b="1">
                <a:solidFill>
                  <a:srgbClr val="003399"/>
                </a:solidFill>
                <a:latin typeface="Arial" panose="020B0604020202020204" pitchFamily="34" charset="0"/>
              </a:rPr>
              <a:t>Representation of Flow Field</a:t>
            </a:r>
            <a:endParaRPr lang="en-US" altLang="en-US" sz="40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233962" name="Line 42">
            <a:extLst>
              <a:ext uri="{FF2B5EF4-FFF2-40B4-BE49-F238E27FC236}">
                <a16:creationId xmlns:a16="http://schemas.microsoft.com/office/drawing/2014/main" id="{925FE000-1138-4853-8EDB-605E8AD3370C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4237038" y="1924050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4" name="Line 44">
            <a:extLst>
              <a:ext uri="{FF2B5EF4-FFF2-40B4-BE49-F238E27FC236}">
                <a16:creationId xmlns:a16="http://schemas.microsoft.com/office/drawing/2014/main" id="{C6FE32B9-5C6B-48E8-A12A-1C44FF96A0B0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4675188" y="2371725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5" name="Line 45">
            <a:extLst>
              <a:ext uri="{FF2B5EF4-FFF2-40B4-BE49-F238E27FC236}">
                <a16:creationId xmlns:a16="http://schemas.microsoft.com/office/drawing/2014/main" id="{69490831-39D1-4346-B33C-65D85F53D2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011738" y="230346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6" name="Line 46">
            <a:extLst>
              <a:ext uri="{FF2B5EF4-FFF2-40B4-BE49-F238E27FC236}">
                <a16:creationId xmlns:a16="http://schemas.microsoft.com/office/drawing/2014/main" id="{ADF8CC3F-A53E-4488-9DA5-55AB3025F78B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4665663" y="2809875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7" name="Line 47">
            <a:extLst>
              <a:ext uri="{FF2B5EF4-FFF2-40B4-BE49-F238E27FC236}">
                <a16:creationId xmlns:a16="http://schemas.microsoft.com/office/drawing/2014/main" id="{41F7F265-BC7F-4A32-9041-32F4277D1EE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002213" y="2751138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8" name="Line 48">
            <a:extLst>
              <a:ext uri="{FF2B5EF4-FFF2-40B4-BE49-F238E27FC236}">
                <a16:creationId xmlns:a16="http://schemas.microsoft.com/office/drawing/2014/main" id="{DBEC5A04-6B95-4086-B99D-30CBFFBC8C80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4675188" y="1924050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9" name="Line 49">
            <a:extLst>
              <a:ext uri="{FF2B5EF4-FFF2-40B4-BE49-F238E27FC236}">
                <a16:creationId xmlns:a16="http://schemas.microsoft.com/office/drawing/2014/main" id="{1B0AA85C-7911-4F00-8E19-930F3835B2C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011738" y="18653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72" name="Line 52">
            <a:extLst>
              <a:ext uri="{FF2B5EF4-FFF2-40B4-BE49-F238E27FC236}">
                <a16:creationId xmlns:a16="http://schemas.microsoft.com/office/drawing/2014/main" id="{4BA2A228-9FB1-4672-B245-DB2A396C8AA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4217988" y="2371725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73" name="Line 53">
            <a:extLst>
              <a:ext uri="{FF2B5EF4-FFF2-40B4-BE49-F238E27FC236}">
                <a16:creationId xmlns:a16="http://schemas.microsoft.com/office/drawing/2014/main" id="{81BBCA5C-39D8-4153-AC46-0AF411A396D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573588" y="23225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1" name="Freeform 41">
            <a:extLst>
              <a:ext uri="{FF2B5EF4-FFF2-40B4-BE49-F238E27FC236}">
                <a16:creationId xmlns:a16="http://schemas.microsoft.com/office/drawing/2014/main" id="{67B06A9C-2024-4377-AA13-BC134E6F2D9B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05325" y="1998663"/>
            <a:ext cx="492125" cy="1141412"/>
          </a:xfrm>
          <a:custGeom>
            <a:avLst/>
            <a:gdLst>
              <a:gd name="T0" fmla="*/ 310 w 310"/>
              <a:gd name="T1" fmla="*/ 0 h 719"/>
              <a:gd name="T2" fmla="*/ 0 w 310"/>
              <a:gd name="T3" fmla="*/ 719 h 7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0" h="719">
                <a:moveTo>
                  <a:pt x="310" y="0"/>
                </a:moveTo>
                <a:lnTo>
                  <a:pt x="0" y="71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74" name="Text Box 54">
            <a:extLst>
              <a:ext uri="{FF2B5EF4-FFF2-40B4-BE49-F238E27FC236}">
                <a16:creationId xmlns:a16="http://schemas.microsoft.com/office/drawing/2014/main" id="{0753733A-81F7-4AEE-9122-874826D3F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82925" y="3135313"/>
            <a:ext cx="973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600" b="1">
                <a:solidFill>
                  <a:srgbClr val="003399"/>
                </a:solidFill>
              </a:rPr>
              <a:t>D</a:t>
            </a:r>
            <a:r>
              <a:rPr kumimoji="0" lang="en-US" altLang="en-US" sz="3600" b="1">
                <a:solidFill>
                  <a:srgbClr val="003399"/>
                </a:solidFill>
                <a:sym typeface="Symbol" panose="05050102010706020507" pitchFamily="18" charset="2"/>
              </a:rPr>
              <a:t>8</a:t>
            </a:r>
          </a:p>
        </p:txBody>
      </p:sp>
      <p:pic>
        <p:nvPicPr>
          <p:cNvPr id="1233978" name="Picture 58" descr="d8">
            <a:extLst>
              <a:ext uri="{FF2B5EF4-FFF2-40B4-BE49-F238E27FC236}">
                <a16:creationId xmlns:a16="http://schemas.microsoft.com/office/drawing/2014/main" id="{DF676228-9B53-4E15-9CEF-4ADE9208E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/>
          <a:stretch>
            <a:fillRect/>
          </a:stretch>
        </p:blipFill>
        <p:spPr bwMode="auto">
          <a:xfrm>
            <a:off x="855663" y="4057650"/>
            <a:ext cx="3270250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3979" name="Line 59">
            <a:extLst>
              <a:ext uri="{FF2B5EF4-FFF2-40B4-BE49-F238E27FC236}">
                <a16:creationId xmlns:a16="http://schemas.microsoft.com/office/drawing/2014/main" id="{0953BD5D-0FF1-4823-9B54-264FF3F2D076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1550988" y="4948238"/>
            <a:ext cx="1719262" cy="7540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80" name="Line 60">
            <a:extLst>
              <a:ext uri="{FF2B5EF4-FFF2-40B4-BE49-F238E27FC236}">
                <a16:creationId xmlns:a16="http://schemas.microsoft.com/office/drawing/2014/main" id="{F1BFC14E-464E-457D-B09C-8B4482D8589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735388" y="188436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81" name="Line 61">
            <a:extLst>
              <a:ext uri="{FF2B5EF4-FFF2-40B4-BE49-F238E27FC236}">
                <a16:creationId xmlns:a16="http://schemas.microsoft.com/office/drawing/2014/main" id="{A6DCEE7C-2E8A-4D2F-A3D7-76433FDBEF4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735388" y="23225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82" name="Line 62">
            <a:extLst>
              <a:ext uri="{FF2B5EF4-FFF2-40B4-BE49-F238E27FC236}">
                <a16:creationId xmlns:a16="http://schemas.microsoft.com/office/drawing/2014/main" id="{7E1A9BB2-1AFA-4A51-9163-476C64933A4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725863" y="2770188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3985" name="Picture 65" descr="dinf">
            <a:extLst>
              <a:ext uri="{FF2B5EF4-FFF2-40B4-BE49-F238E27FC236}">
                <a16:creationId xmlns:a16="http://schemas.microsoft.com/office/drawing/2014/main" id="{2D967047-FCD0-434C-B05B-A66B6A6F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5"/>
          <a:stretch>
            <a:fillRect/>
          </a:stretch>
        </p:blipFill>
        <p:spPr bwMode="auto">
          <a:xfrm>
            <a:off x="4470400" y="4083050"/>
            <a:ext cx="3278188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3986" name="Line 66">
            <a:extLst>
              <a:ext uri="{FF2B5EF4-FFF2-40B4-BE49-F238E27FC236}">
                <a16:creationId xmlns:a16="http://schemas.microsoft.com/office/drawing/2014/main" id="{0374C7B2-0733-4F98-B0E1-B0427FE8DF7A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223669" y="4999832"/>
            <a:ext cx="1647825" cy="7318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33988" name="Object 68">
            <a:extLst>
              <a:ext uri="{FF2B5EF4-FFF2-40B4-BE49-F238E27FC236}">
                <a16:creationId xmlns:a16="http://schemas.microsoft.com/office/drawing/2014/main" id="{3B147B5C-5142-4322-B288-7BFAE922B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8275" y="714375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04" name="Picture" r:id="rId7" imgW="2790720" imgH="3095640" progId="Word.Picture.8">
                  <p:embed/>
                </p:oleObj>
              </mc:Choice>
              <mc:Fallback>
                <p:oleObj name="Picture" r:id="rId7" imgW="2790720" imgH="3095640" progId="Word.Picture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714375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997" name="Rectangle 77">
            <a:extLst>
              <a:ext uri="{FF2B5EF4-FFF2-40B4-BE49-F238E27FC236}">
                <a16:creationId xmlns:a16="http://schemas.microsoft.com/office/drawing/2014/main" id="{12DEF7A1-ADD9-4D11-8E6F-8A1EA0473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2520950"/>
            <a:ext cx="555625" cy="6159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en-US" altLang="en-US" sz="2800" b="1">
                <a:solidFill>
                  <a:schemeClr val="tx1"/>
                </a:solidFill>
              </a:rPr>
              <a:t>67</a:t>
            </a:r>
          </a:p>
        </p:txBody>
      </p:sp>
      <p:sp>
        <p:nvSpPr>
          <p:cNvPr id="1233998" name="Rectangle 78">
            <a:extLst>
              <a:ext uri="{FF2B5EF4-FFF2-40B4-BE49-F238E27FC236}">
                <a16:creationId xmlns:a16="http://schemas.microsoft.com/office/drawing/2014/main" id="{749E4FAF-80D1-4FF3-BEEE-8278F2465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2520950"/>
            <a:ext cx="555625" cy="6159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en-US" altLang="en-US" sz="2800" b="1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233999" name="Rectangle 79">
            <a:extLst>
              <a:ext uri="{FF2B5EF4-FFF2-40B4-BE49-F238E27FC236}">
                <a16:creationId xmlns:a16="http://schemas.microsoft.com/office/drawing/2014/main" id="{D3B59543-7A18-47D0-887F-39F7BFCBE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1912938"/>
            <a:ext cx="555625" cy="6143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en-US" altLang="en-US" sz="2800" b="1">
                <a:solidFill>
                  <a:schemeClr val="tx1"/>
                </a:solidFill>
              </a:rPr>
              <a:t>52</a:t>
            </a:r>
          </a:p>
        </p:txBody>
      </p:sp>
      <p:sp>
        <p:nvSpPr>
          <p:cNvPr id="1234000" name="Rectangle 80">
            <a:extLst>
              <a:ext uri="{FF2B5EF4-FFF2-40B4-BE49-F238E27FC236}">
                <a16:creationId xmlns:a16="http://schemas.microsoft.com/office/drawing/2014/main" id="{E74709D0-72B8-42FE-8335-83D14388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1912938"/>
            <a:ext cx="555625" cy="6143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en-US" altLang="en-US" sz="2800" b="1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234001" name="Line 81">
            <a:extLst>
              <a:ext uri="{FF2B5EF4-FFF2-40B4-BE49-F238E27FC236}">
                <a16:creationId xmlns:a16="http://schemas.microsoft.com/office/drawing/2014/main" id="{9113E42A-F3CF-44F7-B25B-8E4A79552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9513" y="2305050"/>
            <a:ext cx="0" cy="395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4002" name="Object 82">
            <a:extLst>
              <a:ext uri="{FF2B5EF4-FFF2-40B4-BE49-F238E27FC236}">
                <a16:creationId xmlns:a16="http://schemas.microsoft.com/office/drawing/2014/main" id="{95A578A5-E699-4DA1-B4E5-0A405D19AF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3" y="3300413"/>
          <a:ext cx="14922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05" name="Equation" r:id="rId9" imgW="927000" imgH="393480" progId="Equation.3">
                  <p:embed/>
                </p:oleObj>
              </mc:Choice>
              <mc:Fallback>
                <p:oleObj name="Equation" r:id="rId9" imgW="927000" imgH="393480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300413"/>
                        <a:ext cx="14922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4003" name="Text Box 83">
            <a:extLst>
              <a:ext uri="{FF2B5EF4-FFF2-40B4-BE49-F238E27FC236}">
                <a16:creationId xmlns:a16="http://schemas.microsoft.com/office/drawing/2014/main" id="{9498F5F8-292C-492B-980E-730C50918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862013"/>
            <a:ext cx="1260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Steepest single direction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305" name="Picture 9" descr="di">
            <a:extLst>
              <a:ext uri="{FF2B5EF4-FFF2-40B4-BE49-F238E27FC236}">
                <a16:creationId xmlns:a16="http://schemas.microsoft.com/office/drawing/2014/main" id="{16EDE53E-76DB-4E5C-898F-DA4E09D6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b="9741"/>
          <a:stretch>
            <a:fillRect/>
          </a:stretch>
        </p:blipFill>
        <p:spPr bwMode="auto">
          <a:xfrm>
            <a:off x="-196850" y="1806575"/>
            <a:ext cx="5465763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304" name="Picture 8" descr="d8">
            <a:extLst>
              <a:ext uri="{FF2B5EF4-FFF2-40B4-BE49-F238E27FC236}">
                <a16:creationId xmlns:a16="http://schemas.microsoft.com/office/drawing/2014/main" id="{C5D2F65C-7A18-4977-B7FB-2E12A67E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4" b="9357"/>
          <a:stretch>
            <a:fillRect/>
          </a:stretch>
        </p:blipFill>
        <p:spPr bwMode="auto">
          <a:xfrm>
            <a:off x="3817938" y="1588"/>
            <a:ext cx="5494337" cy="50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300" name="Text Box 4">
            <a:extLst>
              <a:ext uri="{FF2B5EF4-FFF2-40B4-BE49-F238E27FC236}">
                <a16:creationId xmlns:a16="http://schemas.microsoft.com/office/drawing/2014/main" id="{4F3FB490-3C7F-468F-93F1-FB717DE59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187950"/>
            <a:ext cx="314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/>
              <a:t>Contributing Area using D8</a:t>
            </a:r>
          </a:p>
        </p:txBody>
      </p:sp>
      <p:sp>
        <p:nvSpPr>
          <p:cNvPr id="823301" name="Text Box 5">
            <a:extLst>
              <a:ext uri="{FF2B5EF4-FFF2-40B4-BE49-F238E27FC236}">
                <a16:creationId xmlns:a16="http://schemas.microsoft.com/office/drawing/2014/main" id="{057D5C17-B958-4158-AADF-8876D29ED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569913"/>
            <a:ext cx="31496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/>
              <a:t>Contributing Area using D</a:t>
            </a:r>
            <a:r>
              <a:rPr kumimoji="0" lang="en-US" altLang="en-US" sz="2800">
                <a:sym typeface="Symbol" panose="05050102010706020507" pitchFamily="18" charset="2"/>
              </a:rPr>
              <a:t></a:t>
            </a:r>
            <a:endParaRPr kumimoji="0" lang="en-US" altLang="en-US" sz="3600" b="1">
              <a:sym typeface="Symbol" panose="05050102010706020507" pitchFamily="18" charset="2"/>
            </a:endParaRPr>
          </a:p>
        </p:txBody>
      </p:sp>
      <p:sp>
        <p:nvSpPr>
          <p:cNvPr id="823302" name="Line 6">
            <a:extLst>
              <a:ext uri="{FF2B5EF4-FFF2-40B4-BE49-F238E27FC236}">
                <a16:creationId xmlns:a16="http://schemas.microsoft.com/office/drawing/2014/main" id="{D292F00C-1C67-41A3-8D73-0ED69DD6C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9150" y="1600200"/>
            <a:ext cx="0" cy="8350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03" name="Line 7">
            <a:extLst>
              <a:ext uri="{FF2B5EF4-FFF2-40B4-BE49-F238E27FC236}">
                <a16:creationId xmlns:a16="http://schemas.microsoft.com/office/drawing/2014/main" id="{94068BEE-E5D6-4176-8E19-7ED508D0DD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7400" y="4516438"/>
            <a:ext cx="0" cy="665162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3312" name="Group 16">
            <a:extLst>
              <a:ext uri="{FF2B5EF4-FFF2-40B4-BE49-F238E27FC236}">
                <a16:creationId xmlns:a16="http://schemas.microsoft.com/office/drawing/2014/main" id="{7C3043C5-E2E8-44B9-BA49-665FED031877}"/>
              </a:ext>
            </a:extLst>
          </p:cNvPr>
          <p:cNvGrpSpPr>
            <a:grpSpLocks/>
          </p:cNvGrpSpPr>
          <p:nvPr/>
        </p:nvGrpSpPr>
        <p:grpSpPr bwMode="auto">
          <a:xfrm>
            <a:off x="4521200" y="5540375"/>
            <a:ext cx="884238" cy="1098550"/>
            <a:chOff x="5203" y="182"/>
            <a:chExt cx="557" cy="692"/>
          </a:xfrm>
        </p:grpSpPr>
        <p:sp>
          <p:nvSpPr>
            <p:cNvPr id="823307" name="Rectangle 11">
              <a:extLst>
                <a:ext uri="{FF2B5EF4-FFF2-40B4-BE49-F238E27FC236}">
                  <a16:creationId xmlns:a16="http://schemas.microsoft.com/office/drawing/2014/main" id="{85DC09D3-FC32-4426-B8E2-803979D02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" y="227"/>
              <a:ext cx="168" cy="88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08" name="Rectangle 12">
              <a:extLst>
                <a:ext uri="{FF2B5EF4-FFF2-40B4-BE49-F238E27FC236}">
                  <a16:creationId xmlns:a16="http://schemas.microsoft.com/office/drawing/2014/main" id="{A9F2B260-8453-4543-8CA4-924DCADB2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" y="395"/>
              <a:ext cx="168" cy="8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09" name="Rectangle 13">
              <a:extLst>
                <a:ext uri="{FF2B5EF4-FFF2-40B4-BE49-F238E27FC236}">
                  <a16:creationId xmlns:a16="http://schemas.microsoft.com/office/drawing/2014/main" id="{19880FC2-7D07-49B3-8E00-5A1010723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" y="563"/>
              <a:ext cx="168" cy="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10" name="Rectangle 14">
              <a:extLst>
                <a:ext uri="{FF2B5EF4-FFF2-40B4-BE49-F238E27FC236}">
                  <a16:creationId xmlns:a16="http://schemas.microsoft.com/office/drawing/2014/main" id="{FACCB236-580A-4053-B819-DC8959C91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6" y="182"/>
              <a:ext cx="364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&lt;1 ha</a:t>
              </a:r>
              <a:endParaRPr kumimoji="0" lang="en-US" altLang="en-US" sz="1800" baseline="30000">
                <a:solidFill>
                  <a:srgbClr val="000000"/>
                </a:solidFill>
              </a:endParaRPr>
            </a:p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1-4 ha</a:t>
              </a:r>
              <a:endParaRPr kumimoji="0" lang="en-US" altLang="en-US" sz="1800" baseline="30000">
                <a:solidFill>
                  <a:srgbClr val="000000"/>
                </a:solidFill>
              </a:endParaRPr>
            </a:p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4-8 ha</a:t>
              </a:r>
              <a:endParaRPr kumimoji="0" lang="en-US" altLang="en-US" sz="1800" baseline="30000">
                <a:solidFill>
                  <a:srgbClr val="000000"/>
                </a:solidFill>
              </a:endParaRPr>
            </a:p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&gt;8 ha</a:t>
              </a:r>
              <a:endParaRPr kumimoji="0" lang="en-US" altLang="en-US" sz="1800" baseline="30000">
                <a:solidFill>
                  <a:srgbClr val="000000"/>
                </a:solidFill>
              </a:endParaRPr>
            </a:p>
          </p:txBody>
        </p:sp>
        <p:sp>
          <p:nvSpPr>
            <p:cNvPr id="823311" name="Rectangle 15">
              <a:extLst>
                <a:ext uri="{FF2B5EF4-FFF2-40B4-BE49-F238E27FC236}">
                  <a16:creationId xmlns:a16="http://schemas.microsoft.com/office/drawing/2014/main" id="{3328B37E-E614-445A-841F-63DF15FE7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" y="731"/>
              <a:ext cx="168" cy="8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706" name="Object 2">
            <a:extLst>
              <a:ext uri="{FF2B5EF4-FFF2-40B4-BE49-F238E27FC236}">
                <a16:creationId xmlns:a16="http://schemas.microsoft.com/office/drawing/2014/main" id="{783B73E2-81C3-4155-B525-0A4E37F83C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6288" y="965200"/>
          <a:ext cx="5767387" cy="498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19" name="Document" r:id="rId4" imgW="3297649" imgH="2842940" progId="Word.Document.8">
                  <p:embed/>
                </p:oleObj>
              </mc:Choice>
              <mc:Fallback>
                <p:oleObj name="Document" r:id="rId4" imgW="3297649" imgH="28429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965200"/>
                        <a:ext cx="5767387" cy="498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707" name="Rectangle 3">
            <a:extLst>
              <a:ext uri="{FF2B5EF4-FFF2-40B4-BE49-F238E27FC236}">
                <a16:creationId xmlns:a16="http://schemas.microsoft.com/office/drawing/2014/main" id="{766CA866-51C7-4178-AB7B-A4A098FFA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111125"/>
            <a:ext cx="7318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en-US" altLang="en-US"/>
              <a:t>Flow Algebra</a:t>
            </a:r>
          </a:p>
        </p:txBody>
      </p:sp>
      <p:pic>
        <p:nvPicPr>
          <p:cNvPr id="840713" name="Picture 9">
            <a:extLst>
              <a:ext uri="{FF2B5EF4-FFF2-40B4-BE49-F238E27FC236}">
                <a16:creationId xmlns:a16="http://schemas.microsoft.com/office/drawing/2014/main" id="{A1B425AA-B617-498E-9B27-4666819B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8" b="38795"/>
          <a:stretch>
            <a:fillRect/>
          </a:stretch>
        </p:blipFill>
        <p:spPr bwMode="auto">
          <a:xfrm>
            <a:off x="0" y="1335088"/>
            <a:ext cx="3214688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714" name="Oval 10">
            <a:extLst>
              <a:ext uri="{FF2B5EF4-FFF2-40B4-BE49-F238E27FC236}">
                <a16:creationId xmlns:a16="http://schemas.microsoft.com/office/drawing/2014/main" id="{12466626-B443-4427-9D38-8D21C6703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3429000"/>
            <a:ext cx="111125" cy="1111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715" name="Text Box 11">
            <a:extLst>
              <a:ext uri="{FF2B5EF4-FFF2-40B4-BE49-F238E27FC236}">
                <a16:creationId xmlns:a16="http://schemas.microsoft.com/office/drawing/2014/main" id="{FB8D9D54-D009-4B50-93C8-84B6CD700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809875"/>
            <a:ext cx="54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 u="sng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40717" name="Text Box 13">
            <a:extLst>
              <a:ext uri="{FF2B5EF4-FFF2-40B4-BE49-F238E27FC236}">
                <a16:creationId xmlns:a16="http://schemas.microsoft.com/office/drawing/2014/main" id="{E45A0A8F-2297-4612-B564-C6687BA32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433638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rgbClr val="000000"/>
                </a:solidFill>
              </a:rPr>
              <a:t>r(</a:t>
            </a:r>
            <a:r>
              <a:rPr kumimoji="0" lang="en-US" altLang="en-US" sz="2400" u="sng">
                <a:solidFill>
                  <a:srgbClr val="000000"/>
                </a:solidFill>
              </a:rPr>
              <a:t>x</a:t>
            </a:r>
            <a:r>
              <a:rPr kumimoji="0" lang="en-US" altLang="en-US" sz="2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40718" name="Line 14">
            <a:extLst>
              <a:ext uri="{FF2B5EF4-FFF2-40B4-BE49-F238E27FC236}">
                <a16:creationId xmlns:a16="http://schemas.microsoft.com/office/drawing/2014/main" id="{0567EA41-F05E-45BC-BFDC-7DBD20B8D4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1527175"/>
            <a:ext cx="1714500" cy="1143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>
            <a:extLst>
              <a:ext uri="{FF2B5EF4-FFF2-40B4-BE49-F238E27FC236}">
                <a16:creationId xmlns:a16="http://schemas.microsoft.com/office/drawing/2014/main" id="{EF7E52B2-5A6E-42FE-9E32-F51B8DBFB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/>
          <a:lstStyle/>
          <a:p>
            <a:r>
              <a:rPr lang="en-US" altLang="en-US" sz="4000"/>
              <a:t>General Pseudocode for Upstream Flow Algebra Evaluation </a:t>
            </a:r>
          </a:p>
        </p:txBody>
      </p:sp>
      <p:graphicFrame>
        <p:nvGraphicFramePr>
          <p:cNvPr id="1263623" name="Object 7">
            <a:extLst>
              <a:ext uri="{FF2B5EF4-FFF2-40B4-BE49-F238E27FC236}">
                <a16:creationId xmlns:a16="http://schemas.microsoft.com/office/drawing/2014/main" id="{4E5A9BD5-B5F9-41C2-9470-CEF6AB85EE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46063" y="1695450"/>
          <a:ext cx="9132888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59" name="Document" r:id="rId3" imgW="4852136" imgH="2877132" progId="Word.Document.8">
                  <p:embed/>
                </p:oleObj>
              </mc:Choice>
              <mc:Fallback>
                <p:oleObj name="Document" r:id="rId3" imgW="4852136" imgH="2877132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6063" y="1695450"/>
                        <a:ext cx="9132888" cy="542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63658" name="Group 42">
            <a:extLst>
              <a:ext uri="{FF2B5EF4-FFF2-40B4-BE49-F238E27FC236}">
                <a16:creationId xmlns:a16="http://schemas.microsoft.com/office/drawing/2014/main" id="{A57F5D7E-4837-4C7C-B6EB-EBD8D6D22D34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1814513"/>
            <a:ext cx="2098675" cy="2058987"/>
            <a:chOff x="4123" y="1143"/>
            <a:chExt cx="1322" cy="1297"/>
          </a:xfrm>
        </p:grpSpPr>
        <p:grpSp>
          <p:nvGrpSpPr>
            <p:cNvPr id="1263650" name="Group 34">
              <a:extLst>
                <a:ext uri="{FF2B5EF4-FFF2-40B4-BE49-F238E27FC236}">
                  <a16:creationId xmlns:a16="http://schemas.microsoft.com/office/drawing/2014/main" id="{6E8311CA-E2EC-42BA-8EE1-EE35AB285A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3" y="1143"/>
              <a:ext cx="1322" cy="1297"/>
              <a:chOff x="3940" y="1405"/>
              <a:chExt cx="1002" cy="983"/>
            </a:xfrm>
          </p:grpSpPr>
          <p:sp>
            <p:nvSpPr>
              <p:cNvPr id="1263633" name="Rectangle 17">
                <a:extLst>
                  <a:ext uri="{FF2B5EF4-FFF2-40B4-BE49-F238E27FC236}">
                    <a16:creationId xmlns:a16="http://schemas.microsoft.com/office/drawing/2014/main" id="{0652FE57-43C2-4318-AC18-94A28A0F4E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1405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34" name="Rectangle 18">
                <a:extLst>
                  <a:ext uri="{FF2B5EF4-FFF2-40B4-BE49-F238E27FC236}">
                    <a16:creationId xmlns:a16="http://schemas.microsoft.com/office/drawing/2014/main" id="{DF533E78-531E-429D-8BC0-917B6D05EC3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1405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35" name="Rectangle 19">
                <a:extLst>
                  <a:ext uri="{FF2B5EF4-FFF2-40B4-BE49-F238E27FC236}">
                    <a16:creationId xmlns:a16="http://schemas.microsoft.com/office/drawing/2014/main" id="{F5F46DFA-B334-48EA-850F-897CC4BCC7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1405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38" name="Rectangle 22">
                <a:extLst>
                  <a:ext uri="{FF2B5EF4-FFF2-40B4-BE49-F238E27FC236}">
                    <a16:creationId xmlns:a16="http://schemas.microsoft.com/office/drawing/2014/main" id="{B54AC553-5CE5-40E5-8178-05FE93DFAA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1732"/>
                <a:ext cx="335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39" name="Rectangle 23">
                <a:extLst>
                  <a:ext uri="{FF2B5EF4-FFF2-40B4-BE49-F238E27FC236}">
                    <a16:creationId xmlns:a16="http://schemas.microsoft.com/office/drawing/2014/main" id="{06DBD53A-4E63-4341-A01C-D95A6F2EA4A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1732"/>
                <a:ext cx="334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40" name="Rectangle 24">
                <a:extLst>
                  <a:ext uri="{FF2B5EF4-FFF2-40B4-BE49-F238E27FC236}">
                    <a16:creationId xmlns:a16="http://schemas.microsoft.com/office/drawing/2014/main" id="{BE470BED-DC04-4F06-B19D-82F74F19E2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1732"/>
                <a:ext cx="333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43" name="Rectangle 27">
                <a:extLst>
                  <a:ext uri="{FF2B5EF4-FFF2-40B4-BE49-F238E27FC236}">
                    <a16:creationId xmlns:a16="http://schemas.microsoft.com/office/drawing/2014/main" id="{FEDF0EB6-F1E8-4CD7-A198-08708B9B33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2061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44" name="Rectangle 28">
                <a:extLst>
                  <a:ext uri="{FF2B5EF4-FFF2-40B4-BE49-F238E27FC236}">
                    <a16:creationId xmlns:a16="http://schemas.microsoft.com/office/drawing/2014/main" id="{DBC9E049-8CD8-478C-B66E-954C6D531E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2061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45" name="Rectangle 29">
                <a:extLst>
                  <a:ext uri="{FF2B5EF4-FFF2-40B4-BE49-F238E27FC236}">
                    <a16:creationId xmlns:a16="http://schemas.microsoft.com/office/drawing/2014/main" id="{559CB0E5-ED2B-409D-BD99-9D70E417F7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2061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63651" name="Line 35">
              <a:extLst>
                <a:ext uri="{FF2B5EF4-FFF2-40B4-BE49-F238E27FC236}">
                  <a16:creationId xmlns:a16="http://schemas.microsoft.com/office/drawing/2014/main" id="{BCDB04E3-DE11-4C6A-9894-5BF4EDEFF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440"/>
              <a:ext cx="253" cy="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652" name="Line 36">
              <a:extLst>
                <a:ext uri="{FF2B5EF4-FFF2-40B4-BE49-F238E27FC236}">
                  <a16:creationId xmlns:a16="http://schemas.microsoft.com/office/drawing/2014/main" id="{A0572C2B-490F-4B79-88AC-CDE97B520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1884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654" name="Line 38">
              <a:extLst>
                <a:ext uri="{FF2B5EF4-FFF2-40B4-BE49-F238E27FC236}">
                  <a16:creationId xmlns:a16="http://schemas.microsoft.com/office/drawing/2014/main" id="{E3E45EF3-0728-4042-B6E9-BD2CF36B19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3" y="1422"/>
              <a:ext cx="235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655" name="Line 39">
              <a:extLst>
                <a:ext uri="{FF2B5EF4-FFF2-40B4-BE49-F238E27FC236}">
                  <a16:creationId xmlns:a16="http://schemas.microsoft.com/office/drawing/2014/main" id="{9E006242-3103-42B5-81E3-53B4085AF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1" y="1884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656" name="Line 40">
              <a:extLst>
                <a:ext uri="{FF2B5EF4-FFF2-40B4-BE49-F238E27FC236}">
                  <a16:creationId xmlns:a16="http://schemas.microsoft.com/office/drawing/2014/main" id="{2715DFBF-A3B6-4744-9D17-DB2CE263D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1413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657" name="Line 41">
              <a:extLst>
                <a:ext uri="{FF2B5EF4-FFF2-40B4-BE49-F238E27FC236}">
                  <a16:creationId xmlns:a16="http://schemas.microsoft.com/office/drawing/2014/main" id="{56B8B37F-E3EF-42FA-A6B7-6115E2FE8D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0" y="1893"/>
              <a:ext cx="254" cy="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2834" name="Object 2">
            <a:extLst>
              <a:ext uri="{FF2B5EF4-FFF2-40B4-BE49-F238E27FC236}">
                <a16:creationId xmlns:a16="http://schemas.microsoft.com/office/drawing/2014/main" id="{2834F2A8-D1AB-4FA4-AB61-6D6CA6E305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38" y="288925"/>
          <a:ext cx="85979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939" name="Document" r:id="rId3" imgW="4335120" imgH="920520" progId="Word.Document.8">
                  <p:embed/>
                </p:oleObj>
              </mc:Choice>
              <mc:Fallback>
                <p:oleObj name="Document" r:id="rId3" imgW="4335120" imgH="9205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288925"/>
                        <a:ext cx="85979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2835" name="Text Box 3">
            <a:extLst>
              <a:ext uri="{FF2B5EF4-FFF2-40B4-BE49-F238E27FC236}">
                <a16:creationId xmlns:a16="http://schemas.microsoft.com/office/drawing/2014/main" id="{357E6F99-F347-4371-90CF-61B88B74B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215063"/>
            <a:ext cx="835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99"/>
                </a:solidFill>
              </a:rPr>
              <a:t>Useful for example to track where sediment or contaminant moves</a:t>
            </a:r>
          </a:p>
        </p:txBody>
      </p:sp>
      <p:pic>
        <p:nvPicPr>
          <p:cNvPr id="1272836" name="Picture 4" descr="dninf">
            <a:extLst>
              <a:ext uri="{FF2B5EF4-FFF2-40B4-BE49-F238E27FC236}">
                <a16:creationId xmlns:a16="http://schemas.microsoft.com/office/drawing/2014/main" id="{81D13694-FD3B-4ABB-82BD-E9358CF07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957388"/>
            <a:ext cx="3657600" cy="388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2837" name="Group 5">
            <a:extLst>
              <a:ext uri="{FF2B5EF4-FFF2-40B4-BE49-F238E27FC236}">
                <a16:creationId xmlns:a16="http://schemas.microsoft.com/office/drawing/2014/main" id="{DF34BF6C-6D7F-4CC9-91D1-E06391E8A829}"/>
              </a:ext>
            </a:extLst>
          </p:cNvPr>
          <p:cNvGrpSpPr>
            <a:grpSpLocks/>
          </p:cNvGrpSpPr>
          <p:nvPr/>
        </p:nvGrpSpPr>
        <p:grpSpPr bwMode="auto">
          <a:xfrm>
            <a:off x="1716088" y="1941513"/>
            <a:ext cx="2924175" cy="3883025"/>
            <a:chOff x="1081" y="1223"/>
            <a:chExt cx="1842" cy="2446"/>
          </a:xfrm>
        </p:grpSpPr>
        <p:sp>
          <p:nvSpPr>
            <p:cNvPr id="1272838" name="Line 6">
              <a:extLst>
                <a:ext uri="{FF2B5EF4-FFF2-40B4-BE49-F238E27FC236}">
                  <a16:creationId xmlns:a16="http://schemas.microsoft.com/office/drawing/2014/main" id="{26714D84-7F08-401B-89ED-546F6ED54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3" y="1887"/>
              <a:ext cx="1276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39" name="Line 7">
              <a:extLst>
                <a:ext uri="{FF2B5EF4-FFF2-40B4-BE49-F238E27FC236}">
                  <a16:creationId xmlns:a16="http://schemas.microsoft.com/office/drawing/2014/main" id="{7029FE99-28D7-49EE-824F-00335D11C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6" y="2283"/>
              <a:ext cx="1292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0" name="Line 8">
              <a:extLst>
                <a:ext uri="{FF2B5EF4-FFF2-40B4-BE49-F238E27FC236}">
                  <a16:creationId xmlns:a16="http://schemas.microsoft.com/office/drawing/2014/main" id="{0397A7B3-CF22-498C-8DC4-DE153CDBBA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7" y="2673"/>
              <a:ext cx="1275" cy="2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1" name="Line 9">
              <a:extLst>
                <a:ext uri="{FF2B5EF4-FFF2-40B4-BE49-F238E27FC236}">
                  <a16:creationId xmlns:a16="http://schemas.microsoft.com/office/drawing/2014/main" id="{14A76D14-17FC-4C77-AD21-B1C6F3697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9" y="3084"/>
              <a:ext cx="1291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2" name="Rectangle 10">
              <a:extLst>
                <a:ext uri="{FF2B5EF4-FFF2-40B4-BE49-F238E27FC236}">
                  <a16:creationId xmlns:a16="http://schemas.microsoft.com/office/drawing/2014/main" id="{B9FC738A-387E-47BD-92F1-AFCA6A854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1500"/>
              <a:ext cx="38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3" name="Rectangle 11">
              <a:extLst>
                <a:ext uri="{FF2B5EF4-FFF2-40B4-BE49-F238E27FC236}">
                  <a16:creationId xmlns:a16="http://schemas.microsoft.com/office/drawing/2014/main" id="{29713689-5E02-46BD-8A9A-6DD15E488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" y="154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1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44" name="Rectangle 12">
              <a:extLst>
                <a:ext uri="{FF2B5EF4-FFF2-40B4-BE49-F238E27FC236}">
                  <a16:creationId xmlns:a16="http://schemas.microsoft.com/office/drawing/2014/main" id="{8FE07621-66D9-48DF-B0F1-330316379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1547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45" name="Rectangle 13">
              <a:extLst>
                <a:ext uri="{FF2B5EF4-FFF2-40B4-BE49-F238E27FC236}">
                  <a16:creationId xmlns:a16="http://schemas.microsoft.com/office/drawing/2014/main" id="{AB55CB8B-23ED-46C4-A4CC-921BB6002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279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46" name="Rectangle 14">
              <a:extLst>
                <a:ext uri="{FF2B5EF4-FFF2-40B4-BE49-F238E27FC236}">
                  <a16:creationId xmlns:a16="http://schemas.microsoft.com/office/drawing/2014/main" id="{6692BE5D-4F1A-4FD4-B245-FC1AF9806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2799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47" name="Rectangle 15">
              <a:extLst>
                <a:ext uri="{FF2B5EF4-FFF2-40B4-BE49-F238E27FC236}">
                  <a16:creationId xmlns:a16="http://schemas.microsoft.com/office/drawing/2014/main" id="{298F331F-7440-4DDE-8C0D-9671A8466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" y="3496"/>
              <a:ext cx="18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Influence function of grid cell y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48" name="Line 16">
              <a:extLst>
                <a:ext uri="{FF2B5EF4-FFF2-40B4-BE49-F238E27FC236}">
                  <a16:creationId xmlns:a16="http://schemas.microsoft.com/office/drawing/2014/main" id="{91B5E08D-B3D1-422B-8BFA-3FDA68D95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5" y="1464"/>
              <a:ext cx="1" cy="200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9" name="Line 17">
              <a:extLst>
                <a:ext uri="{FF2B5EF4-FFF2-40B4-BE49-F238E27FC236}">
                  <a16:creationId xmlns:a16="http://schemas.microsoft.com/office/drawing/2014/main" id="{16A2581E-0C26-46F8-A8B0-6AFE23444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0" y="1474"/>
              <a:ext cx="1" cy="198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0" name="Line 18">
              <a:extLst>
                <a:ext uri="{FF2B5EF4-FFF2-40B4-BE49-F238E27FC236}">
                  <a16:creationId xmlns:a16="http://schemas.microsoft.com/office/drawing/2014/main" id="{A2FD6D09-3956-4A30-873D-C9C61BEBB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" y="1474"/>
              <a:ext cx="1" cy="199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1" name="Line 19">
              <a:extLst>
                <a:ext uri="{FF2B5EF4-FFF2-40B4-BE49-F238E27FC236}">
                  <a16:creationId xmlns:a16="http://schemas.microsoft.com/office/drawing/2014/main" id="{67D033CE-A1B9-4C2E-820F-C9BAD0778B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4" y="1462"/>
              <a:ext cx="1" cy="199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2" name="Rectangle 20">
              <a:extLst>
                <a:ext uri="{FF2B5EF4-FFF2-40B4-BE49-F238E27FC236}">
                  <a16:creationId xmlns:a16="http://schemas.microsoft.com/office/drawing/2014/main" id="{10A74C2D-03F8-4849-A6DF-F489D9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1985"/>
              <a:ext cx="389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3" name="Rectangle 21">
              <a:extLst>
                <a:ext uri="{FF2B5EF4-FFF2-40B4-BE49-F238E27FC236}">
                  <a16:creationId xmlns:a16="http://schemas.microsoft.com/office/drawing/2014/main" id="{4FBAC942-DA8C-4D07-8322-358722FAD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2034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0.5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54" name="Rectangle 22">
              <a:extLst>
                <a:ext uri="{FF2B5EF4-FFF2-40B4-BE49-F238E27FC236}">
                  <a16:creationId xmlns:a16="http://schemas.microsoft.com/office/drawing/2014/main" id="{F4F69E28-2636-4CFE-AF3C-BC4A6FC69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" y="2034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55" name="Rectangle 23">
              <a:extLst>
                <a:ext uri="{FF2B5EF4-FFF2-40B4-BE49-F238E27FC236}">
                  <a16:creationId xmlns:a16="http://schemas.microsoft.com/office/drawing/2014/main" id="{805E5924-2191-44F7-A429-8BD264861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968"/>
              <a:ext cx="38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6" name="Rectangle 24">
              <a:extLst>
                <a:ext uri="{FF2B5EF4-FFF2-40B4-BE49-F238E27FC236}">
                  <a16:creationId xmlns:a16="http://schemas.microsoft.com/office/drawing/2014/main" id="{092EB802-5ECD-4716-9EE6-12781D355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2015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0.5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57" name="Rectangle 25">
              <a:extLst>
                <a:ext uri="{FF2B5EF4-FFF2-40B4-BE49-F238E27FC236}">
                  <a16:creationId xmlns:a16="http://schemas.microsoft.com/office/drawing/2014/main" id="{6492FD1F-6A7B-4C30-B5E4-FE5129146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2015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58" name="Rectangle 26">
              <a:extLst>
                <a:ext uri="{FF2B5EF4-FFF2-40B4-BE49-F238E27FC236}">
                  <a16:creationId xmlns:a16="http://schemas.microsoft.com/office/drawing/2014/main" id="{5B9BDF0F-4D47-48E2-A547-7C705FC05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" y="2328"/>
              <a:ext cx="38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9" name="Rectangle 27">
              <a:extLst>
                <a:ext uri="{FF2B5EF4-FFF2-40B4-BE49-F238E27FC236}">
                  <a16:creationId xmlns:a16="http://schemas.microsoft.com/office/drawing/2014/main" id="{92F6CBD3-2BAD-432D-B671-3DC78511D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237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1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0" name="Rectangle 28">
              <a:extLst>
                <a:ext uri="{FF2B5EF4-FFF2-40B4-BE49-F238E27FC236}">
                  <a16:creationId xmlns:a16="http://schemas.microsoft.com/office/drawing/2014/main" id="{87AEE9DC-B2E5-4E96-BAB5-6A6AD60B6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375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1" name="Rectangle 29">
              <a:extLst>
                <a:ext uri="{FF2B5EF4-FFF2-40B4-BE49-F238E27FC236}">
                  <a16:creationId xmlns:a16="http://schemas.microsoft.com/office/drawing/2014/main" id="{9BCF2B72-0067-4A92-A490-82AA5CD43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2328"/>
              <a:ext cx="38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62" name="Rectangle 30">
              <a:extLst>
                <a:ext uri="{FF2B5EF4-FFF2-40B4-BE49-F238E27FC236}">
                  <a16:creationId xmlns:a16="http://schemas.microsoft.com/office/drawing/2014/main" id="{56DA73D6-40C1-4679-9B9B-20D8791E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37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3" name="Rectangle 31">
              <a:extLst>
                <a:ext uri="{FF2B5EF4-FFF2-40B4-BE49-F238E27FC236}">
                  <a16:creationId xmlns:a16="http://schemas.microsoft.com/office/drawing/2014/main" id="{214D9099-04AA-4F29-94D0-78D0FC304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2375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4" name="Rectangle 32">
              <a:extLst>
                <a:ext uri="{FF2B5EF4-FFF2-40B4-BE49-F238E27FC236}">
                  <a16:creationId xmlns:a16="http://schemas.microsoft.com/office/drawing/2014/main" id="{102E5579-24AC-4607-AEF7-25CFF2C55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724"/>
              <a:ext cx="38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65" name="Rectangle 33">
              <a:extLst>
                <a:ext uri="{FF2B5EF4-FFF2-40B4-BE49-F238E27FC236}">
                  <a16:creationId xmlns:a16="http://schemas.microsoft.com/office/drawing/2014/main" id="{95A7F5D6-1C76-4D0E-8A3A-D6D8E48B9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" y="2771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0.6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6" name="Rectangle 34">
              <a:extLst>
                <a:ext uri="{FF2B5EF4-FFF2-40B4-BE49-F238E27FC236}">
                  <a16:creationId xmlns:a16="http://schemas.microsoft.com/office/drawing/2014/main" id="{DB3C9627-E93B-4A9D-BB15-3EB45536E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" y="2771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7" name="Rectangle 35">
              <a:extLst>
                <a:ext uri="{FF2B5EF4-FFF2-40B4-BE49-F238E27FC236}">
                  <a16:creationId xmlns:a16="http://schemas.microsoft.com/office/drawing/2014/main" id="{C9581DFA-8152-4601-8697-AD80BD1FE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732"/>
              <a:ext cx="38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68" name="Rectangle 36">
              <a:extLst>
                <a:ext uri="{FF2B5EF4-FFF2-40B4-BE49-F238E27FC236}">
                  <a16:creationId xmlns:a16="http://schemas.microsoft.com/office/drawing/2014/main" id="{2228B493-F8B5-40EC-9CCB-1E35EC836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2780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0.4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9" name="Rectangle 37">
              <a:extLst>
                <a:ext uri="{FF2B5EF4-FFF2-40B4-BE49-F238E27FC236}">
                  <a16:creationId xmlns:a16="http://schemas.microsoft.com/office/drawing/2014/main" id="{A78BC4BC-D9E6-449F-ACAD-32AC26333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" y="2780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0" name="Rectangle 38">
              <a:extLst>
                <a:ext uri="{FF2B5EF4-FFF2-40B4-BE49-F238E27FC236}">
                  <a16:creationId xmlns:a16="http://schemas.microsoft.com/office/drawing/2014/main" id="{A7873D9C-740D-4658-A35E-07CA0E68F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236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1" name="Rectangle 39">
              <a:extLst>
                <a:ext uri="{FF2B5EF4-FFF2-40B4-BE49-F238E27FC236}">
                  <a16:creationId xmlns:a16="http://schemas.microsoft.com/office/drawing/2014/main" id="{60596BA2-CFBE-4547-96D4-DE5419EF9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2367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2" name="Rectangle 40">
              <a:extLst>
                <a:ext uri="{FF2B5EF4-FFF2-40B4-BE49-F238E27FC236}">
                  <a16:creationId xmlns:a16="http://schemas.microsoft.com/office/drawing/2014/main" id="{067C542B-0E31-4B58-9D1B-3ED92C429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527"/>
              <a:ext cx="38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73" name="Rectangle 41">
              <a:extLst>
                <a:ext uri="{FF2B5EF4-FFF2-40B4-BE49-F238E27FC236}">
                  <a16:creationId xmlns:a16="http://schemas.microsoft.com/office/drawing/2014/main" id="{6EB2BEA3-E0A7-40A1-9F25-C0D879514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157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4" name="Rectangle 42">
              <a:extLst>
                <a:ext uri="{FF2B5EF4-FFF2-40B4-BE49-F238E27FC236}">
                  <a16:creationId xmlns:a16="http://schemas.microsoft.com/office/drawing/2014/main" id="{E22999E4-A215-40CF-A8CD-8EB11DB9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57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5" name="Rectangle 43">
              <a:extLst>
                <a:ext uri="{FF2B5EF4-FFF2-40B4-BE49-F238E27FC236}">
                  <a16:creationId xmlns:a16="http://schemas.microsoft.com/office/drawing/2014/main" id="{E52C9767-EC9C-4820-9ABF-25EA9A8C3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9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6" name="Rectangle 44">
              <a:extLst>
                <a:ext uri="{FF2B5EF4-FFF2-40B4-BE49-F238E27FC236}">
                  <a16:creationId xmlns:a16="http://schemas.microsoft.com/office/drawing/2014/main" id="{91B7A16A-DD9F-49CD-9315-AEEC92DDE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1988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7" name="Line 45">
              <a:extLst>
                <a:ext uri="{FF2B5EF4-FFF2-40B4-BE49-F238E27FC236}">
                  <a16:creationId xmlns:a16="http://schemas.microsoft.com/office/drawing/2014/main" id="{17BB74B8-B794-447A-9DCA-9DF2192BC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8" y="3461"/>
              <a:ext cx="1276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78" name="Rectangle 46">
              <a:extLst>
                <a:ext uri="{FF2B5EF4-FFF2-40B4-BE49-F238E27FC236}">
                  <a16:creationId xmlns:a16="http://schemas.microsoft.com/office/drawing/2014/main" id="{ABADA550-C366-4776-8E3A-E2E235BA9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319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9" name="Rectangle 47">
              <a:extLst>
                <a:ext uri="{FF2B5EF4-FFF2-40B4-BE49-F238E27FC236}">
                  <a16:creationId xmlns:a16="http://schemas.microsoft.com/office/drawing/2014/main" id="{C8F36B28-9651-4ECD-8DAC-990705634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3190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80" name="Rectangle 48">
              <a:extLst>
                <a:ext uri="{FF2B5EF4-FFF2-40B4-BE49-F238E27FC236}">
                  <a16:creationId xmlns:a16="http://schemas.microsoft.com/office/drawing/2014/main" id="{371BF7CD-EFF7-4739-A1F4-341B43199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3141"/>
              <a:ext cx="38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81" name="Rectangle 49">
              <a:extLst>
                <a:ext uri="{FF2B5EF4-FFF2-40B4-BE49-F238E27FC236}">
                  <a16:creationId xmlns:a16="http://schemas.microsoft.com/office/drawing/2014/main" id="{D9A37D21-F013-45AC-9722-B3EA992A5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3189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0.6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82" name="Rectangle 50">
              <a:extLst>
                <a:ext uri="{FF2B5EF4-FFF2-40B4-BE49-F238E27FC236}">
                  <a16:creationId xmlns:a16="http://schemas.microsoft.com/office/drawing/2014/main" id="{0A80A89C-3D5D-4652-A889-73DA86774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3189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83" name="Rectangle 51">
              <a:extLst>
                <a:ext uri="{FF2B5EF4-FFF2-40B4-BE49-F238E27FC236}">
                  <a16:creationId xmlns:a16="http://schemas.microsoft.com/office/drawing/2014/main" id="{732F3A56-4B98-45EF-8B31-625C7F9A3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3141"/>
              <a:ext cx="389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84" name="Rectangle 52">
              <a:extLst>
                <a:ext uri="{FF2B5EF4-FFF2-40B4-BE49-F238E27FC236}">
                  <a16:creationId xmlns:a16="http://schemas.microsoft.com/office/drawing/2014/main" id="{4687FFEF-B16F-4C9A-823B-1D13B284F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3189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0.4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85" name="Rectangle 53">
              <a:extLst>
                <a:ext uri="{FF2B5EF4-FFF2-40B4-BE49-F238E27FC236}">
                  <a16:creationId xmlns:a16="http://schemas.microsoft.com/office/drawing/2014/main" id="{DA41AB6B-42C2-40EF-9178-4B234DBF3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3189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86" name="Rectangle 54">
              <a:extLst>
                <a:ext uri="{FF2B5EF4-FFF2-40B4-BE49-F238E27FC236}">
                  <a16:creationId xmlns:a16="http://schemas.microsoft.com/office/drawing/2014/main" id="{7E39FD98-729C-4A80-9EBD-07470D0C7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1223"/>
              <a:ext cx="6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Grid cell y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87" name="Rectangle 55">
              <a:extLst>
                <a:ext uri="{FF2B5EF4-FFF2-40B4-BE49-F238E27FC236}">
                  <a16:creationId xmlns:a16="http://schemas.microsoft.com/office/drawing/2014/main" id="{1612864A-09D5-4118-9F1C-9CDD22ADD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1868"/>
              <a:ext cx="415" cy="425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88" name="Rectangle 56">
              <a:extLst>
                <a:ext uri="{FF2B5EF4-FFF2-40B4-BE49-F238E27FC236}">
                  <a16:creationId xmlns:a16="http://schemas.microsoft.com/office/drawing/2014/main" id="{F184AAEC-0C6A-4A9C-846F-A04187568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877"/>
              <a:ext cx="416" cy="425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89" name="Rectangle 57">
              <a:extLst>
                <a:ext uri="{FF2B5EF4-FFF2-40B4-BE49-F238E27FC236}">
                  <a16:creationId xmlns:a16="http://schemas.microsoft.com/office/drawing/2014/main" id="{A306CEA4-8862-45E1-92B2-74A886BD6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2283"/>
              <a:ext cx="414" cy="406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90" name="Rectangle 58">
              <a:extLst>
                <a:ext uri="{FF2B5EF4-FFF2-40B4-BE49-F238E27FC236}">
                  <a16:creationId xmlns:a16="http://schemas.microsoft.com/office/drawing/2014/main" id="{E29E5310-9D48-4AED-9306-5D7DFA36D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2679"/>
              <a:ext cx="414" cy="406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91" name="Rectangle 59">
              <a:extLst>
                <a:ext uri="{FF2B5EF4-FFF2-40B4-BE49-F238E27FC236}">
                  <a16:creationId xmlns:a16="http://schemas.microsoft.com/office/drawing/2014/main" id="{57A54647-51E6-4EF3-93B9-84B0AB85D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2688"/>
              <a:ext cx="416" cy="406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92" name="Rectangle 60">
              <a:extLst>
                <a:ext uri="{FF2B5EF4-FFF2-40B4-BE49-F238E27FC236}">
                  <a16:creationId xmlns:a16="http://schemas.microsoft.com/office/drawing/2014/main" id="{1C8D7F7C-38C8-4B16-B68E-B767C0B90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3075"/>
              <a:ext cx="416" cy="406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93" name="Rectangle 61">
              <a:extLst>
                <a:ext uri="{FF2B5EF4-FFF2-40B4-BE49-F238E27FC236}">
                  <a16:creationId xmlns:a16="http://schemas.microsoft.com/office/drawing/2014/main" id="{1EB28D45-E436-4C49-BD09-173EFABDC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3075"/>
              <a:ext cx="414" cy="406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94" name="Rectangle 62">
              <a:extLst>
                <a:ext uri="{FF2B5EF4-FFF2-40B4-BE49-F238E27FC236}">
                  <a16:creationId xmlns:a16="http://schemas.microsoft.com/office/drawing/2014/main" id="{A2BE1CA2-6DBE-42DC-A524-85038AC2E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464"/>
              <a:ext cx="416" cy="425"/>
            </a:xfrm>
            <a:prstGeom prst="rect">
              <a:avLst/>
            </a:prstGeom>
            <a:noFill/>
            <a:ln w="42863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895" name="Group 63">
              <a:extLst>
                <a:ext uri="{FF2B5EF4-FFF2-40B4-BE49-F238E27FC236}">
                  <a16:creationId xmlns:a16="http://schemas.microsoft.com/office/drawing/2014/main" id="{28A35463-CFD9-4D62-8185-EC8DAFC1F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5" y="1716"/>
              <a:ext cx="94" cy="298"/>
              <a:chOff x="1391" y="891"/>
              <a:chExt cx="94" cy="298"/>
            </a:xfrm>
          </p:grpSpPr>
          <p:sp>
            <p:nvSpPr>
              <p:cNvPr id="1272896" name="Line 64">
                <a:extLst>
                  <a:ext uri="{FF2B5EF4-FFF2-40B4-BE49-F238E27FC236}">
                    <a16:creationId xmlns:a16="http://schemas.microsoft.com/office/drawing/2014/main" id="{69D1FEDE-0A81-48E4-9967-EBEBBD7CF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" y="891"/>
                <a:ext cx="1" cy="20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897" name="Freeform 65">
                <a:extLst>
                  <a:ext uri="{FF2B5EF4-FFF2-40B4-BE49-F238E27FC236}">
                    <a16:creationId xmlns:a16="http://schemas.microsoft.com/office/drawing/2014/main" id="{E5563920-CADE-416E-9DDD-E67D7876B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" y="1094"/>
                <a:ext cx="94" cy="95"/>
              </a:xfrm>
              <a:custGeom>
                <a:avLst/>
                <a:gdLst>
                  <a:gd name="T0" fmla="*/ 0 w 94"/>
                  <a:gd name="T1" fmla="*/ 0 h 95"/>
                  <a:gd name="T2" fmla="*/ 46 w 94"/>
                  <a:gd name="T3" fmla="*/ 95 h 95"/>
                  <a:gd name="T4" fmla="*/ 94 w 94"/>
                  <a:gd name="T5" fmla="*/ 0 h 95"/>
                  <a:gd name="T6" fmla="*/ 0 w 9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5">
                    <a:moveTo>
                      <a:pt x="0" y="0"/>
                    </a:moveTo>
                    <a:lnTo>
                      <a:pt x="46" y="95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898" name="Group 66">
              <a:extLst>
                <a:ext uri="{FF2B5EF4-FFF2-40B4-BE49-F238E27FC236}">
                  <a16:creationId xmlns:a16="http://schemas.microsoft.com/office/drawing/2014/main" id="{4ACDB0EA-0F70-4237-8028-9B464F67C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1779"/>
              <a:ext cx="152" cy="180"/>
              <a:chOff x="1564" y="954"/>
              <a:chExt cx="152" cy="180"/>
            </a:xfrm>
          </p:grpSpPr>
          <p:sp>
            <p:nvSpPr>
              <p:cNvPr id="1272899" name="Line 67">
                <a:extLst>
                  <a:ext uri="{FF2B5EF4-FFF2-40B4-BE49-F238E27FC236}">
                    <a16:creationId xmlns:a16="http://schemas.microsoft.com/office/drawing/2014/main" id="{32F57CAE-D64E-4F9C-9B0A-A91708F47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954"/>
                <a:ext cx="95" cy="11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00" name="Freeform 68">
                <a:extLst>
                  <a:ext uri="{FF2B5EF4-FFF2-40B4-BE49-F238E27FC236}">
                    <a16:creationId xmlns:a16="http://schemas.microsoft.com/office/drawing/2014/main" id="{81D0D13C-83CA-4B6D-A2F9-BA0F46C79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1032"/>
                <a:ext cx="96" cy="102"/>
              </a:xfrm>
              <a:custGeom>
                <a:avLst/>
                <a:gdLst>
                  <a:gd name="T0" fmla="*/ 0 w 96"/>
                  <a:gd name="T1" fmla="*/ 60 h 102"/>
                  <a:gd name="T2" fmla="*/ 96 w 96"/>
                  <a:gd name="T3" fmla="*/ 102 h 102"/>
                  <a:gd name="T4" fmla="*/ 72 w 96"/>
                  <a:gd name="T5" fmla="*/ 0 h 102"/>
                  <a:gd name="T6" fmla="*/ 0 w 96"/>
                  <a:gd name="T7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02">
                    <a:moveTo>
                      <a:pt x="0" y="60"/>
                    </a:moveTo>
                    <a:lnTo>
                      <a:pt x="96" y="102"/>
                    </a:lnTo>
                    <a:lnTo>
                      <a:pt x="72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01" name="Group 69">
              <a:extLst>
                <a:ext uri="{FF2B5EF4-FFF2-40B4-BE49-F238E27FC236}">
                  <a16:creationId xmlns:a16="http://schemas.microsoft.com/office/drawing/2014/main" id="{290444EA-F67C-4D9D-ADD3-1E4C2A88CC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2" y="1788"/>
              <a:ext cx="218" cy="200"/>
              <a:chOff x="1968" y="963"/>
              <a:chExt cx="218" cy="200"/>
            </a:xfrm>
          </p:grpSpPr>
          <p:sp>
            <p:nvSpPr>
              <p:cNvPr id="1272902" name="Line 70">
                <a:extLst>
                  <a:ext uri="{FF2B5EF4-FFF2-40B4-BE49-F238E27FC236}">
                    <a16:creationId xmlns:a16="http://schemas.microsoft.com/office/drawing/2014/main" id="{A7820217-2E82-4078-BAAB-B3A5F1844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963"/>
                <a:ext cx="150" cy="1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03" name="Freeform 71">
                <a:extLst>
                  <a:ext uri="{FF2B5EF4-FFF2-40B4-BE49-F238E27FC236}">
                    <a16:creationId xmlns:a16="http://schemas.microsoft.com/office/drawing/2014/main" id="{BE70E806-78C7-4DFD-AE36-EF76EC911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1064"/>
                <a:ext cx="102" cy="99"/>
              </a:xfrm>
              <a:custGeom>
                <a:avLst/>
                <a:gdLst>
                  <a:gd name="T0" fmla="*/ 0 w 102"/>
                  <a:gd name="T1" fmla="*/ 69 h 99"/>
                  <a:gd name="T2" fmla="*/ 102 w 102"/>
                  <a:gd name="T3" fmla="*/ 99 h 99"/>
                  <a:gd name="T4" fmla="*/ 63 w 102"/>
                  <a:gd name="T5" fmla="*/ 0 h 99"/>
                  <a:gd name="T6" fmla="*/ 0 w 102"/>
                  <a:gd name="T7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99">
                    <a:moveTo>
                      <a:pt x="0" y="69"/>
                    </a:moveTo>
                    <a:lnTo>
                      <a:pt x="102" y="99"/>
                    </a:lnTo>
                    <a:lnTo>
                      <a:pt x="6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04" name="Group 72">
              <a:extLst>
                <a:ext uri="{FF2B5EF4-FFF2-40B4-BE49-F238E27FC236}">
                  <a16:creationId xmlns:a16="http://schemas.microsoft.com/office/drawing/2014/main" id="{C0349FE8-D752-4AD1-BA93-EE70C1ABB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3" y="2166"/>
              <a:ext cx="236" cy="199"/>
              <a:chOff x="1509" y="1341"/>
              <a:chExt cx="236" cy="199"/>
            </a:xfrm>
          </p:grpSpPr>
          <p:sp>
            <p:nvSpPr>
              <p:cNvPr id="1272905" name="Line 73">
                <a:extLst>
                  <a:ext uri="{FF2B5EF4-FFF2-40B4-BE49-F238E27FC236}">
                    <a16:creationId xmlns:a16="http://schemas.microsoft.com/office/drawing/2014/main" id="{BCD75FBE-CC9F-48C5-83B0-8B3446A2D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" y="1341"/>
                <a:ext cx="166" cy="14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06" name="Freeform 74">
                <a:extLst>
                  <a:ext uri="{FF2B5EF4-FFF2-40B4-BE49-F238E27FC236}">
                    <a16:creationId xmlns:a16="http://schemas.microsoft.com/office/drawing/2014/main" id="{F12EA865-0BF9-4901-B439-28F7049E1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2" y="1442"/>
                <a:ext cx="103" cy="98"/>
              </a:xfrm>
              <a:custGeom>
                <a:avLst/>
                <a:gdLst>
                  <a:gd name="T0" fmla="*/ 0 w 103"/>
                  <a:gd name="T1" fmla="*/ 72 h 98"/>
                  <a:gd name="T2" fmla="*/ 103 w 103"/>
                  <a:gd name="T3" fmla="*/ 98 h 98"/>
                  <a:gd name="T4" fmla="*/ 60 w 103"/>
                  <a:gd name="T5" fmla="*/ 0 h 98"/>
                  <a:gd name="T6" fmla="*/ 0 w 103"/>
                  <a:gd name="T7" fmla="*/ 7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98">
                    <a:moveTo>
                      <a:pt x="0" y="72"/>
                    </a:moveTo>
                    <a:lnTo>
                      <a:pt x="103" y="98"/>
                    </a:lnTo>
                    <a:lnTo>
                      <a:pt x="6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07" name="Group 75">
              <a:extLst>
                <a:ext uri="{FF2B5EF4-FFF2-40B4-BE49-F238E27FC236}">
                  <a16:creationId xmlns:a16="http://schemas.microsoft.com/office/drawing/2014/main" id="{38D7826B-809A-4346-8FC9-0D73FA11F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0" y="2166"/>
              <a:ext cx="93" cy="242"/>
              <a:chOff x="1806" y="1341"/>
              <a:chExt cx="93" cy="242"/>
            </a:xfrm>
          </p:grpSpPr>
          <p:sp>
            <p:nvSpPr>
              <p:cNvPr id="1272908" name="Line 76">
                <a:extLst>
                  <a:ext uri="{FF2B5EF4-FFF2-40B4-BE49-F238E27FC236}">
                    <a16:creationId xmlns:a16="http://schemas.microsoft.com/office/drawing/2014/main" id="{04D71E26-396C-413E-B4F3-91C9097CE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2" y="1341"/>
                <a:ext cx="1" cy="15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09" name="Freeform 77">
                <a:extLst>
                  <a:ext uri="{FF2B5EF4-FFF2-40B4-BE49-F238E27FC236}">
                    <a16:creationId xmlns:a16="http://schemas.microsoft.com/office/drawing/2014/main" id="{E10245D1-8E2C-4DCD-A0EE-CBDD6EF47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1490"/>
                <a:ext cx="93" cy="93"/>
              </a:xfrm>
              <a:custGeom>
                <a:avLst/>
                <a:gdLst>
                  <a:gd name="T0" fmla="*/ 0 w 93"/>
                  <a:gd name="T1" fmla="*/ 0 h 93"/>
                  <a:gd name="T2" fmla="*/ 46 w 93"/>
                  <a:gd name="T3" fmla="*/ 93 h 93"/>
                  <a:gd name="T4" fmla="*/ 93 w 93"/>
                  <a:gd name="T5" fmla="*/ 0 h 93"/>
                  <a:gd name="T6" fmla="*/ 0 w 93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3">
                    <a:moveTo>
                      <a:pt x="0" y="0"/>
                    </a:moveTo>
                    <a:lnTo>
                      <a:pt x="46" y="93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10" name="Group 78">
              <a:extLst>
                <a:ext uri="{FF2B5EF4-FFF2-40B4-BE49-F238E27FC236}">
                  <a16:creationId xmlns:a16="http://schemas.microsoft.com/office/drawing/2014/main" id="{49CBBC84-6684-483B-AB2A-8DD27F0268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4" y="2563"/>
              <a:ext cx="93" cy="234"/>
              <a:chOff x="1410" y="1738"/>
              <a:chExt cx="93" cy="234"/>
            </a:xfrm>
          </p:grpSpPr>
          <p:sp>
            <p:nvSpPr>
              <p:cNvPr id="1272911" name="Line 79">
                <a:extLst>
                  <a:ext uri="{FF2B5EF4-FFF2-40B4-BE49-F238E27FC236}">
                    <a16:creationId xmlns:a16="http://schemas.microsoft.com/office/drawing/2014/main" id="{D2D1B16C-D143-4101-A8C6-5FF0808FF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6" y="1738"/>
                <a:ext cx="1" cy="14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12" name="Freeform 80">
                <a:extLst>
                  <a:ext uri="{FF2B5EF4-FFF2-40B4-BE49-F238E27FC236}">
                    <a16:creationId xmlns:a16="http://schemas.microsoft.com/office/drawing/2014/main" id="{A412DAFD-AFD6-4F7F-A1BC-FF430FC47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1877"/>
                <a:ext cx="93" cy="95"/>
              </a:xfrm>
              <a:custGeom>
                <a:avLst/>
                <a:gdLst>
                  <a:gd name="T0" fmla="*/ 0 w 93"/>
                  <a:gd name="T1" fmla="*/ 0 h 95"/>
                  <a:gd name="T2" fmla="*/ 47 w 93"/>
                  <a:gd name="T3" fmla="*/ 95 h 95"/>
                  <a:gd name="T4" fmla="*/ 93 w 93"/>
                  <a:gd name="T5" fmla="*/ 0 h 95"/>
                  <a:gd name="T6" fmla="*/ 0 w 93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5">
                    <a:moveTo>
                      <a:pt x="0" y="0"/>
                    </a:moveTo>
                    <a:lnTo>
                      <a:pt x="47" y="95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13" name="Group 81">
              <a:extLst>
                <a:ext uri="{FF2B5EF4-FFF2-40B4-BE49-F238E27FC236}">
                  <a16:creationId xmlns:a16="http://schemas.microsoft.com/office/drawing/2014/main" id="{C78ED3CB-D0AB-4E5B-9A0B-CD5C758796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571"/>
              <a:ext cx="94" cy="226"/>
              <a:chOff x="1778" y="1746"/>
              <a:chExt cx="94" cy="226"/>
            </a:xfrm>
          </p:grpSpPr>
          <p:sp>
            <p:nvSpPr>
              <p:cNvPr id="1272914" name="Line 82">
                <a:extLst>
                  <a:ext uri="{FF2B5EF4-FFF2-40B4-BE49-F238E27FC236}">
                    <a16:creationId xmlns:a16="http://schemas.microsoft.com/office/drawing/2014/main" id="{C3D4289B-5920-42CC-A92A-271703D1F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46"/>
                <a:ext cx="1" cy="13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15" name="Freeform 83">
                <a:extLst>
                  <a:ext uri="{FF2B5EF4-FFF2-40B4-BE49-F238E27FC236}">
                    <a16:creationId xmlns:a16="http://schemas.microsoft.com/office/drawing/2014/main" id="{2C682283-4411-4913-80AE-FE67BD2AC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1877"/>
                <a:ext cx="94" cy="95"/>
              </a:xfrm>
              <a:custGeom>
                <a:avLst/>
                <a:gdLst>
                  <a:gd name="T0" fmla="*/ 0 w 94"/>
                  <a:gd name="T1" fmla="*/ 0 h 95"/>
                  <a:gd name="T2" fmla="*/ 48 w 94"/>
                  <a:gd name="T3" fmla="*/ 95 h 95"/>
                  <a:gd name="T4" fmla="*/ 94 w 94"/>
                  <a:gd name="T5" fmla="*/ 0 h 95"/>
                  <a:gd name="T6" fmla="*/ 0 w 9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5">
                    <a:moveTo>
                      <a:pt x="0" y="0"/>
                    </a:moveTo>
                    <a:lnTo>
                      <a:pt x="48" y="95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16" name="Group 84">
              <a:extLst>
                <a:ext uri="{FF2B5EF4-FFF2-40B4-BE49-F238E27FC236}">
                  <a16:creationId xmlns:a16="http://schemas.microsoft.com/office/drawing/2014/main" id="{5C540416-75B0-436D-811C-C7BBB87108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7" y="2616"/>
              <a:ext cx="156" cy="181"/>
              <a:chOff x="2013" y="1791"/>
              <a:chExt cx="156" cy="181"/>
            </a:xfrm>
          </p:grpSpPr>
          <p:sp>
            <p:nvSpPr>
              <p:cNvPr id="1272917" name="Line 85">
                <a:extLst>
                  <a:ext uri="{FF2B5EF4-FFF2-40B4-BE49-F238E27FC236}">
                    <a16:creationId xmlns:a16="http://schemas.microsoft.com/office/drawing/2014/main" id="{D0E021CB-FC53-4831-9340-7249A9E69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3" y="1791"/>
                <a:ext cx="97" cy="11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18" name="Freeform 86">
                <a:extLst>
                  <a:ext uri="{FF2B5EF4-FFF2-40B4-BE49-F238E27FC236}">
                    <a16:creationId xmlns:a16="http://schemas.microsoft.com/office/drawing/2014/main" id="{D9DF5AB5-97B6-4405-A038-450D8A3B0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1869"/>
                <a:ext cx="98" cy="103"/>
              </a:xfrm>
              <a:custGeom>
                <a:avLst/>
                <a:gdLst>
                  <a:gd name="T0" fmla="*/ 0 w 98"/>
                  <a:gd name="T1" fmla="*/ 62 h 103"/>
                  <a:gd name="T2" fmla="*/ 98 w 98"/>
                  <a:gd name="T3" fmla="*/ 103 h 103"/>
                  <a:gd name="T4" fmla="*/ 72 w 98"/>
                  <a:gd name="T5" fmla="*/ 0 h 103"/>
                  <a:gd name="T6" fmla="*/ 0 w 98"/>
                  <a:gd name="T7" fmla="*/ 6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03">
                    <a:moveTo>
                      <a:pt x="0" y="62"/>
                    </a:moveTo>
                    <a:lnTo>
                      <a:pt x="98" y="103"/>
                    </a:lnTo>
                    <a:lnTo>
                      <a:pt x="72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19" name="Group 87">
              <a:extLst>
                <a:ext uri="{FF2B5EF4-FFF2-40B4-BE49-F238E27FC236}">
                  <a16:creationId xmlns:a16="http://schemas.microsoft.com/office/drawing/2014/main" id="{954250CB-8C3E-424E-950B-29149EFEC2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2" y="2624"/>
              <a:ext cx="161" cy="165"/>
              <a:chOff x="2428" y="1799"/>
              <a:chExt cx="161" cy="165"/>
            </a:xfrm>
          </p:grpSpPr>
          <p:sp>
            <p:nvSpPr>
              <p:cNvPr id="1272920" name="Line 88">
                <a:extLst>
                  <a:ext uri="{FF2B5EF4-FFF2-40B4-BE49-F238E27FC236}">
                    <a16:creationId xmlns:a16="http://schemas.microsoft.com/office/drawing/2014/main" id="{556E90B0-E3B3-4107-ADFA-26DE87EFB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8" y="1799"/>
                <a:ext cx="98" cy="10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21" name="Freeform 89">
                <a:extLst>
                  <a:ext uri="{FF2B5EF4-FFF2-40B4-BE49-F238E27FC236}">
                    <a16:creationId xmlns:a16="http://schemas.microsoft.com/office/drawing/2014/main" id="{A40C15F3-7EE7-49EF-A145-141404208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863"/>
                <a:ext cx="99" cy="101"/>
              </a:xfrm>
              <a:custGeom>
                <a:avLst/>
                <a:gdLst>
                  <a:gd name="T0" fmla="*/ 0 w 99"/>
                  <a:gd name="T1" fmla="*/ 66 h 101"/>
                  <a:gd name="T2" fmla="*/ 99 w 99"/>
                  <a:gd name="T3" fmla="*/ 101 h 101"/>
                  <a:gd name="T4" fmla="*/ 66 w 99"/>
                  <a:gd name="T5" fmla="*/ 0 h 101"/>
                  <a:gd name="T6" fmla="*/ 0 w 99"/>
                  <a:gd name="T7" fmla="*/ 6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01">
                    <a:moveTo>
                      <a:pt x="0" y="66"/>
                    </a:moveTo>
                    <a:lnTo>
                      <a:pt x="99" y="101"/>
                    </a:lnTo>
                    <a:lnTo>
                      <a:pt x="66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22" name="Group 90">
              <a:extLst>
                <a:ext uri="{FF2B5EF4-FFF2-40B4-BE49-F238E27FC236}">
                  <a16:creationId xmlns:a16="http://schemas.microsoft.com/office/drawing/2014/main" id="{A7EB898A-06C9-421D-B693-8A7143A373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3" y="2175"/>
              <a:ext cx="94" cy="225"/>
              <a:chOff x="2229" y="1350"/>
              <a:chExt cx="94" cy="225"/>
            </a:xfrm>
          </p:grpSpPr>
          <p:sp>
            <p:nvSpPr>
              <p:cNvPr id="1272923" name="Line 91">
                <a:extLst>
                  <a:ext uri="{FF2B5EF4-FFF2-40B4-BE49-F238E27FC236}">
                    <a16:creationId xmlns:a16="http://schemas.microsoft.com/office/drawing/2014/main" id="{3F435FDD-23EE-4DBF-9F00-C10DEF425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5" y="1350"/>
                <a:ext cx="1" cy="13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24" name="Freeform 92">
                <a:extLst>
                  <a:ext uri="{FF2B5EF4-FFF2-40B4-BE49-F238E27FC236}">
                    <a16:creationId xmlns:a16="http://schemas.microsoft.com/office/drawing/2014/main" id="{A24A719D-AEA0-4066-93A6-F6692D5B9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481"/>
                <a:ext cx="94" cy="94"/>
              </a:xfrm>
              <a:custGeom>
                <a:avLst/>
                <a:gdLst>
                  <a:gd name="T0" fmla="*/ 0 w 94"/>
                  <a:gd name="T1" fmla="*/ 0 h 94"/>
                  <a:gd name="T2" fmla="*/ 46 w 94"/>
                  <a:gd name="T3" fmla="*/ 94 h 94"/>
                  <a:gd name="T4" fmla="*/ 94 w 94"/>
                  <a:gd name="T5" fmla="*/ 0 h 94"/>
                  <a:gd name="T6" fmla="*/ 0 w 94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4">
                    <a:moveTo>
                      <a:pt x="0" y="0"/>
                    </a:moveTo>
                    <a:lnTo>
                      <a:pt x="46" y="94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25" name="Group 93">
              <a:extLst>
                <a:ext uri="{FF2B5EF4-FFF2-40B4-BE49-F238E27FC236}">
                  <a16:creationId xmlns:a16="http://schemas.microsoft.com/office/drawing/2014/main" id="{8F5D9BAE-B646-4BC8-AD29-2FDE04CB69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2" y="1806"/>
              <a:ext cx="93" cy="199"/>
              <a:chOff x="2238" y="981"/>
              <a:chExt cx="93" cy="199"/>
            </a:xfrm>
          </p:grpSpPr>
          <p:sp>
            <p:nvSpPr>
              <p:cNvPr id="1272926" name="Line 94">
                <a:extLst>
                  <a:ext uri="{FF2B5EF4-FFF2-40B4-BE49-F238E27FC236}">
                    <a16:creationId xmlns:a16="http://schemas.microsoft.com/office/drawing/2014/main" id="{FEBD9297-2BEA-46C2-861B-757FA9905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4" y="981"/>
                <a:ext cx="1" cy="10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27" name="Freeform 95">
                <a:extLst>
                  <a:ext uri="{FF2B5EF4-FFF2-40B4-BE49-F238E27FC236}">
                    <a16:creationId xmlns:a16="http://schemas.microsoft.com/office/drawing/2014/main" id="{3B29C9E6-CB3D-4FDC-9053-E5A6A3C39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1085"/>
                <a:ext cx="93" cy="95"/>
              </a:xfrm>
              <a:custGeom>
                <a:avLst/>
                <a:gdLst>
                  <a:gd name="T0" fmla="*/ 0 w 93"/>
                  <a:gd name="T1" fmla="*/ 0 h 95"/>
                  <a:gd name="T2" fmla="*/ 46 w 93"/>
                  <a:gd name="T3" fmla="*/ 95 h 95"/>
                  <a:gd name="T4" fmla="*/ 93 w 93"/>
                  <a:gd name="T5" fmla="*/ 0 h 95"/>
                  <a:gd name="T6" fmla="*/ 0 w 93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5">
                    <a:moveTo>
                      <a:pt x="0" y="0"/>
                    </a:moveTo>
                    <a:lnTo>
                      <a:pt x="46" y="95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28" name="Group 96">
              <a:extLst>
                <a:ext uri="{FF2B5EF4-FFF2-40B4-BE49-F238E27FC236}">
                  <a16:creationId xmlns:a16="http://schemas.microsoft.com/office/drawing/2014/main" id="{C68B6265-563D-4AE0-A2BE-F4F20035B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2976"/>
              <a:ext cx="93" cy="199"/>
              <a:chOff x="1770" y="2151"/>
              <a:chExt cx="93" cy="199"/>
            </a:xfrm>
          </p:grpSpPr>
          <p:sp>
            <p:nvSpPr>
              <p:cNvPr id="1272929" name="Line 97">
                <a:extLst>
                  <a:ext uri="{FF2B5EF4-FFF2-40B4-BE49-F238E27FC236}">
                    <a16:creationId xmlns:a16="http://schemas.microsoft.com/office/drawing/2014/main" id="{94EA83FC-1914-495C-873C-D09B0AAF2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6" y="2151"/>
                <a:ext cx="1" cy="10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30" name="Freeform 98">
                <a:extLst>
                  <a:ext uri="{FF2B5EF4-FFF2-40B4-BE49-F238E27FC236}">
                    <a16:creationId xmlns:a16="http://schemas.microsoft.com/office/drawing/2014/main" id="{0956CEE0-5C28-462E-BA4E-C15B45771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256"/>
                <a:ext cx="93" cy="94"/>
              </a:xfrm>
              <a:custGeom>
                <a:avLst/>
                <a:gdLst>
                  <a:gd name="T0" fmla="*/ 0 w 93"/>
                  <a:gd name="T1" fmla="*/ 0 h 94"/>
                  <a:gd name="T2" fmla="*/ 47 w 93"/>
                  <a:gd name="T3" fmla="*/ 94 h 94"/>
                  <a:gd name="T4" fmla="*/ 93 w 93"/>
                  <a:gd name="T5" fmla="*/ 0 h 94"/>
                  <a:gd name="T6" fmla="*/ 0 w 93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4">
                    <a:moveTo>
                      <a:pt x="0" y="0"/>
                    </a:moveTo>
                    <a:lnTo>
                      <a:pt x="47" y="94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31" name="Group 99">
              <a:extLst>
                <a:ext uri="{FF2B5EF4-FFF2-40B4-BE49-F238E27FC236}">
                  <a16:creationId xmlns:a16="http://schemas.microsoft.com/office/drawing/2014/main" id="{72A6BAC5-177A-45D0-81A2-A8A8CD812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5" y="2984"/>
              <a:ext cx="94" cy="173"/>
              <a:chOff x="1391" y="2159"/>
              <a:chExt cx="94" cy="173"/>
            </a:xfrm>
          </p:grpSpPr>
          <p:sp>
            <p:nvSpPr>
              <p:cNvPr id="1272932" name="Line 100">
                <a:extLst>
                  <a:ext uri="{FF2B5EF4-FFF2-40B4-BE49-F238E27FC236}">
                    <a16:creationId xmlns:a16="http://schemas.microsoft.com/office/drawing/2014/main" id="{5EC2A062-8DC4-4E17-8648-35A4E7C83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" y="2159"/>
                <a:ext cx="1" cy="8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33" name="Freeform 101">
                <a:extLst>
                  <a:ext uri="{FF2B5EF4-FFF2-40B4-BE49-F238E27FC236}">
                    <a16:creationId xmlns:a16="http://schemas.microsoft.com/office/drawing/2014/main" id="{D73B791F-60E1-4DCB-BE7A-46DA31D4A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" y="2237"/>
                <a:ext cx="94" cy="95"/>
              </a:xfrm>
              <a:custGeom>
                <a:avLst/>
                <a:gdLst>
                  <a:gd name="T0" fmla="*/ 0 w 94"/>
                  <a:gd name="T1" fmla="*/ 0 h 95"/>
                  <a:gd name="T2" fmla="*/ 46 w 94"/>
                  <a:gd name="T3" fmla="*/ 95 h 95"/>
                  <a:gd name="T4" fmla="*/ 94 w 94"/>
                  <a:gd name="T5" fmla="*/ 0 h 95"/>
                  <a:gd name="T6" fmla="*/ 0 w 9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5">
                    <a:moveTo>
                      <a:pt x="0" y="0"/>
                    </a:moveTo>
                    <a:lnTo>
                      <a:pt x="46" y="95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34" name="Group 102">
              <a:extLst>
                <a:ext uri="{FF2B5EF4-FFF2-40B4-BE49-F238E27FC236}">
                  <a16:creationId xmlns:a16="http://schemas.microsoft.com/office/drawing/2014/main" id="{A2887B0A-B1BE-4E07-BA9A-3817526B38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0" y="3003"/>
              <a:ext cx="94" cy="172"/>
              <a:chOff x="2246" y="2178"/>
              <a:chExt cx="94" cy="172"/>
            </a:xfrm>
          </p:grpSpPr>
          <p:sp>
            <p:nvSpPr>
              <p:cNvPr id="1272935" name="Line 103">
                <a:extLst>
                  <a:ext uri="{FF2B5EF4-FFF2-40B4-BE49-F238E27FC236}">
                    <a16:creationId xmlns:a16="http://schemas.microsoft.com/office/drawing/2014/main" id="{0B35738A-7C7C-4286-9452-539210EA0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2" y="2178"/>
                <a:ext cx="1" cy="8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36" name="Freeform 104">
                <a:extLst>
                  <a:ext uri="{FF2B5EF4-FFF2-40B4-BE49-F238E27FC236}">
                    <a16:creationId xmlns:a16="http://schemas.microsoft.com/office/drawing/2014/main" id="{0ABC6302-216C-4383-B159-8CB81E07B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2256"/>
                <a:ext cx="94" cy="94"/>
              </a:xfrm>
              <a:custGeom>
                <a:avLst/>
                <a:gdLst>
                  <a:gd name="T0" fmla="*/ 0 w 94"/>
                  <a:gd name="T1" fmla="*/ 0 h 94"/>
                  <a:gd name="T2" fmla="*/ 46 w 94"/>
                  <a:gd name="T3" fmla="*/ 94 h 94"/>
                  <a:gd name="T4" fmla="*/ 94 w 94"/>
                  <a:gd name="T5" fmla="*/ 0 h 94"/>
                  <a:gd name="T6" fmla="*/ 0 w 94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4">
                    <a:moveTo>
                      <a:pt x="0" y="0"/>
                    </a:moveTo>
                    <a:lnTo>
                      <a:pt x="46" y="94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2937" name="Line 105">
              <a:extLst>
                <a:ext uri="{FF2B5EF4-FFF2-40B4-BE49-F238E27FC236}">
                  <a16:creationId xmlns:a16="http://schemas.microsoft.com/office/drawing/2014/main" id="{1CBD9EFA-843A-40F2-A20A-C9F37DC44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0" y="1313"/>
              <a:ext cx="120" cy="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938" name="Line 106">
              <a:extLst>
                <a:ext uri="{FF2B5EF4-FFF2-40B4-BE49-F238E27FC236}">
                  <a16:creationId xmlns:a16="http://schemas.microsoft.com/office/drawing/2014/main" id="{EEE375F7-7698-46D7-902B-13D606E8A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6" y="1461"/>
              <a:ext cx="1276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>
            <a:extLst>
              <a:ext uri="{FF2B5EF4-FFF2-40B4-BE49-F238E27FC236}">
                <a16:creationId xmlns:a16="http://schemas.microsoft.com/office/drawing/2014/main" id="{F35C96A3-7829-4872-B0BD-F38F52A3E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3525"/>
            <a:ext cx="8464550" cy="1169988"/>
          </a:xfrm>
        </p:spPr>
        <p:txBody>
          <a:bodyPr/>
          <a:lstStyle/>
          <a:p>
            <a:r>
              <a:rPr lang="en-US" altLang="en-US" sz="4000"/>
              <a:t>General Pseudocode for </a:t>
            </a:r>
            <a:r>
              <a:rPr lang="en-US" altLang="en-US" sz="4000">
                <a:solidFill>
                  <a:srgbClr val="FF0000"/>
                </a:solidFill>
              </a:rPr>
              <a:t>Downstream</a:t>
            </a:r>
            <a:r>
              <a:rPr lang="en-US" altLang="en-US" sz="4000"/>
              <a:t> Flow Algebra Evaluation </a:t>
            </a:r>
          </a:p>
        </p:txBody>
      </p:sp>
      <p:graphicFrame>
        <p:nvGraphicFramePr>
          <p:cNvPr id="1264643" name="Object 3">
            <a:extLst>
              <a:ext uri="{FF2B5EF4-FFF2-40B4-BE49-F238E27FC236}">
                <a16:creationId xmlns:a16="http://schemas.microsoft.com/office/drawing/2014/main" id="{050B1086-071E-4398-8D08-06A384FC64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46063" y="1695450"/>
          <a:ext cx="8916988" cy="52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663" name="Document" r:id="rId3" imgW="4875224" imgH="2872453" progId="Word.Document.8">
                  <p:embed/>
                </p:oleObj>
              </mc:Choice>
              <mc:Fallback>
                <p:oleObj name="Document" r:id="rId3" imgW="4875224" imgH="287245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6063" y="1695450"/>
                        <a:ext cx="8916988" cy="525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4644" name="Oval 4">
            <a:extLst>
              <a:ext uri="{FF2B5EF4-FFF2-40B4-BE49-F238E27FC236}">
                <a16:creationId xmlns:a16="http://schemas.microsoft.com/office/drawing/2014/main" id="{E19D799A-D434-4443-89AB-D8990C02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5665788"/>
            <a:ext cx="442912" cy="415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645" name="Oval 5">
            <a:extLst>
              <a:ext uri="{FF2B5EF4-FFF2-40B4-BE49-F238E27FC236}">
                <a16:creationId xmlns:a16="http://schemas.microsoft.com/office/drawing/2014/main" id="{D2ACCDD6-BB21-4753-A634-8C109505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4024313"/>
            <a:ext cx="442913" cy="415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4646" name="Group 6">
            <a:extLst>
              <a:ext uri="{FF2B5EF4-FFF2-40B4-BE49-F238E27FC236}">
                <a16:creationId xmlns:a16="http://schemas.microsoft.com/office/drawing/2014/main" id="{EC1F6DD5-9C02-4D8D-868D-78406C6C03B4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1814513"/>
            <a:ext cx="2098675" cy="2058987"/>
            <a:chOff x="4123" y="1143"/>
            <a:chExt cx="1322" cy="1297"/>
          </a:xfrm>
        </p:grpSpPr>
        <p:grpSp>
          <p:nvGrpSpPr>
            <p:cNvPr id="1264647" name="Group 7">
              <a:extLst>
                <a:ext uri="{FF2B5EF4-FFF2-40B4-BE49-F238E27FC236}">
                  <a16:creationId xmlns:a16="http://schemas.microsoft.com/office/drawing/2014/main" id="{CCADDE20-24FA-4F62-ACF5-BAB7429C8D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3" y="1143"/>
              <a:ext cx="1322" cy="1297"/>
              <a:chOff x="3940" y="1405"/>
              <a:chExt cx="1002" cy="983"/>
            </a:xfrm>
          </p:grpSpPr>
          <p:sp>
            <p:nvSpPr>
              <p:cNvPr id="1264648" name="Rectangle 8">
                <a:extLst>
                  <a:ext uri="{FF2B5EF4-FFF2-40B4-BE49-F238E27FC236}">
                    <a16:creationId xmlns:a16="http://schemas.microsoft.com/office/drawing/2014/main" id="{1E5CC883-B844-4353-B59F-83E274CBFE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1405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49" name="Rectangle 9">
                <a:extLst>
                  <a:ext uri="{FF2B5EF4-FFF2-40B4-BE49-F238E27FC236}">
                    <a16:creationId xmlns:a16="http://schemas.microsoft.com/office/drawing/2014/main" id="{348F682E-2D2C-4C67-926D-95AB7C8BD8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1405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0" name="Rectangle 10">
                <a:extLst>
                  <a:ext uri="{FF2B5EF4-FFF2-40B4-BE49-F238E27FC236}">
                    <a16:creationId xmlns:a16="http://schemas.microsoft.com/office/drawing/2014/main" id="{2B5144EC-B9A6-4366-977B-03EAB569A0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1405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1" name="Rectangle 11">
                <a:extLst>
                  <a:ext uri="{FF2B5EF4-FFF2-40B4-BE49-F238E27FC236}">
                    <a16:creationId xmlns:a16="http://schemas.microsoft.com/office/drawing/2014/main" id="{3EB0EDDC-14A3-44C9-85D8-4E06373ED4F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1732"/>
                <a:ext cx="335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2" name="Rectangle 12">
                <a:extLst>
                  <a:ext uri="{FF2B5EF4-FFF2-40B4-BE49-F238E27FC236}">
                    <a16:creationId xmlns:a16="http://schemas.microsoft.com/office/drawing/2014/main" id="{4D29F000-DF83-4B60-808C-93C02C7D3E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1732"/>
                <a:ext cx="334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3" name="Rectangle 13">
                <a:extLst>
                  <a:ext uri="{FF2B5EF4-FFF2-40B4-BE49-F238E27FC236}">
                    <a16:creationId xmlns:a16="http://schemas.microsoft.com/office/drawing/2014/main" id="{43F5DF64-9C8C-458B-B638-6C246C5D46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1732"/>
                <a:ext cx="333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4" name="Rectangle 14">
                <a:extLst>
                  <a:ext uri="{FF2B5EF4-FFF2-40B4-BE49-F238E27FC236}">
                    <a16:creationId xmlns:a16="http://schemas.microsoft.com/office/drawing/2014/main" id="{DE1D37C4-CC35-409F-A73E-77A935BADA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2061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5" name="Rectangle 15">
                <a:extLst>
                  <a:ext uri="{FF2B5EF4-FFF2-40B4-BE49-F238E27FC236}">
                    <a16:creationId xmlns:a16="http://schemas.microsoft.com/office/drawing/2014/main" id="{CEB8A279-6A31-47F1-BEB0-DB418B4313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2061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6" name="Rectangle 16">
                <a:extLst>
                  <a:ext uri="{FF2B5EF4-FFF2-40B4-BE49-F238E27FC236}">
                    <a16:creationId xmlns:a16="http://schemas.microsoft.com/office/drawing/2014/main" id="{3964881F-17A1-4463-9817-417979DD11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2061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64657" name="Line 17">
              <a:extLst>
                <a:ext uri="{FF2B5EF4-FFF2-40B4-BE49-F238E27FC236}">
                  <a16:creationId xmlns:a16="http://schemas.microsoft.com/office/drawing/2014/main" id="{7D9436F7-5A84-4BDB-8850-25AD832C4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440"/>
              <a:ext cx="253" cy="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658" name="Line 18">
              <a:extLst>
                <a:ext uri="{FF2B5EF4-FFF2-40B4-BE49-F238E27FC236}">
                  <a16:creationId xmlns:a16="http://schemas.microsoft.com/office/drawing/2014/main" id="{E949736F-5B08-4117-9BF1-9BC7EE681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1884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659" name="Line 19">
              <a:extLst>
                <a:ext uri="{FF2B5EF4-FFF2-40B4-BE49-F238E27FC236}">
                  <a16:creationId xmlns:a16="http://schemas.microsoft.com/office/drawing/2014/main" id="{4E544DF2-C20D-4EAF-9EF2-561029A45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3" y="1422"/>
              <a:ext cx="235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660" name="Line 20">
              <a:extLst>
                <a:ext uri="{FF2B5EF4-FFF2-40B4-BE49-F238E27FC236}">
                  <a16:creationId xmlns:a16="http://schemas.microsoft.com/office/drawing/2014/main" id="{F807925C-7CDC-45D9-BF43-B7EA97844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1" y="1884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661" name="Line 21">
              <a:extLst>
                <a:ext uri="{FF2B5EF4-FFF2-40B4-BE49-F238E27FC236}">
                  <a16:creationId xmlns:a16="http://schemas.microsoft.com/office/drawing/2014/main" id="{A3DE0497-6D1B-43FD-A858-B7E275596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1413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662" name="Line 22">
              <a:extLst>
                <a:ext uri="{FF2B5EF4-FFF2-40B4-BE49-F238E27FC236}">
                  <a16:creationId xmlns:a16="http://schemas.microsoft.com/office/drawing/2014/main" id="{7612641A-EA1E-41D3-919F-53C30F478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0" y="1893"/>
              <a:ext cx="254" cy="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Line 2">
            <a:extLst>
              <a:ext uri="{FF2B5EF4-FFF2-40B4-BE49-F238E27FC236}">
                <a16:creationId xmlns:a16="http://schemas.microsoft.com/office/drawing/2014/main" id="{FA1C5020-CF99-4C4F-8B54-15F5797AA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1995488"/>
            <a:ext cx="2025650" cy="15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13" name="Line 5">
            <a:extLst>
              <a:ext uri="{FF2B5EF4-FFF2-40B4-BE49-F238E27FC236}">
                <a16:creationId xmlns:a16="http://schemas.microsoft.com/office/drawing/2014/main" id="{CC3815F9-6886-4D66-949B-7CB7E5932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0850" y="2663825"/>
            <a:ext cx="2009775" cy="15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14" name="Line 6">
            <a:extLst>
              <a:ext uri="{FF2B5EF4-FFF2-40B4-BE49-F238E27FC236}">
                <a16:creationId xmlns:a16="http://schemas.microsoft.com/office/drawing/2014/main" id="{26638774-E163-4E37-9B25-7F450A418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0850" y="3290888"/>
            <a:ext cx="1997075" cy="15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15" name="Line 7">
            <a:extLst>
              <a:ext uri="{FF2B5EF4-FFF2-40B4-BE49-F238E27FC236}">
                <a16:creationId xmlns:a16="http://schemas.microsoft.com/office/drawing/2014/main" id="{536D7A9A-0BA7-4335-9C40-CB9B90EB7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2913" y="3932238"/>
            <a:ext cx="2035175" cy="15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16" name="Line 8">
            <a:extLst>
              <a:ext uri="{FF2B5EF4-FFF2-40B4-BE49-F238E27FC236}">
                <a16:creationId xmlns:a16="http://schemas.microsoft.com/office/drawing/2014/main" id="{91350BCB-289D-4406-BE39-BA8EBE6338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5613" y="4549775"/>
            <a:ext cx="2022475" cy="111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17" name="Line 9">
            <a:extLst>
              <a:ext uri="{FF2B5EF4-FFF2-40B4-BE49-F238E27FC236}">
                <a16:creationId xmlns:a16="http://schemas.microsoft.com/office/drawing/2014/main" id="{83E3FDAD-293E-462F-8715-AC5089A5F1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5613" y="1992313"/>
            <a:ext cx="1587" cy="31591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18" name="Line 10">
            <a:extLst>
              <a:ext uri="{FF2B5EF4-FFF2-40B4-BE49-F238E27FC236}">
                <a16:creationId xmlns:a16="http://schemas.microsoft.com/office/drawing/2014/main" id="{C28F490F-ECFF-40F0-BF2D-C18B625364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4425" y="2008188"/>
            <a:ext cx="1588" cy="31591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19" name="Line 11">
            <a:extLst>
              <a:ext uri="{FF2B5EF4-FFF2-40B4-BE49-F238E27FC236}">
                <a16:creationId xmlns:a16="http://schemas.microsoft.com/office/drawing/2014/main" id="{8F45E42E-E0FA-4477-8B66-AC99C844F9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2763" y="2008188"/>
            <a:ext cx="3175" cy="31845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20" name="Line 12">
            <a:extLst>
              <a:ext uri="{FF2B5EF4-FFF2-40B4-BE49-F238E27FC236}">
                <a16:creationId xmlns:a16="http://schemas.microsoft.com/office/drawing/2014/main" id="{56457CE5-12D0-473F-9E7F-40EEB5AEF5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8563" y="2001838"/>
            <a:ext cx="1587" cy="31591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21" name="Rectangle 13">
            <a:extLst>
              <a:ext uri="{FF2B5EF4-FFF2-40B4-BE49-F238E27FC236}">
                <a16:creationId xmlns:a16="http://schemas.microsoft.com/office/drawing/2014/main" id="{900373AF-EB82-4102-A7B8-E518A2647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5568950"/>
            <a:ext cx="3270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Dependence function of grid cells y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22" name="Line 14">
            <a:extLst>
              <a:ext uri="{FF2B5EF4-FFF2-40B4-BE49-F238E27FC236}">
                <a16:creationId xmlns:a16="http://schemas.microsoft.com/office/drawing/2014/main" id="{23426B0E-2FB0-45AF-B9DA-97D2C59B0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5160963"/>
            <a:ext cx="2022475" cy="15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23" name="Rectangle 15">
            <a:extLst>
              <a:ext uri="{FF2B5EF4-FFF2-40B4-BE49-F238E27FC236}">
                <a16:creationId xmlns:a16="http://schemas.microsoft.com/office/drawing/2014/main" id="{DDB88227-DBB7-4207-8293-2B7FA0DC6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4597400"/>
            <a:ext cx="6143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24" name="Rectangle 16">
            <a:extLst>
              <a:ext uri="{FF2B5EF4-FFF2-40B4-BE49-F238E27FC236}">
                <a16:creationId xmlns:a16="http://schemas.microsoft.com/office/drawing/2014/main" id="{348B6C14-373A-493F-8CA3-5A7AB4516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5" y="46720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0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25" name="Rectangle 17">
            <a:extLst>
              <a:ext uri="{FF2B5EF4-FFF2-40B4-BE49-F238E27FC236}">
                <a16:creationId xmlns:a16="http://schemas.microsoft.com/office/drawing/2014/main" id="{7E82A6E3-29EE-4DA3-AF84-92BACF22B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4672013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26" name="Rectangle 18">
            <a:extLst>
              <a:ext uri="{FF2B5EF4-FFF2-40B4-BE49-F238E27FC236}">
                <a16:creationId xmlns:a16="http://schemas.microsoft.com/office/drawing/2014/main" id="{EC55E121-1A2D-48B2-B996-A91C9BC63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275" y="4654550"/>
            <a:ext cx="6175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27" name="Rectangle 19">
            <a:extLst>
              <a:ext uri="{FF2B5EF4-FFF2-40B4-BE49-F238E27FC236}">
                <a16:creationId xmlns:a16="http://schemas.microsoft.com/office/drawing/2014/main" id="{102FCA04-22C6-4326-A829-07F75F561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75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1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28" name="Rectangle 20">
            <a:extLst>
              <a:ext uri="{FF2B5EF4-FFF2-40B4-BE49-F238E27FC236}">
                <a16:creationId xmlns:a16="http://schemas.microsoft.com/office/drawing/2014/main" id="{D165A886-6A08-4B9E-804A-03BA93789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472757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29" name="Rectangle 21">
            <a:extLst>
              <a:ext uri="{FF2B5EF4-FFF2-40B4-BE49-F238E27FC236}">
                <a16:creationId xmlns:a16="http://schemas.microsoft.com/office/drawing/2014/main" id="{0326838C-1DEB-46C9-9EAB-799FE0EEF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46863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0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30" name="Rectangle 22">
            <a:extLst>
              <a:ext uri="{FF2B5EF4-FFF2-40B4-BE49-F238E27FC236}">
                <a16:creationId xmlns:a16="http://schemas.microsoft.com/office/drawing/2014/main" id="{8C3D5FFC-3882-4201-8BC3-8A16C96C0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468630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31" name="Rectangle 23">
            <a:extLst>
              <a:ext uri="{FF2B5EF4-FFF2-40B4-BE49-F238E27FC236}">
                <a16:creationId xmlns:a16="http://schemas.microsoft.com/office/drawing/2014/main" id="{CB040E41-3374-49AF-AA27-1FDDB16CC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997325"/>
            <a:ext cx="61753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32" name="Rectangle 24">
            <a:extLst>
              <a:ext uri="{FF2B5EF4-FFF2-40B4-BE49-F238E27FC236}">
                <a16:creationId xmlns:a16="http://schemas.microsoft.com/office/drawing/2014/main" id="{70228208-9CDD-4360-87AB-C6021B7D6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40719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0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33" name="Rectangle 25">
            <a:extLst>
              <a:ext uri="{FF2B5EF4-FFF2-40B4-BE49-F238E27FC236}">
                <a16:creationId xmlns:a16="http://schemas.microsoft.com/office/drawing/2014/main" id="{D1D81E90-A997-49FC-A4F2-FAC17AB20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4071938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34" name="Rectangle 26">
            <a:extLst>
              <a:ext uri="{FF2B5EF4-FFF2-40B4-BE49-F238E27FC236}">
                <a16:creationId xmlns:a16="http://schemas.microsoft.com/office/drawing/2014/main" id="{ADBABB9D-1112-4603-9F9E-2428CD533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4040188"/>
            <a:ext cx="615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35" name="Rectangle 27">
            <a:extLst>
              <a:ext uri="{FF2B5EF4-FFF2-40B4-BE49-F238E27FC236}">
                <a16:creationId xmlns:a16="http://schemas.microsoft.com/office/drawing/2014/main" id="{0FC7B228-95AE-4AEE-A738-F73D16F30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41148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1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36" name="Rectangle 28">
            <a:extLst>
              <a:ext uri="{FF2B5EF4-FFF2-40B4-BE49-F238E27FC236}">
                <a16:creationId xmlns:a16="http://schemas.microsoft.com/office/drawing/2014/main" id="{07AFED50-CBA4-41BE-8646-ED5714947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411480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37" name="Rectangle 29">
            <a:extLst>
              <a:ext uri="{FF2B5EF4-FFF2-40B4-BE49-F238E27FC236}">
                <a16:creationId xmlns:a16="http://schemas.microsoft.com/office/drawing/2014/main" id="{FA07D2CC-8D03-4ADD-AD40-16B4C9BD1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5" y="3997325"/>
            <a:ext cx="61753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38" name="Rectangle 30">
            <a:extLst>
              <a:ext uri="{FF2B5EF4-FFF2-40B4-BE49-F238E27FC236}">
                <a16:creationId xmlns:a16="http://schemas.microsoft.com/office/drawing/2014/main" id="{B5958D04-98D9-4299-B6F2-7F56833B1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0719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0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39" name="Rectangle 31">
            <a:extLst>
              <a:ext uri="{FF2B5EF4-FFF2-40B4-BE49-F238E27FC236}">
                <a16:creationId xmlns:a16="http://schemas.microsoft.com/office/drawing/2014/main" id="{A353ABC5-3BD6-479D-B9E6-2AC0CDE98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4071938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40" name="Rectangle 32">
            <a:extLst>
              <a:ext uri="{FF2B5EF4-FFF2-40B4-BE49-F238E27FC236}">
                <a16:creationId xmlns:a16="http://schemas.microsoft.com/office/drawing/2014/main" id="{6EBE23C8-0AD8-4EF0-A5FB-64C882218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441700"/>
            <a:ext cx="61753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41" name="Rectangle 33">
            <a:extLst>
              <a:ext uri="{FF2B5EF4-FFF2-40B4-BE49-F238E27FC236}">
                <a16:creationId xmlns:a16="http://schemas.microsoft.com/office/drawing/2014/main" id="{AE871C18-B349-4C83-999A-BDC6202AD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35179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0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42" name="Rectangle 34">
            <a:extLst>
              <a:ext uri="{FF2B5EF4-FFF2-40B4-BE49-F238E27FC236}">
                <a16:creationId xmlns:a16="http://schemas.microsoft.com/office/drawing/2014/main" id="{4EF353B0-2E9E-44DE-8F70-11E92B1E8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351790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43" name="Rectangle 35">
            <a:extLst>
              <a:ext uri="{FF2B5EF4-FFF2-40B4-BE49-F238E27FC236}">
                <a16:creationId xmlns:a16="http://schemas.microsoft.com/office/drawing/2014/main" id="{B5A12F48-00D1-4780-94B7-359B895BC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3440113"/>
            <a:ext cx="6159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44" name="Rectangle 36">
            <a:extLst>
              <a:ext uri="{FF2B5EF4-FFF2-40B4-BE49-F238E27FC236}">
                <a16:creationId xmlns:a16="http://schemas.microsoft.com/office/drawing/2014/main" id="{44726358-B579-4D7E-AFE2-307BC1F4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351472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0.6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45" name="Rectangle 37">
            <a:extLst>
              <a:ext uri="{FF2B5EF4-FFF2-40B4-BE49-F238E27FC236}">
                <a16:creationId xmlns:a16="http://schemas.microsoft.com/office/drawing/2014/main" id="{00ACE5AA-AC25-40FB-AA5F-48B09F4FC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35147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46" name="Rectangle 38">
            <a:extLst>
              <a:ext uri="{FF2B5EF4-FFF2-40B4-BE49-F238E27FC236}">
                <a16:creationId xmlns:a16="http://schemas.microsoft.com/office/drawing/2014/main" id="{ED060D7B-A172-41D2-A402-D8CEFEABD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3425825"/>
            <a:ext cx="614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47" name="Rectangle 39">
            <a:extLst>
              <a:ext uri="{FF2B5EF4-FFF2-40B4-BE49-F238E27FC236}">
                <a16:creationId xmlns:a16="http://schemas.microsoft.com/office/drawing/2014/main" id="{5E9FBDE0-DFBE-433B-A7AC-5D5AD1210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35020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0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48" name="Rectangle 40">
            <a:extLst>
              <a:ext uri="{FF2B5EF4-FFF2-40B4-BE49-F238E27FC236}">
                <a16:creationId xmlns:a16="http://schemas.microsoft.com/office/drawing/2014/main" id="{D98ED2C8-C7CE-4BC0-87D0-7A33D19F9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35020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49" name="Rectangle 41">
            <a:extLst>
              <a:ext uri="{FF2B5EF4-FFF2-40B4-BE49-F238E27FC236}">
                <a16:creationId xmlns:a16="http://schemas.microsoft.com/office/drawing/2014/main" id="{9A2CDE0D-A538-45B1-AF6C-2A428C55A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2784475"/>
            <a:ext cx="6159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50" name="Rectangle 42">
            <a:extLst>
              <a:ext uri="{FF2B5EF4-FFF2-40B4-BE49-F238E27FC236}">
                <a16:creationId xmlns:a16="http://schemas.microsoft.com/office/drawing/2014/main" id="{B1203AFE-18DD-4FCF-8877-7650720EF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86067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0.3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51" name="Rectangle 43">
            <a:extLst>
              <a:ext uri="{FF2B5EF4-FFF2-40B4-BE49-F238E27FC236}">
                <a16:creationId xmlns:a16="http://schemas.microsoft.com/office/drawing/2014/main" id="{7DCAB852-8B49-44AA-AB5E-299D740F3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0" y="286067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52" name="Rectangle 44">
            <a:extLst>
              <a:ext uri="{FF2B5EF4-FFF2-40B4-BE49-F238E27FC236}">
                <a16:creationId xmlns:a16="http://schemas.microsoft.com/office/drawing/2014/main" id="{EB915F8F-299A-4058-A387-2D753F02C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784475"/>
            <a:ext cx="615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53" name="Rectangle 45">
            <a:extLst>
              <a:ext uri="{FF2B5EF4-FFF2-40B4-BE49-F238E27FC236}">
                <a16:creationId xmlns:a16="http://schemas.microsoft.com/office/drawing/2014/main" id="{E3B7BF35-5756-4E71-899C-9F15F6D21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38" y="286067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0.3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54" name="Rectangle 46">
            <a:extLst>
              <a:ext uri="{FF2B5EF4-FFF2-40B4-BE49-F238E27FC236}">
                <a16:creationId xmlns:a16="http://schemas.microsoft.com/office/drawing/2014/main" id="{F934415B-2E6F-4C3B-BA34-66F145513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88" y="286067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55" name="Rectangle 47">
            <a:extLst>
              <a:ext uri="{FF2B5EF4-FFF2-40B4-BE49-F238E27FC236}">
                <a16:creationId xmlns:a16="http://schemas.microsoft.com/office/drawing/2014/main" id="{34A04ABC-AAA1-48B8-BA6F-EFB05C989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2784475"/>
            <a:ext cx="6143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56" name="Rectangle 48">
            <a:extLst>
              <a:ext uri="{FF2B5EF4-FFF2-40B4-BE49-F238E27FC236}">
                <a16:creationId xmlns:a16="http://schemas.microsoft.com/office/drawing/2014/main" id="{D28E2634-9263-4546-BB62-A9B94F511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28606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0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57" name="Rectangle 49">
            <a:extLst>
              <a:ext uri="{FF2B5EF4-FFF2-40B4-BE49-F238E27FC236}">
                <a16:creationId xmlns:a16="http://schemas.microsoft.com/office/drawing/2014/main" id="{746B32AD-A96D-4299-BCD3-E45648C3F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286067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58" name="Rectangle 50">
            <a:extLst>
              <a:ext uri="{FF2B5EF4-FFF2-40B4-BE49-F238E27FC236}">
                <a16:creationId xmlns:a16="http://schemas.microsoft.com/office/drawing/2014/main" id="{EB7AB91F-FC42-4041-A86C-A3448FAD3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2112963"/>
            <a:ext cx="6175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59" name="Rectangle 51">
            <a:extLst>
              <a:ext uri="{FF2B5EF4-FFF2-40B4-BE49-F238E27FC236}">
                <a16:creationId xmlns:a16="http://schemas.microsoft.com/office/drawing/2014/main" id="{E52A8A38-3B5E-491D-AA50-19D10DC0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2189163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0.6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60" name="Rectangle 52">
            <a:extLst>
              <a:ext uri="{FF2B5EF4-FFF2-40B4-BE49-F238E27FC236}">
                <a16:creationId xmlns:a16="http://schemas.microsoft.com/office/drawing/2014/main" id="{346F728E-F9D4-4077-B4A5-DD2BB3FF4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2189163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61" name="Rectangle 53">
            <a:extLst>
              <a:ext uri="{FF2B5EF4-FFF2-40B4-BE49-F238E27FC236}">
                <a16:creationId xmlns:a16="http://schemas.microsoft.com/office/drawing/2014/main" id="{66086F1F-44BB-4777-8294-3194EB190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2143125"/>
            <a:ext cx="6143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62" name="Rectangle 54">
            <a:extLst>
              <a:ext uri="{FF2B5EF4-FFF2-40B4-BE49-F238E27FC236}">
                <a16:creationId xmlns:a16="http://schemas.microsoft.com/office/drawing/2014/main" id="{31309677-ADD3-4617-9631-9189737F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22161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0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63" name="Rectangle 55">
            <a:extLst>
              <a:ext uri="{FF2B5EF4-FFF2-40B4-BE49-F238E27FC236}">
                <a16:creationId xmlns:a16="http://schemas.microsoft.com/office/drawing/2014/main" id="{AED6CF4E-F76E-486F-9AD9-86A33001F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5" y="2216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64" name="Rectangle 56">
            <a:extLst>
              <a:ext uri="{FF2B5EF4-FFF2-40B4-BE49-F238E27FC236}">
                <a16:creationId xmlns:a16="http://schemas.microsoft.com/office/drawing/2014/main" id="{D21B9EB7-B34C-43F6-9C11-695DA1A28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2157413"/>
            <a:ext cx="61753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65" name="Rectangle 57">
            <a:extLst>
              <a:ext uri="{FF2B5EF4-FFF2-40B4-BE49-F238E27FC236}">
                <a16:creationId xmlns:a16="http://schemas.microsoft.com/office/drawing/2014/main" id="{3537BA73-3950-469A-BE66-7ABB2180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463" y="22320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0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66" name="Rectangle 58">
            <a:extLst>
              <a:ext uri="{FF2B5EF4-FFF2-40B4-BE49-F238E27FC236}">
                <a16:creationId xmlns:a16="http://schemas.microsoft.com/office/drawing/2014/main" id="{3015FB2D-BA16-4B3D-BFBC-1D25A2021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763" y="22320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 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67" name="Rectangle 59">
            <a:extLst>
              <a:ext uri="{FF2B5EF4-FFF2-40B4-BE49-F238E27FC236}">
                <a16:creationId xmlns:a16="http://schemas.microsoft.com/office/drawing/2014/main" id="{02FA162C-5EA2-4273-9EE9-01F49B20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4764088"/>
            <a:ext cx="16144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68" name="Rectangle 60">
            <a:extLst>
              <a:ext uri="{FF2B5EF4-FFF2-40B4-BE49-F238E27FC236}">
                <a16:creationId xmlns:a16="http://schemas.microsoft.com/office/drawing/2014/main" id="{6F8B40C9-3C5F-45C5-B6D8-9AA2A08F0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5259388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en-US" altLang="en-US" sz="1800">
                <a:solidFill>
                  <a:srgbClr val="000000"/>
                </a:solidFill>
              </a:rPr>
              <a:t>Grid cells y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sp>
        <p:nvSpPr>
          <p:cNvPr id="1323070" name="Rectangle 62">
            <a:extLst>
              <a:ext uri="{FF2B5EF4-FFF2-40B4-BE49-F238E27FC236}">
                <a16:creationId xmlns:a16="http://schemas.microsoft.com/office/drawing/2014/main" id="{49683EA0-E5F2-440C-87AD-EBD0C780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1979613"/>
            <a:ext cx="658812" cy="673100"/>
          </a:xfrm>
          <a:prstGeom prst="rect">
            <a:avLst/>
          </a:prstGeom>
          <a:noFill/>
          <a:ln w="42863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71" name="Rectangle 63">
            <a:extLst>
              <a:ext uri="{FF2B5EF4-FFF2-40B4-BE49-F238E27FC236}">
                <a16:creationId xmlns:a16="http://schemas.microsoft.com/office/drawing/2014/main" id="{65B64BF6-1800-45B1-8465-EAF03FD69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5" y="2649538"/>
            <a:ext cx="660400" cy="644525"/>
          </a:xfrm>
          <a:prstGeom prst="rect">
            <a:avLst/>
          </a:prstGeom>
          <a:noFill/>
          <a:ln w="42863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72" name="Rectangle 64">
            <a:extLst>
              <a:ext uri="{FF2B5EF4-FFF2-40B4-BE49-F238E27FC236}">
                <a16:creationId xmlns:a16="http://schemas.microsoft.com/office/drawing/2014/main" id="{117201C9-1A2C-4F97-A27A-4CEF10B68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5" y="3290888"/>
            <a:ext cx="660400" cy="644525"/>
          </a:xfrm>
          <a:prstGeom prst="rect">
            <a:avLst/>
          </a:prstGeom>
          <a:noFill/>
          <a:ln w="42863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73" name="Rectangle 65">
            <a:extLst>
              <a:ext uri="{FF2B5EF4-FFF2-40B4-BE49-F238E27FC236}">
                <a16:creationId xmlns:a16="http://schemas.microsoft.com/office/drawing/2014/main" id="{A5AAE7E0-3B75-4650-B421-4536C3B04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2649538"/>
            <a:ext cx="658812" cy="644525"/>
          </a:xfrm>
          <a:prstGeom prst="rect">
            <a:avLst/>
          </a:prstGeom>
          <a:noFill/>
          <a:ln w="42863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74" name="Rectangle 66">
            <a:extLst>
              <a:ext uri="{FF2B5EF4-FFF2-40B4-BE49-F238E27FC236}">
                <a16:creationId xmlns:a16="http://schemas.microsoft.com/office/drawing/2014/main" id="{A6585FA0-F6A8-42E0-B4B7-8BDCAE3D8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5" y="4546600"/>
            <a:ext cx="660400" cy="615950"/>
          </a:xfrm>
          <a:prstGeom prst="rect">
            <a:avLst/>
          </a:prstGeom>
          <a:noFill/>
          <a:ln w="42863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75" name="Rectangle 67">
            <a:extLst>
              <a:ext uri="{FF2B5EF4-FFF2-40B4-BE49-F238E27FC236}">
                <a16:creationId xmlns:a16="http://schemas.microsoft.com/office/drawing/2014/main" id="{5826D655-925B-4B4B-8CD8-81C85D9EA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5" y="3932238"/>
            <a:ext cx="660400" cy="617537"/>
          </a:xfrm>
          <a:prstGeom prst="rect">
            <a:avLst/>
          </a:prstGeom>
          <a:noFill/>
          <a:ln w="42863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23076" name="Group 68">
            <a:extLst>
              <a:ext uri="{FF2B5EF4-FFF2-40B4-BE49-F238E27FC236}">
                <a16:creationId xmlns:a16="http://schemas.microsoft.com/office/drawing/2014/main" id="{F1B3083A-4175-4A6F-ABA1-5009006AC492}"/>
              </a:ext>
            </a:extLst>
          </p:cNvPr>
          <p:cNvGrpSpPr>
            <a:grpSpLocks/>
          </p:cNvGrpSpPr>
          <p:nvPr/>
        </p:nvGrpSpPr>
        <p:grpSpPr bwMode="auto">
          <a:xfrm>
            <a:off x="2009775" y="2408238"/>
            <a:ext cx="147638" cy="469900"/>
            <a:chOff x="1138" y="864"/>
            <a:chExt cx="93" cy="296"/>
          </a:xfrm>
        </p:grpSpPr>
        <p:sp>
          <p:nvSpPr>
            <p:cNvPr id="1323077" name="Line 69">
              <a:extLst>
                <a:ext uri="{FF2B5EF4-FFF2-40B4-BE49-F238E27FC236}">
                  <a16:creationId xmlns:a16="http://schemas.microsoft.com/office/drawing/2014/main" id="{665B5EDB-A8B0-487B-A7A2-468579D9D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4" y="864"/>
              <a:ext cx="1" cy="20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078" name="Freeform 70">
              <a:extLst>
                <a:ext uri="{FF2B5EF4-FFF2-40B4-BE49-F238E27FC236}">
                  <a16:creationId xmlns:a16="http://schemas.microsoft.com/office/drawing/2014/main" id="{E20590D4-F786-4635-A0D2-5300D8972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067"/>
              <a:ext cx="93" cy="93"/>
            </a:xfrm>
            <a:custGeom>
              <a:avLst/>
              <a:gdLst>
                <a:gd name="T0" fmla="*/ 0 w 93"/>
                <a:gd name="T1" fmla="*/ 0 h 93"/>
                <a:gd name="T2" fmla="*/ 46 w 93"/>
                <a:gd name="T3" fmla="*/ 93 h 93"/>
                <a:gd name="T4" fmla="*/ 93 w 93"/>
                <a:gd name="T5" fmla="*/ 0 h 93"/>
                <a:gd name="T6" fmla="*/ 0 w 9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93">
                  <a:moveTo>
                    <a:pt x="0" y="0"/>
                  </a:moveTo>
                  <a:lnTo>
                    <a:pt x="46" y="93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3079" name="Group 71">
            <a:extLst>
              <a:ext uri="{FF2B5EF4-FFF2-40B4-BE49-F238E27FC236}">
                <a16:creationId xmlns:a16="http://schemas.microsoft.com/office/drawing/2014/main" id="{D7AD7948-39CC-416E-9C84-2D79A6D995E6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506663"/>
            <a:ext cx="242888" cy="284162"/>
            <a:chOff x="1310" y="926"/>
            <a:chExt cx="153" cy="179"/>
          </a:xfrm>
        </p:grpSpPr>
        <p:sp>
          <p:nvSpPr>
            <p:cNvPr id="1323080" name="Line 72">
              <a:extLst>
                <a:ext uri="{FF2B5EF4-FFF2-40B4-BE49-F238E27FC236}">
                  <a16:creationId xmlns:a16="http://schemas.microsoft.com/office/drawing/2014/main" id="{33253167-5F67-4546-B739-2003B9A81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0" y="926"/>
              <a:ext cx="95" cy="11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081" name="Freeform 73">
              <a:extLst>
                <a:ext uri="{FF2B5EF4-FFF2-40B4-BE49-F238E27FC236}">
                  <a16:creationId xmlns:a16="http://schemas.microsoft.com/office/drawing/2014/main" id="{523D4915-8BF3-4819-ACC1-479168871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1003"/>
              <a:ext cx="97" cy="102"/>
            </a:xfrm>
            <a:custGeom>
              <a:avLst/>
              <a:gdLst>
                <a:gd name="T0" fmla="*/ 0 w 97"/>
                <a:gd name="T1" fmla="*/ 61 h 102"/>
                <a:gd name="T2" fmla="*/ 97 w 97"/>
                <a:gd name="T3" fmla="*/ 102 h 102"/>
                <a:gd name="T4" fmla="*/ 72 w 97"/>
                <a:gd name="T5" fmla="*/ 0 h 102"/>
                <a:gd name="T6" fmla="*/ 0 w 97"/>
                <a:gd name="T7" fmla="*/ 6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2">
                  <a:moveTo>
                    <a:pt x="0" y="61"/>
                  </a:moveTo>
                  <a:lnTo>
                    <a:pt x="97" y="102"/>
                  </a:lnTo>
                  <a:lnTo>
                    <a:pt x="72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3082" name="Group 74">
            <a:extLst>
              <a:ext uri="{FF2B5EF4-FFF2-40B4-BE49-F238E27FC236}">
                <a16:creationId xmlns:a16="http://schemas.microsoft.com/office/drawing/2014/main" id="{094EDC62-B61B-4551-A784-481ACAB5C2DD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2522538"/>
            <a:ext cx="344487" cy="314325"/>
            <a:chOff x="1715" y="936"/>
            <a:chExt cx="217" cy="198"/>
          </a:xfrm>
        </p:grpSpPr>
        <p:sp>
          <p:nvSpPr>
            <p:cNvPr id="1323083" name="Line 75">
              <a:extLst>
                <a:ext uri="{FF2B5EF4-FFF2-40B4-BE49-F238E27FC236}">
                  <a16:creationId xmlns:a16="http://schemas.microsoft.com/office/drawing/2014/main" id="{C50B69B1-3FDC-4B92-B163-3CBDC8E44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5" y="936"/>
              <a:ext cx="149" cy="1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084" name="Freeform 76">
              <a:extLst>
                <a:ext uri="{FF2B5EF4-FFF2-40B4-BE49-F238E27FC236}">
                  <a16:creationId xmlns:a16="http://schemas.microsoft.com/office/drawing/2014/main" id="{9A594275-A461-4A13-9F6F-584489091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1035"/>
              <a:ext cx="102" cy="99"/>
            </a:xfrm>
            <a:custGeom>
              <a:avLst/>
              <a:gdLst>
                <a:gd name="T0" fmla="*/ 0 w 102"/>
                <a:gd name="T1" fmla="*/ 69 h 99"/>
                <a:gd name="T2" fmla="*/ 102 w 102"/>
                <a:gd name="T3" fmla="*/ 99 h 99"/>
                <a:gd name="T4" fmla="*/ 63 w 102"/>
                <a:gd name="T5" fmla="*/ 0 h 99"/>
                <a:gd name="T6" fmla="*/ 0 w 102"/>
                <a:gd name="T7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9">
                  <a:moveTo>
                    <a:pt x="0" y="69"/>
                  </a:moveTo>
                  <a:lnTo>
                    <a:pt x="102" y="99"/>
                  </a:lnTo>
                  <a:lnTo>
                    <a:pt x="63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3085" name="Group 77">
            <a:extLst>
              <a:ext uri="{FF2B5EF4-FFF2-40B4-BE49-F238E27FC236}">
                <a16:creationId xmlns:a16="http://schemas.microsoft.com/office/drawing/2014/main" id="{4202783D-44E7-4518-B604-EEA61D2AB35D}"/>
              </a:ext>
            </a:extLst>
          </p:cNvPr>
          <p:cNvGrpSpPr>
            <a:grpSpLocks/>
          </p:cNvGrpSpPr>
          <p:nvPr/>
        </p:nvGrpSpPr>
        <p:grpSpPr bwMode="auto">
          <a:xfrm>
            <a:off x="2197100" y="3121025"/>
            <a:ext cx="374650" cy="314325"/>
            <a:chOff x="1256" y="1313"/>
            <a:chExt cx="236" cy="198"/>
          </a:xfrm>
        </p:grpSpPr>
        <p:sp>
          <p:nvSpPr>
            <p:cNvPr id="1323086" name="Line 78">
              <a:extLst>
                <a:ext uri="{FF2B5EF4-FFF2-40B4-BE49-F238E27FC236}">
                  <a16:creationId xmlns:a16="http://schemas.microsoft.com/office/drawing/2014/main" id="{21B98210-83A1-4803-97FC-5251F781AC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6" y="1313"/>
              <a:ext cx="165" cy="14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087" name="Freeform 79">
              <a:extLst>
                <a:ext uri="{FF2B5EF4-FFF2-40B4-BE49-F238E27FC236}">
                  <a16:creationId xmlns:a16="http://schemas.microsoft.com/office/drawing/2014/main" id="{18CCA79B-3781-42B5-84C9-9A0D2B8BE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415"/>
              <a:ext cx="104" cy="96"/>
            </a:xfrm>
            <a:custGeom>
              <a:avLst/>
              <a:gdLst>
                <a:gd name="T0" fmla="*/ 0 w 104"/>
                <a:gd name="T1" fmla="*/ 72 h 96"/>
                <a:gd name="T2" fmla="*/ 104 w 104"/>
                <a:gd name="T3" fmla="*/ 96 h 96"/>
                <a:gd name="T4" fmla="*/ 60 w 104"/>
                <a:gd name="T5" fmla="*/ 0 h 96"/>
                <a:gd name="T6" fmla="*/ 0 w 104"/>
                <a:gd name="T7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96">
                  <a:moveTo>
                    <a:pt x="0" y="72"/>
                  </a:moveTo>
                  <a:lnTo>
                    <a:pt x="104" y="96"/>
                  </a:lnTo>
                  <a:lnTo>
                    <a:pt x="6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3088" name="Group 80">
            <a:extLst>
              <a:ext uri="{FF2B5EF4-FFF2-40B4-BE49-F238E27FC236}">
                <a16:creationId xmlns:a16="http://schemas.microsoft.com/office/drawing/2014/main" id="{0F103569-3B14-47AB-B8A8-DBFBA01A913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121025"/>
            <a:ext cx="147638" cy="387350"/>
            <a:chOff x="1552" y="1313"/>
            <a:chExt cx="93" cy="244"/>
          </a:xfrm>
        </p:grpSpPr>
        <p:sp>
          <p:nvSpPr>
            <p:cNvPr id="1323089" name="Line 81">
              <a:extLst>
                <a:ext uri="{FF2B5EF4-FFF2-40B4-BE49-F238E27FC236}">
                  <a16:creationId xmlns:a16="http://schemas.microsoft.com/office/drawing/2014/main" id="{A002029E-95C2-45F5-8D58-E055FA1D0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8" y="1313"/>
              <a:ext cx="1" cy="1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090" name="Freeform 82">
              <a:extLst>
                <a:ext uri="{FF2B5EF4-FFF2-40B4-BE49-F238E27FC236}">
                  <a16:creationId xmlns:a16="http://schemas.microsoft.com/office/drawing/2014/main" id="{8F6CC11E-6C66-479E-A52D-7E363147C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1462"/>
              <a:ext cx="93" cy="95"/>
            </a:xfrm>
            <a:custGeom>
              <a:avLst/>
              <a:gdLst>
                <a:gd name="T0" fmla="*/ 0 w 93"/>
                <a:gd name="T1" fmla="*/ 0 h 95"/>
                <a:gd name="T2" fmla="*/ 46 w 93"/>
                <a:gd name="T3" fmla="*/ 95 h 95"/>
                <a:gd name="T4" fmla="*/ 93 w 93"/>
                <a:gd name="T5" fmla="*/ 0 h 95"/>
                <a:gd name="T6" fmla="*/ 0 w 93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95">
                  <a:moveTo>
                    <a:pt x="0" y="0"/>
                  </a:moveTo>
                  <a:lnTo>
                    <a:pt x="46" y="95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3091" name="Group 83">
            <a:extLst>
              <a:ext uri="{FF2B5EF4-FFF2-40B4-BE49-F238E27FC236}">
                <a16:creationId xmlns:a16="http://schemas.microsoft.com/office/drawing/2014/main" id="{476EF645-5B2B-4833-9F2C-603221D5B688}"/>
              </a:ext>
            </a:extLst>
          </p:cNvPr>
          <p:cNvGrpSpPr>
            <a:grpSpLocks/>
          </p:cNvGrpSpPr>
          <p:nvPr/>
        </p:nvGrpSpPr>
        <p:grpSpPr bwMode="auto">
          <a:xfrm>
            <a:off x="2038350" y="3748088"/>
            <a:ext cx="149225" cy="371475"/>
            <a:chOff x="1156" y="1708"/>
            <a:chExt cx="94" cy="234"/>
          </a:xfrm>
        </p:grpSpPr>
        <p:sp>
          <p:nvSpPr>
            <p:cNvPr id="1323092" name="Line 84">
              <a:extLst>
                <a:ext uri="{FF2B5EF4-FFF2-40B4-BE49-F238E27FC236}">
                  <a16:creationId xmlns:a16="http://schemas.microsoft.com/office/drawing/2014/main" id="{E4AC55EB-F185-4766-A2FE-0426710AA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1708"/>
              <a:ext cx="1" cy="14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093" name="Freeform 85">
              <a:extLst>
                <a:ext uri="{FF2B5EF4-FFF2-40B4-BE49-F238E27FC236}">
                  <a16:creationId xmlns:a16="http://schemas.microsoft.com/office/drawing/2014/main" id="{6E882EE4-8FA8-4055-94CB-87131B549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" y="1849"/>
              <a:ext cx="94" cy="93"/>
            </a:xfrm>
            <a:custGeom>
              <a:avLst/>
              <a:gdLst>
                <a:gd name="T0" fmla="*/ 0 w 94"/>
                <a:gd name="T1" fmla="*/ 0 h 93"/>
                <a:gd name="T2" fmla="*/ 48 w 94"/>
                <a:gd name="T3" fmla="*/ 93 h 93"/>
                <a:gd name="T4" fmla="*/ 94 w 94"/>
                <a:gd name="T5" fmla="*/ 0 h 93"/>
                <a:gd name="T6" fmla="*/ 0 w 94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0" y="0"/>
                  </a:moveTo>
                  <a:lnTo>
                    <a:pt x="48" y="93"/>
                  </a:ln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3094" name="Group 86">
            <a:extLst>
              <a:ext uri="{FF2B5EF4-FFF2-40B4-BE49-F238E27FC236}">
                <a16:creationId xmlns:a16="http://schemas.microsoft.com/office/drawing/2014/main" id="{EA25534B-B6B1-48E5-B96D-F8E3838064C0}"/>
              </a:ext>
            </a:extLst>
          </p:cNvPr>
          <p:cNvGrpSpPr>
            <a:grpSpLocks/>
          </p:cNvGrpSpPr>
          <p:nvPr/>
        </p:nvGrpSpPr>
        <p:grpSpPr bwMode="auto">
          <a:xfrm>
            <a:off x="2624138" y="3762375"/>
            <a:ext cx="147637" cy="357188"/>
            <a:chOff x="1525" y="1717"/>
            <a:chExt cx="93" cy="225"/>
          </a:xfrm>
        </p:grpSpPr>
        <p:sp>
          <p:nvSpPr>
            <p:cNvPr id="1323095" name="Line 87">
              <a:extLst>
                <a:ext uri="{FF2B5EF4-FFF2-40B4-BE49-F238E27FC236}">
                  <a16:creationId xmlns:a16="http://schemas.microsoft.com/office/drawing/2014/main" id="{17731077-6D8C-4362-AD88-2A5A6BD44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1" y="1717"/>
              <a:ext cx="1" cy="13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096" name="Freeform 88">
              <a:extLst>
                <a:ext uri="{FF2B5EF4-FFF2-40B4-BE49-F238E27FC236}">
                  <a16:creationId xmlns:a16="http://schemas.microsoft.com/office/drawing/2014/main" id="{7F45236A-896C-4514-8FEC-4A4B054B8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1849"/>
              <a:ext cx="93" cy="93"/>
            </a:xfrm>
            <a:custGeom>
              <a:avLst/>
              <a:gdLst>
                <a:gd name="T0" fmla="*/ 0 w 93"/>
                <a:gd name="T1" fmla="*/ 0 h 93"/>
                <a:gd name="T2" fmla="*/ 47 w 93"/>
                <a:gd name="T3" fmla="*/ 93 h 93"/>
                <a:gd name="T4" fmla="*/ 93 w 93"/>
                <a:gd name="T5" fmla="*/ 0 h 93"/>
                <a:gd name="T6" fmla="*/ 0 w 9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93">
                  <a:moveTo>
                    <a:pt x="0" y="0"/>
                  </a:moveTo>
                  <a:lnTo>
                    <a:pt x="47" y="93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3097" name="Group 89">
            <a:extLst>
              <a:ext uri="{FF2B5EF4-FFF2-40B4-BE49-F238E27FC236}">
                <a16:creationId xmlns:a16="http://schemas.microsoft.com/office/drawing/2014/main" id="{58DAA91A-76DE-4299-B43F-B62BA229ACFD}"/>
              </a:ext>
            </a:extLst>
          </p:cNvPr>
          <p:cNvGrpSpPr>
            <a:grpSpLocks/>
          </p:cNvGrpSpPr>
          <p:nvPr/>
        </p:nvGrpSpPr>
        <p:grpSpPr bwMode="auto">
          <a:xfrm>
            <a:off x="2995613" y="3835400"/>
            <a:ext cx="247650" cy="284163"/>
            <a:chOff x="1759" y="1763"/>
            <a:chExt cx="156" cy="179"/>
          </a:xfrm>
        </p:grpSpPr>
        <p:sp>
          <p:nvSpPr>
            <p:cNvPr id="1323098" name="Line 90">
              <a:extLst>
                <a:ext uri="{FF2B5EF4-FFF2-40B4-BE49-F238E27FC236}">
                  <a16:creationId xmlns:a16="http://schemas.microsoft.com/office/drawing/2014/main" id="{7794099B-5428-4D78-8DA9-250E9950C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9" y="1763"/>
              <a:ext cx="97" cy="1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099" name="Freeform 91">
              <a:extLst>
                <a:ext uri="{FF2B5EF4-FFF2-40B4-BE49-F238E27FC236}">
                  <a16:creationId xmlns:a16="http://schemas.microsoft.com/office/drawing/2014/main" id="{83A34D44-3AA2-473B-84CD-A14D209F7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1840"/>
              <a:ext cx="98" cy="102"/>
            </a:xfrm>
            <a:custGeom>
              <a:avLst/>
              <a:gdLst>
                <a:gd name="T0" fmla="*/ 0 w 98"/>
                <a:gd name="T1" fmla="*/ 62 h 102"/>
                <a:gd name="T2" fmla="*/ 98 w 98"/>
                <a:gd name="T3" fmla="*/ 102 h 102"/>
                <a:gd name="T4" fmla="*/ 72 w 98"/>
                <a:gd name="T5" fmla="*/ 0 h 102"/>
                <a:gd name="T6" fmla="*/ 0 w 98"/>
                <a:gd name="T7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02">
                  <a:moveTo>
                    <a:pt x="0" y="62"/>
                  </a:moveTo>
                  <a:lnTo>
                    <a:pt x="98" y="102"/>
                  </a:lnTo>
                  <a:lnTo>
                    <a:pt x="72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3100" name="Group 92">
            <a:extLst>
              <a:ext uri="{FF2B5EF4-FFF2-40B4-BE49-F238E27FC236}">
                <a16:creationId xmlns:a16="http://schemas.microsoft.com/office/drawing/2014/main" id="{BBDB7615-E8FF-4065-B423-E340D15D279F}"/>
              </a:ext>
            </a:extLst>
          </p:cNvPr>
          <p:cNvGrpSpPr>
            <a:grpSpLocks/>
          </p:cNvGrpSpPr>
          <p:nvPr/>
        </p:nvGrpSpPr>
        <p:grpSpPr bwMode="auto">
          <a:xfrm>
            <a:off x="3652838" y="3848100"/>
            <a:ext cx="257175" cy="258763"/>
            <a:chOff x="2173" y="1771"/>
            <a:chExt cx="162" cy="163"/>
          </a:xfrm>
        </p:grpSpPr>
        <p:sp>
          <p:nvSpPr>
            <p:cNvPr id="1323101" name="Line 93">
              <a:extLst>
                <a:ext uri="{FF2B5EF4-FFF2-40B4-BE49-F238E27FC236}">
                  <a16:creationId xmlns:a16="http://schemas.microsoft.com/office/drawing/2014/main" id="{20144786-D432-41F3-AE71-4E93BEFE3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3" y="1771"/>
              <a:ext cx="98" cy="9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102" name="Freeform 94">
              <a:extLst>
                <a:ext uri="{FF2B5EF4-FFF2-40B4-BE49-F238E27FC236}">
                  <a16:creationId xmlns:a16="http://schemas.microsoft.com/office/drawing/2014/main" id="{B10CB9F8-F704-4CD8-A1B0-A8E7A6561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1833"/>
              <a:ext cx="100" cy="101"/>
            </a:xfrm>
            <a:custGeom>
              <a:avLst/>
              <a:gdLst>
                <a:gd name="T0" fmla="*/ 0 w 100"/>
                <a:gd name="T1" fmla="*/ 66 h 101"/>
                <a:gd name="T2" fmla="*/ 100 w 100"/>
                <a:gd name="T3" fmla="*/ 101 h 101"/>
                <a:gd name="T4" fmla="*/ 67 w 100"/>
                <a:gd name="T5" fmla="*/ 0 h 101"/>
                <a:gd name="T6" fmla="*/ 0 w 100"/>
                <a:gd name="T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1">
                  <a:moveTo>
                    <a:pt x="0" y="66"/>
                  </a:moveTo>
                  <a:lnTo>
                    <a:pt x="100" y="101"/>
                  </a:lnTo>
                  <a:lnTo>
                    <a:pt x="67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3103" name="Group 95">
            <a:extLst>
              <a:ext uri="{FF2B5EF4-FFF2-40B4-BE49-F238E27FC236}">
                <a16:creationId xmlns:a16="http://schemas.microsoft.com/office/drawing/2014/main" id="{EED60A00-03C2-4CA3-BEC1-B754E0DE22C9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3133725"/>
            <a:ext cx="147637" cy="360363"/>
            <a:chOff x="1975" y="1321"/>
            <a:chExt cx="93" cy="227"/>
          </a:xfrm>
        </p:grpSpPr>
        <p:sp>
          <p:nvSpPr>
            <p:cNvPr id="1323104" name="Line 96">
              <a:extLst>
                <a:ext uri="{FF2B5EF4-FFF2-40B4-BE49-F238E27FC236}">
                  <a16:creationId xmlns:a16="http://schemas.microsoft.com/office/drawing/2014/main" id="{14D3255F-981F-48B9-8D04-20A270BD0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1" y="1321"/>
              <a:ext cx="1" cy="13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105" name="Freeform 97">
              <a:extLst>
                <a:ext uri="{FF2B5EF4-FFF2-40B4-BE49-F238E27FC236}">
                  <a16:creationId xmlns:a16="http://schemas.microsoft.com/office/drawing/2014/main" id="{CC30D3A0-41CB-4C40-96F2-7C5A5B87C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453"/>
              <a:ext cx="93" cy="95"/>
            </a:xfrm>
            <a:custGeom>
              <a:avLst/>
              <a:gdLst>
                <a:gd name="T0" fmla="*/ 0 w 93"/>
                <a:gd name="T1" fmla="*/ 0 h 95"/>
                <a:gd name="T2" fmla="*/ 46 w 93"/>
                <a:gd name="T3" fmla="*/ 95 h 95"/>
                <a:gd name="T4" fmla="*/ 93 w 93"/>
                <a:gd name="T5" fmla="*/ 0 h 95"/>
                <a:gd name="T6" fmla="*/ 0 w 93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95">
                  <a:moveTo>
                    <a:pt x="0" y="0"/>
                  </a:moveTo>
                  <a:lnTo>
                    <a:pt x="46" y="95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3106" name="Group 98">
            <a:extLst>
              <a:ext uri="{FF2B5EF4-FFF2-40B4-BE49-F238E27FC236}">
                <a16:creationId xmlns:a16="http://schemas.microsoft.com/office/drawing/2014/main" id="{B45BD1C3-5EFD-47F5-BF14-3F57D4399969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549525"/>
            <a:ext cx="147638" cy="314325"/>
            <a:chOff x="1984" y="953"/>
            <a:chExt cx="93" cy="198"/>
          </a:xfrm>
        </p:grpSpPr>
        <p:sp>
          <p:nvSpPr>
            <p:cNvPr id="1323107" name="Line 99">
              <a:extLst>
                <a:ext uri="{FF2B5EF4-FFF2-40B4-BE49-F238E27FC236}">
                  <a16:creationId xmlns:a16="http://schemas.microsoft.com/office/drawing/2014/main" id="{D6A80079-40C2-40E2-8BFB-DD801FFAE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0" y="953"/>
              <a:ext cx="1" cy="10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108" name="Freeform 100">
              <a:extLst>
                <a:ext uri="{FF2B5EF4-FFF2-40B4-BE49-F238E27FC236}">
                  <a16:creationId xmlns:a16="http://schemas.microsoft.com/office/drawing/2014/main" id="{26D62D3D-6E76-43E2-9372-44B49B57E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1058"/>
              <a:ext cx="93" cy="93"/>
            </a:xfrm>
            <a:custGeom>
              <a:avLst/>
              <a:gdLst>
                <a:gd name="T0" fmla="*/ 0 w 93"/>
                <a:gd name="T1" fmla="*/ 0 h 93"/>
                <a:gd name="T2" fmla="*/ 46 w 93"/>
                <a:gd name="T3" fmla="*/ 93 h 93"/>
                <a:gd name="T4" fmla="*/ 93 w 93"/>
                <a:gd name="T5" fmla="*/ 0 h 93"/>
                <a:gd name="T6" fmla="*/ 0 w 9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93">
                  <a:moveTo>
                    <a:pt x="0" y="0"/>
                  </a:moveTo>
                  <a:lnTo>
                    <a:pt x="46" y="93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3109" name="Group 101">
            <a:extLst>
              <a:ext uri="{FF2B5EF4-FFF2-40B4-BE49-F238E27FC236}">
                <a16:creationId xmlns:a16="http://schemas.microsoft.com/office/drawing/2014/main" id="{31DED166-56DC-481D-BAC6-1B54BB23944A}"/>
              </a:ext>
            </a:extLst>
          </p:cNvPr>
          <p:cNvGrpSpPr>
            <a:grpSpLocks/>
          </p:cNvGrpSpPr>
          <p:nvPr/>
        </p:nvGrpSpPr>
        <p:grpSpPr bwMode="auto">
          <a:xfrm>
            <a:off x="2609850" y="4405313"/>
            <a:ext cx="149225" cy="312737"/>
            <a:chOff x="1516" y="2122"/>
            <a:chExt cx="94" cy="197"/>
          </a:xfrm>
        </p:grpSpPr>
        <p:sp>
          <p:nvSpPr>
            <p:cNvPr id="1323110" name="Line 102">
              <a:extLst>
                <a:ext uri="{FF2B5EF4-FFF2-40B4-BE49-F238E27FC236}">
                  <a16:creationId xmlns:a16="http://schemas.microsoft.com/office/drawing/2014/main" id="{86A27398-D1D2-43A7-8C48-9BD9CB10A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122"/>
              <a:ext cx="1" cy="10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111" name="Freeform 103">
              <a:extLst>
                <a:ext uri="{FF2B5EF4-FFF2-40B4-BE49-F238E27FC236}">
                  <a16:creationId xmlns:a16="http://schemas.microsoft.com/office/drawing/2014/main" id="{68F7CFAA-DB6F-4C84-8A3D-FD28243AD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2226"/>
              <a:ext cx="94" cy="93"/>
            </a:xfrm>
            <a:custGeom>
              <a:avLst/>
              <a:gdLst>
                <a:gd name="T0" fmla="*/ 0 w 94"/>
                <a:gd name="T1" fmla="*/ 0 h 93"/>
                <a:gd name="T2" fmla="*/ 47 w 94"/>
                <a:gd name="T3" fmla="*/ 93 h 93"/>
                <a:gd name="T4" fmla="*/ 94 w 94"/>
                <a:gd name="T5" fmla="*/ 0 h 93"/>
                <a:gd name="T6" fmla="*/ 0 w 94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0" y="0"/>
                  </a:moveTo>
                  <a:lnTo>
                    <a:pt x="47" y="93"/>
                  </a:ln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3112" name="Group 104">
            <a:extLst>
              <a:ext uri="{FF2B5EF4-FFF2-40B4-BE49-F238E27FC236}">
                <a16:creationId xmlns:a16="http://schemas.microsoft.com/office/drawing/2014/main" id="{CBC8A45B-0A59-417D-A553-4EE4DBA420D5}"/>
              </a:ext>
            </a:extLst>
          </p:cNvPr>
          <p:cNvGrpSpPr>
            <a:grpSpLocks/>
          </p:cNvGrpSpPr>
          <p:nvPr/>
        </p:nvGrpSpPr>
        <p:grpSpPr bwMode="auto">
          <a:xfrm>
            <a:off x="2009775" y="4419600"/>
            <a:ext cx="147638" cy="271463"/>
            <a:chOff x="1138" y="2131"/>
            <a:chExt cx="93" cy="171"/>
          </a:xfrm>
        </p:grpSpPr>
        <p:sp>
          <p:nvSpPr>
            <p:cNvPr id="1323113" name="Line 105">
              <a:extLst>
                <a:ext uri="{FF2B5EF4-FFF2-40B4-BE49-F238E27FC236}">
                  <a16:creationId xmlns:a16="http://schemas.microsoft.com/office/drawing/2014/main" id="{FDBF3319-643C-4B36-B890-2F257B36A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4" y="2131"/>
              <a:ext cx="1" cy="8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114" name="Freeform 106">
              <a:extLst>
                <a:ext uri="{FF2B5EF4-FFF2-40B4-BE49-F238E27FC236}">
                  <a16:creationId xmlns:a16="http://schemas.microsoft.com/office/drawing/2014/main" id="{14E3EF41-207E-4F32-B21F-6BB68ED80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2208"/>
              <a:ext cx="93" cy="94"/>
            </a:xfrm>
            <a:custGeom>
              <a:avLst/>
              <a:gdLst>
                <a:gd name="T0" fmla="*/ 0 w 93"/>
                <a:gd name="T1" fmla="*/ 0 h 94"/>
                <a:gd name="T2" fmla="*/ 46 w 93"/>
                <a:gd name="T3" fmla="*/ 94 h 94"/>
                <a:gd name="T4" fmla="*/ 93 w 93"/>
                <a:gd name="T5" fmla="*/ 0 h 94"/>
                <a:gd name="T6" fmla="*/ 0 w 93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94">
                  <a:moveTo>
                    <a:pt x="0" y="0"/>
                  </a:moveTo>
                  <a:lnTo>
                    <a:pt x="46" y="94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3115" name="Group 107">
            <a:extLst>
              <a:ext uri="{FF2B5EF4-FFF2-40B4-BE49-F238E27FC236}">
                <a16:creationId xmlns:a16="http://schemas.microsoft.com/office/drawing/2014/main" id="{1D5C9AC0-70F1-4B00-B4BD-7D2A120FD915}"/>
              </a:ext>
            </a:extLst>
          </p:cNvPr>
          <p:cNvGrpSpPr>
            <a:grpSpLocks/>
          </p:cNvGrpSpPr>
          <p:nvPr/>
        </p:nvGrpSpPr>
        <p:grpSpPr bwMode="auto">
          <a:xfrm>
            <a:off x="3365500" y="4446588"/>
            <a:ext cx="149225" cy="271462"/>
            <a:chOff x="1992" y="2148"/>
            <a:chExt cx="94" cy="171"/>
          </a:xfrm>
        </p:grpSpPr>
        <p:sp>
          <p:nvSpPr>
            <p:cNvPr id="1323116" name="Line 108">
              <a:extLst>
                <a:ext uri="{FF2B5EF4-FFF2-40B4-BE49-F238E27FC236}">
                  <a16:creationId xmlns:a16="http://schemas.microsoft.com/office/drawing/2014/main" id="{C3D8196A-79B9-4451-B728-3E9EE91C4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8" y="2148"/>
              <a:ext cx="1" cy="8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117" name="Freeform 109">
              <a:extLst>
                <a:ext uri="{FF2B5EF4-FFF2-40B4-BE49-F238E27FC236}">
                  <a16:creationId xmlns:a16="http://schemas.microsoft.com/office/drawing/2014/main" id="{95D05154-69A8-4082-950F-542E7994A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2226"/>
              <a:ext cx="94" cy="93"/>
            </a:xfrm>
            <a:custGeom>
              <a:avLst/>
              <a:gdLst>
                <a:gd name="T0" fmla="*/ 0 w 94"/>
                <a:gd name="T1" fmla="*/ 0 h 93"/>
                <a:gd name="T2" fmla="*/ 46 w 94"/>
                <a:gd name="T3" fmla="*/ 93 h 93"/>
                <a:gd name="T4" fmla="*/ 94 w 94"/>
                <a:gd name="T5" fmla="*/ 0 h 93"/>
                <a:gd name="T6" fmla="*/ 0 w 94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0" y="0"/>
                  </a:moveTo>
                  <a:lnTo>
                    <a:pt x="46" y="93"/>
                  </a:ln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3118" name="Line 110">
            <a:extLst>
              <a:ext uri="{FF2B5EF4-FFF2-40B4-BE49-F238E27FC236}">
                <a16:creationId xmlns:a16="http://schemas.microsoft.com/office/drawing/2014/main" id="{89941A97-D082-4A42-B048-DE34C2B871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1300" y="498633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23119" name="Picture 111" descr="updep">
            <a:extLst>
              <a:ext uri="{FF2B5EF4-FFF2-40B4-BE49-F238E27FC236}">
                <a16:creationId xmlns:a16="http://schemas.microsoft.com/office/drawing/2014/main" id="{A64EA11D-7B51-4BD0-BB0A-75F4C9481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51038"/>
            <a:ext cx="4052888" cy="392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23120" name="Object 112">
            <a:extLst>
              <a:ext uri="{FF2B5EF4-FFF2-40B4-BE49-F238E27FC236}">
                <a16:creationId xmlns:a16="http://schemas.microsoft.com/office/drawing/2014/main" id="{31CC4584-33B4-4619-AF9B-71D6BBDE0F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838" y="225425"/>
          <a:ext cx="7851775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123" name="Document" r:id="rId5" imgW="3913560" imgH="1475280" progId="Word.Document.8">
                  <p:embed/>
                </p:oleObj>
              </mc:Choice>
              <mc:Fallback>
                <p:oleObj name="Document" r:id="rId5" imgW="3913560" imgH="1475280" progId="Word.Document.8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25425"/>
                        <a:ext cx="7851775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3121" name="Text Box 113">
            <a:extLst>
              <a:ext uri="{FF2B5EF4-FFF2-40B4-BE49-F238E27FC236}">
                <a16:creationId xmlns:a16="http://schemas.microsoft.com/office/drawing/2014/main" id="{EB949362-8325-4A69-8A8B-2DF942F1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215063"/>
            <a:ext cx="835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99"/>
                </a:solidFill>
              </a:rPr>
              <a:t>Useful for example to track where a contaminant may come from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HOTSPOTTYPE" val="NextSlide"/>
  <p:tag name="DEFINEDINNAVIGATOR" val="False"/>
</p:tagLst>
</file>

<file path=ppt/theme/theme1.xml><?xml version="1.0" encoding="utf-8"?>
<a:theme xmlns:a="http://schemas.openxmlformats.org/drawingml/2006/main" name="Generic (Online)">
  <a:themeElements>
    <a:clrScheme name="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neric (Online)">
  <a:themeElements>
    <a:clrScheme name="1_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1_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Generic (Online)">
  <a:themeElements>
    <a:clrScheme name="3_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3_Generic (Online)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3_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</TotalTime>
  <Words>392</Words>
  <Application>Microsoft Office PowerPoint</Application>
  <PresentationFormat>On-screen Show (4:3)</PresentationFormat>
  <Paragraphs>169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Times New Roman</vt:lpstr>
      <vt:lpstr>Arial Narrow</vt:lpstr>
      <vt:lpstr>Arial</vt:lpstr>
      <vt:lpstr>Monotype Sorts</vt:lpstr>
      <vt:lpstr>Symbol</vt:lpstr>
      <vt:lpstr>Generic (Online)</vt:lpstr>
      <vt:lpstr>1_Generic (Online)</vt:lpstr>
      <vt:lpstr>Default Design</vt:lpstr>
      <vt:lpstr>1_Default Design</vt:lpstr>
      <vt:lpstr>2_Blank Presentation</vt:lpstr>
      <vt:lpstr>3_Generic (Online)</vt:lpstr>
      <vt:lpstr>1_Blank Presentation</vt:lpstr>
      <vt:lpstr>SPLUS GraphSheet</vt:lpstr>
      <vt:lpstr>Microsoft Word Picture</vt:lpstr>
      <vt:lpstr>Microsoft Equation 3.0</vt:lpstr>
      <vt:lpstr>Microsoft Word 97 - 2003 Document</vt:lpstr>
      <vt:lpstr>Microsoft Excel 97-2003 Worksheet</vt:lpstr>
      <vt:lpstr>Terrain analysis and the modeling of catchment architecture</vt:lpstr>
      <vt:lpstr>Hydrologic Terrain Analysis Information Model</vt:lpstr>
      <vt:lpstr>Representation of Flow Field</vt:lpstr>
      <vt:lpstr>PowerPoint Presentation</vt:lpstr>
      <vt:lpstr>PowerPoint Presentation</vt:lpstr>
      <vt:lpstr>General Pseudocode for Upstream Flow Algebra Evaluation </vt:lpstr>
      <vt:lpstr>PowerPoint Presentation</vt:lpstr>
      <vt:lpstr>General Pseudocode for Downstream Flow Algebra Evaluation </vt:lpstr>
      <vt:lpstr>PowerPoint Presentation</vt:lpstr>
      <vt:lpstr>Weighted distance to target set. </vt:lpstr>
      <vt:lpstr>Buffer potential weighted distance to stream downslope recursion</vt:lpstr>
      <vt:lpstr>Buffer potential weighted distance to stream</vt:lpstr>
      <vt:lpstr>PowerPoint Presentation</vt:lpstr>
      <vt:lpstr>Transport limited accumulation</vt:lpstr>
      <vt:lpstr>Avalanche Runout</vt:lpstr>
      <vt:lpstr>Conclusions</vt:lpstr>
    </vt:vector>
  </TitlesOfParts>
  <Company>USU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Terrain Analysis and Hydrologic Modeling using Digital Elevation Models and GIS</dc:title>
  <dc:creator>David Tarboton</dc:creator>
  <cp:lastModifiedBy>Levi Sanchez</cp:lastModifiedBy>
  <cp:revision>161</cp:revision>
  <cp:lastPrinted>1999-10-21T15:24:25Z</cp:lastPrinted>
  <dcterms:created xsi:type="dcterms:W3CDTF">1999-10-21T04:51:37Z</dcterms:created>
  <dcterms:modified xsi:type="dcterms:W3CDTF">2023-03-10T23:41:34Z</dcterms:modified>
</cp:coreProperties>
</file>