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839" r:id="rId2"/>
    <p:sldMasterId id="2147483853" r:id="rId3"/>
    <p:sldMasterId id="2147483865" r:id="rId4"/>
  </p:sldMasterIdLst>
  <p:notesMasterIdLst>
    <p:notesMasterId r:id="rId65"/>
  </p:notesMasterIdLst>
  <p:handoutMasterIdLst>
    <p:handoutMasterId r:id="rId66"/>
  </p:handoutMasterIdLst>
  <p:sldIdLst>
    <p:sldId id="1130" r:id="rId5"/>
    <p:sldId id="1615" r:id="rId6"/>
    <p:sldId id="1616" r:id="rId7"/>
    <p:sldId id="1706" r:id="rId8"/>
    <p:sldId id="1734" r:id="rId9"/>
    <p:sldId id="1727" r:id="rId10"/>
    <p:sldId id="1693" r:id="rId11"/>
    <p:sldId id="1619" r:id="rId12"/>
    <p:sldId id="1620" r:id="rId13"/>
    <p:sldId id="1621" r:id="rId14"/>
    <p:sldId id="1622" r:id="rId15"/>
    <p:sldId id="1623" r:id="rId16"/>
    <p:sldId id="1624" r:id="rId17"/>
    <p:sldId id="1626" r:id="rId18"/>
    <p:sldId id="1627" r:id="rId19"/>
    <p:sldId id="1628" r:id="rId20"/>
    <p:sldId id="1629" r:id="rId21"/>
    <p:sldId id="1630" r:id="rId22"/>
    <p:sldId id="1631" r:id="rId23"/>
    <p:sldId id="1632" r:id="rId24"/>
    <p:sldId id="1633" r:id="rId25"/>
    <p:sldId id="1634" r:id="rId26"/>
    <p:sldId id="1635" r:id="rId27"/>
    <p:sldId id="1636" r:id="rId28"/>
    <p:sldId id="1726" r:id="rId29"/>
    <p:sldId id="1691" r:id="rId30"/>
    <p:sldId id="1670" r:id="rId31"/>
    <p:sldId id="1671" r:id="rId32"/>
    <p:sldId id="1708" r:id="rId33"/>
    <p:sldId id="1673" r:id="rId34"/>
    <p:sldId id="1675" r:id="rId35"/>
    <p:sldId id="1676" r:id="rId36"/>
    <p:sldId id="1677" r:id="rId37"/>
    <p:sldId id="1709" r:id="rId38"/>
    <p:sldId id="1680" r:id="rId39"/>
    <p:sldId id="1733" r:id="rId40"/>
    <p:sldId id="1735" r:id="rId41"/>
    <p:sldId id="1685" r:id="rId42"/>
    <p:sldId id="1686" r:id="rId43"/>
    <p:sldId id="1688" r:id="rId44"/>
    <p:sldId id="1736" r:id="rId45"/>
    <p:sldId id="1694" r:id="rId46"/>
    <p:sldId id="1696" r:id="rId47"/>
    <p:sldId id="1697" r:id="rId48"/>
    <p:sldId id="1698" r:id="rId49"/>
    <p:sldId id="1699" r:id="rId50"/>
    <p:sldId id="1700" r:id="rId51"/>
    <p:sldId id="1730" r:id="rId52"/>
    <p:sldId id="1704" r:id="rId53"/>
    <p:sldId id="1705" r:id="rId54"/>
    <p:sldId id="1606" r:id="rId55"/>
    <p:sldId id="1711" r:id="rId56"/>
    <p:sldId id="1712" r:id="rId57"/>
    <p:sldId id="1713" r:id="rId58"/>
    <p:sldId id="1714" r:id="rId59"/>
    <p:sldId id="1715" r:id="rId60"/>
    <p:sldId id="1719" r:id="rId61"/>
    <p:sldId id="1720" r:id="rId62"/>
    <p:sldId id="1725" r:id="rId63"/>
    <p:sldId id="1732"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3" autoAdjust="0"/>
    <p:restoredTop sz="94444" autoAdjust="0"/>
  </p:normalViewPr>
  <p:slideViewPr>
    <p:cSldViewPr snapToGrid="0">
      <p:cViewPr varScale="1">
        <p:scale>
          <a:sx n="49" d="100"/>
          <a:sy n="49" d="100"/>
        </p:scale>
        <p:origin x="60" y="43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86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CE365KSpr16\EanesCk\5781289\EanesRatingCurv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Rating</a:t>
            </a:r>
            <a:r>
              <a:rPr lang="en-US" baseline="0"/>
              <a:t> Curve for Eanes Creek, ComID = 5781289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'5781289_Hydraulicradius'!$I$1</c:f>
              <c:strCache>
                <c:ptCount val="1"/>
                <c:pt idx="0">
                  <c:v>Stage Height, h (ft)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'5781289_Hydraulicradius'!$H$2:$H$8</c:f>
              <c:numCache>
                <c:formatCode>0.00</c:formatCode>
                <c:ptCount val="7"/>
                <c:pt idx="0">
                  <c:v>0</c:v>
                </c:pt>
                <c:pt idx="1">
                  <c:v>607.56406134719509</c:v>
                </c:pt>
                <c:pt idx="2">
                  <c:v>2490.8796015163871</c:v>
                </c:pt>
                <c:pt idx="3">
                  <c:v>5785.1592347077531</c:v>
                </c:pt>
                <c:pt idx="4">
                  <c:v>10565.65567829302</c:v>
                </c:pt>
                <c:pt idx="5">
                  <c:v>16808.943658196447</c:v>
                </c:pt>
                <c:pt idx="6">
                  <c:v>24277.138771673799</c:v>
                </c:pt>
              </c:numCache>
            </c:numRef>
          </c:xVal>
          <c:yVal>
            <c:numRef>
              <c:f>'5781289_Hydraulicradius'!$I$2:$I$8</c:f>
              <c:numCache>
                <c:formatCode>0.00</c:formatCode>
                <c:ptCount val="7"/>
                <c:pt idx="0">
                  <c:v>0</c:v>
                </c:pt>
                <c:pt idx="1">
                  <c:v>2.0669040000000001</c:v>
                </c:pt>
                <c:pt idx="2">
                  <c:v>3.93696</c:v>
                </c:pt>
                <c:pt idx="3">
                  <c:v>5.807016</c:v>
                </c:pt>
                <c:pt idx="4">
                  <c:v>7.6442640000000006</c:v>
                </c:pt>
                <c:pt idx="5">
                  <c:v>9.415896</c:v>
                </c:pt>
                <c:pt idx="6">
                  <c:v>10.990680000000001</c:v>
                </c:pt>
              </c:numCache>
            </c:numRef>
          </c:yVal>
          <c:smooth val="1"/>
          <c:extLst>
            <c:ext xmlns:c16="http://schemas.microsoft.com/office/drawing/2014/chart" uri="{C3380CC4-5D6E-409C-BE32-E72D297353CC}">
              <c16:uniqueId val="{00000000-7626-4BF0-A033-BA15D7C63147}"/>
            </c:ext>
          </c:extLst>
        </c:ser>
        <c:dLbls>
          <c:showLegendKey val="0"/>
          <c:showVal val="0"/>
          <c:showCatName val="0"/>
          <c:showSerName val="0"/>
          <c:showPercent val="0"/>
          <c:showBubbleSize val="0"/>
        </c:dLbls>
        <c:axId val="272947136"/>
        <c:axId val="272942432"/>
      </c:scatterChart>
      <c:valAx>
        <c:axId val="272947136"/>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(cfs)</a:t>
                </a:r>
                <a:endParaRPr lang="en-US" sz="140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2432"/>
        <c:crosses val="autoZero"/>
        <c:crossBetween val="midCat"/>
      </c:valAx>
      <c:valAx>
        <c:axId val="27294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Stage</a:t>
                </a:r>
                <a:r>
                  <a:rPr lang="en-US" sz="1400" baseline="0"/>
                  <a:t> Height (ft)</a:t>
                </a:r>
                <a:endParaRPr lang="en-US" sz="1400"/>
              </a:p>
            </c:rich>
          </c:tx>
          <c:layout>
            <c:manualLayout>
              <c:xMode val="edge"/>
              <c:yMode val="edge"/>
              <c:x val="1.7481968794548049E-2"/>
              <c:y val="0.1814809260923093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713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8" y="0"/>
            <a:ext cx="3037841" cy="464820"/>
          </a:xfrm>
          <a:prstGeom prst="rect">
            <a:avLst/>
          </a:prstGeom>
        </p:spPr>
        <p:txBody>
          <a:bodyPr vert="horz" lIns="93166" tIns="46583" rIns="93166" bIns="46583" rtlCol="0"/>
          <a:lstStyle>
            <a:lvl1pPr algn="r">
              <a:defRPr sz="1200"/>
            </a:lvl1pPr>
          </a:lstStyle>
          <a:p>
            <a:fld id="{9246E736-8DF2-4A67-8AD5-413DE77FF67A}" type="datetimeFigureOut">
              <a:rPr lang="en-US" smtClean="0"/>
              <a:t>8/13/2018</a:t>
            </a:fld>
            <a:endParaRPr lang="en-US"/>
          </a:p>
        </p:txBody>
      </p:sp>
      <p:sp>
        <p:nvSpPr>
          <p:cNvPr id="4" name="Footer Placeholder 3"/>
          <p:cNvSpPr>
            <a:spLocks noGrp="1"/>
          </p:cNvSpPr>
          <p:nvPr>
            <p:ph type="ftr" sz="quarter" idx="2"/>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1" cy="464820"/>
          </a:xfrm>
          <a:prstGeom prst="rect">
            <a:avLst/>
          </a:prstGeom>
        </p:spPr>
        <p:txBody>
          <a:bodyPr vert="horz" lIns="93166" tIns="46583" rIns="93166" bIns="46583"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66" tIns="46583" rIns="93166" bIns="46583" rtlCol="0"/>
          <a:lstStyle>
            <a:lvl1pPr algn="r">
              <a:defRPr sz="1200"/>
            </a:lvl1pPr>
          </a:lstStyle>
          <a:p>
            <a:fld id="{6F706718-8F9B-4714-BDCA-44544253309B}" type="datetimeFigureOut">
              <a:rPr lang="en-US" smtClean="0"/>
              <a:pPr/>
              <a:t>8/13/2018</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6" tIns="46583" rIns="93166" bIns="465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66" tIns="46583" rIns="93166" bIns="46583"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EFD80-0EE2-4385-BECA-D723EEA8759D}"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04046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5F620-A5BD-41A4-815F-C62396854C95}"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8/13/2018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146399-26AF-456A-A84B-3E9344C83A2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380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5F620-A5BD-41A4-815F-C62396854C95}"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8/13/2018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146399-26AF-456A-A84B-3E9344C83A2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4256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RWD methodology consists of data preprocessing and an algorithm for using preprocessed data to delineate watershed from an arbitrary point over a large area. Prior to preprocessing, we adjust the DEM to make it consistent with geographic shape information on stream hydrography and oceans and estuaries. Grid cells within the ocean/estuary are lowered within a buffer distance of the shoreline, and beyond this are set to no data. This ensures that flow enters the ocean and then limits the algorithms from attempting to process elevation data within the ocean/estuary</a:t>
            </a:r>
          </a:p>
          <a:p>
            <a:r>
              <a:rPr lang="en-US" sz="1200" kern="1200" dirty="0" smtClean="0">
                <a:solidFill>
                  <a:schemeClr val="tx1"/>
                </a:solidFill>
                <a:effectLst/>
                <a:latin typeface="+mn-lt"/>
                <a:ea typeface="+mn-ea"/>
                <a:cs typeface="+mn-cs"/>
              </a:rPr>
              <a:t>The first preprocessing step is to run TauDEM functions to obtain key terrain derivatives (hydrologically conditioned elevation, slope, flow direction, flow accumulation and the stream network). These operations need to be performed only once for a given DEM. Then, end point of each of each stream reach is identified as an outlet that serves to seed the decomposition into subwatersheds. To avoid very small subwatersheds outlet points that have another outlet within an user defined threshold distance downstream are removed. The remaining outlets are used to subdivide the area into multiple (thousands) of subwatersheds draining to outlet points (Figure 4.2 a and b).. Since each subwatershed is associated with one downstream subwatershed, this information is used to identify all upstream subwatersheds that contribute to a subwatershed. These are merged together to form the complete watershed associated with each subwatershed (Figure 4.2 c). Then, the terrain derivatives for each of the subwatershed are extracted from existing preprocessed TauDEM products (Figure 4.2 d) and a directory is created for each subwatershed based on its ID number.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90825-BA8D-4CB1-AD8F-7EA551CF1C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412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
        <p:nvSpPr>
          <p:cNvPr id="5" name="Rectangle 1"/>
          <p:cNvSpPr>
            <a:spLocks/>
          </p:cNvSpPr>
          <p:nvPr userDrawn="1"/>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3"/>
            <a:ext cx="9144000" cy="3910751"/>
          </a:xfrm>
          <a:prstGeom prst="rect">
            <a:avLst/>
          </a:prstGeom>
        </p:spPr>
      </p:pic>
    </p:spTree>
    <p:extLst>
      <p:ext uri="{BB962C8B-B14F-4D97-AF65-F5344CB8AC3E}">
        <p14:creationId xmlns:p14="http://schemas.microsoft.com/office/powerpoint/2010/main" val="648425433"/>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6793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56644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7341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5320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0764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1424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73475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49115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6323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5" name="Rectangle 1"/>
          <p:cNvSpPr>
            <a:spLocks/>
          </p:cNvSpPr>
          <p:nvPr userDrawn="1"/>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Tree>
    <p:extLst>
      <p:ext uri="{BB962C8B-B14F-4D97-AF65-F5344CB8AC3E}">
        <p14:creationId xmlns:p14="http://schemas.microsoft.com/office/powerpoint/2010/main" val="1585152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4400" y="457204"/>
            <a:ext cx="73152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982591412"/>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_blu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57204"/>
            <a:ext cx="73152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5" name="Text Placeholder 4"/>
          <p:cNvSpPr>
            <a:spLocks noGrp="1"/>
          </p:cNvSpPr>
          <p:nvPr>
            <p:ph type="body" sz="quarter" idx="10"/>
          </p:nvPr>
        </p:nvSpPr>
        <p:spPr>
          <a:xfrm>
            <a:off x="914400" y="1298578"/>
            <a:ext cx="7315200" cy="52482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5367454"/>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D19060-85C8-B644-B8A2-A53701F9C725}"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873668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D19060-85C8-B644-B8A2-A53701F9C725}"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015996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2D19060-85C8-B644-B8A2-A53701F9C725}"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019849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2D19060-85C8-B644-B8A2-A53701F9C725}" type="datetimeFigureOut">
              <a:rPr lang="en-US" smtClean="0"/>
              <a:t>8/13/2018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18926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D19060-85C8-B644-B8A2-A53701F9C725}" type="datetimeFigureOut">
              <a:rPr lang="en-US" smtClean="0"/>
              <a:t>8/13/2018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3126552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D19060-85C8-B644-B8A2-A53701F9C725}" type="datetimeFigureOut">
              <a:rPr lang="en-US" smtClean="0"/>
              <a:t>8/13/2018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72108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19060-85C8-B644-B8A2-A53701F9C725}" type="datetimeFigureOut">
              <a:rPr lang="en-US" smtClean="0"/>
              <a:t>8/13/2018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990733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D19060-85C8-B644-B8A2-A53701F9C725}" type="datetimeFigureOut">
              <a:rPr lang="en-US" smtClean="0"/>
              <a:t>8/13/2018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422639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D19060-85C8-B644-B8A2-A53701F9C725}" type="datetimeFigureOut">
              <a:rPr lang="en-US" smtClean="0"/>
              <a:t>8/13/2018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384917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4400" y="316582"/>
            <a:ext cx="7315200" cy="484631"/>
          </a:xfrm>
        </p:spPr>
        <p:txBody>
          <a:bodyPr/>
          <a:lstStyle>
            <a:lvl1pPr algn="ctr"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3"/>
            <a:ext cx="9144000" cy="3910751"/>
          </a:xfrm>
          <a:prstGeom prst="rect">
            <a:avLst/>
          </a:prstGeom>
        </p:spPr>
      </p:pic>
    </p:spTree>
    <p:extLst>
      <p:ext uri="{BB962C8B-B14F-4D97-AF65-F5344CB8AC3E}">
        <p14:creationId xmlns:p14="http://schemas.microsoft.com/office/powerpoint/2010/main" val="267440781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D19060-85C8-B644-B8A2-A53701F9C725}"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3614339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D19060-85C8-B644-B8A2-A53701F9C725}"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615370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FA5145-6382-42AD-9D25-2B7D90C82D03}"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705718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FA5145-6382-42AD-9D25-2B7D90C82D03}"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630303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FA5145-6382-42AD-9D25-2B7D90C82D03}"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604420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3FA5145-6382-42AD-9D25-2B7D90C82D03}" type="datetimeFigureOut">
              <a:rPr lang="en-US" smtClean="0"/>
              <a:t>8/13/2018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4036312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FA5145-6382-42AD-9D25-2B7D90C82D03}" type="datetimeFigureOut">
              <a:rPr lang="en-US" smtClean="0"/>
              <a:t>8/13/2018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39915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3FA5145-6382-42AD-9D25-2B7D90C82D03}" type="datetimeFigureOut">
              <a:rPr lang="en-US" smtClean="0"/>
              <a:t>8/13/2018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67919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A5145-6382-42AD-9D25-2B7D90C82D03}" type="datetimeFigureOut">
              <a:rPr lang="en-US" smtClean="0"/>
              <a:t>8/13/2018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183445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FA5145-6382-42AD-9D25-2B7D90C82D03}" type="datetimeFigureOut">
              <a:rPr lang="en-US" smtClean="0"/>
              <a:t>8/13/2018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6370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5506" y="457200"/>
            <a:ext cx="7312991" cy="484632"/>
          </a:xfrm>
        </p:spPr>
        <p:txBody>
          <a:bodyPr/>
          <a:lstStyle>
            <a:lvl1pPr algn="ctr"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3"/>
            <a:ext cx="9144000" cy="3910751"/>
          </a:xfrm>
          <a:prstGeom prst="rect">
            <a:avLst/>
          </a:prstGeom>
        </p:spPr>
      </p:pic>
    </p:spTree>
    <p:extLst>
      <p:ext uri="{BB962C8B-B14F-4D97-AF65-F5344CB8AC3E}">
        <p14:creationId xmlns:p14="http://schemas.microsoft.com/office/powerpoint/2010/main" val="4005673227"/>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FA5145-6382-42AD-9D25-2B7D90C82D03}" type="datetimeFigureOut">
              <a:rPr lang="en-US" smtClean="0"/>
              <a:t>8/13/2018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04220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FA5145-6382-42AD-9D25-2B7D90C82D03}"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055403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FA5145-6382-42AD-9D25-2B7D90C82D03}" type="datetimeFigureOut">
              <a:rPr lang="en-US" smtClean="0"/>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343777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506" y="457200"/>
            <a:ext cx="7312991" cy="484632"/>
          </a:xfrm>
        </p:spPr>
        <p:txBody>
          <a:bodyPr/>
          <a:lstStyle>
            <a:lvl1pPr algn="ctr"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96915198"/>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pic>
        <p:nvPicPr>
          <p:cNvPr id="3" name="Picture 2"/>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3"/>
            <a:ext cx="9144000" cy="3910751"/>
          </a:xfrm>
          <a:prstGeom prst="rect">
            <a:avLst/>
          </a:prstGeom>
        </p:spPr>
      </p:pic>
    </p:spTree>
    <p:extLst>
      <p:ext uri="{BB962C8B-B14F-4D97-AF65-F5344CB8AC3E}">
        <p14:creationId xmlns:p14="http://schemas.microsoft.com/office/powerpoint/2010/main" val="918390403"/>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5" name="Rectangle 1"/>
          <p:cNvSpPr>
            <a:spLocks/>
          </p:cNvSpPr>
          <p:nvPr userDrawn="1"/>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3"/>
            <a:ext cx="9144000" cy="3910751"/>
          </a:xfrm>
          <a:prstGeom prst="rect">
            <a:avLst/>
          </a:prstGeom>
        </p:spPr>
      </p:pic>
    </p:spTree>
    <p:extLst>
      <p:ext uri="{BB962C8B-B14F-4D97-AF65-F5344CB8AC3E}">
        <p14:creationId xmlns:p14="http://schemas.microsoft.com/office/powerpoint/2010/main" val="36903877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7810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0310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algn="ctr" defTabSz="342900"/>
            <a:endParaRPr lang="en-US" sz="1350" dirty="0">
              <a:solidFill>
                <a:srgbClr val="A3CA4B">
                  <a:lumMod val="60000"/>
                  <a:lumOff val="40000"/>
                </a:srgbClr>
              </a:solidFill>
            </a:endParaRPr>
          </a:p>
        </p:txBody>
      </p:sp>
      <p:pic>
        <p:nvPicPr>
          <p:cNvPr id="5" name="Picture 4"/>
          <p:cNvPicPr>
            <a:picLocks noChangeAspect="1"/>
          </p:cNvPicPr>
          <p:nvPr userDrawn="1"/>
        </p:nvPicPr>
        <p:blipFill rotWithShape="1">
          <a:blip r:embed="rId9">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3"/>
            <a:ext cx="9144000" cy="3910751"/>
          </a:xfrm>
          <a:prstGeom prst="rect">
            <a:avLst/>
          </a:prstGeom>
        </p:spPr>
      </p:pic>
      <p:sp>
        <p:nvSpPr>
          <p:cNvPr id="2" name="Title Placeholder 1"/>
          <p:cNvSpPr>
            <a:spLocks noGrp="1"/>
          </p:cNvSpPr>
          <p:nvPr>
            <p:ph type="title"/>
          </p:nvPr>
        </p:nvSpPr>
        <p:spPr>
          <a:xfrm>
            <a:off x="914400" y="316582"/>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426743784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6" r:id="rId4"/>
    <p:sldLayoutId id="2147483747" r:id="rId5"/>
    <p:sldLayoutId id="2147483748" r:id="rId6"/>
    <p:sldLayoutId id="2147483783" r:id="rId7"/>
  </p:sldLayoutIdLst>
  <p:transition spd="med">
    <p:fade/>
  </p:transition>
  <p:timing>
    <p:tnLst>
      <p:par>
        <p:cTn id="1" dur="indefinite" restart="never" nodeType="tmRoot"/>
      </p:par>
    </p:tnLst>
  </p:timing>
  <p:hf sldNum="0" hdr="0" ftr="0" dt="0"/>
  <p:txStyles>
    <p:titleStyle>
      <a:lvl1pPr algn="ctr" defTabSz="342900" rtl="0" eaLnBrk="1" latinLnBrk="0" hangingPunct="1">
        <a:lnSpc>
          <a:spcPct val="100000"/>
        </a:lnSpc>
        <a:spcBef>
          <a:spcPct val="0"/>
        </a:spcBef>
        <a:buNone/>
        <a:defRPr lang="en-US" sz="2250" b="1" i="0" kern="1200" dirty="0">
          <a:solidFill>
            <a:srgbClr val="007AC2"/>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8/13/2018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1"/>
          <p:cNvSpPr>
            <a:spLocks/>
          </p:cNvSpPr>
          <p:nvPr userDrawn="1"/>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chemeClr val="tx1"/>
              </a:solidFill>
              <a:latin typeface="Arial"/>
              <a:ea typeface="ＭＳ Ｐゴシック"/>
            </a:endParaRPr>
          </a:p>
        </p:txBody>
      </p:sp>
      <p:pic>
        <p:nvPicPr>
          <p:cNvPr id="8" name="Picture 7"/>
          <p:cNvPicPr>
            <a:picLocks noChangeAspect="1"/>
          </p:cNvPicPr>
          <p:nvPr userDrawn="1"/>
        </p:nvPicPr>
        <p:blipFill rotWithShape="1">
          <a:blip r:embed="rId15">
            <a:duotone>
              <a:srgbClr val="5EB4E6">
                <a:shade val="45000"/>
                <a:satMod val="135000"/>
              </a:srgbClr>
              <a:prstClr val="white"/>
            </a:duotone>
            <a:alphaModFix amt="49000"/>
            <a:extLst>
              <a:ext uri="{28A0092B-C50C-407E-A947-70E740481C1C}">
                <a14:useLocalDpi xmlns:a14="http://schemas.microsoft.com/office/drawing/2010/main" val="0"/>
              </a:ext>
            </a:extLst>
          </a:blip>
          <a:srcRect b="42205"/>
          <a:stretch/>
        </p:blipFill>
        <p:spPr>
          <a:xfrm>
            <a:off x="0" y="2947253"/>
            <a:ext cx="9144000" cy="3910751"/>
          </a:xfrm>
          <a:prstGeom prst="rect">
            <a:avLst/>
          </a:prstGeom>
        </p:spPr>
      </p:pic>
    </p:spTree>
    <p:extLst>
      <p:ext uri="{BB962C8B-B14F-4D97-AF65-F5344CB8AC3E}">
        <p14:creationId xmlns:p14="http://schemas.microsoft.com/office/powerpoint/2010/main" val="260419423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8/13/2018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13000846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8/13/2018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85781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www.hydroshare.org/" TargetMode="External"/><Relationship Id="rId7" Type="http://schemas.openxmlformats.org/officeDocument/2006/relationships/image" Target="../media/image4.jpeg"/><Relationship Id="rId2" Type="http://schemas.openxmlformats.org/officeDocument/2006/relationships/hyperlink" Target="http://hydrology.usu.edu/taudem"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29.xml"/><Relationship Id="rId4" Type="http://schemas.openxmlformats.org/officeDocument/2006/relationships/image" Target="../media/image2.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opentopography.org/"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35.e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hyperlink" Target="http://dx.doi.org/10.1201/9781420055504.ch12" TargetMode="Externa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37.w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38.wmf"/><Relationship Id="rId5" Type="http://schemas.openxmlformats.org/officeDocument/2006/relationships/oleObject" Target="../embeddings/oleObject7.bin"/><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41.emf"/><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dx.doi.org/10.1016/j.envsoft.2011.07.018"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16.png"/><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doi.org/10.1016/j.rse.2008.03.018" TargetMode="External"/><Relationship Id="rId2" Type="http://schemas.openxmlformats.org/officeDocument/2006/relationships/hyperlink" Target="http://dx.doi.org/10.1007/s11069-004-4549-4" TargetMode="External"/><Relationship Id="rId1" Type="http://schemas.openxmlformats.org/officeDocument/2006/relationships/slideLayout" Target="../slideLayouts/slideLayout19.xml"/><Relationship Id="rId6" Type="http://schemas.openxmlformats.org/officeDocument/2006/relationships/hyperlink" Target="http://dx.doi.org/10.1002/hyp.10581" TargetMode="External"/><Relationship Id="rId5" Type="http://schemas.openxmlformats.org/officeDocument/2006/relationships/hyperlink" Target="http://dx.doi.org/10.1016/j.envsoft.2011.07.018" TargetMode="External"/><Relationship Id="rId4" Type="http://schemas.openxmlformats.org/officeDocument/2006/relationships/hyperlink" Target="http://dx.doi.org/10.1016/j.jhydrol.2011.03.05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image" Target="../media/image63.wmf"/><Relationship Id="rId5" Type="http://schemas.openxmlformats.org/officeDocument/2006/relationships/oleObject" Target="../embeddings/oleObject10.bin"/><Relationship Id="rId4" Type="http://schemas.openxmlformats.org/officeDocument/2006/relationships/hyperlink" Target="http://dx.doi.org/10.1016/j.envsoft.2011.07.018"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hyperlink" Target="http://doi.org/10.1111/1752-1688.12661" TargetMode="External"/><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89.png"/><Relationship Id="rId7" Type="http://schemas.openxmlformats.org/officeDocument/2006/relationships/chart" Target="../charts/chart1.xml"/><Relationship Id="rId2" Type="http://schemas.openxmlformats.org/officeDocument/2006/relationships/image" Target="../media/image88.png"/><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90.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3.xml"/><Relationship Id="rId5" Type="http://schemas.openxmlformats.org/officeDocument/2006/relationships/hyperlink" Target="https://doi.org/10.1111/1752-1688.12660" TargetMode="External"/><Relationship Id="rId4" Type="http://schemas.openxmlformats.org/officeDocument/2006/relationships/hyperlink" Target="https://web.corral.tacc.utexas.edu/nfiedat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hyperlink" Target="http://www.hydroshare.or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hydroshare.org/apps" TargetMode="Externa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7.xml"/><Relationship Id="rId4" Type="http://schemas.openxmlformats.org/officeDocument/2006/relationships/hyperlink" Target="https://www.hydroshare.org/resource/f186b3fd55fd49e6bb761473e2a49b7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7.xml"/><Relationship Id="rId5" Type="http://schemas.openxmlformats.org/officeDocument/2006/relationships/image" Target="../media/image107.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7.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hyperlink" Target="https://help.hydroshare.org/" TargetMode="External"/><Relationship Id="rId2" Type="http://schemas.openxmlformats.org/officeDocument/2006/relationships/image" Target="../media/image111.png"/><Relationship Id="rId1" Type="http://schemas.openxmlformats.org/officeDocument/2006/relationships/slideLayout" Target="../slideLayouts/slideLayout33.xml"/><Relationship Id="rId4" Type="http://schemas.openxmlformats.org/officeDocument/2006/relationships/hyperlink" Target="https://help.hydroshare.org/about-hydroshare/publish/"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hyperlink" Target="http://wikiwatershed.org/" TargetMode="External"/><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wmf"/></Relationships>
</file>

<file path=ppt/slides/_rels/slide52.xml.rels><?xml version="1.0" encoding="UTF-8" standalone="yes"?>
<Relationships xmlns="http://schemas.openxmlformats.org/package/2006/relationships"><Relationship Id="rId3" Type="http://schemas.openxmlformats.org/officeDocument/2006/relationships/hyperlink" Target="http://app.wikiwatershed.org/" TargetMode="External"/><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131.tmp"/><Relationship Id="rId3" Type="http://schemas.openxmlformats.org/officeDocument/2006/relationships/image" Target="../media/image126.tmp"/><Relationship Id="rId7" Type="http://schemas.openxmlformats.org/officeDocument/2006/relationships/image" Target="../media/image130.tmp"/><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29.tmp"/><Relationship Id="rId5" Type="http://schemas.openxmlformats.org/officeDocument/2006/relationships/image" Target="../media/image128.tmp"/><Relationship Id="rId10" Type="http://schemas.openxmlformats.org/officeDocument/2006/relationships/image" Target="../media/image133.tmp"/><Relationship Id="rId4" Type="http://schemas.openxmlformats.org/officeDocument/2006/relationships/image" Target="../media/image127.tmp"/><Relationship Id="rId9" Type="http://schemas.openxmlformats.org/officeDocument/2006/relationships/image" Target="../media/image132.tmp"/></Relationships>
</file>

<file path=ppt/slides/_rels/slide5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15.pn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2.bin"/><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4.jpeg"/><Relationship Id="rId11" Type="http://schemas.openxmlformats.org/officeDocument/2006/relationships/image" Target="../media/image135.emf"/><Relationship Id="rId5" Type="http://schemas.openxmlformats.org/officeDocument/2006/relationships/image" Target="../media/image3.png"/><Relationship Id="rId10" Type="http://schemas.openxmlformats.org/officeDocument/2006/relationships/oleObject" Target="../embeddings/oleObject11.bin"/><Relationship Id="rId4" Type="http://schemas.openxmlformats.org/officeDocument/2006/relationships/slide" Target="slide29.xml"/><Relationship Id="rId9" Type="http://schemas.openxmlformats.org/officeDocument/2006/relationships/image" Target="../media/image136.tif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hydrology.usu.edu/taudem" TargetMode="External"/><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http://www.mssanz.org.au/modsim09/F13/wallis.pdf"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dx.doi.org/10.1016/S0341-8162(01)00164-3"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326001" y="348067"/>
            <a:ext cx="8633012" cy="1579454"/>
          </a:xfrm>
        </p:spPr>
        <p:txBody>
          <a:bodyPr>
            <a:normAutofit/>
          </a:bodyPr>
          <a:lstStyle/>
          <a:p>
            <a:pPr algn="ctr"/>
            <a:r>
              <a:rPr lang="en-US" sz="3675" dirty="0">
                <a:solidFill>
                  <a:schemeClr val="tx2">
                    <a:lumMod val="75000"/>
                    <a:lumOff val="25000"/>
                  </a:schemeClr>
                </a:solidFill>
              </a:rPr>
              <a:t>Web Based Hydrologic Terrain Analysis through HydroShare</a:t>
            </a:r>
            <a:endParaRPr lang="en-US" dirty="0" smtClean="0">
              <a:solidFill>
                <a:schemeClr val="tx2">
                  <a:lumMod val="75000"/>
                  <a:lumOff val="25000"/>
                </a:schemeClr>
              </a:solidFill>
            </a:endParaRPr>
          </a:p>
        </p:txBody>
      </p:sp>
      <p:sp>
        <p:nvSpPr>
          <p:cNvPr id="3" name="Rectangle 2"/>
          <p:cNvSpPr/>
          <p:nvPr/>
        </p:nvSpPr>
        <p:spPr>
          <a:xfrm>
            <a:off x="193779" y="2577863"/>
            <a:ext cx="8756442" cy="2446824"/>
          </a:xfrm>
          <a:prstGeom prst="rect">
            <a:avLst/>
          </a:prstGeom>
        </p:spPr>
        <p:txBody>
          <a:bodyPr wrap="square">
            <a:spAutoFit/>
          </a:bodyPr>
          <a:lstStyle/>
          <a:p>
            <a:pPr algn="ctr"/>
            <a:r>
              <a:rPr lang="en-US" dirty="0"/>
              <a:t>David Tarboton</a:t>
            </a:r>
          </a:p>
          <a:p>
            <a:pPr algn="ctr"/>
            <a:endParaRPr lang="en-US" sz="1500" dirty="0"/>
          </a:p>
          <a:p>
            <a:pPr algn="ctr"/>
            <a:r>
              <a:rPr lang="en-US" sz="1500" dirty="0"/>
              <a:t>with contributions from </a:t>
            </a:r>
            <a:r>
              <a:rPr lang="en-US" sz="1500" dirty="0" err="1"/>
              <a:t>TauDEM</a:t>
            </a:r>
            <a:r>
              <a:rPr lang="en-US" sz="1500" dirty="0"/>
              <a:t> developers (Teklu Tesfa, Yan Liu, Ahmet Yildirim, Dan Watson, Kim </a:t>
            </a:r>
            <a:r>
              <a:rPr lang="en-US" sz="1500" dirty="0" err="1"/>
              <a:t>Schreuders</a:t>
            </a:r>
            <a:r>
              <a:rPr lang="en-US" sz="1500" dirty="0"/>
              <a:t>), the HydroShare team (Ray Idaszak, Jeff Horsburgh, Dan Ames, Jon Goodall, Alva Couch, Richard Hooper, Shaowen Wang, Martyn Clark, Pabitra Dash, Hong Yi, Christina Bandaragoda, Tony Castronova, Zhiyu Li, Mohamed Morsy) and others (Anthony Aufdenkampe, Nazmus Sazib, Xing Zheng, David Maidment) </a:t>
            </a:r>
          </a:p>
          <a:p>
            <a:pPr algn="ctr"/>
            <a:endParaRPr lang="en-US" sz="1500" dirty="0"/>
          </a:p>
          <a:p>
            <a:pPr algn="ctr"/>
            <a:r>
              <a:rPr lang="en-US" sz="1500" dirty="0">
                <a:hlinkClick r:id="rId2"/>
              </a:rPr>
              <a:t>http://hydrology.usu.edu/taudem</a:t>
            </a:r>
            <a:endParaRPr lang="en-US" sz="1500" dirty="0"/>
          </a:p>
          <a:p>
            <a:pPr algn="ctr"/>
            <a:r>
              <a:rPr lang="en-US" sz="1500" dirty="0">
                <a:hlinkClick r:id="rId3"/>
              </a:rPr>
              <a:t>http://www.hydroshare.org</a:t>
            </a:r>
            <a:r>
              <a:rPr lang="en-US" sz="1500" dirty="0"/>
              <a:t>  </a:t>
            </a:r>
          </a:p>
        </p:txBody>
      </p:sp>
      <p:grpSp>
        <p:nvGrpSpPr>
          <p:cNvPr id="15" name="Group 14"/>
          <p:cNvGrpSpPr/>
          <p:nvPr/>
        </p:nvGrpSpPr>
        <p:grpSpPr>
          <a:xfrm>
            <a:off x="127324" y="6020682"/>
            <a:ext cx="2344358" cy="649034"/>
            <a:chOff x="133560" y="120900"/>
            <a:chExt cx="3125810" cy="865378"/>
          </a:xfrm>
        </p:grpSpPr>
        <p:sp>
          <p:nvSpPr>
            <p:cNvPr id="16" name="Rectangle 15"/>
            <p:cNvSpPr>
              <a:spLocks noChangeArrowheads="1"/>
            </p:cNvSpPr>
            <p:nvPr/>
          </p:nvSpPr>
          <p:spPr bwMode="auto">
            <a:xfrm>
              <a:off x="133560" y="120900"/>
              <a:ext cx="2962566" cy="838200"/>
            </a:xfrm>
            <a:prstGeom prst="rect">
              <a:avLst/>
            </a:prstGeom>
            <a:solidFill>
              <a:sysClr val="window" lastClr="FFFFFF"/>
            </a:solidFill>
            <a:ln w="25400" algn="ctr">
              <a:solidFill>
                <a:sysClr val="windowText" lastClr="000000"/>
              </a:solidFill>
              <a:miter lim="800000"/>
              <a:headEnd/>
              <a:tailEnd/>
            </a:ln>
          </p:spPr>
          <p:txBody>
            <a:bodyPr wrap="none" anchor="ctr"/>
            <a:lstStyle/>
            <a:p>
              <a:pPr>
                <a:defRPr/>
              </a:pPr>
              <a:endParaRPr lang="en-US" sz="1350" kern="0">
                <a:solidFill>
                  <a:prstClr val="black"/>
                </a:solidFill>
                <a:latin typeface="Calibri" panose="020F0502020204030204"/>
              </a:endParaRPr>
            </a:p>
          </p:txBody>
        </p:sp>
        <p:pic>
          <p:nvPicPr>
            <p:cNvPr id="17" name="Picture 16" descr="nsf4c"/>
            <p:cNvPicPr>
              <a:picLocks noChangeAspect="1" noChangeArrowheads="1"/>
            </p:cNvPicPr>
            <p:nvPr/>
          </p:nvPicPr>
          <p:blipFill>
            <a:blip r:embed="rId4" cstate="print"/>
            <a:srcRect/>
            <a:stretch>
              <a:fillRect/>
            </a:stretch>
          </p:blipFill>
          <p:spPr bwMode="auto">
            <a:xfrm>
              <a:off x="233888" y="178634"/>
              <a:ext cx="803093" cy="722733"/>
            </a:xfrm>
            <a:prstGeom prst="rect">
              <a:avLst/>
            </a:prstGeom>
            <a:noFill/>
            <a:ln w="9525">
              <a:noFill/>
              <a:miter lim="800000"/>
              <a:headEnd/>
              <a:tailEnd/>
            </a:ln>
          </p:spPr>
        </p:pic>
        <p:sp>
          <p:nvSpPr>
            <p:cNvPr id="18" name="Text Box 12"/>
            <p:cNvSpPr txBox="1">
              <a:spLocks noChangeArrowheads="1"/>
            </p:cNvSpPr>
            <p:nvPr/>
          </p:nvSpPr>
          <p:spPr bwMode="auto">
            <a:xfrm>
              <a:off x="1036981" y="124503"/>
              <a:ext cx="1098630" cy="861775"/>
            </a:xfrm>
            <a:prstGeom prst="rect">
              <a:avLst/>
            </a:prstGeom>
            <a:noFill/>
            <a:ln w="9525" algn="ctr">
              <a:noFill/>
              <a:miter lim="800000"/>
              <a:headEnd/>
              <a:tailEnd/>
            </a:ln>
          </p:spPr>
          <p:txBody>
            <a:bodyPr wrap="square">
              <a:spAutoFit/>
            </a:bodyPr>
            <a:lstStyle/>
            <a:p>
              <a:pPr defTabSz="3292079">
                <a:defRPr/>
              </a:pPr>
              <a:r>
                <a:rPr lang="en-US" sz="900" kern="0" dirty="0">
                  <a:solidFill>
                    <a:prstClr val="black"/>
                  </a:solidFill>
                  <a:latin typeface="Calibri" panose="020F0502020204030204"/>
                </a:rPr>
                <a:t>OAC-1664061</a:t>
              </a:r>
            </a:p>
            <a:p>
              <a:pPr defTabSz="3292079">
                <a:defRPr/>
              </a:pPr>
              <a:r>
                <a:rPr lang="en-US" sz="900" kern="0" dirty="0">
                  <a:solidFill>
                    <a:prstClr val="black"/>
                  </a:solidFill>
                  <a:latin typeface="Calibri" panose="020F0502020204030204"/>
                </a:rPr>
                <a:t>OAC-1664018</a:t>
              </a:r>
            </a:p>
            <a:p>
              <a:pPr defTabSz="3292079">
                <a:defRPr/>
              </a:pPr>
              <a:r>
                <a:rPr lang="en-US" sz="900" kern="0" dirty="0">
                  <a:solidFill>
                    <a:prstClr val="black"/>
                  </a:solidFill>
                  <a:latin typeface="Calibri" panose="020F0502020204030204"/>
                </a:rPr>
                <a:t>OAC-1664119</a:t>
              </a:r>
            </a:p>
            <a:p>
              <a:pPr defTabSz="3292079">
                <a:defRPr/>
              </a:pPr>
              <a:r>
                <a:rPr lang="en-US" sz="900" kern="0" dirty="0">
                  <a:solidFill>
                    <a:prstClr val="black"/>
                  </a:solidFill>
                  <a:latin typeface="Calibri" panose="020F0502020204030204"/>
                </a:rPr>
                <a:t>2017-2021</a:t>
              </a:r>
            </a:p>
          </p:txBody>
        </p:sp>
        <p:sp>
          <p:nvSpPr>
            <p:cNvPr id="19" name="Text Box 12"/>
            <p:cNvSpPr txBox="1">
              <a:spLocks noChangeArrowheads="1"/>
            </p:cNvSpPr>
            <p:nvPr/>
          </p:nvSpPr>
          <p:spPr bwMode="auto">
            <a:xfrm>
              <a:off x="2110486" y="216835"/>
              <a:ext cx="1148884" cy="677107"/>
            </a:xfrm>
            <a:prstGeom prst="rect">
              <a:avLst/>
            </a:prstGeom>
            <a:noFill/>
            <a:ln w="9525" algn="ctr">
              <a:noFill/>
              <a:miter lim="800000"/>
              <a:headEnd/>
              <a:tailEnd/>
            </a:ln>
          </p:spPr>
          <p:txBody>
            <a:bodyPr wrap="square">
              <a:spAutoFit/>
            </a:bodyPr>
            <a:lstStyle>
              <a:defPPr>
                <a:defRPr lang="en-US"/>
              </a:defPPr>
              <a:lvl1pPr lvl="0" defTabSz="4389438">
                <a:defRPr sz="1200" b="1">
                  <a:solidFill>
                    <a:schemeClr val="bg1"/>
                  </a:solidFill>
                </a:defRPr>
              </a:lvl1pPr>
            </a:lstStyle>
            <a:p>
              <a:pPr>
                <a:defRPr/>
              </a:pPr>
              <a:r>
                <a:rPr lang="en-US" sz="900" b="0" kern="0" dirty="0">
                  <a:solidFill>
                    <a:prstClr val="black"/>
                  </a:solidFill>
                  <a:latin typeface="Calibri" panose="020F0502020204030204"/>
                </a:rPr>
                <a:t>ACI-1148453 </a:t>
              </a:r>
            </a:p>
            <a:p>
              <a:pPr>
                <a:defRPr/>
              </a:pPr>
              <a:r>
                <a:rPr lang="en-US" sz="900" b="0" kern="0" dirty="0">
                  <a:solidFill>
                    <a:prstClr val="black"/>
                  </a:solidFill>
                  <a:latin typeface="Calibri" panose="020F0502020204030204"/>
                </a:rPr>
                <a:t>ACI-1148090</a:t>
              </a:r>
            </a:p>
            <a:p>
              <a:pPr>
                <a:defRPr/>
              </a:pPr>
              <a:r>
                <a:rPr lang="en-US" sz="900" b="0" kern="0" dirty="0">
                  <a:solidFill>
                    <a:prstClr val="black"/>
                  </a:solidFill>
                  <a:latin typeface="Calibri" panose="020F0502020204030204"/>
                </a:rPr>
                <a:t>2012-2017</a:t>
              </a:r>
            </a:p>
          </p:txBody>
        </p:sp>
      </p:grpSp>
      <p:pic>
        <p:nvPicPr>
          <p:cNvPr id="10" name="Picture 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8076" y="6126708"/>
            <a:ext cx="2050937" cy="416597"/>
          </a:xfrm>
          <a:prstGeom prst="rect">
            <a:avLst/>
          </a:prstGeom>
        </p:spPr>
      </p:pic>
      <p:pic>
        <p:nvPicPr>
          <p:cNvPr id="11" name="Picture 4" descr="Image result for william penn foundatio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04218" y="6040383"/>
            <a:ext cx="1705737" cy="589247"/>
          </a:xfrm>
          <a:prstGeom prst="rect">
            <a:avLst/>
          </a:prstGeom>
          <a:solidFill>
            <a:schemeClr val="bg1"/>
          </a:solidFill>
          <a:extLst/>
        </p:spPr>
      </p:pic>
      <p:pic>
        <p:nvPicPr>
          <p:cNvPr id="12" name="Picture 20" descr="castlogo"/>
          <p:cNvPicPr>
            <a:picLocks noChangeAspect="1" noChangeArrowheads="1"/>
          </p:cNvPicPr>
          <p:nvPr/>
        </p:nvPicPr>
        <p:blipFill>
          <a:blip r:embed="rId8" cstate="print"/>
          <a:srcRect/>
          <a:stretch>
            <a:fillRect/>
          </a:stretch>
        </p:blipFill>
        <p:spPr bwMode="auto">
          <a:xfrm>
            <a:off x="4442492" y="6036419"/>
            <a:ext cx="784551" cy="597181"/>
          </a:xfrm>
          <a:prstGeom prst="rect">
            <a:avLst/>
          </a:prstGeom>
          <a:noFill/>
          <a:ln w="9525">
            <a:noFill/>
            <a:miter lim="800000"/>
            <a:headEnd/>
            <a:tailEnd/>
          </a:ln>
        </p:spPr>
      </p:pic>
      <p:pic>
        <p:nvPicPr>
          <p:cNvPr id="13" name="Picture 1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9579" y="6127571"/>
            <a:ext cx="1415963" cy="414877"/>
          </a:xfrm>
          <a:prstGeom prst="rect">
            <a:avLst/>
          </a:prstGeom>
        </p:spPr>
      </p:pic>
    </p:spTree>
    <p:extLst>
      <p:ext uri="{BB962C8B-B14F-4D97-AF65-F5344CB8AC3E}">
        <p14:creationId xmlns:p14="http://schemas.microsoft.com/office/powerpoint/2010/main" val="3916533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 name="Object 68"/>
          <p:cNvGraphicFramePr>
            <a:graphicFrameLocks noChangeAspect="1"/>
          </p:cNvGraphicFramePr>
          <p:nvPr>
            <p:extLst>
              <p:ext uri="{D42A27DB-BD31-4B8C-83A1-F6EECF244321}">
                <p14:modId xmlns:p14="http://schemas.microsoft.com/office/powerpoint/2010/main" val="585913433"/>
              </p:ext>
            </p:extLst>
          </p:nvPr>
        </p:nvGraphicFramePr>
        <p:xfrm>
          <a:off x="6276105" y="1661532"/>
          <a:ext cx="3113075" cy="3451959"/>
        </p:xfrm>
        <a:graphic>
          <a:graphicData uri="http://schemas.openxmlformats.org/presentationml/2006/ole">
            <mc:AlternateContent xmlns:mc="http://schemas.openxmlformats.org/markup-compatibility/2006">
              <mc:Choice xmlns:v="urn:schemas-microsoft-com:vml" Requires="v">
                <p:oleObj spid="_x0000_s93212" name="Picture" r:id="rId3" imgW="2790720" imgH="3095640" progId="Word.Picture.8">
                  <p:embed/>
                </p:oleObj>
              </mc:Choice>
              <mc:Fallback>
                <p:oleObj name="Picture" r:id="rId3" imgW="2790720" imgH="3095640" progId="Word.Picture.8">
                  <p:embed/>
                  <p:pic>
                    <p:nvPicPr>
                      <p:cNvPr id="114" name="Object 68"/>
                      <p:cNvPicPr>
                        <a:picLocks noChangeAspect="1" noChangeArrowheads="1"/>
                      </p:cNvPicPr>
                      <p:nvPr/>
                    </p:nvPicPr>
                    <p:blipFill>
                      <a:blip r:embed="rId4"/>
                      <a:srcRect/>
                      <a:stretch>
                        <a:fillRect/>
                      </a:stretch>
                    </p:blipFill>
                    <p:spPr bwMode="auto">
                      <a:xfrm>
                        <a:off x="6276105" y="1661532"/>
                        <a:ext cx="3113075" cy="3451959"/>
                      </a:xfrm>
                      <a:prstGeom prst="rect">
                        <a:avLst/>
                      </a:prstGeom>
                      <a:noFill/>
                      <a:ln>
                        <a:noFill/>
                      </a:ln>
                      <a:effectLst/>
                      <a:extLst/>
                    </p:spPr>
                  </p:pic>
                </p:oleObj>
              </mc:Fallback>
            </mc:AlternateContent>
          </a:graphicData>
        </a:graphic>
      </p:graphicFrame>
      <p:grpSp>
        <p:nvGrpSpPr>
          <p:cNvPr id="2" name="Group 1"/>
          <p:cNvGrpSpPr/>
          <p:nvPr/>
        </p:nvGrpSpPr>
        <p:grpSpPr>
          <a:xfrm>
            <a:off x="387140" y="1641023"/>
            <a:ext cx="5756261" cy="3530480"/>
            <a:chOff x="1575416" y="1491485"/>
            <a:chExt cx="6615785" cy="4057650"/>
          </a:xfrm>
        </p:grpSpPr>
        <p:pic>
          <p:nvPicPr>
            <p:cNvPr id="12" name="Picture 11"/>
            <p:cNvPicPr>
              <a:picLocks noChangeAspect="1"/>
            </p:cNvPicPr>
            <p:nvPr/>
          </p:nvPicPr>
          <p:blipFill>
            <a:blip r:embed="rId5"/>
            <a:stretch>
              <a:fillRect/>
            </a:stretch>
          </p:blipFill>
          <p:spPr>
            <a:xfrm>
              <a:off x="4952701" y="1491485"/>
              <a:ext cx="3238500" cy="4057650"/>
            </a:xfrm>
            <a:prstGeom prst="rect">
              <a:avLst/>
            </a:prstGeom>
          </p:spPr>
        </p:pic>
        <p:pic>
          <p:nvPicPr>
            <p:cNvPr id="13" name="Picture 12"/>
            <p:cNvPicPr>
              <a:picLocks noChangeAspect="1"/>
            </p:cNvPicPr>
            <p:nvPr/>
          </p:nvPicPr>
          <p:blipFill>
            <a:blip r:embed="rId6"/>
            <a:stretch>
              <a:fillRect/>
            </a:stretch>
          </p:blipFill>
          <p:spPr>
            <a:xfrm>
              <a:off x="1575416" y="1491486"/>
              <a:ext cx="3209925" cy="3990975"/>
            </a:xfrm>
            <a:prstGeom prst="rect">
              <a:avLst/>
            </a:prstGeom>
          </p:spPr>
        </p:pic>
        <p:sp>
          <p:nvSpPr>
            <p:cNvPr id="121" name="Text Box 54"/>
            <p:cNvSpPr txBox="1">
              <a:spLocks noChangeAspect="1" noChangeArrowheads="1"/>
            </p:cNvSpPr>
            <p:nvPr/>
          </p:nvSpPr>
          <p:spPr bwMode="auto">
            <a:xfrm>
              <a:off x="3386229" y="4578023"/>
              <a:ext cx="729854" cy="530601"/>
            </a:xfrm>
            <a:prstGeom prst="rect">
              <a:avLst/>
            </a:prstGeom>
            <a:noFill/>
            <a:ln w="9525">
              <a:noFill/>
              <a:miter lim="800000"/>
              <a:headEnd/>
              <a:tailEnd/>
            </a:ln>
          </p:spPr>
          <p:txBody>
            <a:bodyPr>
              <a:spAutoFit/>
            </a:bodyPr>
            <a:lstStyle/>
            <a:p>
              <a:pPr defTabSz="514350" eaLnBrk="0" fontAlgn="base" hangingPunct="0">
                <a:spcBef>
                  <a:spcPct val="50000"/>
                </a:spcBef>
                <a:spcAft>
                  <a:spcPct val="0"/>
                </a:spcAft>
                <a:defRPr/>
              </a:pPr>
              <a:r>
                <a:rPr lang="en-US" sz="2400" b="1" dirty="0">
                  <a:solidFill>
                    <a:srgbClr val="003399"/>
                  </a:solidFill>
                  <a:latin typeface="Calibri"/>
                  <a:ea typeface="ＭＳ Ｐゴシック"/>
                </a:rPr>
                <a:t>D</a:t>
              </a:r>
              <a:r>
                <a:rPr lang="en-US" sz="2400" b="1" dirty="0">
                  <a:solidFill>
                    <a:srgbClr val="003399"/>
                  </a:solidFill>
                  <a:latin typeface="Calibri"/>
                  <a:ea typeface="ＭＳ Ｐゴシック"/>
                  <a:sym typeface="Symbol" pitchFamily="18" charset="2"/>
                </a:rPr>
                <a:t>8</a:t>
              </a:r>
            </a:p>
          </p:txBody>
        </p:sp>
        <p:grpSp>
          <p:nvGrpSpPr>
            <p:cNvPr id="14" name="Group 13"/>
            <p:cNvGrpSpPr/>
            <p:nvPr/>
          </p:nvGrpSpPr>
          <p:grpSpPr>
            <a:xfrm>
              <a:off x="6391023" y="2995872"/>
              <a:ext cx="1108373" cy="2149032"/>
              <a:chOff x="5385527" y="3408823"/>
              <a:chExt cx="830748" cy="1620805"/>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26" name="Text Box 37"/>
              <p:cNvSpPr txBox="1">
                <a:spLocks noChangeAspect="1" noChangeArrowheads="1"/>
              </p:cNvSpPr>
              <p:nvPr/>
            </p:nvSpPr>
            <p:spPr bwMode="auto">
              <a:xfrm>
                <a:off x="5486421" y="4629448"/>
                <a:ext cx="729854" cy="400180"/>
              </a:xfrm>
              <a:prstGeom prst="rect">
                <a:avLst/>
              </a:prstGeom>
              <a:noFill/>
              <a:ln w="9525">
                <a:noFill/>
                <a:miter lim="800000"/>
                <a:headEnd/>
                <a:tailEnd/>
              </a:ln>
            </p:spPr>
            <p:txBody>
              <a:bodyPr>
                <a:spAutoFit/>
              </a:bodyPr>
              <a:lstStyle/>
              <a:p>
                <a:pPr defTabSz="514350" eaLnBrk="0" fontAlgn="base" hangingPunct="0">
                  <a:spcBef>
                    <a:spcPct val="50000"/>
                  </a:spcBef>
                  <a:spcAft>
                    <a:spcPct val="0"/>
                  </a:spcAft>
                  <a:defRPr/>
                </a:pPr>
                <a:r>
                  <a:rPr lang="en-US" sz="2400" b="1" dirty="0">
                    <a:solidFill>
                      <a:srgbClr val="003399"/>
                    </a:solidFill>
                    <a:latin typeface="Calibri"/>
                    <a:ea typeface="ＭＳ Ｐゴシック"/>
                  </a:rPr>
                  <a:t>D</a:t>
                </a:r>
                <a:r>
                  <a:rPr lang="en-US" sz="2400" b="1" dirty="0">
                    <a:solidFill>
                      <a:srgbClr val="003399"/>
                    </a:solidFill>
                    <a:latin typeface="Calibri"/>
                    <a:ea typeface="ＭＳ Ｐゴシック"/>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grpSp>
        <p:sp>
          <p:nvSpPr>
            <p:cNvPr id="138" name="Freeform 41"/>
            <p:cNvSpPr>
              <a:spLocks noChangeAspect="1"/>
            </p:cNvSpPr>
            <p:nvPr/>
          </p:nvSpPr>
          <p:spPr bwMode="auto">
            <a:xfrm flipV="1">
              <a:off x="3217450" y="2976835"/>
              <a:ext cx="551321" cy="1531158"/>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39" name="Line 45"/>
            <p:cNvSpPr>
              <a:spLocks noChangeAspect="1" noChangeShapeType="1"/>
            </p:cNvSpPr>
            <p:nvPr/>
          </p:nvSpPr>
          <p:spPr bwMode="auto">
            <a:xfrm flipV="1">
              <a:off x="3792252" y="3633929"/>
              <a:ext cx="0" cy="410451"/>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40" name="Line 47"/>
            <p:cNvSpPr>
              <a:spLocks noChangeAspect="1" noChangeShapeType="1"/>
            </p:cNvSpPr>
            <p:nvPr/>
          </p:nvSpPr>
          <p:spPr bwMode="auto">
            <a:xfrm flipV="1">
              <a:off x="3782720" y="4079109"/>
              <a:ext cx="0" cy="410451"/>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sp>
          <p:nvSpPr>
            <p:cNvPr id="141" name="Line 49"/>
            <p:cNvSpPr>
              <a:spLocks noChangeAspect="1" noChangeShapeType="1"/>
            </p:cNvSpPr>
            <p:nvPr/>
          </p:nvSpPr>
          <p:spPr bwMode="auto">
            <a:xfrm flipV="1">
              <a:off x="3792252" y="3177672"/>
              <a:ext cx="0" cy="410451"/>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350">
                <a:solidFill>
                  <a:srgbClr val="808080"/>
                </a:solidFill>
                <a:latin typeface="Calibri"/>
                <a:ea typeface="ＭＳ Ｐゴシック"/>
              </a:endParaRPr>
            </a:p>
          </p:txBody>
        </p:sp>
      </p:grpSp>
      <p:sp>
        <p:nvSpPr>
          <p:cNvPr id="142" name="Rectangle 3"/>
          <p:cNvSpPr>
            <a:spLocks noChangeArrowheads="1"/>
          </p:cNvSpPr>
          <p:nvPr/>
        </p:nvSpPr>
        <p:spPr bwMode="auto">
          <a:xfrm>
            <a:off x="0" y="6015748"/>
            <a:ext cx="9144000" cy="584775"/>
          </a:xfrm>
          <a:prstGeom prst="rect">
            <a:avLst/>
          </a:prstGeom>
          <a:noFill/>
          <a:ln w="9525">
            <a:noFill/>
            <a:miter lim="800000"/>
            <a:headEnd/>
            <a:tailEnd/>
          </a:ln>
        </p:spPr>
        <p:txBody>
          <a:bodyPr wrap="square">
            <a:spAutoFit/>
          </a:bodyPr>
          <a:lstStyle/>
          <a:p>
            <a:pPr defTabSz="514350" fontAlgn="base">
              <a:spcBef>
                <a:spcPct val="0"/>
              </a:spcBef>
              <a:spcAft>
                <a:spcPct val="0"/>
              </a:spcAft>
              <a:defRPr/>
            </a:pPr>
            <a:r>
              <a:rPr lang="en-US" sz="1600" dirty="0">
                <a:solidFill>
                  <a:prstClr val="white">
                    <a:lumMod val="50000"/>
                  </a:prstClr>
                </a:solidFill>
                <a:latin typeface="Open Sans"/>
                <a:ea typeface="ＭＳ Ｐゴシック"/>
              </a:rPr>
              <a:t>Tarboton, D. G., (1997), "A New Method for the Determination of Flow Directions and Contributing Areas in Grid Digital Elevation Models," Water Resources Research, 33(2): 309-319.)</a:t>
            </a:r>
          </a:p>
        </p:txBody>
      </p:sp>
      <p:sp>
        <p:nvSpPr>
          <p:cNvPr id="27" name="Title 2"/>
          <p:cNvSpPr txBox="1">
            <a:spLocks/>
          </p:cNvSpPr>
          <p:nvPr/>
        </p:nvSpPr>
        <p:spPr>
          <a:xfrm>
            <a:off x="346452" y="449626"/>
            <a:ext cx="8695546" cy="363474"/>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a:t>Single and Multiple Direction Representation of Flow Field</a:t>
            </a:r>
            <a:br>
              <a:rPr lang="en-US" dirty="0"/>
            </a:br>
            <a:endParaRPr lang="en-US" dirty="0"/>
          </a:p>
        </p:txBody>
      </p:sp>
    </p:spTree>
    <p:extLst>
      <p:ext uri="{BB962C8B-B14F-4D97-AF65-F5344CB8AC3E}">
        <p14:creationId xmlns:p14="http://schemas.microsoft.com/office/powerpoint/2010/main" val="3995986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875" y="55838"/>
            <a:ext cx="9001125" cy="6787006"/>
            <a:chOff x="1143003" y="809952"/>
            <a:chExt cx="6884191" cy="5190801"/>
          </a:xfrm>
        </p:grpSpPr>
        <p:sp>
          <p:nvSpPr>
            <p:cNvPr id="63492" name="Text Box 4"/>
            <p:cNvSpPr txBox="1">
              <a:spLocks noChangeArrowheads="1"/>
            </p:cNvSpPr>
            <p:nvPr/>
          </p:nvSpPr>
          <p:spPr bwMode="auto">
            <a:xfrm>
              <a:off x="6807997" y="1333500"/>
              <a:ext cx="564356"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400" b="1">
                  <a:solidFill>
                    <a:srgbClr val="010000"/>
                  </a:solidFill>
                  <a:cs typeface="Arial"/>
                </a:rPr>
                <a:t>D8</a:t>
              </a:r>
            </a:p>
          </p:txBody>
        </p:sp>
        <p:sp>
          <p:nvSpPr>
            <p:cNvPr id="63493" name="Text Box 5"/>
            <p:cNvSpPr txBox="1">
              <a:spLocks noChangeArrowheads="1"/>
            </p:cNvSpPr>
            <p:nvPr/>
          </p:nvSpPr>
          <p:spPr bwMode="auto">
            <a:xfrm>
              <a:off x="2232425" y="857252"/>
              <a:ext cx="2683669" cy="40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a:solidFill>
                    <a:srgbClr val="010000"/>
                  </a:solidFill>
                  <a:cs typeface="Arial"/>
                </a:rPr>
                <a:t>Contributing Area</a:t>
              </a:r>
              <a:endParaRPr lang="en-US" sz="2800" b="1">
                <a:solidFill>
                  <a:srgbClr val="010000"/>
                </a:solidFill>
                <a:cs typeface="Arial"/>
                <a:sym typeface="Symbol" pitchFamily="18" charset="2"/>
              </a:endParaRPr>
            </a:p>
          </p:txBody>
        </p:sp>
        <p:sp>
          <p:nvSpPr>
            <p:cNvPr id="63494" name="Rectangle 9"/>
            <p:cNvSpPr>
              <a:spLocks noChangeArrowheads="1"/>
            </p:cNvSpPr>
            <p:nvPr/>
          </p:nvSpPr>
          <p:spPr bwMode="auto">
            <a:xfrm>
              <a:off x="3484468" y="1321594"/>
              <a:ext cx="479612"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2400" b="1">
                  <a:solidFill>
                    <a:srgbClr val="010000"/>
                  </a:solidFill>
                  <a:latin typeface="Times New Roman"/>
                  <a:cs typeface="Arial"/>
                </a:rPr>
                <a:t>D</a:t>
              </a:r>
              <a:r>
                <a:rPr lang="en-US" sz="2400" b="1">
                  <a:solidFill>
                    <a:srgbClr val="010000"/>
                  </a:solidFill>
                  <a:latin typeface="Times New Roman"/>
                  <a:cs typeface="Arial"/>
                  <a:sym typeface="Symbol" pitchFamily="18" charset="2"/>
                </a:rPr>
                <a:t></a:t>
              </a:r>
            </a:p>
          </p:txBody>
        </p:sp>
        <p:pic>
          <p:nvPicPr>
            <p:cNvPr id="63491" name="Picture 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003" r="2797"/>
            <a:stretch/>
          </p:blipFill>
          <p:spPr bwMode="auto">
            <a:xfrm>
              <a:off x="4587766" y="809952"/>
              <a:ext cx="3439428" cy="34242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349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4"/>
            <a:stretch>
              <a:fillRect/>
            </a:stretch>
          </p:blipFill>
          <p:spPr bwMode="auto">
            <a:xfrm>
              <a:off x="1143003" y="857250"/>
              <a:ext cx="3484960" cy="336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646" y="5751913"/>
              <a:ext cx="5636419" cy="2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3275" y="4119563"/>
              <a:ext cx="6425803" cy="1638300"/>
            </a:xfrm>
            <a:prstGeom prst="rect">
              <a:avLst/>
            </a:prstGeom>
            <a:solidFill>
              <a:schemeClr val="bg1"/>
            </a:solidFill>
            <a:ln>
              <a:noFill/>
            </a:ln>
            <a:extLst/>
          </p:spPr>
        </p:pic>
      </p:grpSp>
    </p:spTree>
    <p:extLst>
      <p:ext uri="{BB962C8B-B14F-4D97-AF65-F5344CB8AC3E}">
        <p14:creationId xmlns:p14="http://schemas.microsoft.com/office/powerpoint/2010/main" val="2508710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331" y="112894"/>
            <a:ext cx="6172200" cy="540239"/>
          </a:xfrm>
        </p:spPr>
        <p:txBody>
          <a:bodyPr>
            <a:normAutofit/>
          </a:bodyPr>
          <a:lstStyle/>
          <a:p>
            <a:r>
              <a:rPr lang="en-US" sz="2800" dirty="0" smtClean="0"/>
              <a:t>Contributing area from D-Infinity</a:t>
            </a:r>
            <a:endParaRPr lang="en-US" sz="2800" dirty="0"/>
          </a:p>
        </p:txBody>
      </p:sp>
      <p:grpSp>
        <p:nvGrpSpPr>
          <p:cNvPr id="8" name="Group 7"/>
          <p:cNvGrpSpPr/>
          <p:nvPr/>
        </p:nvGrpSpPr>
        <p:grpSpPr>
          <a:xfrm>
            <a:off x="89240" y="935764"/>
            <a:ext cx="8940459" cy="5668178"/>
            <a:chOff x="827872" y="1352297"/>
            <a:chExt cx="7658903" cy="4855682"/>
          </a:xfrm>
        </p:grpSpPr>
        <p:grpSp>
          <p:nvGrpSpPr>
            <p:cNvPr id="4" name="Group 3"/>
            <p:cNvGrpSpPr/>
            <p:nvPr/>
          </p:nvGrpSpPr>
          <p:grpSpPr>
            <a:xfrm>
              <a:off x="827872" y="1352297"/>
              <a:ext cx="7658903" cy="3853185"/>
              <a:chOff x="1603455" y="972653"/>
              <a:chExt cx="8997640" cy="4526702"/>
            </a:xfrm>
          </p:grpSpPr>
          <p:pic>
            <p:nvPicPr>
              <p:cNvPr id="13711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18"/>
              <a:stretch/>
            </p:blipFill>
            <p:spPr bwMode="auto">
              <a:xfrm>
                <a:off x="1603455" y="972654"/>
                <a:ext cx="4470245" cy="4526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654" y="972654"/>
                <a:ext cx="5062441" cy="4526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49912" y="3236004"/>
                <a:ext cx="691376" cy="5888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kumimoji="1" lang="en-US" sz="1500">
                  <a:solidFill>
                    <a:prstClr val="white"/>
                  </a:solidFill>
                  <a:latin typeface="Calibri"/>
                </a:endParaRPr>
              </a:p>
            </p:txBody>
          </p:sp>
          <p:cxnSp>
            <p:nvCxnSpPr>
              <p:cNvPr id="5" name="Straight Connector 4"/>
              <p:cNvCxnSpPr/>
              <p:nvPr/>
            </p:nvCxnSpPr>
            <p:spPr>
              <a:xfrm flipV="1">
                <a:off x="3241289" y="972653"/>
                <a:ext cx="2297365" cy="2263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41289" y="3824868"/>
                <a:ext cx="2297365" cy="1674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711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490" y="4807804"/>
              <a:ext cx="142875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48638" y="5477640"/>
              <a:ext cx="3257851" cy="475691"/>
            </a:xfrm>
            <a:prstGeom prst="rect">
              <a:avLst/>
            </a:prstGeom>
            <a:noFill/>
            <a:effectLst/>
          </p:spPr>
          <p:txBody>
            <a:bodyPr wrap="none" lIns="0" tIns="0" rIns="0" bIns="0" rtlCol="0">
              <a:noAutofit/>
            </a:bodyPr>
            <a:lstStyle/>
            <a:p>
              <a:pPr eaLnBrk="0" hangingPunct="0">
                <a:lnSpc>
                  <a:spcPts val="1350"/>
                </a:lnSpc>
              </a:pPr>
              <a:r>
                <a:rPr lang="en-US" sz="1100" dirty="0"/>
                <a:t>Data from Open Topography</a:t>
              </a:r>
            </a:p>
            <a:p>
              <a:pPr eaLnBrk="0" hangingPunct="0">
                <a:lnSpc>
                  <a:spcPts val="1350"/>
                </a:lnSpc>
              </a:pPr>
              <a:r>
                <a:rPr lang="en-US" sz="1100" dirty="0">
                  <a:hlinkClick r:id="rId6"/>
                </a:rPr>
                <a:t>https://www.opentopography.org/</a:t>
              </a:r>
              <a:endParaRPr lang="en-US" sz="1100" dirty="0"/>
            </a:p>
            <a:p>
              <a:pPr eaLnBrk="0" hangingPunct="0">
                <a:lnSpc>
                  <a:spcPts val="1350"/>
                </a:lnSpc>
              </a:pPr>
              <a:r>
                <a:rPr lang="en-US" sz="1100" dirty="0" smtClean="0"/>
                <a:t>where </a:t>
              </a:r>
              <a:r>
                <a:rPr lang="en-US" sz="1100" dirty="0"/>
                <a:t>some </a:t>
              </a:r>
              <a:r>
                <a:rPr lang="en-US" sz="1100" dirty="0" err="1"/>
                <a:t>TauDEM</a:t>
              </a:r>
              <a:r>
                <a:rPr lang="en-US" sz="1100" dirty="0"/>
                <a:t> products can be generated</a:t>
              </a:r>
            </a:p>
          </p:txBody>
        </p:sp>
        <p:pic>
          <p:nvPicPr>
            <p:cNvPr id="7" name="Picture 6"/>
            <p:cNvPicPr>
              <a:picLocks noChangeAspect="1"/>
            </p:cNvPicPr>
            <p:nvPr/>
          </p:nvPicPr>
          <p:blipFill>
            <a:blip r:embed="rId7"/>
            <a:stretch>
              <a:fillRect/>
            </a:stretch>
          </p:blipFill>
          <p:spPr>
            <a:xfrm>
              <a:off x="5322094" y="5477643"/>
              <a:ext cx="2486025" cy="507206"/>
            </a:xfrm>
            <a:prstGeom prst="rect">
              <a:avLst/>
            </a:prstGeom>
          </p:spPr>
        </p:pic>
      </p:grpSp>
    </p:spTree>
    <p:extLst>
      <p:ext uri="{BB962C8B-B14F-4D97-AF65-F5344CB8AC3E}">
        <p14:creationId xmlns:p14="http://schemas.microsoft.com/office/powerpoint/2010/main" val="1378886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0789" y="0"/>
            <a:ext cx="8022428" cy="6766244"/>
            <a:chOff x="1560910" y="889400"/>
            <a:chExt cx="6022184" cy="5079206"/>
          </a:xfrm>
        </p:grpSpPr>
        <p:pic>
          <p:nvPicPr>
            <p:cNvPr id="137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913" y="889400"/>
              <a:ext cx="6022181" cy="507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910" y="4568429"/>
              <a:ext cx="142875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1485903" y="0"/>
            <a:ext cx="6172200" cy="540239"/>
          </a:xfrm>
        </p:spPr>
        <p:txBody>
          <a:bodyPr>
            <a:normAutofit/>
          </a:bodyPr>
          <a:lstStyle/>
          <a:p>
            <a:r>
              <a:rPr lang="en-US" sz="2400" dirty="0" smtClean="0">
                <a:solidFill>
                  <a:schemeClr val="tx1"/>
                </a:solidFill>
              </a:rPr>
              <a:t>Contributing area from D-Infinity</a:t>
            </a:r>
            <a:endParaRPr lang="en-US" sz="2400" dirty="0">
              <a:solidFill>
                <a:schemeClr val="tx1"/>
              </a:solidFill>
            </a:endParaRPr>
          </a:p>
        </p:txBody>
      </p:sp>
    </p:spTree>
    <p:extLst>
      <p:ext uri="{BB962C8B-B14F-4D97-AF65-F5344CB8AC3E}">
        <p14:creationId xmlns:p14="http://schemas.microsoft.com/office/powerpoint/2010/main" val="17372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7845" y="582928"/>
            <a:ext cx="9036155" cy="5403533"/>
            <a:chOff x="650770" y="1007271"/>
            <a:chExt cx="8086482" cy="4835638"/>
          </a:xfrm>
        </p:grpSpPr>
        <p:sp>
          <p:nvSpPr>
            <p:cNvPr id="3075" name="Rectangle 3"/>
            <p:cNvSpPr>
              <a:spLocks noChangeArrowheads="1"/>
            </p:cNvSpPr>
            <p:nvPr/>
          </p:nvSpPr>
          <p:spPr bwMode="auto">
            <a:xfrm>
              <a:off x="1494238" y="1007271"/>
              <a:ext cx="6241256" cy="40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
            <a:lstStyle/>
            <a:p>
              <a:pPr algn="ctr" eaLnBrk="0" fontAlgn="base" hangingPunct="0">
                <a:spcBef>
                  <a:spcPct val="0"/>
                </a:spcBef>
                <a:spcAft>
                  <a:spcPct val="0"/>
                </a:spcAft>
              </a:pPr>
              <a:r>
                <a:rPr lang="en-US" sz="3000" dirty="0">
                  <a:solidFill>
                    <a:srgbClr val="000000"/>
                  </a:solidFill>
                  <a:latin typeface="Calibri" pitchFamily="34" charset="0"/>
                  <a:cs typeface="Arial"/>
                </a:rPr>
                <a:t>Generalized Flow Accumulation</a:t>
              </a:r>
            </a:p>
          </p:txBody>
        </p:sp>
        <p:grpSp>
          <p:nvGrpSpPr>
            <p:cNvPr id="2" name="Group 1"/>
            <p:cNvGrpSpPr/>
            <p:nvPr/>
          </p:nvGrpSpPr>
          <p:grpSpPr>
            <a:xfrm>
              <a:off x="650770" y="1347961"/>
              <a:ext cx="8086482" cy="4494948"/>
              <a:chOff x="1524000" y="1291403"/>
              <a:chExt cx="9136141" cy="5078411"/>
            </a:xfrm>
          </p:grpSpPr>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l="47328" b="38795"/>
              <a:stretch>
                <a:fillRect/>
              </a:stretch>
            </p:blipFill>
            <p:spPr bwMode="auto">
              <a:xfrm>
                <a:off x="1524000" y="1747838"/>
                <a:ext cx="32146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Oval 10"/>
              <p:cNvSpPr>
                <a:spLocks noChangeArrowheads="1"/>
              </p:cNvSpPr>
              <p:nvPr/>
            </p:nvSpPr>
            <p:spPr bwMode="auto">
              <a:xfrm>
                <a:off x="1974851" y="3841751"/>
                <a:ext cx="111125" cy="111125"/>
              </a:xfrm>
              <a:prstGeom prst="ellipse">
                <a:avLst/>
              </a:prstGeom>
              <a:solidFill>
                <a:srgbClr val="FF0000"/>
              </a:solidFill>
              <a:ln w="9525">
                <a:solidFill>
                  <a:srgbClr val="000000"/>
                </a:solidFill>
                <a:round/>
                <a:headEnd/>
                <a:tailEnd/>
              </a:ln>
            </p:spPr>
            <p:txBody>
              <a:bodyPr/>
              <a:lstStyle/>
              <a:p>
                <a:pPr algn="ctr" eaLnBrk="0" fontAlgn="base" hangingPunct="0">
                  <a:spcBef>
                    <a:spcPct val="0"/>
                  </a:spcBef>
                  <a:spcAft>
                    <a:spcPct val="0"/>
                  </a:spcAft>
                </a:pPr>
                <a:endParaRPr kumimoji="1" lang="en-US" sz="1500">
                  <a:solidFill>
                    <a:srgbClr val="808080"/>
                  </a:solidFill>
                  <a:latin typeface="Times New Roman" pitchFamily="18" charset="0"/>
                  <a:cs typeface="Arial"/>
                </a:endParaRPr>
              </a:p>
            </p:txBody>
          </p:sp>
          <p:sp>
            <p:nvSpPr>
              <p:cNvPr id="3078" name="Text Box 11"/>
              <p:cNvSpPr txBox="1">
                <a:spLocks noChangeArrowheads="1"/>
              </p:cNvSpPr>
              <p:nvPr/>
            </p:nvSpPr>
            <p:spPr bwMode="auto">
              <a:xfrm>
                <a:off x="1758950" y="3222625"/>
                <a:ext cx="547688" cy="41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1800" u="sng">
                    <a:solidFill>
                      <a:srgbClr val="000000"/>
                    </a:solidFill>
                    <a:cs typeface="Arial"/>
                  </a:rPr>
                  <a:t>x</a:t>
                </a:r>
              </a:p>
            </p:txBody>
          </p:sp>
          <p:sp>
            <p:nvSpPr>
              <p:cNvPr id="3079" name="Text Box 13"/>
              <p:cNvSpPr txBox="1">
                <a:spLocks noChangeArrowheads="1"/>
              </p:cNvSpPr>
              <p:nvPr/>
            </p:nvSpPr>
            <p:spPr bwMode="auto">
              <a:xfrm>
                <a:off x="2724150" y="2846387"/>
                <a:ext cx="1016000" cy="41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1800">
                    <a:solidFill>
                      <a:srgbClr val="000000"/>
                    </a:solidFill>
                    <a:cs typeface="Arial"/>
                  </a:rPr>
                  <a:t>w(</a:t>
                </a:r>
                <a:r>
                  <a:rPr kumimoji="0" lang="en-US" sz="1800" u="sng">
                    <a:solidFill>
                      <a:srgbClr val="000000"/>
                    </a:solidFill>
                    <a:cs typeface="Arial"/>
                  </a:rPr>
                  <a:t>x</a:t>
                </a:r>
                <a:r>
                  <a:rPr kumimoji="0" lang="en-US" sz="1800">
                    <a:solidFill>
                      <a:srgbClr val="000000"/>
                    </a:solidFill>
                    <a:cs typeface="Arial"/>
                  </a:rPr>
                  <a:t>)</a:t>
                </a:r>
              </a:p>
            </p:txBody>
          </p:sp>
          <p:sp>
            <p:nvSpPr>
              <p:cNvPr id="3080" name="Line 14"/>
              <p:cNvSpPr>
                <a:spLocks noChangeShapeType="1"/>
              </p:cNvSpPr>
              <p:nvPr/>
            </p:nvSpPr>
            <p:spPr bwMode="auto">
              <a:xfrm flipH="1">
                <a:off x="3810000" y="1939925"/>
                <a:ext cx="1714500"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1500">
                  <a:solidFill>
                    <a:srgbClr val="808080"/>
                  </a:solidFill>
                  <a:latin typeface="Times New Roman" pitchFamily="18" charset="0"/>
                  <a:cs typeface="Arial"/>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2301710796"/>
                  </p:ext>
                </p:extLst>
              </p:nvPr>
            </p:nvGraphicFramePr>
            <p:xfrm>
              <a:off x="4933951" y="1291403"/>
              <a:ext cx="5726190" cy="5078411"/>
            </p:xfrm>
            <a:graphic>
              <a:graphicData uri="http://schemas.openxmlformats.org/presentationml/2006/ole">
                <mc:AlternateContent xmlns:mc="http://schemas.openxmlformats.org/markup-compatibility/2006">
                  <mc:Choice xmlns:v="urn:schemas-microsoft-com:vml" Requires="v">
                    <p:oleObj spid="_x0000_s94235" name="Document" r:id="rId4" imgW="3359143" imgH="2988264" progId="Word.Document.8">
                      <p:embed/>
                    </p:oleObj>
                  </mc:Choice>
                  <mc:Fallback>
                    <p:oleObj name="Document" r:id="rId4" imgW="3359143" imgH="2988264" progId="Word.Document.8">
                      <p:embed/>
                      <p:pic>
                        <p:nvPicPr>
                          <p:cNvPr id="9" name="Object 2"/>
                          <p:cNvPicPr>
                            <a:picLocks noChangeAspect="1" noChangeArrowheads="1"/>
                          </p:cNvPicPr>
                          <p:nvPr/>
                        </p:nvPicPr>
                        <p:blipFill>
                          <a:blip r:embed="rId5"/>
                          <a:srcRect/>
                          <a:stretch>
                            <a:fillRect/>
                          </a:stretch>
                        </p:blipFill>
                        <p:spPr bwMode="auto">
                          <a:xfrm>
                            <a:off x="4933951" y="1291403"/>
                            <a:ext cx="5726190" cy="5078411"/>
                          </a:xfrm>
                          <a:prstGeom prst="rect">
                            <a:avLst/>
                          </a:prstGeom>
                          <a:noFill/>
                          <a:ln>
                            <a:noFill/>
                          </a:ln>
                          <a:effectLst/>
                        </p:spPr>
                      </p:pic>
                    </p:oleObj>
                  </mc:Fallback>
                </mc:AlternateContent>
              </a:graphicData>
            </a:graphic>
          </p:graphicFrame>
        </p:grpSp>
      </p:grpSp>
    </p:spTree>
    <p:extLst>
      <p:ext uri="{BB962C8B-B14F-4D97-AF65-F5344CB8AC3E}">
        <p14:creationId xmlns:p14="http://schemas.microsoft.com/office/powerpoint/2010/main" val="3361395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4693" y="262599"/>
            <a:ext cx="7312991" cy="363474"/>
          </a:xfrm>
        </p:spPr>
        <p:txBody>
          <a:bodyPr/>
          <a:lstStyle/>
          <a:p>
            <a:r>
              <a:rPr lang="en-US" sz="2800" dirty="0" smtClean="0"/>
              <a:t>Generalization to Flow Algebra</a:t>
            </a:r>
            <a:endParaRPr lang="en-US" sz="2800" dirty="0"/>
          </a:p>
        </p:txBody>
      </p:sp>
      <p:sp>
        <p:nvSpPr>
          <p:cNvPr id="5" name="Rectangle 4"/>
          <p:cNvSpPr/>
          <p:nvPr/>
        </p:nvSpPr>
        <p:spPr>
          <a:xfrm>
            <a:off x="0" y="5874374"/>
            <a:ext cx="9144000" cy="738664"/>
          </a:xfrm>
          <a:prstGeom prst="rect">
            <a:avLst/>
          </a:prstGeom>
        </p:spPr>
        <p:txBody>
          <a:bodyPr wrap="square">
            <a:spAutoFit/>
          </a:bodyPr>
          <a:lstStyle/>
          <a:p>
            <a:r>
              <a:rPr lang="en-US" sz="1400" dirty="0">
                <a:solidFill>
                  <a:schemeClr val="bg1">
                    <a:lumMod val="50000"/>
                  </a:schemeClr>
                </a:solidFill>
              </a:rPr>
              <a:t>Tarboton, D. G. and M. E. Baker, (2008), "Towards an Algebra for Terrain-Based Flow Analysis," in Representing, Modeling and Visualizing the Natural Environment: Innovations in GIS 12, Edited by N. J. Mount, G. L. Harvey, P. </a:t>
            </a:r>
            <a:r>
              <a:rPr lang="en-US" sz="1400" dirty="0" err="1">
                <a:solidFill>
                  <a:schemeClr val="bg1">
                    <a:lumMod val="50000"/>
                  </a:schemeClr>
                </a:solidFill>
              </a:rPr>
              <a:t>Aplin</a:t>
            </a:r>
            <a:r>
              <a:rPr lang="en-US" sz="1400" dirty="0">
                <a:solidFill>
                  <a:schemeClr val="bg1">
                    <a:lumMod val="50000"/>
                  </a:schemeClr>
                </a:solidFill>
              </a:rPr>
              <a:t> and G. </a:t>
            </a:r>
            <a:r>
              <a:rPr lang="en-US" sz="1400" dirty="0" err="1">
                <a:solidFill>
                  <a:schemeClr val="bg1">
                    <a:lumMod val="50000"/>
                  </a:schemeClr>
                </a:solidFill>
              </a:rPr>
              <a:t>Priestnall</a:t>
            </a:r>
            <a:r>
              <a:rPr lang="en-US" sz="1400" dirty="0">
                <a:solidFill>
                  <a:schemeClr val="bg1">
                    <a:lumMod val="50000"/>
                  </a:schemeClr>
                </a:solidFill>
              </a:rPr>
              <a:t>, CRC Press, Florida, p.496, </a:t>
            </a:r>
            <a:r>
              <a:rPr lang="en-US" sz="1400" dirty="0">
                <a:solidFill>
                  <a:schemeClr val="bg1">
                    <a:lumMod val="50000"/>
                  </a:schemeClr>
                </a:solidFill>
                <a:hlinkClick r:id="rId3"/>
              </a:rPr>
              <a:t>http://dx.doi.org/10.1201/9781420055504.ch12</a:t>
            </a:r>
            <a:r>
              <a:rPr lang="en-US" sz="1400" dirty="0">
                <a:solidFill>
                  <a:schemeClr val="bg1">
                    <a:lumMod val="50000"/>
                  </a:schemeClr>
                </a:solidFill>
              </a:rPr>
              <a:t>.</a:t>
            </a:r>
          </a:p>
        </p:txBody>
      </p:sp>
      <p:grpSp>
        <p:nvGrpSpPr>
          <p:cNvPr id="9" name="Group 8"/>
          <p:cNvGrpSpPr/>
          <p:nvPr/>
        </p:nvGrpSpPr>
        <p:grpSpPr>
          <a:xfrm>
            <a:off x="194328" y="971550"/>
            <a:ext cx="8536058" cy="4195146"/>
            <a:chOff x="1066003" y="1519318"/>
            <a:chExt cx="7421489" cy="3647378"/>
          </a:xfrm>
        </p:grpSpPr>
        <p:sp>
          <p:nvSpPr>
            <p:cNvPr id="7" name="Rectangle 6"/>
            <p:cNvSpPr/>
            <p:nvPr/>
          </p:nvSpPr>
          <p:spPr>
            <a:xfrm>
              <a:off x="1596489" y="4044456"/>
              <a:ext cx="3672667" cy="615456"/>
            </a:xfrm>
            <a:prstGeom prst="rect">
              <a:avLst/>
            </a:prstGeom>
          </p:spPr>
          <p:txBody>
            <a:bodyPr wrap="none">
              <a:spAutoFit/>
            </a:bodyPr>
            <a:lstStyle/>
            <a:p>
              <a:r>
                <a:rPr lang="en-US" sz="4000" i="1" dirty="0">
                  <a:latin typeface="Times New Roman"/>
                  <a:ea typeface="Times New Roman"/>
                  <a:sym typeface="Symbol"/>
                </a:rPr>
                <a:t></a:t>
              </a:r>
              <a:r>
                <a:rPr lang="en-US" sz="4000" i="1" baseline="-25000" dirty="0">
                  <a:latin typeface="Times New Roman"/>
                  <a:ea typeface="Times New Roman"/>
                </a:rPr>
                <a:t>i</a:t>
              </a:r>
              <a:r>
                <a:rPr lang="en-US" sz="4000" i="1" dirty="0">
                  <a:latin typeface="Times New Roman"/>
                  <a:ea typeface="Times New Roman"/>
                </a:rPr>
                <a:t> = F(</a:t>
              </a:r>
              <a:r>
                <a:rPr lang="en-US" sz="4000" i="1" dirty="0">
                  <a:latin typeface="Times New Roman"/>
                  <a:ea typeface="Times New Roman"/>
                  <a:sym typeface="Symbol"/>
                </a:rPr>
                <a:t></a:t>
              </a:r>
              <a:r>
                <a:rPr lang="en-US" sz="4000" i="1" baseline="-25000" dirty="0">
                  <a:latin typeface="Times New Roman"/>
                  <a:ea typeface="Times New Roman"/>
                </a:rPr>
                <a:t>i</a:t>
              </a:r>
              <a:r>
                <a:rPr lang="en-US" sz="4000" i="1" dirty="0">
                  <a:latin typeface="Times New Roman"/>
                  <a:ea typeface="Times New Roman"/>
                </a:rPr>
                <a:t>, </a:t>
              </a:r>
              <a:r>
                <a:rPr lang="en-US" sz="4000" i="1" dirty="0" err="1">
                  <a:latin typeface="Times New Roman"/>
                  <a:ea typeface="Times New Roman"/>
                </a:rPr>
                <a:t>P</a:t>
              </a:r>
              <a:r>
                <a:rPr lang="en-US" sz="4000" i="1" baseline="-25000" dirty="0" err="1">
                  <a:latin typeface="Times New Roman"/>
                  <a:ea typeface="Times New Roman"/>
                </a:rPr>
                <a:t>ki</a:t>
              </a:r>
              <a:r>
                <a:rPr lang="en-US" sz="4000" i="1" dirty="0">
                  <a:latin typeface="Times New Roman"/>
                  <a:ea typeface="Times New Roman"/>
                </a:rPr>
                <a:t>, </a:t>
              </a:r>
              <a:r>
                <a:rPr lang="en-US" sz="4000" i="1" dirty="0">
                  <a:latin typeface="Times New Roman"/>
                  <a:ea typeface="Times New Roman"/>
                  <a:sym typeface="Symbol"/>
                </a:rPr>
                <a:t></a:t>
              </a:r>
              <a:r>
                <a:rPr lang="en-US" sz="4000" i="1" baseline="-25000" dirty="0">
                  <a:latin typeface="Times New Roman"/>
                  <a:ea typeface="Times New Roman"/>
                </a:rPr>
                <a:t>k</a:t>
              </a:r>
              <a:r>
                <a:rPr lang="en-US" sz="4000" i="1" dirty="0">
                  <a:latin typeface="Times New Roman"/>
                  <a:ea typeface="Times New Roman"/>
                </a:rPr>
                <a:t>, </a:t>
              </a:r>
              <a:r>
                <a:rPr lang="en-US" sz="4000" i="1" dirty="0">
                  <a:latin typeface="Times New Roman"/>
                  <a:ea typeface="Times New Roman"/>
                  <a:sym typeface="Symbol"/>
                </a:rPr>
                <a:t></a:t>
              </a:r>
              <a:r>
                <a:rPr lang="en-US" sz="4000" i="1" baseline="-25000" dirty="0">
                  <a:latin typeface="Times New Roman"/>
                  <a:ea typeface="Times New Roman"/>
                </a:rPr>
                <a:t>k</a:t>
              </a:r>
              <a:r>
                <a:rPr lang="en-US" sz="4000" i="1" dirty="0">
                  <a:latin typeface="Times New Roman"/>
                  <a:ea typeface="Times New Roman"/>
                </a:rPr>
                <a:t>)</a:t>
              </a:r>
            </a:p>
          </p:txBody>
        </p:sp>
        <p:grpSp>
          <p:nvGrpSpPr>
            <p:cNvPr id="4" name="Group 3"/>
            <p:cNvGrpSpPr/>
            <p:nvPr/>
          </p:nvGrpSpPr>
          <p:grpSpPr>
            <a:xfrm>
              <a:off x="1346936" y="1519318"/>
              <a:ext cx="7140556" cy="3161621"/>
              <a:chOff x="1795912" y="1621715"/>
              <a:chExt cx="8513314" cy="3769435"/>
            </a:xfrm>
          </p:grpSpPr>
          <p:sp>
            <p:nvSpPr>
              <p:cNvPr id="2" name="TextBox 1"/>
              <p:cNvSpPr txBox="1"/>
              <p:nvPr/>
            </p:nvSpPr>
            <p:spPr>
              <a:xfrm>
                <a:off x="1795913" y="1621715"/>
                <a:ext cx="1733414" cy="669970"/>
              </a:xfrm>
              <a:prstGeom prst="rect">
                <a:avLst/>
              </a:prstGeom>
              <a:noFill/>
            </p:spPr>
            <p:txBody>
              <a:bodyPr wrap="none" rtlCol="0">
                <a:spAutoFit/>
              </a:bodyPr>
              <a:lstStyle/>
              <a:p>
                <a:pPr eaLnBrk="0" fontAlgn="base" hangingPunct="0">
                  <a:spcBef>
                    <a:spcPct val="0"/>
                  </a:spcBef>
                  <a:spcAft>
                    <a:spcPct val="0"/>
                  </a:spcAft>
                </a:pPr>
                <a:r>
                  <a:rPr lang="en-US" sz="3600" dirty="0">
                    <a:solidFill>
                      <a:prstClr val="black"/>
                    </a:solidFill>
                    <a:latin typeface="Times New Roman" pitchFamily="18" charset="0"/>
                    <a:cs typeface="Arial"/>
                  </a:rPr>
                  <a:t>Replace</a:t>
                </a:r>
              </a:p>
            </p:txBody>
          </p:sp>
          <p:graphicFrame>
            <p:nvGraphicFramePr>
              <p:cNvPr id="29" name="Object 21"/>
              <p:cNvGraphicFramePr>
                <a:graphicFrameLocks noChangeAspect="1"/>
              </p:cNvGraphicFramePr>
              <p:nvPr>
                <p:extLst>
                  <p:ext uri="{D42A27DB-BD31-4B8C-83A1-F6EECF244321}">
                    <p14:modId xmlns:p14="http://schemas.microsoft.com/office/powerpoint/2010/main" val="2114712803"/>
                  </p:ext>
                </p:extLst>
              </p:nvPr>
            </p:nvGraphicFramePr>
            <p:xfrm>
              <a:off x="2089564" y="2364690"/>
              <a:ext cx="4291012" cy="1168400"/>
            </p:xfrm>
            <a:graphic>
              <a:graphicData uri="http://schemas.openxmlformats.org/presentationml/2006/ole">
                <mc:AlternateContent xmlns:mc="http://schemas.openxmlformats.org/markup-compatibility/2006">
                  <mc:Choice xmlns:v="urn:schemas-microsoft-com:vml" Requires="v">
                    <p:oleObj spid="_x0000_s95277" name="Equation" r:id="rId4" imgW="1371600" imgH="368280" progId="Equation.3">
                      <p:embed/>
                    </p:oleObj>
                  </mc:Choice>
                  <mc:Fallback>
                    <p:oleObj name="Equation" r:id="rId4" imgW="1371600" imgH="368280" progId="Equation.3">
                      <p:embed/>
                      <p:pic>
                        <p:nvPicPr>
                          <p:cNvPr id="29" name="Object 21"/>
                          <p:cNvPicPr>
                            <a:picLocks noChangeAspect="1" noChangeArrowheads="1"/>
                          </p:cNvPicPr>
                          <p:nvPr/>
                        </p:nvPicPr>
                        <p:blipFill>
                          <a:blip r:embed="rId5"/>
                          <a:srcRect/>
                          <a:stretch>
                            <a:fillRect/>
                          </a:stretch>
                        </p:blipFill>
                        <p:spPr bwMode="auto">
                          <a:xfrm>
                            <a:off x="2089564" y="2364690"/>
                            <a:ext cx="4291012"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1795912" y="3606801"/>
                <a:ext cx="3913474" cy="669970"/>
              </a:xfrm>
              <a:prstGeom prst="rect">
                <a:avLst/>
              </a:prstGeom>
              <a:noFill/>
            </p:spPr>
            <p:txBody>
              <a:bodyPr wrap="none" rtlCol="0">
                <a:spAutoFit/>
              </a:bodyPr>
              <a:lstStyle/>
              <a:p>
                <a:pPr eaLnBrk="0" fontAlgn="base" hangingPunct="0">
                  <a:spcBef>
                    <a:spcPct val="0"/>
                  </a:spcBef>
                  <a:spcAft>
                    <a:spcPct val="0"/>
                  </a:spcAft>
                </a:pPr>
                <a:r>
                  <a:rPr lang="en-US" sz="3600" dirty="0">
                    <a:solidFill>
                      <a:prstClr val="black"/>
                    </a:solidFill>
                    <a:latin typeface="Times New Roman" pitchFamily="18" charset="0"/>
                    <a:cs typeface="Arial"/>
                  </a:rPr>
                  <a:t>by general function</a:t>
                </a:r>
              </a:p>
            </p:txBody>
          </p:sp>
          <p:grpSp>
            <p:nvGrpSpPr>
              <p:cNvPr id="55" name="Group 54"/>
              <p:cNvGrpSpPr/>
              <p:nvPr/>
            </p:nvGrpSpPr>
            <p:grpSpPr>
              <a:xfrm>
                <a:off x="6713539" y="1862138"/>
                <a:ext cx="3595687" cy="3529012"/>
                <a:chOff x="5189538" y="1862138"/>
                <a:chExt cx="3595687" cy="3529012"/>
              </a:xfrm>
            </p:grpSpPr>
            <p:sp>
              <p:nvSpPr>
                <p:cNvPr id="56" name="Rectangle 27"/>
                <p:cNvSpPr>
                  <a:spLocks noChangeArrowheads="1"/>
                </p:cNvSpPr>
                <p:nvPr/>
              </p:nvSpPr>
              <p:spPr bwMode="auto">
                <a:xfrm>
                  <a:off x="6400800" y="3019425"/>
                  <a:ext cx="1166813" cy="1174750"/>
                </a:xfrm>
                <a:prstGeom prst="rect">
                  <a:avLst/>
                </a:prstGeom>
                <a:solidFill>
                  <a:srgbClr val="FFCC99"/>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kern="0">
                    <a:solidFill>
                      <a:srgbClr val="EEECE1"/>
                    </a:solidFill>
                    <a:cs typeface="Arial"/>
                  </a:endParaRPr>
                </a:p>
              </p:txBody>
            </p:sp>
            <p:sp>
              <p:nvSpPr>
                <p:cNvPr id="57" name="Rectangle 23"/>
                <p:cNvSpPr>
                  <a:spLocks noChangeArrowheads="1"/>
                </p:cNvSpPr>
                <p:nvPr/>
              </p:nvSpPr>
              <p:spPr bwMode="auto">
                <a:xfrm>
                  <a:off x="5816240" y="2225431"/>
                  <a:ext cx="79855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dirty="0" err="1">
                      <a:solidFill>
                        <a:srgbClr val="000000"/>
                      </a:solidFill>
                      <a:ea typeface="Times New Roman" panose="02020603050405020304" pitchFamily="18" charset="0"/>
                      <a:cs typeface="Arial"/>
                    </a:rPr>
                    <a:t>P</a:t>
                  </a:r>
                  <a:r>
                    <a:rPr lang="en-US" sz="3200" kern="0" baseline="-25000" dirty="0" err="1">
                      <a:solidFill>
                        <a:srgbClr val="000000"/>
                      </a:solidFill>
                      <a:ea typeface="Times New Roman" panose="02020603050405020304" pitchFamily="18" charset="0"/>
                      <a:cs typeface="Arial"/>
                    </a:rPr>
                    <a:t>ki</a:t>
                  </a:r>
                  <a:endParaRPr lang="en-US" sz="3200" kern="0" dirty="0">
                    <a:solidFill>
                      <a:srgbClr val="000000"/>
                    </a:solidFill>
                    <a:ea typeface="Times New Roman" panose="02020603050405020304" pitchFamily="18" charset="0"/>
                    <a:cs typeface="Arial"/>
                  </a:endParaRPr>
                </a:p>
              </p:txBody>
            </p:sp>
            <p:grpSp>
              <p:nvGrpSpPr>
                <p:cNvPr id="58" name="Group 23"/>
                <p:cNvGrpSpPr>
                  <a:grpSpLocks/>
                </p:cNvGrpSpPr>
                <p:nvPr/>
              </p:nvGrpSpPr>
              <p:grpSpPr bwMode="auto">
                <a:xfrm>
                  <a:off x="5189538" y="1862138"/>
                  <a:ext cx="3595687" cy="3529012"/>
                  <a:chOff x="5834063" y="1814513"/>
                  <a:chExt cx="2809875" cy="2757487"/>
                </a:xfrm>
              </p:grpSpPr>
              <p:grpSp>
                <p:nvGrpSpPr>
                  <p:cNvPr id="62" name="Group 34"/>
                  <p:cNvGrpSpPr>
                    <a:grpSpLocks/>
                  </p:cNvGrpSpPr>
                  <p:nvPr/>
                </p:nvGrpSpPr>
                <p:grpSpPr bwMode="auto">
                  <a:xfrm>
                    <a:off x="5834063" y="1814513"/>
                    <a:ext cx="2809875" cy="2757487"/>
                    <a:chOff x="3940" y="1405"/>
                    <a:chExt cx="1002" cy="983"/>
                  </a:xfrm>
                </p:grpSpPr>
                <p:sp>
                  <p:nvSpPr>
                    <p:cNvPr id="70"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1"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2"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3"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4"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5"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6"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7"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8"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grpSp>
              <p:sp>
                <p:nvSpPr>
                  <p:cNvPr id="63" name="Line 35"/>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4" name="Line 36"/>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5" name="Line 38"/>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6" name="Line 39"/>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7" name="Line 40"/>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8" name="Line 41"/>
                  <p:cNvSpPr>
                    <a:spLocks noChangeShapeType="1"/>
                  </p:cNvSpPr>
                  <p:nvPr/>
                </p:nvSpPr>
                <p:spPr bwMode="auto">
                  <a:xfrm>
                    <a:off x="6529093" y="3409051"/>
                    <a:ext cx="539870" cy="559151"/>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9" name="Line 39"/>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grpSp>
            <p:sp>
              <p:nvSpPr>
                <p:cNvPr id="59" name="Rectangle 23"/>
                <p:cNvSpPr>
                  <a:spLocks noChangeArrowheads="1"/>
                </p:cNvSpPr>
                <p:nvPr/>
              </p:nvSpPr>
              <p:spPr bwMode="auto">
                <a:xfrm>
                  <a:off x="6978649" y="2333625"/>
                  <a:ext cx="729259"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P</a:t>
                  </a:r>
                  <a:r>
                    <a:rPr lang="en-US" sz="3200" kern="0" baseline="-25000">
                      <a:solidFill>
                        <a:srgbClr val="000000"/>
                      </a:solidFill>
                      <a:ea typeface="Times New Roman" panose="02020603050405020304" pitchFamily="18" charset="0"/>
                      <a:cs typeface="Arial"/>
                    </a:rPr>
                    <a:t>ki</a:t>
                  </a:r>
                  <a:endParaRPr lang="en-US" sz="3200" kern="0">
                    <a:solidFill>
                      <a:srgbClr val="000000"/>
                    </a:solidFill>
                    <a:ea typeface="Times New Roman" panose="02020603050405020304" pitchFamily="18" charset="0"/>
                    <a:cs typeface="Arial"/>
                  </a:endParaRPr>
                </a:p>
              </p:txBody>
            </p:sp>
            <p:sp>
              <p:nvSpPr>
                <p:cNvPr id="60" name="Rectangle 23"/>
                <p:cNvSpPr>
                  <a:spLocks noChangeArrowheads="1"/>
                </p:cNvSpPr>
                <p:nvPr/>
              </p:nvSpPr>
              <p:spPr bwMode="auto">
                <a:xfrm>
                  <a:off x="7923213" y="2366963"/>
                  <a:ext cx="64670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P</a:t>
                  </a:r>
                  <a:r>
                    <a:rPr lang="en-US" sz="3200" kern="0" baseline="-25000">
                      <a:solidFill>
                        <a:srgbClr val="000000"/>
                      </a:solidFill>
                      <a:ea typeface="Times New Roman" panose="02020603050405020304" pitchFamily="18" charset="0"/>
                      <a:cs typeface="Arial"/>
                    </a:rPr>
                    <a:t>ki</a:t>
                  </a:r>
                  <a:endParaRPr lang="en-US" sz="3200" kern="0">
                    <a:solidFill>
                      <a:srgbClr val="000000"/>
                    </a:solidFill>
                    <a:ea typeface="Times New Roman" panose="02020603050405020304" pitchFamily="18" charset="0"/>
                    <a:cs typeface="Arial"/>
                  </a:endParaRPr>
                </a:p>
              </p:txBody>
            </p:sp>
            <p:sp>
              <p:nvSpPr>
                <p:cNvPr id="61" name="Rectangle 23"/>
                <p:cNvSpPr>
                  <a:spLocks noChangeArrowheads="1"/>
                </p:cNvSpPr>
                <p:nvPr/>
              </p:nvSpPr>
              <p:spPr bwMode="auto">
                <a:xfrm>
                  <a:off x="6867525" y="3390900"/>
                  <a:ext cx="30939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i</a:t>
                  </a:r>
                </a:p>
              </p:txBody>
            </p:sp>
          </p:grpSp>
        </p:grpSp>
        <p:sp>
          <p:nvSpPr>
            <p:cNvPr id="6" name="TextBox 5"/>
            <p:cNvSpPr txBox="1"/>
            <p:nvPr/>
          </p:nvSpPr>
          <p:spPr>
            <a:xfrm>
              <a:off x="1066003" y="4787044"/>
              <a:ext cx="1658054" cy="379652"/>
            </a:xfrm>
            <a:prstGeom prst="rect">
              <a:avLst/>
            </a:prstGeom>
            <a:noFill/>
            <a:effectLst/>
          </p:spPr>
          <p:txBody>
            <a:bodyPr wrap="none" lIns="0" tIns="0" rIns="0" bIns="0" rtlCol="0">
              <a:noAutofit/>
            </a:bodyPr>
            <a:lstStyle/>
            <a:p>
              <a:pPr algn="ctr" eaLnBrk="0" hangingPunct="0">
                <a:lnSpc>
                  <a:spcPts val="1350"/>
                </a:lnSpc>
              </a:pPr>
              <a:r>
                <a:rPr lang="en-US" sz="1400" dirty="0">
                  <a:solidFill>
                    <a:srgbClr val="FF0000"/>
                  </a:solidFill>
                </a:rPr>
                <a:t>Output Result,</a:t>
              </a:r>
            </a:p>
            <a:p>
              <a:pPr algn="ctr" eaLnBrk="0" hangingPunct="0">
                <a:lnSpc>
                  <a:spcPts val="1350"/>
                </a:lnSpc>
              </a:pPr>
              <a:r>
                <a:rPr lang="en-US" sz="1400" dirty="0">
                  <a:solidFill>
                    <a:srgbClr val="FF0000"/>
                  </a:solidFill>
                </a:rPr>
                <a:t>Quantity being calculated</a:t>
              </a:r>
            </a:p>
          </p:txBody>
        </p:sp>
        <p:cxnSp>
          <p:nvCxnSpPr>
            <p:cNvPr id="8" name="Straight Arrow Connector 7"/>
            <p:cNvCxnSpPr>
              <a:stCxn id="6" idx="0"/>
            </p:cNvCxnSpPr>
            <p:nvPr/>
          </p:nvCxnSpPr>
          <p:spPr bwMode="auto">
            <a:xfrm flipH="1" flipV="1">
              <a:off x="1843089" y="4580932"/>
              <a:ext cx="51943" cy="206114"/>
            </a:xfrm>
            <a:prstGeom prst="straightConnector1">
              <a:avLst/>
            </a:prstGeom>
            <a:noFill/>
            <a:ln w="19050" cap="flat" cmpd="sng" algn="ctr">
              <a:solidFill>
                <a:srgbClr val="FF0000"/>
              </a:solidFill>
              <a:prstDash val="solid"/>
              <a:round/>
              <a:headEnd type="none" w="med" len="med"/>
              <a:tailEnd type="triangle"/>
            </a:ln>
            <a:effectLst/>
          </p:spPr>
        </p:cxnSp>
        <p:sp>
          <p:nvSpPr>
            <p:cNvPr id="36" name="TextBox 35"/>
            <p:cNvSpPr txBox="1"/>
            <p:nvPr/>
          </p:nvSpPr>
          <p:spPr>
            <a:xfrm>
              <a:off x="3687048" y="3751706"/>
              <a:ext cx="1612702" cy="214313"/>
            </a:xfrm>
            <a:prstGeom prst="rect">
              <a:avLst/>
            </a:prstGeom>
            <a:noFill/>
            <a:effectLst/>
          </p:spPr>
          <p:txBody>
            <a:bodyPr wrap="none" lIns="0" tIns="0" rIns="0" bIns="0" rtlCol="0">
              <a:noAutofit/>
            </a:bodyPr>
            <a:lstStyle/>
            <a:p>
              <a:pPr eaLnBrk="0" hangingPunct="0">
                <a:lnSpc>
                  <a:spcPts val="1350"/>
                </a:lnSpc>
              </a:pPr>
              <a:r>
                <a:rPr lang="en-US" sz="1400" dirty="0">
                  <a:solidFill>
                    <a:srgbClr val="FF0000"/>
                  </a:solidFill>
                </a:rPr>
                <a:t>Input Results from upslope</a:t>
              </a:r>
            </a:p>
          </p:txBody>
        </p:sp>
        <p:cxnSp>
          <p:nvCxnSpPr>
            <p:cNvPr id="37" name="Straight Arrow Connector 36"/>
            <p:cNvCxnSpPr/>
            <p:nvPr/>
          </p:nvCxnSpPr>
          <p:spPr bwMode="auto">
            <a:xfrm flipH="1">
              <a:off x="4069584" y="3957278"/>
              <a:ext cx="318649" cy="214229"/>
            </a:xfrm>
            <a:prstGeom prst="straightConnector1">
              <a:avLst/>
            </a:prstGeom>
            <a:noFill/>
            <a:ln w="19050" cap="flat" cmpd="sng" algn="ctr">
              <a:solidFill>
                <a:srgbClr val="FF0000"/>
              </a:solidFill>
              <a:prstDash val="solid"/>
              <a:round/>
              <a:headEnd type="none" w="med" len="med"/>
              <a:tailEnd type="triangle"/>
            </a:ln>
            <a:effectLst/>
          </p:spPr>
        </p:cxnSp>
        <p:sp>
          <p:nvSpPr>
            <p:cNvPr id="41" name="TextBox 40"/>
            <p:cNvSpPr txBox="1"/>
            <p:nvPr/>
          </p:nvSpPr>
          <p:spPr>
            <a:xfrm>
              <a:off x="1858712" y="3806302"/>
              <a:ext cx="1612702" cy="214313"/>
            </a:xfrm>
            <a:prstGeom prst="rect">
              <a:avLst/>
            </a:prstGeom>
            <a:noFill/>
            <a:effectLst/>
          </p:spPr>
          <p:txBody>
            <a:bodyPr wrap="none" lIns="0" tIns="0" rIns="0" bIns="0" rtlCol="0">
              <a:noAutofit/>
            </a:bodyPr>
            <a:lstStyle/>
            <a:p>
              <a:pPr eaLnBrk="0" hangingPunct="0">
                <a:lnSpc>
                  <a:spcPts val="1350"/>
                </a:lnSpc>
              </a:pPr>
              <a:r>
                <a:rPr lang="en-US" sz="1400" dirty="0">
                  <a:solidFill>
                    <a:srgbClr val="FF0000"/>
                  </a:solidFill>
                </a:rPr>
                <a:t>Flow direction proportions</a:t>
              </a:r>
            </a:p>
          </p:txBody>
        </p:sp>
        <p:sp>
          <p:nvSpPr>
            <p:cNvPr id="42" name="TextBox 41"/>
            <p:cNvSpPr txBox="1"/>
            <p:nvPr/>
          </p:nvSpPr>
          <p:spPr>
            <a:xfrm>
              <a:off x="2809984" y="4868776"/>
              <a:ext cx="1878102" cy="214313"/>
            </a:xfrm>
            <a:prstGeom prst="rect">
              <a:avLst/>
            </a:prstGeom>
            <a:noFill/>
            <a:effectLst/>
          </p:spPr>
          <p:txBody>
            <a:bodyPr wrap="none" lIns="0" tIns="0" rIns="0" bIns="0" rtlCol="0">
              <a:noAutofit/>
            </a:bodyPr>
            <a:lstStyle/>
            <a:p>
              <a:pPr eaLnBrk="0" hangingPunct="0">
                <a:lnSpc>
                  <a:spcPts val="1350"/>
                </a:lnSpc>
              </a:pPr>
              <a:r>
                <a:rPr lang="en-US" sz="1400" dirty="0">
                  <a:solidFill>
                    <a:srgbClr val="FF0000"/>
                  </a:solidFill>
                </a:rPr>
                <a:t>Other inputs at cell and upslope</a:t>
              </a:r>
            </a:p>
          </p:txBody>
        </p:sp>
        <p:cxnSp>
          <p:nvCxnSpPr>
            <p:cNvPr id="13" name="Straight Arrow Connector 12"/>
            <p:cNvCxnSpPr/>
            <p:nvPr/>
          </p:nvCxnSpPr>
          <p:spPr bwMode="auto">
            <a:xfrm>
              <a:off x="3145038" y="3988894"/>
              <a:ext cx="109102" cy="153229"/>
            </a:xfrm>
            <a:prstGeom prst="straightConnector1">
              <a:avLst/>
            </a:prstGeom>
            <a:noFill/>
            <a:ln w="1905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H="1" flipV="1">
              <a:off x="2986375" y="4616508"/>
              <a:ext cx="692114" cy="252269"/>
            </a:xfrm>
            <a:prstGeom prst="straightConnector1">
              <a:avLst/>
            </a:prstGeom>
            <a:noFill/>
            <a:ln w="19050" cap="flat" cmpd="sng" algn="ctr">
              <a:solidFill>
                <a:srgbClr val="FF0000"/>
              </a:solidFill>
              <a:prstDash val="solid"/>
              <a:round/>
              <a:headEnd type="none" w="med" len="med"/>
              <a:tailEnd type="triangle"/>
            </a:ln>
            <a:effectLst/>
          </p:spPr>
        </p:cxnSp>
        <p:cxnSp>
          <p:nvCxnSpPr>
            <p:cNvPr id="21" name="Straight Arrow Connector 20"/>
            <p:cNvCxnSpPr/>
            <p:nvPr/>
          </p:nvCxnSpPr>
          <p:spPr bwMode="auto">
            <a:xfrm flipV="1">
              <a:off x="4385431" y="4580930"/>
              <a:ext cx="1" cy="287846"/>
            </a:xfrm>
            <a:prstGeom prst="straightConnector1">
              <a:avLst/>
            </a:prstGeom>
            <a:noFill/>
            <a:ln w="19050"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2720875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15505" y="131745"/>
            <a:ext cx="7312991" cy="484632"/>
          </a:xfrm>
        </p:spPr>
        <p:txBody>
          <a:bodyPr/>
          <a:lstStyle/>
          <a:p>
            <a:pPr eaLnBrk="1" hangingPunct="1"/>
            <a:r>
              <a:rPr lang="en-US" sz="3200" dirty="0">
                <a:latin typeface="Calibri" pitchFamily="34" charset="0"/>
                <a:cs typeface="Calibri" pitchFamily="34" charset="0"/>
              </a:rPr>
              <a:t>General </a:t>
            </a:r>
            <a:r>
              <a:rPr lang="en-US" sz="3200" dirty="0" err="1">
                <a:latin typeface="Calibri" pitchFamily="34" charset="0"/>
                <a:cs typeface="Calibri" pitchFamily="34" charset="0"/>
              </a:rPr>
              <a:t>Pseudocode</a:t>
            </a:r>
            <a:r>
              <a:rPr lang="en-US" sz="3200" dirty="0">
                <a:latin typeface="Calibri" pitchFamily="34" charset="0"/>
                <a:cs typeface="Calibri" pitchFamily="34" charset="0"/>
              </a:rPr>
              <a:t> </a:t>
            </a:r>
            <a:r>
              <a:rPr lang="en-US" sz="3200" dirty="0">
                <a:solidFill>
                  <a:srgbClr val="FF0000"/>
                </a:solidFill>
                <a:latin typeface="Calibri" pitchFamily="34" charset="0"/>
                <a:cs typeface="Calibri" pitchFamily="34" charset="0"/>
              </a:rPr>
              <a:t>Upstream</a:t>
            </a:r>
            <a:r>
              <a:rPr lang="en-US" sz="3200" dirty="0">
                <a:latin typeface="Calibri" pitchFamily="34" charset="0"/>
                <a:cs typeface="Calibri" pitchFamily="34" charset="0"/>
              </a:rPr>
              <a:t> Flow Algebra Evaluation</a:t>
            </a:r>
          </a:p>
        </p:txBody>
      </p:sp>
      <p:grpSp>
        <p:nvGrpSpPr>
          <p:cNvPr id="2" name="Group 1"/>
          <p:cNvGrpSpPr/>
          <p:nvPr/>
        </p:nvGrpSpPr>
        <p:grpSpPr>
          <a:xfrm>
            <a:off x="5641441" y="1913535"/>
            <a:ext cx="3065930" cy="3008768"/>
            <a:chOff x="5834063" y="1814513"/>
            <a:chExt cx="2809875" cy="2757487"/>
          </a:xfrm>
        </p:grpSpPr>
        <p:grpSp>
          <p:nvGrpSpPr>
            <p:cNvPr id="45059" name="Group 42"/>
            <p:cNvGrpSpPr>
              <a:grpSpLocks/>
            </p:cNvGrpSpPr>
            <p:nvPr/>
          </p:nvGrpSpPr>
          <p:grpSpPr bwMode="auto">
            <a:xfrm>
              <a:off x="5834063" y="1814513"/>
              <a:ext cx="2809875" cy="2757487"/>
              <a:chOff x="4123" y="1143"/>
              <a:chExt cx="1322" cy="1297"/>
            </a:xfrm>
          </p:grpSpPr>
          <p:grpSp>
            <p:nvGrpSpPr>
              <p:cNvPr id="45065" name="Group 34"/>
              <p:cNvGrpSpPr>
                <a:grpSpLocks/>
              </p:cNvGrpSpPr>
              <p:nvPr/>
            </p:nvGrpSpPr>
            <p:grpSpPr bwMode="auto">
              <a:xfrm>
                <a:off x="4123" y="1143"/>
                <a:ext cx="1322" cy="1297"/>
                <a:chOff x="3940" y="1405"/>
                <a:chExt cx="1002" cy="983"/>
              </a:xfrm>
            </p:grpSpPr>
            <p:sp>
              <p:nvSpPr>
                <p:cNvPr id="45072"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5073"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5074"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5075"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5076"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5077"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5078"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5079"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5080"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grpSp>
          <p:sp>
            <p:nvSpPr>
              <p:cNvPr id="45066" name="Line 35"/>
              <p:cNvSpPr>
                <a:spLocks noChangeShapeType="1"/>
              </p:cNvSpPr>
              <p:nvPr/>
            </p:nvSpPr>
            <p:spPr bwMode="auto">
              <a:xfrm>
                <a:off x="4450" y="1475"/>
                <a:ext cx="219"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5067" name="Line 36"/>
              <p:cNvSpPr>
                <a:spLocks noChangeShapeType="1"/>
              </p:cNvSpPr>
              <p:nvPr/>
            </p:nvSpPr>
            <p:spPr bwMode="auto">
              <a:xfrm>
                <a:off x="479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5068" name="Line 38"/>
              <p:cNvSpPr>
                <a:spLocks noChangeShapeType="1"/>
              </p:cNvSpPr>
              <p:nvPr/>
            </p:nvSpPr>
            <p:spPr bwMode="auto">
              <a:xfrm flipH="1">
                <a:off x="4903" y="1422"/>
                <a:ext cx="235"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5069" name="Line 39"/>
              <p:cNvSpPr>
                <a:spLocks noChangeShapeType="1"/>
              </p:cNvSpPr>
              <p:nvPr/>
            </p:nvSpPr>
            <p:spPr bwMode="auto">
              <a:xfrm>
                <a:off x="520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5070" name="Line 40"/>
              <p:cNvSpPr>
                <a:spLocks noChangeShapeType="1"/>
              </p:cNvSpPr>
              <p:nvPr/>
            </p:nvSpPr>
            <p:spPr bwMode="auto">
              <a:xfrm>
                <a:off x="4791" y="1413"/>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5071" name="Line 41"/>
              <p:cNvSpPr>
                <a:spLocks noChangeShapeType="1"/>
              </p:cNvSpPr>
              <p:nvPr/>
            </p:nvSpPr>
            <p:spPr bwMode="auto">
              <a:xfrm>
                <a:off x="4450" y="1893"/>
                <a:ext cx="254" cy="2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grpSp>
        <p:sp>
          <p:nvSpPr>
            <p:cNvPr id="45060" name="Rectangle 23"/>
            <p:cNvSpPr>
              <a:spLocks noChangeArrowheads="1"/>
            </p:cNvSpPr>
            <p:nvPr/>
          </p:nvSpPr>
          <p:spPr bwMode="auto">
            <a:xfrm>
              <a:off x="6061362" y="1946274"/>
              <a:ext cx="523303" cy="47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defRPr/>
              </a:pPr>
              <a:r>
                <a:rPr kumimoji="1" lang="en-US" sz="2800" dirty="0" err="1">
                  <a:solidFill>
                    <a:srgbClr val="000000"/>
                  </a:solidFill>
                  <a:latin typeface="Times New Roman"/>
                  <a:ea typeface="Times New Roman" pitchFamily="18" charset="0"/>
                  <a:cs typeface="Arial"/>
                </a:rPr>
                <a:t>P</a:t>
              </a:r>
              <a:r>
                <a:rPr kumimoji="1" lang="en-US" sz="2800" baseline="-25000" dirty="0" err="1">
                  <a:solidFill>
                    <a:srgbClr val="000000"/>
                  </a:solidFill>
                  <a:latin typeface="Times New Roman"/>
                  <a:ea typeface="Times New Roman" pitchFamily="18" charset="0"/>
                  <a:cs typeface="Arial"/>
                </a:rPr>
                <a:t>ki</a:t>
              </a:r>
              <a:endParaRPr kumimoji="1" lang="en-US" sz="2800" dirty="0">
                <a:solidFill>
                  <a:srgbClr val="000000"/>
                </a:solidFill>
                <a:latin typeface="Times New Roman"/>
                <a:ea typeface="Times New Roman" pitchFamily="18" charset="0"/>
                <a:cs typeface="Arial"/>
              </a:endParaRPr>
            </a:p>
          </p:txBody>
        </p:sp>
        <p:sp>
          <p:nvSpPr>
            <p:cNvPr id="45061" name="Line 39"/>
            <p:cNvSpPr>
              <a:spLocks noChangeShapeType="1"/>
            </p:cNvSpPr>
            <p:nvPr/>
          </p:nvSpPr>
          <p:spPr bwMode="auto">
            <a:xfrm flipH="1">
              <a:off x="6267450" y="2493963"/>
              <a:ext cx="14288" cy="539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grpSp>
      <p:graphicFrame>
        <p:nvGraphicFramePr>
          <p:cNvPr id="26" name="Table 25"/>
          <p:cNvGraphicFramePr>
            <a:graphicFrameLocks noGrp="1"/>
          </p:cNvGraphicFramePr>
          <p:nvPr>
            <p:extLst>
              <p:ext uri="{D42A27DB-BD31-4B8C-83A1-F6EECF244321}">
                <p14:modId xmlns:p14="http://schemas.microsoft.com/office/powerpoint/2010/main" val="1226732779"/>
              </p:ext>
            </p:extLst>
          </p:nvPr>
        </p:nvGraphicFramePr>
        <p:xfrm>
          <a:off x="604230" y="1498900"/>
          <a:ext cx="4889900" cy="4267200"/>
        </p:xfrm>
        <a:graphic>
          <a:graphicData uri="http://schemas.openxmlformats.org/drawingml/2006/table">
            <a:tbl>
              <a:tblPr/>
              <a:tblGrid>
                <a:gridCol w="4889900">
                  <a:extLst>
                    <a:ext uri="{9D8B030D-6E8A-4147-A177-3AD203B41FA5}">
                      <a16:colId xmlns:a16="http://schemas.microsoft.com/office/drawing/2014/main" val="20000"/>
                    </a:ext>
                  </a:extLst>
                </a:gridCol>
              </a:tblGrid>
              <a:tr h="4257659">
                <a:tc>
                  <a:txBody>
                    <a:bodyPr/>
                    <a:lstStyle/>
                    <a:p>
                      <a:pPr marL="0" marR="0" algn="l">
                        <a:spcBef>
                          <a:spcPts val="0"/>
                        </a:spcBef>
                        <a:spcAft>
                          <a:spcPts val="0"/>
                        </a:spcAft>
                      </a:pPr>
                      <a:r>
                        <a:rPr lang="en-US" sz="3500" dirty="0">
                          <a:latin typeface="Calibri" pitchFamily="34" charset="0"/>
                          <a:ea typeface="Times New Roman"/>
                          <a:cs typeface="Calibri" pitchFamily="34" charset="0"/>
                        </a:rPr>
                        <a:t>Global </a:t>
                      </a:r>
                      <a:r>
                        <a:rPr lang="en-US" sz="3500" u="sng" dirty="0">
                          <a:latin typeface="Calibri" pitchFamily="34" charset="0"/>
                          <a:ea typeface="Times New Roman"/>
                          <a:cs typeface="Calibri" pitchFamily="34" charset="0"/>
                        </a:rPr>
                        <a:t>P</a:t>
                      </a:r>
                      <a:r>
                        <a:rPr lang="en-US" sz="3500" dirty="0">
                          <a:latin typeface="Calibri" pitchFamily="34" charset="0"/>
                          <a:ea typeface="Times New Roman"/>
                          <a:cs typeface="Calibri" pitchFamily="34" charset="0"/>
                        </a:rPr>
                        <a:t>, </a:t>
                      </a:r>
                      <a:r>
                        <a:rPr lang="en-US" sz="3500" u="sng" dirty="0">
                          <a:latin typeface="Calibri" pitchFamily="34" charset="0"/>
                          <a:ea typeface="Times New Roman"/>
                          <a:cs typeface="Calibri" pitchFamily="34" charset="0"/>
                          <a:sym typeface="Symbol"/>
                        </a:rPr>
                        <a:t></a:t>
                      </a:r>
                      <a:r>
                        <a:rPr lang="en-US" sz="3500" dirty="0">
                          <a:latin typeface="Calibri" pitchFamily="34" charset="0"/>
                          <a:ea typeface="Times New Roman"/>
                          <a:cs typeface="Calibri" pitchFamily="34" charset="0"/>
                        </a:rPr>
                        <a:t>, </a:t>
                      </a:r>
                      <a:r>
                        <a:rPr lang="en-US" sz="3500" u="sng" dirty="0">
                          <a:latin typeface="Calibri" pitchFamily="34" charset="0"/>
                          <a:ea typeface="Times New Roman"/>
                          <a:cs typeface="Calibri" pitchFamily="34" charset="0"/>
                          <a:sym typeface="Symbol"/>
                        </a:rPr>
                        <a:t></a:t>
                      </a:r>
                      <a:endParaRPr lang="en-US" sz="3500" dirty="0">
                        <a:latin typeface="Calibri" pitchFamily="34" charset="0"/>
                        <a:ea typeface="Times New Roman"/>
                        <a:cs typeface="Calibri" pitchFamily="34" charset="0"/>
                      </a:endParaRPr>
                    </a:p>
                    <a:p>
                      <a:pPr marL="0" marR="0" algn="l">
                        <a:spcBef>
                          <a:spcPts val="0"/>
                        </a:spcBef>
                        <a:spcAft>
                          <a:spcPts val="0"/>
                        </a:spcAft>
                      </a:pPr>
                      <a:r>
                        <a:rPr lang="en-US" sz="3500" dirty="0" err="1">
                          <a:latin typeface="Calibri" pitchFamily="34" charset="0"/>
                          <a:ea typeface="Times New Roman"/>
                          <a:cs typeface="Calibri" pitchFamily="34" charset="0"/>
                        </a:rPr>
                        <a:t>FlowAlgebra</a:t>
                      </a:r>
                      <a:r>
                        <a:rPr lang="en-US" sz="3500" dirty="0">
                          <a:latin typeface="Calibri" pitchFamily="34" charset="0"/>
                          <a:ea typeface="Times New Roman"/>
                          <a:cs typeface="Calibri" pitchFamily="34" charset="0"/>
                        </a:rPr>
                        <a:t>(</a:t>
                      </a:r>
                      <a:r>
                        <a:rPr lang="en-US" sz="3500" dirty="0" err="1">
                          <a:latin typeface="Calibri" pitchFamily="34" charset="0"/>
                          <a:ea typeface="Times New Roman"/>
                          <a:cs typeface="Calibri" pitchFamily="34" charset="0"/>
                        </a:rPr>
                        <a:t>i</a:t>
                      </a:r>
                      <a:r>
                        <a:rPr lang="en-US" sz="3500" dirty="0">
                          <a:latin typeface="Calibri" pitchFamily="34" charset="0"/>
                          <a:ea typeface="Times New Roman"/>
                          <a:cs typeface="Calibri" pitchFamily="34" charset="0"/>
                        </a:rPr>
                        <a:t>)</a:t>
                      </a:r>
                    </a:p>
                    <a:p>
                      <a:pPr marL="0" marR="0" algn="l">
                        <a:spcBef>
                          <a:spcPts val="0"/>
                        </a:spcBef>
                        <a:spcAft>
                          <a:spcPts val="0"/>
                        </a:spcAft>
                      </a:pPr>
                      <a:r>
                        <a:rPr lang="en-US" sz="3500" dirty="0">
                          <a:latin typeface="Calibri" pitchFamily="34" charset="0"/>
                          <a:ea typeface="Times New Roman"/>
                          <a:cs typeface="Calibri" pitchFamily="34" charset="0"/>
                        </a:rPr>
                        <a:t>for all k neighbors of </a:t>
                      </a:r>
                      <a:r>
                        <a:rPr lang="en-US" sz="3500" dirty="0" err="1">
                          <a:latin typeface="Calibri" pitchFamily="34" charset="0"/>
                          <a:ea typeface="Times New Roman"/>
                          <a:cs typeface="Calibri" pitchFamily="34" charset="0"/>
                        </a:rPr>
                        <a:t>i</a:t>
                      </a:r>
                      <a:endParaRPr lang="en-US" sz="3500" dirty="0">
                        <a:latin typeface="Calibri" pitchFamily="34" charset="0"/>
                        <a:ea typeface="Times New Roman"/>
                        <a:cs typeface="Calibri" pitchFamily="34" charset="0"/>
                      </a:endParaRPr>
                    </a:p>
                    <a:p>
                      <a:pPr marL="274320" marR="0" algn="l">
                        <a:spcBef>
                          <a:spcPts val="0"/>
                        </a:spcBef>
                        <a:spcAft>
                          <a:spcPts val="0"/>
                        </a:spcAft>
                      </a:pPr>
                      <a:r>
                        <a:rPr lang="en-US" sz="3500" dirty="0">
                          <a:latin typeface="Calibri" pitchFamily="34" charset="0"/>
                          <a:ea typeface="Times New Roman"/>
                          <a:cs typeface="Calibri" pitchFamily="34" charset="0"/>
                        </a:rPr>
                        <a:t>if </a:t>
                      </a:r>
                      <a:r>
                        <a:rPr lang="en-US" sz="3500" dirty="0" err="1">
                          <a:latin typeface="Calibri" pitchFamily="34" charset="0"/>
                          <a:ea typeface="Times New Roman"/>
                          <a:cs typeface="Calibri" pitchFamily="34" charset="0"/>
                        </a:rPr>
                        <a:t>P</a:t>
                      </a:r>
                      <a:r>
                        <a:rPr lang="en-US" sz="3500" baseline="-25000" dirty="0" err="1">
                          <a:latin typeface="Calibri" pitchFamily="34" charset="0"/>
                          <a:ea typeface="Times New Roman"/>
                          <a:cs typeface="Calibri" pitchFamily="34" charset="0"/>
                        </a:rPr>
                        <a:t>ki</a:t>
                      </a:r>
                      <a:r>
                        <a:rPr lang="en-US" sz="3500" dirty="0">
                          <a:latin typeface="Calibri" pitchFamily="34" charset="0"/>
                          <a:ea typeface="Times New Roman"/>
                          <a:cs typeface="Calibri" pitchFamily="34" charset="0"/>
                        </a:rPr>
                        <a:t>&gt;0</a:t>
                      </a:r>
                    </a:p>
                    <a:p>
                      <a:pPr marL="502920" marR="0" algn="l">
                        <a:spcBef>
                          <a:spcPts val="0"/>
                        </a:spcBef>
                        <a:spcAft>
                          <a:spcPts val="0"/>
                        </a:spcAft>
                      </a:pPr>
                      <a:r>
                        <a:rPr lang="en-US" sz="3500" dirty="0" err="1">
                          <a:latin typeface="Calibri" pitchFamily="34" charset="0"/>
                          <a:ea typeface="Times New Roman"/>
                          <a:cs typeface="Calibri" pitchFamily="34" charset="0"/>
                        </a:rPr>
                        <a:t>FlowAlgebra</a:t>
                      </a:r>
                      <a:r>
                        <a:rPr lang="en-US" sz="3500" dirty="0">
                          <a:latin typeface="Calibri" pitchFamily="34" charset="0"/>
                          <a:ea typeface="Times New Roman"/>
                          <a:cs typeface="Calibri" pitchFamily="34" charset="0"/>
                        </a:rPr>
                        <a:t>(k)</a:t>
                      </a:r>
                    </a:p>
                    <a:p>
                      <a:pPr marL="0" marR="0" algn="l">
                        <a:spcBef>
                          <a:spcPts val="0"/>
                        </a:spcBef>
                        <a:spcAft>
                          <a:spcPts val="0"/>
                        </a:spcAft>
                      </a:pPr>
                      <a:r>
                        <a:rPr lang="en-US" sz="3500" dirty="0">
                          <a:latin typeface="Calibri" pitchFamily="34" charset="0"/>
                          <a:ea typeface="Times New Roman"/>
                          <a:cs typeface="Calibri" pitchFamily="34" charset="0"/>
                        </a:rPr>
                        <a:t>next k</a:t>
                      </a:r>
                    </a:p>
                    <a:p>
                      <a:pPr marL="0" marR="0" algn="l">
                        <a:spcBef>
                          <a:spcPts val="0"/>
                        </a:spcBef>
                        <a:spcAft>
                          <a:spcPts val="0"/>
                        </a:spcAft>
                      </a:pPr>
                      <a:r>
                        <a:rPr lang="en-US" sz="3500" b="1" u="sng" dirty="0" smtClean="0">
                          <a:solidFill>
                            <a:srgbClr val="FF0000"/>
                          </a:solidFill>
                          <a:latin typeface="Calibri" pitchFamily="34" charset="0"/>
                          <a:ea typeface="Times New Roman"/>
                          <a:cs typeface="Calibri" pitchFamily="34" charset="0"/>
                          <a:sym typeface="Symbol"/>
                        </a:rPr>
                        <a:t></a:t>
                      </a:r>
                      <a:r>
                        <a:rPr lang="en-US" sz="3500" b="1" i="1" baseline="-25000" dirty="0" err="1">
                          <a:solidFill>
                            <a:srgbClr val="FF0000"/>
                          </a:solidFill>
                          <a:latin typeface="Calibri" pitchFamily="34" charset="0"/>
                          <a:ea typeface="Times New Roman"/>
                          <a:cs typeface="Calibri" pitchFamily="34" charset="0"/>
                        </a:rPr>
                        <a:t>i</a:t>
                      </a:r>
                      <a:r>
                        <a:rPr lang="en-US" sz="3500" b="1" i="1" dirty="0">
                          <a:solidFill>
                            <a:srgbClr val="FF0000"/>
                          </a:solidFill>
                          <a:latin typeface="Calibri" pitchFamily="34" charset="0"/>
                          <a:ea typeface="Times New Roman"/>
                          <a:cs typeface="Calibri" pitchFamily="34" charset="0"/>
                        </a:rPr>
                        <a:t> </a:t>
                      </a:r>
                      <a:r>
                        <a:rPr lang="en-US" sz="3500" b="1" dirty="0">
                          <a:solidFill>
                            <a:srgbClr val="FF0000"/>
                          </a:solidFill>
                          <a:latin typeface="Calibri" pitchFamily="34" charset="0"/>
                          <a:ea typeface="Times New Roman"/>
                          <a:cs typeface="Calibri" pitchFamily="34" charset="0"/>
                        </a:rPr>
                        <a:t>= FA(</a:t>
                      </a:r>
                      <a:r>
                        <a:rPr lang="en-US" sz="3500" b="1" u="sng" dirty="0">
                          <a:solidFill>
                            <a:srgbClr val="FF0000"/>
                          </a:solidFill>
                          <a:latin typeface="Calibri" pitchFamily="34" charset="0"/>
                          <a:ea typeface="Times New Roman"/>
                          <a:cs typeface="Calibri" pitchFamily="34" charset="0"/>
                          <a:sym typeface="Symbol"/>
                        </a:rPr>
                        <a:t></a:t>
                      </a:r>
                      <a:r>
                        <a:rPr lang="en-US" sz="3500" b="1" baseline="-25000" dirty="0" err="1">
                          <a:solidFill>
                            <a:srgbClr val="FF0000"/>
                          </a:solidFill>
                          <a:latin typeface="Calibri" pitchFamily="34" charset="0"/>
                          <a:ea typeface="Times New Roman"/>
                          <a:cs typeface="Calibri" pitchFamily="34" charset="0"/>
                        </a:rPr>
                        <a:t>i</a:t>
                      </a:r>
                      <a:r>
                        <a:rPr lang="en-US" sz="3500" b="1" dirty="0">
                          <a:solidFill>
                            <a:srgbClr val="FF0000"/>
                          </a:solidFill>
                          <a:latin typeface="Calibri" pitchFamily="34" charset="0"/>
                          <a:ea typeface="Times New Roman"/>
                          <a:cs typeface="Calibri" pitchFamily="34" charset="0"/>
                        </a:rPr>
                        <a:t>, </a:t>
                      </a:r>
                      <a:r>
                        <a:rPr lang="en-US" sz="3500" b="1" u="sng" dirty="0" err="1">
                          <a:solidFill>
                            <a:srgbClr val="FF0000"/>
                          </a:solidFill>
                          <a:latin typeface="Calibri" pitchFamily="34" charset="0"/>
                          <a:ea typeface="Times New Roman"/>
                          <a:cs typeface="Calibri" pitchFamily="34" charset="0"/>
                        </a:rPr>
                        <a:t>P</a:t>
                      </a:r>
                      <a:r>
                        <a:rPr lang="en-US" sz="3500" b="1" baseline="-25000" dirty="0" err="1">
                          <a:solidFill>
                            <a:srgbClr val="FF0000"/>
                          </a:solidFill>
                          <a:latin typeface="Calibri" pitchFamily="34" charset="0"/>
                          <a:ea typeface="Times New Roman"/>
                          <a:cs typeface="Calibri" pitchFamily="34" charset="0"/>
                        </a:rPr>
                        <a:t>ki</a:t>
                      </a:r>
                      <a:r>
                        <a:rPr lang="en-US" sz="3500" b="1" dirty="0">
                          <a:solidFill>
                            <a:srgbClr val="FF0000"/>
                          </a:solidFill>
                          <a:latin typeface="Calibri" pitchFamily="34" charset="0"/>
                          <a:ea typeface="Times New Roman"/>
                          <a:cs typeface="Calibri" pitchFamily="34" charset="0"/>
                        </a:rPr>
                        <a:t>, </a:t>
                      </a:r>
                      <a:r>
                        <a:rPr lang="en-US" sz="3500" b="1" u="sng" dirty="0">
                          <a:solidFill>
                            <a:srgbClr val="FF0000"/>
                          </a:solidFill>
                          <a:latin typeface="Calibri" pitchFamily="34" charset="0"/>
                          <a:ea typeface="Times New Roman"/>
                          <a:cs typeface="Calibri" pitchFamily="34" charset="0"/>
                          <a:sym typeface="Symbol"/>
                        </a:rPr>
                        <a:t></a:t>
                      </a:r>
                      <a:r>
                        <a:rPr lang="en-US" sz="3500" b="1" i="1" baseline="-25000" dirty="0">
                          <a:solidFill>
                            <a:srgbClr val="FF0000"/>
                          </a:solidFill>
                          <a:latin typeface="Calibri" pitchFamily="34" charset="0"/>
                          <a:ea typeface="Times New Roman"/>
                          <a:cs typeface="Calibri" pitchFamily="34" charset="0"/>
                        </a:rPr>
                        <a:t>k</a:t>
                      </a:r>
                      <a:r>
                        <a:rPr lang="en-US" sz="3500" b="1" dirty="0">
                          <a:solidFill>
                            <a:srgbClr val="FF0000"/>
                          </a:solidFill>
                          <a:latin typeface="Calibri" pitchFamily="34" charset="0"/>
                          <a:ea typeface="Times New Roman"/>
                          <a:cs typeface="Calibri" pitchFamily="34" charset="0"/>
                        </a:rPr>
                        <a:t>, </a:t>
                      </a:r>
                      <a:r>
                        <a:rPr lang="en-US" sz="3500" b="1" u="sng" dirty="0">
                          <a:solidFill>
                            <a:srgbClr val="FF0000"/>
                          </a:solidFill>
                          <a:latin typeface="Calibri" pitchFamily="34" charset="0"/>
                          <a:ea typeface="Times New Roman"/>
                          <a:cs typeface="Calibri" pitchFamily="34" charset="0"/>
                          <a:sym typeface="Symbol"/>
                        </a:rPr>
                        <a:t></a:t>
                      </a:r>
                      <a:r>
                        <a:rPr lang="en-US" sz="3500" b="1" baseline="-25000" dirty="0">
                          <a:solidFill>
                            <a:srgbClr val="FF0000"/>
                          </a:solidFill>
                          <a:latin typeface="Calibri" pitchFamily="34" charset="0"/>
                          <a:ea typeface="Times New Roman"/>
                          <a:cs typeface="Calibri" pitchFamily="34" charset="0"/>
                        </a:rPr>
                        <a:t>k</a:t>
                      </a:r>
                      <a:r>
                        <a:rPr lang="en-US" sz="3500" b="1" dirty="0" smtClean="0">
                          <a:solidFill>
                            <a:srgbClr val="FF0000"/>
                          </a:solidFill>
                          <a:latin typeface="Calibri" pitchFamily="34" charset="0"/>
                          <a:ea typeface="Times New Roman"/>
                          <a:cs typeface="Calibri" pitchFamily="34" charset="0"/>
                        </a:rPr>
                        <a:t>)</a:t>
                      </a:r>
                    </a:p>
                    <a:p>
                      <a:pPr marL="0" marR="0" algn="l">
                        <a:spcBef>
                          <a:spcPts val="0"/>
                        </a:spcBef>
                        <a:spcAft>
                          <a:spcPts val="0"/>
                        </a:spcAft>
                      </a:pPr>
                      <a:r>
                        <a:rPr lang="en-US" sz="3500" dirty="0" smtClean="0">
                          <a:latin typeface="Calibri" pitchFamily="34" charset="0"/>
                          <a:ea typeface="Times New Roman"/>
                          <a:cs typeface="Calibri" pitchFamily="34" charset="0"/>
                        </a:rPr>
                        <a:t>return</a:t>
                      </a:r>
                      <a:endParaRPr lang="en-US" sz="3500" dirty="0">
                        <a:latin typeface="Calibri" pitchFamily="34" charset="0"/>
                        <a:ea typeface="Times New Roman"/>
                        <a:cs typeface="Calibri"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5064" name="Rectangle 5"/>
          <p:cNvSpPr>
            <a:spLocks noChangeArrowheads="1"/>
          </p:cNvSpPr>
          <p:nvPr/>
        </p:nvSpPr>
        <p:spPr bwMode="auto">
          <a:xfrm>
            <a:off x="4479636" y="695668"/>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Tree>
    <p:extLst>
      <p:ext uri="{BB962C8B-B14F-4D97-AF65-F5344CB8AC3E}">
        <p14:creationId xmlns:p14="http://schemas.microsoft.com/office/powerpoint/2010/main" val="3022005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335" y="3513559"/>
            <a:ext cx="3556397" cy="24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765" y="1007291"/>
            <a:ext cx="3569494"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159720" y="145260"/>
            <a:ext cx="8984279" cy="363474"/>
          </a:xfrm>
        </p:spPr>
        <p:txBody>
          <a:bodyPr/>
          <a:lstStyle/>
          <a:p>
            <a:pPr eaLnBrk="1" hangingPunct="1"/>
            <a:r>
              <a:rPr lang="en-US" sz="3200" dirty="0">
                <a:latin typeface="Calibri" pitchFamily="34" charset="0"/>
              </a:rPr>
              <a:t>Example: Retention limited runoff generation with run-on</a:t>
            </a:r>
          </a:p>
        </p:txBody>
      </p:sp>
      <p:graphicFrame>
        <p:nvGraphicFramePr>
          <p:cNvPr id="26" name="Table 25"/>
          <p:cNvGraphicFramePr>
            <a:graphicFrameLocks noGrp="1"/>
          </p:cNvGraphicFramePr>
          <p:nvPr>
            <p:extLst>
              <p:ext uri="{D42A27DB-BD31-4B8C-83A1-F6EECF244321}">
                <p14:modId xmlns:p14="http://schemas.microsoft.com/office/powerpoint/2010/main" val="529130553"/>
              </p:ext>
            </p:extLst>
          </p:nvPr>
        </p:nvGraphicFramePr>
        <p:xfrm>
          <a:off x="159720" y="1758594"/>
          <a:ext cx="4303213" cy="4214802"/>
        </p:xfrm>
        <a:graphic>
          <a:graphicData uri="http://schemas.openxmlformats.org/drawingml/2006/table">
            <a:tbl>
              <a:tblPr/>
              <a:tblGrid>
                <a:gridCol w="4303213">
                  <a:extLst>
                    <a:ext uri="{9D8B030D-6E8A-4147-A177-3AD203B41FA5}">
                      <a16:colId xmlns:a16="http://schemas.microsoft.com/office/drawing/2014/main" val="20000"/>
                    </a:ext>
                  </a:extLst>
                </a:gridCol>
              </a:tblGrid>
              <a:tr h="4214802">
                <a:tc>
                  <a:txBody>
                    <a:bodyPr/>
                    <a:lstStyle/>
                    <a:p>
                      <a:pPr marL="0" marR="0" algn="l">
                        <a:spcBef>
                          <a:spcPts val="0"/>
                        </a:spcBef>
                        <a:spcAft>
                          <a:spcPts val="0"/>
                        </a:spcAft>
                      </a:pPr>
                      <a:r>
                        <a:rPr lang="en-US" sz="2300" dirty="0">
                          <a:latin typeface="+mn-lt"/>
                          <a:ea typeface="Times New Roman"/>
                        </a:rPr>
                        <a:t>Global </a:t>
                      </a:r>
                      <a:r>
                        <a:rPr lang="en-US" sz="2300" u="sng" dirty="0">
                          <a:latin typeface="+mn-lt"/>
                          <a:ea typeface="Times New Roman"/>
                        </a:rPr>
                        <a:t>P</a:t>
                      </a:r>
                      <a:r>
                        <a:rPr lang="en-US" sz="2300" dirty="0">
                          <a:latin typeface="+mn-lt"/>
                          <a:ea typeface="Times New Roman"/>
                        </a:rPr>
                        <a:t>, </a:t>
                      </a:r>
                      <a:r>
                        <a:rPr lang="en-US" sz="2300" u="none" dirty="0" smtClean="0">
                          <a:latin typeface="+mn-lt"/>
                          <a:ea typeface="Times New Roman"/>
                          <a:sym typeface="Symbol"/>
                        </a:rPr>
                        <a:t>(</a:t>
                      </a:r>
                      <a:r>
                        <a:rPr lang="en-US" sz="2300" u="sng" dirty="0" err="1" smtClean="0">
                          <a:latin typeface="+mn-lt"/>
                          <a:ea typeface="Times New Roman"/>
                          <a:sym typeface="Symbol"/>
                        </a:rPr>
                        <a:t>r</a:t>
                      </a:r>
                      <a:r>
                        <a:rPr lang="en-US" sz="2300" u="none" dirty="0" err="1" smtClean="0">
                          <a:latin typeface="+mn-lt"/>
                          <a:ea typeface="Times New Roman"/>
                          <a:sym typeface="Symbol"/>
                        </a:rPr>
                        <a:t>,</a:t>
                      </a:r>
                      <a:r>
                        <a:rPr lang="en-US" sz="2300" u="sng" dirty="0" err="1" smtClean="0">
                          <a:latin typeface="+mn-lt"/>
                          <a:ea typeface="Times New Roman"/>
                          <a:sym typeface="Symbol"/>
                        </a:rPr>
                        <a:t>c</a:t>
                      </a:r>
                      <a:r>
                        <a:rPr lang="en-US" sz="2300" u="none" dirty="0" smtClean="0">
                          <a:latin typeface="+mn-lt"/>
                          <a:ea typeface="Times New Roman"/>
                          <a:sym typeface="Symbol"/>
                        </a:rPr>
                        <a:t>)</a:t>
                      </a:r>
                      <a:r>
                        <a:rPr lang="en-US" sz="2300" dirty="0" smtClean="0">
                          <a:latin typeface="+mn-lt"/>
                          <a:ea typeface="Times New Roman"/>
                        </a:rPr>
                        <a:t>, </a:t>
                      </a:r>
                      <a:r>
                        <a:rPr lang="en-US" sz="2300" u="sng" dirty="0" smtClean="0">
                          <a:latin typeface="+mn-lt"/>
                          <a:ea typeface="Times New Roman"/>
                          <a:sym typeface="Symbol"/>
                        </a:rPr>
                        <a:t>q</a:t>
                      </a:r>
                      <a:endParaRPr lang="en-US" sz="2300" dirty="0">
                        <a:latin typeface="+mn-lt"/>
                        <a:ea typeface="Times New Roman"/>
                      </a:endParaRPr>
                    </a:p>
                    <a:p>
                      <a:pPr marL="0" marR="0" algn="l">
                        <a:spcBef>
                          <a:spcPts val="0"/>
                        </a:spcBef>
                        <a:spcAft>
                          <a:spcPts val="0"/>
                        </a:spcAft>
                      </a:pPr>
                      <a:r>
                        <a:rPr lang="en-US" sz="2300" dirty="0" err="1">
                          <a:latin typeface="+mn-lt"/>
                          <a:ea typeface="Times New Roman"/>
                        </a:rPr>
                        <a:t>FlowAlgebra</a:t>
                      </a:r>
                      <a:r>
                        <a:rPr lang="en-US" sz="2300" dirty="0">
                          <a:latin typeface="+mn-lt"/>
                          <a:ea typeface="Times New Roman"/>
                        </a:rPr>
                        <a:t>(</a:t>
                      </a:r>
                      <a:r>
                        <a:rPr lang="en-US" sz="2300" dirty="0" err="1">
                          <a:latin typeface="+mn-lt"/>
                          <a:ea typeface="Times New Roman"/>
                        </a:rPr>
                        <a:t>i</a:t>
                      </a:r>
                      <a:r>
                        <a:rPr lang="en-US" sz="2300" dirty="0">
                          <a:latin typeface="+mn-lt"/>
                          <a:ea typeface="Times New Roman"/>
                        </a:rPr>
                        <a:t>)</a:t>
                      </a:r>
                    </a:p>
                    <a:p>
                      <a:pPr marL="0" marR="0" algn="l">
                        <a:spcBef>
                          <a:spcPts val="0"/>
                        </a:spcBef>
                        <a:spcAft>
                          <a:spcPts val="0"/>
                        </a:spcAft>
                      </a:pPr>
                      <a:r>
                        <a:rPr lang="en-US" sz="2300" dirty="0">
                          <a:latin typeface="+mn-lt"/>
                          <a:ea typeface="Times New Roman"/>
                        </a:rPr>
                        <a:t>for all k neighbors of </a:t>
                      </a:r>
                      <a:r>
                        <a:rPr lang="en-US" sz="2300" dirty="0" err="1">
                          <a:latin typeface="+mn-lt"/>
                          <a:ea typeface="Times New Roman"/>
                        </a:rPr>
                        <a:t>i</a:t>
                      </a:r>
                      <a:endParaRPr lang="en-US" sz="2300" dirty="0">
                        <a:latin typeface="+mn-lt"/>
                        <a:ea typeface="Times New Roman"/>
                      </a:endParaRPr>
                    </a:p>
                    <a:p>
                      <a:pPr marL="274320" marR="0" algn="l">
                        <a:spcBef>
                          <a:spcPts val="0"/>
                        </a:spcBef>
                        <a:spcAft>
                          <a:spcPts val="0"/>
                        </a:spcAft>
                      </a:pPr>
                      <a:r>
                        <a:rPr lang="en-US" sz="2300" dirty="0">
                          <a:latin typeface="+mn-lt"/>
                          <a:ea typeface="Times New Roman"/>
                        </a:rPr>
                        <a:t>if </a:t>
                      </a:r>
                      <a:r>
                        <a:rPr lang="en-US" sz="2300" dirty="0" err="1">
                          <a:latin typeface="+mn-lt"/>
                          <a:ea typeface="Times New Roman"/>
                        </a:rPr>
                        <a:t>P</a:t>
                      </a:r>
                      <a:r>
                        <a:rPr lang="en-US" sz="2300" baseline="-25000" dirty="0" err="1">
                          <a:latin typeface="+mn-lt"/>
                          <a:ea typeface="Times New Roman"/>
                        </a:rPr>
                        <a:t>ki</a:t>
                      </a:r>
                      <a:r>
                        <a:rPr lang="en-US" sz="2300" dirty="0">
                          <a:latin typeface="+mn-lt"/>
                          <a:ea typeface="Times New Roman"/>
                        </a:rPr>
                        <a:t>&gt;0</a:t>
                      </a:r>
                    </a:p>
                    <a:p>
                      <a:pPr marL="502920" marR="0" algn="l">
                        <a:spcBef>
                          <a:spcPts val="0"/>
                        </a:spcBef>
                        <a:spcAft>
                          <a:spcPts val="0"/>
                        </a:spcAft>
                      </a:pPr>
                      <a:r>
                        <a:rPr lang="en-US" sz="2300" dirty="0" err="1">
                          <a:latin typeface="+mn-lt"/>
                          <a:ea typeface="Times New Roman"/>
                        </a:rPr>
                        <a:t>FlowAlgebra</a:t>
                      </a:r>
                      <a:r>
                        <a:rPr lang="en-US" sz="2300" dirty="0">
                          <a:latin typeface="+mn-lt"/>
                          <a:ea typeface="Times New Roman"/>
                        </a:rPr>
                        <a:t>(k)</a:t>
                      </a:r>
                    </a:p>
                    <a:p>
                      <a:pPr marL="0" marR="0" algn="l">
                        <a:spcBef>
                          <a:spcPts val="0"/>
                        </a:spcBef>
                        <a:spcAft>
                          <a:spcPts val="0"/>
                        </a:spcAft>
                      </a:pPr>
                      <a:r>
                        <a:rPr lang="en-US" sz="2300" dirty="0">
                          <a:latin typeface="+mn-lt"/>
                          <a:ea typeface="Times New Roman"/>
                        </a:rPr>
                        <a:t>next k</a:t>
                      </a:r>
                    </a:p>
                    <a:p>
                      <a:pPr marL="0" marR="0" algn="l">
                        <a:spcBef>
                          <a:spcPts val="0"/>
                        </a:spcBef>
                        <a:spcAft>
                          <a:spcPts val="0"/>
                        </a:spcAft>
                      </a:pPr>
                      <a:r>
                        <a:rPr lang="en-US" sz="2300" b="1" u="sng" dirty="0" smtClean="0">
                          <a:solidFill>
                            <a:srgbClr val="FF0000"/>
                          </a:solidFill>
                          <a:latin typeface="+mn-lt"/>
                          <a:ea typeface="Times New Roman"/>
                          <a:sym typeface="Symbol"/>
                        </a:rPr>
                        <a:t> </a:t>
                      </a:r>
                      <a:endParaRPr lang="en-US" sz="2300" b="1" dirty="0" smtClean="0">
                        <a:solidFill>
                          <a:srgbClr val="FF0000"/>
                        </a:solidFill>
                        <a:latin typeface="+mn-lt"/>
                        <a:ea typeface="Times New Roman"/>
                      </a:endParaRPr>
                    </a:p>
                    <a:p>
                      <a:pPr marL="0" marR="0" algn="l">
                        <a:spcBef>
                          <a:spcPts val="0"/>
                        </a:spcBef>
                        <a:spcAft>
                          <a:spcPts val="0"/>
                        </a:spcAft>
                      </a:pPr>
                      <a:endParaRPr lang="en-US" sz="2300" dirty="0" smtClean="0">
                        <a:latin typeface="+mn-lt"/>
                        <a:ea typeface="Times New Roman"/>
                      </a:endParaRPr>
                    </a:p>
                    <a:p>
                      <a:pPr marL="0" marR="0" algn="l">
                        <a:spcBef>
                          <a:spcPts val="0"/>
                        </a:spcBef>
                        <a:spcAft>
                          <a:spcPts val="0"/>
                        </a:spcAft>
                      </a:pPr>
                      <a:r>
                        <a:rPr lang="en-US" sz="2300" dirty="0" smtClean="0">
                          <a:latin typeface="+mn-lt"/>
                          <a:ea typeface="Times New Roman"/>
                        </a:rPr>
                        <a:t>return</a:t>
                      </a:r>
                      <a:endParaRPr lang="en-US" sz="2300" dirty="0">
                        <a:latin typeface="+mn-lt"/>
                        <a:ea typeface="Times New Roman"/>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127" name="Rectangle 5"/>
          <p:cNvSpPr>
            <a:spLocks noChangeArrowheads="1"/>
          </p:cNvSpPr>
          <p:nvPr/>
        </p:nvSpPr>
        <p:spPr bwMode="auto">
          <a:xfrm>
            <a:off x="4479636" y="695668"/>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graphicFrame>
        <p:nvGraphicFramePr>
          <p:cNvPr id="5122" name="Object 2"/>
          <p:cNvGraphicFramePr>
            <a:graphicFrameLocks noChangeAspect="1"/>
          </p:cNvGraphicFramePr>
          <p:nvPr>
            <p:extLst>
              <p:ext uri="{D42A27DB-BD31-4B8C-83A1-F6EECF244321}">
                <p14:modId xmlns:p14="http://schemas.microsoft.com/office/powerpoint/2010/main" val="2254581499"/>
              </p:ext>
            </p:extLst>
          </p:nvPr>
        </p:nvGraphicFramePr>
        <p:xfrm>
          <a:off x="98665" y="3907157"/>
          <a:ext cx="4164148" cy="826792"/>
        </p:xfrm>
        <a:graphic>
          <a:graphicData uri="http://schemas.openxmlformats.org/presentationml/2006/ole">
            <mc:AlternateContent xmlns:mc="http://schemas.openxmlformats.org/markup-compatibility/2006">
              <mc:Choice xmlns:v="urn:schemas-microsoft-com:vml" Requires="v">
                <p:oleObj spid="_x0000_s96283" name="Equation" r:id="rId5" imgW="1841400" imgH="368280" progId="Equation.3">
                  <p:embed/>
                </p:oleObj>
              </mc:Choice>
              <mc:Fallback>
                <p:oleObj name="Equation" r:id="rId5" imgW="1841400" imgH="368280" progId="Equation.3">
                  <p:embed/>
                  <p:pic>
                    <p:nvPicPr>
                      <p:cNvPr id="512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65" y="3907157"/>
                        <a:ext cx="4164148" cy="826792"/>
                      </a:xfrm>
                      <a:prstGeom prst="rect">
                        <a:avLst/>
                      </a:prstGeom>
                      <a:noFill/>
                      <a:extLst/>
                    </p:spPr>
                  </p:pic>
                </p:oleObj>
              </mc:Fallback>
            </mc:AlternateContent>
          </a:graphicData>
        </a:graphic>
      </p:graphicFrame>
      <p:grpSp>
        <p:nvGrpSpPr>
          <p:cNvPr id="2" name="Group 1"/>
          <p:cNvGrpSpPr/>
          <p:nvPr/>
        </p:nvGrpSpPr>
        <p:grpSpPr>
          <a:xfrm>
            <a:off x="3081437" y="1443030"/>
            <a:ext cx="2355004" cy="1894791"/>
            <a:chOff x="3963985" y="838292"/>
            <a:chExt cx="2895600" cy="2270125"/>
          </a:xfrm>
        </p:grpSpPr>
        <p:grpSp>
          <p:nvGrpSpPr>
            <p:cNvPr id="5123" name="Group 58"/>
            <p:cNvGrpSpPr>
              <a:grpSpLocks/>
            </p:cNvGrpSpPr>
            <p:nvPr/>
          </p:nvGrpSpPr>
          <p:grpSpPr bwMode="auto">
            <a:xfrm>
              <a:off x="3963985" y="1324067"/>
              <a:ext cx="2895600" cy="1784350"/>
              <a:chOff x="5486400" y="2879803"/>
              <a:chExt cx="2895600" cy="1784194"/>
            </a:xfrm>
          </p:grpSpPr>
          <p:sp>
            <p:nvSpPr>
              <p:cNvPr id="5136" name="Freeform 55"/>
              <p:cNvSpPr>
                <a:spLocks/>
              </p:cNvSpPr>
              <p:nvPr/>
            </p:nvSpPr>
            <p:spPr bwMode="auto">
              <a:xfrm>
                <a:off x="5486400" y="2879803"/>
                <a:ext cx="2895600" cy="1692197"/>
              </a:xfrm>
              <a:custGeom>
                <a:avLst/>
                <a:gdLst>
                  <a:gd name="T0" fmla="*/ 0 w 2895600"/>
                  <a:gd name="T1" fmla="*/ 265609 h 2018405"/>
                  <a:gd name="T2" fmla="*/ 11151 w 2895600"/>
                  <a:gd name="T3" fmla="*/ 0 h 2018405"/>
                  <a:gd name="T4" fmla="*/ 669073 w 2895600"/>
                  <a:gd name="T5" fmla="*/ 26784 h 2018405"/>
                  <a:gd name="T6" fmla="*/ 1304693 w 2895600"/>
                  <a:gd name="T7" fmla="*/ 93745 h 2018405"/>
                  <a:gd name="T8" fmla="*/ 1973766 w 2895600"/>
                  <a:gd name="T9" fmla="*/ 158791 h 2018405"/>
                  <a:gd name="T10" fmla="*/ 2609384 w 2895600"/>
                  <a:gd name="T11" fmla="*/ 214273 h 2018405"/>
                  <a:gd name="T12" fmla="*/ 2895600 w 2895600"/>
                  <a:gd name="T13" fmla="*/ 226390 h 2018405"/>
                  <a:gd name="T14" fmla="*/ 2895600 w 2895600"/>
                  <a:gd name="T15" fmla="*/ 346286 h 2018405"/>
                  <a:gd name="T16" fmla="*/ 0 w 2895600"/>
                  <a:gd name="T17" fmla="*/ 265609 h 20184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5600"/>
                  <a:gd name="T28" fmla="*/ 0 h 2018405"/>
                  <a:gd name="T29" fmla="*/ 2895600 w 2895600"/>
                  <a:gd name="T30" fmla="*/ 2018405 h 20184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5600" h="2018405">
                    <a:moveTo>
                      <a:pt x="0" y="1548161"/>
                    </a:moveTo>
                    <a:cubicBezTo>
                      <a:pt x="7096" y="210183"/>
                      <a:pt x="10841" y="745273"/>
                      <a:pt x="11151" y="0"/>
                    </a:cubicBezTo>
                    <a:cubicBezTo>
                      <a:pt x="557870" y="141249"/>
                      <a:pt x="453483" y="65049"/>
                      <a:pt x="669073" y="156117"/>
                    </a:cubicBezTo>
                    <a:cubicBezTo>
                      <a:pt x="884663" y="247185"/>
                      <a:pt x="1087244" y="418171"/>
                      <a:pt x="1304693" y="546410"/>
                    </a:cubicBezTo>
                    <a:cubicBezTo>
                      <a:pt x="1522142" y="674649"/>
                      <a:pt x="1756317" y="808463"/>
                      <a:pt x="1973766" y="925551"/>
                    </a:cubicBezTo>
                    <a:cubicBezTo>
                      <a:pt x="2191215" y="1042639"/>
                      <a:pt x="2455746" y="1183269"/>
                      <a:pt x="2609385" y="1248937"/>
                    </a:cubicBezTo>
                    <a:cubicBezTo>
                      <a:pt x="2763024" y="1314605"/>
                      <a:pt x="2694343" y="1283546"/>
                      <a:pt x="2895600" y="1319562"/>
                    </a:cubicBezTo>
                    <a:cubicBezTo>
                      <a:pt x="2889038" y="1563397"/>
                      <a:pt x="2882900" y="1748918"/>
                      <a:pt x="2895600" y="2018405"/>
                    </a:cubicBezTo>
                    <a:cubicBezTo>
                      <a:pt x="2459379" y="2013167"/>
                      <a:pt x="601856" y="1563959"/>
                      <a:pt x="0" y="1548161"/>
                    </a:cubicBezTo>
                    <a:close/>
                  </a:path>
                </a:pathLst>
              </a:cu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sp>
            <p:nvSpPr>
              <p:cNvPr id="50" name="Freeform 49"/>
              <p:cNvSpPr/>
              <p:nvPr/>
            </p:nvSpPr>
            <p:spPr bwMode="auto">
              <a:xfrm>
                <a:off x="5486400" y="3100447"/>
                <a:ext cx="2895600" cy="1563550"/>
              </a:xfrm>
              <a:custGeom>
                <a:avLst/>
                <a:gdLst>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5"/>
                  <a:gd name="connsiteY0" fmla="*/ 1691268 h 1957039"/>
                  <a:gd name="connsiteX1" fmla="*/ 408879 w 3715525"/>
                  <a:gd name="connsiteY1" fmla="*/ 219307 h 1957039"/>
                  <a:gd name="connsiteX2" fmla="*/ 1066801 w 3715525"/>
                  <a:gd name="connsiteY2" fmla="*/ 375424 h 1957039"/>
                  <a:gd name="connsiteX3" fmla="*/ 1702421 w 3715525"/>
                  <a:gd name="connsiteY3" fmla="*/ 765717 h 1957039"/>
                  <a:gd name="connsiteX4" fmla="*/ 2371494 w 3715525"/>
                  <a:gd name="connsiteY4" fmla="*/ 1144858 h 1957039"/>
                  <a:gd name="connsiteX5" fmla="*/ 3007113 w 3715525"/>
                  <a:gd name="connsiteY5" fmla="*/ 1468244 h 1957039"/>
                  <a:gd name="connsiteX6" fmla="*/ 3252440 w 3715525"/>
                  <a:gd name="connsiteY6" fmla="*/ 1535151 h 1957039"/>
                  <a:gd name="connsiteX7" fmla="*/ 3252440 w 3715525"/>
                  <a:gd name="connsiteY7" fmla="*/ 1813931 h 1957039"/>
                  <a:gd name="connsiteX8" fmla="*/ 473927 w 3715525"/>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189261 w 3430858"/>
                  <a:gd name="connsiteY0" fmla="*/ 1576968 h 1725650"/>
                  <a:gd name="connsiteX1" fmla="*/ 36860 w 3430858"/>
                  <a:gd name="connsiteY1" fmla="*/ 891168 h 1725650"/>
                  <a:gd name="connsiteX2" fmla="*/ 124212 w 3430858"/>
                  <a:gd name="connsiteY2" fmla="*/ 105007 h 1725650"/>
                  <a:gd name="connsiteX3" fmla="*/ 782134 w 3430858"/>
                  <a:gd name="connsiteY3" fmla="*/ 261124 h 1725650"/>
                  <a:gd name="connsiteX4" fmla="*/ 1417754 w 3430858"/>
                  <a:gd name="connsiteY4" fmla="*/ 651417 h 1725650"/>
                  <a:gd name="connsiteX5" fmla="*/ 2086827 w 3430858"/>
                  <a:gd name="connsiteY5" fmla="*/ 1030558 h 1725650"/>
                  <a:gd name="connsiteX6" fmla="*/ 2722446 w 3430858"/>
                  <a:gd name="connsiteY6" fmla="*/ 1353944 h 1725650"/>
                  <a:gd name="connsiteX7" fmla="*/ 2967773 w 3430858"/>
                  <a:gd name="connsiteY7" fmla="*/ 1420851 h 1725650"/>
                  <a:gd name="connsiteX8" fmla="*/ 2967773 w 3430858"/>
                  <a:gd name="connsiteY8" fmla="*/ 1699631 h 1725650"/>
                  <a:gd name="connsiteX9" fmla="*/ 189261 w 3430858"/>
                  <a:gd name="connsiteY9" fmla="*/ 1576968 h 1725650"/>
                  <a:gd name="connsiteX0" fmla="*/ 189261 w 3430858"/>
                  <a:gd name="connsiteY0" fmla="*/ 1576968 h 1725650"/>
                  <a:gd name="connsiteX1" fmla="*/ 36860 w 3430858"/>
                  <a:gd name="connsiteY1" fmla="*/ 891168 h 1725650"/>
                  <a:gd name="connsiteX2" fmla="*/ 124212 w 3430858"/>
                  <a:gd name="connsiteY2" fmla="*/ 105007 h 1725650"/>
                  <a:gd name="connsiteX3" fmla="*/ 782134 w 3430858"/>
                  <a:gd name="connsiteY3" fmla="*/ 261124 h 1725650"/>
                  <a:gd name="connsiteX4" fmla="*/ 1417754 w 3430858"/>
                  <a:gd name="connsiteY4" fmla="*/ 651417 h 1725650"/>
                  <a:gd name="connsiteX5" fmla="*/ 2086827 w 3430858"/>
                  <a:gd name="connsiteY5" fmla="*/ 1030558 h 1725650"/>
                  <a:gd name="connsiteX6" fmla="*/ 2722446 w 3430858"/>
                  <a:gd name="connsiteY6" fmla="*/ 1353944 h 1725650"/>
                  <a:gd name="connsiteX7" fmla="*/ 2967773 w 3430858"/>
                  <a:gd name="connsiteY7" fmla="*/ 1420851 h 1725650"/>
                  <a:gd name="connsiteX8" fmla="*/ 2967773 w 3430858"/>
                  <a:gd name="connsiteY8" fmla="*/ 1699631 h 1725650"/>
                  <a:gd name="connsiteX9" fmla="*/ 189261 w 3430858"/>
                  <a:gd name="connsiteY9" fmla="*/ 1576968 h 1725650"/>
                  <a:gd name="connsiteX0" fmla="*/ 473927 w 3715524"/>
                  <a:gd name="connsiteY0" fmla="*/ 1691268 h 1839950"/>
                  <a:gd name="connsiteX1" fmla="*/ 408878 w 3715524"/>
                  <a:gd name="connsiteY1" fmla="*/ 219307 h 1839950"/>
                  <a:gd name="connsiteX2" fmla="*/ 1066800 w 3715524"/>
                  <a:gd name="connsiteY2" fmla="*/ 375424 h 1839950"/>
                  <a:gd name="connsiteX3" fmla="*/ 1702420 w 3715524"/>
                  <a:gd name="connsiteY3" fmla="*/ 765717 h 1839950"/>
                  <a:gd name="connsiteX4" fmla="*/ 2371493 w 3715524"/>
                  <a:gd name="connsiteY4" fmla="*/ 1144858 h 1839950"/>
                  <a:gd name="connsiteX5" fmla="*/ 3007112 w 3715524"/>
                  <a:gd name="connsiteY5" fmla="*/ 1468244 h 1839950"/>
                  <a:gd name="connsiteX6" fmla="*/ 3252439 w 3715524"/>
                  <a:gd name="connsiteY6" fmla="*/ 1535151 h 1839950"/>
                  <a:gd name="connsiteX7" fmla="*/ 3252439 w 3715524"/>
                  <a:gd name="connsiteY7" fmla="*/ 1813931 h 1839950"/>
                  <a:gd name="connsiteX8" fmla="*/ 473927 w 3715524"/>
                  <a:gd name="connsiteY8" fmla="*/ 1691268 h 1839950"/>
                  <a:gd name="connsiteX0" fmla="*/ 473927 w 3715524"/>
                  <a:gd name="connsiteY0" fmla="*/ 1691268 h 1839950"/>
                  <a:gd name="connsiteX1" fmla="*/ 408878 w 3715524"/>
                  <a:gd name="connsiteY1" fmla="*/ 219307 h 1839950"/>
                  <a:gd name="connsiteX2" fmla="*/ 1066800 w 3715524"/>
                  <a:gd name="connsiteY2" fmla="*/ 375424 h 1839950"/>
                  <a:gd name="connsiteX3" fmla="*/ 1702420 w 3715524"/>
                  <a:gd name="connsiteY3" fmla="*/ 765717 h 1839950"/>
                  <a:gd name="connsiteX4" fmla="*/ 2371493 w 3715524"/>
                  <a:gd name="connsiteY4" fmla="*/ 1144858 h 1839950"/>
                  <a:gd name="connsiteX5" fmla="*/ 3007112 w 3715524"/>
                  <a:gd name="connsiteY5" fmla="*/ 1468244 h 1839950"/>
                  <a:gd name="connsiteX6" fmla="*/ 3252439 w 3715524"/>
                  <a:gd name="connsiteY6" fmla="*/ 1535151 h 1839950"/>
                  <a:gd name="connsiteX7" fmla="*/ 3252439 w 3715524"/>
                  <a:gd name="connsiteY7" fmla="*/ 1813931 h 1839950"/>
                  <a:gd name="connsiteX8" fmla="*/ 473927 w 3715524"/>
                  <a:gd name="connsiteY8" fmla="*/ 1691268 h 1839950"/>
                  <a:gd name="connsiteX0" fmla="*/ 473927 w 3715524"/>
                  <a:gd name="connsiteY0" fmla="*/ 1471961 h 1620643"/>
                  <a:gd name="connsiteX1" fmla="*/ 408878 w 3715524"/>
                  <a:gd name="connsiteY1" fmla="*/ 0 h 1620643"/>
                  <a:gd name="connsiteX2" fmla="*/ 1066800 w 3715524"/>
                  <a:gd name="connsiteY2" fmla="*/ 156117 h 1620643"/>
                  <a:gd name="connsiteX3" fmla="*/ 1702420 w 3715524"/>
                  <a:gd name="connsiteY3" fmla="*/ 546410 h 1620643"/>
                  <a:gd name="connsiteX4" fmla="*/ 2371493 w 3715524"/>
                  <a:gd name="connsiteY4" fmla="*/ 925551 h 1620643"/>
                  <a:gd name="connsiteX5" fmla="*/ 3007112 w 3715524"/>
                  <a:gd name="connsiteY5" fmla="*/ 1248937 h 1620643"/>
                  <a:gd name="connsiteX6" fmla="*/ 3252439 w 3715524"/>
                  <a:gd name="connsiteY6" fmla="*/ 1315844 h 1620643"/>
                  <a:gd name="connsiteX7" fmla="*/ 3252439 w 3715524"/>
                  <a:gd name="connsiteY7" fmla="*/ 1594624 h 1620643"/>
                  <a:gd name="connsiteX8" fmla="*/ 473927 w 3715524"/>
                  <a:gd name="connsiteY8" fmla="*/ 1471961 h 1620643"/>
                  <a:gd name="connsiteX0" fmla="*/ 473927 w 3715524"/>
                  <a:gd name="connsiteY0" fmla="*/ 1471961 h 1620643"/>
                  <a:gd name="connsiteX1" fmla="*/ 408878 w 3715524"/>
                  <a:gd name="connsiteY1" fmla="*/ 0 h 1620643"/>
                  <a:gd name="connsiteX2" fmla="*/ 1066800 w 3715524"/>
                  <a:gd name="connsiteY2" fmla="*/ 156117 h 1620643"/>
                  <a:gd name="connsiteX3" fmla="*/ 1702420 w 3715524"/>
                  <a:gd name="connsiteY3" fmla="*/ 546410 h 1620643"/>
                  <a:gd name="connsiteX4" fmla="*/ 2371493 w 3715524"/>
                  <a:gd name="connsiteY4" fmla="*/ 925551 h 1620643"/>
                  <a:gd name="connsiteX5" fmla="*/ 3007112 w 3715524"/>
                  <a:gd name="connsiteY5" fmla="*/ 1248937 h 1620643"/>
                  <a:gd name="connsiteX6" fmla="*/ 3252439 w 3715524"/>
                  <a:gd name="connsiteY6" fmla="*/ 1315844 h 1620643"/>
                  <a:gd name="connsiteX7" fmla="*/ 3252439 w 3715524"/>
                  <a:gd name="connsiteY7" fmla="*/ 1594624 h 1620643"/>
                  <a:gd name="connsiteX8" fmla="*/ 473927 w 3715524"/>
                  <a:gd name="connsiteY8" fmla="*/ 1471961 h 1620643"/>
                  <a:gd name="connsiteX0" fmla="*/ 65359 w 3306956"/>
                  <a:gd name="connsiteY0" fmla="*/ 1471961 h 1620643"/>
                  <a:gd name="connsiteX1" fmla="*/ 310 w 3306956"/>
                  <a:gd name="connsiteY1" fmla="*/ 0 h 1620643"/>
                  <a:gd name="connsiteX2" fmla="*/ 658232 w 3306956"/>
                  <a:gd name="connsiteY2" fmla="*/ 156117 h 1620643"/>
                  <a:gd name="connsiteX3" fmla="*/ 1293852 w 3306956"/>
                  <a:gd name="connsiteY3" fmla="*/ 546410 h 1620643"/>
                  <a:gd name="connsiteX4" fmla="*/ 1962925 w 3306956"/>
                  <a:gd name="connsiteY4" fmla="*/ 925551 h 1620643"/>
                  <a:gd name="connsiteX5" fmla="*/ 2598544 w 3306956"/>
                  <a:gd name="connsiteY5" fmla="*/ 1248937 h 1620643"/>
                  <a:gd name="connsiteX6" fmla="*/ 2843871 w 3306956"/>
                  <a:gd name="connsiteY6" fmla="*/ 1315844 h 1620643"/>
                  <a:gd name="connsiteX7" fmla="*/ 2843871 w 3306956"/>
                  <a:gd name="connsiteY7" fmla="*/ 1594624 h 1620643"/>
                  <a:gd name="connsiteX8" fmla="*/ 65359 w 3306956"/>
                  <a:gd name="connsiteY8" fmla="*/ 1471961 h 1620643"/>
                  <a:gd name="connsiteX0" fmla="*/ 65359 w 2884759"/>
                  <a:gd name="connsiteY0" fmla="*/ 1471961 h 1620643"/>
                  <a:gd name="connsiteX1" fmla="*/ 310 w 2884759"/>
                  <a:gd name="connsiteY1" fmla="*/ 0 h 1620643"/>
                  <a:gd name="connsiteX2" fmla="*/ 658232 w 2884759"/>
                  <a:gd name="connsiteY2" fmla="*/ 156117 h 1620643"/>
                  <a:gd name="connsiteX3" fmla="*/ 1293852 w 2884759"/>
                  <a:gd name="connsiteY3" fmla="*/ 546410 h 1620643"/>
                  <a:gd name="connsiteX4" fmla="*/ 1962925 w 2884759"/>
                  <a:gd name="connsiteY4" fmla="*/ 925551 h 1620643"/>
                  <a:gd name="connsiteX5" fmla="*/ 2598544 w 2884759"/>
                  <a:gd name="connsiteY5" fmla="*/ 1248937 h 1620643"/>
                  <a:gd name="connsiteX6" fmla="*/ 2843871 w 2884759"/>
                  <a:gd name="connsiteY6" fmla="*/ 1315844 h 1620643"/>
                  <a:gd name="connsiteX7" fmla="*/ 2843871 w 2884759"/>
                  <a:gd name="connsiteY7" fmla="*/ 1594624 h 1620643"/>
                  <a:gd name="connsiteX8" fmla="*/ 65359 w 2884759"/>
                  <a:gd name="connsiteY8" fmla="*/ 1471961 h 1620643"/>
                  <a:gd name="connsiteX0" fmla="*/ 65359 w 2884759"/>
                  <a:gd name="connsiteY0" fmla="*/ 1471961 h 1594624"/>
                  <a:gd name="connsiteX1" fmla="*/ 310 w 2884759"/>
                  <a:gd name="connsiteY1" fmla="*/ 0 h 1594624"/>
                  <a:gd name="connsiteX2" fmla="*/ 658232 w 2884759"/>
                  <a:gd name="connsiteY2" fmla="*/ 156117 h 1594624"/>
                  <a:gd name="connsiteX3" fmla="*/ 1293852 w 2884759"/>
                  <a:gd name="connsiteY3" fmla="*/ 546410 h 1594624"/>
                  <a:gd name="connsiteX4" fmla="*/ 1962925 w 2884759"/>
                  <a:gd name="connsiteY4" fmla="*/ 925551 h 1594624"/>
                  <a:gd name="connsiteX5" fmla="*/ 2598544 w 2884759"/>
                  <a:gd name="connsiteY5" fmla="*/ 1248937 h 1594624"/>
                  <a:gd name="connsiteX6" fmla="*/ 2843871 w 2884759"/>
                  <a:gd name="connsiteY6" fmla="*/ 1315844 h 1594624"/>
                  <a:gd name="connsiteX7" fmla="*/ 2843871 w 2884759"/>
                  <a:gd name="connsiteY7" fmla="*/ 1594624 h 1594624"/>
                  <a:gd name="connsiteX8" fmla="*/ 65359 w 2884759"/>
                  <a:gd name="connsiteY8" fmla="*/ 1471961 h 1594624"/>
                  <a:gd name="connsiteX0" fmla="*/ 48322 w 2943922"/>
                  <a:gd name="connsiteY0" fmla="*/ 1548161 h 1594624"/>
                  <a:gd name="connsiteX1" fmla="*/ 59473 w 2943922"/>
                  <a:gd name="connsiteY1" fmla="*/ 0 h 1594624"/>
                  <a:gd name="connsiteX2" fmla="*/ 717395 w 2943922"/>
                  <a:gd name="connsiteY2" fmla="*/ 156117 h 1594624"/>
                  <a:gd name="connsiteX3" fmla="*/ 1353015 w 2943922"/>
                  <a:gd name="connsiteY3" fmla="*/ 546410 h 1594624"/>
                  <a:gd name="connsiteX4" fmla="*/ 2022088 w 2943922"/>
                  <a:gd name="connsiteY4" fmla="*/ 925551 h 1594624"/>
                  <a:gd name="connsiteX5" fmla="*/ 2657707 w 2943922"/>
                  <a:gd name="connsiteY5" fmla="*/ 1248937 h 1594624"/>
                  <a:gd name="connsiteX6" fmla="*/ 2903034 w 2943922"/>
                  <a:gd name="connsiteY6" fmla="*/ 1315844 h 1594624"/>
                  <a:gd name="connsiteX7" fmla="*/ 2903034 w 2943922"/>
                  <a:gd name="connsiteY7" fmla="*/ 1594624 h 1594624"/>
                  <a:gd name="connsiteX8" fmla="*/ 48322 w 2943922"/>
                  <a:gd name="connsiteY8" fmla="*/ 1548161 h 1594624"/>
                  <a:gd name="connsiteX0" fmla="*/ 48322 w 2938036"/>
                  <a:gd name="connsiteY0" fmla="*/ 1548161 h 1563959"/>
                  <a:gd name="connsiteX1" fmla="*/ 59473 w 2938036"/>
                  <a:gd name="connsiteY1" fmla="*/ 0 h 1563959"/>
                  <a:gd name="connsiteX2" fmla="*/ 717395 w 2938036"/>
                  <a:gd name="connsiteY2" fmla="*/ 156117 h 1563959"/>
                  <a:gd name="connsiteX3" fmla="*/ 1353015 w 2938036"/>
                  <a:gd name="connsiteY3" fmla="*/ 546410 h 1563959"/>
                  <a:gd name="connsiteX4" fmla="*/ 2022088 w 2938036"/>
                  <a:gd name="connsiteY4" fmla="*/ 925551 h 1563959"/>
                  <a:gd name="connsiteX5" fmla="*/ 2657707 w 2938036"/>
                  <a:gd name="connsiteY5" fmla="*/ 1248937 h 1563959"/>
                  <a:gd name="connsiteX6" fmla="*/ 2903034 w 2938036"/>
                  <a:gd name="connsiteY6" fmla="*/ 1315844 h 1563959"/>
                  <a:gd name="connsiteX7" fmla="*/ 2867722 w 2938036"/>
                  <a:gd name="connsiteY7" fmla="*/ 1548161 h 1563959"/>
                  <a:gd name="connsiteX8" fmla="*/ 48322 w 2938036"/>
                  <a:gd name="connsiteY8" fmla="*/ 1548161 h 1563959"/>
                  <a:gd name="connsiteX0" fmla="*/ 48322 w 2903034"/>
                  <a:gd name="connsiteY0" fmla="*/ 1548161 h 1563959"/>
                  <a:gd name="connsiteX1" fmla="*/ 59473 w 2903034"/>
                  <a:gd name="connsiteY1" fmla="*/ 0 h 1563959"/>
                  <a:gd name="connsiteX2" fmla="*/ 717395 w 2903034"/>
                  <a:gd name="connsiteY2" fmla="*/ 156117 h 1563959"/>
                  <a:gd name="connsiteX3" fmla="*/ 1353015 w 2903034"/>
                  <a:gd name="connsiteY3" fmla="*/ 546410 h 1563959"/>
                  <a:gd name="connsiteX4" fmla="*/ 2022088 w 2903034"/>
                  <a:gd name="connsiteY4" fmla="*/ 925551 h 1563959"/>
                  <a:gd name="connsiteX5" fmla="*/ 2657707 w 2903034"/>
                  <a:gd name="connsiteY5" fmla="*/ 1248937 h 1563959"/>
                  <a:gd name="connsiteX6" fmla="*/ 2903034 w 2903034"/>
                  <a:gd name="connsiteY6" fmla="*/ 1315844 h 1563959"/>
                  <a:gd name="connsiteX7" fmla="*/ 2867722 w 2903034"/>
                  <a:gd name="connsiteY7" fmla="*/ 1548161 h 1563959"/>
                  <a:gd name="connsiteX8" fmla="*/ 48322 w 2903034"/>
                  <a:gd name="connsiteY8" fmla="*/ 1548161 h 1563959"/>
                  <a:gd name="connsiteX0" fmla="*/ 48322 w 2903034"/>
                  <a:gd name="connsiteY0" fmla="*/ 1548161 h 1563959"/>
                  <a:gd name="connsiteX1" fmla="*/ 59473 w 2903034"/>
                  <a:gd name="connsiteY1" fmla="*/ 0 h 1563959"/>
                  <a:gd name="connsiteX2" fmla="*/ 717395 w 2903034"/>
                  <a:gd name="connsiteY2" fmla="*/ 156117 h 1563959"/>
                  <a:gd name="connsiteX3" fmla="*/ 1353015 w 2903034"/>
                  <a:gd name="connsiteY3" fmla="*/ 546410 h 1563959"/>
                  <a:gd name="connsiteX4" fmla="*/ 2022088 w 2903034"/>
                  <a:gd name="connsiteY4" fmla="*/ 925551 h 1563959"/>
                  <a:gd name="connsiteX5" fmla="*/ 2657707 w 2903034"/>
                  <a:gd name="connsiteY5" fmla="*/ 1248937 h 1563959"/>
                  <a:gd name="connsiteX6" fmla="*/ 2903034 w 2903034"/>
                  <a:gd name="connsiteY6" fmla="*/ 1315844 h 1563959"/>
                  <a:gd name="connsiteX7" fmla="*/ 2867722 w 2903034"/>
                  <a:gd name="connsiteY7" fmla="*/ 1548161 h 1563959"/>
                  <a:gd name="connsiteX8" fmla="*/ 48322 w 2903034"/>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43922 w 2943922"/>
                  <a:gd name="connsiteY6" fmla="*/ 1319562 h 1563959"/>
                  <a:gd name="connsiteX7" fmla="*/ 2943922 w 2943922"/>
                  <a:gd name="connsiteY7" fmla="*/ 1548162 h 1563959"/>
                  <a:gd name="connsiteX8" fmla="*/ 48322 w 2943922"/>
                  <a:gd name="connsiteY8" fmla="*/ 1548161 h 1563959"/>
                  <a:gd name="connsiteX0" fmla="*/ 0 w 2895600"/>
                  <a:gd name="connsiteY0" fmla="*/ 1548161 h 1563959"/>
                  <a:gd name="connsiteX1" fmla="*/ 11151 w 2895600"/>
                  <a:gd name="connsiteY1" fmla="*/ 0 h 1563959"/>
                  <a:gd name="connsiteX2" fmla="*/ 669073 w 2895600"/>
                  <a:gd name="connsiteY2" fmla="*/ 156117 h 1563959"/>
                  <a:gd name="connsiteX3" fmla="*/ 1304693 w 2895600"/>
                  <a:gd name="connsiteY3" fmla="*/ 546410 h 1563959"/>
                  <a:gd name="connsiteX4" fmla="*/ 1973766 w 2895600"/>
                  <a:gd name="connsiteY4" fmla="*/ 925551 h 1563959"/>
                  <a:gd name="connsiteX5" fmla="*/ 2609385 w 2895600"/>
                  <a:gd name="connsiteY5" fmla="*/ 1248937 h 1563959"/>
                  <a:gd name="connsiteX6" fmla="*/ 2895600 w 2895600"/>
                  <a:gd name="connsiteY6" fmla="*/ 1319562 h 1563959"/>
                  <a:gd name="connsiteX7" fmla="*/ 2895600 w 2895600"/>
                  <a:gd name="connsiteY7" fmla="*/ 1548162 h 1563959"/>
                  <a:gd name="connsiteX8" fmla="*/ 0 w 2895600"/>
                  <a:gd name="connsiteY8" fmla="*/ 1548161 h 156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600" h="1563959">
                    <a:moveTo>
                      <a:pt x="0" y="1548161"/>
                    </a:moveTo>
                    <a:cubicBezTo>
                      <a:pt x="7096" y="210183"/>
                      <a:pt x="10841" y="745273"/>
                      <a:pt x="11151" y="0"/>
                    </a:cubicBezTo>
                    <a:cubicBezTo>
                      <a:pt x="557870" y="141249"/>
                      <a:pt x="453483" y="65049"/>
                      <a:pt x="669073" y="156117"/>
                    </a:cubicBezTo>
                    <a:cubicBezTo>
                      <a:pt x="884663" y="247185"/>
                      <a:pt x="1087244" y="418171"/>
                      <a:pt x="1304693" y="546410"/>
                    </a:cubicBezTo>
                    <a:cubicBezTo>
                      <a:pt x="1522142" y="674649"/>
                      <a:pt x="1756317" y="808463"/>
                      <a:pt x="1973766" y="925551"/>
                    </a:cubicBezTo>
                    <a:cubicBezTo>
                      <a:pt x="2191215" y="1042639"/>
                      <a:pt x="2455746" y="1183269"/>
                      <a:pt x="2609385" y="1248937"/>
                    </a:cubicBezTo>
                    <a:cubicBezTo>
                      <a:pt x="2763024" y="1314605"/>
                      <a:pt x="2694343" y="1283546"/>
                      <a:pt x="2895600" y="1319562"/>
                    </a:cubicBezTo>
                    <a:cubicBezTo>
                      <a:pt x="2889038" y="1563397"/>
                      <a:pt x="2882900" y="1278675"/>
                      <a:pt x="2895600" y="1548162"/>
                    </a:cubicBezTo>
                    <a:cubicBezTo>
                      <a:pt x="2459379" y="1542924"/>
                      <a:pt x="601856" y="1563959"/>
                      <a:pt x="0" y="1548161"/>
                    </a:cubicBezTo>
                    <a:close/>
                  </a:path>
                </a:pathLst>
              </a:custGeom>
              <a:solidFill>
                <a:schemeClr val="accent3">
                  <a:lumMod val="50000"/>
                </a:schemeClr>
              </a:solidFill>
              <a:ln w="9525" cap="flat" cmpd="sng" algn="ctr">
                <a:no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sp>
            <p:nvSpPr>
              <p:cNvPr id="5138" name="Freeform 56"/>
              <p:cNvSpPr>
                <a:spLocks/>
              </p:cNvSpPr>
              <p:nvPr/>
            </p:nvSpPr>
            <p:spPr bwMode="auto">
              <a:xfrm>
                <a:off x="5486400" y="2881746"/>
                <a:ext cx="2884449" cy="1106299"/>
              </a:xfrm>
              <a:custGeom>
                <a:avLst/>
                <a:gdLst>
                  <a:gd name="T0" fmla="*/ 0 w 2884449"/>
                  <a:gd name="T1" fmla="*/ 0 h 1319562"/>
                  <a:gd name="T2" fmla="*/ 657922 w 2884449"/>
                  <a:gd name="T3" fmla="*/ 26784 h 1319562"/>
                  <a:gd name="T4" fmla="*/ 1293552 w 2884449"/>
                  <a:gd name="T5" fmla="*/ 93745 h 1319562"/>
                  <a:gd name="T6" fmla="*/ 1962625 w 2884449"/>
                  <a:gd name="T7" fmla="*/ 158792 h 1319562"/>
                  <a:gd name="T8" fmla="*/ 2598235 w 2884449"/>
                  <a:gd name="T9" fmla="*/ 214273 h 1319562"/>
                  <a:gd name="T10" fmla="*/ 2884449 w 2884449"/>
                  <a:gd name="T11" fmla="*/ 226390 h 1319562"/>
                  <a:gd name="T12" fmla="*/ 0 60000 65536"/>
                  <a:gd name="T13" fmla="*/ 0 60000 65536"/>
                  <a:gd name="T14" fmla="*/ 0 60000 65536"/>
                  <a:gd name="T15" fmla="*/ 0 60000 65536"/>
                  <a:gd name="T16" fmla="*/ 0 60000 65536"/>
                  <a:gd name="T17" fmla="*/ 0 60000 65536"/>
                  <a:gd name="T18" fmla="*/ 0 w 2884449"/>
                  <a:gd name="T19" fmla="*/ 0 h 1319562"/>
                  <a:gd name="T20" fmla="*/ 2884449 w 2884449"/>
                  <a:gd name="T21" fmla="*/ 1319562 h 1319562"/>
                </a:gdLst>
                <a:ahLst/>
                <a:cxnLst>
                  <a:cxn ang="T12">
                    <a:pos x="T0" y="T1"/>
                  </a:cxn>
                  <a:cxn ang="T13">
                    <a:pos x="T2" y="T3"/>
                  </a:cxn>
                  <a:cxn ang="T14">
                    <a:pos x="T4" y="T5"/>
                  </a:cxn>
                  <a:cxn ang="T15">
                    <a:pos x="T6" y="T7"/>
                  </a:cxn>
                  <a:cxn ang="T16">
                    <a:pos x="T8" y="T9"/>
                  </a:cxn>
                  <a:cxn ang="T17">
                    <a:pos x="T10" y="T11"/>
                  </a:cxn>
                </a:cxnLst>
                <a:rect l="T18" t="T19" r="T20" b="T21"/>
                <a:pathLst>
                  <a:path w="2884449" h="1319562">
                    <a:moveTo>
                      <a:pt x="0" y="0"/>
                    </a:moveTo>
                    <a:cubicBezTo>
                      <a:pt x="546719" y="141249"/>
                      <a:pt x="442332" y="65049"/>
                      <a:pt x="657922" y="156117"/>
                    </a:cubicBezTo>
                    <a:cubicBezTo>
                      <a:pt x="873512" y="247185"/>
                      <a:pt x="1076093" y="418171"/>
                      <a:pt x="1293542" y="546410"/>
                    </a:cubicBezTo>
                    <a:cubicBezTo>
                      <a:pt x="1510991" y="674649"/>
                      <a:pt x="1745166" y="808463"/>
                      <a:pt x="1962615" y="925551"/>
                    </a:cubicBezTo>
                    <a:cubicBezTo>
                      <a:pt x="2180064" y="1042639"/>
                      <a:pt x="2444595" y="1183269"/>
                      <a:pt x="2598234" y="1248937"/>
                    </a:cubicBezTo>
                    <a:cubicBezTo>
                      <a:pt x="2751873" y="1314605"/>
                      <a:pt x="2683192" y="1283546"/>
                      <a:pt x="2884449" y="1319562"/>
                    </a:cubicBezTo>
                  </a:path>
                </a:pathLst>
              </a:cu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sp>
            <p:nvSpPr>
              <p:cNvPr id="5139" name="Freeform 57"/>
              <p:cNvSpPr>
                <a:spLocks/>
              </p:cNvSpPr>
              <p:nvPr/>
            </p:nvSpPr>
            <p:spPr bwMode="auto">
              <a:xfrm>
                <a:off x="5486400" y="3103418"/>
                <a:ext cx="2884449" cy="1316182"/>
              </a:xfrm>
              <a:custGeom>
                <a:avLst/>
                <a:gdLst>
                  <a:gd name="T0" fmla="*/ 0 w 2884449"/>
                  <a:gd name="T1" fmla="*/ 0 h 1319562"/>
                  <a:gd name="T2" fmla="*/ 657922 w 2884449"/>
                  <a:gd name="T3" fmla="*/ 152162 h 1319562"/>
                  <a:gd name="T4" fmla="*/ 1293552 w 2884449"/>
                  <a:gd name="T5" fmla="*/ 532574 h 1319562"/>
                  <a:gd name="T6" fmla="*/ 1962625 w 2884449"/>
                  <a:gd name="T7" fmla="*/ 902111 h 1319562"/>
                  <a:gd name="T8" fmla="*/ 2598235 w 2884449"/>
                  <a:gd name="T9" fmla="*/ 1217313 h 1319562"/>
                  <a:gd name="T10" fmla="*/ 2884449 w 2884449"/>
                  <a:gd name="T11" fmla="*/ 1286150 h 1319562"/>
                  <a:gd name="T12" fmla="*/ 0 60000 65536"/>
                  <a:gd name="T13" fmla="*/ 0 60000 65536"/>
                  <a:gd name="T14" fmla="*/ 0 60000 65536"/>
                  <a:gd name="T15" fmla="*/ 0 60000 65536"/>
                  <a:gd name="T16" fmla="*/ 0 60000 65536"/>
                  <a:gd name="T17" fmla="*/ 0 60000 65536"/>
                  <a:gd name="T18" fmla="*/ 0 w 2884449"/>
                  <a:gd name="T19" fmla="*/ 0 h 1319562"/>
                  <a:gd name="T20" fmla="*/ 2884449 w 2884449"/>
                  <a:gd name="T21" fmla="*/ 1319562 h 1319562"/>
                </a:gdLst>
                <a:ahLst/>
                <a:cxnLst>
                  <a:cxn ang="T12">
                    <a:pos x="T0" y="T1"/>
                  </a:cxn>
                  <a:cxn ang="T13">
                    <a:pos x="T2" y="T3"/>
                  </a:cxn>
                  <a:cxn ang="T14">
                    <a:pos x="T4" y="T5"/>
                  </a:cxn>
                  <a:cxn ang="T15">
                    <a:pos x="T6" y="T7"/>
                  </a:cxn>
                  <a:cxn ang="T16">
                    <a:pos x="T8" y="T9"/>
                  </a:cxn>
                  <a:cxn ang="T17">
                    <a:pos x="T10" y="T11"/>
                  </a:cxn>
                </a:cxnLst>
                <a:rect l="T18" t="T19" r="T20" b="T21"/>
                <a:pathLst>
                  <a:path w="2884449" h="1319562">
                    <a:moveTo>
                      <a:pt x="0" y="0"/>
                    </a:moveTo>
                    <a:cubicBezTo>
                      <a:pt x="546719" y="141249"/>
                      <a:pt x="442332" y="65049"/>
                      <a:pt x="657922" y="156117"/>
                    </a:cubicBezTo>
                    <a:cubicBezTo>
                      <a:pt x="873512" y="247185"/>
                      <a:pt x="1076093" y="418171"/>
                      <a:pt x="1293542" y="546410"/>
                    </a:cubicBezTo>
                    <a:cubicBezTo>
                      <a:pt x="1510991" y="674649"/>
                      <a:pt x="1745166" y="808463"/>
                      <a:pt x="1962615" y="925551"/>
                    </a:cubicBezTo>
                    <a:cubicBezTo>
                      <a:pt x="2180064" y="1042639"/>
                      <a:pt x="2444595" y="1183269"/>
                      <a:pt x="2598234" y="1248937"/>
                    </a:cubicBezTo>
                    <a:cubicBezTo>
                      <a:pt x="2751873" y="1314605"/>
                      <a:pt x="2683192" y="1283546"/>
                      <a:pt x="2884449" y="1319562"/>
                    </a:cubicBezTo>
                  </a:path>
                </a:pathLst>
              </a:cu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grpSp>
        <p:cxnSp>
          <p:nvCxnSpPr>
            <p:cNvPr id="5128" name="Straight Arrow Connector 36"/>
            <p:cNvCxnSpPr>
              <a:cxnSpLocks noChangeShapeType="1"/>
            </p:cNvCxnSpPr>
            <p:nvPr/>
          </p:nvCxnSpPr>
          <p:spPr bwMode="auto">
            <a:xfrm rot="5400000">
              <a:off x="5112541" y="1347086"/>
              <a:ext cx="611188"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9" name="TextBox 39"/>
            <p:cNvSpPr txBox="1">
              <a:spLocks noChangeArrowheads="1"/>
            </p:cNvSpPr>
            <p:nvPr/>
          </p:nvSpPr>
          <p:spPr bwMode="auto">
            <a:xfrm>
              <a:off x="5489469" y="965292"/>
              <a:ext cx="432010" cy="6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r</a:t>
              </a:r>
            </a:p>
          </p:txBody>
        </p:sp>
        <p:sp>
          <p:nvSpPr>
            <p:cNvPr id="5130" name="TextBox 40"/>
            <p:cNvSpPr txBox="1">
              <a:spLocks noChangeArrowheads="1"/>
            </p:cNvSpPr>
            <p:nvPr/>
          </p:nvSpPr>
          <p:spPr bwMode="auto">
            <a:xfrm>
              <a:off x="4981309" y="1589181"/>
              <a:ext cx="479954" cy="6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c</a:t>
              </a:r>
            </a:p>
          </p:txBody>
        </p:sp>
        <p:cxnSp>
          <p:nvCxnSpPr>
            <p:cNvPr id="5131" name="Straight Arrow Connector 42"/>
            <p:cNvCxnSpPr>
              <a:cxnSpLocks noChangeShapeType="1"/>
            </p:cNvCxnSpPr>
            <p:nvPr/>
          </p:nvCxnSpPr>
          <p:spPr bwMode="auto">
            <a:xfrm>
              <a:off x="4579935" y="1346292"/>
              <a:ext cx="533400" cy="2286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32" name="Straight Arrow Connector 43"/>
            <p:cNvCxnSpPr>
              <a:cxnSpLocks noChangeShapeType="1"/>
            </p:cNvCxnSpPr>
            <p:nvPr/>
          </p:nvCxnSpPr>
          <p:spPr bwMode="auto">
            <a:xfrm>
              <a:off x="5799135" y="1879692"/>
              <a:ext cx="457200" cy="2286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33" name="Straight Arrow Connector 46"/>
            <p:cNvCxnSpPr>
              <a:cxnSpLocks noChangeShapeType="1"/>
            </p:cNvCxnSpPr>
            <p:nvPr/>
          </p:nvCxnSpPr>
          <p:spPr bwMode="auto">
            <a:xfrm rot="5400000">
              <a:off x="5257005" y="2032887"/>
              <a:ext cx="320675" cy="1587"/>
            </a:xfrm>
            <a:prstGeom prst="straightConnector1">
              <a:avLst/>
            </a:prstGeom>
            <a:noFill/>
            <a:ln w="127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134" name="TextBox 47"/>
            <p:cNvSpPr txBox="1">
              <a:spLocks noChangeArrowheads="1"/>
            </p:cNvSpPr>
            <p:nvPr/>
          </p:nvSpPr>
          <p:spPr bwMode="auto">
            <a:xfrm>
              <a:off x="5822222" y="1422492"/>
              <a:ext cx="580891" cy="6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q</a:t>
              </a:r>
              <a:r>
                <a:rPr lang="en-US" sz="2100" baseline="-25000">
                  <a:solidFill>
                    <a:srgbClr val="000000"/>
                  </a:solidFill>
                  <a:cs typeface="Arial"/>
                </a:rPr>
                <a:t>i</a:t>
              </a:r>
              <a:endParaRPr lang="en-US" sz="2100">
                <a:solidFill>
                  <a:srgbClr val="000000"/>
                </a:solidFill>
                <a:cs typeface="Arial"/>
              </a:endParaRPr>
            </a:p>
          </p:txBody>
        </p:sp>
        <p:sp>
          <p:nvSpPr>
            <p:cNvPr id="5135" name="TextBox 48"/>
            <p:cNvSpPr txBox="1">
              <a:spLocks noChangeArrowheads="1"/>
            </p:cNvSpPr>
            <p:nvPr/>
          </p:nvSpPr>
          <p:spPr bwMode="auto">
            <a:xfrm>
              <a:off x="4528618" y="838292"/>
              <a:ext cx="643976" cy="6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q</a:t>
              </a:r>
              <a:r>
                <a:rPr lang="en-US" sz="2100" baseline="-25000">
                  <a:solidFill>
                    <a:srgbClr val="000000"/>
                  </a:solidFill>
                  <a:cs typeface="Arial"/>
                </a:rPr>
                <a:t>k</a:t>
              </a:r>
              <a:endParaRPr lang="en-US" sz="2100">
                <a:solidFill>
                  <a:srgbClr val="000000"/>
                </a:solidFill>
                <a:cs typeface="Arial"/>
              </a:endParaRPr>
            </a:p>
          </p:txBody>
        </p:sp>
      </p:grpSp>
    </p:spTree>
    <p:extLst>
      <p:ext uri="{BB962C8B-B14F-4D97-AF65-F5344CB8AC3E}">
        <p14:creationId xmlns:p14="http://schemas.microsoft.com/office/powerpoint/2010/main" val="370222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23140" y="247166"/>
            <a:ext cx="7312991" cy="484632"/>
          </a:xfrm>
        </p:spPr>
        <p:txBody>
          <a:bodyPr/>
          <a:lstStyle/>
          <a:p>
            <a:pPr eaLnBrk="1" hangingPunct="1"/>
            <a:r>
              <a:rPr lang="en-US" sz="3000" dirty="0"/>
              <a:t>General Pseudocode </a:t>
            </a:r>
            <a:r>
              <a:rPr lang="en-US" sz="3000" dirty="0">
                <a:solidFill>
                  <a:srgbClr val="FF0000"/>
                </a:solidFill>
              </a:rPr>
              <a:t>Downstream</a:t>
            </a:r>
            <a:r>
              <a:rPr lang="en-US" sz="3000" dirty="0"/>
              <a:t> Flow Algebra Evaluation</a:t>
            </a:r>
          </a:p>
        </p:txBody>
      </p:sp>
      <p:grpSp>
        <p:nvGrpSpPr>
          <p:cNvPr id="48131" name="Group 42"/>
          <p:cNvGrpSpPr>
            <a:grpSpLocks/>
          </p:cNvGrpSpPr>
          <p:nvPr/>
        </p:nvGrpSpPr>
        <p:grpSpPr bwMode="auto">
          <a:xfrm>
            <a:off x="5518549" y="2218138"/>
            <a:ext cx="2868213" cy="2814737"/>
            <a:chOff x="4123" y="1143"/>
            <a:chExt cx="1322" cy="1297"/>
          </a:xfrm>
        </p:grpSpPr>
        <p:grpSp>
          <p:nvGrpSpPr>
            <p:cNvPr id="48137" name="Group 34"/>
            <p:cNvGrpSpPr>
              <a:grpSpLocks/>
            </p:cNvGrpSpPr>
            <p:nvPr/>
          </p:nvGrpSpPr>
          <p:grpSpPr bwMode="auto">
            <a:xfrm>
              <a:off x="4123" y="1143"/>
              <a:ext cx="1322" cy="1297"/>
              <a:chOff x="3940" y="1405"/>
              <a:chExt cx="1002" cy="983"/>
            </a:xfrm>
          </p:grpSpPr>
          <p:sp>
            <p:nvSpPr>
              <p:cNvPr id="48144"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8145"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8146"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8147"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8148"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8149"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8150"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8151"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sp>
            <p:nvSpPr>
              <p:cNvPr id="48152"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900" b="1">
                  <a:solidFill>
                    <a:srgbClr val="000000"/>
                  </a:solidFill>
                  <a:latin typeface="Times New Roman"/>
                  <a:cs typeface="Arial"/>
                </a:endParaRPr>
              </a:p>
            </p:txBody>
          </p:sp>
        </p:grpSp>
        <p:sp>
          <p:nvSpPr>
            <p:cNvPr id="48138" name="Line 35"/>
            <p:cNvSpPr>
              <a:spLocks noChangeShapeType="1"/>
            </p:cNvSpPr>
            <p:nvPr/>
          </p:nvSpPr>
          <p:spPr bwMode="auto">
            <a:xfrm>
              <a:off x="4450" y="1475"/>
              <a:ext cx="219"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8139" name="Line 36"/>
            <p:cNvSpPr>
              <a:spLocks noChangeShapeType="1"/>
            </p:cNvSpPr>
            <p:nvPr/>
          </p:nvSpPr>
          <p:spPr bwMode="auto">
            <a:xfrm>
              <a:off x="479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8140" name="Line 38"/>
            <p:cNvSpPr>
              <a:spLocks noChangeShapeType="1"/>
            </p:cNvSpPr>
            <p:nvPr/>
          </p:nvSpPr>
          <p:spPr bwMode="auto">
            <a:xfrm flipH="1">
              <a:off x="4903" y="1422"/>
              <a:ext cx="235"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8141" name="Line 39"/>
            <p:cNvSpPr>
              <a:spLocks noChangeShapeType="1"/>
            </p:cNvSpPr>
            <p:nvPr/>
          </p:nvSpPr>
          <p:spPr bwMode="auto">
            <a:xfrm>
              <a:off x="520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8142" name="Line 40"/>
            <p:cNvSpPr>
              <a:spLocks noChangeShapeType="1"/>
            </p:cNvSpPr>
            <p:nvPr/>
          </p:nvSpPr>
          <p:spPr bwMode="auto">
            <a:xfrm>
              <a:off x="4791" y="1413"/>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
          <p:nvSpPr>
            <p:cNvPr id="48143" name="Line 41"/>
            <p:cNvSpPr>
              <a:spLocks noChangeShapeType="1"/>
            </p:cNvSpPr>
            <p:nvPr/>
          </p:nvSpPr>
          <p:spPr bwMode="auto">
            <a:xfrm>
              <a:off x="4450" y="1893"/>
              <a:ext cx="254" cy="2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grpSp>
      <p:sp>
        <p:nvSpPr>
          <p:cNvPr id="48132" name="Rectangle 23"/>
          <p:cNvSpPr>
            <a:spLocks noChangeArrowheads="1"/>
          </p:cNvSpPr>
          <p:nvPr/>
        </p:nvSpPr>
        <p:spPr bwMode="auto">
          <a:xfrm>
            <a:off x="5648656" y="2316957"/>
            <a:ext cx="64404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defRPr/>
            </a:pPr>
            <a:r>
              <a:rPr kumimoji="1" lang="en-US" sz="2100">
                <a:solidFill>
                  <a:srgbClr val="000000"/>
                </a:solidFill>
                <a:latin typeface="Times New Roman"/>
                <a:ea typeface="Times New Roman" pitchFamily="18" charset="0"/>
                <a:cs typeface="Arial"/>
              </a:rPr>
              <a:t>P</a:t>
            </a:r>
            <a:r>
              <a:rPr kumimoji="1" lang="en-US" sz="2100" baseline="-25000">
                <a:solidFill>
                  <a:srgbClr val="000000"/>
                </a:solidFill>
                <a:latin typeface="Times New Roman"/>
                <a:ea typeface="Times New Roman" pitchFamily="18" charset="0"/>
                <a:cs typeface="Arial"/>
              </a:rPr>
              <a:t>ki</a:t>
            </a:r>
            <a:endParaRPr kumimoji="1" lang="en-US" sz="2100">
              <a:solidFill>
                <a:srgbClr val="000000"/>
              </a:solidFill>
              <a:latin typeface="Times New Roman"/>
              <a:ea typeface="Times New Roman" pitchFamily="18" charset="0"/>
              <a:cs typeface="Arial"/>
            </a:endParaRPr>
          </a:p>
        </p:txBody>
      </p:sp>
      <p:sp>
        <p:nvSpPr>
          <p:cNvPr id="48133" name="Line 39"/>
          <p:cNvSpPr>
            <a:spLocks noChangeShapeType="1"/>
          </p:cNvSpPr>
          <p:nvPr/>
        </p:nvSpPr>
        <p:spPr bwMode="auto">
          <a:xfrm flipH="1">
            <a:off x="5843587" y="2727722"/>
            <a:ext cx="14585" cy="55097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graphicFrame>
        <p:nvGraphicFramePr>
          <p:cNvPr id="26" name="Table 25"/>
          <p:cNvGraphicFramePr>
            <a:graphicFrameLocks noGrp="1"/>
          </p:cNvGraphicFramePr>
          <p:nvPr>
            <p:extLst>
              <p:ext uri="{D42A27DB-BD31-4B8C-83A1-F6EECF244321}">
                <p14:modId xmlns:p14="http://schemas.microsoft.com/office/powerpoint/2010/main" val="2785036057"/>
              </p:ext>
            </p:extLst>
          </p:nvPr>
        </p:nvGraphicFramePr>
        <p:xfrm>
          <a:off x="689694" y="1581416"/>
          <a:ext cx="4632725" cy="4033735"/>
        </p:xfrm>
        <a:graphic>
          <a:graphicData uri="http://schemas.openxmlformats.org/drawingml/2006/table">
            <a:tbl>
              <a:tblPr/>
              <a:tblGrid>
                <a:gridCol w="4632725">
                  <a:extLst>
                    <a:ext uri="{9D8B030D-6E8A-4147-A177-3AD203B41FA5}">
                      <a16:colId xmlns:a16="http://schemas.microsoft.com/office/drawing/2014/main" val="20000"/>
                    </a:ext>
                  </a:extLst>
                </a:gridCol>
              </a:tblGrid>
              <a:tr h="4033735">
                <a:tc>
                  <a:txBody>
                    <a:bodyPr/>
                    <a:lstStyle/>
                    <a:p>
                      <a:pPr marL="0" marR="0" algn="l">
                        <a:spcBef>
                          <a:spcPts val="0"/>
                        </a:spcBef>
                        <a:spcAft>
                          <a:spcPts val="0"/>
                        </a:spcAft>
                      </a:pPr>
                      <a:r>
                        <a:rPr lang="en-US" sz="3300" dirty="0">
                          <a:latin typeface="Times New Roman"/>
                          <a:ea typeface="Times New Roman"/>
                        </a:rPr>
                        <a:t>Global </a:t>
                      </a:r>
                      <a:r>
                        <a:rPr lang="en-US" sz="3300" u="sng" dirty="0">
                          <a:latin typeface="Times New Roman"/>
                          <a:ea typeface="Times New Roman"/>
                        </a:rPr>
                        <a:t>P</a:t>
                      </a:r>
                      <a:r>
                        <a:rPr lang="en-US" sz="3300" dirty="0">
                          <a:latin typeface="Times New Roman"/>
                          <a:ea typeface="Times New Roman"/>
                        </a:rPr>
                        <a:t>, </a:t>
                      </a:r>
                      <a:r>
                        <a:rPr lang="en-US" sz="3300" u="sng" dirty="0">
                          <a:latin typeface="Times New Roman"/>
                          <a:ea typeface="Times New Roman"/>
                          <a:sym typeface="Symbol"/>
                        </a:rPr>
                        <a:t></a:t>
                      </a:r>
                      <a:r>
                        <a:rPr lang="en-US" sz="3300" dirty="0">
                          <a:latin typeface="Times New Roman"/>
                          <a:ea typeface="Times New Roman"/>
                        </a:rPr>
                        <a:t>, </a:t>
                      </a:r>
                      <a:r>
                        <a:rPr lang="en-US" sz="3300" u="sng" dirty="0">
                          <a:latin typeface="Times New Roman"/>
                          <a:ea typeface="Times New Roman"/>
                          <a:sym typeface="Symbol"/>
                        </a:rPr>
                        <a:t></a:t>
                      </a:r>
                      <a:endParaRPr lang="en-US" sz="3300" dirty="0">
                        <a:latin typeface="Times New Roman"/>
                        <a:ea typeface="Times New Roman"/>
                      </a:endParaRPr>
                    </a:p>
                    <a:p>
                      <a:pPr marL="0" marR="0" algn="l">
                        <a:spcBef>
                          <a:spcPts val="0"/>
                        </a:spcBef>
                        <a:spcAft>
                          <a:spcPts val="0"/>
                        </a:spcAft>
                      </a:pPr>
                      <a:r>
                        <a:rPr lang="en-US" sz="3300" dirty="0" err="1">
                          <a:latin typeface="Times New Roman"/>
                          <a:ea typeface="Times New Roman"/>
                        </a:rPr>
                        <a:t>FlowAlgebra</a:t>
                      </a:r>
                      <a:r>
                        <a:rPr lang="en-US" sz="3300" dirty="0">
                          <a:latin typeface="Times New Roman"/>
                          <a:ea typeface="Times New Roman"/>
                        </a:rPr>
                        <a:t>(</a:t>
                      </a:r>
                      <a:r>
                        <a:rPr lang="en-US" sz="3300" dirty="0" err="1">
                          <a:latin typeface="Times New Roman"/>
                          <a:ea typeface="Times New Roman"/>
                        </a:rPr>
                        <a:t>i</a:t>
                      </a:r>
                      <a:r>
                        <a:rPr lang="en-US" sz="3300" dirty="0">
                          <a:latin typeface="Times New Roman"/>
                          <a:ea typeface="Times New Roman"/>
                        </a:rPr>
                        <a:t>)</a:t>
                      </a:r>
                    </a:p>
                    <a:p>
                      <a:pPr marL="0" marR="0" algn="l">
                        <a:spcBef>
                          <a:spcPts val="0"/>
                        </a:spcBef>
                        <a:spcAft>
                          <a:spcPts val="0"/>
                        </a:spcAft>
                      </a:pPr>
                      <a:r>
                        <a:rPr lang="en-US" sz="3300" dirty="0">
                          <a:latin typeface="Times New Roman"/>
                          <a:ea typeface="Times New Roman"/>
                        </a:rPr>
                        <a:t>for all k neighbors of </a:t>
                      </a:r>
                      <a:r>
                        <a:rPr lang="en-US" sz="3300" dirty="0" err="1">
                          <a:latin typeface="Times New Roman"/>
                          <a:ea typeface="Times New Roman"/>
                        </a:rPr>
                        <a:t>i</a:t>
                      </a:r>
                      <a:endParaRPr lang="en-US" sz="3300" dirty="0">
                        <a:latin typeface="Times New Roman"/>
                        <a:ea typeface="Times New Roman"/>
                      </a:endParaRPr>
                    </a:p>
                    <a:p>
                      <a:pPr marL="274320" marR="0" algn="l">
                        <a:spcBef>
                          <a:spcPts val="0"/>
                        </a:spcBef>
                        <a:spcAft>
                          <a:spcPts val="0"/>
                        </a:spcAft>
                      </a:pPr>
                      <a:r>
                        <a:rPr lang="en-US" sz="3300" dirty="0">
                          <a:latin typeface="Times New Roman"/>
                          <a:ea typeface="Times New Roman"/>
                        </a:rPr>
                        <a:t>if </a:t>
                      </a:r>
                      <a:r>
                        <a:rPr lang="en-US" sz="3300" dirty="0" err="1" smtClean="0">
                          <a:latin typeface="Times New Roman"/>
                          <a:ea typeface="Times New Roman"/>
                        </a:rPr>
                        <a:t>P</a:t>
                      </a:r>
                      <a:r>
                        <a:rPr lang="en-US" sz="3300" baseline="-25000" dirty="0" err="1" smtClean="0">
                          <a:solidFill>
                            <a:srgbClr val="FF0000"/>
                          </a:solidFill>
                          <a:latin typeface="Times New Roman"/>
                          <a:ea typeface="Times New Roman"/>
                        </a:rPr>
                        <a:t>ik</a:t>
                      </a:r>
                      <a:r>
                        <a:rPr lang="en-US" sz="3300" dirty="0" smtClean="0">
                          <a:latin typeface="Times New Roman"/>
                          <a:ea typeface="Times New Roman"/>
                        </a:rPr>
                        <a:t>&gt;0</a:t>
                      </a:r>
                      <a:endParaRPr lang="en-US" sz="3300" dirty="0">
                        <a:latin typeface="Times New Roman"/>
                        <a:ea typeface="Times New Roman"/>
                      </a:endParaRPr>
                    </a:p>
                    <a:p>
                      <a:pPr marL="502920" marR="0" algn="l">
                        <a:spcBef>
                          <a:spcPts val="0"/>
                        </a:spcBef>
                        <a:spcAft>
                          <a:spcPts val="0"/>
                        </a:spcAft>
                      </a:pPr>
                      <a:r>
                        <a:rPr lang="en-US" sz="3300" dirty="0" err="1">
                          <a:latin typeface="Times New Roman"/>
                          <a:ea typeface="Times New Roman"/>
                        </a:rPr>
                        <a:t>FlowAlgebra</a:t>
                      </a:r>
                      <a:r>
                        <a:rPr lang="en-US" sz="3300" dirty="0">
                          <a:latin typeface="Times New Roman"/>
                          <a:ea typeface="Times New Roman"/>
                        </a:rPr>
                        <a:t>(k)</a:t>
                      </a:r>
                    </a:p>
                    <a:p>
                      <a:pPr marL="0" marR="0" algn="l">
                        <a:spcBef>
                          <a:spcPts val="0"/>
                        </a:spcBef>
                        <a:spcAft>
                          <a:spcPts val="0"/>
                        </a:spcAft>
                      </a:pPr>
                      <a:r>
                        <a:rPr lang="en-US" sz="3300" dirty="0">
                          <a:latin typeface="Times New Roman"/>
                          <a:ea typeface="Times New Roman"/>
                        </a:rPr>
                        <a:t>next k</a:t>
                      </a:r>
                    </a:p>
                    <a:p>
                      <a:pPr marL="0" marR="0" algn="l">
                        <a:spcBef>
                          <a:spcPts val="0"/>
                        </a:spcBef>
                        <a:spcAft>
                          <a:spcPts val="0"/>
                        </a:spcAft>
                      </a:pPr>
                      <a:r>
                        <a:rPr lang="en-US" sz="3300" b="1" u="sng" dirty="0">
                          <a:solidFill>
                            <a:schemeClr val="tx1"/>
                          </a:solidFill>
                          <a:latin typeface="Times New Roman"/>
                          <a:ea typeface="Times New Roman"/>
                          <a:sym typeface="Symbol"/>
                        </a:rPr>
                        <a:t></a:t>
                      </a:r>
                      <a:r>
                        <a:rPr lang="en-US" sz="3300" b="1" i="1" baseline="-25000" dirty="0" err="1">
                          <a:solidFill>
                            <a:schemeClr val="tx1"/>
                          </a:solidFill>
                          <a:latin typeface="Times New Roman"/>
                          <a:ea typeface="Times New Roman"/>
                        </a:rPr>
                        <a:t>i</a:t>
                      </a:r>
                      <a:r>
                        <a:rPr lang="en-US" sz="3300" b="1" i="1" dirty="0">
                          <a:solidFill>
                            <a:schemeClr val="tx1"/>
                          </a:solidFill>
                          <a:latin typeface="Times New Roman"/>
                          <a:ea typeface="Times New Roman"/>
                        </a:rPr>
                        <a:t> </a:t>
                      </a:r>
                      <a:r>
                        <a:rPr lang="en-US" sz="3300" b="1" dirty="0">
                          <a:solidFill>
                            <a:schemeClr val="tx1"/>
                          </a:solidFill>
                          <a:latin typeface="Times New Roman"/>
                          <a:ea typeface="Times New Roman"/>
                        </a:rPr>
                        <a:t>= FA(</a:t>
                      </a:r>
                      <a:r>
                        <a:rPr lang="en-US" sz="3300" b="1" u="sng" dirty="0">
                          <a:solidFill>
                            <a:schemeClr val="tx1"/>
                          </a:solidFill>
                          <a:latin typeface="Times New Roman"/>
                          <a:ea typeface="Times New Roman"/>
                          <a:sym typeface="Symbol"/>
                        </a:rPr>
                        <a:t></a:t>
                      </a:r>
                      <a:r>
                        <a:rPr lang="en-US" sz="3300" b="1" baseline="-25000" dirty="0" err="1">
                          <a:solidFill>
                            <a:schemeClr val="tx1"/>
                          </a:solidFill>
                          <a:latin typeface="Times New Roman"/>
                          <a:ea typeface="Times New Roman"/>
                        </a:rPr>
                        <a:t>i</a:t>
                      </a:r>
                      <a:r>
                        <a:rPr lang="en-US" sz="3300" b="1" dirty="0">
                          <a:solidFill>
                            <a:schemeClr val="tx1"/>
                          </a:solidFill>
                          <a:latin typeface="Times New Roman"/>
                          <a:ea typeface="Times New Roman"/>
                        </a:rPr>
                        <a:t>, </a:t>
                      </a:r>
                      <a:r>
                        <a:rPr lang="en-US" sz="3300" b="1" u="sng" dirty="0" err="1" smtClean="0">
                          <a:solidFill>
                            <a:schemeClr val="tx1"/>
                          </a:solidFill>
                          <a:latin typeface="Times New Roman"/>
                          <a:ea typeface="Times New Roman"/>
                        </a:rPr>
                        <a:t>P</a:t>
                      </a:r>
                      <a:r>
                        <a:rPr lang="en-US" sz="3300" b="1" baseline="-25000" dirty="0" err="1" smtClean="0">
                          <a:solidFill>
                            <a:srgbClr val="FF0000"/>
                          </a:solidFill>
                          <a:latin typeface="Times New Roman"/>
                          <a:ea typeface="Times New Roman"/>
                        </a:rPr>
                        <a:t>ik</a:t>
                      </a:r>
                      <a:r>
                        <a:rPr lang="en-US" sz="3300" b="1" dirty="0" smtClean="0">
                          <a:solidFill>
                            <a:schemeClr val="tx1"/>
                          </a:solidFill>
                          <a:latin typeface="Times New Roman"/>
                          <a:ea typeface="Times New Roman"/>
                        </a:rPr>
                        <a:t>, </a:t>
                      </a:r>
                      <a:r>
                        <a:rPr lang="en-US" sz="3300" b="1" u="sng" dirty="0">
                          <a:solidFill>
                            <a:schemeClr val="tx1"/>
                          </a:solidFill>
                          <a:latin typeface="Times New Roman"/>
                          <a:ea typeface="Times New Roman"/>
                          <a:sym typeface="Symbol"/>
                        </a:rPr>
                        <a:t></a:t>
                      </a:r>
                      <a:r>
                        <a:rPr lang="en-US" sz="3300" b="1" i="1" baseline="-25000" dirty="0">
                          <a:solidFill>
                            <a:schemeClr val="tx1"/>
                          </a:solidFill>
                          <a:latin typeface="Times New Roman"/>
                          <a:ea typeface="Times New Roman"/>
                        </a:rPr>
                        <a:t>k</a:t>
                      </a:r>
                      <a:r>
                        <a:rPr lang="en-US" sz="3300" b="1" dirty="0">
                          <a:solidFill>
                            <a:schemeClr val="tx1"/>
                          </a:solidFill>
                          <a:latin typeface="Times New Roman"/>
                          <a:ea typeface="Times New Roman"/>
                        </a:rPr>
                        <a:t>, </a:t>
                      </a:r>
                      <a:r>
                        <a:rPr lang="en-US" sz="3300" b="1" u="sng" dirty="0">
                          <a:solidFill>
                            <a:schemeClr val="tx1"/>
                          </a:solidFill>
                          <a:latin typeface="Times New Roman"/>
                          <a:ea typeface="Times New Roman"/>
                          <a:sym typeface="Symbol"/>
                        </a:rPr>
                        <a:t></a:t>
                      </a:r>
                      <a:r>
                        <a:rPr lang="en-US" sz="3300" b="1" baseline="-25000" dirty="0">
                          <a:solidFill>
                            <a:schemeClr val="tx1"/>
                          </a:solidFill>
                          <a:latin typeface="Times New Roman"/>
                          <a:ea typeface="Times New Roman"/>
                        </a:rPr>
                        <a:t>k</a:t>
                      </a:r>
                      <a:r>
                        <a:rPr lang="en-US" sz="3300" b="1" dirty="0" smtClean="0">
                          <a:solidFill>
                            <a:schemeClr val="tx1"/>
                          </a:solidFill>
                          <a:latin typeface="Times New Roman"/>
                          <a:ea typeface="Times New Roman"/>
                        </a:rPr>
                        <a:t>)</a:t>
                      </a:r>
                    </a:p>
                    <a:p>
                      <a:pPr marL="0" marR="0" algn="l">
                        <a:spcBef>
                          <a:spcPts val="0"/>
                        </a:spcBef>
                        <a:spcAft>
                          <a:spcPts val="0"/>
                        </a:spcAft>
                      </a:pPr>
                      <a:r>
                        <a:rPr lang="en-US" sz="3300" dirty="0" smtClean="0">
                          <a:latin typeface="Times New Roman"/>
                          <a:ea typeface="Times New Roman"/>
                        </a:rPr>
                        <a:t>return</a:t>
                      </a:r>
                      <a:endParaRPr lang="en-US" sz="3300" dirty="0">
                        <a:latin typeface="Times New Roman"/>
                        <a:ea typeface="Times New Roman"/>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8136" name="Rectangle 5"/>
          <p:cNvSpPr>
            <a:spLocks noChangeArrowheads="1"/>
          </p:cNvSpPr>
          <p:nvPr/>
        </p:nvSpPr>
        <p:spPr bwMode="auto">
          <a:xfrm>
            <a:off x="4479636" y="695668"/>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spTree>
    <p:extLst>
      <p:ext uri="{BB962C8B-B14F-4D97-AF65-F5344CB8AC3E}">
        <p14:creationId xmlns:p14="http://schemas.microsoft.com/office/powerpoint/2010/main" val="49886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2370" y="214313"/>
            <a:ext cx="8860352" cy="6618362"/>
            <a:chOff x="1344703" y="1202533"/>
            <a:chExt cx="6442581" cy="4812378"/>
          </a:xfrm>
        </p:grpSpPr>
        <p:sp>
          <p:nvSpPr>
            <p:cNvPr id="7171" name="Line 2"/>
            <p:cNvSpPr>
              <a:spLocks noChangeShapeType="1"/>
            </p:cNvSpPr>
            <p:nvPr/>
          </p:nvSpPr>
          <p:spPr bwMode="auto">
            <a:xfrm>
              <a:off x="2438400" y="2353869"/>
              <a:ext cx="1519238" cy="11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2" name="Line 5"/>
            <p:cNvSpPr>
              <a:spLocks noChangeShapeType="1"/>
            </p:cNvSpPr>
            <p:nvPr/>
          </p:nvSpPr>
          <p:spPr bwMode="auto">
            <a:xfrm>
              <a:off x="2433640" y="2855119"/>
              <a:ext cx="1507331" cy="11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3" name="Line 6"/>
            <p:cNvSpPr>
              <a:spLocks noChangeShapeType="1"/>
            </p:cNvSpPr>
            <p:nvPr/>
          </p:nvSpPr>
          <p:spPr bwMode="auto">
            <a:xfrm>
              <a:off x="2433640" y="3325419"/>
              <a:ext cx="1497806" cy="11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4" name="Line 7"/>
            <p:cNvSpPr>
              <a:spLocks noChangeShapeType="1"/>
            </p:cNvSpPr>
            <p:nvPr/>
          </p:nvSpPr>
          <p:spPr bwMode="auto">
            <a:xfrm>
              <a:off x="2427688" y="3806431"/>
              <a:ext cx="1526381" cy="11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5" name="Line 8"/>
            <p:cNvSpPr>
              <a:spLocks noChangeShapeType="1"/>
            </p:cNvSpPr>
            <p:nvPr/>
          </p:nvSpPr>
          <p:spPr bwMode="auto">
            <a:xfrm flipV="1">
              <a:off x="2437213" y="4269584"/>
              <a:ext cx="1516856" cy="833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6" name="Line 9"/>
            <p:cNvSpPr>
              <a:spLocks noChangeShapeType="1"/>
            </p:cNvSpPr>
            <p:nvPr/>
          </p:nvSpPr>
          <p:spPr bwMode="auto">
            <a:xfrm flipV="1">
              <a:off x="2437213" y="2351487"/>
              <a:ext cx="1190" cy="23693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7" name="Line 10"/>
            <p:cNvSpPr>
              <a:spLocks noChangeShapeType="1"/>
            </p:cNvSpPr>
            <p:nvPr/>
          </p:nvSpPr>
          <p:spPr bwMode="auto">
            <a:xfrm flipV="1">
              <a:off x="2931319" y="2363394"/>
              <a:ext cx="1191" cy="23693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8" name="Line 11"/>
            <p:cNvSpPr>
              <a:spLocks noChangeShapeType="1"/>
            </p:cNvSpPr>
            <p:nvPr/>
          </p:nvSpPr>
          <p:spPr bwMode="auto">
            <a:xfrm flipH="1" flipV="1">
              <a:off x="3432575" y="2363394"/>
              <a:ext cx="2381" cy="238839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9" name="Line 12"/>
            <p:cNvSpPr>
              <a:spLocks noChangeShapeType="1"/>
            </p:cNvSpPr>
            <p:nvPr/>
          </p:nvSpPr>
          <p:spPr bwMode="auto">
            <a:xfrm flipV="1">
              <a:off x="3946925" y="2358631"/>
              <a:ext cx="1190" cy="23693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80" name="Rectangle 13"/>
            <p:cNvSpPr>
              <a:spLocks noChangeArrowheads="1"/>
            </p:cNvSpPr>
            <p:nvPr/>
          </p:nvSpPr>
          <p:spPr bwMode="auto">
            <a:xfrm>
              <a:off x="1344703" y="5075519"/>
              <a:ext cx="2663358" cy="22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sz="2000" dirty="0">
                  <a:solidFill>
                    <a:srgbClr val="000000"/>
                  </a:solidFill>
                  <a:latin typeface="Times New Roman"/>
                  <a:cs typeface="Arial"/>
                </a:rPr>
                <a:t>Dependence function of grid cells y</a:t>
              </a:r>
              <a:endParaRPr lang="en-US" sz="3200" dirty="0">
                <a:solidFill>
                  <a:srgbClr val="000000"/>
                </a:solidFill>
                <a:latin typeface="Times New Roman"/>
                <a:cs typeface="Arial"/>
              </a:endParaRPr>
            </a:p>
          </p:txBody>
        </p:sp>
        <p:sp>
          <p:nvSpPr>
            <p:cNvPr id="7181" name="Line 14"/>
            <p:cNvSpPr>
              <a:spLocks noChangeShapeType="1"/>
            </p:cNvSpPr>
            <p:nvPr/>
          </p:nvSpPr>
          <p:spPr bwMode="auto">
            <a:xfrm>
              <a:off x="2438403" y="4727975"/>
              <a:ext cx="1516856" cy="11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82" name="Rectangle 15"/>
            <p:cNvSpPr>
              <a:spLocks noChangeArrowheads="1"/>
            </p:cNvSpPr>
            <p:nvPr/>
          </p:nvSpPr>
          <p:spPr bwMode="auto">
            <a:xfrm>
              <a:off x="2534841" y="4305303"/>
              <a:ext cx="460772"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83" name="Rectangle 16"/>
            <p:cNvSpPr>
              <a:spLocks noChangeArrowheads="1"/>
            </p:cNvSpPr>
            <p:nvPr/>
          </p:nvSpPr>
          <p:spPr bwMode="auto">
            <a:xfrm>
              <a:off x="2636044" y="4361262"/>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800">
                <a:solidFill>
                  <a:srgbClr val="000000"/>
                </a:solidFill>
                <a:latin typeface="Times New Roman"/>
                <a:cs typeface="Arial"/>
              </a:endParaRPr>
            </a:p>
          </p:txBody>
        </p:sp>
        <p:sp>
          <p:nvSpPr>
            <p:cNvPr id="7184" name="Rectangle 17"/>
            <p:cNvSpPr>
              <a:spLocks noChangeArrowheads="1"/>
            </p:cNvSpPr>
            <p:nvPr/>
          </p:nvSpPr>
          <p:spPr bwMode="auto">
            <a:xfrm>
              <a:off x="2721769" y="4361262"/>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185" name="Rectangle 18"/>
            <p:cNvSpPr>
              <a:spLocks noChangeArrowheads="1"/>
            </p:cNvSpPr>
            <p:nvPr/>
          </p:nvSpPr>
          <p:spPr bwMode="auto">
            <a:xfrm>
              <a:off x="2983706" y="4348165"/>
              <a:ext cx="463154"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86" name="Rectangle 19"/>
            <p:cNvSpPr>
              <a:spLocks noChangeArrowheads="1"/>
            </p:cNvSpPr>
            <p:nvPr/>
          </p:nvSpPr>
          <p:spPr bwMode="auto">
            <a:xfrm>
              <a:off x="3086100" y="4402932"/>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1</a:t>
              </a:r>
              <a:endParaRPr lang="en-US" sz="2800">
                <a:solidFill>
                  <a:srgbClr val="000000"/>
                </a:solidFill>
                <a:latin typeface="Times New Roman"/>
                <a:cs typeface="Arial"/>
              </a:endParaRPr>
            </a:p>
          </p:txBody>
        </p:sp>
        <p:sp>
          <p:nvSpPr>
            <p:cNvPr id="7187" name="Rectangle 20"/>
            <p:cNvSpPr>
              <a:spLocks noChangeArrowheads="1"/>
            </p:cNvSpPr>
            <p:nvPr/>
          </p:nvSpPr>
          <p:spPr bwMode="auto">
            <a:xfrm>
              <a:off x="3171825" y="4402932"/>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188" name="Rectangle 21"/>
            <p:cNvSpPr>
              <a:spLocks noChangeArrowheads="1"/>
            </p:cNvSpPr>
            <p:nvPr/>
          </p:nvSpPr>
          <p:spPr bwMode="auto">
            <a:xfrm>
              <a:off x="3643312" y="4371975"/>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800">
                <a:solidFill>
                  <a:srgbClr val="000000"/>
                </a:solidFill>
                <a:latin typeface="Times New Roman"/>
                <a:cs typeface="Arial"/>
              </a:endParaRPr>
            </a:p>
          </p:txBody>
        </p:sp>
        <p:sp>
          <p:nvSpPr>
            <p:cNvPr id="7189" name="Rectangle 22"/>
            <p:cNvSpPr>
              <a:spLocks noChangeArrowheads="1"/>
            </p:cNvSpPr>
            <p:nvPr/>
          </p:nvSpPr>
          <p:spPr bwMode="auto">
            <a:xfrm>
              <a:off x="3729037" y="4371975"/>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190" name="Rectangle 23"/>
            <p:cNvSpPr>
              <a:spLocks noChangeArrowheads="1"/>
            </p:cNvSpPr>
            <p:nvPr/>
          </p:nvSpPr>
          <p:spPr bwMode="auto">
            <a:xfrm>
              <a:off x="2522937" y="3855246"/>
              <a:ext cx="463153"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91" name="Rectangle 24"/>
            <p:cNvSpPr>
              <a:spLocks noChangeArrowheads="1"/>
            </p:cNvSpPr>
            <p:nvPr/>
          </p:nvSpPr>
          <p:spPr bwMode="auto">
            <a:xfrm>
              <a:off x="2625328" y="3911206"/>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800">
                <a:solidFill>
                  <a:srgbClr val="000000"/>
                </a:solidFill>
                <a:latin typeface="Times New Roman"/>
                <a:cs typeface="Arial"/>
              </a:endParaRPr>
            </a:p>
          </p:txBody>
        </p:sp>
        <p:sp>
          <p:nvSpPr>
            <p:cNvPr id="7192" name="Rectangle 25"/>
            <p:cNvSpPr>
              <a:spLocks noChangeArrowheads="1"/>
            </p:cNvSpPr>
            <p:nvPr/>
          </p:nvSpPr>
          <p:spPr bwMode="auto">
            <a:xfrm>
              <a:off x="2711053" y="3911206"/>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193" name="Rectangle 26"/>
            <p:cNvSpPr>
              <a:spLocks noChangeArrowheads="1"/>
            </p:cNvSpPr>
            <p:nvPr/>
          </p:nvSpPr>
          <p:spPr bwMode="auto">
            <a:xfrm>
              <a:off x="3017044" y="3887394"/>
              <a:ext cx="461963"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94" name="Rectangle 27"/>
            <p:cNvSpPr>
              <a:spLocks noChangeArrowheads="1"/>
            </p:cNvSpPr>
            <p:nvPr/>
          </p:nvSpPr>
          <p:spPr bwMode="auto">
            <a:xfrm>
              <a:off x="3119437" y="3943350"/>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1</a:t>
              </a:r>
              <a:endParaRPr lang="en-US" sz="2800">
                <a:solidFill>
                  <a:srgbClr val="000000"/>
                </a:solidFill>
                <a:latin typeface="Times New Roman"/>
                <a:cs typeface="Arial"/>
              </a:endParaRPr>
            </a:p>
          </p:txBody>
        </p:sp>
        <p:sp>
          <p:nvSpPr>
            <p:cNvPr id="7195" name="Rectangle 28"/>
            <p:cNvSpPr>
              <a:spLocks noChangeArrowheads="1"/>
            </p:cNvSpPr>
            <p:nvPr/>
          </p:nvSpPr>
          <p:spPr bwMode="auto">
            <a:xfrm>
              <a:off x="3205162" y="3943350"/>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196" name="Rectangle 29"/>
            <p:cNvSpPr>
              <a:spLocks noChangeArrowheads="1"/>
            </p:cNvSpPr>
            <p:nvPr/>
          </p:nvSpPr>
          <p:spPr bwMode="auto">
            <a:xfrm>
              <a:off x="3550444" y="3855246"/>
              <a:ext cx="463154"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97" name="Rectangle 30"/>
            <p:cNvSpPr>
              <a:spLocks noChangeArrowheads="1"/>
            </p:cNvSpPr>
            <p:nvPr/>
          </p:nvSpPr>
          <p:spPr bwMode="auto">
            <a:xfrm>
              <a:off x="3654028" y="3911206"/>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800">
                <a:solidFill>
                  <a:srgbClr val="000000"/>
                </a:solidFill>
                <a:latin typeface="Times New Roman"/>
                <a:cs typeface="Arial"/>
              </a:endParaRPr>
            </a:p>
          </p:txBody>
        </p:sp>
        <p:sp>
          <p:nvSpPr>
            <p:cNvPr id="7198" name="Rectangle 31"/>
            <p:cNvSpPr>
              <a:spLocks noChangeArrowheads="1"/>
            </p:cNvSpPr>
            <p:nvPr/>
          </p:nvSpPr>
          <p:spPr bwMode="auto">
            <a:xfrm>
              <a:off x="3739753" y="3911206"/>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199" name="Rectangle 32"/>
            <p:cNvSpPr>
              <a:spLocks noChangeArrowheads="1"/>
            </p:cNvSpPr>
            <p:nvPr/>
          </p:nvSpPr>
          <p:spPr bwMode="auto">
            <a:xfrm>
              <a:off x="2522937" y="3438528"/>
              <a:ext cx="463153"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00" name="Rectangle 33"/>
            <p:cNvSpPr>
              <a:spLocks noChangeArrowheads="1"/>
            </p:cNvSpPr>
            <p:nvPr/>
          </p:nvSpPr>
          <p:spPr bwMode="auto">
            <a:xfrm>
              <a:off x="2625328" y="3495675"/>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800">
                <a:solidFill>
                  <a:srgbClr val="000000"/>
                </a:solidFill>
                <a:latin typeface="Times New Roman"/>
                <a:cs typeface="Arial"/>
              </a:endParaRPr>
            </a:p>
          </p:txBody>
        </p:sp>
        <p:sp>
          <p:nvSpPr>
            <p:cNvPr id="7201" name="Rectangle 34"/>
            <p:cNvSpPr>
              <a:spLocks noChangeArrowheads="1"/>
            </p:cNvSpPr>
            <p:nvPr/>
          </p:nvSpPr>
          <p:spPr bwMode="auto">
            <a:xfrm>
              <a:off x="2711053" y="3495675"/>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202" name="Rectangle 35"/>
            <p:cNvSpPr>
              <a:spLocks noChangeArrowheads="1"/>
            </p:cNvSpPr>
            <p:nvPr/>
          </p:nvSpPr>
          <p:spPr bwMode="auto">
            <a:xfrm>
              <a:off x="2931319" y="3437335"/>
              <a:ext cx="461963"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03" name="Rectangle 36"/>
            <p:cNvSpPr>
              <a:spLocks noChangeArrowheads="1"/>
            </p:cNvSpPr>
            <p:nvPr/>
          </p:nvSpPr>
          <p:spPr bwMode="auto">
            <a:xfrm>
              <a:off x="3033712" y="3493294"/>
              <a:ext cx="209805"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0.6</a:t>
              </a:r>
              <a:endParaRPr lang="en-US" sz="2800">
                <a:solidFill>
                  <a:srgbClr val="000000"/>
                </a:solidFill>
                <a:latin typeface="Times New Roman"/>
                <a:cs typeface="Arial"/>
              </a:endParaRPr>
            </a:p>
          </p:txBody>
        </p:sp>
        <p:sp>
          <p:nvSpPr>
            <p:cNvPr id="7204" name="Rectangle 37"/>
            <p:cNvSpPr>
              <a:spLocks noChangeArrowheads="1"/>
            </p:cNvSpPr>
            <p:nvPr/>
          </p:nvSpPr>
          <p:spPr bwMode="auto">
            <a:xfrm>
              <a:off x="3248025" y="3493294"/>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205" name="Rectangle 38"/>
            <p:cNvSpPr>
              <a:spLocks noChangeArrowheads="1"/>
            </p:cNvSpPr>
            <p:nvPr/>
          </p:nvSpPr>
          <p:spPr bwMode="auto">
            <a:xfrm>
              <a:off x="3519490" y="3426619"/>
              <a:ext cx="46077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06" name="Rectangle 39"/>
            <p:cNvSpPr>
              <a:spLocks noChangeArrowheads="1"/>
            </p:cNvSpPr>
            <p:nvPr/>
          </p:nvSpPr>
          <p:spPr bwMode="auto">
            <a:xfrm>
              <a:off x="3620691" y="3483769"/>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800">
                <a:solidFill>
                  <a:srgbClr val="000000"/>
                </a:solidFill>
                <a:latin typeface="Times New Roman"/>
                <a:cs typeface="Arial"/>
              </a:endParaRPr>
            </a:p>
          </p:txBody>
        </p:sp>
        <p:sp>
          <p:nvSpPr>
            <p:cNvPr id="7207" name="Rectangle 40"/>
            <p:cNvSpPr>
              <a:spLocks noChangeArrowheads="1"/>
            </p:cNvSpPr>
            <p:nvPr/>
          </p:nvSpPr>
          <p:spPr bwMode="auto">
            <a:xfrm>
              <a:off x="3706416" y="3483769"/>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208" name="Rectangle 41"/>
            <p:cNvSpPr>
              <a:spLocks noChangeArrowheads="1"/>
            </p:cNvSpPr>
            <p:nvPr/>
          </p:nvSpPr>
          <p:spPr bwMode="auto">
            <a:xfrm>
              <a:off x="2545556" y="2945606"/>
              <a:ext cx="4619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09" name="Rectangle 42"/>
            <p:cNvSpPr>
              <a:spLocks noChangeArrowheads="1"/>
            </p:cNvSpPr>
            <p:nvPr/>
          </p:nvSpPr>
          <p:spPr bwMode="auto">
            <a:xfrm>
              <a:off x="2647950" y="3002757"/>
              <a:ext cx="209805"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0.3</a:t>
              </a:r>
              <a:endParaRPr lang="en-US" sz="2800">
                <a:solidFill>
                  <a:srgbClr val="000000"/>
                </a:solidFill>
                <a:latin typeface="Times New Roman"/>
                <a:cs typeface="Arial"/>
              </a:endParaRPr>
            </a:p>
          </p:txBody>
        </p:sp>
        <p:sp>
          <p:nvSpPr>
            <p:cNvPr id="7210" name="Rectangle 43"/>
            <p:cNvSpPr>
              <a:spLocks noChangeArrowheads="1"/>
            </p:cNvSpPr>
            <p:nvPr/>
          </p:nvSpPr>
          <p:spPr bwMode="auto">
            <a:xfrm>
              <a:off x="2862262" y="3002757"/>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211" name="Rectangle 44"/>
            <p:cNvSpPr>
              <a:spLocks noChangeArrowheads="1"/>
            </p:cNvSpPr>
            <p:nvPr/>
          </p:nvSpPr>
          <p:spPr bwMode="auto">
            <a:xfrm>
              <a:off x="2951560" y="2945609"/>
              <a:ext cx="461963"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12" name="Rectangle 45"/>
            <p:cNvSpPr>
              <a:spLocks noChangeArrowheads="1"/>
            </p:cNvSpPr>
            <p:nvPr/>
          </p:nvSpPr>
          <p:spPr bwMode="auto">
            <a:xfrm>
              <a:off x="3053953" y="3002757"/>
              <a:ext cx="209805"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0.3</a:t>
              </a:r>
              <a:endParaRPr lang="en-US" sz="2800">
                <a:solidFill>
                  <a:srgbClr val="000000"/>
                </a:solidFill>
                <a:latin typeface="Times New Roman"/>
                <a:cs typeface="Arial"/>
              </a:endParaRPr>
            </a:p>
          </p:txBody>
        </p:sp>
        <p:sp>
          <p:nvSpPr>
            <p:cNvPr id="7213" name="Rectangle 46"/>
            <p:cNvSpPr>
              <a:spLocks noChangeArrowheads="1"/>
            </p:cNvSpPr>
            <p:nvPr/>
          </p:nvSpPr>
          <p:spPr bwMode="auto">
            <a:xfrm>
              <a:off x="3268266" y="3002757"/>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214" name="Rectangle 47"/>
            <p:cNvSpPr>
              <a:spLocks noChangeArrowheads="1"/>
            </p:cNvSpPr>
            <p:nvPr/>
          </p:nvSpPr>
          <p:spPr bwMode="auto">
            <a:xfrm>
              <a:off x="3562353" y="2945609"/>
              <a:ext cx="460772"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15" name="Rectangle 48"/>
            <p:cNvSpPr>
              <a:spLocks noChangeArrowheads="1"/>
            </p:cNvSpPr>
            <p:nvPr/>
          </p:nvSpPr>
          <p:spPr bwMode="auto">
            <a:xfrm>
              <a:off x="3663553" y="3002757"/>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800">
                <a:solidFill>
                  <a:srgbClr val="000000"/>
                </a:solidFill>
                <a:latin typeface="Times New Roman"/>
                <a:cs typeface="Arial"/>
              </a:endParaRPr>
            </a:p>
          </p:txBody>
        </p:sp>
        <p:sp>
          <p:nvSpPr>
            <p:cNvPr id="7216" name="Rectangle 49"/>
            <p:cNvSpPr>
              <a:spLocks noChangeArrowheads="1"/>
            </p:cNvSpPr>
            <p:nvPr/>
          </p:nvSpPr>
          <p:spPr bwMode="auto">
            <a:xfrm>
              <a:off x="3749278" y="3002757"/>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217" name="Rectangle 50"/>
            <p:cNvSpPr>
              <a:spLocks noChangeArrowheads="1"/>
            </p:cNvSpPr>
            <p:nvPr/>
          </p:nvSpPr>
          <p:spPr bwMode="auto">
            <a:xfrm>
              <a:off x="2522937" y="2441972"/>
              <a:ext cx="46315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18" name="Rectangle 51"/>
            <p:cNvSpPr>
              <a:spLocks noChangeArrowheads="1"/>
            </p:cNvSpPr>
            <p:nvPr/>
          </p:nvSpPr>
          <p:spPr bwMode="auto">
            <a:xfrm>
              <a:off x="2625328" y="2499125"/>
              <a:ext cx="209805"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0.6</a:t>
              </a:r>
              <a:endParaRPr lang="en-US" sz="2800">
                <a:solidFill>
                  <a:srgbClr val="000000"/>
                </a:solidFill>
                <a:latin typeface="Times New Roman"/>
                <a:cs typeface="Arial"/>
              </a:endParaRPr>
            </a:p>
          </p:txBody>
        </p:sp>
        <p:sp>
          <p:nvSpPr>
            <p:cNvPr id="7219" name="Rectangle 52"/>
            <p:cNvSpPr>
              <a:spLocks noChangeArrowheads="1"/>
            </p:cNvSpPr>
            <p:nvPr/>
          </p:nvSpPr>
          <p:spPr bwMode="auto">
            <a:xfrm>
              <a:off x="2839641" y="2499125"/>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220" name="Rectangle 53"/>
            <p:cNvSpPr>
              <a:spLocks noChangeArrowheads="1"/>
            </p:cNvSpPr>
            <p:nvPr/>
          </p:nvSpPr>
          <p:spPr bwMode="auto">
            <a:xfrm>
              <a:off x="3049191" y="2464596"/>
              <a:ext cx="460772"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21" name="Rectangle 54"/>
            <p:cNvSpPr>
              <a:spLocks noChangeArrowheads="1"/>
            </p:cNvSpPr>
            <p:nvPr/>
          </p:nvSpPr>
          <p:spPr bwMode="auto">
            <a:xfrm>
              <a:off x="3150394" y="2519363"/>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800">
                <a:solidFill>
                  <a:srgbClr val="000000"/>
                </a:solidFill>
                <a:latin typeface="Times New Roman"/>
                <a:cs typeface="Arial"/>
              </a:endParaRPr>
            </a:p>
          </p:txBody>
        </p:sp>
        <p:sp>
          <p:nvSpPr>
            <p:cNvPr id="7222" name="Rectangle 55"/>
            <p:cNvSpPr>
              <a:spLocks noChangeArrowheads="1"/>
            </p:cNvSpPr>
            <p:nvPr/>
          </p:nvSpPr>
          <p:spPr bwMode="auto">
            <a:xfrm>
              <a:off x="3236119" y="2519363"/>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223" name="Rectangle 56"/>
            <p:cNvSpPr>
              <a:spLocks noChangeArrowheads="1"/>
            </p:cNvSpPr>
            <p:nvPr/>
          </p:nvSpPr>
          <p:spPr bwMode="auto">
            <a:xfrm>
              <a:off x="3530206" y="2475312"/>
              <a:ext cx="463153"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24" name="Rectangle 57"/>
            <p:cNvSpPr>
              <a:spLocks noChangeArrowheads="1"/>
            </p:cNvSpPr>
            <p:nvPr/>
          </p:nvSpPr>
          <p:spPr bwMode="auto">
            <a:xfrm>
              <a:off x="3632597" y="2531269"/>
              <a:ext cx="83922"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800">
                <a:solidFill>
                  <a:srgbClr val="000000"/>
                </a:solidFill>
                <a:latin typeface="Times New Roman"/>
                <a:cs typeface="Arial"/>
              </a:endParaRPr>
            </a:p>
          </p:txBody>
        </p:sp>
        <p:sp>
          <p:nvSpPr>
            <p:cNvPr id="7225" name="Rectangle 58"/>
            <p:cNvSpPr>
              <a:spLocks noChangeArrowheads="1"/>
            </p:cNvSpPr>
            <p:nvPr/>
          </p:nvSpPr>
          <p:spPr bwMode="auto">
            <a:xfrm>
              <a:off x="3718322" y="2531269"/>
              <a:ext cx="41961" cy="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800">
                <a:solidFill>
                  <a:srgbClr val="000000"/>
                </a:solidFill>
                <a:latin typeface="Times New Roman"/>
                <a:cs typeface="Arial"/>
              </a:endParaRPr>
            </a:p>
          </p:txBody>
        </p:sp>
        <p:sp>
          <p:nvSpPr>
            <p:cNvPr id="7226" name="Rectangle 59"/>
            <p:cNvSpPr>
              <a:spLocks noChangeArrowheads="1"/>
            </p:cNvSpPr>
            <p:nvPr/>
          </p:nvSpPr>
          <p:spPr bwMode="auto">
            <a:xfrm>
              <a:off x="3696894" y="4430316"/>
              <a:ext cx="121086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27" name="Rectangle 60"/>
            <p:cNvSpPr>
              <a:spLocks noChangeArrowheads="1"/>
            </p:cNvSpPr>
            <p:nvPr/>
          </p:nvSpPr>
          <p:spPr bwMode="auto">
            <a:xfrm>
              <a:off x="2100748" y="4843350"/>
              <a:ext cx="868360" cy="22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sz="2000" dirty="0">
                  <a:solidFill>
                    <a:srgbClr val="000000"/>
                  </a:solidFill>
                  <a:latin typeface="Times New Roman"/>
                  <a:cs typeface="Arial"/>
                </a:rPr>
                <a:t>Grid cells y</a:t>
              </a:r>
              <a:endParaRPr lang="en-US" sz="3200" dirty="0">
                <a:solidFill>
                  <a:srgbClr val="000000"/>
                </a:solidFill>
                <a:latin typeface="Times New Roman"/>
                <a:cs typeface="Arial"/>
              </a:endParaRPr>
            </a:p>
          </p:txBody>
        </p:sp>
        <p:sp>
          <p:nvSpPr>
            <p:cNvPr id="7228" name="Rectangle 62"/>
            <p:cNvSpPr>
              <a:spLocks noChangeArrowheads="1"/>
            </p:cNvSpPr>
            <p:nvPr/>
          </p:nvSpPr>
          <p:spPr bwMode="auto">
            <a:xfrm>
              <a:off x="2449116" y="2341960"/>
              <a:ext cx="494109" cy="5048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29" name="Rectangle 63"/>
            <p:cNvSpPr>
              <a:spLocks noChangeArrowheads="1"/>
            </p:cNvSpPr>
            <p:nvPr/>
          </p:nvSpPr>
          <p:spPr bwMode="auto">
            <a:xfrm>
              <a:off x="2940844" y="2844406"/>
              <a:ext cx="495300" cy="483394"/>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30" name="Rectangle 64"/>
            <p:cNvSpPr>
              <a:spLocks noChangeArrowheads="1"/>
            </p:cNvSpPr>
            <p:nvPr/>
          </p:nvSpPr>
          <p:spPr bwMode="auto">
            <a:xfrm>
              <a:off x="2940844" y="3325419"/>
              <a:ext cx="495300" cy="483394"/>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31" name="Rectangle 65"/>
            <p:cNvSpPr>
              <a:spLocks noChangeArrowheads="1"/>
            </p:cNvSpPr>
            <p:nvPr/>
          </p:nvSpPr>
          <p:spPr bwMode="auto">
            <a:xfrm>
              <a:off x="2449116" y="2844406"/>
              <a:ext cx="494109" cy="483394"/>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32" name="Rectangle 66"/>
            <p:cNvSpPr>
              <a:spLocks noChangeArrowheads="1"/>
            </p:cNvSpPr>
            <p:nvPr/>
          </p:nvSpPr>
          <p:spPr bwMode="auto">
            <a:xfrm>
              <a:off x="2940844" y="4267200"/>
              <a:ext cx="495300" cy="461963"/>
            </a:xfrm>
            <a:prstGeom prst="rect">
              <a:avLst/>
            </a:prstGeom>
            <a:noFill/>
            <a:ln w="42863">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33" name="Rectangle 67"/>
            <p:cNvSpPr>
              <a:spLocks noChangeArrowheads="1"/>
            </p:cNvSpPr>
            <p:nvPr/>
          </p:nvSpPr>
          <p:spPr bwMode="auto">
            <a:xfrm>
              <a:off x="2940844" y="3806431"/>
              <a:ext cx="495300" cy="463153"/>
            </a:xfrm>
            <a:prstGeom prst="rect">
              <a:avLst/>
            </a:prstGeom>
            <a:noFill/>
            <a:ln w="42863">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nvGrpSpPr>
            <p:cNvPr id="7234" name="Group 68"/>
            <p:cNvGrpSpPr>
              <a:grpSpLocks/>
            </p:cNvGrpSpPr>
            <p:nvPr/>
          </p:nvGrpSpPr>
          <p:grpSpPr bwMode="auto">
            <a:xfrm>
              <a:off x="2650331" y="2663429"/>
              <a:ext cx="110729" cy="352425"/>
              <a:chOff x="1138" y="864"/>
              <a:chExt cx="93" cy="296"/>
            </a:xfrm>
          </p:grpSpPr>
          <p:sp>
            <p:nvSpPr>
              <p:cNvPr id="7277" name="Line 69"/>
              <p:cNvSpPr>
                <a:spLocks noChangeShapeType="1"/>
              </p:cNvSpPr>
              <p:nvPr/>
            </p:nvSpPr>
            <p:spPr bwMode="auto">
              <a:xfrm>
                <a:off x="1184" y="864"/>
                <a:ext cx="1" cy="20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8" name="Freeform 70"/>
              <p:cNvSpPr>
                <a:spLocks/>
              </p:cNvSpPr>
              <p:nvPr/>
            </p:nvSpPr>
            <p:spPr bwMode="auto">
              <a:xfrm>
                <a:off x="1138" y="1067"/>
                <a:ext cx="93" cy="93"/>
              </a:xfrm>
              <a:custGeom>
                <a:avLst/>
                <a:gdLst>
                  <a:gd name="T0" fmla="*/ 0 w 93"/>
                  <a:gd name="T1" fmla="*/ 0 h 93"/>
                  <a:gd name="T2" fmla="*/ 46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6"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5" name="Group 71"/>
            <p:cNvGrpSpPr>
              <a:grpSpLocks/>
            </p:cNvGrpSpPr>
            <p:nvPr/>
          </p:nvGrpSpPr>
          <p:grpSpPr bwMode="auto">
            <a:xfrm>
              <a:off x="2855119" y="2737247"/>
              <a:ext cx="182166" cy="213122"/>
              <a:chOff x="1310" y="926"/>
              <a:chExt cx="153" cy="179"/>
            </a:xfrm>
          </p:grpSpPr>
          <p:sp>
            <p:nvSpPr>
              <p:cNvPr id="7275" name="Line 72"/>
              <p:cNvSpPr>
                <a:spLocks noChangeShapeType="1"/>
              </p:cNvSpPr>
              <p:nvPr/>
            </p:nvSpPr>
            <p:spPr bwMode="auto">
              <a:xfrm>
                <a:off x="1310" y="926"/>
                <a:ext cx="95" cy="1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6" name="Freeform 73"/>
              <p:cNvSpPr>
                <a:spLocks/>
              </p:cNvSpPr>
              <p:nvPr/>
            </p:nvSpPr>
            <p:spPr bwMode="auto">
              <a:xfrm>
                <a:off x="1366" y="1003"/>
                <a:ext cx="97" cy="102"/>
              </a:xfrm>
              <a:custGeom>
                <a:avLst/>
                <a:gdLst>
                  <a:gd name="T0" fmla="*/ 0 w 97"/>
                  <a:gd name="T1" fmla="*/ 61 h 102"/>
                  <a:gd name="T2" fmla="*/ 97 w 97"/>
                  <a:gd name="T3" fmla="*/ 102 h 102"/>
                  <a:gd name="T4" fmla="*/ 72 w 97"/>
                  <a:gd name="T5" fmla="*/ 0 h 102"/>
                  <a:gd name="T6" fmla="*/ 0 w 97"/>
                  <a:gd name="T7" fmla="*/ 61 h 102"/>
                  <a:gd name="T8" fmla="*/ 0 60000 65536"/>
                  <a:gd name="T9" fmla="*/ 0 60000 65536"/>
                  <a:gd name="T10" fmla="*/ 0 60000 65536"/>
                  <a:gd name="T11" fmla="*/ 0 60000 65536"/>
                  <a:gd name="T12" fmla="*/ 0 w 97"/>
                  <a:gd name="T13" fmla="*/ 0 h 102"/>
                  <a:gd name="T14" fmla="*/ 97 w 97"/>
                  <a:gd name="T15" fmla="*/ 102 h 102"/>
                </a:gdLst>
                <a:ahLst/>
                <a:cxnLst>
                  <a:cxn ang="T8">
                    <a:pos x="T0" y="T1"/>
                  </a:cxn>
                  <a:cxn ang="T9">
                    <a:pos x="T2" y="T3"/>
                  </a:cxn>
                  <a:cxn ang="T10">
                    <a:pos x="T4" y="T5"/>
                  </a:cxn>
                  <a:cxn ang="T11">
                    <a:pos x="T6" y="T7"/>
                  </a:cxn>
                </a:cxnLst>
                <a:rect l="T12" t="T13" r="T14" b="T15"/>
                <a:pathLst>
                  <a:path w="97" h="102">
                    <a:moveTo>
                      <a:pt x="0" y="61"/>
                    </a:moveTo>
                    <a:lnTo>
                      <a:pt x="97" y="102"/>
                    </a:lnTo>
                    <a:lnTo>
                      <a:pt x="72" y="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6" name="Group 74"/>
            <p:cNvGrpSpPr>
              <a:grpSpLocks/>
            </p:cNvGrpSpPr>
            <p:nvPr/>
          </p:nvGrpSpPr>
          <p:grpSpPr bwMode="auto">
            <a:xfrm>
              <a:off x="3337325" y="2749156"/>
              <a:ext cx="258365" cy="235744"/>
              <a:chOff x="1715" y="936"/>
              <a:chExt cx="217" cy="198"/>
            </a:xfrm>
          </p:grpSpPr>
          <p:sp>
            <p:nvSpPr>
              <p:cNvPr id="7273" name="Line 75"/>
              <p:cNvSpPr>
                <a:spLocks noChangeShapeType="1"/>
              </p:cNvSpPr>
              <p:nvPr/>
            </p:nvSpPr>
            <p:spPr bwMode="auto">
              <a:xfrm>
                <a:off x="1715" y="936"/>
                <a:ext cx="149" cy="13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4" name="Freeform 76"/>
              <p:cNvSpPr>
                <a:spLocks/>
              </p:cNvSpPr>
              <p:nvPr/>
            </p:nvSpPr>
            <p:spPr bwMode="auto">
              <a:xfrm>
                <a:off x="1830" y="1035"/>
                <a:ext cx="102" cy="99"/>
              </a:xfrm>
              <a:custGeom>
                <a:avLst/>
                <a:gdLst>
                  <a:gd name="T0" fmla="*/ 0 w 102"/>
                  <a:gd name="T1" fmla="*/ 69 h 99"/>
                  <a:gd name="T2" fmla="*/ 102 w 102"/>
                  <a:gd name="T3" fmla="*/ 99 h 99"/>
                  <a:gd name="T4" fmla="*/ 63 w 102"/>
                  <a:gd name="T5" fmla="*/ 0 h 99"/>
                  <a:gd name="T6" fmla="*/ 0 w 102"/>
                  <a:gd name="T7" fmla="*/ 69 h 99"/>
                  <a:gd name="T8" fmla="*/ 0 60000 65536"/>
                  <a:gd name="T9" fmla="*/ 0 60000 65536"/>
                  <a:gd name="T10" fmla="*/ 0 60000 65536"/>
                  <a:gd name="T11" fmla="*/ 0 60000 65536"/>
                  <a:gd name="T12" fmla="*/ 0 w 102"/>
                  <a:gd name="T13" fmla="*/ 0 h 99"/>
                  <a:gd name="T14" fmla="*/ 102 w 102"/>
                  <a:gd name="T15" fmla="*/ 99 h 99"/>
                </a:gdLst>
                <a:ahLst/>
                <a:cxnLst>
                  <a:cxn ang="T8">
                    <a:pos x="T0" y="T1"/>
                  </a:cxn>
                  <a:cxn ang="T9">
                    <a:pos x="T2" y="T3"/>
                  </a:cxn>
                  <a:cxn ang="T10">
                    <a:pos x="T4" y="T5"/>
                  </a:cxn>
                  <a:cxn ang="T11">
                    <a:pos x="T6" y="T7"/>
                  </a:cxn>
                </a:cxnLst>
                <a:rect l="T12" t="T13" r="T14" b="T15"/>
                <a:pathLst>
                  <a:path w="102" h="99">
                    <a:moveTo>
                      <a:pt x="0" y="69"/>
                    </a:moveTo>
                    <a:lnTo>
                      <a:pt x="102" y="99"/>
                    </a:lnTo>
                    <a:lnTo>
                      <a:pt x="63" y="0"/>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7" name="Group 77"/>
            <p:cNvGrpSpPr>
              <a:grpSpLocks/>
            </p:cNvGrpSpPr>
            <p:nvPr/>
          </p:nvGrpSpPr>
          <p:grpSpPr bwMode="auto">
            <a:xfrm>
              <a:off x="2790825" y="3198021"/>
              <a:ext cx="280988" cy="235744"/>
              <a:chOff x="1256" y="1313"/>
              <a:chExt cx="236" cy="198"/>
            </a:xfrm>
          </p:grpSpPr>
          <p:sp>
            <p:nvSpPr>
              <p:cNvPr id="7271" name="Line 78"/>
              <p:cNvSpPr>
                <a:spLocks noChangeShapeType="1"/>
              </p:cNvSpPr>
              <p:nvPr/>
            </p:nvSpPr>
            <p:spPr bwMode="auto">
              <a:xfrm>
                <a:off x="1256" y="1313"/>
                <a:ext cx="165" cy="14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2" name="Freeform 79"/>
              <p:cNvSpPr>
                <a:spLocks/>
              </p:cNvSpPr>
              <p:nvPr/>
            </p:nvSpPr>
            <p:spPr bwMode="auto">
              <a:xfrm>
                <a:off x="1388" y="1415"/>
                <a:ext cx="104" cy="96"/>
              </a:xfrm>
              <a:custGeom>
                <a:avLst/>
                <a:gdLst>
                  <a:gd name="T0" fmla="*/ 0 w 104"/>
                  <a:gd name="T1" fmla="*/ 72 h 96"/>
                  <a:gd name="T2" fmla="*/ 104 w 104"/>
                  <a:gd name="T3" fmla="*/ 96 h 96"/>
                  <a:gd name="T4" fmla="*/ 60 w 104"/>
                  <a:gd name="T5" fmla="*/ 0 h 96"/>
                  <a:gd name="T6" fmla="*/ 0 w 104"/>
                  <a:gd name="T7" fmla="*/ 72 h 96"/>
                  <a:gd name="T8" fmla="*/ 0 60000 65536"/>
                  <a:gd name="T9" fmla="*/ 0 60000 65536"/>
                  <a:gd name="T10" fmla="*/ 0 60000 65536"/>
                  <a:gd name="T11" fmla="*/ 0 60000 65536"/>
                  <a:gd name="T12" fmla="*/ 0 w 104"/>
                  <a:gd name="T13" fmla="*/ 0 h 96"/>
                  <a:gd name="T14" fmla="*/ 104 w 104"/>
                  <a:gd name="T15" fmla="*/ 96 h 96"/>
                </a:gdLst>
                <a:ahLst/>
                <a:cxnLst>
                  <a:cxn ang="T8">
                    <a:pos x="T0" y="T1"/>
                  </a:cxn>
                  <a:cxn ang="T9">
                    <a:pos x="T2" y="T3"/>
                  </a:cxn>
                  <a:cxn ang="T10">
                    <a:pos x="T4" y="T5"/>
                  </a:cxn>
                  <a:cxn ang="T11">
                    <a:pos x="T6" y="T7"/>
                  </a:cxn>
                </a:cxnLst>
                <a:rect l="T12" t="T13" r="T14" b="T15"/>
                <a:pathLst>
                  <a:path w="104" h="96">
                    <a:moveTo>
                      <a:pt x="0" y="72"/>
                    </a:moveTo>
                    <a:lnTo>
                      <a:pt x="104" y="96"/>
                    </a:lnTo>
                    <a:lnTo>
                      <a:pt x="60"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8" name="Group 80"/>
            <p:cNvGrpSpPr>
              <a:grpSpLocks/>
            </p:cNvGrpSpPr>
            <p:nvPr/>
          </p:nvGrpSpPr>
          <p:grpSpPr bwMode="auto">
            <a:xfrm>
              <a:off x="3143250" y="3198019"/>
              <a:ext cx="110729" cy="290513"/>
              <a:chOff x="1552" y="1313"/>
              <a:chExt cx="93" cy="244"/>
            </a:xfrm>
          </p:grpSpPr>
          <p:sp>
            <p:nvSpPr>
              <p:cNvPr id="7269" name="Line 81"/>
              <p:cNvSpPr>
                <a:spLocks noChangeShapeType="1"/>
              </p:cNvSpPr>
              <p:nvPr/>
            </p:nvSpPr>
            <p:spPr bwMode="auto">
              <a:xfrm>
                <a:off x="1598" y="1313"/>
                <a:ext cx="1" cy="15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0" name="Freeform 82"/>
              <p:cNvSpPr>
                <a:spLocks/>
              </p:cNvSpPr>
              <p:nvPr/>
            </p:nvSpPr>
            <p:spPr bwMode="auto">
              <a:xfrm>
                <a:off x="1552" y="1462"/>
                <a:ext cx="93" cy="95"/>
              </a:xfrm>
              <a:custGeom>
                <a:avLst/>
                <a:gdLst>
                  <a:gd name="T0" fmla="*/ 0 w 93"/>
                  <a:gd name="T1" fmla="*/ 0 h 95"/>
                  <a:gd name="T2" fmla="*/ 46 w 93"/>
                  <a:gd name="T3" fmla="*/ 95 h 95"/>
                  <a:gd name="T4" fmla="*/ 93 w 93"/>
                  <a:gd name="T5" fmla="*/ 0 h 95"/>
                  <a:gd name="T6" fmla="*/ 0 w 93"/>
                  <a:gd name="T7" fmla="*/ 0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0" y="0"/>
                    </a:moveTo>
                    <a:lnTo>
                      <a:pt x="46" y="95"/>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9" name="Group 83"/>
            <p:cNvGrpSpPr>
              <a:grpSpLocks/>
            </p:cNvGrpSpPr>
            <p:nvPr/>
          </p:nvGrpSpPr>
          <p:grpSpPr bwMode="auto">
            <a:xfrm>
              <a:off x="2671765" y="3668319"/>
              <a:ext cx="111919" cy="278606"/>
              <a:chOff x="1156" y="1708"/>
              <a:chExt cx="94" cy="234"/>
            </a:xfrm>
          </p:grpSpPr>
          <p:sp>
            <p:nvSpPr>
              <p:cNvPr id="7267" name="Line 84"/>
              <p:cNvSpPr>
                <a:spLocks noChangeShapeType="1"/>
              </p:cNvSpPr>
              <p:nvPr/>
            </p:nvSpPr>
            <p:spPr bwMode="auto">
              <a:xfrm>
                <a:off x="1202" y="1708"/>
                <a:ext cx="1" cy="14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8" name="Freeform 85"/>
              <p:cNvSpPr>
                <a:spLocks/>
              </p:cNvSpPr>
              <p:nvPr/>
            </p:nvSpPr>
            <p:spPr bwMode="auto">
              <a:xfrm>
                <a:off x="1156" y="1849"/>
                <a:ext cx="94" cy="93"/>
              </a:xfrm>
              <a:custGeom>
                <a:avLst/>
                <a:gdLst>
                  <a:gd name="T0" fmla="*/ 0 w 94"/>
                  <a:gd name="T1" fmla="*/ 0 h 93"/>
                  <a:gd name="T2" fmla="*/ 48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8"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0" name="Group 86"/>
            <p:cNvGrpSpPr>
              <a:grpSpLocks/>
            </p:cNvGrpSpPr>
            <p:nvPr/>
          </p:nvGrpSpPr>
          <p:grpSpPr bwMode="auto">
            <a:xfrm>
              <a:off x="3111106" y="3679031"/>
              <a:ext cx="110728" cy="267891"/>
              <a:chOff x="1525" y="1717"/>
              <a:chExt cx="93" cy="225"/>
            </a:xfrm>
          </p:grpSpPr>
          <p:sp>
            <p:nvSpPr>
              <p:cNvPr id="7265" name="Line 87"/>
              <p:cNvSpPr>
                <a:spLocks noChangeShapeType="1"/>
              </p:cNvSpPr>
              <p:nvPr/>
            </p:nvSpPr>
            <p:spPr bwMode="auto">
              <a:xfrm>
                <a:off x="1571" y="1717"/>
                <a:ext cx="1" cy="13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6" name="Freeform 88"/>
              <p:cNvSpPr>
                <a:spLocks/>
              </p:cNvSpPr>
              <p:nvPr/>
            </p:nvSpPr>
            <p:spPr bwMode="auto">
              <a:xfrm>
                <a:off x="1525" y="1849"/>
                <a:ext cx="93" cy="93"/>
              </a:xfrm>
              <a:custGeom>
                <a:avLst/>
                <a:gdLst>
                  <a:gd name="T0" fmla="*/ 0 w 93"/>
                  <a:gd name="T1" fmla="*/ 0 h 93"/>
                  <a:gd name="T2" fmla="*/ 47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7"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1" name="Group 89"/>
            <p:cNvGrpSpPr>
              <a:grpSpLocks/>
            </p:cNvGrpSpPr>
            <p:nvPr/>
          </p:nvGrpSpPr>
          <p:grpSpPr bwMode="auto">
            <a:xfrm>
              <a:off x="3389710" y="3733803"/>
              <a:ext cx="185738" cy="213122"/>
              <a:chOff x="1759" y="1763"/>
              <a:chExt cx="156" cy="179"/>
            </a:xfrm>
          </p:grpSpPr>
          <p:sp>
            <p:nvSpPr>
              <p:cNvPr id="7263" name="Line 90"/>
              <p:cNvSpPr>
                <a:spLocks noChangeShapeType="1"/>
              </p:cNvSpPr>
              <p:nvPr/>
            </p:nvSpPr>
            <p:spPr bwMode="auto">
              <a:xfrm>
                <a:off x="1759" y="1763"/>
                <a:ext cx="97" cy="1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4" name="Freeform 91"/>
              <p:cNvSpPr>
                <a:spLocks/>
              </p:cNvSpPr>
              <p:nvPr/>
            </p:nvSpPr>
            <p:spPr bwMode="auto">
              <a:xfrm>
                <a:off x="1817" y="1840"/>
                <a:ext cx="98" cy="102"/>
              </a:xfrm>
              <a:custGeom>
                <a:avLst/>
                <a:gdLst>
                  <a:gd name="T0" fmla="*/ 0 w 98"/>
                  <a:gd name="T1" fmla="*/ 62 h 102"/>
                  <a:gd name="T2" fmla="*/ 98 w 98"/>
                  <a:gd name="T3" fmla="*/ 102 h 102"/>
                  <a:gd name="T4" fmla="*/ 72 w 98"/>
                  <a:gd name="T5" fmla="*/ 0 h 102"/>
                  <a:gd name="T6" fmla="*/ 0 w 98"/>
                  <a:gd name="T7" fmla="*/ 62 h 102"/>
                  <a:gd name="T8" fmla="*/ 0 60000 65536"/>
                  <a:gd name="T9" fmla="*/ 0 60000 65536"/>
                  <a:gd name="T10" fmla="*/ 0 60000 65536"/>
                  <a:gd name="T11" fmla="*/ 0 60000 65536"/>
                  <a:gd name="T12" fmla="*/ 0 w 98"/>
                  <a:gd name="T13" fmla="*/ 0 h 102"/>
                  <a:gd name="T14" fmla="*/ 98 w 98"/>
                  <a:gd name="T15" fmla="*/ 102 h 102"/>
                </a:gdLst>
                <a:ahLst/>
                <a:cxnLst>
                  <a:cxn ang="T8">
                    <a:pos x="T0" y="T1"/>
                  </a:cxn>
                  <a:cxn ang="T9">
                    <a:pos x="T2" y="T3"/>
                  </a:cxn>
                  <a:cxn ang="T10">
                    <a:pos x="T4" y="T5"/>
                  </a:cxn>
                  <a:cxn ang="T11">
                    <a:pos x="T6" y="T7"/>
                  </a:cxn>
                </a:cxnLst>
                <a:rect l="T12" t="T13" r="T14" b="T15"/>
                <a:pathLst>
                  <a:path w="98" h="102">
                    <a:moveTo>
                      <a:pt x="0" y="62"/>
                    </a:moveTo>
                    <a:lnTo>
                      <a:pt x="98" y="102"/>
                    </a:lnTo>
                    <a:lnTo>
                      <a:pt x="72" y="0"/>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2" name="Group 92"/>
            <p:cNvGrpSpPr>
              <a:grpSpLocks/>
            </p:cNvGrpSpPr>
            <p:nvPr/>
          </p:nvGrpSpPr>
          <p:grpSpPr bwMode="auto">
            <a:xfrm>
              <a:off x="3882631" y="3743328"/>
              <a:ext cx="192881" cy="194072"/>
              <a:chOff x="2173" y="1771"/>
              <a:chExt cx="162" cy="163"/>
            </a:xfrm>
          </p:grpSpPr>
          <p:sp>
            <p:nvSpPr>
              <p:cNvPr id="7261" name="Line 93"/>
              <p:cNvSpPr>
                <a:spLocks noChangeShapeType="1"/>
              </p:cNvSpPr>
              <p:nvPr/>
            </p:nvSpPr>
            <p:spPr bwMode="auto">
              <a:xfrm>
                <a:off x="2173" y="1771"/>
                <a:ext cx="98" cy="9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2" name="Freeform 94"/>
              <p:cNvSpPr>
                <a:spLocks/>
              </p:cNvSpPr>
              <p:nvPr/>
            </p:nvSpPr>
            <p:spPr bwMode="auto">
              <a:xfrm>
                <a:off x="2235" y="1833"/>
                <a:ext cx="100" cy="101"/>
              </a:xfrm>
              <a:custGeom>
                <a:avLst/>
                <a:gdLst>
                  <a:gd name="T0" fmla="*/ 0 w 100"/>
                  <a:gd name="T1" fmla="*/ 66 h 101"/>
                  <a:gd name="T2" fmla="*/ 100 w 100"/>
                  <a:gd name="T3" fmla="*/ 101 h 101"/>
                  <a:gd name="T4" fmla="*/ 67 w 100"/>
                  <a:gd name="T5" fmla="*/ 0 h 101"/>
                  <a:gd name="T6" fmla="*/ 0 w 100"/>
                  <a:gd name="T7" fmla="*/ 66 h 101"/>
                  <a:gd name="T8" fmla="*/ 0 60000 65536"/>
                  <a:gd name="T9" fmla="*/ 0 60000 65536"/>
                  <a:gd name="T10" fmla="*/ 0 60000 65536"/>
                  <a:gd name="T11" fmla="*/ 0 60000 65536"/>
                  <a:gd name="T12" fmla="*/ 0 w 100"/>
                  <a:gd name="T13" fmla="*/ 0 h 101"/>
                  <a:gd name="T14" fmla="*/ 100 w 100"/>
                  <a:gd name="T15" fmla="*/ 101 h 101"/>
                </a:gdLst>
                <a:ahLst/>
                <a:cxnLst>
                  <a:cxn ang="T8">
                    <a:pos x="T0" y="T1"/>
                  </a:cxn>
                  <a:cxn ang="T9">
                    <a:pos x="T2" y="T3"/>
                  </a:cxn>
                  <a:cxn ang="T10">
                    <a:pos x="T4" y="T5"/>
                  </a:cxn>
                  <a:cxn ang="T11">
                    <a:pos x="T6" y="T7"/>
                  </a:cxn>
                </a:cxnLst>
                <a:rect l="T12" t="T13" r="T14" b="T15"/>
                <a:pathLst>
                  <a:path w="100" h="101">
                    <a:moveTo>
                      <a:pt x="0" y="66"/>
                    </a:moveTo>
                    <a:lnTo>
                      <a:pt x="100" y="101"/>
                    </a:lnTo>
                    <a:lnTo>
                      <a:pt x="67" y="0"/>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3" name="Group 95"/>
            <p:cNvGrpSpPr>
              <a:grpSpLocks/>
            </p:cNvGrpSpPr>
            <p:nvPr/>
          </p:nvGrpSpPr>
          <p:grpSpPr bwMode="auto">
            <a:xfrm>
              <a:off x="3646887" y="3207547"/>
              <a:ext cx="110728" cy="270272"/>
              <a:chOff x="1975" y="1321"/>
              <a:chExt cx="93" cy="227"/>
            </a:xfrm>
          </p:grpSpPr>
          <p:sp>
            <p:nvSpPr>
              <p:cNvPr id="7259" name="Line 96"/>
              <p:cNvSpPr>
                <a:spLocks noChangeShapeType="1"/>
              </p:cNvSpPr>
              <p:nvPr/>
            </p:nvSpPr>
            <p:spPr bwMode="auto">
              <a:xfrm>
                <a:off x="2021" y="1321"/>
                <a:ext cx="1" cy="13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0" name="Freeform 97"/>
              <p:cNvSpPr>
                <a:spLocks/>
              </p:cNvSpPr>
              <p:nvPr/>
            </p:nvSpPr>
            <p:spPr bwMode="auto">
              <a:xfrm>
                <a:off x="1975" y="1453"/>
                <a:ext cx="93" cy="95"/>
              </a:xfrm>
              <a:custGeom>
                <a:avLst/>
                <a:gdLst>
                  <a:gd name="T0" fmla="*/ 0 w 93"/>
                  <a:gd name="T1" fmla="*/ 0 h 95"/>
                  <a:gd name="T2" fmla="*/ 46 w 93"/>
                  <a:gd name="T3" fmla="*/ 95 h 95"/>
                  <a:gd name="T4" fmla="*/ 93 w 93"/>
                  <a:gd name="T5" fmla="*/ 0 h 95"/>
                  <a:gd name="T6" fmla="*/ 0 w 93"/>
                  <a:gd name="T7" fmla="*/ 0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0" y="0"/>
                    </a:moveTo>
                    <a:lnTo>
                      <a:pt x="46" y="95"/>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4" name="Group 98"/>
            <p:cNvGrpSpPr>
              <a:grpSpLocks/>
            </p:cNvGrpSpPr>
            <p:nvPr/>
          </p:nvGrpSpPr>
          <p:grpSpPr bwMode="auto">
            <a:xfrm>
              <a:off x="3657600" y="2769396"/>
              <a:ext cx="110729" cy="235744"/>
              <a:chOff x="1984" y="953"/>
              <a:chExt cx="93" cy="198"/>
            </a:xfrm>
          </p:grpSpPr>
          <p:sp>
            <p:nvSpPr>
              <p:cNvPr id="7257" name="Line 99"/>
              <p:cNvSpPr>
                <a:spLocks noChangeShapeType="1"/>
              </p:cNvSpPr>
              <p:nvPr/>
            </p:nvSpPr>
            <p:spPr bwMode="auto">
              <a:xfrm>
                <a:off x="2030" y="953"/>
                <a:ext cx="1" cy="10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58" name="Freeform 100"/>
              <p:cNvSpPr>
                <a:spLocks/>
              </p:cNvSpPr>
              <p:nvPr/>
            </p:nvSpPr>
            <p:spPr bwMode="auto">
              <a:xfrm>
                <a:off x="1984" y="1058"/>
                <a:ext cx="93" cy="93"/>
              </a:xfrm>
              <a:custGeom>
                <a:avLst/>
                <a:gdLst>
                  <a:gd name="T0" fmla="*/ 0 w 93"/>
                  <a:gd name="T1" fmla="*/ 0 h 93"/>
                  <a:gd name="T2" fmla="*/ 46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6"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5" name="Group 101"/>
            <p:cNvGrpSpPr>
              <a:grpSpLocks/>
            </p:cNvGrpSpPr>
            <p:nvPr/>
          </p:nvGrpSpPr>
          <p:grpSpPr bwMode="auto">
            <a:xfrm>
              <a:off x="3100390" y="4161237"/>
              <a:ext cx="111919" cy="234553"/>
              <a:chOff x="1516" y="2122"/>
              <a:chExt cx="94" cy="197"/>
            </a:xfrm>
          </p:grpSpPr>
          <p:sp>
            <p:nvSpPr>
              <p:cNvPr id="7255" name="Line 102"/>
              <p:cNvSpPr>
                <a:spLocks noChangeShapeType="1"/>
              </p:cNvSpPr>
              <p:nvPr/>
            </p:nvSpPr>
            <p:spPr bwMode="auto">
              <a:xfrm>
                <a:off x="1562" y="2122"/>
                <a:ext cx="1" cy="10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56" name="Freeform 103"/>
              <p:cNvSpPr>
                <a:spLocks/>
              </p:cNvSpPr>
              <p:nvPr/>
            </p:nvSpPr>
            <p:spPr bwMode="auto">
              <a:xfrm>
                <a:off x="1516" y="2226"/>
                <a:ext cx="94" cy="93"/>
              </a:xfrm>
              <a:custGeom>
                <a:avLst/>
                <a:gdLst>
                  <a:gd name="T0" fmla="*/ 0 w 94"/>
                  <a:gd name="T1" fmla="*/ 0 h 93"/>
                  <a:gd name="T2" fmla="*/ 47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7"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6" name="Group 104"/>
            <p:cNvGrpSpPr>
              <a:grpSpLocks/>
            </p:cNvGrpSpPr>
            <p:nvPr/>
          </p:nvGrpSpPr>
          <p:grpSpPr bwMode="auto">
            <a:xfrm>
              <a:off x="2650331" y="4171953"/>
              <a:ext cx="110729" cy="203597"/>
              <a:chOff x="1138" y="2131"/>
              <a:chExt cx="93" cy="171"/>
            </a:xfrm>
          </p:grpSpPr>
          <p:sp>
            <p:nvSpPr>
              <p:cNvPr id="7253" name="Line 105"/>
              <p:cNvSpPr>
                <a:spLocks noChangeShapeType="1"/>
              </p:cNvSpPr>
              <p:nvPr/>
            </p:nvSpPr>
            <p:spPr bwMode="auto">
              <a:xfrm>
                <a:off x="1184" y="2131"/>
                <a:ext cx="1" cy="8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54" name="Freeform 106"/>
              <p:cNvSpPr>
                <a:spLocks/>
              </p:cNvSpPr>
              <p:nvPr/>
            </p:nvSpPr>
            <p:spPr bwMode="auto">
              <a:xfrm>
                <a:off x="1138" y="2208"/>
                <a:ext cx="93" cy="94"/>
              </a:xfrm>
              <a:custGeom>
                <a:avLst/>
                <a:gdLst>
                  <a:gd name="T0" fmla="*/ 0 w 93"/>
                  <a:gd name="T1" fmla="*/ 0 h 94"/>
                  <a:gd name="T2" fmla="*/ 46 w 93"/>
                  <a:gd name="T3" fmla="*/ 94 h 94"/>
                  <a:gd name="T4" fmla="*/ 93 w 93"/>
                  <a:gd name="T5" fmla="*/ 0 h 94"/>
                  <a:gd name="T6" fmla="*/ 0 w 93"/>
                  <a:gd name="T7" fmla="*/ 0 h 94"/>
                  <a:gd name="T8" fmla="*/ 0 60000 65536"/>
                  <a:gd name="T9" fmla="*/ 0 60000 65536"/>
                  <a:gd name="T10" fmla="*/ 0 60000 65536"/>
                  <a:gd name="T11" fmla="*/ 0 60000 65536"/>
                  <a:gd name="T12" fmla="*/ 0 w 93"/>
                  <a:gd name="T13" fmla="*/ 0 h 94"/>
                  <a:gd name="T14" fmla="*/ 93 w 93"/>
                  <a:gd name="T15" fmla="*/ 94 h 94"/>
                </a:gdLst>
                <a:ahLst/>
                <a:cxnLst>
                  <a:cxn ang="T8">
                    <a:pos x="T0" y="T1"/>
                  </a:cxn>
                  <a:cxn ang="T9">
                    <a:pos x="T2" y="T3"/>
                  </a:cxn>
                  <a:cxn ang="T10">
                    <a:pos x="T4" y="T5"/>
                  </a:cxn>
                  <a:cxn ang="T11">
                    <a:pos x="T6" y="T7"/>
                  </a:cxn>
                </a:cxnLst>
                <a:rect l="T12" t="T13" r="T14" b="T15"/>
                <a:pathLst>
                  <a:path w="93" h="94">
                    <a:moveTo>
                      <a:pt x="0" y="0"/>
                    </a:moveTo>
                    <a:lnTo>
                      <a:pt x="46" y="94"/>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7" name="Group 107"/>
            <p:cNvGrpSpPr>
              <a:grpSpLocks/>
            </p:cNvGrpSpPr>
            <p:nvPr/>
          </p:nvGrpSpPr>
          <p:grpSpPr bwMode="auto">
            <a:xfrm>
              <a:off x="3667128" y="4192191"/>
              <a:ext cx="111919" cy="203597"/>
              <a:chOff x="1992" y="2148"/>
              <a:chExt cx="94" cy="171"/>
            </a:xfrm>
          </p:grpSpPr>
          <p:sp>
            <p:nvSpPr>
              <p:cNvPr id="7251" name="Line 108"/>
              <p:cNvSpPr>
                <a:spLocks noChangeShapeType="1"/>
              </p:cNvSpPr>
              <p:nvPr/>
            </p:nvSpPr>
            <p:spPr bwMode="auto">
              <a:xfrm>
                <a:off x="2038" y="2148"/>
                <a:ext cx="1" cy="8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52" name="Freeform 109"/>
              <p:cNvSpPr>
                <a:spLocks/>
              </p:cNvSpPr>
              <p:nvPr/>
            </p:nvSpPr>
            <p:spPr bwMode="auto">
              <a:xfrm>
                <a:off x="1992" y="2226"/>
                <a:ext cx="94" cy="93"/>
              </a:xfrm>
              <a:custGeom>
                <a:avLst/>
                <a:gdLst>
                  <a:gd name="T0" fmla="*/ 0 w 94"/>
                  <a:gd name="T1" fmla="*/ 0 h 93"/>
                  <a:gd name="T2" fmla="*/ 46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6"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sp>
          <p:nvSpPr>
            <p:cNvPr id="7248" name="Line 110"/>
            <p:cNvSpPr>
              <a:spLocks noChangeShapeType="1"/>
            </p:cNvSpPr>
            <p:nvPr/>
          </p:nvSpPr>
          <p:spPr bwMode="auto">
            <a:xfrm flipV="1">
              <a:off x="3020304" y="4638680"/>
              <a:ext cx="145568" cy="28324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pic>
          <p:nvPicPr>
            <p:cNvPr id="7249" name="Picture 111" descr="upd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320529"/>
              <a:ext cx="3039666" cy="29420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170" name="Object 112"/>
            <p:cNvGraphicFramePr>
              <a:graphicFrameLocks noChangeAspect="1"/>
            </p:cNvGraphicFramePr>
            <p:nvPr>
              <p:extLst>
                <p:ext uri="{D42A27DB-BD31-4B8C-83A1-F6EECF244321}">
                  <p14:modId xmlns:p14="http://schemas.microsoft.com/office/powerpoint/2010/main" val="3041174103"/>
                </p:ext>
              </p:extLst>
            </p:nvPr>
          </p:nvGraphicFramePr>
          <p:xfrm>
            <a:off x="1565078" y="1202533"/>
            <a:ext cx="6222206" cy="746522"/>
          </p:xfrm>
          <a:graphic>
            <a:graphicData uri="http://schemas.openxmlformats.org/presentationml/2006/ole">
              <mc:AlternateContent xmlns:mc="http://schemas.openxmlformats.org/markup-compatibility/2006">
                <mc:Choice xmlns:v="urn:schemas-microsoft-com:vml" Requires="v">
                  <p:oleObj spid="_x0000_s97309" name="Document" r:id="rId4" imgW="3708442" imgH="448122" progId="Word.Document.8">
                    <p:embed/>
                  </p:oleObj>
                </mc:Choice>
                <mc:Fallback>
                  <p:oleObj name="Document" r:id="rId4" imgW="3708442" imgH="448122" progId="Word.Document.8">
                    <p:embed/>
                    <p:pic>
                      <p:nvPicPr>
                        <p:cNvPr id="7170" name="Object 112"/>
                        <p:cNvPicPr>
                          <a:picLocks noChangeAspect="1" noChangeArrowheads="1"/>
                        </p:cNvPicPr>
                        <p:nvPr/>
                      </p:nvPicPr>
                      <p:blipFill>
                        <a:blip r:embed="rId5"/>
                        <a:srcRect/>
                        <a:stretch>
                          <a:fillRect/>
                        </a:stretch>
                      </p:blipFill>
                      <p:spPr bwMode="auto">
                        <a:xfrm>
                          <a:off x="1565078" y="1202533"/>
                          <a:ext cx="6222206" cy="746522"/>
                        </a:xfrm>
                        <a:prstGeom prst="rect">
                          <a:avLst/>
                        </a:prstGeom>
                        <a:noFill/>
                        <a:ln>
                          <a:noFill/>
                        </a:ln>
                        <a:effectLst/>
                        <a:extLst/>
                      </p:spPr>
                    </p:pic>
                  </p:oleObj>
                </mc:Fallback>
              </mc:AlternateContent>
            </a:graphicData>
          </a:graphic>
        </p:graphicFrame>
        <p:sp>
          <p:nvSpPr>
            <p:cNvPr id="7250" name="Text Box 113"/>
            <p:cNvSpPr txBox="1">
              <a:spLocks noChangeArrowheads="1"/>
            </p:cNvSpPr>
            <p:nvPr/>
          </p:nvSpPr>
          <p:spPr bwMode="auto">
            <a:xfrm>
              <a:off x="1360885" y="5321156"/>
              <a:ext cx="6262688" cy="69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defRPr/>
              </a:pPr>
              <a:r>
                <a:rPr lang="en-US" sz="2800" dirty="0">
                  <a:solidFill>
                    <a:srgbClr val="003399"/>
                  </a:solidFill>
                  <a:cs typeface="Arial"/>
                </a:rPr>
                <a:t>Useful for example to track where a contaminant may come from</a:t>
              </a:r>
            </a:p>
          </p:txBody>
        </p:sp>
      </p:grpSp>
    </p:spTree>
    <p:extLst>
      <p:ext uri="{BB962C8B-B14F-4D97-AF65-F5344CB8AC3E}">
        <p14:creationId xmlns:p14="http://schemas.microsoft.com/office/powerpoint/2010/main" val="46209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1700" y="79007"/>
            <a:ext cx="8520600" cy="763500"/>
          </a:xfrm>
        </p:spPr>
        <p:txBody>
          <a:bodyPr/>
          <a:lstStyle/>
          <a:p>
            <a:r>
              <a:rPr lang="en-US" sz="3200" dirty="0" smtClean="0"/>
              <a:t>Outline</a:t>
            </a:r>
            <a:endParaRPr lang="en-US" sz="3200" dirty="0"/>
          </a:p>
        </p:txBody>
      </p:sp>
      <p:sp>
        <p:nvSpPr>
          <p:cNvPr id="5" name="Text Placeholder 4"/>
          <p:cNvSpPr>
            <a:spLocks noGrp="1"/>
          </p:cNvSpPr>
          <p:nvPr>
            <p:ph type="body" idx="1"/>
          </p:nvPr>
        </p:nvSpPr>
        <p:spPr>
          <a:xfrm>
            <a:off x="311700" y="1022274"/>
            <a:ext cx="8520600" cy="4792730"/>
          </a:xfrm>
        </p:spPr>
        <p:txBody>
          <a:bodyPr/>
          <a:lstStyle/>
          <a:p>
            <a:r>
              <a:rPr lang="en-US" sz="2800" dirty="0" smtClean="0"/>
              <a:t>Hydrologic Terrain Analysis </a:t>
            </a:r>
          </a:p>
          <a:p>
            <a:pPr lvl="2">
              <a:lnSpc>
                <a:spcPct val="100000"/>
              </a:lnSpc>
            </a:pPr>
            <a:r>
              <a:rPr lang="en-US" sz="2800" dirty="0" smtClean="0"/>
              <a:t>Overview of some interesting </a:t>
            </a:r>
            <a:r>
              <a:rPr lang="en-US" sz="2800" dirty="0" err="1" smtClean="0"/>
              <a:t>TauDEM</a:t>
            </a:r>
            <a:r>
              <a:rPr lang="en-US" sz="2800" dirty="0" smtClean="0"/>
              <a:t> functionality</a:t>
            </a:r>
          </a:p>
          <a:p>
            <a:pPr lvl="2">
              <a:lnSpc>
                <a:spcPct val="100000"/>
              </a:lnSpc>
            </a:pPr>
            <a:r>
              <a:rPr lang="en-US" sz="2800" dirty="0"/>
              <a:t>Height above Nearest Drainage (HAND) for flood inundation </a:t>
            </a:r>
            <a:r>
              <a:rPr lang="en-US" sz="2800" dirty="0" smtClean="0"/>
              <a:t>mapping</a:t>
            </a:r>
          </a:p>
          <a:p>
            <a:pPr lvl="2">
              <a:lnSpc>
                <a:spcPct val="100000"/>
              </a:lnSpc>
            </a:pPr>
            <a:endParaRPr lang="en-US" sz="2800" dirty="0" smtClean="0"/>
          </a:p>
          <a:p>
            <a:r>
              <a:rPr lang="en-US" sz="2800" dirty="0" smtClean="0"/>
              <a:t>Web based</a:t>
            </a:r>
            <a:endParaRPr lang="en-US" sz="2800" dirty="0"/>
          </a:p>
          <a:p>
            <a:pPr lvl="2">
              <a:lnSpc>
                <a:spcPct val="100000"/>
              </a:lnSpc>
            </a:pPr>
            <a:r>
              <a:rPr lang="en-US" sz="2800" dirty="0" smtClean="0"/>
              <a:t>CUAHSI HydroShare</a:t>
            </a:r>
            <a:endParaRPr lang="en-US" sz="2800" dirty="0"/>
          </a:p>
          <a:p>
            <a:pPr lvl="2">
              <a:lnSpc>
                <a:spcPct val="100000"/>
              </a:lnSpc>
            </a:pPr>
            <a:r>
              <a:rPr lang="en-US" sz="2800" dirty="0" smtClean="0"/>
              <a:t>HydroShare </a:t>
            </a:r>
            <a:r>
              <a:rPr lang="en-US" sz="2800" dirty="0" err="1" smtClean="0"/>
              <a:t>JupyterHub</a:t>
            </a:r>
            <a:r>
              <a:rPr lang="en-US" sz="2800" dirty="0" smtClean="0"/>
              <a:t> deployment of </a:t>
            </a:r>
            <a:r>
              <a:rPr lang="en-US" sz="2800" dirty="0" err="1" smtClean="0"/>
              <a:t>TauDEM</a:t>
            </a:r>
            <a:endParaRPr lang="en-US" sz="2800" dirty="0" smtClean="0"/>
          </a:p>
          <a:p>
            <a:pPr lvl="2">
              <a:lnSpc>
                <a:spcPct val="100000"/>
              </a:lnSpc>
            </a:pPr>
            <a:r>
              <a:rPr lang="en-US" sz="2800" dirty="0" err="1" smtClean="0"/>
              <a:t>Wikiwatershed</a:t>
            </a:r>
            <a:r>
              <a:rPr lang="en-US" sz="2800" dirty="0" smtClean="0"/>
              <a:t> web based rapid watershed delineation</a:t>
            </a:r>
            <a:endParaRPr lang="en-US" sz="2800" dirty="0"/>
          </a:p>
        </p:txBody>
      </p:sp>
    </p:spTree>
    <p:extLst>
      <p:ext uri="{BB962C8B-B14F-4D97-AF65-F5344CB8AC3E}">
        <p14:creationId xmlns:p14="http://schemas.microsoft.com/office/powerpoint/2010/main" val="3416068599"/>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880072" y="130336"/>
            <a:ext cx="7383857" cy="529538"/>
          </a:xfrm>
        </p:spPr>
        <p:txBody>
          <a:bodyPr>
            <a:noAutofit/>
          </a:bodyPr>
          <a:lstStyle/>
          <a:p>
            <a:pPr algn="ctr">
              <a:lnSpc>
                <a:spcPct val="100000"/>
              </a:lnSpc>
            </a:pPr>
            <a:r>
              <a:rPr lang="en-US" sz="2400" dirty="0"/>
              <a:t>General Proximity Functions as weighted distance to a target set along </a:t>
            </a:r>
            <a:r>
              <a:rPr lang="en-US" sz="2400" dirty="0" err="1"/>
              <a:t>Dinfinity</a:t>
            </a:r>
            <a:r>
              <a:rPr lang="en-US" sz="2400" dirty="0"/>
              <a:t> Flow Directions</a:t>
            </a:r>
            <a:endParaRPr lang="en-US" sz="3200" dirty="0"/>
          </a:p>
        </p:txBody>
      </p:sp>
      <p:sp>
        <p:nvSpPr>
          <p:cNvPr id="142" name="Rectangle 3"/>
          <p:cNvSpPr>
            <a:spLocks noChangeArrowheads="1"/>
          </p:cNvSpPr>
          <p:nvPr/>
        </p:nvSpPr>
        <p:spPr bwMode="auto">
          <a:xfrm>
            <a:off x="0" y="5957438"/>
            <a:ext cx="9144000" cy="738664"/>
          </a:xfrm>
          <a:prstGeom prst="rect">
            <a:avLst/>
          </a:prstGeom>
          <a:noFill/>
          <a:ln w="9525">
            <a:noFill/>
            <a:miter lim="800000"/>
            <a:headEnd/>
            <a:tailEnd/>
          </a:ln>
        </p:spPr>
        <p:txBody>
          <a:bodyPr wrap="square">
            <a:spAutoFit/>
          </a:bodyPr>
          <a:lstStyle/>
          <a:p>
            <a:pPr defTabSz="514350" fontAlgn="base">
              <a:spcBef>
                <a:spcPct val="0"/>
              </a:spcBef>
              <a:spcAft>
                <a:spcPct val="0"/>
              </a:spcAft>
              <a:defRPr/>
            </a:pPr>
            <a:r>
              <a:rPr lang="en-US" sz="1400" dirty="0" err="1">
                <a:solidFill>
                  <a:srgbClr val="7F7F7F"/>
                </a:solidFill>
                <a:latin typeface="MS Sans Serif"/>
                <a:ea typeface="ＭＳ Ｐゴシック"/>
                <a:cs typeface="Arial"/>
              </a:rPr>
              <a:t>Tesfa</a:t>
            </a:r>
            <a:r>
              <a:rPr lang="en-US" sz="1400" dirty="0">
                <a:solidFill>
                  <a:srgbClr val="7F7F7F"/>
                </a:solidFill>
                <a:latin typeface="MS Sans Serif"/>
                <a:ea typeface="ＭＳ Ｐゴシック"/>
                <a:cs typeface="Arial"/>
              </a:rPr>
              <a:t>, T. K., D. G. Tarboton, D. W. Watson, K. A. T. </a:t>
            </a:r>
            <a:r>
              <a:rPr lang="en-US" sz="1400" dirty="0" err="1">
                <a:solidFill>
                  <a:srgbClr val="7F7F7F"/>
                </a:solidFill>
                <a:latin typeface="MS Sans Serif"/>
                <a:ea typeface="ＭＳ Ｐゴシック"/>
                <a:cs typeface="Arial"/>
              </a:rPr>
              <a:t>Schreuders</a:t>
            </a:r>
            <a:r>
              <a:rPr lang="en-US" sz="1400" dirty="0">
                <a:solidFill>
                  <a:srgbClr val="7F7F7F"/>
                </a:solidFill>
                <a:latin typeface="MS Sans Serif"/>
                <a:ea typeface="ＭＳ Ｐゴシック"/>
                <a:cs typeface="Arial"/>
              </a:rPr>
              <a:t>, M. E. Baker and R. M. Wallace, (2011), "Extraction of hydrological proximity measures from DEMs using parallel processing," Environmental Modelling &amp; Software, 26(12): 1696-1709, </a:t>
            </a:r>
            <a:r>
              <a:rPr lang="en-US" sz="1400" dirty="0">
                <a:solidFill>
                  <a:srgbClr val="7F7F7F"/>
                </a:solidFill>
                <a:latin typeface="MS Sans Serif"/>
                <a:ea typeface="ＭＳ Ｐゴシック"/>
                <a:cs typeface="Arial"/>
                <a:hlinkClick r:id="rId2"/>
              </a:rPr>
              <a:t>http://dx.doi.org/10.1016/j.envsoft.2011.07.018</a:t>
            </a:r>
            <a:r>
              <a:rPr lang="en-US" sz="1400" dirty="0">
                <a:solidFill>
                  <a:srgbClr val="7F7F7F"/>
                </a:solidFill>
                <a:latin typeface="MS Sans Serif"/>
                <a:ea typeface="ＭＳ Ｐゴシック"/>
                <a:cs typeface="Arial"/>
              </a:rPr>
              <a:t>.   </a:t>
            </a:r>
          </a:p>
        </p:txBody>
      </p:sp>
      <p:pic>
        <p:nvPicPr>
          <p:cNvPr id="4" name="Picture 3"/>
          <p:cNvPicPr>
            <a:picLocks noChangeAspect="1"/>
          </p:cNvPicPr>
          <p:nvPr/>
        </p:nvPicPr>
        <p:blipFill>
          <a:blip r:embed="rId3"/>
          <a:stretch>
            <a:fillRect/>
          </a:stretch>
        </p:blipFill>
        <p:spPr>
          <a:xfrm>
            <a:off x="157160" y="1191076"/>
            <a:ext cx="3413973" cy="4295324"/>
          </a:xfrm>
          <a:prstGeom prst="rect">
            <a:avLst/>
          </a:prstGeom>
        </p:spPr>
      </p:pic>
      <p:grpSp>
        <p:nvGrpSpPr>
          <p:cNvPr id="14" name="Group 13"/>
          <p:cNvGrpSpPr/>
          <p:nvPr/>
        </p:nvGrpSpPr>
        <p:grpSpPr>
          <a:xfrm>
            <a:off x="1710428" y="2791091"/>
            <a:ext cx="1178830" cy="2306087"/>
            <a:chOff x="5385527" y="3408823"/>
            <a:chExt cx="830748" cy="1635304"/>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26" name="Text Box 37"/>
            <p:cNvSpPr txBox="1">
              <a:spLocks noChangeAspect="1" noChangeArrowheads="1"/>
            </p:cNvSpPr>
            <p:nvPr/>
          </p:nvSpPr>
          <p:spPr bwMode="auto">
            <a:xfrm>
              <a:off x="5486421" y="4629448"/>
              <a:ext cx="729854" cy="414679"/>
            </a:xfrm>
            <a:prstGeom prst="rect">
              <a:avLst/>
            </a:prstGeom>
            <a:noFill/>
            <a:ln w="9525">
              <a:noFill/>
              <a:miter lim="800000"/>
              <a:headEnd/>
              <a:tailEnd/>
            </a:ln>
          </p:spPr>
          <p:txBody>
            <a:bodyPr>
              <a:spAutoFit/>
            </a:bodyPr>
            <a:lstStyle/>
            <a:p>
              <a:pPr defTabSz="514350" eaLnBrk="0" fontAlgn="base" hangingPunct="0">
                <a:spcBef>
                  <a:spcPct val="50000"/>
                </a:spcBef>
                <a:spcAft>
                  <a:spcPct val="0"/>
                </a:spcAft>
                <a:defRPr/>
              </a:pPr>
              <a:r>
                <a:rPr lang="en-US" sz="3200" b="1" dirty="0">
                  <a:solidFill>
                    <a:srgbClr val="003399"/>
                  </a:solidFill>
                  <a:latin typeface="Calibri"/>
                  <a:ea typeface="ＭＳ Ｐゴシック"/>
                </a:rPr>
                <a:t>D</a:t>
              </a:r>
              <a:r>
                <a:rPr lang="en-US" sz="3200" b="1" dirty="0">
                  <a:solidFill>
                    <a:srgbClr val="003399"/>
                  </a:solidFill>
                  <a:latin typeface="Calibri"/>
                  <a:ea typeface="ＭＳ Ｐゴシック"/>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grpSp>
      <p:grpSp>
        <p:nvGrpSpPr>
          <p:cNvPr id="27" name="Group 6"/>
          <p:cNvGrpSpPr>
            <a:grpSpLocks noChangeAspect="1"/>
          </p:cNvGrpSpPr>
          <p:nvPr/>
        </p:nvGrpSpPr>
        <p:grpSpPr bwMode="auto">
          <a:xfrm>
            <a:off x="3767068" y="2303295"/>
            <a:ext cx="5151782" cy="3092181"/>
            <a:chOff x="717" y="240"/>
            <a:chExt cx="3726" cy="2371"/>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a typeface="ＭＳ Ｐゴシック"/>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a typeface="ＭＳ Ｐゴシック"/>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a typeface="ＭＳ Ｐゴシック"/>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40" name="Rectangle 17"/>
            <p:cNvSpPr>
              <a:spLocks noChangeArrowheads="1"/>
            </p:cNvSpPr>
            <p:nvPr/>
          </p:nvSpPr>
          <p:spPr bwMode="auto">
            <a:xfrm>
              <a:off x="1585" y="228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hs</a:t>
              </a:r>
              <a:endParaRPr kumimoji="0" lang="en-US" altLang="en-US" sz="3600">
                <a:solidFill>
                  <a:prstClr val="black"/>
                </a:solidFill>
                <a:latin typeface="Arial" panose="020B0604020202020204" pitchFamily="34" charset="0"/>
                <a:ea typeface="ＭＳ Ｐゴシック"/>
              </a:endParaRPr>
            </a:p>
          </p:txBody>
        </p:sp>
        <p:sp>
          <p:nvSpPr>
            <p:cNvPr id="41" name="Rectangle 18"/>
            <p:cNvSpPr>
              <a:spLocks noChangeArrowheads="1"/>
            </p:cNvSpPr>
            <p:nvPr/>
          </p:nvSpPr>
          <p:spPr bwMode="auto">
            <a:xfrm>
              <a:off x="3189" y="2264"/>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hr</a:t>
              </a:r>
              <a:endParaRPr kumimoji="0" lang="en-US" altLang="en-US" sz="3600">
                <a:solidFill>
                  <a:prstClr val="black"/>
                </a:solidFill>
                <a:latin typeface="Arial" panose="020B0604020202020204" pitchFamily="34" charset="0"/>
                <a:ea typeface="ＭＳ Ｐゴシック"/>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52" name="Rectangle 51"/>
            <p:cNvSpPr>
              <a:spLocks noChangeArrowheads="1"/>
            </p:cNvSpPr>
            <p:nvPr/>
          </p:nvSpPr>
          <p:spPr bwMode="auto">
            <a:xfrm>
              <a:off x="3927" y="267"/>
              <a:ext cx="516" cy="23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a:solidFill>
                    <a:srgbClr val="000000"/>
                  </a:solidFill>
                  <a:latin typeface="Arial" panose="020B0604020202020204" pitchFamily="34" charset="0"/>
                  <a:ea typeface="ＭＳ Ｐゴシック"/>
                </a:rPr>
                <a:t>Ridge</a:t>
              </a:r>
              <a:endParaRPr kumimoji="0" lang="en-US" altLang="en-US" sz="3600">
                <a:solidFill>
                  <a:prstClr val="black"/>
                </a:solidFill>
                <a:latin typeface="Arial" panose="020B0604020202020204" pitchFamily="34" charset="0"/>
                <a:ea typeface="ＭＳ Ｐゴシック"/>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7" name="Rectangle 56"/>
            <p:cNvSpPr>
              <a:spLocks noChangeArrowheads="1"/>
            </p:cNvSpPr>
            <p:nvPr/>
          </p:nvSpPr>
          <p:spPr bwMode="auto">
            <a:xfrm rot="19860000">
              <a:off x="3105" y="925"/>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pr</a:t>
              </a:r>
              <a:endParaRPr kumimoji="0" lang="en-US" altLang="en-US" sz="3600">
                <a:solidFill>
                  <a:prstClr val="black"/>
                </a:solidFill>
                <a:latin typeface="Arial" panose="020B0604020202020204" pitchFamily="34" charset="0"/>
                <a:ea typeface="ＭＳ Ｐゴシック"/>
              </a:endParaRPr>
            </a:p>
          </p:txBody>
        </p:sp>
        <p:sp>
          <p:nvSpPr>
            <p:cNvPr id="58" name="Rectangle 57"/>
            <p:cNvSpPr>
              <a:spLocks noChangeArrowheads="1"/>
            </p:cNvSpPr>
            <p:nvPr/>
          </p:nvSpPr>
          <p:spPr bwMode="auto">
            <a:xfrm rot="20160000">
              <a:off x="1472" y="170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ps</a:t>
              </a:r>
              <a:endParaRPr kumimoji="0" lang="en-US" altLang="en-US" sz="3600">
                <a:solidFill>
                  <a:prstClr val="black"/>
                </a:solidFill>
                <a:latin typeface="Arial" panose="020B0604020202020204" pitchFamily="34" charset="0"/>
                <a:ea typeface="ＭＳ Ｐゴシック"/>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7" name="Rectangle 66"/>
            <p:cNvSpPr>
              <a:spLocks noChangeArrowheads="1"/>
            </p:cNvSpPr>
            <p:nvPr/>
          </p:nvSpPr>
          <p:spPr bwMode="auto">
            <a:xfrm rot="19800000">
              <a:off x="1719" y="1806"/>
              <a:ext cx="260"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ss</a:t>
              </a:r>
              <a:endParaRPr kumimoji="0" lang="en-US" altLang="en-US" sz="3600">
                <a:solidFill>
                  <a:prstClr val="black"/>
                </a:solidFill>
                <a:latin typeface="Arial" panose="020B0604020202020204" pitchFamily="34" charset="0"/>
                <a:ea typeface="ＭＳ Ｐゴシック"/>
              </a:endParaRPr>
            </a:p>
          </p:txBody>
        </p:sp>
        <p:sp>
          <p:nvSpPr>
            <p:cNvPr id="68" name="Rectangle 67"/>
            <p:cNvSpPr>
              <a:spLocks noChangeArrowheads="1"/>
            </p:cNvSpPr>
            <p:nvPr/>
          </p:nvSpPr>
          <p:spPr bwMode="auto">
            <a:xfrm rot="19500000">
              <a:off x="2961" y="629"/>
              <a:ext cx="217"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sr</a:t>
              </a:r>
              <a:endParaRPr kumimoji="0" lang="en-US" altLang="en-US" sz="3600">
                <a:solidFill>
                  <a:prstClr val="black"/>
                </a:solidFill>
                <a:latin typeface="Arial" panose="020B0604020202020204" pitchFamily="34" charset="0"/>
                <a:ea typeface="ＭＳ Ｐゴシック"/>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a typeface="ＭＳ Ｐゴシック"/>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a typeface="ＭＳ Ｐゴシック"/>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81" name="Rectangle 80"/>
            <p:cNvSpPr>
              <a:spLocks noChangeArrowheads="1"/>
            </p:cNvSpPr>
            <p:nvPr/>
          </p:nvSpPr>
          <p:spPr bwMode="auto">
            <a:xfrm>
              <a:off x="1585" y="228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hs</a:t>
              </a:r>
              <a:endParaRPr kumimoji="0" lang="en-US" altLang="en-US" sz="3600">
                <a:solidFill>
                  <a:prstClr val="black"/>
                </a:solidFill>
                <a:latin typeface="Arial" panose="020B0604020202020204" pitchFamily="34" charset="0"/>
                <a:ea typeface="ＭＳ Ｐゴシック"/>
              </a:endParaRPr>
            </a:p>
          </p:txBody>
        </p:sp>
        <p:sp>
          <p:nvSpPr>
            <p:cNvPr id="82" name="Rectangle 81"/>
            <p:cNvSpPr>
              <a:spLocks noChangeArrowheads="1"/>
            </p:cNvSpPr>
            <p:nvPr/>
          </p:nvSpPr>
          <p:spPr bwMode="auto">
            <a:xfrm>
              <a:off x="3189" y="2264"/>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err="1">
                  <a:solidFill>
                    <a:srgbClr val="000000"/>
                  </a:solidFill>
                  <a:latin typeface="Arial" panose="020B0604020202020204" pitchFamily="34" charset="0"/>
                  <a:ea typeface="ＭＳ Ｐゴシック"/>
                </a:rPr>
                <a:t>hr</a:t>
              </a:r>
              <a:endParaRPr kumimoji="0" lang="en-US" altLang="en-US" sz="3600" dirty="0">
                <a:solidFill>
                  <a:prstClr val="black"/>
                </a:solidFill>
                <a:latin typeface="Arial" panose="020B0604020202020204" pitchFamily="34" charset="0"/>
                <a:ea typeface="ＭＳ Ｐゴシック"/>
              </a:endParaRPr>
            </a:p>
          </p:txBody>
        </p:sp>
        <p:sp>
          <p:nvSpPr>
            <p:cNvPr id="83" name="Rectangle 82"/>
            <p:cNvSpPr>
              <a:spLocks noChangeArrowheads="1"/>
            </p:cNvSpPr>
            <p:nvPr/>
          </p:nvSpPr>
          <p:spPr bwMode="auto">
            <a:xfrm>
              <a:off x="4088" y="978"/>
              <a:ext cx="314"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err="1">
                  <a:solidFill>
                    <a:srgbClr val="000000"/>
                  </a:solidFill>
                  <a:latin typeface="Arial" panose="020B0604020202020204" pitchFamily="34" charset="0"/>
                  <a:ea typeface="ＭＳ Ｐゴシック"/>
                </a:rPr>
                <a:t>vr</a:t>
              </a:r>
              <a:endParaRPr kumimoji="0" lang="en-US" altLang="en-US" sz="3600" dirty="0">
                <a:solidFill>
                  <a:prstClr val="black"/>
                </a:solidFill>
                <a:latin typeface="Arial" panose="020B0604020202020204" pitchFamily="34" charset="0"/>
                <a:ea typeface="ＭＳ Ｐゴシック"/>
              </a:endParaRPr>
            </a:p>
          </p:txBody>
        </p:sp>
        <p:sp>
          <p:nvSpPr>
            <p:cNvPr id="84" name="Rectangle 83"/>
            <p:cNvSpPr>
              <a:spLocks noChangeArrowheads="1"/>
            </p:cNvSpPr>
            <p:nvPr/>
          </p:nvSpPr>
          <p:spPr bwMode="auto">
            <a:xfrm>
              <a:off x="4091" y="1730"/>
              <a:ext cx="260"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a:solidFill>
                    <a:srgbClr val="000000"/>
                  </a:solidFill>
                  <a:latin typeface="Arial" panose="020B0604020202020204" pitchFamily="34" charset="0"/>
                  <a:ea typeface="ＭＳ Ｐゴシック"/>
                </a:rPr>
                <a:t>vs</a:t>
              </a:r>
              <a:endParaRPr kumimoji="0" lang="en-US" altLang="en-US" sz="3600" dirty="0">
                <a:solidFill>
                  <a:prstClr val="black"/>
                </a:solidFill>
                <a:latin typeface="Arial" panose="020B0604020202020204" pitchFamily="34" charset="0"/>
                <a:ea typeface="ＭＳ Ｐゴシック"/>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89" name="Rectangle 73"/>
            <p:cNvSpPr>
              <a:spLocks noChangeArrowheads="1"/>
            </p:cNvSpPr>
            <p:nvPr/>
          </p:nvSpPr>
          <p:spPr bwMode="auto">
            <a:xfrm>
              <a:off x="717" y="1586"/>
              <a:ext cx="628" cy="23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dirty="0">
                  <a:solidFill>
                    <a:srgbClr val="000000"/>
                  </a:solidFill>
                  <a:latin typeface="Arial" panose="020B0604020202020204" pitchFamily="34" charset="0"/>
                  <a:ea typeface="ＭＳ Ｐゴシック"/>
                </a:rPr>
                <a:t>Stream</a:t>
              </a:r>
              <a:endParaRPr kumimoji="0" lang="en-US" altLang="en-US" sz="3600" dirty="0">
                <a:solidFill>
                  <a:prstClr val="black"/>
                </a:solidFill>
                <a:latin typeface="Arial" panose="020B0604020202020204" pitchFamily="34" charset="0"/>
                <a:ea typeface="ＭＳ Ｐゴシック"/>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8" name="Rectangle 83"/>
            <p:cNvSpPr>
              <a:spLocks noChangeArrowheads="1"/>
            </p:cNvSpPr>
            <p:nvPr/>
          </p:nvSpPr>
          <p:spPr bwMode="auto">
            <a:xfrm rot="19860000">
              <a:off x="3105" y="925"/>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err="1">
                  <a:solidFill>
                    <a:srgbClr val="000000"/>
                  </a:solidFill>
                  <a:latin typeface="Arial" panose="020B0604020202020204" pitchFamily="34" charset="0"/>
                  <a:ea typeface="ＭＳ Ｐゴシック"/>
                </a:rPr>
                <a:t>pr</a:t>
              </a:r>
              <a:endParaRPr kumimoji="0" lang="en-US" altLang="en-US" sz="3600" dirty="0">
                <a:solidFill>
                  <a:prstClr val="black"/>
                </a:solidFill>
                <a:latin typeface="Arial" panose="020B0604020202020204" pitchFamily="34" charset="0"/>
                <a:ea typeface="ＭＳ Ｐゴシック"/>
              </a:endParaRPr>
            </a:p>
          </p:txBody>
        </p:sp>
        <p:sp>
          <p:nvSpPr>
            <p:cNvPr id="99" name="Rectangle 84"/>
            <p:cNvSpPr>
              <a:spLocks noChangeArrowheads="1"/>
            </p:cNvSpPr>
            <p:nvPr/>
          </p:nvSpPr>
          <p:spPr bwMode="auto">
            <a:xfrm rot="20160000">
              <a:off x="1472" y="170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ps</a:t>
              </a:r>
              <a:endParaRPr kumimoji="0" lang="en-US" altLang="en-US" sz="3600">
                <a:solidFill>
                  <a:prstClr val="black"/>
                </a:solidFill>
                <a:latin typeface="Arial" panose="020B0604020202020204" pitchFamily="34" charset="0"/>
                <a:ea typeface="ＭＳ Ｐゴシック"/>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8" name="Rectangle 93"/>
            <p:cNvSpPr>
              <a:spLocks noChangeArrowheads="1"/>
            </p:cNvSpPr>
            <p:nvPr/>
          </p:nvSpPr>
          <p:spPr bwMode="auto">
            <a:xfrm rot="19800000">
              <a:off x="1719" y="1806"/>
              <a:ext cx="260"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ss</a:t>
              </a:r>
              <a:endParaRPr kumimoji="0" lang="en-US" altLang="en-US" sz="3600">
                <a:solidFill>
                  <a:prstClr val="black"/>
                </a:solidFill>
                <a:latin typeface="Arial" panose="020B0604020202020204" pitchFamily="34" charset="0"/>
                <a:ea typeface="ＭＳ Ｐゴシック"/>
              </a:endParaRPr>
            </a:p>
          </p:txBody>
        </p:sp>
        <p:sp>
          <p:nvSpPr>
            <p:cNvPr id="109" name="Rectangle 94"/>
            <p:cNvSpPr>
              <a:spLocks noChangeArrowheads="1"/>
            </p:cNvSpPr>
            <p:nvPr/>
          </p:nvSpPr>
          <p:spPr bwMode="auto">
            <a:xfrm rot="19500000">
              <a:off x="2961" y="629"/>
              <a:ext cx="217"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sr</a:t>
              </a:r>
              <a:endParaRPr kumimoji="0" lang="en-US" altLang="en-US" sz="3600">
                <a:solidFill>
                  <a:prstClr val="black"/>
                </a:solidFill>
                <a:latin typeface="Arial" panose="020B0604020202020204" pitchFamily="34" charset="0"/>
                <a:ea typeface="ＭＳ Ｐゴシック"/>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12" name="Rectangle 22"/>
            <p:cNvSpPr>
              <a:spLocks noChangeArrowheads="1"/>
            </p:cNvSpPr>
            <p:nvPr/>
          </p:nvSpPr>
          <p:spPr bwMode="auto">
            <a:xfrm>
              <a:off x="1623" y="1073"/>
              <a:ext cx="1271" cy="2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b="1" dirty="0">
                  <a:solidFill>
                    <a:srgbClr val="000000"/>
                  </a:solidFill>
                  <a:latin typeface="Arial" panose="020B0604020202020204" pitchFamily="34" charset="0"/>
                  <a:ea typeface="ＭＳ Ｐゴシック"/>
                </a:rPr>
                <a:t>Point of interest</a:t>
              </a:r>
              <a:endParaRPr kumimoji="0" lang="en-US" altLang="en-US" sz="3600" dirty="0">
                <a:solidFill>
                  <a:prstClr val="black"/>
                </a:solidFill>
                <a:latin typeface="Arial" panose="020B0604020202020204" pitchFamily="34" charset="0"/>
                <a:ea typeface="ＭＳ Ｐゴシック"/>
              </a:endParaRPr>
            </a:p>
          </p:txBody>
        </p:sp>
      </p:grpSp>
    </p:spTree>
    <p:extLst>
      <p:ext uri="{BB962C8B-B14F-4D97-AF65-F5344CB8AC3E}">
        <p14:creationId xmlns:p14="http://schemas.microsoft.com/office/powerpoint/2010/main" val="3333368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1" y="766583"/>
            <a:ext cx="4302818" cy="363474"/>
          </a:xfrm>
        </p:spPr>
        <p:txBody>
          <a:bodyPr/>
          <a:lstStyle/>
          <a:p>
            <a:r>
              <a:rPr lang="en-US" sz="2800" dirty="0"/>
              <a:t>Decaying Accumulation</a:t>
            </a:r>
          </a:p>
        </p:txBody>
      </p:sp>
      <p:grpSp>
        <p:nvGrpSpPr>
          <p:cNvPr id="3" name="Group 2"/>
          <p:cNvGrpSpPr/>
          <p:nvPr/>
        </p:nvGrpSpPr>
        <p:grpSpPr>
          <a:xfrm>
            <a:off x="185738" y="653032"/>
            <a:ext cx="9002233" cy="5779069"/>
            <a:chOff x="984648" y="1165658"/>
            <a:chExt cx="7024775" cy="4509621"/>
          </a:xfrm>
        </p:grpSpPr>
        <p:graphicFrame>
          <p:nvGraphicFramePr>
            <p:cNvPr id="6146" name="Object 2"/>
            <p:cNvGraphicFramePr>
              <a:graphicFrameLocks noChangeAspect="1"/>
            </p:cNvGraphicFramePr>
            <p:nvPr>
              <p:extLst>
                <p:ext uri="{D42A27DB-BD31-4B8C-83A1-F6EECF244321}">
                  <p14:modId xmlns:p14="http://schemas.microsoft.com/office/powerpoint/2010/main" val="34651116"/>
                </p:ext>
              </p:extLst>
            </p:nvPr>
          </p:nvGraphicFramePr>
          <p:xfrm>
            <a:off x="984648" y="1565673"/>
            <a:ext cx="3030140" cy="3450431"/>
          </p:xfrm>
          <a:graphic>
            <a:graphicData uri="http://schemas.openxmlformats.org/presentationml/2006/ole">
              <mc:AlternateContent xmlns:mc="http://schemas.openxmlformats.org/markup-compatibility/2006">
                <mc:Choice xmlns:v="urn:schemas-microsoft-com:vml" Requires="v">
                  <p:oleObj spid="_x0000_s98333" name="Document" r:id="rId3" imgW="2422758" imgH="2758309" progId="Word.Document.8">
                    <p:embed/>
                  </p:oleObj>
                </mc:Choice>
                <mc:Fallback>
                  <p:oleObj name="Document" r:id="rId3" imgW="2422758" imgH="2758309" progId="Word.Document.8">
                    <p:embed/>
                    <p:pic>
                      <p:nvPicPr>
                        <p:cNvPr id="6146" name="Object 2"/>
                        <p:cNvPicPr preferRelativeResize="0">
                          <a:picLocks noChangeAspect="1" noChangeArrowheads="1"/>
                        </p:cNvPicPr>
                        <p:nvPr/>
                      </p:nvPicPr>
                      <p:blipFill>
                        <a:blip r:embed="rId4"/>
                        <a:srcRect/>
                        <a:stretch>
                          <a:fillRect/>
                        </a:stretch>
                      </p:blipFill>
                      <p:spPr bwMode="auto">
                        <a:xfrm>
                          <a:off x="984648" y="1565673"/>
                          <a:ext cx="3030140" cy="3450431"/>
                        </a:xfrm>
                        <a:prstGeom prst="rect">
                          <a:avLst/>
                        </a:prstGeom>
                        <a:noFill/>
                        <a:ln>
                          <a:noFill/>
                        </a:ln>
                        <a:effectLst/>
                        <a:extLst/>
                      </p:spPr>
                    </p:pic>
                  </p:oleObj>
                </mc:Fallback>
              </mc:AlternateContent>
            </a:graphicData>
          </a:graphic>
        </p:graphicFrame>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2296" y="1165658"/>
              <a:ext cx="3667125" cy="382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4"/>
            <p:cNvSpPr>
              <a:spLocks noChangeArrowheads="1"/>
            </p:cNvSpPr>
            <p:nvPr/>
          </p:nvSpPr>
          <p:spPr bwMode="auto">
            <a:xfrm>
              <a:off x="4358967" y="5026821"/>
              <a:ext cx="3650456" cy="64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sz="2400" dirty="0">
                  <a:solidFill>
                    <a:srgbClr val="003399"/>
                  </a:solidFill>
                  <a:latin typeface="Times New Roman" pitchFamily="18" charset="0"/>
                  <a:cs typeface="Arial"/>
                </a:rPr>
                <a:t>Useful for tracking a substance subject to decay or attenuation</a:t>
              </a:r>
            </a:p>
          </p:txBody>
        </p:sp>
      </p:grpSp>
    </p:spTree>
    <p:extLst>
      <p:ext uri="{BB962C8B-B14F-4D97-AF65-F5344CB8AC3E}">
        <p14:creationId xmlns:p14="http://schemas.microsoft.com/office/powerpoint/2010/main" val="395489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4" name="Rectangle 50"/>
          <p:cNvSpPr>
            <a:spLocks noGrp="1" noChangeArrowheads="1"/>
          </p:cNvSpPr>
          <p:nvPr>
            <p:ph type="title"/>
          </p:nvPr>
        </p:nvSpPr>
        <p:spPr>
          <a:xfrm>
            <a:off x="915506" y="214308"/>
            <a:ext cx="7312991" cy="484632"/>
          </a:xfrm>
          <a:noFill/>
        </p:spPr>
        <p:txBody>
          <a:bodyPr vert="horz" wrap="square" lIns="69056" tIns="34529" rIns="69056" bIns="34529" numCol="1" rtlCol="0" anchor="ctr" anchorCtr="0" compatLnSpc="1">
            <a:prstTxWarp prst="textNoShape">
              <a:avLst/>
            </a:prstTxWarp>
            <a:noAutofit/>
          </a:bodyPr>
          <a:lstStyle/>
          <a:p>
            <a:pPr eaLnBrk="1" hangingPunct="1"/>
            <a:r>
              <a:rPr lang="en-US" sz="2800" dirty="0" smtClean="0"/>
              <a:t>Transport limited accumulation</a:t>
            </a:r>
          </a:p>
        </p:txBody>
      </p:sp>
      <p:grpSp>
        <p:nvGrpSpPr>
          <p:cNvPr id="47106" name="Group 2"/>
          <p:cNvGrpSpPr>
            <a:grpSpLocks/>
          </p:cNvGrpSpPr>
          <p:nvPr/>
        </p:nvGrpSpPr>
        <p:grpSpPr bwMode="auto">
          <a:xfrm>
            <a:off x="358977" y="1675419"/>
            <a:ext cx="8488560" cy="3112889"/>
            <a:chOff x="0" y="1064"/>
            <a:chExt cx="5816" cy="2112"/>
          </a:xfrm>
        </p:grpSpPr>
        <p:pic>
          <p:nvPicPr>
            <p:cNvPr id="47152" name="Picture 3" descr="supp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3" name="Picture 4" descr="t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4" name="Picture 5" descr="tr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5" name="Picture 6" descr="d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7107" name="Text Box 8"/>
          <p:cNvSpPr txBox="1">
            <a:spLocks noChangeArrowheads="1"/>
          </p:cNvSpPr>
          <p:nvPr/>
        </p:nvSpPr>
        <p:spPr bwMode="auto">
          <a:xfrm>
            <a:off x="343350" y="1239432"/>
            <a:ext cx="9749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a:solidFill>
                  <a:srgbClr val="000000"/>
                </a:solidFill>
                <a:cs typeface="Arial"/>
              </a:rPr>
              <a:t>Supply </a:t>
            </a:r>
          </a:p>
        </p:txBody>
      </p:sp>
      <p:sp>
        <p:nvSpPr>
          <p:cNvPr id="47108" name="Text Box 9"/>
          <p:cNvSpPr txBox="1">
            <a:spLocks noChangeArrowheads="1"/>
          </p:cNvSpPr>
          <p:nvPr/>
        </p:nvSpPr>
        <p:spPr bwMode="auto">
          <a:xfrm>
            <a:off x="2481117" y="1239432"/>
            <a:ext cx="1159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a:solidFill>
                  <a:srgbClr val="000000"/>
                </a:solidFill>
                <a:cs typeface="Arial"/>
              </a:rPr>
              <a:t>Capacity </a:t>
            </a:r>
          </a:p>
        </p:txBody>
      </p:sp>
      <p:sp>
        <p:nvSpPr>
          <p:cNvPr id="47109" name="Text Box 10"/>
          <p:cNvSpPr txBox="1">
            <a:spLocks noChangeArrowheads="1"/>
          </p:cNvSpPr>
          <p:nvPr/>
        </p:nvSpPr>
        <p:spPr bwMode="auto">
          <a:xfrm>
            <a:off x="4593881" y="1239432"/>
            <a:ext cx="1235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a:solidFill>
                  <a:srgbClr val="000000"/>
                </a:solidFill>
                <a:cs typeface="Arial"/>
              </a:rPr>
              <a:t>Transport </a:t>
            </a:r>
          </a:p>
        </p:txBody>
      </p:sp>
      <p:sp>
        <p:nvSpPr>
          <p:cNvPr id="47110" name="Text Box 11"/>
          <p:cNvSpPr txBox="1">
            <a:spLocks noChangeArrowheads="1"/>
          </p:cNvSpPr>
          <p:nvPr/>
        </p:nvSpPr>
        <p:spPr bwMode="auto">
          <a:xfrm>
            <a:off x="6719146" y="1239432"/>
            <a:ext cx="13724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a:solidFill>
                  <a:srgbClr val="000000"/>
                </a:solidFill>
                <a:cs typeface="Arial"/>
              </a:rPr>
              <a:t>Deposition </a:t>
            </a:r>
          </a:p>
        </p:txBody>
      </p:sp>
      <p:sp>
        <p:nvSpPr>
          <p:cNvPr id="47115" name="Text Box 55"/>
          <p:cNvSpPr txBox="1">
            <a:spLocks noChangeArrowheads="1"/>
          </p:cNvSpPr>
          <p:nvPr/>
        </p:nvSpPr>
        <p:spPr bwMode="auto">
          <a:xfrm>
            <a:off x="71439" y="5764787"/>
            <a:ext cx="90011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sz="1800" b="1" dirty="0">
                <a:solidFill>
                  <a:srgbClr val="003399"/>
                </a:solidFill>
                <a:latin typeface="Arial" pitchFamily="34" charset="0"/>
                <a:cs typeface="Arial"/>
              </a:rPr>
              <a:t>Useful for modeling erosion and sediment delivery, and the dependence of sediment delivery ratio and contaminant that adheres to sediment, on topography and scale</a:t>
            </a:r>
          </a:p>
        </p:txBody>
      </p:sp>
      <p:sp>
        <p:nvSpPr>
          <p:cNvPr id="47116" name="Rectangle 63"/>
          <p:cNvSpPr>
            <a:spLocks noChangeArrowheads="1"/>
          </p:cNvSpPr>
          <p:nvPr/>
        </p:nvSpPr>
        <p:spPr bwMode="auto">
          <a:xfrm>
            <a:off x="1195623" y="4893010"/>
            <a:ext cx="312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b="1" i="1">
                <a:solidFill>
                  <a:srgbClr val="000000"/>
                </a:solidFill>
                <a:latin typeface="Times New Roman" pitchFamily="18" charset="0"/>
                <a:cs typeface="Arial"/>
              </a:rPr>
              <a:t>S</a:t>
            </a:r>
          </a:p>
        </p:txBody>
      </p:sp>
      <p:sp>
        <p:nvSpPr>
          <p:cNvPr id="2" name="Rounded Rectangle 1"/>
          <p:cNvSpPr/>
          <p:nvPr/>
        </p:nvSpPr>
        <p:spPr bwMode="auto">
          <a:xfrm>
            <a:off x="4407149" y="4824185"/>
            <a:ext cx="2524527" cy="596488"/>
          </a:xfrm>
          <a:prstGeom prst="round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mc:AlternateContent xmlns:mc="http://schemas.openxmlformats.org/markup-compatibility/2006" xmlns:a14="http://schemas.microsoft.com/office/drawing/2010/main">
        <mc:Choice Requires="a14">
          <p:sp>
            <p:nvSpPr>
              <p:cNvPr id="4" name="TextBox 3"/>
              <p:cNvSpPr txBox="1"/>
              <p:nvPr/>
            </p:nvSpPr>
            <p:spPr>
              <a:xfrm>
                <a:off x="2193565" y="4977497"/>
                <a:ext cx="2009858" cy="292454"/>
              </a:xfrm>
              <a:prstGeom prst="rect">
                <a:avLst/>
              </a:prstGeom>
              <a:noFill/>
              <a:effectLst/>
            </p:spPr>
            <p:txBody>
              <a:bodyPr wrap="none" lIns="0" tIns="0" rIns="0" bIns="0" rtlCol="0">
                <a:noAutofit/>
              </a:bodyPr>
              <a:lstStyle/>
              <a:p>
                <a:pPr algn="l" eaLnBrk="0" hangingPunct="0">
                  <a:lnSpc>
                    <a:spcPts val="1800"/>
                  </a:lnSpc>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𝑻</m:t>
                          </m:r>
                        </m:e>
                        <m:sub>
                          <m:r>
                            <a:rPr lang="en-US" sz="1600" b="1" i="1" smtClean="0">
                              <a:latin typeface="Cambria Math" panose="02040503050406030204" pitchFamily="18" charset="0"/>
                            </a:rPr>
                            <m:t>𝒄𝒂𝒑</m:t>
                          </m:r>
                        </m:sub>
                      </m:sSub>
                      <m:r>
                        <a:rPr lang="en-US" sz="1600" b="1" i="1" smtClean="0">
                          <a:latin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𝝌</m:t>
                      </m:r>
                      <m:sSup>
                        <m:sSupPr>
                          <m:ctrlPr>
                            <a:rPr lang="en-US" sz="1600" b="1" i="1" smtClean="0">
                              <a:latin typeface="Cambria Math" panose="02040503050406030204" pitchFamily="18" charset="0"/>
                              <a:ea typeface="Cambria Math" panose="02040503050406030204" pitchFamily="18" charset="0"/>
                            </a:rPr>
                          </m:ctrlPr>
                        </m:sSupPr>
                        <m:e>
                          <m:r>
                            <a:rPr lang="en-US" sz="1600" b="1" i="1" smtClean="0">
                              <a:latin typeface="Cambria Math" panose="02040503050406030204" pitchFamily="18" charset="0"/>
                              <a:ea typeface="Cambria Math" panose="02040503050406030204" pitchFamily="18" charset="0"/>
                            </a:rPr>
                            <m:t>𝒂</m:t>
                          </m:r>
                        </m:e>
                        <m:sup>
                          <m:r>
                            <a:rPr lang="en-US" sz="1600" b="1" i="1" smtClean="0">
                              <a:latin typeface="Cambria Math" panose="02040503050406030204" pitchFamily="18" charset="0"/>
                              <a:ea typeface="Cambria Math" panose="02040503050406030204" pitchFamily="18" charset="0"/>
                            </a:rPr>
                            <m:t>𝟐</m:t>
                          </m:r>
                        </m:sup>
                      </m:sSup>
                      <m:r>
                        <a:rPr lang="en-US" sz="1600" b="1" i="1" smtClean="0">
                          <a:latin typeface="Cambria Math" panose="02040503050406030204" pitchFamily="18" charset="0"/>
                          <a:ea typeface="Cambria Math" panose="02040503050406030204" pitchFamily="18" charset="0"/>
                        </a:rPr>
                        <m:t>𝒕𝒂𝒏</m:t>
                      </m:r>
                      <m:sSup>
                        <m:sSupPr>
                          <m:ctrlPr>
                            <a:rPr lang="en-US" sz="1600" b="1" i="1" smtClean="0">
                              <a:latin typeface="Cambria Math" panose="02040503050406030204" pitchFamily="18" charset="0"/>
                              <a:ea typeface="Cambria Math" panose="02040503050406030204" pitchFamily="18" charset="0"/>
                            </a:rPr>
                          </m:ctrlPr>
                        </m:sSupPr>
                        <m:e>
                          <m:d>
                            <m:dPr>
                              <m:ctrlPr>
                                <a:rPr lang="en-US" sz="1600" b="1" i="1" smtClean="0">
                                  <a:latin typeface="Cambria Math" panose="02040503050406030204" pitchFamily="18" charset="0"/>
                                  <a:ea typeface="Cambria Math" panose="02040503050406030204" pitchFamily="18" charset="0"/>
                                </a:rPr>
                              </m:ctrlPr>
                            </m:dPr>
                            <m:e>
                              <m:r>
                                <a:rPr lang="en-US" sz="1600" b="1" i="1" smtClean="0">
                                  <a:latin typeface="Cambria Math" panose="02040503050406030204" pitchFamily="18" charset="0"/>
                                  <a:ea typeface="Cambria Math" panose="02040503050406030204" pitchFamily="18" charset="0"/>
                                </a:rPr>
                                <m:t>𝜷</m:t>
                              </m:r>
                            </m:e>
                          </m:d>
                        </m:e>
                        <m:sup>
                          <m:r>
                            <a:rPr lang="en-US" sz="1600" b="1" i="1" smtClean="0">
                              <a:latin typeface="Cambria Math" panose="02040503050406030204" pitchFamily="18" charset="0"/>
                              <a:ea typeface="Cambria Math" panose="02040503050406030204" pitchFamily="18" charset="0"/>
                            </a:rPr>
                            <m:t>𝟐</m:t>
                          </m:r>
                        </m:sup>
                      </m:sSup>
                      <m:r>
                        <a:rPr lang="en-US" sz="1600" b="1" i="1" smtClean="0">
                          <a:latin typeface="Cambria Math" panose="02040503050406030204" pitchFamily="18" charset="0"/>
                        </a:rPr>
                        <m:t> </m:t>
                      </m:r>
                    </m:oMath>
                  </m:oMathPara>
                </a14:m>
                <a:endParaRPr lang="en-US" sz="1600" b="1"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2193565" y="4977497"/>
                <a:ext cx="2009858" cy="292454"/>
              </a:xfrm>
              <a:prstGeom prst="rect">
                <a:avLst/>
              </a:prstGeom>
              <a:blipFill>
                <a:blip r:embed="rId6"/>
                <a:stretch>
                  <a:fillRect t="-10638" b="-6383"/>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4407149" y="4978471"/>
                <a:ext cx="2571113" cy="442202"/>
              </a:xfrm>
              <a:prstGeom prst="rect">
                <a:avLst/>
              </a:prstGeom>
              <a:noFill/>
              <a:effectLst/>
            </p:spPr>
            <p:txBody>
              <a:bodyPr wrap="none" lIns="0" tIns="0" rIns="0" bIns="0" rtlCol="0">
                <a:noAutofit/>
              </a:bodyPr>
              <a:lstStyle/>
              <a:p>
                <a:pPr algn="l" eaLnBrk="0" hangingPunct="0">
                  <a:lnSpc>
                    <a:spcPts val="1800"/>
                  </a:lnSpc>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𝑻</m:t>
                          </m:r>
                        </m:e>
                        <m:sub>
                          <m:r>
                            <a:rPr lang="en-US" sz="1600" b="1" i="1" smtClean="0">
                              <a:latin typeface="Cambria Math" panose="02040503050406030204" pitchFamily="18" charset="0"/>
                            </a:rPr>
                            <m:t>𝒐𝒖𝒕</m:t>
                          </m:r>
                        </m:sub>
                      </m:sSub>
                      <m:r>
                        <a:rPr lang="en-US" sz="1600" b="1" i="1" smtClean="0">
                          <a:latin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𝒎𝒊𝒏</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𝑺</m:t>
                      </m:r>
                      <m:r>
                        <a:rPr lang="en-US" sz="1600" b="1" i="1" smtClean="0">
                          <a:latin typeface="Cambria Math" panose="02040503050406030204" pitchFamily="18" charset="0"/>
                          <a:ea typeface="Cambria Math" panose="02040503050406030204" pitchFamily="18" charset="0"/>
                        </a:rPr>
                        <m:t>+∑</m:t>
                      </m:r>
                      <m:sSub>
                        <m:sSubPr>
                          <m:ctrlPr>
                            <a:rPr lang="en-US" sz="1600" b="1" i="1" smtClean="0">
                              <a:latin typeface="Cambria Math" panose="02040503050406030204" pitchFamily="18" charset="0"/>
                              <a:ea typeface="Cambria Math" panose="02040503050406030204" pitchFamily="18" charset="0"/>
                            </a:rPr>
                          </m:ctrlPr>
                        </m:sSubPr>
                        <m:e>
                          <m:r>
                            <a:rPr lang="en-US" sz="1600" b="1" i="1" smtClean="0">
                              <a:latin typeface="Cambria Math" panose="02040503050406030204" pitchFamily="18" charset="0"/>
                              <a:ea typeface="Cambria Math" panose="02040503050406030204" pitchFamily="18" charset="0"/>
                            </a:rPr>
                            <m:t>𝑻</m:t>
                          </m:r>
                        </m:e>
                        <m:sub>
                          <m:r>
                            <a:rPr lang="en-US" sz="1600" b="1" i="1" smtClean="0">
                              <a:latin typeface="Cambria Math" panose="02040503050406030204" pitchFamily="18" charset="0"/>
                              <a:ea typeface="Cambria Math" panose="02040503050406030204" pitchFamily="18" charset="0"/>
                            </a:rPr>
                            <m:t>𝒊𝒏</m:t>
                          </m:r>
                        </m:sub>
                      </m:sSub>
                      <m:r>
                        <a:rPr lang="en-US" sz="1600" b="1" i="1" smtClean="0">
                          <a:latin typeface="Cambria Math" panose="02040503050406030204" pitchFamily="18" charset="0"/>
                          <a:ea typeface="Cambria Math" panose="02040503050406030204" pitchFamily="18" charset="0"/>
                        </a:rPr>
                        <m:t>, </m:t>
                      </m:r>
                      <m:sSub>
                        <m:sSubPr>
                          <m:ctrlPr>
                            <a:rPr lang="en-US" sz="1600" b="1" i="1" smtClean="0">
                              <a:latin typeface="Cambria Math" panose="02040503050406030204" pitchFamily="18" charset="0"/>
                              <a:ea typeface="Cambria Math" panose="02040503050406030204" pitchFamily="18" charset="0"/>
                            </a:rPr>
                          </m:ctrlPr>
                        </m:sSubPr>
                        <m:e>
                          <m:r>
                            <a:rPr lang="en-US" sz="1600" b="1" i="1" smtClean="0">
                              <a:latin typeface="Cambria Math" panose="02040503050406030204" pitchFamily="18" charset="0"/>
                              <a:ea typeface="Cambria Math" panose="02040503050406030204" pitchFamily="18" charset="0"/>
                            </a:rPr>
                            <m:t>𝑻</m:t>
                          </m:r>
                        </m:e>
                        <m:sub>
                          <m:r>
                            <a:rPr lang="en-US" sz="1600" b="1" i="1" smtClean="0">
                              <a:latin typeface="Cambria Math" panose="02040503050406030204" pitchFamily="18" charset="0"/>
                              <a:ea typeface="Cambria Math" panose="02040503050406030204" pitchFamily="18" charset="0"/>
                            </a:rPr>
                            <m:t>𝒄𝒂𝒑</m:t>
                          </m:r>
                        </m:sub>
                      </m:sSub>
                      <m:r>
                        <a:rPr lang="en-US" sz="1600" b="1" i="1" smtClean="0">
                          <a:latin typeface="Cambria Math" panose="02040503050406030204" pitchFamily="18" charset="0"/>
                          <a:ea typeface="Cambria Math" panose="02040503050406030204" pitchFamily="18" charset="0"/>
                        </a:rPr>
                        <m:t>)</m:t>
                      </m:r>
                    </m:oMath>
                  </m:oMathPara>
                </a14:m>
                <a:endParaRPr lang="en-US" sz="1600" b="1" dirty="0" smtClean="0"/>
              </a:p>
            </p:txBody>
          </p:sp>
        </mc:Choice>
        <mc:Fallback xmlns="">
          <p:sp>
            <p:nvSpPr>
              <p:cNvPr id="55" name="TextBox 54"/>
              <p:cNvSpPr txBox="1">
                <a:spLocks noRot="1" noChangeAspect="1" noMove="1" noResize="1" noEditPoints="1" noAdjustHandles="1" noChangeArrowheads="1" noChangeShapeType="1" noTextEdit="1"/>
              </p:cNvSpPr>
              <p:nvPr/>
            </p:nvSpPr>
            <p:spPr>
              <a:xfrm>
                <a:off x="4407149" y="4978471"/>
                <a:ext cx="2571113" cy="442202"/>
              </a:xfrm>
              <a:prstGeom prst="rect">
                <a:avLst/>
              </a:prstGeom>
              <a:blipFill>
                <a:blip r:embed="rId7"/>
                <a:stretch>
                  <a:fillRect l="-948" t="-5556" r="-1422"/>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7102042" y="4969894"/>
                <a:ext cx="2130294" cy="524860"/>
              </a:xfrm>
              <a:prstGeom prst="rect">
                <a:avLst/>
              </a:prstGeom>
              <a:noFill/>
              <a:effectLst/>
            </p:spPr>
            <p:txBody>
              <a:bodyPr wrap="square" lIns="0" tIns="0" rIns="0" bIns="0" rtlCol="0">
                <a:noAutofit/>
              </a:bodyPr>
              <a:lstStyle/>
              <a:p>
                <a:pPr algn="l" eaLnBrk="0" hangingPunct="0">
                  <a:lnSpc>
                    <a:spcPts val="1800"/>
                  </a:lnSpc>
                </a:pPr>
                <a14:m>
                  <m:oMath xmlns:m="http://schemas.openxmlformats.org/officeDocument/2006/math">
                    <m:r>
                      <a:rPr lang="en-US" sz="1600" b="1" i="1" smtClean="0">
                        <a:latin typeface="Cambria Math" panose="02040503050406030204" pitchFamily="18" charset="0"/>
                      </a:rPr>
                      <m:t>𝑫</m:t>
                    </m:r>
                    <m:r>
                      <a:rPr lang="en-US" sz="1600" b="1" i="1" smtClean="0">
                        <a:latin typeface="Cambria Math" panose="02040503050406030204" pitchFamily="18" charset="0"/>
                      </a:rPr>
                      <m:t>=</m:t>
                    </m:r>
                    <m:r>
                      <a:rPr lang="en-US" sz="1600" b="1" i="1" smtClean="0">
                        <a:latin typeface="Cambria Math" panose="02040503050406030204" pitchFamily="18" charset="0"/>
                      </a:rPr>
                      <m:t>𝑺</m:t>
                    </m:r>
                    <m:r>
                      <a:rPr lang="en-US" sz="1600" b="1" i="1" smtClean="0">
                        <a:latin typeface="Cambria Math" panose="02040503050406030204" pitchFamily="18" charset="0"/>
                      </a:rPr>
                      <m:t>+∑</m:t>
                    </m:r>
                    <m:sSub>
                      <m:sSubPr>
                        <m:ctrlPr>
                          <a:rPr lang="en-US" sz="1600" b="1" i="1" smtClean="0">
                            <a:latin typeface="Cambria Math" panose="02040503050406030204" pitchFamily="18" charset="0"/>
                            <a:ea typeface="Cambria Math" panose="02040503050406030204" pitchFamily="18" charset="0"/>
                          </a:rPr>
                        </m:ctrlPr>
                      </m:sSubPr>
                      <m:e>
                        <m:r>
                          <a:rPr lang="en-US" sz="1600" b="1" i="1" smtClean="0">
                            <a:latin typeface="Cambria Math" panose="02040503050406030204" pitchFamily="18" charset="0"/>
                            <a:ea typeface="Cambria Math" panose="02040503050406030204" pitchFamily="18" charset="0"/>
                          </a:rPr>
                          <m:t>𝑻</m:t>
                        </m:r>
                      </m:e>
                      <m:sub>
                        <m:r>
                          <a:rPr lang="en-US" sz="1600" b="1" i="1" smtClean="0">
                            <a:latin typeface="Cambria Math" panose="02040503050406030204" pitchFamily="18" charset="0"/>
                            <a:ea typeface="Cambria Math" panose="02040503050406030204" pitchFamily="18" charset="0"/>
                          </a:rPr>
                          <m:t>𝒊𝒏</m:t>
                        </m:r>
                      </m:sub>
                    </m:sSub>
                    <m:r>
                      <a:rPr lang="en-US" sz="1600" b="1" i="1" smtClean="0">
                        <a:latin typeface="Cambria Math" panose="02040503050406030204" pitchFamily="18" charset="0"/>
                        <a:ea typeface="Cambria Math" panose="02040503050406030204" pitchFamily="18" charset="0"/>
                      </a:rPr>
                      <m:t>−</m:t>
                    </m:r>
                    <m:sSub>
                      <m:sSubPr>
                        <m:ctrlPr>
                          <a:rPr lang="en-US" sz="1600" b="1" i="1" smtClean="0">
                            <a:latin typeface="Cambria Math" panose="02040503050406030204" pitchFamily="18" charset="0"/>
                            <a:ea typeface="Cambria Math" panose="02040503050406030204" pitchFamily="18" charset="0"/>
                          </a:rPr>
                        </m:ctrlPr>
                      </m:sSubPr>
                      <m:e>
                        <m:r>
                          <a:rPr lang="en-US" sz="1600" b="1" i="1" smtClean="0">
                            <a:latin typeface="Cambria Math" panose="02040503050406030204" pitchFamily="18" charset="0"/>
                            <a:ea typeface="Cambria Math" panose="02040503050406030204" pitchFamily="18" charset="0"/>
                          </a:rPr>
                          <m:t>𝑻</m:t>
                        </m:r>
                      </m:e>
                      <m:sub>
                        <m:r>
                          <a:rPr lang="en-US" sz="1600" b="1" i="1" smtClean="0">
                            <a:latin typeface="Cambria Math" panose="02040503050406030204" pitchFamily="18" charset="0"/>
                            <a:ea typeface="Cambria Math" panose="02040503050406030204" pitchFamily="18" charset="0"/>
                          </a:rPr>
                          <m:t>𝒐𝒖𝒕</m:t>
                        </m:r>
                      </m:sub>
                    </m:sSub>
                  </m:oMath>
                </a14:m>
                <a:r>
                  <a:rPr lang="en-US" sz="1600" b="1" dirty="0" smtClean="0"/>
                  <a:t>  </a:t>
                </a:r>
              </a:p>
            </p:txBody>
          </p:sp>
        </mc:Choice>
        <mc:Fallback xmlns="">
          <p:sp>
            <p:nvSpPr>
              <p:cNvPr id="56" name="TextBox 55"/>
              <p:cNvSpPr txBox="1">
                <a:spLocks noRot="1" noChangeAspect="1" noMove="1" noResize="1" noEditPoints="1" noAdjustHandles="1" noChangeArrowheads="1" noChangeShapeType="1" noTextEdit="1"/>
              </p:cNvSpPr>
              <p:nvPr/>
            </p:nvSpPr>
            <p:spPr>
              <a:xfrm>
                <a:off x="7102042" y="4969894"/>
                <a:ext cx="2130294" cy="524860"/>
              </a:xfrm>
              <a:prstGeom prst="rect">
                <a:avLst/>
              </a:prstGeom>
              <a:blipFill>
                <a:blip r:embed="rId8"/>
                <a:stretch>
                  <a:fillRect l="-3152" t="-116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279790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935" y="142879"/>
            <a:ext cx="6714066" cy="541204"/>
          </a:xfrm>
        </p:spPr>
        <p:txBody>
          <a:bodyPr>
            <a:normAutofit/>
          </a:bodyPr>
          <a:lstStyle/>
          <a:p>
            <a:r>
              <a:rPr lang="en-US" dirty="0" smtClean="0"/>
              <a:t>Catchments linked to Stream Network</a:t>
            </a:r>
            <a:endParaRPr lang="en-US" dirty="0"/>
          </a:p>
        </p:txBody>
      </p:sp>
      <p:grpSp>
        <p:nvGrpSpPr>
          <p:cNvPr id="4" name="Group 3"/>
          <p:cNvGrpSpPr/>
          <p:nvPr/>
        </p:nvGrpSpPr>
        <p:grpSpPr>
          <a:xfrm>
            <a:off x="50418" y="628628"/>
            <a:ext cx="9093582" cy="6129359"/>
            <a:chOff x="1143001" y="1499057"/>
            <a:chExt cx="6858000" cy="4622507"/>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499057"/>
              <a:ext cx="6858000" cy="230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63" name="Picture 3"/>
            <p:cNvPicPr>
              <a:picLocks noChangeAspect="1" noChangeArrowheads="1"/>
            </p:cNvPicPr>
            <p:nvPr/>
          </p:nvPicPr>
          <p:blipFill>
            <a:blip r:embed="rId3" cstate="print"/>
            <a:srcRect/>
            <a:stretch>
              <a:fillRect/>
            </a:stretch>
          </p:blipFill>
          <p:spPr bwMode="auto">
            <a:xfrm>
              <a:off x="1227667" y="2560872"/>
              <a:ext cx="4040468" cy="3560692"/>
            </a:xfrm>
            <a:prstGeom prst="rect">
              <a:avLst/>
            </a:prstGeom>
            <a:noFill/>
            <a:ln w="9525" cap="flat" cmpd="sng">
              <a:solidFill>
                <a:srgbClr val="000000"/>
              </a:solidFill>
              <a:prstDash val="solid"/>
              <a:miter lim="800000"/>
              <a:headEnd/>
              <a:tailEnd/>
            </a:ln>
          </p:spPr>
        </p:pic>
        <p:sp>
          <p:nvSpPr>
            <p:cNvPr id="3" name="TextBox 2"/>
            <p:cNvSpPr txBox="1"/>
            <p:nvPr/>
          </p:nvSpPr>
          <p:spPr>
            <a:xfrm>
              <a:off x="5489349" y="4240033"/>
              <a:ext cx="2188401" cy="1183772"/>
            </a:xfrm>
            <a:prstGeom prst="rect">
              <a:avLst/>
            </a:prstGeom>
            <a:noFill/>
          </p:spPr>
          <p:txBody>
            <a:bodyPr wrap="square" rtlCol="0">
              <a:spAutoFit/>
            </a:bodyPr>
            <a:lstStyle/>
            <a:p>
              <a:r>
                <a:rPr lang="en-US" sz="2400" dirty="0">
                  <a:solidFill>
                    <a:prstClr val="black"/>
                  </a:solidFill>
                  <a:latin typeface="Calibri"/>
                  <a:cs typeface="Arial"/>
                </a:rPr>
                <a:t>The starting point for catchment based distributed hydrologic modeling</a:t>
              </a:r>
            </a:p>
          </p:txBody>
        </p:sp>
      </p:grpSp>
    </p:spTree>
    <p:extLst>
      <p:ext uri="{BB962C8B-B14F-4D97-AF65-F5344CB8AC3E}">
        <p14:creationId xmlns:p14="http://schemas.microsoft.com/office/powerpoint/2010/main" val="2718188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40444" t="25706" r="2680" b="11784"/>
          <a:stretch/>
        </p:blipFill>
        <p:spPr>
          <a:xfrm>
            <a:off x="1035849" y="547376"/>
            <a:ext cx="6779414" cy="5203697"/>
          </a:xfrm>
          <a:prstGeom prst="rect">
            <a:avLst/>
          </a:prstGeom>
        </p:spPr>
      </p:pic>
      <p:sp>
        <p:nvSpPr>
          <p:cNvPr id="5" name="Title 4"/>
          <p:cNvSpPr>
            <a:spLocks noGrp="1"/>
          </p:cNvSpPr>
          <p:nvPr>
            <p:ph type="title"/>
          </p:nvPr>
        </p:nvSpPr>
        <p:spPr>
          <a:xfrm>
            <a:off x="1314450" y="120253"/>
            <a:ext cx="6172200" cy="510995"/>
          </a:xfrm>
        </p:spPr>
        <p:txBody>
          <a:bodyPr/>
          <a:lstStyle/>
          <a:p>
            <a:r>
              <a:rPr lang="en-US" sz="2400" dirty="0" smtClean="0"/>
              <a:t>Edge contamination</a:t>
            </a:r>
            <a:endParaRPr lang="en-US" sz="2400" dirty="0"/>
          </a:p>
        </p:txBody>
      </p:sp>
      <p:sp>
        <p:nvSpPr>
          <p:cNvPr id="9" name="TextBox 8"/>
          <p:cNvSpPr txBox="1"/>
          <p:nvPr/>
        </p:nvSpPr>
        <p:spPr>
          <a:xfrm>
            <a:off x="228600" y="5780782"/>
            <a:ext cx="8915400" cy="1077218"/>
          </a:xfrm>
          <a:prstGeom prst="rect">
            <a:avLst/>
          </a:prstGeom>
          <a:solidFill>
            <a:srgbClr val="FFFFFF"/>
          </a:solidFill>
        </p:spPr>
        <p:txBody>
          <a:bodyPr wrap="square" rtlCol="0">
            <a:spAutoFit/>
          </a:bodyPr>
          <a:lstStyle/>
          <a:p>
            <a:pPr>
              <a:defRPr/>
            </a:pPr>
            <a:r>
              <a:rPr lang="en-US" sz="1600" kern="0" dirty="0">
                <a:solidFill>
                  <a:srgbClr val="000000"/>
                </a:solidFill>
                <a:latin typeface="Arial"/>
                <a:cs typeface="Arial"/>
              </a:rPr>
              <a:t>Edge contamination arises when a contributing area value depends on grid cells outside of the domain. This occurs when drainage is inwards from the boundaries or areas with no data values. The algorithm recognizes this and reports "no data" resulting in streaks of "no data" values extending inwards from boundaries along flow paths that enter the domain at a boundary. </a:t>
            </a:r>
          </a:p>
        </p:txBody>
      </p:sp>
    </p:spTree>
    <p:extLst>
      <p:ext uri="{BB962C8B-B14F-4D97-AF65-F5344CB8AC3E}">
        <p14:creationId xmlns:p14="http://schemas.microsoft.com/office/powerpoint/2010/main" val="1668320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572625"/>
          </a:xfrm>
        </p:spPr>
        <p:txBody>
          <a:bodyPr/>
          <a:lstStyle/>
          <a:p>
            <a:r>
              <a:rPr lang="en-US" sz="2800" dirty="0" smtClean="0"/>
              <a:t>General terrain analysis conclusions</a:t>
            </a:r>
            <a:endParaRPr lang="en-US" sz="2800" dirty="0"/>
          </a:p>
        </p:txBody>
      </p:sp>
      <p:sp>
        <p:nvSpPr>
          <p:cNvPr id="3" name="Text Placeholder 2"/>
          <p:cNvSpPr>
            <a:spLocks noGrp="1"/>
          </p:cNvSpPr>
          <p:nvPr>
            <p:ph type="body" idx="1"/>
          </p:nvPr>
        </p:nvSpPr>
        <p:spPr>
          <a:xfrm>
            <a:off x="311700" y="745559"/>
            <a:ext cx="8520600" cy="4370780"/>
          </a:xfrm>
        </p:spPr>
        <p:txBody>
          <a:bodyPr/>
          <a:lstStyle/>
          <a:p>
            <a:r>
              <a:rPr lang="en-US" sz="2400" dirty="0"/>
              <a:t>The </a:t>
            </a:r>
            <a:r>
              <a:rPr lang="en-US" sz="2400" dirty="0" smtClean="0"/>
              <a:t>DEM based </a:t>
            </a:r>
            <a:r>
              <a:rPr lang="en-US" sz="2400" dirty="0"/>
              <a:t>terrain flow data model enables the representation of flow processes at and near the earth surface and derivation of a wide variety of information useful for the study of hydrologic processes.</a:t>
            </a:r>
          </a:p>
          <a:p>
            <a:pPr lvl="2"/>
            <a:r>
              <a:rPr lang="en-US" sz="2000" dirty="0" smtClean="0"/>
              <a:t>Slope, flow direction, drainage area, catchments</a:t>
            </a:r>
            <a:r>
              <a:rPr lang="en-US" sz="2000" dirty="0"/>
              <a:t>, watersheds and channel </a:t>
            </a:r>
            <a:r>
              <a:rPr lang="en-US" sz="2000" dirty="0" smtClean="0"/>
              <a:t>networks, multiple </a:t>
            </a:r>
            <a:r>
              <a:rPr lang="en-US" sz="2000" dirty="0"/>
              <a:t>other flow related quantities</a:t>
            </a:r>
          </a:p>
          <a:p>
            <a:r>
              <a:rPr lang="en-US" sz="2400" dirty="0" smtClean="0"/>
              <a:t>D8 and </a:t>
            </a:r>
            <a:r>
              <a:rPr lang="en-US" sz="2400" dirty="0" err="1" smtClean="0"/>
              <a:t>Dinfinity</a:t>
            </a:r>
            <a:r>
              <a:rPr lang="en-US" sz="2400" dirty="0" smtClean="0"/>
              <a:t> options for representing flow field</a:t>
            </a:r>
          </a:p>
          <a:p>
            <a:r>
              <a:rPr lang="en-US" sz="2400" dirty="0"/>
              <a:t>Flow algebra generalizes the recursive flow accumulation methodology</a:t>
            </a:r>
          </a:p>
          <a:p>
            <a:pPr lvl="2"/>
            <a:r>
              <a:rPr lang="en-US" sz="2000" dirty="0"/>
              <a:t>Downslope and upslope </a:t>
            </a:r>
            <a:r>
              <a:rPr lang="en-US" sz="2000" dirty="0" smtClean="0"/>
              <a:t>logic</a:t>
            </a:r>
          </a:p>
          <a:p>
            <a:pPr lvl="2"/>
            <a:r>
              <a:rPr lang="en-US" sz="2000" dirty="0" smtClean="0"/>
              <a:t>Multiple flow </a:t>
            </a:r>
            <a:r>
              <a:rPr lang="en-US" sz="2000" dirty="0"/>
              <a:t>algebra functions</a:t>
            </a:r>
          </a:p>
          <a:p>
            <a:r>
              <a:rPr lang="en-US" sz="2400" dirty="0"/>
              <a:t>Edge contamination checking is important to ensure that results are not impacted by area outside the domain of the DEM </a:t>
            </a:r>
            <a:r>
              <a:rPr lang="en-US" sz="2400" dirty="0" smtClean="0"/>
              <a:t>analyzed</a:t>
            </a:r>
            <a:endParaRPr lang="en-US" sz="2400" dirty="0"/>
          </a:p>
          <a:p>
            <a:r>
              <a:rPr lang="en-US" sz="2400" dirty="0" smtClean="0"/>
              <a:t>Parallel methods supports the processing of </a:t>
            </a:r>
            <a:r>
              <a:rPr lang="en-US" sz="2400" dirty="0"/>
              <a:t>big terrain data.  </a:t>
            </a:r>
          </a:p>
          <a:p>
            <a:pPr marL="0" indent="0">
              <a:buNone/>
            </a:pPr>
            <a:endParaRPr lang="en-US" sz="2400" dirty="0"/>
          </a:p>
        </p:txBody>
      </p:sp>
    </p:spTree>
    <p:extLst>
      <p:ext uri="{BB962C8B-B14F-4D97-AF65-F5344CB8AC3E}">
        <p14:creationId xmlns:p14="http://schemas.microsoft.com/office/powerpoint/2010/main" val="2923055744"/>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278" y="153150"/>
            <a:ext cx="8832300" cy="572625"/>
          </a:xfrm>
        </p:spPr>
        <p:txBody>
          <a:bodyPr/>
          <a:lstStyle/>
          <a:p>
            <a:r>
              <a:rPr lang="en-US" dirty="0">
                <a:solidFill>
                  <a:schemeClr val="tx2">
                    <a:lumMod val="75000"/>
                    <a:lumOff val="25000"/>
                  </a:schemeClr>
                </a:solidFill>
              </a:rPr>
              <a:t>Flooding occurs when </a:t>
            </a:r>
            <a:r>
              <a:rPr lang="en-US" dirty="0" smtClean="0">
                <a:solidFill>
                  <a:schemeClr val="tx2">
                    <a:lumMod val="75000"/>
                    <a:lumOff val="25000"/>
                  </a:schemeClr>
                </a:solidFill>
              </a:rPr>
              <a:t>water depth </a:t>
            </a:r>
            <a:r>
              <a:rPr lang="en-US" dirty="0">
                <a:solidFill>
                  <a:schemeClr val="tx2">
                    <a:lumMod val="75000"/>
                    <a:lumOff val="25000"/>
                  </a:schemeClr>
                </a:solidFill>
              </a:rPr>
              <a:t>is greater than Height Above Nearest Drainage (HAND)</a:t>
            </a:r>
            <a:endParaRPr lang="en-US" dirty="0"/>
          </a:p>
        </p:txBody>
      </p:sp>
      <p:sp>
        <p:nvSpPr>
          <p:cNvPr id="11" name="Text Box 8"/>
          <p:cNvSpPr txBox="1">
            <a:spLocks noChangeArrowheads="1"/>
          </p:cNvSpPr>
          <p:nvPr/>
        </p:nvSpPr>
        <p:spPr bwMode="auto">
          <a:xfrm>
            <a:off x="112126" y="1251491"/>
            <a:ext cx="4301428" cy="5220747"/>
          </a:xfrm>
          <a:prstGeom prst="rect">
            <a:avLst/>
          </a:prstGeom>
          <a:solidFill>
            <a:srgbClr val="FFFFFF">
              <a:alpha val="60001"/>
            </a:srgbClr>
          </a:solidFill>
          <a:ln w="9525">
            <a:noFill/>
            <a:miter lim="800000"/>
            <a:headEnd/>
            <a:tailEnd/>
          </a:ln>
          <a:effectLst/>
        </p:spPr>
        <p:txBody>
          <a:bodyPr/>
          <a:lstStyle/>
          <a:p>
            <a:pPr marL="214313" indent="-214313">
              <a:buFont typeface="Arial" panose="020B0604020202020204" pitchFamily="34" charset="0"/>
              <a:buChar char="•"/>
              <a:defRPr/>
            </a:pPr>
            <a:r>
              <a:rPr lang="en-US" dirty="0">
                <a:solidFill>
                  <a:prstClr val="black"/>
                </a:solidFill>
                <a:latin typeface="Arial"/>
                <a:ea typeface="ＭＳ Ｐゴシック"/>
              </a:rPr>
              <a:t>Height Above the Nearest Drainage. The distance to streams (nearest drainage) calculated vertically along </a:t>
            </a:r>
            <a:r>
              <a:rPr lang="en-US" dirty="0" err="1">
                <a:solidFill>
                  <a:prstClr val="black"/>
                </a:solidFill>
                <a:latin typeface="Arial"/>
                <a:ea typeface="ＭＳ Ｐゴシック"/>
              </a:rPr>
              <a:t>TauDEM</a:t>
            </a:r>
            <a:r>
              <a:rPr lang="en-US" dirty="0">
                <a:solidFill>
                  <a:prstClr val="black"/>
                </a:solidFill>
                <a:latin typeface="Arial"/>
                <a:ea typeface="ＭＳ Ｐゴシック"/>
              </a:rPr>
              <a:t> </a:t>
            </a:r>
            <a:r>
              <a:rPr lang="en-US" dirty="0" err="1">
                <a:solidFill>
                  <a:prstClr val="black"/>
                </a:solidFill>
                <a:latin typeface="Arial"/>
                <a:ea typeface="ＭＳ Ｐゴシック"/>
              </a:rPr>
              <a:t>Dinfinity</a:t>
            </a:r>
            <a:r>
              <a:rPr lang="en-US" dirty="0">
                <a:solidFill>
                  <a:prstClr val="black"/>
                </a:solidFill>
                <a:latin typeface="Arial"/>
                <a:ea typeface="ＭＳ Ｐゴシック"/>
              </a:rPr>
              <a:t> flow directions</a:t>
            </a:r>
          </a:p>
          <a:p>
            <a:pPr marL="214313" indent="-214313">
              <a:buFont typeface="Arial" panose="020B0604020202020204" pitchFamily="34" charset="0"/>
              <a:buChar char="•"/>
              <a:defRPr/>
            </a:pPr>
            <a:r>
              <a:rPr lang="en-US" b="1" dirty="0">
                <a:solidFill>
                  <a:srgbClr val="FF0000"/>
                </a:solidFill>
                <a:latin typeface="Arial"/>
                <a:ea typeface="ＭＳ Ｐゴシック"/>
              </a:rPr>
              <a:t>Serves to support flood inundation mapping where the data to support hydraulic calculations is limited</a:t>
            </a:r>
          </a:p>
          <a:p>
            <a:pPr marL="214313" indent="-214313">
              <a:buFont typeface="Arial" panose="020B0604020202020204" pitchFamily="34" charset="0"/>
              <a:buChar char="•"/>
              <a:defRPr/>
            </a:pPr>
            <a:r>
              <a:rPr lang="en-US" b="1" dirty="0">
                <a:solidFill>
                  <a:srgbClr val="FF0000"/>
                </a:solidFill>
                <a:latin typeface="Arial"/>
                <a:ea typeface="ＭＳ Ｐゴシック"/>
              </a:rPr>
              <a:t>Enables evaluation of reach level hydraulic properties</a:t>
            </a:r>
          </a:p>
          <a:p>
            <a:pPr marL="214313" indent="-214313">
              <a:buFont typeface="Arial" panose="020B0604020202020204" pitchFamily="34" charset="0"/>
              <a:buChar char="•"/>
              <a:defRPr/>
            </a:pPr>
            <a:r>
              <a:rPr lang="en-US" dirty="0">
                <a:solidFill>
                  <a:prstClr val="black"/>
                </a:solidFill>
                <a:latin typeface="Arial"/>
                <a:ea typeface="ＭＳ Ｐゴシック"/>
              </a:rPr>
              <a:t>Can take advantage of high resolution DEM data (but is only as good as the given DEM data) </a:t>
            </a:r>
          </a:p>
          <a:p>
            <a:pPr marL="214313" indent="-214313">
              <a:buFont typeface="Arial" panose="020B0604020202020204" pitchFamily="34" charset="0"/>
              <a:buChar char="•"/>
              <a:defRPr/>
            </a:pPr>
            <a:r>
              <a:rPr lang="en-US" dirty="0">
                <a:solidFill>
                  <a:prstClr val="black"/>
                </a:solidFill>
                <a:latin typeface="Arial"/>
                <a:ea typeface="ＭＳ Ｐゴシック"/>
              </a:rPr>
              <a:t>Has been evaluated across continental US using 10 m resolution DEM and </a:t>
            </a:r>
            <a:r>
              <a:rPr lang="en-US" dirty="0" err="1">
                <a:solidFill>
                  <a:prstClr val="black"/>
                </a:solidFill>
                <a:latin typeface="Arial"/>
                <a:ea typeface="ＭＳ Ｐゴシック"/>
              </a:rPr>
              <a:t>NHDPlus</a:t>
            </a:r>
            <a:r>
              <a:rPr lang="en-US" dirty="0">
                <a:solidFill>
                  <a:prstClr val="black"/>
                </a:solidFill>
                <a:latin typeface="Arial"/>
                <a:ea typeface="ＭＳ Ｐゴシック"/>
              </a:rPr>
              <a:t> streams for use in US National Water Model flood inundation mapping</a:t>
            </a:r>
            <a:endParaRPr lang="nl-NL" dirty="0">
              <a:solidFill>
                <a:prstClr val="black"/>
              </a:solidFill>
              <a:latin typeface="Arial"/>
              <a:ea typeface="ＭＳ Ｐゴシック"/>
            </a:endParaRPr>
          </a:p>
          <a:p>
            <a:pPr fontAlgn="base">
              <a:spcBef>
                <a:spcPct val="50000"/>
              </a:spcBef>
              <a:spcAft>
                <a:spcPct val="0"/>
              </a:spcAft>
              <a:defRPr/>
            </a:pPr>
            <a:endParaRPr lang="nl-NL" sz="2400" kern="0" dirty="0">
              <a:solidFill>
                <a:srgbClr val="000000"/>
              </a:solidFill>
              <a:latin typeface="Arial"/>
              <a:ea typeface="ＭＳ Ｐゴシック"/>
            </a:endParaRPr>
          </a:p>
          <a:p>
            <a:pPr fontAlgn="base">
              <a:spcBef>
                <a:spcPct val="50000"/>
              </a:spcBef>
              <a:spcAft>
                <a:spcPct val="0"/>
              </a:spcAft>
              <a:defRPr/>
            </a:pPr>
            <a:endParaRPr lang="en-GB" sz="2400" kern="0" dirty="0">
              <a:solidFill>
                <a:srgbClr val="000000"/>
              </a:solidFill>
              <a:latin typeface="Arial"/>
              <a:ea typeface="ＭＳ Ｐゴシック"/>
            </a:endParaRPr>
          </a:p>
        </p:txBody>
      </p:sp>
      <p:grpSp>
        <p:nvGrpSpPr>
          <p:cNvPr id="48" name="Group 47"/>
          <p:cNvGrpSpPr/>
          <p:nvPr/>
        </p:nvGrpSpPr>
        <p:grpSpPr>
          <a:xfrm>
            <a:off x="4414382" y="1848663"/>
            <a:ext cx="4170521" cy="2043425"/>
            <a:chOff x="1948521" y="2901326"/>
            <a:chExt cx="6491667" cy="2892555"/>
          </a:xfrm>
        </p:grpSpPr>
        <p:sp>
          <p:nvSpPr>
            <p:cNvPr id="49" name="Freeform 48"/>
            <p:cNvSpPr/>
            <p:nvPr/>
          </p:nvSpPr>
          <p:spPr bwMode="auto">
            <a:xfrm>
              <a:off x="4923906" y="4712948"/>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chemeClr val="tx2">
                <a:lumMod val="50000"/>
                <a:lumOff val="5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0" name="Freeform 49"/>
            <p:cNvSpPr/>
            <p:nvPr/>
          </p:nvSpPr>
          <p:spPr bwMode="auto">
            <a:xfrm>
              <a:off x="2779223" y="3266902"/>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000">
                <a:solidFill>
                  <a:prstClr val="white"/>
                </a:solidFill>
                <a:latin typeface="Arial"/>
                <a:ea typeface="ＭＳ Ｐゴシック"/>
              </a:endParaRPr>
            </a:p>
          </p:txBody>
        </p:sp>
        <p:sp>
          <p:nvSpPr>
            <p:cNvPr id="53" name="Oval 52"/>
            <p:cNvSpPr/>
            <p:nvPr/>
          </p:nvSpPr>
          <p:spPr bwMode="auto">
            <a:xfrm>
              <a:off x="7999615" y="3192087"/>
              <a:ext cx="182880" cy="133004"/>
            </a:xfrm>
            <a:prstGeom prst="ellipse">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4" name="Isosceles Triangle 53"/>
            <p:cNvSpPr/>
            <p:nvPr/>
          </p:nvSpPr>
          <p:spPr bwMode="auto">
            <a:xfrm flipV="1">
              <a:off x="5684519" y="4555375"/>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cxnSp>
          <p:nvCxnSpPr>
            <p:cNvPr id="55" name="Straight Connector 54"/>
            <p:cNvCxnSpPr/>
            <p:nvPr/>
          </p:nvCxnSpPr>
          <p:spPr bwMode="auto">
            <a:xfrm flipH="1">
              <a:off x="2779225" y="3075709"/>
              <a:ext cx="5660962" cy="0"/>
            </a:xfrm>
            <a:prstGeom prst="line">
              <a:avLst/>
            </a:prstGeom>
            <a:noFill/>
            <a:ln w="28575" cap="flat" cmpd="sng" algn="ctr">
              <a:solidFill>
                <a:schemeClr val="tx2">
                  <a:lumMod val="50000"/>
                  <a:lumOff val="50000"/>
                </a:schemeClr>
              </a:solidFill>
              <a:prstDash val="solid"/>
              <a:round/>
              <a:headEnd type="none" w="med" len="med"/>
              <a:tailEnd type="none" w="med" len="med"/>
            </a:ln>
            <a:effectLst/>
          </p:spPr>
        </p:cxnSp>
        <p:sp>
          <p:nvSpPr>
            <p:cNvPr id="56" name="Isosceles Triangle 55"/>
            <p:cNvSpPr/>
            <p:nvPr/>
          </p:nvSpPr>
          <p:spPr bwMode="auto">
            <a:xfrm flipV="1">
              <a:off x="5624251" y="2901326"/>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cxnSp>
          <p:nvCxnSpPr>
            <p:cNvPr id="57" name="Straight Connector 56"/>
            <p:cNvCxnSpPr/>
            <p:nvPr/>
          </p:nvCxnSpPr>
          <p:spPr bwMode="auto">
            <a:xfrm flipV="1">
              <a:off x="2928850" y="5294653"/>
              <a:ext cx="5511338" cy="75184"/>
            </a:xfrm>
            <a:prstGeom prst="line">
              <a:avLst/>
            </a:prstGeom>
            <a:noFill/>
            <a:ln w="19050" cap="flat" cmpd="sng" algn="ctr">
              <a:solidFill>
                <a:schemeClr val="accent3">
                  <a:lumMod val="50000"/>
                </a:schemeClr>
              </a:solidFill>
              <a:prstDash val="solid"/>
              <a:round/>
              <a:headEnd type="none" w="med" len="med"/>
              <a:tailEnd type="none" w="med" len="med"/>
            </a:ln>
            <a:effectLst/>
          </p:spPr>
        </p:cxnSp>
        <p:cxnSp>
          <p:nvCxnSpPr>
            <p:cNvPr id="58" name="Straight Arrow Connector 57"/>
            <p:cNvCxnSpPr>
              <a:stCxn id="53" idx="4"/>
            </p:cNvCxnSpPr>
            <p:nvPr/>
          </p:nvCxnSpPr>
          <p:spPr bwMode="auto">
            <a:xfrm>
              <a:off x="8091056" y="3325091"/>
              <a:ext cx="41563" cy="1995054"/>
            </a:xfrm>
            <a:prstGeom prst="straightConnector1">
              <a:avLst/>
            </a:prstGeom>
            <a:noFill/>
            <a:ln w="19050" cap="flat" cmpd="sng" algn="ctr">
              <a:solidFill>
                <a:schemeClr val="accent3">
                  <a:lumMod val="50000"/>
                </a:schemeClr>
              </a:solidFill>
              <a:prstDash val="solid"/>
              <a:round/>
              <a:headEnd type="triangle"/>
              <a:tailEnd type="triangle"/>
            </a:ln>
            <a:effectLst/>
          </p:spPr>
        </p:cxnSp>
        <p:sp>
          <p:nvSpPr>
            <p:cNvPr id="59" name="TextBox 58"/>
            <p:cNvSpPr txBox="1"/>
            <p:nvPr/>
          </p:nvSpPr>
          <p:spPr>
            <a:xfrm>
              <a:off x="6995853" y="3890883"/>
              <a:ext cx="914399" cy="914401"/>
            </a:xfrm>
            <a:prstGeom prst="rect">
              <a:avLst/>
            </a:prstGeom>
            <a:noFill/>
            <a:effectLst/>
          </p:spPr>
          <p:txBody>
            <a:bodyPr wrap="none" lIns="0" tIns="0" rIns="0" bIns="0" rtlCol="0">
              <a:noAutofit/>
            </a:bodyPr>
            <a:lstStyle/>
            <a:p>
              <a:pPr eaLnBrk="0" hangingPunct="0">
                <a:lnSpc>
                  <a:spcPts val="1350"/>
                </a:lnSpc>
                <a:defRPr/>
              </a:pPr>
              <a:r>
                <a:rPr lang="en-US" sz="1400" b="1" dirty="0">
                  <a:solidFill>
                    <a:srgbClr val="ED982D">
                      <a:lumMod val="50000"/>
                    </a:srgbClr>
                  </a:solidFill>
                  <a:latin typeface="Arial"/>
                  <a:ea typeface="ＭＳ Ｐゴシック"/>
                </a:rPr>
                <a:t>Height Above </a:t>
              </a:r>
            </a:p>
            <a:p>
              <a:pPr eaLnBrk="0" hangingPunct="0">
                <a:lnSpc>
                  <a:spcPts val="1350"/>
                </a:lnSpc>
                <a:defRPr/>
              </a:pPr>
              <a:r>
                <a:rPr lang="en-US" sz="1400" b="1" dirty="0">
                  <a:solidFill>
                    <a:srgbClr val="ED982D">
                      <a:lumMod val="50000"/>
                    </a:srgbClr>
                  </a:solidFill>
                  <a:latin typeface="Arial"/>
                  <a:ea typeface="ＭＳ Ｐゴシック"/>
                </a:rPr>
                <a:t>Nearest Drainage</a:t>
              </a:r>
            </a:p>
            <a:p>
              <a:pPr eaLnBrk="0" hangingPunct="0">
                <a:lnSpc>
                  <a:spcPts val="1350"/>
                </a:lnSpc>
                <a:defRPr/>
              </a:pPr>
              <a:r>
                <a:rPr lang="en-US" sz="1400" b="1" dirty="0">
                  <a:solidFill>
                    <a:srgbClr val="ED982D">
                      <a:lumMod val="50000"/>
                    </a:srgbClr>
                  </a:solidFill>
                  <a:latin typeface="Arial"/>
                  <a:ea typeface="ＭＳ Ｐゴシック"/>
                </a:rPr>
                <a:t>(HAND)</a:t>
              </a:r>
            </a:p>
          </p:txBody>
        </p:sp>
        <p:cxnSp>
          <p:nvCxnSpPr>
            <p:cNvPr id="61" name="Straight Arrow Connector 60"/>
            <p:cNvCxnSpPr/>
            <p:nvPr/>
          </p:nvCxnSpPr>
          <p:spPr bwMode="auto">
            <a:xfrm>
              <a:off x="3061854" y="3075709"/>
              <a:ext cx="43642" cy="2294128"/>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62" name="TextBox 61"/>
            <p:cNvSpPr txBox="1"/>
            <p:nvPr/>
          </p:nvSpPr>
          <p:spPr>
            <a:xfrm>
              <a:off x="1972887" y="4043309"/>
              <a:ext cx="914399" cy="914401"/>
            </a:xfrm>
            <a:prstGeom prst="rect">
              <a:avLst/>
            </a:prstGeom>
            <a:noFill/>
            <a:effectLst/>
          </p:spPr>
          <p:txBody>
            <a:bodyPr wrap="none" lIns="0" tIns="0" rIns="0" bIns="0" rtlCol="0">
              <a:noAutofit/>
            </a:bodyPr>
            <a:lstStyle/>
            <a:p>
              <a:pPr eaLnBrk="0" hangingPunct="0">
                <a:lnSpc>
                  <a:spcPts val="1350"/>
                </a:lnSpc>
                <a:defRPr/>
              </a:pPr>
              <a:r>
                <a:rPr lang="en-US" sz="1400" b="1" dirty="0">
                  <a:solidFill>
                    <a:srgbClr val="001446">
                      <a:lumMod val="50000"/>
                      <a:lumOff val="50000"/>
                    </a:srgbClr>
                  </a:solidFill>
                  <a:latin typeface="Arial"/>
                  <a:ea typeface="ＭＳ Ｐゴシック"/>
                </a:rPr>
                <a:t>Flood Depth</a:t>
              </a:r>
            </a:p>
          </p:txBody>
        </p:sp>
        <p:cxnSp>
          <p:nvCxnSpPr>
            <p:cNvPr id="63" name="Straight Connector 62"/>
            <p:cNvCxnSpPr/>
            <p:nvPr/>
          </p:nvCxnSpPr>
          <p:spPr bwMode="auto">
            <a:xfrm flipH="1">
              <a:off x="4448002" y="4712947"/>
              <a:ext cx="426026" cy="0"/>
            </a:xfrm>
            <a:prstGeom prst="line">
              <a:avLst/>
            </a:prstGeom>
            <a:noFill/>
            <a:ln w="19050" cap="flat" cmpd="sng" algn="ctr">
              <a:solidFill>
                <a:schemeClr val="tx2">
                  <a:lumMod val="50000"/>
                  <a:lumOff val="50000"/>
                </a:schemeClr>
              </a:solidFill>
              <a:prstDash val="solid"/>
              <a:round/>
              <a:headEnd type="none" w="med" len="med"/>
              <a:tailEnd type="none" w="med" len="med"/>
            </a:ln>
            <a:effectLst/>
          </p:spPr>
        </p:cxnSp>
        <p:cxnSp>
          <p:nvCxnSpPr>
            <p:cNvPr id="64" name="Straight Arrow Connector 63"/>
            <p:cNvCxnSpPr/>
            <p:nvPr/>
          </p:nvCxnSpPr>
          <p:spPr bwMode="auto">
            <a:xfrm>
              <a:off x="4632961" y="4712948"/>
              <a:ext cx="16625" cy="631767"/>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71" name="TextBox 70"/>
            <p:cNvSpPr txBox="1"/>
            <p:nvPr/>
          </p:nvSpPr>
          <p:spPr>
            <a:xfrm>
              <a:off x="1948521" y="4879480"/>
              <a:ext cx="1137803" cy="914401"/>
            </a:xfrm>
            <a:prstGeom prst="rect">
              <a:avLst/>
            </a:prstGeom>
            <a:noFill/>
            <a:effectLst/>
          </p:spPr>
          <p:txBody>
            <a:bodyPr wrap="none" lIns="0" tIns="0" rIns="0" bIns="0" rtlCol="0">
              <a:noAutofit/>
            </a:bodyPr>
            <a:lstStyle/>
            <a:p>
              <a:pPr eaLnBrk="0" hangingPunct="0">
                <a:lnSpc>
                  <a:spcPts val="1350"/>
                </a:lnSpc>
                <a:defRPr/>
              </a:pPr>
              <a:r>
                <a:rPr lang="en-US" sz="1400" b="1" dirty="0">
                  <a:solidFill>
                    <a:srgbClr val="001446">
                      <a:lumMod val="50000"/>
                      <a:lumOff val="50000"/>
                    </a:srgbClr>
                  </a:solidFill>
                  <a:latin typeface="Arial"/>
                  <a:ea typeface="ＭＳ Ｐゴシック"/>
                </a:rPr>
                <a:t>Normal Depth</a:t>
              </a:r>
            </a:p>
          </p:txBody>
        </p:sp>
      </p:grpSp>
      <p:grpSp>
        <p:nvGrpSpPr>
          <p:cNvPr id="2" name="Group 1"/>
          <p:cNvGrpSpPr/>
          <p:nvPr/>
        </p:nvGrpSpPr>
        <p:grpSpPr>
          <a:xfrm>
            <a:off x="4704325" y="3688604"/>
            <a:ext cx="4203752" cy="2318689"/>
            <a:chOff x="4690813" y="4908494"/>
            <a:chExt cx="3780361" cy="2085156"/>
          </a:xfrm>
        </p:grpSpPr>
        <p:grpSp>
          <p:nvGrpSpPr>
            <p:cNvPr id="72" name="Group 6"/>
            <p:cNvGrpSpPr>
              <a:grpSpLocks noChangeAspect="1"/>
            </p:cNvGrpSpPr>
            <p:nvPr/>
          </p:nvGrpSpPr>
          <p:grpSpPr bwMode="auto">
            <a:xfrm>
              <a:off x="4690813" y="4908494"/>
              <a:ext cx="3780361" cy="2085156"/>
              <a:chOff x="717" y="240"/>
              <a:chExt cx="3715" cy="2353"/>
            </a:xfrm>
          </p:grpSpPr>
          <p:sp>
            <p:nvSpPr>
              <p:cNvPr id="7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95" name="Freeform 7"/>
              <p:cNvSpPr>
                <a:spLocks/>
              </p:cNvSpPr>
              <p:nvPr/>
            </p:nvSpPr>
            <p:spPr bwMode="auto">
              <a:xfrm>
                <a:off x="918" y="602"/>
                <a:ext cx="314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97"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98"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99"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00"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09"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10"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111"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12"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113"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14" name="Rectangle 17"/>
              <p:cNvSpPr>
                <a:spLocks noChangeArrowheads="1"/>
              </p:cNvSpPr>
              <p:nvPr/>
            </p:nvSpPr>
            <p:spPr bwMode="auto">
              <a:xfrm>
                <a:off x="1585" y="2281"/>
                <a:ext cx="239"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hs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15" name="Rectangle 18"/>
              <p:cNvSpPr>
                <a:spLocks noChangeArrowheads="1"/>
              </p:cNvSpPr>
              <p:nvPr/>
            </p:nvSpPr>
            <p:spPr bwMode="auto">
              <a:xfrm>
                <a:off x="3189" y="2264"/>
                <a:ext cx="201"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hr</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16"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17"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grpSp>
            <p:nvGrpSpPr>
              <p:cNvPr id="118" name="Group 117"/>
              <p:cNvGrpSpPr>
                <a:grpSpLocks/>
              </p:cNvGrpSpPr>
              <p:nvPr/>
            </p:nvGrpSpPr>
            <p:grpSpPr bwMode="auto">
              <a:xfrm>
                <a:off x="2286" y="1529"/>
                <a:ext cx="88" cy="88"/>
                <a:chOff x="2286" y="1529"/>
                <a:chExt cx="88" cy="88"/>
              </a:xfrm>
            </p:grpSpPr>
            <p:sp>
              <p:nvSpPr>
                <p:cNvPr id="187"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88"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grpSp>
          <p:sp>
            <p:nvSpPr>
              <p:cNvPr id="119" name="Rectangle 118"/>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20" name="Freeform 119"/>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21" name="Freeform 120"/>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22"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123" name="Rectangle 122"/>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24" name="Rectangle 123"/>
              <p:cNvSpPr>
                <a:spLocks noChangeArrowheads="1"/>
              </p:cNvSpPr>
              <p:nvPr/>
            </p:nvSpPr>
            <p:spPr bwMode="auto">
              <a:xfrm>
                <a:off x="3927" y="267"/>
                <a:ext cx="439" cy="2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400" b="1" dirty="0">
                    <a:solidFill>
                      <a:srgbClr val="001446">
                        <a:lumMod val="75000"/>
                        <a:lumOff val="25000"/>
                      </a:srgbClr>
                    </a:solidFill>
                    <a:latin typeface="Arial" panose="020B0604020202020204" pitchFamily="34" charset="0"/>
                    <a:ea typeface="ＭＳ Ｐゴシック"/>
                  </a:rPr>
                  <a:t>Ridge</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125" name="Freeform 124"/>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26" name="Freeform 125"/>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27" name="Freeform 126"/>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28" name="Freeform 127"/>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29" name="Rectangle 128"/>
              <p:cNvSpPr>
                <a:spLocks noChangeArrowheads="1"/>
              </p:cNvSpPr>
              <p:nvPr/>
            </p:nvSpPr>
            <p:spPr bwMode="auto">
              <a:xfrm rot="19860000">
                <a:off x="3120" y="934"/>
                <a:ext cx="201"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pr</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30" name="Rectangle 129"/>
              <p:cNvSpPr>
                <a:spLocks noChangeArrowheads="1"/>
              </p:cNvSpPr>
              <p:nvPr/>
            </p:nvSpPr>
            <p:spPr bwMode="auto">
              <a:xfrm rot="20160000">
                <a:off x="1490" y="1710"/>
                <a:ext cx="239"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ps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31" name="Freeform 130"/>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32" name="Freeform 131"/>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33" name="Freeform 132"/>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34" name="Freeform 133"/>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35" name="Freeform 134"/>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36" name="Freeform 135"/>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37" name="Freeform 136"/>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38" name="Freeform 137"/>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39" name="Rectangle 138"/>
              <p:cNvSpPr>
                <a:spLocks noChangeArrowheads="1"/>
              </p:cNvSpPr>
              <p:nvPr/>
            </p:nvSpPr>
            <p:spPr bwMode="auto">
              <a:xfrm rot="19800000">
                <a:off x="1736" y="1815"/>
                <a:ext cx="227"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ss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40" name="Rectangle 139"/>
              <p:cNvSpPr>
                <a:spLocks noChangeArrowheads="1"/>
              </p:cNvSpPr>
              <p:nvPr/>
            </p:nvSpPr>
            <p:spPr bwMode="auto">
              <a:xfrm rot="19500000">
                <a:off x="2977" y="638"/>
                <a:ext cx="188"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sr</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41" name="Freeform 140"/>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42" name="Freeform 141"/>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44" name="Freeform 143"/>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145"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146" name="Freeform 145"/>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47" name="Freeform 146"/>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48" name="Freeform 147"/>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49"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150" name="Freeform 149"/>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51"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152" name="Freeform 151"/>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53" name="Rectangle 152"/>
              <p:cNvSpPr>
                <a:spLocks noChangeArrowheads="1"/>
              </p:cNvSpPr>
              <p:nvPr/>
            </p:nvSpPr>
            <p:spPr bwMode="auto">
              <a:xfrm>
                <a:off x="1585" y="2281"/>
                <a:ext cx="239"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hs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54" name="Rectangle 153"/>
              <p:cNvSpPr>
                <a:spLocks noChangeArrowheads="1"/>
              </p:cNvSpPr>
              <p:nvPr/>
            </p:nvSpPr>
            <p:spPr bwMode="auto">
              <a:xfrm>
                <a:off x="3189" y="2264"/>
                <a:ext cx="201"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dirty="0" err="1">
                    <a:solidFill>
                      <a:srgbClr val="001446">
                        <a:lumMod val="75000"/>
                        <a:lumOff val="25000"/>
                      </a:srgbClr>
                    </a:solidFill>
                    <a:latin typeface="Arial" panose="020B0604020202020204" pitchFamily="34" charset="0"/>
                    <a:ea typeface="ＭＳ Ｐゴシック"/>
                  </a:rPr>
                  <a:t>hr</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155" name="Rectangle 154"/>
              <p:cNvSpPr>
                <a:spLocks noChangeArrowheads="1"/>
              </p:cNvSpPr>
              <p:nvPr/>
            </p:nvSpPr>
            <p:spPr bwMode="auto">
              <a:xfrm>
                <a:off x="4118" y="888"/>
                <a:ext cx="314"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dirty="0" err="1">
                    <a:solidFill>
                      <a:srgbClr val="001446">
                        <a:lumMod val="75000"/>
                        <a:lumOff val="25000"/>
                      </a:srgbClr>
                    </a:solidFill>
                    <a:latin typeface="Arial" panose="020B0604020202020204" pitchFamily="34" charset="0"/>
                    <a:ea typeface="ＭＳ Ｐゴシック"/>
                  </a:rPr>
                  <a:t>vr</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156" name="Rectangle 155"/>
              <p:cNvSpPr>
                <a:spLocks noChangeArrowheads="1"/>
              </p:cNvSpPr>
              <p:nvPr/>
            </p:nvSpPr>
            <p:spPr bwMode="auto">
              <a:xfrm>
                <a:off x="4136" y="1658"/>
                <a:ext cx="227"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dirty="0">
                    <a:solidFill>
                      <a:srgbClr val="001446">
                        <a:lumMod val="75000"/>
                        <a:lumOff val="25000"/>
                      </a:srgbClr>
                    </a:solidFill>
                    <a:latin typeface="Arial" panose="020B0604020202020204" pitchFamily="34" charset="0"/>
                    <a:ea typeface="ＭＳ Ｐゴシック"/>
                  </a:rPr>
                  <a:t>vs</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157" name="Rectangle 156"/>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58" name="Freeform 157"/>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grpSp>
            <p:nvGrpSpPr>
              <p:cNvPr id="159" name="Group 71"/>
              <p:cNvGrpSpPr>
                <a:grpSpLocks/>
              </p:cNvGrpSpPr>
              <p:nvPr/>
            </p:nvGrpSpPr>
            <p:grpSpPr bwMode="auto">
              <a:xfrm>
                <a:off x="2286" y="1529"/>
                <a:ext cx="88" cy="88"/>
                <a:chOff x="2286" y="1529"/>
                <a:chExt cx="88" cy="88"/>
              </a:xfrm>
            </p:grpSpPr>
            <p:sp>
              <p:nvSpPr>
                <p:cNvPr id="185"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86"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grpSp>
          <p:sp>
            <p:nvSpPr>
              <p:cNvPr id="160"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61" name="Rectangle 73"/>
              <p:cNvSpPr>
                <a:spLocks noChangeArrowheads="1"/>
              </p:cNvSpPr>
              <p:nvPr/>
            </p:nvSpPr>
            <p:spPr bwMode="auto">
              <a:xfrm>
                <a:off x="717" y="1586"/>
                <a:ext cx="538" cy="2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400" b="1" dirty="0">
                    <a:solidFill>
                      <a:srgbClr val="001446">
                        <a:lumMod val="75000"/>
                        <a:lumOff val="25000"/>
                      </a:srgbClr>
                    </a:solidFill>
                    <a:latin typeface="Arial" panose="020B0604020202020204" pitchFamily="34" charset="0"/>
                    <a:ea typeface="ＭＳ Ｐゴシック"/>
                  </a:rPr>
                  <a:t>Stream</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162"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63"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64"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165"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66"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67"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68"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69"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70" name="Rectangle 83"/>
              <p:cNvSpPr>
                <a:spLocks noChangeArrowheads="1"/>
              </p:cNvSpPr>
              <p:nvPr/>
            </p:nvSpPr>
            <p:spPr bwMode="auto">
              <a:xfrm rot="19860000">
                <a:off x="3120" y="934"/>
                <a:ext cx="201"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dirty="0" err="1">
                    <a:solidFill>
                      <a:srgbClr val="001446">
                        <a:lumMod val="75000"/>
                        <a:lumOff val="25000"/>
                      </a:srgbClr>
                    </a:solidFill>
                    <a:latin typeface="Arial" panose="020B0604020202020204" pitchFamily="34" charset="0"/>
                    <a:ea typeface="ＭＳ Ｐゴシック"/>
                  </a:rPr>
                  <a:t>pr</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171" name="Rectangle 84"/>
              <p:cNvSpPr>
                <a:spLocks noChangeArrowheads="1"/>
              </p:cNvSpPr>
              <p:nvPr/>
            </p:nvSpPr>
            <p:spPr bwMode="auto">
              <a:xfrm rot="20160000">
                <a:off x="1490" y="1710"/>
                <a:ext cx="239"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ps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72"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73"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74"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75"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76"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77"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78"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79"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80" name="Rectangle 93"/>
              <p:cNvSpPr>
                <a:spLocks noChangeArrowheads="1"/>
              </p:cNvSpPr>
              <p:nvPr/>
            </p:nvSpPr>
            <p:spPr bwMode="auto">
              <a:xfrm rot="19800000">
                <a:off x="1736" y="1815"/>
                <a:ext cx="227"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ss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81" name="Rectangle 94"/>
              <p:cNvSpPr>
                <a:spLocks noChangeArrowheads="1"/>
              </p:cNvSpPr>
              <p:nvPr/>
            </p:nvSpPr>
            <p:spPr bwMode="auto">
              <a:xfrm rot="19500000">
                <a:off x="2977" y="638"/>
                <a:ext cx="188"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sr</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182"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83"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84" name="Rectangle 22"/>
              <p:cNvSpPr>
                <a:spLocks noChangeArrowheads="1"/>
              </p:cNvSpPr>
              <p:nvPr/>
            </p:nvSpPr>
            <p:spPr bwMode="auto">
              <a:xfrm>
                <a:off x="1471" y="960"/>
                <a:ext cx="1203" cy="2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400" b="1" dirty="0">
                    <a:solidFill>
                      <a:srgbClr val="001446">
                        <a:lumMod val="75000"/>
                        <a:lumOff val="25000"/>
                      </a:srgbClr>
                    </a:solidFill>
                    <a:latin typeface="Arial" panose="020B0604020202020204" pitchFamily="34" charset="0"/>
                    <a:ea typeface="ＭＳ Ｐゴシック"/>
                  </a:rPr>
                  <a:t>Point of interest</a:t>
                </a:r>
                <a:endParaRPr kumimoji="0" lang="en-US" altLang="en-US" sz="3200" dirty="0">
                  <a:solidFill>
                    <a:srgbClr val="001446">
                      <a:lumMod val="75000"/>
                      <a:lumOff val="25000"/>
                    </a:srgbClr>
                  </a:solidFill>
                  <a:latin typeface="Arial" panose="020B0604020202020204" pitchFamily="34" charset="0"/>
                  <a:ea typeface="ＭＳ Ｐゴシック"/>
                </a:endParaRPr>
              </a:p>
            </p:txBody>
          </p:sp>
        </p:grpSp>
        <p:sp>
          <p:nvSpPr>
            <p:cNvPr id="3" name="Oval 2"/>
            <p:cNvSpPr/>
            <p:nvPr/>
          </p:nvSpPr>
          <p:spPr bwMode="auto">
            <a:xfrm>
              <a:off x="7900666" y="5933268"/>
              <a:ext cx="545498" cy="894565"/>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grpSp>
    </p:spTree>
    <p:extLst>
      <p:ext uri="{BB962C8B-B14F-4D97-AF65-F5344CB8AC3E}">
        <p14:creationId xmlns:p14="http://schemas.microsoft.com/office/powerpoint/2010/main" val="1814758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055"/>
            <a:ext cx="9144000" cy="702488"/>
          </a:xfrm>
        </p:spPr>
        <p:txBody>
          <a:bodyPr>
            <a:normAutofit fontScale="90000"/>
          </a:bodyPr>
          <a:lstStyle/>
          <a:p>
            <a:pPr algn="ctr"/>
            <a:r>
              <a:rPr lang="en-US" dirty="0" smtClean="0"/>
              <a:t>General Approach to Flood Inundation Mapping using HAND</a:t>
            </a:r>
            <a:endParaRPr lang="en-US" dirty="0"/>
          </a:p>
        </p:txBody>
      </p:sp>
      <p:sp>
        <p:nvSpPr>
          <p:cNvPr id="38" name="TextBox 37"/>
          <p:cNvSpPr txBox="1"/>
          <p:nvPr/>
        </p:nvSpPr>
        <p:spPr>
          <a:xfrm>
            <a:off x="4849" y="6557918"/>
            <a:ext cx="2262158" cy="300082"/>
          </a:xfrm>
          <a:prstGeom prst="rect">
            <a:avLst/>
          </a:prstGeom>
          <a:noFill/>
        </p:spPr>
        <p:txBody>
          <a:bodyPr wrap="none" rtlCol="0">
            <a:spAutoFit/>
          </a:bodyPr>
          <a:lstStyle/>
          <a:p>
            <a:pPr>
              <a:defRPr/>
            </a:pPr>
            <a:r>
              <a:rPr lang="en-US" sz="1350" dirty="0">
                <a:solidFill>
                  <a:prstClr val="white">
                    <a:lumMod val="50000"/>
                  </a:prstClr>
                </a:solidFill>
                <a:latin typeface="Arial"/>
                <a:ea typeface="ＭＳ Ｐゴシック"/>
              </a:rPr>
              <a:t>Slide from David Maidment</a:t>
            </a:r>
          </a:p>
        </p:txBody>
      </p:sp>
      <p:grpSp>
        <p:nvGrpSpPr>
          <p:cNvPr id="3" name="Group 2"/>
          <p:cNvGrpSpPr/>
          <p:nvPr/>
        </p:nvGrpSpPr>
        <p:grpSpPr>
          <a:xfrm>
            <a:off x="509721" y="1336666"/>
            <a:ext cx="8077401" cy="5169170"/>
            <a:chOff x="1324971" y="1742086"/>
            <a:chExt cx="6541447" cy="4186229"/>
          </a:xfrm>
        </p:grpSpPr>
        <p:pic>
          <p:nvPicPr>
            <p:cNvPr id="40" name="Picture 39"/>
            <p:cNvPicPr>
              <a:picLocks noChangeAspect="1"/>
            </p:cNvPicPr>
            <p:nvPr/>
          </p:nvPicPr>
          <p:blipFill>
            <a:blip r:embed="rId2"/>
            <a:stretch>
              <a:fillRect/>
            </a:stretch>
          </p:blipFill>
          <p:spPr>
            <a:xfrm>
              <a:off x="1937172" y="3950825"/>
              <a:ext cx="3528338" cy="1897858"/>
            </a:xfrm>
            <a:prstGeom prst="rect">
              <a:avLst/>
            </a:prstGeom>
            <a:ln w="3175">
              <a:solidFill>
                <a:sysClr val="window" lastClr="FFFFFF">
                  <a:lumMod val="65000"/>
                </a:sysClr>
              </a:solidFill>
            </a:ln>
          </p:spPr>
        </p:pic>
        <p:pic>
          <p:nvPicPr>
            <p:cNvPr id="41" name="Picture 40"/>
            <p:cNvPicPr>
              <a:picLocks noChangeAspect="1"/>
            </p:cNvPicPr>
            <p:nvPr/>
          </p:nvPicPr>
          <p:blipFill>
            <a:blip r:embed="rId3"/>
            <a:stretch>
              <a:fillRect/>
            </a:stretch>
          </p:blipFill>
          <p:spPr>
            <a:xfrm>
              <a:off x="1324971" y="1742086"/>
              <a:ext cx="2648088" cy="1967083"/>
            </a:xfrm>
            <a:prstGeom prst="rect">
              <a:avLst/>
            </a:prstGeom>
            <a:ln w="3175">
              <a:solidFill>
                <a:srgbClr val="A3CA4B">
                  <a:shade val="95000"/>
                  <a:satMod val="105000"/>
                </a:srgbClr>
              </a:solidFill>
            </a:ln>
          </p:spPr>
        </p:pic>
        <p:pic>
          <p:nvPicPr>
            <p:cNvPr id="42" name="Picture 41"/>
            <p:cNvPicPr>
              <a:picLocks noChangeAspect="1"/>
            </p:cNvPicPr>
            <p:nvPr/>
          </p:nvPicPr>
          <p:blipFill>
            <a:blip r:embed="rId4"/>
            <a:stretch>
              <a:fillRect/>
            </a:stretch>
          </p:blipFill>
          <p:spPr>
            <a:xfrm>
              <a:off x="1742430" y="2636172"/>
              <a:ext cx="3115655" cy="1795722"/>
            </a:xfrm>
            <a:prstGeom prst="rect">
              <a:avLst/>
            </a:prstGeom>
            <a:ln w="3175">
              <a:solidFill>
                <a:sysClr val="window" lastClr="FFFFFF">
                  <a:lumMod val="65000"/>
                </a:sysClr>
              </a:solidFill>
            </a:ln>
          </p:spPr>
        </p:pic>
        <p:pic>
          <p:nvPicPr>
            <p:cNvPr id="43" name="Picture 42"/>
            <p:cNvPicPr>
              <a:picLocks noChangeAspect="1"/>
            </p:cNvPicPr>
            <p:nvPr/>
          </p:nvPicPr>
          <p:blipFill>
            <a:blip r:embed="rId5"/>
            <a:stretch>
              <a:fillRect/>
            </a:stretch>
          </p:blipFill>
          <p:spPr>
            <a:xfrm>
              <a:off x="6086748" y="3531208"/>
              <a:ext cx="1779670" cy="2397107"/>
            </a:xfrm>
            <a:prstGeom prst="rect">
              <a:avLst/>
            </a:prstGeom>
            <a:ln w="3175">
              <a:solidFill>
                <a:sysClr val="window" lastClr="FFFFFF">
                  <a:lumMod val="65000"/>
                </a:sysClr>
              </a:solidFill>
            </a:ln>
          </p:spPr>
        </p:pic>
        <p:sp>
          <p:nvSpPr>
            <p:cNvPr id="44" name="Bent Arrow 43"/>
            <p:cNvSpPr/>
            <p:nvPr/>
          </p:nvSpPr>
          <p:spPr bwMode="auto">
            <a:xfrm rot="5400000">
              <a:off x="4059083" y="2128519"/>
              <a:ext cx="430229" cy="406625"/>
            </a:xfrm>
            <a:prstGeom prst="ben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kern="0" dirty="0">
                <a:solidFill>
                  <a:srgbClr val="000000"/>
                </a:solidFill>
                <a:latin typeface="Arial" charset="0"/>
                <a:ea typeface="ＭＳ Ｐゴシック" pitchFamily="16" charset="-128"/>
                <a:cs typeface="ＭＳ Ｐゴシック" pitchFamily="-97" charset="-128"/>
              </a:endParaRPr>
            </a:p>
          </p:txBody>
        </p:sp>
        <p:sp>
          <p:nvSpPr>
            <p:cNvPr id="45" name="Bent Arrow 44"/>
            <p:cNvSpPr/>
            <p:nvPr/>
          </p:nvSpPr>
          <p:spPr bwMode="auto">
            <a:xfrm rot="5400000">
              <a:off x="5000313" y="3327899"/>
              <a:ext cx="430229" cy="406625"/>
            </a:xfrm>
            <a:prstGeom prst="ben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kern="0" dirty="0">
                <a:solidFill>
                  <a:srgbClr val="000000"/>
                </a:solidFill>
                <a:latin typeface="Arial" charset="0"/>
                <a:ea typeface="ＭＳ Ｐゴシック" pitchFamily="16" charset="-128"/>
                <a:cs typeface="ＭＳ Ｐゴシック" pitchFamily="-97" charset="-128"/>
              </a:endParaRPr>
            </a:p>
          </p:txBody>
        </p:sp>
        <p:sp>
          <p:nvSpPr>
            <p:cNvPr id="46" name="Right Arrow 45"/>
            <p:cNvSpPr/>
            <p:nvPr/>
          </p:nvSpPr>
          <p:spPr bwMode="auto">
            <a:xfrm>
              <a:off x="5581942" y="4712204"/>
              <a:ext cx="446168" cy="249743"/>
            </a:xfrm>
            <a:prstGeom prst="righ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kern="0" dirty="0">
                <a:solidFill>
                  <a:srgbClr val="000000"/>
                </a:solidFill>
                <a:latin typeface="Arial" charset="0"/>
                <a:ea typeface="ＭＳ Ｐゴシック" pitchFamily="16" charset="-128"/>
                <a:cs typeface="ＭＳ Ｐゴシック" pitchFamily="-97" charset="-128"/>
              </a:endParaRPr>
            </a:p>
          </p:txBody>
        </p:sp>
        <p:grpSp>
          <p:nvGrpSpPr>
            <p:cNvPr id="47" name="Group 46"/>
            <p:cNvGrpSpPr/>
            <p:nvPr/>
          </p:nvGrpSpPr>
          <p:grpSpPr>
            <a:xfrm>
              <a:off x="5572773" y="4324578"/>
              <a:ext cx="802766" cy="775253"/>
              <a:chOff x="5499411" y="1371600"/>
              <a:chExt cx="1070354" cy="1033670"/>
            </a:xfrm>
          </p:grpSpPr>
          <p:sp>
            <p:nvSpPr>
              <p:cNvPr id="48" name="Oval 47"/>
              <p:cNvSpPr/>
              <p:nvPr/>
            </p:nvSpPr>
            <p:spPr bwMode="auto">
              <a:xfrm>
                <a:off x="5499411" y="1371600"/>
                <a:ext cx="425640" cy="417443"/>
              </a:xfrm>
              <a:prstGeom prst="ellipse">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kern="0" dirty="0">
                  <a:solidFill>
                    <a:srgbClr val="000000"/>
                  </a:solidFill>
                  <a:latin typeface="Arial" charset="0"/>
                  <a:ea typeface="ＭＳ Ｐゴシック" pitchFamily="16" charset="-128"/>
                  <a:cs typeface="ＭＳ Ｐゴシック" pitchFamily="-97" charset="-128"/>
                </a:endParaRPr>
              </a:p>
            </p:txBody>
          </p:sp>
          <p:sp>
            <p:nvSpPr>
              <p:cNvPr id="49" name="TextBox 48"/>
              <p:cNvSpPr txBox="1"/>
              <p:nvPr/>
            </p:nvSpPr>
            <p:spPr>
              <a:xfrm>
                <a:off x="5655365" y="1490870"/>
                <a:ext cx="914400" cy="914400"/>
              </a:xfrm>
              <a:prstGeom prst="rect">
                <a:avLst/>
              </a:prstGeom>
              <a:noFill/>
              <a:effectLst/>
            </p:spPr>
            <p:txBody>
              <a:bodyPr wrap="none" lIns="0" tIns="0" rIns="0" bIns="0" rtlCol="0">
                <a:noAutofit/>
              </a:bodyPr>
              <a:lstStyle/>
              <a:p>
                <a:pPr eaLnBrk="0" hangingPunct="0">
                  <a:lnSpc>
                    <a:spcPts val="1350"/>
                  </a:lnSpc>
                  <a:defRPr/>
                </a:pPr>
                <a:r>
                  <a:rPr lang="en-US" sz="1500" b="1" kern="0" dirty="0">
                    <a:solidFill>
                      <a:prstClr val="black"/>
                    </a:solidFill>
                    <a:latin typeface="Arial"/>
                    <a:ea typeface="ＭＳ Ｐゴシック"/>
                  </a:rPr>
                  <a:t>3</a:t>
                </a:r>
              </a:p>
            </p:txBody>
          </p:sp>
        </p:grpSp>
        <p:grpSp>
          <p:nvGrpSpPr>
            <p:cNvPr id="50" name="Group 49"/>
            <p:cNvGrpSpPr/>
            <p:nvPr/>
          </p:nvGrpSpPr>
          <p:grpSpPr>
            <a:xfrm>
              <a:off x="5124706" y="2953673"/>
              <a:ext cx="802766" cy="775253"/>
              <a:chOff x="5499411" y="1371600"/>
              <a:chExt cx="1070354" cy="1033670"/>
            </a:xfrm>
          </p:grpSpPr>
          <p:sp>
            <p:nvSpPr>
              <p:cNvPr id="51" name="Oval 50"/>
              <p:cNvSpPr/>
              <p:nvPr/>
            </p:nvSpPr>
            <p:spPr bwMode="auto">
              <a:xfrm>
                <a:off x="5499411" y="1371600"/>
                <a:ext cx="425640" cy="417443"/>
              </a:xfrm>
              <a:prstGeom prst="ellipse">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kern="0" dirty="0">
                  <a:solidFill>
                    <a:srgbClr val="000000"/>
                  </a:solidFill>
                  <a:latin typeface="Arial" charset="0"/>
                  <a:ea typeface="ＭＳ Ｐゴシック" pitchFamily="16" charset="-128"/>
                  <a:cs typeface="ＭＳ Ｐゴシック" pitchFamily="-97" charset="-128"/>
                </a:endParaRPr>
              </a:p>
            </p:txBody>
          </p:sp>
          <p:sp>
            <p:nvSpPr>
              <p:cNvPr id="52" name="TextBox 51"/>
              <p:cNvSpPr txBox="1"/>
              <p:nvPr/>
            </p:nvSpPr>
            <p:spPr>
              <a:xfrm>
                <a:off x="5655365" y="1490870"/>
                <a:ext cx="914400" cy="914400"/>
              </a:xfrm>
              <a:prstGeom prst="rect">
                <a:avLst/>
              </a:prstGeom>
              <a:noFill/>
              <a:effectLst/>
            </p:spPr>
            <p:txBody>
              <a:bodyPr wrap="none" lIns="0" tIns="0" rIns="0" bIns="0" rtlCol="0">
                <a:noAutofit/>
              </a:bodyPr>
              <a:lstStyle/>
              <a:p>
                <a:pPr eaLnBrk="0" hangingPunct="0">
                  <a:lnSpc>
                    <a:spcPts val="1350"/>
                  </a:lnSpc>
                  <a:defRPr/>
                </a:pPr>
                <a:r>
                  <a:rPr lang="en-US" sz="1500" b="1" kern="0" dirty="0">
                    <a:solidFill>
                      <a:prstClr val="black"/>
                    </a:solidFill>
                    <a:latin typeface="Arial"/>
                    <a:ea typeface="ＭＳ Ｐゴシック"/>
                  </a:rPr>
                  <a:t>2</a:t>
                </a:r>
              </a:p>
            </p:txBody>
          </p:sp>
        </p:grpSp>
        <p:grpSp>
          <p:nvGrpSpPr>
            <p:cNvPr id="53" name="Group 52"/>
            <p:cNvGrpSpPr/>
            <p:nvPr/>
          </p:nvGrpSpPr>
          <p:grpSpPr>
            <a:xfrm>
              <a:off x="4583646" y="2081434"/>
              <a:ext cx="802766" cy="775253"/>
              <a:chOff x="5499411" y="1371600"/>
              <a:chExt cx="1070354" cy="1033670"/>
            </a:xfrm>
          </p:grpSpPr>
          <p:sp>
            <p:nvSpPr>
              <p:cNvPr id="54" name="Oval 53"/>
              <p:cNvSpPr/>
              <p:nvPr/>
            </p:nvSpPr>
            <p:spPr bwMode="auto">
              <a:xfrm>
                <a:off x="5499411" y="1371600"/>
                <a:ext cx="425640" cy="417443"/>
              </a:xfrm>
              <a:prstGeom prst="ellipse">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kern="0" dirty="0">
                  <a:solidFill>
                    <a:srgbClr val="000000"/>
                  </a:solidFill>
                  <a:latin typeface="Arial" charset="0"/>
                  <a:ea typeface="ＭＳ Ｐゴシック" pitchFamily="16" charset="-128"/>
                  <a:cs typeface="ＭＳ Ｐゴシック" pitchFamily="-97" charset="-128"/>
                </a:endParaRPr>
              </a:p>
            </p:txBody>
          </p:sp>
          <p:sp>
            <p:nvSpPr>
              <p:cNvPr id="55" name="TextBox 54"/>
              <p:cNvSpPr txBox="1"/>
              <p:nvPr/>
            </p:nvSpPr>
            <p:spPr>
              <a:xfrm>
                <a:off x="5655365" y="1490870"/>
                <a:ext cx="914400" cy="914400"/>
              </a:xfrm>
              <a:prstGeom prst="rect">
                <a:avLst/>
              </a:prstGeom>
              <a:noFill/>
              <a:effectLst/>
            </p:spPr>
            <p:txBody>
              <a:bodyPr wrap="none" lIns="0" tIns="0" rIns="0" bIns="0" rtlCol="0">
                <a:noAutofit/>
              </a:bodyPr>
              <a:lstStyle/>
              <a:p>
                <a:pPr eaLnBrk="0" hangingPunct="0">
                  <a:lnSpc>
                    <a:spcPts val="1350"/>
                  </a:lnSpc>
                  <a:defRPr/>
                </a:pPr>
                <a:r>
                  <a:rPr lang="en-US" sz="1500" b="1" kern="0" dirty="0">
                    <a:solidFill>
                      <a:prstClr val="black"/>
                    </a:solidFill>
                    <a:latin typeface="Arial"/>
                    <a:ea typeface="ＭＳ Ｐゴシック"/>
                  </a:rPr>
                  <a:t>1</a:t>
                </a:r>
              </a:p>
            </p:txBody>
          </p:sp>
        </p:grpSp>
      </p:grpSp>
      <p:sp>
        <p:nvSpPr>
          <p:cNvPr id="56" name="TextBox 55"/>
          <p:cNvSpPr txBox="1"/>
          <p:nvPr/>
        </p:nvSpPr>
        <p:spPr>
          <a:xfrm>
            <a:off x="5871772" y="1151589"/>
            <a:ext cx="2829316" cy="1408349"/>
          </a:xfrm>
          <a:prstGeom prst="rect">
            <a:avLst/>
          </a:prstGeom>
          <a:noFill/>
          <a:effectLst/>
        </p:spPr>
        <p:txBody>
          <a:bodyPr wrap="square" lIns="0" tIns="0" rIns="0" bIns="0" rtlCol="0">
            <a:noAutofit/>
          </a:bodyPr>
          <a:lstStyle/>
          <a:p>
            <a:pPr eaLnBrk="0" hangingPunct="0">
              <a:defRPr/>
            </a:pPr>
            <a:r>
              <a:rPr lang="en-US" sz="1600" b="1" dirty="0">
                <a:solidFill>
                  <a:prstClr val="black"/>
                </a:solidFill>
                <a:latin typeface="Arial"/>
                <a:ea typeface="ＭＳ Ｐゴシック"/>
              </a:rPr>
              <a:t>1. Forecast </a:t>
            </a:r>
            <a:r>
              <a:rPr lang="en-US" sz="1600" b="1" dirty="0">
                <a:solidFill>
                  <a:srgbClr val="001446">
                    <a:lumMod val="50000"/>
                    <a:lumOff val="50000"/>
                  </a:srgbClr>
                </a:solidFill>
                <a:latin typeface="Arial"/>
                <a:ea typeface="ＭＳ Ｐゴシック"/>
              </a:rPr>
              <a:t>discharge</a:t>
            </a:r>
            <a:r>
              <a:rPr lang="en-US" sz="1600" b="1" dirty="0">
                <a:solidFill>
                  <a:prstClr val="black"/>
                </a:solidFill>
                <a:latin typeface="Arial"/>
                <a:ea typeface="ＭＳ Ｐゴシック"/>
              </a:rPr>
              <a:t> (e.g. with National Water Model)</a:t>
            </a:r>
          </a:p>
          <a:p>
            <a:pPr eaLnBrk="0" hangingPunct="0">
              <a:defRPr/>
            </a:pPr>
            <a:endParaRPr lang="en-US" sz="1600" b="1" dirty="0">
              <a:solidFill>
                <a:prstClr val="black"/>
              </a:solidFill>
              <a:latin typeface="Arial"/>
              <a:ea typeface="ＭＳ Ｐゴシック"/>
            </a:endParaRPr>
          </a:p>
          <a:p>
            <a:pPr eaLnBrk="0" hangingPunct="0">
              <a:defRPr/>
            </a:pPr>
            <a:r>
              <a:rPr lang="en-US" sz="1600" b="1" dirty="0">
                <a:solidFill>
                  <a:prstClr val="black"/>
                </a:solidFill>
                <a:latin typeface="Arial"/>
                <a:ea typeface="ＭＳ Ｐゴシック"/>
              </a:rPr>
              <a:t>2. Convert discharge to </a:t>
            </a:r>
            <a:r>
              <a:rPr lang="en-US" sz="1600" b="1" dirty="0">
                <a:solidFill>
                  <a:srgbClr val="001446">
                    <a:lumMod val="50000"/>
                    <a:lumOff val="50000"/>
                  </a:srgbClr>
                </a:solidFill>
                <a:latin typeface="Arial"/>
                <a:ea typeface="ＭＳ Ｐゴシック"/>
              </a:rPr>
              <a:t>depth </a:t>
            </a:r>
            <a:r>
              <a:rPr lang="en-US" sz="1600" b="1" dirty="0">
                <a:solidFill>
                  <a:prstClr val="black"/>
                </a:solidFill>
                <a:latin typeface="Arial"/>
                <a:ea typeface="ＭＳ Ｐゴシック"/>
              </a:rPr>
              <a:t>using rating curve</a:t>
            </a:r>
          </a:p>
          <a:p>
            <a:pPr eaLnBrk="0" hangingPunct="0">
              <a:defRPr/>
            </a:pPr>
            <a:endParaRPr lang="en-US" sz="1600" b="1" dirty="0">
              <a:solidFill>
                <a:prstClr val="black"/>
              </a:solidFill>
              <a:latin typeface="Arial"/>
              <a:ea typeface="ＭＳ Ｐゴシック"/>
            </a:endParaRPr>
          </a:p>
          <a:p>
            <a:pPr eaLnBrk="0" hangingPunct="0">
              <a:defRPr/>
            </a:pPr>
            <a:r>
              <a:rPr lang="en-US" sz="1600" b="1" dirty="0">
                <a:solidFill>
                  <a:prstClr val="black"/>
                </a:solidFill>
                <a:latin typeface="Arial"/>
                <a:ea typeface="ＭＳ Ｐゴシック"/>
              </a:rPr>
              <a:t>3. Convert depth to </a:t>
            </a:r>
            <a:r>
              <a:rPr lang="en-US" sz="1600" b="1" dirty="0">
                <a:solidFill>
                  <a:srgbClr val="001446">
                    <a:lumMod val="50000"/>
                    <a:lumOff val="50000"/>
                  </a:srgbClr>
                </a:solidFill>
                <a:latin typeface="Arial"/>
                <a:ea typeface="ＭＳ Ｐゴシック"/>
              </a:rPr>
              <a:t>inundation</a:t>
            </a:r>
            <a:r>
              <a:rPr lang="en-US" sz="1600" b="1" dirty="0">
                <a:solidFill>
                  <a:prstClr val="black"/>
                </a:solidFill>
                <a:latin typeface="Arial"/>
                <a:ea typeface="ＭＳ Ｐゴシック"/>
              </a:rPr>
              <a:t> using HAND</a:t>
            </a:r>
          </a:p>
        </p:txBody>
      </p:sp>
      <p:sp>
        <p:nvSpPr>
          <p:cNvPr id="57" name="TextBox 56"/>
          <p:cNvSpPr txBox="1"/>
          <p:nvPr/>
        </p:nvSpPr>
        <p:spPr>
          <a:xfrm>
            <a:off x="0" y="6557918"/>
            <a:ext cx="2262158" cy="300082"/>
          </a:xfrm>
          <a:prstGeom prst="rect">
            <a:avLst/>
          </a:prstGeom>
          <a:noFill/>
        </p:spPr>
        <p:txBody>
          <a:bodyPr wrap="none" rtlCol="0">
            <a:spAutoFit/>
          </a:bodyPr>
          <a:lstStyle/>
          <a:p>
            <a:pPr>
              <a:defRPr/>
            </a:pPr>
            <a:r>
              <a:rPr lang="en-US" sz="1350"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1178608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1700" y="116412"/>
            <a:ext cx="8520600" cy="572625"/>
          </a:xfrm>
        </p:spPr>
        <p:txBody>
          <a:bodyPr>
            <a:normAutofit fontScale="90000"/>
          </a:bodyPr>
          <a:lstStyle/>
          <a:p>
            <a:r>
              <a:rPr lang="en-US" dirty="0" smtClean="0"/>
              <a:t>Built on prior </a:t>
            </a:r>
            <a:r>
              <a:rPr lang="en-US" dirty="0"/>
              <a:t>w</a:t>
            </a:r>
            <a:r>
              <a:rPr lang="en-US" dirty="0" smtClean="0"/>
              <a:t>ork</a:t>
            </a:r>
            <a:endParaRPr lang="en-US" dirty="0"/>
          </a:p>
        </p:txBody>
      </p:sp>
      <p:sp>
        <p:nvSpPr>
          <p:cNvPr id="4" name="Text Placeholder 3"/>
          <p:cNvSpPr>
            <a:spLocks noGrp="1"/>
          </p:cNvSpPr>
          <p:nvPr>
            <p:ph type="body" idx="1"/>
          </p:nvPr>
        </p:nvSpPr>
        <p:spPr>
          <a:xfrm>
            <a:off x="311700" y="803336"/>
            <a:ext cx="8520600" cy="4389218"/>
          </a:xfrm>
        </p:spPr>
        <p:txBody>
          <a:bodyPr>
            <a:noAutofit/>
          </a:bodyPr>
          <a:lstStyle/>
          <a:p>
            <a:pPr>
              <a:lnSpc>
                <a:spcPct val="100000"/>
              </a:lnSpc>
              <a:spcAft>
                <a:spcPts val="450"/>
              </a:spcAft>
            </a:pPr>
            <a:r>
              <a:rPr lang="en-US" sz="1800" dirty="0" err="1"/>
              <a:t>Rodda</a:t>
            </a:r>
            <a:r>
              <a:rPr lang="en-US" sz="1800" dirty="0"/>
              <a:t>, H. J. E., (2005), "The Development and Application of a Flood Risk Model for the Czech Republic," </a:t>
            </a:r>
            <a:r>
              <a:rPr lang="en-US" sz="1800" u="sng" dirty="0"/>
              <a:t>Natural Hazards</a:t>
            </a:r>
            <a:r>
              <a:rPr lang="en-US" sz="1800" dirty="0"/>
              <a:t>, 36(1): 207-220, </a:t>
            </a:r>
            <a:r>
              <a:rPr lang="en-US" sz="1800" u="sng" dirty="0">
                <a:hlinkClick r:id="rId2"/>
              </a:rPr>
              <a:t>http://dx.doi.org/10.1007/s11069-004-4549-4</a:t>
            </a:r>
            <a:r>
              <a:rPr lang="en-US" sz="1800" dirty="0"/>
              <a:t>.</a:t>
            </a:r>
          </a:p>
          <a:p>
            <a:pPr>
              <a:lnSpc>
                <a:spcPct val="100000"/>
              </a:lnSpc>
              <a:spcAft>
                <a:spcPts val="450"/>
              </a:spcAft>
            </a:pPr>
            <a:r>
              <a:rPr lang="en-US" sz="1800" dirty="0" err="1"/>
              <a:t>Rennó</a:t>
            </a:r>
            <a:r>
              <a:rPr lang="en-US" sz="1800" dirty="0"/>
              <a:t>, C. D., A. D. </a:t>
            </a:r>
            <a:r>
              <a:rPr lang="en-US" sz="1800" dirty="0" err="1"/>
              <a:t>Nobre</a:t>
            </a:r>
            <a:r>
              <a:rPr lang="en-US" sz="1800" dirty="0"/>
              <a:t>, L. A. </a:t>
            </a:r>
            <a:r>
              <a:rPr lang="en-US" sz="1800" dirty="0" err="1"/>
              <a:t>Cuartas</a:t>
            </a:r>
            <a:r>
              <a:rPr lang="en-US" sz="1800" dirty="0"/>
              <a:t>, J. V. </a:t>
            </a:r>
            <a:r>
              <a:rPr lang="en-US" sz="1800" dirty="0" err="1"/>
              <a:t>Soares</a:t>
            </a:r>
            <a:r>
              <a:rPr lang="en-US" sz="1800" dirty="0"/>
              <a:t>, M. G. </a:t>
            </a:r>
            <a:r>
              <a:rPr lang="en-US" sz="1800" dirty="0" err="1"/>
              <a:t>Hodnett</a:t>
            </a:r>
            <a:r>
              <a:rPr lang="en-US" sz="1800" dirty="0"/>
              <a:t>, J. </a:t>
            </a:r>
            <a:r>
              <a:rPr lang="en-US" sz="1800" dirty="0" err="1"/>
              <a:t>Tomasella</a:t>
            </a:r>
            <a:r>
              <a:rPr lang="en-US" sz="1800" dirty="0"/>
              <a:t> and M. J. Waterloo, (2008), "HAND, a new terrain descriptor using SRTM-DEM: Mapping terra-</a:t>
            </a:r>
            <a:r>
              <a:rPr lang="en-US" sz="1800" dirty="0" err="1"/>
              <a:t>firme</a:t>
            </a:r>
            <a:r>
              <a:rPr lang="en-US" sz="1800" dirty="0"/>
              <a:t> rainforest environments in Amazonia," </a:t>
            </a:r>
            <a:r>
              <a:rPr lang="en-US" sz="1800" u="sng" dirty="0"/>
              <a:t>Remote Sensing of Environment</a:t>
            </a:r>
            <a:r>
              <a:rPr lang="en-US" sz="1800" dirty="0"/>
              <a:t>, 112(9): 3469-3481, </a:t>
            </a:r>
            <a:r>
              <a:rPr lang="en-US" sz="1800" u="sng" dirty="0">
                <a:hlinkClick r:id="rId3"/>
              </a:rPr>
              <a:t>http://doi.org/10.1016/j.rse.2008.03.018</a:t>
            </a:r>
            <a:r>
              <a:rPr lang="en-US" sz="1800" dirty="0"/>
              <a:t>.</a:t>
            </a:r>
          </a:p>
          <a:p>
            <a:pPr>
              <a:lnSpc>
                <a:spcPct val="100000"/>
              </a:lnSpc>
              <a:spcAft>
                <a:spcPts val="450"/>
              </a:spcAft>
            </a:pPr>
            <a:r>
              <a:rPr lang="en-US" sz="1800" dirty="0" err="1"/>
              <a:t>Nobre</a:t>
            </a:r>
            <a:r>
              <a:rPr lang="en-US" sz="1800" dirty="0"/>
              <a:t>, A. D., L. A. </a:t>
            </a:r>
            <a:r>
              <a:rPr lang="en-US" sz="1800" dirty="0" err="1"/>
              <a:t>Cuartas</a:t>
            </a:r>
            <a:r>
              <a:rPr lang="en-US" sz="1800" dirty="0"/>
              <a:t>, M. </a:t>
            </a:r>
            <a:r>
              <a:rPr lang="en-US" sz="1800" dirty="0" err="1"/>
              <a:t>Hodnett</a:t>
            </a:r>
            <a:r>
              <a:rPr lang="en-US" sz="1800" dirty="0"/>
              <a:t>, C. D. </a:t>
            </a:r>
            <a:r>
              <a:rPr lang="en-US" sz="1800" dirty="0" err="1"/>
              <a:t>Rennó</a:t>
            </a:r>
            <a:r>
              <a:rPr lang="en-US" sz="1800" dirty="0"/>
              <a:t>, G. Rodrigues, A. </a:t>
            </a:r>
            <a:r>
              <a:rPr lang="en-US" sz="1800" dirty="0" err="1"/>
              <a:t>Silveira</a:t>
            </a:r>
            <a:r>
              <a:rPr lang="en-US" sz="1800" dirty="0"/>
              <a:t>, M. Waterloo and S. </a:t>
            </a:r>
            <a:r>
              <a:rPr lang="en-US" sz="1800" dirty="0" err="1"/>
              <a:t>Saleska</a:t>
            </a:r>
            <a:r>
              <a:rPr lang="en-US" sz="1800" dirty="0"/>
              <a:t>, (2011), "Height Above the Nearest Drainage – a hydrologically relevant new terrain model," Journal of Hydrology, 404(1–2): 13-29, </a:t>
            </a:r>
            <a:r>
              <a:rPr lang="en-US" sz="1800" u="sng" dirty="0">
                <a:hlinkClick r:id="rId4"/>
              </a:rPr>
              <a:t>http://dx.doi.org/10.1016/j.jhydrol.2011.03.051</a:t>
            </a:r>
            <a:r>
              <a:rPr lang="en-US" sz="1800" dirty="0"/>
              <a:t>.</a:t>
            </a:r>
          </a:p>
          <a:p>
            <a:pPr>
              <a:lnSpc>
                <a:spcPct val="100000"/>
              </a:lnSpc>
              <a:spcAft>
                <a:spcPts val="450"/>
              </a:spcAft>
            </a:pPr>
            <a:r>
              <a:rPr lang="en-US" sz="1800" dirty="0" err="1"/>
              <a:t>Tesfa</a:t>
            </a:r>
            <a:r>
              <a:rPr lang="en-US" sz="1800" dirty="0"/>
              <a:t>, T. K., D. G. Tarboton, D. W. Watson, K. A. T. </a:t>
            </a:r>
            <a:r>
              <a:rPr lang="en-US" sz="1800" dirty="0" err="1"/>
              <a:t>Schreuders</a:t>
            </a:r>
            <a:r>
              <a:rPr lang="en-US" sz="1800" dirty="0"/>
              <a:t>, M. E. Baker and R. M. Wallace, (2011), "Extraction of hydrological proximity measures from DEMs using parallel processing," </a:t>
            </a:r>
            <a:r>
              <a:rPr lang="en-US" sz="1800" u="sng" dirty="0"/>
              <a:t>Environmental Modelling &amp; Software</a:t>
            </a:r>
            <a:r>
              <a:rPr lang="en-US" sz="1800" dirty="0"/>
              <a:t>, 26(12): 1696-1709, </a:t>
            </a:r>
            <a:r>
              <a:rPr lang="en-US" sz="1800" u="sng" dirty="0">
                <a:hlinkClick r:id="rId5"/>
              </a:rPr>
              <a:t>http://dx.doi.org/10.1016/j.envsoft.2011.07.018</a:t>
            </a:r>
            <a:r>
              <a:rPr lang="en-US" sz="1800" dirty="0"/>
              <a:t>.</a:t>
            </a:r>
          </a:p>
          <a:p>
            <a:pPr>
              <a:lnSpc>
                <a:spcPct val="100000"/>
              </a:lnSpc>
              <a:spcAft>
                <a:spcPts val="450"/>
              </a:spcAft>
            </a:pPr>
            <a:r>
              <a:rPr lang="en-US" sz="1800" dirty="0" err="1"/>
              <a:t>Nobre</a:t>
            </a:r>
            <a:r>
              <a:rPr lang="en-US" sz="1800" dirty="0"/>
              <a:t>, A. D., L. A. </a:t>
            </a:r>
            <a:r>
              <a:rPr lang="en-US" sz="1800" dirty="0" err="1"/>
              <a:t>Cuartas</a:t>
            </a:r>
            <a:r>
              <a:rPr lang="en-US" sz="1800" dirty="0"/>
              <a:t>, M. R. </a:t>
            </a:r>
            <a:r>
              <a:rPr lang="en-US" sz="1800" dirty="0" err="1"/>
              <a:t>Momo</a:t>
            </a:r>
            <a:r>
              <a:rPr lang="en-US" sz="1800" dirty="0"/>
              <a:t>, D. L. </a:t>
            </a:r>
            <a:r>
              <a:rPr lang="en-US" sz="1800" dirty="0" err="1"/>
              <a:t>Severo</a:t>
            </a:r>
            <a:r>
              <a:rPr lang="en-US" sz="1800" dirty="0"/>
              <a:t>, A. </a:t>
            </a:r>
            <a:r>
              <a:rPr lang="en-US" sz="1800" dirty="0" err="1"/>
              <a:t>Pinheiro</a:t>
            </a:r>
            <a:r>
              <a:rPr lang="en-US" sz="1800" dirty="0"/>
              <a:t> and C. A. </a:t>
            </a:r>
            <a:r>
              <a:rPr lang="en-US" sz="1800" dirty="0" err="1"/>
              <a:t>Nobre</a:t>
            </a:r>
            <a:r>
              <a:rPr lang="en-US" sz="1800" dirty="0"/>
              <a:t>, (2016), "HAND contour: a new proxy predictor of inundation extent," Hydrological Processes, 30(2): 320-333, </a:t>
            </a:r>
            <a:r>
              <a:rPr lang="en-US" sz="1800" u="sng" dirty="0">
                <a:hlinkClick r:id="rId6"/>
              </a:rPr>
              <a:t>http://dx.doi.org/10.1002/hyp.10581</a:t>
            </a:r>
            <a:r>
              <a:rPr lang="en-US" sz="1800" dirty="0"/>
              <a:t>.</a:t>
            </a:r>
          </a:p>
        </p:txBody>
      </p:sp>
    </p:spTree>
    <p:extLst>
      <p:ext uri="{BB962C8B-B14F-4D97-AF65-F5344CB8AC3E}">
        <p14:creationId xmlns:p14="http://schemas.microsoft.com/office/powerpoint/2010/main" val="1099853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667" y="85836"/>
            <a:ext cx="5796863" cy="363474"/>
          </a:xfrm>
        </p:spPr>
        <p:txBody>
          <a:bodyPr>
            <a:noAutofit/>
          </a:bodyPr>
          <a:lstStyle/>
          <a:p>
            <a:r>
              <a:rPr lang="en-US" sz="2400" dirty="0"/>
              <a:t>Flood Inundation Mapping – HAND Method</a:t>
            </a:r>
          </a:p>
        </p:txBody>
      </p:sp>
      <p:graphicFrame>
        <p:nvGraphicFramePr>
          <p:cNvPr id="38" name="Table 37"/>
          <p:cNvGraphicFramePr>
            <a:graphicFrameLocks noGrp="1"/>
          </p:cNvGraphicFramePr>
          <p:nvPr>
            <p:extLst>
              <p:ext uri="{D42A27DB-BD31-4B8C-83A1-F6EECF244321}">
                <p14:modId xmlns:p14="http://schemas.microsoft.com/office/powerpoint/2010/main" val="555845720"/>
              </p:ext>
            </p:extLst>
          </p:nvPr>
        </p:nvGraphicFramePr>
        <p:xfrm>
          <a:off x="3584019" y="916760"/>
          <a:ext cx="2187534" cy="2593312"/>
        </p:xfrm>
        <a:graphic>
          <a:graphicData uri="http://schemas.openxmlformats.org/drawingml/2006/table">
            <a:tbl>
              <a:tblPr firstRow="1" bandRow="1"/>
              <a:tblGrid>
                <a:gridCol w="1093767">
                  <a:extLst>
                    <a:ext uri="{9D8B030D-6E8A-4147-A177-3AD203B41FA5}">
                      <a16:colId xmlns:a16="http://schemas.microsoft.com/office/drawing/2014/main" val="20000"/>
                    </a:ext>
                  </a:extLst>
                </a:gridCol>
                <a:gridCol w="1093767">
                  <a:extLst>
                    <a:ext uri="{9D8B030D-6E8A-4147-A177-3AD203B41FA5}">
                      <a16:colId xmlns:a16="http://schemas.microsoft.com/office/drawing/2014/main" val="20001"/>
                    </a:ext>
                  </a:extLst>
                </a:gridCol>
              </a:tblGrid>
              <a:tr h="30085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err="1" smtClean="0"/>
                        <a:t>Comid</a:t>
                      </a:r>
                      <a:endParaRPr lang="en-US" sz="1800" dirty="0"/>
                    </a:p>
                  </a:txBody>
                  <a:tcPr marL="76514" marR="76514" marT="38257" marB="3825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smtClean="0"/>
                        <a:t>Depth (</a:t>
                      </a:r>
                      <a:r>
                        <a:rPr lang="en-US" sz="1800" dirty="0" err="1" smtClean="0"/>
                        <a:t>ft</a:t>
                      </a:r>
                      <a:r>
                        <a:rPr lang="en-US" sz="1800" dirty="0" smtClean="0"/>
                        <a:t>)</a:t>
                      </a:r>
                      <a:endParaRPr lang="en-US" sz="1800" dirty="0"/>
                    </a:p>
                  </a:txBody>
                  <a:tcPr marL="76514" marR="76514" marT="38257" marB="3825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5781365</a:t>
                      </a:r>
                    </a:p>
                  </a:txBody>
                  <a:tcPr marL="7970" marR="7970" marT="797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8</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5781381</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9</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5781405</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10</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5781401</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15</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5781399</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14</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5781383</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12</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5781933</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11</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grpSp>
        <p:nvGrpSpPr>
          <p:cNvPr id="3" name="Group 2"/>
          <p:cNvGrpSpPr/>
          <p:nvPr/>
        </p:nvGrpSpPr>
        <p:grpSpPr>
          <a:xfrm>
            <a:off x="114300" y="653172"/>
            <a:ext cx="8980123" cy="6047669"/>
            <a:chOff x="888696" y="1201324"/>
            <a:chExt cx="6936265" cy="4671231"/>
          </a:xfrm>
        </p:grpSpPr>
        <p:pic>
          <p:nvPicPr>
            <p:cNvPr id="76" name="Picture 75"/>
            <p:cNvPicPr>
              <a:picLocks noChangeAspect="1"/>
            </p:cNvPicPr>
            <p:nvPr/>
          </p:nvPicPr>
          <p:blipFill>
            <a:blip r:embed="rId2"/>
            <a:stretch>
              <a:fillRect/>
            </a:stretch>
          </p:blipFill>
          <p:spPr>
            <a:xfrm>
              <a:off x="888696" y="1625019"/>
              <a:ext cx="1589942" cy="1443713"/>
            </a:xfrm>
            <a:prstGeom prst="rect">
              <a:avLst/>
            </a:prstGeom>
          </p:spPr>
        </p:pic>
        <p:pic>
          <p:nvPicPr>
            <p:cNvPr id="77" name="Picture 76"/>
            <p:cNvPicPr>
              <a:picLocks noChangeAspect="1"/>
            </p:cNvPicPr>
            <p:nvPr/>
          </p:nvPicPr>
          <p:blipFill>
            <a:blip r:embed="rId3"/>
            <a:stretch>
              <a:fillRect/>
            </a:stretch>
          </p:blipFill>
          <p:spPr>
            <a:xfrm>
              <a:off x="888696" y="3504041"/>
              <a:ext cx="1522662" cy="1577469"/>
            </a:xfrm>
            <a:prstGeom prst="rect">
              <a:avLst/>
            </a:prstGeom>
          </p:spPr>
        </p:pic>
        <p:pic>
          <p:nvPicPr>
            <p:cNvPr id="78" name="Picture 1"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4043" y="2519754"/>
              <a:ext cx="1780918" cy="174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p:cNvPicPr>
              <a:picLocks noChangeAspect="1"/>
            </p:cNvPicPr>
            <p:nvPr/>
          </p:nvPicPr>
          <p:blipFill>
            <a:blip r:embed="rId5"/>
            <a:stretch>
              <a:fillRect/>
            </a:stretch>
          </p:blipFill>
          <p:spPr>
            <a:xfrm>
              <a:off x="3531598" y="3496287"/>
              <a:ext cx="1805564" cy="1722486"/>
            </a:xfrm>
            <a:prstGeom prst="rect">
              <a:avLst/>
            </a:prstGeom>
          </p:spPr>
        </p:pic>
        <p:sp>
          <p:nvSpPr>
            <p:cNvPr id="80" name="TextBox 79"/>
            <p:cNvSpPr txBox="1"/>
            <p:nvPr/>
          </p:nvSpPr>
          <p:spPr>
            <a:xfrm>
              <a:off x="888697" y="3135881"/>
              <a:ext cx="773051" cy="773051"/>
            </a:xfrm>
            <a:prstGeom prst="rect">
              <a:avLst/>
            </a:prstGeom>
            <a:noFill/>
            <a:effectLst/>
          </p:spPr>
          <p:txBody>
            <a:bodyPr wrap="none" lIns="0" tIns="0" rIns="0" bIns="0" rtlCol="0">
              <a:noAutofit/>
            </a:bodyPr>
            <a:lstStyle/>
            <a:p>
              <a:pPr eaLnBrk="0" hangingPunct="0">
                <a:lnSpc>
                  <a:spcPts val="1350"/>
                </a:lnSpc>
                <a:defRPr/>
              </a:pPr>
              <a:r>
                <a:rPr lang="en-US" sz="1400" b="1" dirty="0">
                  <a:solidFill>
                    <a:prstClr val="black"/>
                  </a:solidFill>
                  <a:latin typeface="Arial"/>
                  <a:ea typeface="ＭＳ Ｐゴシック"/>
                </a:rPr>
                <a:t>Catchments and Flowlines</a:t>
              </a:r>
            </a:p>
          </p:txBody>
        </p:sp>
        <p:sp>
          <p:nvSpPr>
            <p:cNvPr id="81" name="TextBox 80"/>
            <p:cNvSpPr txBox="1"/>
            <p:nvPr/>
          </p:nvSpPr>
          <p:spPr>
            <a:xfrm>
              <a:off x="888696" y="5166103"/>
              <a:ext cx="1801476" cy="224627"/>
            </a:xfrm>
            <a:prstGeom prst="rect">
              <a:avLst/>
            </a:prstGeom>
            <a:noFill/>
            <a:effectLst/>
          </p:spPr>
          <p:txBody>
            <a:bodyPr wrap="none" lIns="0" tIns="0" rIns="0" bIns="0" rtlCol="0">
              <a:noAutofit/>
            </a:bodyPr>
            <a:lstStyle/>
            <a:p>
              <a:pPr eaLnBrk="0" hangingPunct="0">
                <a:lnSpc>
                  <a:spcPts val="1350"/>
                </a:lnSpc>
                <a:defRPr/>
              </a:pPr>
              <a:r>
                <a:rPr lang="en-US" sz="1400" b="1" dirty="0">
                  <a:solidFill>
                    <a:prstClr val="black"/>
                  </a:solidFill>
                  <a:latin typeface="Arial"/>
                  <a:ea typeface="ＭＳ Ｐゴシック"/>
                </a:rPr>
                <a:t>Digital Elevation Model</a:t>
              </a:r>
            </a:p>
          </p:txBody>
        </p:sp>
        <p:sp>
          <p:nvSpPr>
            <p:cNvPr id="82" name="TextBox 81"/>
            <p:cNvSpPr txBox="1"/>
            <p:nvPr/>
          </p:nvSpPr>
          <p:spPr>
            <a:xfrm>
              <a:off x="2926492" y="5277758"/>
              <a:ext cx="3077609" cy="594797"/>
            </a:xfrm>
            <a:prstGeom prst="rect">
              <a:avLst/>
            </a:prstGeom>
            <a:noFill/>
            <a:effectLst/>
          </p:spPr>
          <p:txBody>
            <a:bodyPr wrap="square" lIns="0" tIns="0" rIns="0" bIns="0" rtlCol="0">
              <a:noAutofit/>
            </a:bodyPr>
            <a:lstStyle>
              <a:defPPr>
                <a:defRPr lang="en-US"/>
              </a:defPPr>
              <a:lvl1pPr eaLnBrk="0" hangingPunct="0">
                <a:lnSpc>
                  <a:spcPts val="1800"/>
                </a:lnSpc>
                <a:defRPr sz="1400" b="1">
                  <a:solidFill>
                    <a:prstClr val="black"/>
                  </a:solidFill>
                  <a:latin typeface="Arial"/>
                  <a:ea typeface="ＭＳ Ｐゴシック"/>
                </a:defRPr>
              </a:lvl1pPr>
            </a:lstStyle>
            <a:p>
              <a:pPr algn="ctr">
                <a:lnSpc>
                  <a:spcPct val="100000"/>
                </a:lnSpc>
              </a:pPr>
              <a:r>
                <a:rPr lang="en-US" dirty="0"/>
                <a:t>Height Above Nearest Drainage </a:t>
              </a:r>
              <a:br>
                <a:rPr lang="en-US" dirty="0"/>
              </a:br>
              <a:r>
                <a:rPr lang="en-US" b="0" dirty="0"/>
                <a:t>(relative elevation of land surface cell above cell in stream to which it flows)</a:t>
              </a:r>
            </a:p>
          </p:txBody>
        </p:sp>
        <p:sp>
          <p:nvSpPr>
            <p:cNvPr id="83" name="TextBox 82"/>
            <p:cNvSpPr txBox="1"/>
            <p:nvPr/>
          </p:nvSpPr>
          <p:spPr>
            <a:xfrm>
              <a:off x="6121845" y="4357436"/>
              <a:ext cx="1651037" cy="773051"/>
            </a:xfrm>
            <a:prstGeom prst="rect">
              <a:avLst/>
            </a:prstGeom>
            <a:noFill/>
            <a:effectLst/>
          </p:spPr>
          <p:txBody>
            <a:bodyPr wrap="none" lIns="0" tIns="0" rIns="0" bIns="0" rtlCol="0">
              <a:noAutofit/>
            </a:bodyPr>
            <a:lstStyle/>
            <a:p>
              <a:pPr algn="ctr" eaLnBrk="0" hangingPunct="0">
                <a:defRPr/>
              </a:pPr>
              <a:r>
                <a:rPr lang="en-US" sz="1400" b="1" dirty="0">
                  <a:solidFill>
                    <a:prstClr val="black"/>
                  </a:solidFill>
                  <a:latin typeface="Arial"/>
                  <a:ea typeface="ＭＳ Ｐゴシック"/>
                </a:rPr>
                <a:t>Inundation map</a:t>
              </a:r>
              <a:br>
                <a:rPr lang="en-US" sz="1400" b="1" dirty="0">
                  <a:solidFill>
                    <a:prstClr val="black"/>
                  </a:solidFill>
                  <a:latin typeface="Arial"/>
                  <a:ea typeface="ＭＳ Ｐゴシック"/>
                </a:rPr>
              </a:br>
              <a:r>
                <a:rPr lang="en-US" sz="1400" dirty="0">
                  <a:solidFill>
                    <a:prstClr val="black"/>
                  </a:solidFill>
                  <a:latin typeface="Arial"/>
                  <a:ea typeface="ＭＳ Ｐゴシック"/>
                </a:rPr>
                <a:t>(Height above </a:t>
              </a:r>
            </a:p>
            <a:p>
              <a:pPr algn="ctr" eaLnBrk="0" hangingPunct="0">
                <a:defRPr/>
              </a:pPr>
              <a:r>
                <a:rPr lang="en-US" sz="1400" dirty="0">
                  <a:solidFill>
                    <a:prstClr val="black"/>
                  </a:solidFill>
                  <a:latin typeface="Arial"/>
                  <a:ea typeface="ＭＳ Ｐゴシック"/>
                </a:rPr>
                <a:t>drainage &lt; water depth)</a:t>
              </a:r>
            </a:p>
          </p:txBody>
        </p:sp>
        <p:sp>
          <p:nvSpPr>
            <p:cNvPr id="84" name="Right Arrow 83"/>
            <p:cNvSpPr/>
            <p:nvPr/>
          </p:nvSpPr>
          <p:spPr bwMode="auto">
            <a:xfrm rot="1730949">
              <a:off x="2734064" y="3138902"/>
              <a:ext cx="562610" cy="253389"/>
            </a:xfrm>
            <a:prstGeom prst="righ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kern="0" dirty="0">
                <a:solidFill>
                  <a:srgbClr val="000000"/>
                </a:solidFill>
                <a:latin typeface="Arial"/>
                <a:ea typeface="ＭＳ Ｐゴシック"/>
              </a:endParaRPr>
            </a:p>
          </p:txBody>
        </p:sp>
        <p:sp>
          <p:nvSpPr>
            <p:cNvPr id="85" name="Right Arrow 84"/>
            <p:cNvSpPr/>
            <p:nvPr/>
          </p:nvSpPr>
          <p:spPr bwMode="auto">
            <a:xfrm rot="20310566">
              <a:off x="5433109" y="3782237"/>
              <a:ext cx="562610" cy="253389"/>
            </a:xfrm>
            <a:prstGeom prst="righ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kern="0" dirty="0">
                <a:solidFill>
                  <a:srgbClr val="000000"/>
                </a:solidFill>
                <a:latin typeface="Arial"/>
                <a:ea typeface="ＭＳ Ｐゴシック"/>
              </a:endParaRPr>
            </a:p>
          </p:txBody>
        </p:sp>
        <p:sp>
          <p:nvSpPr>
            <p:cNvPr id="86" name="Right Arrow 85"/>
            <p:cNvSpPr/>
            <p:nvPr/>
          </p:nvSpPr>
          <p:spPr bwMode="auto">
            <a:xfrm>
              <a:off x="2690172" y="4166080"/>
              <a:ext cx="562610" cy="253389"/>
            </a:xfrm>
            <a:prstGeom prst="righ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kern="0" dirty="0">
                <a:solidFill>
                  <a:srgbClr val="000000"/>
                </a:solidFill>
                <a:latin typeface="Arial"/>
                <a:ea typeface="ＭＳ Ｐゴシック"/>
              </a:endParaRPr>
            </a:p>
          </p:txBody>
        </p:sp>
        <p:sp>
          <p:nvSpPr>
            <p:cNvPr id="37" name="TextBox 36"/>
            <p:cNvSpPr txBox="1"/>
            <p:nvPr/>
          </p:nvSpPr>
          <p:spPr>
            <a:xfrm>
              <a:off x="3568714" y="1201324"/>
              <a:ext cx="1586147" cy="373923"/>
            </a:xfrm>
            <a:prstGeom prst="rect">
              <a:avLst/>
            </a:prstGeom>
            <a:noFill/>
            <a:effectLst/>
          </p:spPr>
          <p:txBody>
            <a:bodyPr wrap="none" lIns="0" tIns="0" rIns="0" bIns="0" rtlCol="0">
              <a:noAutofit/>
            </a:bodyPr>
            <a:lstStyle/>
            <a:p>
              <a:pPr eaLnBrk="0" hangingPunct="0">
                <a:lnSpc>
                  <a:spcPts val="1350"/>
                </a:lnSpc>
              </a:pPr>
              <a:r>
                <a:rPr lang="en-US" sz="1400" b="1" dirty="0">
                  <a:solidFill>
                    <a:prstClr val="black"/>
                  </a:solidFill>
                  <a:latin typeface="Arial"/>
                  <a:ea typeface="ＭＳ Ｐゴシック"/>
                </a:rPr>
                <a:t>Reach Scale Flood Depth </a:t>
              </a:r>
            </a:p>
          </p:txBody>
        </p:sp>
        <p:sp>
          <p:nvSpPr>
            <p:cNvPr id="39" name="Right Arrow 38"/>
            <p:cNvSpPr/>
            <p:nvPr/>
          </p:nvSpPr>
          <p:spPr bwMode="auto">
            <a:xfrm rot="1888473">
              <a:off x="5409296" y="2601827"/>
              <a:ext cx="562610" cy="253389"/>
            </a:xfrm>
            <a:prstGeom prst="righ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kern="0" dirty="0">
                <a:solidFill>
                  <a:srgbClr val="000000"/>
                </a:solidFill>
                <a:latin typeface="Arial"/>
                <a:ea typeface="ＭＳ Ｐゴシック"/>
              </a:endParaRPr>
            </a:p>
          </p:txBody>
        </p:sp>
      </p:grpSp>
    </p:spTree>
    <p:extLst>
      <p:ext uri="{BB962C8B-B14F-4D97-AF65-F5344CB8AC3E}">
        <p14:creationId xmlns:p14="http://schemas.microsoft.com/office/powerpoint/2010/main" val="2308332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6150"/>
            <a:ext cx="8520600" cy="763500"/>
          </a:xfrm>
        </p:spPr>
        <p:txBody>
          <a:bodyPr/>
          <a:lstStyle/>
          <a:p>
            <a:r>
              <a:rPr lang="en-US" sz="2800" dirty="0" smtClean="0"/>
              <a:t>Why web based</a:t>
            </a:r>
            <a:endParaRPr lang="en-US" sz="2800" dirty="0"/>
          </a:p>
        </p:txBody>
      </p:sp>
      <p:sp>
        <p:nvSpPr>
          <p:cNvPr id="3" name="Text Placeholder 2"/>
          <p:cNvSpPr>
            <a:spLocks noGrp="1"/>
          </p:cNvSpPr>
          <p:nvPr>
            <p:ph type="body" idx="1"/>
          </p:nvPr>
        </p:nvSpPr>
        <p:spPr>
          <a:xfrm>
            <a:off x="311700" y="894009"/>
            <a:ext cx="8520600" cy="4555200"/>
          </a:xfrm>
        </p:spPr>
        <p:txBody>
          <a:bodyPr/>
          <a:lstStyle/>
          <a:p>
            <a:r>
              <a:rPr lang="en-US" sz="2800" dirty="0"/>
              <a:t>Don’t need </a:t>
            </a:r>
            <a:r>
              <a:rPr lang="en-US" sz="2800" dirty="0" smtClean="0"/>
              <a:t>your own software </a:t>
            </a:r>
            <a:r>
              <a:rPr lang="en-US" sz="2800" dirty="0"/>
              <a:t>and </a:t>
            </a:r>
            <a:r>
              <a:rPr lang="en-US" sz="2800" dirty="0" smtClean="0"/>
              <a:t>platform </a:t>
            </a:r>
            <a:r>
              <a:rPr lang="en-US" sz="2800" dirty="0"/>
              <a:t>to use</a:t>
            </a:r>
          </a:p>
          <a:p>
            <a:r>
              <a:rPr lang="en-US" sz="2800" dirty="0"/>
              <a:t>Reduce installation, library and platform dependencies </a:t>
            </a:r>
            <a:r>
              <a:rPr lang="en-US" sz="2800" dirty="0" smtClean="0"/>
              <a:t>(can be set </a:t>
            </a:r>
            <a:r>
              <a:rPr lang="en-US" sz="2800" dirty="0"/>
              <a:t>up by the </a:t>
            </a:r>
            <a:r>
              <a:rPr lang="en-US" sz="2800" dirty="0" smtClean="0"/>
              <a:t>expert/developer)</a:t>
            </a:r>
            <a:endParaRPr lang="en-US" sz="2800" dirty="0"/>
          </a:p>
          <a:p>
            <a:r>
              <a:rPr lang="en-US" sz="2800" dirty="0"/>
              <a:t>Data </a:t>
            </a:r>
            <a:r>
              <a:rPr lang="en-US" sz="2800" dirty="0" smtClean="0"/>
              <a:t>access and size, faster computation</a:t>
            </a:r>
          </a:p>
          <a:p>
            <a:r>
              <a:rPr lang="en-US" sz="2800" dirty="0" smtClean="0"/>
              <a:t>Reproducibility </a:t>
            </a:r>
          </a:p>
          <a:p>
            <a:r>
              <a:rPr lang="en-US" sz="2800" dirty="0" smtClean="0"/>
              <a:t>Transparency</a:t>
            </a:r>
            <a:endParaRPr lang="en-US" sz="2800" dirty="0"/>
          </a:p>
          <a:p>
            <a:r>
              <a:rPr lang="en-US" sz="2800" dirty="0"/>
              <a:t>Collaboration</a:t>
            </a:r>
          </a:p>
          <a:p>
            <a:endParaRPr lang="en-US" sz="2800" dirty="0"/>
          </a:p>
        </p:txBody>
      </p:sp>
      <p:sp>
        <p:nvSpPr>
          <p:cNvPr id="4" name="Rectangle 3"/>
          <p:cNvSpPr/>
          <p:nvPr/>
        </p:nvSpPr>
        <p:spPr>
          <a:xfrm>
            <a:off x="3537960" y="4110381"/>
            <a:ext cx="5294340" cy="2585323"/>
          </a:xfrm>
          <a:prstGeom prst="rect">
            <a:avLst/>
          </a:prstGeom>
        </p:spPr>
        <p:txBody>
          <a:bodyPr wrap="square">
            <a:spAutoFit/>
          </a:bodyPr>
          <a:lstStyle/>
          <a:p>
            <a:r>
              <a:rPr lang="en-US" dirty="0">
                <a:solidFill>
                  <a:srgbClr val="7030A0"/>
                </a:solidFill>
              </a:rPr>
              <a:t>The </a:t>
            </a:r>
            <a:r>
              <a:rPr lang="en-US" dirty="0" smtClean="0">
                <a:solidFill>
                  <a:srgbClr val="7030A0"/>
                </a:solidFill>
              </a:rPr>
              <a:t>ultimate vision </a:t>
            </a:r>
            <a:r>
              <a:rPr lang="en-US" dirty="0">
                <a:solidFill>
                  <a:srgbClr val="7030A0"/>
                </a:solidFill>
              </a:rPr>
              <a:t>is a platform for collaboration and computation that integrates data storage, organization, discovery, analysis and modeling through web applications (web apps) and that allows researchers to employ services beyond </a:t>
            </a:r>
            <a:r>
              <a:rPr lang="en-US" dirty="0" smtClean="0">
                <a:solidFill>
                  <a:srgbClr val="7030A0"/>
                </a:solidFill>
              </a:rPr>
              <a:t>their </a:t>
            </a:r>
            <a:r>
              <a:rPr lang="en-US" dirty="0">
                <a:solidFill>
                  <a:srgbClr val="7030A0"/>
                </a:solidFill>
              </a:rPr>
              <a:t>desktop to make data storage and manipulation more reliable and scalable, while improving ability to collaborate and reproduce results. </a:t>
            </a:r>
          </a:p>
        </p:txBody>
      </p:sp>
    </p:spTree>
    <p:extLst>
      <p:ext uri="{BB962C8B-B14F-4D97-AF65-F5344CB8AC3E}">
        <p14:creationId xmlns:p14="http://schemas.microsoft.com/office/powerpoint/2010/main" val="3661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9" y="330204"/>
            <a:ext cx="9144000" cy="706374"/>
          </a:xfrm>
        </p:spPr>
        <p:txBody>
          <a:bodyPr>
            <a:normAutofit fontScale="90000"/>
          </a:bodyPr>
          <a:lstStyle/>
          <a:p>
            <a:pPr algn="ctr"/>
            <a:r>
              <a:rPr lang="en-US" dirty="0" smtClean="0"/>
              <a:t>Mapping Flood Inundation with Height </a:t>
            </a:r>
            <a:r>
              <a:rPr lang="en-US" dirty="0"/>
              <a:t>above the </a:t>
            </a:r>
            <a:r>
              <a:rPr lang="en-US" dirty="0" smtClean="0"/>
              <a:t>Nearest </a:t>
            </a:r>
            <a:r>
              <a:rPr lang="en-US" dirty="0"/>
              <a:t>D</a:t>
            </a:r>
            <a:r>
              <a:rPr lang="en-US" dirty="0" smtClean="0"/>
              <a:t>rainage (HAND)</a:t>
            </a:r>
            <a:endParaRPr lang="en-US" dirty="0"/>
          </a:p>
        </p:txBody>
      </p:sp>
      <p:sp>
        <p:nvSpPr>
          <p:cNvPr id="3" name="Content Placeholder 2"/>
          <p:cNvSpPr>
            <a:spLocks noGrp="1"/>
          </p:cNvSpPr>
          <p:nvPr>
            <p:ph idx="1"/>
          </p:nvPr>
        </p:nvSpPr>
        <p:spPr>
          <a:xfrm>
            <a:off x="0" y="1326911"/>
            <a:ext cx="6860801" cy="3687461"/>
          </a:xfrm>
        </p:spPr>
        <p:txBody>
          <a:bodyPr>
            <a:noAutofit/>
          </a:bodyPr>
          <a:lstStyle/>
          <a:p>
            <a:pPr marL="342900" indent="-161925"/>
            <a:r>
              <a:rPr lang="en-US" sz="2400" dirty="0"/>
              <a:t>Each stream reach has a water depth </a:t>
            </a:r>
            <a:r>
              <a:rPr lang="en-US" sz="2400" dirty="0" err="1"/>
              <a:t>h</a:t>
            </a:r>
            <a:r>
              <a:rPr lang="en-US" sz="2400" baseline="-25000" dirty="0" err="1"/>
              <a:t>w</a:t>
            </a:r>
            <a:r>
              <a:rPr lang="en-US" sz="2400" dirty="0"/>
              <a:t> (from a hydraulic model)</a:t>
            </a:r>
          </a:p>
          <a:p>
            <a:pPr marL="342900" indent="-161925"/>
            <a:r>
              <a:rPr lang="en-US" sz="2400" dirty="0"/>
              <a:t>Each stream reach has an ID</a:t>
            </a:r>
          </a:p>
          <a:p>
            <a:pPr marL="342900" indent="-161925"/>
            <a:r>
              <a:rPr lang="en-US" sz="2400" dirty="0"/>
              <a:t>Each grid cell has the ID of the reach it connects to and the height above the nearest drainage </a:t>
            </a:r>
            <a:r>
              <a:rPr lang="en-US" sz="2400" dirty="0" err="1"/>
              <a:t>h</a:t>
            </a:r>
            <a:r>
              <a:rPr lang="en-US" sz="2400" baseline="-25000" dirty="0" err="1"/>
              <a:t>d</a:t>
            </a:r>
            <a:endParaRPr lang="en-US" sz="2400" dirty="0"/>
          </a:p>
          <a:p>
            <a:pPr marL="342900" indent="-161925"/>
            <a:r>
              <a:rPr lang="en-US" sz="2400" dirty="0"/>
              <a:t>Evaluate inundation using </a:t>
            </a:r>
            <a:r>
              <a:rPr lang="en-US" sz="2400" dirty="0" err="1"/>
              <a:t>h</a:t>
            </a:r>
            <a:r>
              <a:rPr lang="en-US" sz="2400" baseline="-25000" dirty="0" err="1"/>
              <a:t>w</a:t>
            </a:r>
            <a:r>
              <a:rPr lang="en-US" sz="2400" dirty="0" err="1"/>
              <a:t>-h</a:t>
            </a:r>
            <a:r>
              <a:rPr lang="en-US" sz="2400" baseline="-25000" dirty="0" err="1"/>
              <a:t>d</a:t>
            </a:r>
            <a:r>
              <a:rPr lang="en-US" sz="2400" baseline="-25000" dirty="0"/>
              <a:t> </a:t>
            </a:r>
            <a:r>
              <a:rPr lang="en-US" sz="2400" dirty="0"/>
              <a:t> </a:t>
            </a:r>
          </a:p>
          <a:p>
            <a:pPr marL="600075" lvl="2" indent="0">
              <a:buNone/>
            </a:pPr>
            <a:r>
              <a:rPr lang="en-US" sz="1800" dirty="0" smtClean="0"/>
              <a:t>If(</a:t>
            </a:r>
            <a:r>
              <a:rPr lang="en-US" sz="1800" dirty="0" err="1" smtClean="0"/>
              <a:t>h</a:t>
            </a:r>
            <a:r>
              <a:rPr lang="en-US" sz="1800" baseline="-25000" dirty="0" err="1" smtClean="0"/>
              <a:t>w</a:t>
            </a:r>
            <a:r>
              <a:rPr lang="en-US" sz="1800" dirty="0" smtClean="0"/>
              <a:t>(id) &gt; </a:t>
            </a:r>
            <a:r>
              <a:rPr lang="en-US" sz="1800" dirty="0" err="1" smtClean="0"/>
              <a:t>h</a:t>
            </a:r>
            <a:r>
              <a:rPr lang="en-US" sz="1800" baseline="-25000" dirty="0" err="1" smtClean="0"/>
              <a:t>d</a:t>
            </a:r>
            <a:r>
              <a:rPr lang="en-US" sz="1800" dirty="0" smtClean="0"/>
              <a:t>(id))</a:t>
            </a:r>
          </a:p>
          <a:p>
            <a:pPr marL="942975" lvl="3" indent="0">
              <a:buNone/>
            </a:pPr>
            <a:r>
              <a:rPr lang="en-US" sz="1600" dirty="0" smtClean="0"/>
              <a:t>Inundation depth = </a:t>
            </a:r>
            <a:r>
              <a:rPr lang="en-US" sz="1600" dirty="0" err="1" smtClean="0"/>
              <a:t>h</a:t>
            </a:r>
            <a:r>
              <a:rPr lang="en-US" sz="1600" baseline="-25000" dirty="0" err="1" smtClean="0"/>
              <a:t>w</a:t>
            </a:r>
            <a:r>
              <a:rPr lang="en-US" sz="1600" dirty="0" smtClean="0"/>
              <a:t>(id</a:t>
            </a:r>
            <a:r>
              <a:rPr lang="en-US" sz="1600" dirty="0"/>
              <a:t>) </a:t>
            </a:r>
            <a:r>
              <a:rPr lang="en-US" sz="1600" dirty="0" smtClean="0"/>
              <a:t>- </a:t>
            </a:r>
            <a:r>
              <a:rPr lang="en-US" sz="1600" dirty="0" err="1" smtClean="0"/>
              <a:t>h</a:t>
            </a:r>
            <a:r>
              <a:rPr lang="en-US" sz="1600" baseline="-25000" dirty="0" err="1" smtClean="0"/>
              <a:t>d</a:t>
            </a:r>
            <a:r>
              <a:rPr lang="en-US" sz="1600" dirty="0" smtClean="0"/>
              <a:t>(id)</a:t>
            </a:r>
          </a:p>
          <a:p>
            <a:pPr marL="600075" lvl="2" indent="0">
              <a:buNone/>
            </a:pPr>
            <a:r>
              <a:rPr lang="en-US" sz="1800" dirty="0" smtClean="0"/>
              <a:t>Else</a:t>
            </a:r>
          </a:p>
          <a:p>
            <a:pPr marL="942975" lvl="3" indent="0">
              <a:buNone/>
            </a:pPr>
            <a:r>
              <a:rPr lang="en-US" sz="1600" dirty="0" smtClean="0"/>
              <a:t>Inundation depth = 0</a:t>
            </a:r>
            <a:endParaRPr lang="en-US" sz="1600" dirty="0"/>
          </a:p>
          <a:p>
            <a:pPr marL="600075" lvl="2" indent="0"/>
            <a:endParaRPr lang="en-US" sz="1800" dirty="0"/>
          </a:p>
        </p:txBody>
      </p:sp>
      <p:sp>
        <p:nvSpPr>
          <p:cNvPr id="4" name="TextBox 3"/>
          <p:cNvSpPr txBox="1"/>
          <p:nvPr/>
        </p:nvSpPr>
        <p:spPr>
          <a:xfrm>
            <a:off x="4750176" y="3746406"/>
            <a:ext cx="4393826" cy="2554545"/>
          </a:xfrm>
          <a:prstGeom prst="rect">
            <a:avLst/>
          </a:prstGeom>
          <a:noFill/>
        </p:spPr>
        <p:txBody>
          <a:bodyPr wrap="square" rtlCol="0">
            <a:spAutoFit/>
          </a:bodyPr>
          <a:lstStyle/>
          <a:p>
            <a:pPr marL="257175" indent="-257175">
              <a:buFont typeface="Arial" panose="020B0604020202020204" pitchFamily="34" charset="0"/>
              <a:buChar char="•"/>
              <a:defRPr/>
            </a:pPr>
            <a:r>
              <a:rPr lang="en-US" sz="1600" dirty="0">
                <a:solidFill>
                  <a:srgbClr val="7030A0"/>
                </a:solidFill>
                <a:latin typeface="Arial"/>
                <a:ea typeface="ＭＳ Ｐゴシック"/>
              </a:rPr>
              <a:t>This is approximate because it neglects many details of the river hydraulics and flow over flood plains.  But more detailed approaches often demand hard to obtain and uncertain inputs so this may be a helpful approach to get screening level and real time flood maps</a:t>
            </a:r>
          </a:p>
          <a:p>
            <a:pPr marL="257175" indent="-257175">
              <a:buFont typeface="Arial" panose="020B0604020202020204" pitchFamily="34" charset="0"/>
              <a:buChar char="•"/>
              <a:defRPr/>
            </a:pPr>
            <a:r>
              <a:rPr lang="en-US" sz="1600" dirty="0">
                <a:solidFill>
                  <a:srgbClr val="FF0000"/>
                </a:solidFill>
                <a:latin typeface="Arial"/>
                <a:ea typeface="ＭＳ Ｐゴシック"/>
              </a:rPr>
              <a:t>Premised on good elevation model and consistent stream raster</a:t>
            </a:r>
          </a:p>
          <a:p>
            <a:pPr>
              <a:defRPr/>
            </a:pPr>
            <a:endParaRPr lang="en-US" sz="1600" dirty="0">
              <a:solidFill>
                <a:srgbClr val="1F497D">
                  <a:lumMod val="60000"/>
                  <a:lumOff val="40000"/>
                </a:srgbClr>
              </a:solidFill>
              <a:latin typeface="Calibri"/>
              <a:ea typeface="ＭＳ Ｐゴシック"/>
            </a:endParaRPr>
          </a:p>
        </p:txBody>
      </p:sp>
    </p:spTree>
    <p:extLst>
      <p:ext uri="{BB962C8B-B14F-4D97-AF65-F5344CB8AC3E}">
        <p14:creationId xmlns:p14="http://schemas.microsoft.com/office/powerpoint/2010/main" val="21875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82767" y="1721579"/>
            <a:ext cx="2407444" cy="3028950"/>
          </a:xfrm>
          <a:prstGeom prst="rect">
            <a:avLst/>
          </a:prstGeom>
        </p:spPr>
      </p:pic>
      <p:sp>
        <p:nvSpPr>
          <p:cNvPr id="10" name="标题 1"/>
          <p:cNvSpPr>
            <a:spLocks noGrp="1"/>
          </p:cNvSpPr>
          <p:nvPr>
            <p:ph type="title"/>
          </p:nvPr>
        </p:nvSpPr>
        <p:spPr>
          <a:xfrm>
            <a:off x="1098705" y="231551"/>
            <a:ext cx="7009398" cy="529538"/>
          </a:xfrm>
        </p:spPr>
        <p:txBody>
          <a:bodyPr>
            <a:noAutofit/>
          </a:bodyPr>
          <a:lstStyle/>
          <a:p>
            <a:pPr algn="ctr">
              <a:lnSpc>
                <a:spcPct val="100000"/>
              </a:lnSpc>
            </a:pPr>
            <a:r>
              <a:rPr lang="en-US" sz="2400" dirty="0"/>
              <a:t>HAND evaluated using TauDEM </a:t>
            </a:r>
            <a:r>
              <a:rPr lang="en-US" sz="2400" dirty="0" err="1"/>
              <a:t>Dinfinity</a:t>
            </a:r>
            <a:r>
              <a:rPr lang="en-US" sz="2400" dirty="0"/>
              <a:t> Vertical Distance Down function </a:t>
            </a:r>
            <a:endParaRPr lang="en-US" sz="3200" dirty="0"/>
          </a:p>
        </p:txBody>
      </p:sp>
      <p:grpSp>
        <p:nvGrpSpPr>
          <p:cNvPr id="14" name="Group 13"/>
          <p:cNvGrpSpPr/>
          <p:nvPr/>
        </p:nvGrpSpPr>
        <p:grpSpPr>
          <a:xfrm>
            <a:off x="3278091" y="2849868"/>
            <a:ext cx="831280" cy="1617780"/>
            <a:chOff x="5385527" y="3408823"/>
            <a:chExt cx="830748" cy="1626845"/>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26" name="Text Box 37"/>
            <p:cNvSpPr txBox="1">
              <a:spLocks noChangeAspect="1" noChangeArrowheads="1"/>
            </p:cNvSpPr>
            <p:nvPr/>
          </p:nvSpPr>
          <p:spPr bwMode="auto">
            <a:xfrm>
              <a:off x="5486421" y="4629448"/>
              <a:ext cx="729854" cy="406220"/>
            </a:xfrm>
            <a:prstGeom prst="rect">
              <a:avLst/>
            </a:prstGeom>
            <a:noFill/>
            <a:ln w="9525">
              <a:noFill/>
              <a:miter lim="800000"/>
              <a:headEnd/>
              <a:tailEnd/>
            </a:ln>
          </p:spPr>
          <p:txBody>
            <a:bodyPr>
              <a:spAutoFit/>
            </a:bodyPr>
            <a:lstStyle/>
            <a:p>
              <a:pPr defTabSz="514350" eaLnBrk="0" fontAlgn="base" hangingPunct="0">
                <a:spcBef>
                  <a:spcPct val="50000"/>
                </a:spcBef>
                <a:spcAft>
                  <a:spcPct val="0"/>
                </a:spcAft>
                <a:defRPr/>
              </a:pPr>
              <a:r>
                <a:rPr lang="en-US" sz="2025" b="1" dirty="0">
                  <a:solidFill>
                    <a:srgbClr val="003399"/>
                  </a:solidFill>
                  <a:latin typeface="Calibri"/>
                </a:rPr>
                <a:t>D</a:t>
              </a:r>
              <a:r>
                <a:rPr lang="en-US" sz="2025" b="1" dirty="0">
                  <a:solidFill>
                    <a:srgbClr val="003399"/>
                  </a:solidFill>
                  <a:latin typeface="Calibri"/>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grpSp>
      <p:sp>
        <p:nvSpPr>
          <p:cNvPr id="142" name="Rectangle 3"/>
          <p:cNvSpPr>
            <a:spLocks noChangeArrowheads="1"/>
          </p:cNvSpPr>
          <p:nvPr/>
        </p:nvSpPr>
        <p:spPr bwMode="auto">
          <a:xfrm>
            <a:off x="62877" y="6203270"/>
            <a:ext cx="8952535" cy="646331"/>
          </a:xfrm>
          <a:prstGeom prst="rect">
            <a:avLst/>
          </a:prstGeom>
          <a:noFill/>
          <a:ln w="9525">
            <a:noFill/>
            <a:miter lim="800000"/>
            <a:headEnd/>
            <a:tailEnd/>
          </a:ln>
        </p:spPr>
        <p:txBody>
          <a:bodyPr wrap="square">
            <a:spAutoFit/>
          </a:bodyPr>
          <a:lstStyle/>
          <a:p>
            <a:pPr defTabSz="514350" fontAlgn="base">
              <a:spcBef>
                <a:spcPct val="0"/>
              </a:spcBef>
              <a:spcAft>
                <a:spcPct val="0"/>
              </a:spcAft>
              <a:defRPr/>
            </a:pPr>
            <a:r>
              <a:rPr lang="en-US" sz="1200" dirty="0" err="1">
                <a:solidFill>
                  <a:srgbClr val="7F7F7F"/>
                </a:solidFill>
                <a:latin typeface="MS Sans Serif"/>
                <a:cs typeface="Arial"/>
              </a:rPr>
              <a:t>Tesfa</a:t>
            </a:r>
            <a:r>
              <a:rPr lang="en-US" sz="1200" dirty="0">
                <a:solidFill>
                  <a:srgbClr val="7F7F7F"/>
                </a:solidFill>
                <a:latin typeface="MS Sans Serif"/>
                <a:cs typeface="Arial"/>
              </a:rPr>
              <a:t>, T. K., D. G. Tarboton, D. W. Watson, K. A. T. </a:t>
            </a:r>
            <a:r>
              <a:rPr lang="en-US" sz="1200" dirty="0" err="1">
                <a:solidFill>
                  <a:srgbClr val="7F7F7F"/>
                </a:solidFill>
                <a:latin typeface="MS Sans Serif"/>
                <a:cs typeface="Arial"/>
              </a:rPr>
              <a:t>Schreuders</a:t>
            </a:r>
            <a:r>
              <a:rPr lang="en-US" sz="1200" dirty="0">
                <a:solidFill>
                  <a:srgbClr val="7F7F7F"/>
                </a:solidFill>
                <a:latin typeface="MS Sans Serif"/>
                <a:cs typeface="Arial"/>
              </a:rPr>
              <a:t>, M. E. Baker and R. M. Wallace, (2011), "Extraction of hydrological proximity measures from DEMs using parallel processing," Environmental Modelling &amp; Software, 26(12): 1696-1709, </a:t>
            </a:r>
            <a:r>
              <a:rPr lang="en-US" sz="1200" dirty="0">
                <a:solidFill>
                  <a:srgbClr val="7F7F7F"/>
                </a:solidFill>
                <a:latin typeface="MS Sans Serif"/>
                <a:cs typeface="Arial"/>
                <a:hlinkClick r:id="rId4"/>
              </a:rPr>
              <a:t>http://dx.doi.org/10.1016/j.envsoft.2011.07.018</a:t>
            </a:r>
            <a:r>
              <a:rPr lang="en-US" sz="1200" dirty="0">
                <a:solidFill>
                  <a:srgbClr val="7F7F7F"/>
                </a:solidFill>
                <a:latin typeface="MS Sans Serif"/>
                <a:cs typeface="Arial"/>
              </a:rPr>
              <a:t>.   </a:t>
            </a:r>
          </a:p>
        </p:txBody>
      </p:sp>
      <p:grpSp>
        <p:nvGrpSpPr>
          <p:cNvPr id="26" name="Group 25"/>
          <p:cNvGrpSpPr/>
          <p:nvPr/>
        </p:nvGrpSpPr>
        <p:grpSpPr>
          <a:xfrm>
            <a:off x="4787946" y="1426835"/>
            <a:ext cx="3874199" cy="3232900"/>
            <a:chOff x="3562905" y="1015873"/>
            <a:chExt cx="4844763" cy="4287274"/>
          </a:xfrm>
        </p:grpSpPr>
        <p:grpSp>
          <p:nvGrpSpPr>
            <p:cNvPr id="27" name="Group 6"/>
            <p:cNvGrpSpPr>
              <a:grpSpLocks noChangeAspect="1"/>
            </p:cNvGrpSpPr>
            <p:nvPr/>
          </p:nvGrpSpPr>
          <p:grpSpPr bwMode="auto">
            <a:xfrm>
              <a:off x="3652207" y="2446838"/>
              <a:ext cx="4580812" cy="2856309"/>
              <a:chOff x="717" y="240"/>
              <a:chExt cx="3757" cy="2342"/>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2700">
                  <a:solidFill>
                    <a:prstClr val="black"/>
                  </a:solidFill>
                  <a:latin typeface="Calibri"/>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2700">
                  <a:solidFill>
                    <a:prstClr val="black"/>
                  </a:solidFill>
                  <a:latin typeface="Calibri"/>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2700">
                  <a:solidFill>
                    <a:prstClr val="black"/>
                  </a:solidFill>
                  <a:latin typeface="Calibri"/>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40" name="Rectangle 17"/>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hs</a:t>
                </a:r>
                <a:endParaRPr kumimoji="0" lang="en-US" altLang="en-US" sz="2700">
                  <a:solidFill>
                    <a:prstClr val="black"/>
                  </a:solidFill>
                  <a:latin typeface="Arial" panose="020B0604020202020204" pitchFamily="34" charset="0"/>
                </a:endParaRPr>
              </a:p>
            </p:txBody>
          </p:sp>
          <p:sp>
            <p:nvSpPr>
              <p:cNvPr id="41" name="Rectangle 18"/>
              <p:cNvSpPr>
                <a:spLocks noChangeArrowheads="1"/>
              </p:cNvSpPr>
              <p:nvPr/>
            </p:nvSpPr>
            <p:spPr bwMode="auto">
              <a:xfrm>
                <a:off x="3189" y="2264"/>
                <a:ext cx="21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hr</a:t>
                </a:r>
                <a:endParaRPr kumimoji="0" lang="en-US" altLang="en-US" sz="2700">
                  <a:solidFill>
                    <a:prstClr val="black"/>
                  </a:solidFill>
                  <a:latin typeface="Arial" panose="020B0604020202020204" pitchFamily="34" charset="0"/>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52" name="Rectangle 51"/>
              <p:cNvSpPr>
                <a:spLocks noChangeArrowheads="1"/>
              </p:cNvSpPr>
              <p:nvPr/>
            </p:nvSpPr>
            <p:spPr bwMode="auto">
              <a:xfrm>
                <a:off x="3927" y="267"/>
                <a:ext cx="547" cy="2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500" b="1">
                    <a:solidFill>
                      <a:srgbClr val="000000"/>
                    </a:solidFill>
                    <a:latin typeface="Arial" panose="020B0604020202020204" pitchFamily="34" charset="0"/>
                  </a:rPr>
                  <a:t>Ridge</a:t>
                </a:r>
                <a:endParaRPr kumimoji="0" lang="en-US" altLang="en-US" sz="2700">
                  <a:solidFill>
                    <a:prstClr val="black"/>
                  </a:solidFill>
                  <a:latin typeface="Arial" panose="020B0604020202020204" pitchFamily="34" charset="0"/>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57" name="Rectangle 56"/>
              <p:cNvSpPr>
                <a:spLocks noChangeArrowheads="1"/>
              </p:cNvSpPr>
              <p:nvPr/>
            </p:nvSpPr>
            <p:spPr bwMode="auto">
              <a:xfrm rot="19860000">
                <a:off x="3116" y="940"/>
                <a:ext cx="21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pr</a:t>
                </a:r>
                <a:endParaRPr kumimoji="0" lang="en-US" altLang="en-US" sz="2700">
                  <a:solidFill>
                    <a:prstClr val="black"/>
                  </a:solidFill>
                  <a:latin typeface="Arial" panose="020B0604020202020204" pitchFamily="34" charset="0"/>
                </a:endParaRPr>
              </a:p>
            </p:txBody>
          </p:sp>
          <p:sp>
            <p:nvSpPr>
              <p:cNvPr id="58" name="Rectangle 57"/>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ps</a:t>
                </a:r>
                <a:endParaRPr kumimoji="0" lang="en-US" altLang="en-US" sz="2700">
                  <a:solidFill>
                    <a:prstClr val="black"/>
                  </a:solidFill>
                  <a:latin typeface="Arial" panose="020B0604020202020204" pitchFamily="34" charset="0"/>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7" name="Rectangle 66"/>
              <p:cNvSpPr>
                <a:spLocks noChangeArrowheads="1"/>
              </p:cNvSpPr>
              <p:nvPr/>
            </p:nvSpPr>
            <p:spPr bwMode="auto">
              <a:xfrm rot="19800000">
                <a:off x="1730" y="1821"/>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ss</a:t>
                </a:r>
                <a:endParaRPr kumimoji="0" lang="en-US" altLang="en-US" sz="2700">
                  <a:solidFill>
                    <a:prstClr val="black"/>
                  </a:solidFill>
                  <a:latin typeface="Arial" panose="020B0604020202020204" pitchFamily="34" charset="0"/>
                </a:endParaRPr>
              </a:p>
            </p:txBody>
          </p:sp>
          <p:sp>
            <p:nvSpPr>
              <p:cNvPr id="68" name="Rectangle 67"/>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sr</a:t>
                </a:r>
                <a:endParaRPr kumimoji="0" lang="en-US" altLang="en-US" sz="2700">
                  <a:solidFill>
                    <a:prstClr val="black"/>
                  </a:solidFill>
                  <a:latin typeface="Arial" panose="020B0604020202020204" pitchFamily="34" charset="0"/>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2700">
                  <a:solidFill>
                    <a:prstClr val="black"/>
                  </a:solidFill>
                  <a:latin typeface="Calibri"/>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2700">
                  <a:solidFill>
                    <a:prstClr val="black"/>
                  </a:solidFill>
                  <a:latin typeface="Calibri"/>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81" name="Rectangle 80"/>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hs</a:t>
                </a:r>
                <a:endParaRPr kumimoji="0" lang="en-US" altLang="en-US" sz="2700">
                  <a:solidFill>
                    <a:prstClr val="black"/>
                  </a:solidFill>
                  <a:latin typeface="Arial" panose="020B0604020202020204" pitchFamily="34" charset="0"/>
                </a:endParaRPr>
              </a:p>
            </p:txBody>
          </p:sp>
          <p:sp>
            <p:nvSpPr>
              <p:cNvPr id="82" name="Rectangle 81"/>
              <p:cNvSpPr>
                <a:spLocks noChangeArrowheads="1"/>
              </p:cNvSpPr>
              <p:nvPr/>
            </p:nvSpPr>
            <p:spPr bwMode="auto">
              <a:xfrm>
                <a:off x="3189" y="2264"/>
                <a:ext cx="21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dirty="0" err="1">
                    <a:solidFill>
                      <a:srgbClr val="000000"/>
                    </a:solidFill>
                    <a:latin typeface="Arial" panose="020B0604020202020204" pitchFamily="34" charset="0"/>
                  </a:rPr>
                  <a:t>hr</a:t>
                </a:r>
                <a:endParaRPr kumimoji="0" lang="en-US" altLang="en-US" sz="2700" dirty="0">
                  <a:solidFill>
                    <a:prstClr val="black"/>
                  </a:solidFill>
                  <a:latin typeface="Arial" panose="020B0604020202020204" pitchFamily="34" charset="0"/>
                </a:endParaRPr>
              </a:p>
            </p:txBody>
          </p:sp>
          <p:sp>
            <p:nvSpPr>
              <p:cNvPr id="83" name="Rectangle 82"/>
              <p:cNvSpPr>
                <a:spLocks noChangeArrowheads="1"/>
              </p:cNvSpPr>
              <p:nvPr/>
            </p:nvSpPr>
            <p:spPr bwMode="auto">
              <a:xfrm>
                <a:off x="4088" y="978"/>
                <a:ext cx="314"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dirty="0" err="1">
                    <a:solidFill>
                      <a:srgbClr val="000000"/>
                    </a:solidFill>
                    <a:latin typeface="Arial" panose="020B0604020202020204" pitchFamily="34" charset="0"/>
                  </a:rPr>
                  <a:t>vr</a:t>
                </a:r>
                <a:endParaRPr kumimoji="0" lang="en-US" altLang="en-US" sz="2700" dirty="0">
                  <a:solidFill>
                    <a:prstClr val="black"/>
                  </a:solidFill>
                  <a:latin typeface="Arial" panose="020B0604020202020204" pitchFamily="34" charset="0"/>
                </a:endParaRPr>
              </a:p>
            </p:txBody>
          </p:sp>
          <p:sp>
            <p:nvSpPr>
              <p:cNvPr id="84" name="Rectangle 83"/>
              <p:cNvSpPr>
                <a:spLocks noChangeArrowheads="1"/>
              </p:cNvSpPr>
              <p:nvPr/>
            </p:nvSpPr>
            <p:spPr bwMode="auto">
              <a:xfrm>
                <a:off x="4091" y="1730"/>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dirty="0">
                    <a:solidFill>
                      <a:srgbClr val="000000"/>
                    </a:solidFill>
                    <a:latin typeface="Arial" panose="020B0604020202020204" pitchFamily="34" charset="0"/>
                  </a:rPr>
                  <a:t>vs</a:t>
                </a:r>
                <a:endParaRPr kumimoji="0" lang="en-US" altLang="en-US" sz="2700" dirty="0">
                  <a:solidFill>
                    <a:prstClr val="black"/>
                  </a:solidFill>
                  <a:latin typeface="Arial" panose="020B0604020202020204" pitchFamily="34" charset="0"/>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89" name="Rectangle 73"/>
              <p:cNvSpPr>
                <a:spLocks noChangeArrowheads="1"/>
              </p:cNvSpPr>
              <p:nvPr/>
            </p:nvSpPr>
            <p:spPr bwMode="auto">
              <a:xfrm>
                <a:off x="717" y="1586"/>
                <a:ext cx="671" cy="2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500" b="1" dirty="0">
                    <a:solidFill>
                      <a:srgbClr val="000000"/>
                    </a:solidFill>
                    <a:latin typeface="Arial" panose="020B0604020202020204" pitchFamily="34" charset="0"/>
                  </a:rPr>
                  <a:t>Stream</a:t>
                </a:r>
                <a:endParaRPr kumimoji="0" lang="en-US" altLang="en-US" sz="2700" dirty="0">
                  <a:solidFill>
                    <a:prstClr val="black"/>
                  </a:solidFill>
                  <a:latin typeface="Arial" panose="020B0604020202020204" pitchFamily="34" charset="0"/>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98" name="Rectangle 83"/>
              <p:cNvSpPr>
                <a:spLocks noChangeArrowheads="1"/>
              </p:cNvSpPr>
              <p:nvPr/>
            </p:nvSpPr>
            <p:spPr bwMode="auto">
              <a:xfrm rot="19860000">
                <a:off x="3116" y="940"/>
                <a:ext cx="21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dirty="0" err="1">
                    <a:solidFill>
                      <a:srgbClr val="000000"/>
                    </a:solidFill>
                    <a:latin typeface="Arial" panose="020B0604020202020204" pitchFamily="34" charset="0"/>
                  </a:rPr>
                  <a:t>pr</a:t>
                </a:r>
                <a:endParaRPr kumimoji="0" lang="en-US" altLang="en-US" sz="2700" dirty="0">
                  <a:solidFill>
                    <a:prstClr val="black"/>
                  </a:solidFill>
                  <a:latin typeface="Arial" panose="020B0604020202020204" pitchFamily="34" charset="0"/>
                </a:endParaRPr>
              </a:p>
            </p:txBody>
          </p:sp>
          <p:sp>
            <p:nvSpPr>
              <p:cNvPr id="99" name="Rectangle 84"/>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ps</a:t>
                </a:r>
                <a:endParaRPr kumimoji="0" lang="en-US" altLang="en-US" sz="2700">
                  <a:solidFill>
                    <a:prstClr val="black"/>
                  </a:solidFill>
                  <a:latin typeface="Arial" panose="020B0604020202020204" pitchFamily="34" charset="0"/>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8" name="Rectangle 93"/>
              <p:cNvSpPr>
                <a:spLocks noChangeArrowheads="1"/>
              </p:cNvSpPr>
              <p:nvPr/>
            </p:nvSpPr>
            <p:spPr bwMode="auto">
              <a:xfrm rot="19800000">
                <a:off x="1730" y="1821"/>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ss</a:t>
                </a:r>
                <a:endParaRPr kumimoji="0" lang="en-US" altLang="en-US" sz="2700">
                  <a:solidFill>
                    <a:prstClr val="black"/>
                  </a:solidFill>
                  <a:latin typeface="Arial" panose="020B0604020202020204" pitchFamily="34" charset="0"/>
                </a:endParaRPr>
              </a:p>
            </p:txBody>
          </p:sp>
          <p:sp>
            <p:nvSpPr>
              <p:cNvPr id="109" name="Rectangle 94"/>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sr</a:t>
                </a:r>
                <a:endParaRPr kumimoji="0" lang="en-US" altLang="en-US" sz="2700">
                  <a:solidFill>
                    <a:prstClr val="black"/>
                  </a:solidFill>
                  <a:latin typeface="Arial" panose="020B0604020202020204" pitchFamily="34" charset="0"/>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112" name="Rectangle 22"/>
              <p:cNvSpPr>
                <a:spLocks noChangeArrowheads="1"/>
              </p:cNvSpPr>
              <p:nvPr/>
            </p:nvSpPr>
            <p:spPr bwMode="auto">
              <a:xfrm>
                <a:off x="1623" y="1073"/>
                <a:ext cx="1203" cy="2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200" b="1" dirty="0">
                    <a:solidFill>
                      <a:srgbClr val="000000"/>
                    </a:solidFill>
                    <a:latin typeface="Arial" panose="020B0604020202020204" pitchFamily="34" charset="0"/>
                  </a:rPr>
                  <a:t>Point of interest</a:t>
                </a:r>
                <a:endParaRPr kumimoji="0" lang="en-US" altLang="en-US" sz="2700" dirty="0">
                  <a:solidFill>
                    <a:prstClr val="black"/>
                  </a:solidFill>
                  <a:latin typeface="Arial" panose="020B0604020202020204" pitchFamily="34" charset="0"/>
                </a:endParaRPr>
              </a:p>
            </p:txBody>
          </p:sp>
        </p:grpSp>
        <p:sp>
          <p:nvSpPr>
            <p:cNvPr id="28" name="Rectangle 27"/>
            <p:cNvSpPr/>
            <p:nvPr/>
          </p:nvSpPr>
          <p:spPr>
            <a:xfrm>
              <a:off x="3562905" y="1015873"/>
              <a:ext cx="4844763" cy="1346910"/>
            </a:xfrm>
            <a:prstGeom prst="rect">
              <a:avLst/>
            </a:prstGeom>
          </p:spPr>
          <p:txBody>
            <a:bodyPr wrap="square">
              <a:spAutoFit/>
            </a:bodyPr>
            <a:lstStyle/>
            <a:p>
              <a:pPr algn="ctr">
                <a:defRPr/>
              </a:pPr>
              <a:r>
                <a:rPr lang="en-US" altLang="en-US" sz="2000" dirty="0" err="1">
                  <a:solidFill>
                    <a:prstClr val="black"/>
                  </a:solidFill>
                  <a:latin typeface="Calibri"/>
                </a:rPr>
                <a:t>TauDEM</a:t>
              </a:r>
              <a:r>
                <a:rPr lang="en-US" altLang="en-US" sz="2000" dirty="0">
                  <a:solidFill>
                    <a:prstClr val="black"/>
                  </a:solidFill>
                  <a:latin typeface="Calibri"/>
                </a:rPr>
                <a:t> Vertical Distance Down a special case of a general hydrological proximity measure </a:t>
              </a:r>
              <a:endParaRPr lang="en-US" sz="2000" dirty="0">
                <a:solidFill>
                  <a:prstClr val="black"/>
                </a:solidFill>
                <a:latin typeface="Calibri"/>
              </a:endParaRPr>
            </a:p>
          </p:txBody>
        </p:sp>
      </p:grpSp>
      <p:sp>
        <p:nvSpPr>
          <p:cNvPr id="3" name="Oval 2"/>
          <p:cNvSpPr/>
          <p:nvPr/>
        </p:nvSpPr>
        <p:spPr bwMode="auto">
          <a:xfrm>
            <a:off x="7846024" y="3692063"/>
            <a:ext cx="685800" cy="68580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dirty="0">
              <a:solidFill>
                <a:srgbClr val="000000"/>
              </a:solidFill>
              <a:latin typeface="Arial" charset="0"/>
              <a:ea typeface="ＭＳ Ｐゴシック" pitchFamily="16" charset="-128"/>
              <a:cs typeface="ＭＳ Ｐゴシック" pitchFamily="-97" charset="-128"/>
            </a:endParaRPr>
          </a:p>
        </p:txBody>
      </p:sp>
      <p:sp>
        <p:nvSpPr>
          <p:cNvPr id="118" name="Rectangle 117"/>
          <p:cNvSpPr/>
          <p:nvPr/>
        </p:nvSpPr>
        <p:spPr>
          <a:xfrm>
            <a:off x="967971" y="4904407"/>
            <a:ext cx="7147632" cy="584775"/>
          </a:xfrm>
          <a:prstGeom prst="rect">
            <a:avLst/>
          </a:prstGeom>
        </p:spPr>
        <p:txBody>
          <a:bodyPr wrap="square">
            <a:spAutoFit/>
          </a:bodyPr>
          <a:lstStyle/>
          <a:p>
            <a:pPr eaLnBrk="0" hangingPunct="0">
              <a:defRPr/>
            </a:pPr>
            <a:r>
              <a:rPr lang="en-US" sz="1600" dirty="0">
                <a:solidFill>
                  <a:srgbClr val="BF5712"/>
                </a:solidFill>
                <a:latin typeface="Open Sans"/>
              </a:rPr>
              <a:t>Vertical distance to stream evaluated as weighted average over multiple flow paths.  This results in a “smooth” height above nearest drainage layer</a:t>
            </a:r>
          </a:p>
        </p:txBody>
      </p:sp>
      <p:graphicFrame>
        <p:nvGraphicFramePr>
          <p:cNvPr id="114" name="Object 68"/>
          <p:cNvGraphicFramePr>
            <a:graphicFrameLocks noChangeAspect="1"/>
          </p:cNvGraphicFramePr>
          <p:nvPr>
            <p:extLst/>
          </p:nvPr>
        </p:nvGraphicFramePr>
        <p:xfrm>
          <a:off x="193105" y="2116203"/>
          <a:ext cx="2231231" cy="2474119"/>
        </p:xfrm>
        <a:graphic>
          <a:graphicData uri="http://schemas.openxmlformats.org/presentationml/2006/ole">
            <mc:AlternateContent xmlns:mc="http://schemas.openxmlformats.org/markup-compatibility/2006">
              <mc:Choice xmlns:v="urn:schemas-microsoft-com:vml" Requires="v">
                <p:oleObj spid="_x0000_s99352" name="Picture" r:id="rId5" imgW="2790720" imgH="3095640" progId="Word.Picture.8">
                  <p:embed/>
                </p:oleObj>
              </mc:Choice>
              <mc:Fallback>
                <p:oleObj name="Picture" r:id="rId5" imgW="2790720" imgH="3095640" progId="Word.Picture.8">
                  <p:embed/>
                  <p:pic>
                    <p:nvPicPr>
                      <p:cNvPr id="114" name="Object 68"/>
                      <p:cNvPicPr>
                        <a:picLocks noChangeAspect="1" noChangeArrowheads="1"/>
                      </p:cNvPicPr>
                      <p:nvPr/>
                    </p:nvPicPr>
                    <p:blipFill>
                      <a:blip r:embed="rId6"/>
                      <a:srcRect/>
                      <a:stretch>
                        <a:fillRect/>
                      </a:stretch>
                    </p:blipFill>
                    <p:spPr bwMode="auto">
                      <a:xfrm>
                        <a:off x="193105" y="2116203"/>
                        <a:ext cx="2231231" cy="247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 name="Text Box 37"/>
          <p:cNvSpPr txBox="1">
            <a:spLocks noChangeAspect="1" noChangeArrowheads="1"/>
          </p:cNvSpPr>
          <p:nvPr/>
        </p:nvSpPr>
        <p:spPr bwMode="auto">
          <a:xfrm>
            <a:off x="682344" y="1649297"/>
            <a:ext cx="7298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defRPr/>
            </a:pPr>
            <a:r>
              <a:rPr kumimoji="0" lang="en-US" sz="2700" b="1" dirty="0">
                <a:solidFill>
                  <a:srgbClr val="003399"/>
                </a:solidFill>
              </a:rPr>
              <a:t>D</a:t>
            </a:r>
            <a:r>
              <a:rPr kumimoji="0" lang="en-US" sz="2700" b="1" dirty="0">
                <a:solidFill>
                  <a:srgbClr val="003399"/>
                </a:solidFill>
                <a:sym typeface="Symbol" pitchFamily="18" charset="2"/>
              </a:rPr>
              <a:t></a:t>
            </a:r>
          </a:p>
        </p:txBody>
      </p:sp>
    </p:spTree>
    <p:extLst>
      <p:ext uri="{BB962C8B-B14F-4D97-AF65-F5344CB8AC3E}">
        <p14:creationId xmlns:p14="http://schemas.microsoft.com/office/powerpoint/2010/main" val="4108039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126" y="857250"/>
            <a:ext cx="8992918" cy="4586288"/>
          </a:xfrm>
          <a:prstGeom prst="rect">
            <a:avLst/>
          </a:prstGeom>
        </p:spPr>
      </p:pic>
      <p:sp>
        <p:nvSpPr>
          <p:cNvPr id="3" name="Title 2"/>
          <p:cNvSpPr>
            <a:spLocks noGrp="1"/>
          </p:cNvSpPr>
          <p:nvPr>
            <p:ph type="title"/>
          </p:nvPr>
        </p:nvSpPr>
        <p:spPr>
          <a:xfrm>
            <a:off x="41126" y="133350"/>
            <a:ext cx="9144000" cy="723900"/>
          </a:xfrm>
        </p:spPr>
        <p:txBody>
          <a:bodyPr>
            <a:noAutofit/>
          </a:bodyPr>
          <a:lstStyle/>
          <a:p>
            <a:pPr algn="ctr"/>
            <a:r>
              <a:rPr lang="en-US" sz="2700" dirty="0"/>
              <a:t>HAND from TauDEM for Onion Creek near Austin Texas</a:t>
            </a:r>
          </a:p>
        </p:txBody>
      </p:sp>
      <p:sp>
        <p:nvSpPr>
          <p:cNvPr id="4" name="TextBox 3"/>
          <p:cNvSpPr txBox="1"/>
          <p:nvPr/>
        </p:nvSpPr>
        <p:spPr>
          <a:xfrm>
            <a:off x="3643534" y="5617845"/>
            <a:ext cx="2003177" cy="307777"/>
          </a:xfrm>
          <a:prstGeom prst="rect">
            <a:avLst/>
          </a:prstGeom>
          <a:noFill/>
        </p:spPr>
        <p:txBody>
          <a:bodyPr wrap="none" rtlCol="0">
            <a:spAutoFit/>
          </a:bodyPr>
          <a:lstStyle/>
          <a:p>
            <a:pPr>
              <a:defRPr/>
            </a:pPr>
            <a:r>
              <a:rPr lang="en-US" sz="1400" dirty="0">
                <a:solidFill>
                  <a:srgbClr val="0464C4"/>
                </a:solidFill>
                <a:latin typeface="Calibri" panose="020F0502020204030204"/>
              </a:rPr>
              <a:t>1/3 arc second NED DEM</a:t>
            </a:r>
          </a:p>
        </p:txBody>
      </p:sp>
    </p:spTree>
    <p:extLst>
      <p:ext uri="{BB962C8B-B14F-4D97-AF65-F5344CB8AC3E}">
        <p14:creationId xmlns:p14="http://schemas.microsoft.com/office/powerpoint/2010/main" val="20885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34818"/>
            <a:ext cx="7886700" cy="902367"/>
          </a:xfrm>
        </p:spPr>
        <p:txBody>
          <a:bodyPr>
            <a:normAutofit fontScale="90000"/>
          </a:bodyPr>
          <a:lstStyle/>
          <a:p>
            <a:r>
              <a:rPr lang="en-US" dirty="0" smtClean="0"/>
              <a:t>The problem of artificial DEM Barriers</a:t>
            </a:r>
            <a:endParaRPr lang="en-US" dirty="0"/>
          </a:p>
        </p:txBody>
      </p:sp>
      <p:grpSp>
        <p:nvGrpSpPr>
          <p:cNvPr id="3" name="Group 2"/>
          <p:cNvGrpSpPr/>
          <p:nvPr/>
        </p:nvGrpSpPr>
        <p:grpSpPr>
          <a:xfrm>
            <a:off x="2744" y="1459582"/>
            <a:ext cx="9141256" cy="4455444"/>
            <a:chOff x="369385" y="1759619"/>
            <a:chExt cx="8443036" cy="4115132"/>
          </a:xfrm>
        </p:grpSpPr>
        <p:pic>
          <p:nvPicPr>
            <p:cNvPr id="4" name="Picture 3"/>
            <p:cNvPicPr>
              <a:picLocks noChangeAspect="1"/>
            </p:cNvPicPr>
            <p:nvPr/>
          </p:nvPicPr>
          <p:blipFill>
            <a:blip r:embed="rId2"/>
            <a:stretch>
              <a:fillRect/>
            </a:stretch>
          </p:blipFill>
          <p:spPr>
            <a:xfrm>
              <a:off x="4572001" y="1759619"/>
              <a:ext cx="4240420" cy="3465425"/>
            </a:xfrm>
            <a:prstGeom prst="rect">
              <a:avLst/>
            </a:prstGeom>
          </p:spPr>
        </p:pic>
        <p:pic>
          <p:nvPicPr>
            <p:cNvPr id="5" name="Picture 4"/>
            <p:cNvPicPr>
              <a:picLocks noChangeAspect="1"/>
            </p:cNvPicPr>
            <p:nvPr/>
          </p:nvPicPr>
          <p:blipFill>
            <a:blip r:embed="rId3"/>
            <a:stretch>
              <a:fillRect/>
            </a:stretch>
          </p:blipFill>
          <p:spPr>
            <a:xfrm>
              <a:off x="369385" y="1759619"/>
              <a:ext cx="4202617" cy="3465426"/>
            </a:xfrm>
            <a:prstGeom prst="rect">
              <a:avLst/>
            </a:prstGeom>
          </p:spPr>
        </p:pic>
        <p:pic>
          <p:nvPicPr>
            <p:cNvPr id="6" name="Picture 5"/>
            <p:cNvPicPr>
              <a:picLocks noChangeAspect="1"/>
            </p:cNvPicPr>
            <p:nvPr/>
          </p:nvPicPr>
          <p:blipFill>
            <a:blip r:embed="rId4"/>
            <a:stretch>
              <a:fillRect/>
            </a:stretch>
          </p:blipFill>
          <p:spPr>
            <a:xfrm>
              <a:off x="6743899" y="5367545"/>
              <a:ext cx="821531" cy="507206"/>
            </a:xfrm>
            <a:prstGeom prst="rect">
              <a:avLst/>
            </a:prstGeom>
          </p:spPr>
        </p:pic>
      </p:grpSp>
    </p:spTree>
    <p:extLst>
      <p:ext uri="{BB962C8B-B14F-4D97-AF65-F5344CB8AC3E}">
        <p14:creationId xmlns:p14="http://schemas.microsoft.com/office/powerpoint/2010/main" val="13324887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1974"/>
            <a:ext cx="9144000" cy="846846"/>
          </a:xfrm>
        </p:spPr>
        <p:txBody>
          <a:bodyPr>
            <a:normAutofit/>
          </a:bodyPr>
          <a:lstStyle/>
          <a:p>
            <a:pPr algn="ctr"/>
            <a:r>
              <a:rPr lang="en-US" sz="2000" b="0" dirty="0"/>
              <a:t>Conditioning the DEM by Obstacle Removal or “etching” using Vector Stream Information used to align and reconcile elevation and hydrography</a:t>
            </a:r>
          </a:p>
        </p:txBody>
      </p:sp>
      <p:graphicFrame>
        <p:nvGraphicFramePr>
          <p:cNvPr id="6" name="Table 5"/>
          <p:cNvGraphicFramePr>
            <a:graphicFrameLocks noGrp="1"/>
          </p:cNvGraphicFramePr>
          <p:nvPr>
            <p:extLst>
              <p:ext uri="{D42A27DB-BD31-4B8C-83A1-F6EECF244321}">
                <p14:modId xmlns:p14="http://schemas.microsoft.com/office/powerpoint/2010/main" val="2963937088"/>
              </p:ext>
            </p:extLst>
          </p:nvPr>
        </p:nvGraphicFramePr>
        <p:xfrm>
          <a:off x="3650667" y="3979756"/>
          <a:ext cx="1973225" cy="1757410"/>
        </p:xfrm>
        <a:graphic>
          <a:graphicData uri="http://schemas.openxmlformats.org/drawingml/2006/table">
            <a:tbl>
              <a:tblPr/>
              <a:tblGrid>
                <a:gridCol w="394645">
                  <a:extLst>
                    <a:ext uri="{9D8B030D-6E8A-4147-A177-3AD203B41FA5}">
                      <a16:colId xmlns:a16="http://schemas.microsoft.com/office/drawing/2014/main" val="2136407274"/>
                    </a:ext>
                  </a:extLst>
                </a:gridCol>
                <a:gridCol w="394645">
                  <a:extLst>
                    <a:ext uri="{9D8B030D-6E8A-4147-A177-3AD203B41FA5}">
                      <a16:colId xmlns:a16="http://schemas.microsoft.com/office/drawing/2014/main" val="3958307200"/>
                    </a:ext>
                  </a:extLst>
                </a:gridCol>
                <a:gridCol w="394645">
                  <a:extLst>
                    <a:ext uri="{9D8B030D-6E8A-4147-A177-3AD203B41FA5}">
                      <a16:colId xmlns:a16="http://schemas.microsoft.com/office/drawing/2014/main" val="2700113457"/>
                    </a:ext>
                  </a:extLst>
                </a:gridCol>
                <a:gridCol w="394645">
                  <a:extLst>
                    <a:ext uri="{9D8B030D-6E8A-4147-A177-3AD203B41FA5}">
                      <a16:colId xmlns:a16="http://schemas.microsoft.com/office/drawing/2014/main" val="2004096960"/>
                    </a:ext>
                  </a:extLst>
                </a:gridCol>
                <a:gridCol w="394645">
                  <a:extLst>
                    <a:ext uri="{9D8B030D-6E8A-4147-A177-3AD203B41FA5}">
                      <a16:colId xmlns:a16="http://schemas.microsoft.com/office/drawing/2014/main" val="1947652887"/>
                    </a:ext>
                  </a:extLst>
                </a:gridCol>
              </a:tblGrid>
              <a:tr h="351482">
                <a:tc>
                  <a:txBody>
                    <a:bodyPr/>
                    <a:lstStyle/>
                    <a:p>
                      <a:pPr algn="ctr" fontAlgn="ctr"/>
                      <a:r>
                        <a:rPr lang="en-US" sz="1400" b="0" i="0" u="none" strike="noStrike">
                          <a:solidFill>
                            <a:srgbClr val="000000"/>
                          </a:solidFill>
                          <a:effectLst/>
                          <a:latin typeface="Calibri" panose="020F0502020204030204" pitchFamily="34" charset="0"/>
                        </a:rPr>
                        <a:t>48</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48</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49</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48</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47</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51482">
                <a:tc>
                  <a:txBody>
                    <a:bodyPr/>
                    <a:lstStyle/>
                    <a:p>
                      <a:pPr algn="ctr" fontAlgn="ctr"/>
                      <a:r>
                        <a:rPr lang="en-US" sz="1400" b="0" i="0" u="none" strike="noStrike">
                          <a:solidFill>
                            <a:srgbClr val="000000"/>
                          </a:solidFill>
                          <a:effectLst/>
                          <a:latin typeface="Calibri" panose="020F0502020204030204" pitchFamily="34" charset="0"/>
                        </a:rPr>
                        <a:t>48</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46</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50</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46</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45</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51482">
                <a:tc>
                  <a:txBody>
                    <a:bodyPr/>
                    <a:lstStyle/>
                    <a:p>
                      <a:pPr algn="ctr" fontAlgn="ctr"/>
                      <a:r>
                        <a:rPr lang="en-US" sz="1400" b="0" i="0" u="none" strike="noStrike">
                          <a:solidFill>
                            <a:srgbClr val="000000"/>
                          </a:solidFill>
                          <a:effectLst/>
                          <a:latin typeface="Calibri" panose="020F0502020204030204" pitchFamily="34" charset="0"/>
                        </a:rPr>
                        <a:t>47</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45</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51</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43</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39</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51482">
                <a:tc>
                  <a:txBody>
                    <a:bodyPr/>
                    <a:lstStyle/>
                    <a:p>
                      <a:pPr algn="ctr" fontAlgn="ctr"/>
                      <a:r>
                        <a:rPr lang="en-US" sz="1400" b="0" i="0" u="none" strike="noStrike">
                          <a:solidFill>
                            <a:srgbClr val="000000"/>
                          </a:solidFill>
                          <a:effectLst/>
                          <a:latin typeface="Calibri" panose="020F0502020204030204" pitchFamily="34" charset="0"/>
                        </a:rPr>
                        <a:t>44</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40</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51</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47</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47</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51482">
                <a:tc>
                  <a:txBody>
                    <a:bodyPr/>
                    <a:lstStyle/>
                    <a:p>
                      <a:pPr algn="ctr" fontAlgn="ctr"/>
                      <a:r>
                        <a:rPr lang="en-US" sz="1400" b="0" i="0" u="none" strike="noStrike" dirty="0" smtClean="0">
                          <a:solidFill>
                            <a:srgbClr val="000000"/>
                          </a:solidFill>
                          <a:effectLst/>
                          <a:latin typeface="Calibri" panose="020F0502020204030204" pitchFamily="34" charset="0"/>
                        </a:rPr>
                        <a:t>41</a:t>
                      </a:r>
                      <a:endParaRPr lang="en-US" sz="1400" b="0" i="0" u="none" strike="noStrike" dirty="0">
                        <a:solidFill>
                          <a:srgbClr val="000000"/>
                        </a:solidFill>
                        <a:effectLst/>
                        <a:latin typeface="Calibri" panose="020F0502020204030204" pitchFamily="34" charset="0"/>
                      </a:endParaRP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45</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52</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48</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48</a:t>
                      </a:r>
                    </a:p>
                  </a:txBody>
                  <a:tcPr marL="9250" marR="9250"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grpSp>
        <p:nvGrpSpPr>
          <p:cNvPr id="4" name="Group 3"/>
          <p:cNvGrpSpPr/>
          <p:nvPr/>
        </p:nvGrpSpPr>
        <p:grpSpPr>
          <a:xfrm>
            <a:off x="280424" y="1566879"/>
            <a:ext cx="8563537" cy="2196510"/>
            <a:chOff x="1475737" y="2194561"/>
            <a:chExt cx="6148665" cy="1424898"/>
          </a:xfrm>
        </p:grpSpPr>
        <p:pic>
          <p:nvPicPr>
            <p:cNvPr id="9" name="Picture 8"/>
            <p:cNvPicPr>
              <a:picLocks noChangeAspect="1"/>
            </p:cNvPicPr>
            <p:nvPr/>
          </p:nvPicPr>
          <p:blipFill>
            <a:blip r:embed="rId2"/>
            <a:stretch>
              <a:fillRect/>
            </a:stretch>
          </p:blipFill>
          <p:spPr>
            <a:xfrm>
              <a:off x="1475737" y="2194561"/>
              <a:ext cx="1752359" cy="1424898"/>
            </a:xfrm>
            <a:prstGeom prst="rect">
              <a:avLst/>
            </a:prstGeom>
          </p:spPr>
        </p:pic>
        <p:pic>
          <p:nvPicPr>
            <p:cNvPr id="10" name="Picture 9"/>
            <p:cNvPicPr>
              <a:picLocks noChangeAspect="1"/>
            </p:cNvPicPr>
            <p:nvPr/>
          </p:nvPicPr>
          <p:blipFill>
            <a:blip r:embed="rId3"/>
            <a:stretch>
              <a:fillRect/>
            </a:stretch>
          </p:blipFill>
          <p:spPr>
            <a:xfrm>
              <a:off x="3688921" y="2194561"/>
              <a:ext cx="1761209" cy="1424898"/>
            </a:xfrm>
            <a:prstGeom prst="rect">
              <a:avLst/>
            </a:prstGeom>
          </p:spPr>
        </p:pic>
        <p:pic>
          <p:nvPicPr>
            <p:cNvPr id="11" name="Picture 10"/>
            <p:cNvPicPr>
              <a:picLocks noChangeAspect="1"/>
            </p:cNvPicPr>
            <p:nvPr/>
          </p:nvPicPr>
          <p:blipFill>
            <a:blip r:embed="rId4"/>
            <a:stretch>
              <a:fillRect/>
            </a:stretch>
          </p:blipFill>
          <p:spPr>
            <a:xfrm>
              <a:off x="5909247" y="2194561"/>
              <a:ext cx="1715155" cy="1424898"/>
            </a:xfrm>
            <a:prstGeom prst="rect">
              <a:avLst/>
            </a:prstGeom>
          </p:spPr>
        </p:pic>
      </p:grpSp>
      <p:graphicFrame>
        <p:nvGraphicFramePr>
          <p:cNvPr id="12" name="Table 11"/>
          <p:cNvGraphicFramePr>
            <a:graphicFrameLocks noGrp="1"/>
          </p:cNvGraphicFramePr>
          <p:nvPr>
            <p:extLst>
              <p:ext uri="{D42A27DB-BD31-4B8C-83A1-F6EECF244321}">
                <p14:modId xmlns:p14="http://schemas.microsoft.com/office/powerpoint/2010/main" val="3684381084"/>
              </p:ext>
            </p:extLst>
          </p:nvPr>
        </p:nvGraphicFramePr>
        <p:xfrm>
          <a:off x="622850" y="3990315"/>
          <a:ext cx="1971145" cy="1757814"/>
        </p:xfrm>
        <a:graphic>
          <a:graphicData uri="http://schemas.openxmlformats.org/drawingml/2006/table">
            <a:tbl>
              <a:tblPr/>
              <a:tblGrid>
                <a:gridCol w="394229">
                  <a:extLst>
                    <a:ext uri="{9D8B030D-6E8A-4147-A177-3AD203B41FA5}">
                      <a16:colId xmlns:a16="http://schemas.microsoft.com/office/drawing/2014/main" val="2136407274"/>
                    </a:ext>
                  </a:extLst>
                </a:gridCol>
                <a:gridCol w="394229">
                  <a:extLst>
                    <a:ext uri="{9D8B030D-6E8A-4147-A177-3AD203B41FA5}">
                      <a16:colId xmlns:a16="http://schemas.microsoft.com/office/drawing/2014/main" val="3958307200"/>
                    </a:ext>
                  </a:extLst>
                </a:gridCol>
                <a:gridCol w="394229">
                  <a:extLst>
                    <a:ext uri="{9D8B030D-6E8A-4147-A177-3AD203B41FA5}">
                      <a16:colId xmlns:a16="http://schemas.microsoft.com/office/drawing/2014/main" val="2700113457"/>
                    </a:ext>
                  </a:extLst>
                </a:gridCol>
                <a:gridCol w="394229">
                  <a:extLst>
                    <a:ext uri="{9D8B030D-6E8A-4147-A177-3AD203B41FA5}">
                      <a16:colId xmlns:a16="http://schemas.microsoft.com/office/drawing/2014/main" val="2004096960"/>
                    </a:ext>
                  </a:extLst>
                </a:gridCol>
                <a:gridCol w="394229">
                  <a:extLst>
                    <a:ext uri="{9D8B030D-6E8A-4147-A177-3AD203B41FA5}">
                      <a16:colId xmlns:a16="http://schemas.microsoft.com/office/drawing/2014/main" val="1947652887"/>
                    </a:ext>
                  </a:extLst>
                </a:gridCol>
              </a:tblGrid>
              <a:tr h="353374">
                <a:tc>
                  <a:txBody>
                    <a:bodyPr/>
                    <a:lstStyle/>
                    <a:p>
                      <a:pPr algn="ctr" fontAlgn="ctr"/>
                      <a:r>
                        <a:rPr lang="en-US" sz="1400" b="0" i="0" u="none" strike="noStrike">
                          <a:solidFill>
                            <a:srgbClr val="000000"/>
                          </a:solidFill>
                          <a:effectLst/>
                          <a:latin typeface="Calibri" panose="020F0502020204030204" pitchFamily="34" charset="0"/>
                        </a:rPr>
                        <a:t>48</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48</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49</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48</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47</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51110">
                <a:tc>
                  <a:txBody>
                    <a:bodyPr/>
                    <a:lstStyle/>
                    <a:p>
                      <a:pPr algn="ctr" fontAlgn="ctr"/>
                      <a:r>
                        <a:rPr lang="en-US" sz="1400" b="0" i="0" u="none" strike="noStrike">
                          <a:solidFill>
                            <a:srgbClr val="000000"/>
                          </a:solidFill>
                          <a:effectLst/>
                          <a:latin typeface="Calibri" panose="020F0502020204030204" pitchFamily="34" charset="0"/>
                        </a:rPr>
                        <a:t>48</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46</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50</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46</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45</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51110">
                <a:tc>
                  <a:txBody>
                    <a:bodyPr/>
                    <a:lstStyle/>
                    <a:p>
                      <a:pPr algn="ctr" fontAlgn="ctr"/>
                      <a:r>
                        <a:rPr lang="en-US" sz="1400" b="0" i="0" u="none" strike="noStrike">
                          <a:solidFill>
                            <a:srgbClr val="000000"/>
                          </a:solidFill>
                          <a:effectLst/>
                          <a:latin typeface="Calibri" panose="020F0502020204030204" pitchFamily="34" charset="0"/>
                        </a:rPr>
                        <a:t>47</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45</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51</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43</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39</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51110">
                <a:tc>
                  <a:txBody>
                    <a:bodyPr/>
                    <a:lstStyle/>
                    <a:p>
                      <a:pPr algn="ctr" fontAlgn="ctr"/>
                      <a:r>
                        <a:rPr lang="en-US" sz="1400" b="0" i="0" u="none" strike="noStrike">
                          <a:solidFill>
                            <a:srgbClr val="000000"/>
                          </a:solidFill>
                          <a:effectLst/>
                          <a:latin typeface="Calibri" panose="020F0502020204030204" pitchFamily="34" charset="0"/>
                        </a:rPr>
                        <a:t>44</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40</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51</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47</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47</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51110">
                <a:tc>
                  <a:txBody>
                    <a:bodyPr/>
                    <a:lstStyle/>
                    <a:p>
                      <a:pPr algn="ctr" fontAlgn="ctr"/>
                      <a:r>
                        <a:rPr lang="en-US" sz="1400" b="0" i="0" u="none" strike="noStrike" dirty="0" smtClean="0">
                          <a:solidFill>
                            <a:srgbClr val="000000"/>
                          </a:solidFill>
                          <a:effectLst/>
                          <a:latin typeface="Calibri" panose="020F0502020204030204" pitchFamily="34" charset="0"/>
                        </a:rPr>
                        <a:t>41</a:t>
                      </a:r>
                      <a:endParaRPr lang="en-US" sz="1400" b="0" i="0" u="none" strike="noStrike" dirty="0">
                        <a:solidFill>
                          <a:srgbClr val="000000"/>
                        </a:solidFill>
                        <a:effectLst/>
                        <a:latin typeface="Calibri" panose="020F0502020204030204" pitchFamily="34" charset="0"/>
                      </a:endParaRP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45</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52</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48</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48</a:t>
                      </a:r>
                    </a:p>
                  </a:txBody>
                  <a:tcPr marL="9240" marR="9240" marT="92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3" name="Freeform 12"/>
          <p:cNvSpPr/>
          <p:nvPr/>
        </p:nvSpPr>
        <p:spPr bwMode="auto">
          <a:xfrm>
            <a:off x="3754765" y="4765381"/>
            <a:ext cx="1869127" cy="855955"/>
          </a:xfrm>
          <a:custGeom>
            <a:avLst/>
            <a:gdLst>
              <a:gd name="connsiteX0" fmla="*/ 0 w 2198669"/>
              <a:gd name="connsiteY0" fmla="*/ 1006867 h 1006867"/>
              <a:gd name="connsiteX1" fmla="*/ 184934 w 2198669"/>
              <a:gd name="connsiteY1" fmla="*/ 904126 h 1006867"/>
              <a:gd name="connsiteX2" fmla="*/ 215757 w 2198669"/>
              <a:gd name="connsiteY2" fmla="*/ 852755 h 1006867"/>
              <a:gd name="connsiteX3" fmla="*/ 246579 w 2198669"/>
              <a:gd name="connsiteY3" fmla="*/ 832207 h 1006867"/>
              <a:gd name="connsiteX4" fmla="*/ 318498 w 2198669"/>
              <a:gd name="connsiteY4" fmla="*/ 760288 h 1006867"/>
              <a:gd name="connsiteX5" fmla="*/ 390418 w 2198669"/>
              <a:gd name="connsiteY5" fmla="*/ 678094 h 1006867"/>
              <a:gd name="connsiteX6" fmla="*/ 421240 w 2198669"/>
              <a:gd name="connsiteY6" fmla="*/ 657546 h 1006867"/>
              <a:gd name="connsiteX7" fmla="*/ 503433 w 2198669"/>
              <a:gd name="connsiteY7" fmla="*/ 595901 h 1006867"/>
              <a:gd name="connsiteX8" fmla="*/ 523982 w 2198669"/>
              <a:gd name="connsiteY8" fmla="*/ 575353 h 1006867"/>
              <a:gd name="connsiteX9" fmla="*/ 544530 w 2198669"/>
              <a:gd name="connsiteY9" fmla="*/ 544530 h 1006867"/>
              <a:gd name="connsiteX10" fmla="*/ 575352 w 2198669"/>
              <a:gd name="connsiteY10" fmla="*/ 523982 h 1006867"/>
              <a:gd name="connsiteX11" fmla="*/ 616449 w 2198669"/>
              <a:gd name="connsiteY11" fmla="*/ 482885 h 1006867"/>
              <a:gd name="connsiteX12" fmla="*/ 647271 w 2198669"/>
              <a:gd name="connsiteY12" fmla="*/ 452063 h 1006867"/>
              <a:gd name="connsiteX13" fmla="*/ 678094 w 2198669"/>
              <a:gd name="connsiteY13" fmla="*/ 431515 h 1006867"/>
              <a:gd name="connsiteX14" fmla="*/ 698642 w 2198669"/>
              <a:gd name="connsiteY14" fmla="*/ 410966 h 1006867"/>
              <a:gd name="connsiteX15" fmla="*/ 729465 w 2198669"/>
              <a:gd name="connsiteY15" fmla="*/ 400692 h 1006867"/>
              <a:gd name="connsiteX16" fmla="*/ 791110 w 2198669"/>
              <a:gd name="connsiteY16" fmla="*/ 328773 h 1006867"/>
              <a:gd name="connsiteX17" fmla="*/ 821932 w 2198669"/>
              <a:gd name="connsiteY17" fmla="*/ 308225 h 1006867"/>
              <a:gd name="connsiteX18" fmla="*/ 863029 w 2198669"/>
              <a:gd name="connsiteY18" fmla="*/ 267128 h 1006867"/>
              <a:gd name="connsiteX19" fmla="*/ 883577 w 2198669"/>
              <a:gd name="connsiteY19" fmla="*/ 236306 h 1006867"/>
              <a:gd name="connsiteX20" fmla="*/ 914400 w 2198669"/>
              <a:gd name="connsiteY20" fmla="*/ 226032 h 1006867"/>
              <a:gd name="connsiteX21" fmla="*/ 934948 w 2198669"/>
              <a:gd name="connsiteY21" fmla="*/ 195209 h 1006867"/>
              <a:gd name="connsiteX22" fmla="*/ 965770 w 2198669"/>
              <a:gd name="connsiteY22" fmla="*/ 174661 h 1006867"/>
              <a:gd name="connsiteX23" fmla="*/ 1017141 w 2198669"/>
              <a:gd name="connsiteY23" fmla="*/ 133564 h 1006867"/>
              <a:gd name="connsiteX24" fmla="*/ 1037689 w 2198669"/>
              <a:gd name="connsiteY24" fmla="*/ 102742 h 1006867"/>
              <a:gd name="connsiteX25" fmla="*/ 1068512 w 2198669"/>
              <a:gd name="connsiteY25" fmla="*/ 92467 h 1006867"/>
              <a:gd name="connsiteX26" fmla="*/ 1160979 w 2198669"/>
              <a:gd name="connsiteY26" fmla="*/ 51371 h 1006867"/>
              <a:gd name="connsiteX27" fmla="*/ 1243173 w 2198669"/>
              <a:gd name="connsiteY27" fmla="*/ 30823 h 1006867"/>
              <a:gd name="connsiteX28" fmla="*/ 1315092 w 2198669"/>
              <a:gd name="connsiteY28" fmla="*/ 10274 h 1006867"/>
              <a:gd name="connsiteX29" fmla="*/ 1407559 w 2198669"/>
              <a:gd name="connsiteY29" fmla="*/ 0 h 1006867"/>
              <a:gd name="connsiteX30" fmla="*/ 1623316 w 2198669"/>
              <a:gd name="connsiteY30" fmla="*/ 10274 h 1006867"/>
              <a:gd name="connsiteX31" fmla="*/ 1664413 w 2198669"/>
              <a:gd name="connsiteY31" fmla="*/ 20548 h 1006867"/>
              <a:gd name="connsiteX32" fmla="*/ 1777429 w 2198669"/>
              <a:gd name="connsiteY32" fmla="*/ 41097 h 1006867"/>
              <a:gd name="connsiteX33" fmla="*/ 1869896 w 2198669"/>
              <a:gd name="connsiteY33" fmla="*/ 71919 h 1006867"/>
              <a:gd name="connsiteX34" fmla="*/ 1900719 w 2198669"/>
              <a:gd name="connsiteY34" fmla="*/ 82193 h 1006867"/>
              <a:gd name="connsiteX35" fmla="*/ 1952089 w 2198669"/>
              <a:gd name="connsiteY35" fmla="*/ 92467 h 1006867"/>
              <a:gd name="connsiteX36" fmla="*/ 1982912 w 2198669"/>
              <a:gd name="connsiteY36" fmla="*/ 102742 h 1006867"/>
              <a:gd name="connsiteX37" fmla="*/ 2198669 w 2198669"/>
              <a:gd name="connsiteY37" fmla="*/ 113016 h 100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98669" h="1006867">
                <a:moveTo>
                  <a:pt x="0" y="1006867"/>
                </a:moveTo>
                <a:cubicBezTo>
                  <a:pt x="61645" y="972620"/>
                  <a:pt x="124464" y="940408"/>
                  <a:pt x="184934" y="904126"/>
                </a:cubicBezTo>
                <a:cubicBezTo>
                  <a:pt x="227902" y="878345"/>
                  <a:pt x="185917" y="890056"/>
                  <a:pt x="215757" y="852755"/>
                </a:cubicBezTo>
                <a:cubicBezTo>
                  <a:pt x="223471" y="843113"/>
                  <a:pt x="236305" y="839056"/>
                  <a:pt x="246579" y="832207"/>
                </a:cubicBezTo>
                <a:cubicBezTo>
                  <a:pt x="293683" y="761551"/>
                  <a:pt x="264247" y="778372"/>
                  <a:pt x="318498" y="760288"/>
                </a:cubicBezTo>
                <a:cubicBezTo>
                  <a:pt x="340221" y="727704"/>
                  <a:pt x="354357" y="702135"/>
                  <a:pt x="390418" y="678094"/>
                </a:cubicBezTo>
                <a:cubicBezTo>
                  <a:pt x="400692" y="671245"/>
                  <a:pt x="411947" y="665677"/>
                  <a:pt x="421240" y="657546"/>
                </a:cubicBezTo>
                <a:cubicBezTo>
                  <a:pt x="493891" y="593977"/>
                  <a:pt x="443545" y="615864"/>
                  <a:pt x="503433" y="595901"/>
                </a:cubicBezTo>
                <a:cubicBezTo>
                  <a:pt x="510283" y="589052"/>
                  <a:pt x="517931" y="582917"/>
                  <a:pt x="523982" y="575353"/>
                </a:cubicBezTo>
                <a:cubicBezTo>
                  <a:pt x="531696" y="565711"/>
                  <a:pt x="535799" y="553262"/>
                  <a:pt x="544530" y="544530"/>
                </a:cubicBezTo>
                <a:cubicBezTo>
                  <a:pt x="553261" y="535799"/>
                  <a:pt x="565977" y="532018"/>
                  <a:pt x="575352" y="523982"/>
                </a:cubicBezTo>
                <a:cubicBezTo>
                  <a:pt x="590061" y="511374"/>
                  <a:pt x="602750" y="496584"/>
                  <a:pt x="616449" y="482885"/>
                </a:cubicBezTo>
                <a:cubicBezTo>
                  <a:pt x="626723" y="472611"/>
                  <a:pt x="635181" y="460122"/>
                  <a:pt x="647271" y="452063"/>
                </a:cubicBezTo>
                <a:cubicBezTo>
                  <a:pt x="657545" y="445214"/>
                  <a:pt x="668452" y="439229"/>
                  <a:pt x="678094" y="431515"/>
                </a:cubicBezTo>
                <a:cubicBezTo>
                  <a:pt x="685658" y="425464"/>
                  <a:pt x="690336" y="415950"/>
                  <a:pt x="698642" y="410966"/>
                </a:cubicBezTo>
                <a:cubicBezTo>
                  <a:pt x="707929" y="405394"/>
                  <a:pt x="719191" y="404117"/>
                  <a:pt x="729465" y="400692"/>
                </a:cubicBezTo>
                <a:cubicBezTo>
                  <a:pt x="748056" y="372806"/>
                  <a:pt x="761213" y="348704"/>
                  <a:pt x="791110" y="328773"/>
                </a:cubicBezTo>
                <a:cubicBezTo>
                  <a:pt x="801384" y="321924"/>
                  <a:pt x="812557" y="316261"/>
                  <a:pt x="821932" y="308225"/>
                </a:cubicBezTo>
                <a:cubicBezTo>
                  <a:pt x="836641" y="295617"/>
                  <a:pt x="852283" y="283248"/>
                  <a:pt x="863029" y="267128"/>
                </a:cubicBezTo>
                <a:cubicBezTo>
                  <a:pt x="869878" y="256854"/>
                  <a:pt x="873935" y="244020"/>
                  <a:pt x="883577" y="236306"/>
                </a:cubicBezTo>
                <a:cubicBezTo>
                  <a:pt x="892034" y="229541"/>
                  <a:pt x="904126" y="229457"/>
                  <a:pt x="914400" y="226032"/>
                </a:cubicBezTo>
                <a:cubicBezTo>
                  <a:pt x="921249" y="215758"/>
                  <a:pt x="926217" y="203941"/>
                  <a:pt x="934948" y="195209"/>
                </a:cubicBezTo>
                <a:cubicBezTo>
                  <a:pt x="943679" y="186478"/>
                  <a:pt x="956128" y="182375"/>
                  <a:pt x="965770" y="174661"/>
                </a:cubicBezTo>
                <a:cubicBezTo>
                  <a:pt x="1038968" y="116102"/>
                  <a:pt x="922277" y="196807"/>
                  <a:pt x="1017141" y="133564"/>
                </a:cubicBezTo>
                <a:cubicBezTo>
                  <a:pt x="1023990" y="123290"/>
                  <a:pt x="1028047" y="110456"/>
                  <a:pt x="1037689" y="102742"/>
                </a:cubicBezTo>
                <a:cubicBezTo>
                  <a:pt x="1046146" y="95976"/>
                  <a:pt x="1058825" y="97310"/>
                  <a:pt x="1068512" y="92467"/>
                </a:cubicBezTo>
                <a:cubicBezTo>
                  <a:pt x="1166193" y="43626"/>
                  <a:pt x="1001953" y="104378"/>
                  <a:pt x="1160979" y="51371"/>
                </a:cubicBezTo>
                <a:cubicBezTo>
                  <a:pt x="1231444" y="27883"/>
                  <a:pt x="1143974" y="55624"/>
                  <a:pt x="1243173" y="30823"/>
                </a:cubicBezTo>
                <a:cubicBezTo>
                  <a:pt x="1286148" y="20079"/>
                  <a:pt x="1265109" y="17964"/>
                  <a:pt x="1315092" y="10274"/>
                </a:cubicBezTo>
                <a:cubicBezTo>
                  <a:pt x="1345743" y="5558"/>
                  <a:pt x="1376737" y="3425"/>
                  <a:pt x="1407559" y="0"/>
                </a:cubicBezTo>
                <a:cubicBezTo>
                  <a:pt x="1479478" y="3425"/>
                  <a:pt x="1551545" y="4532"/>
                  <a:pt x="1623316" y="10274"/>
                </a:cubicBezTo>
                <a:cubicBezTo>
                  <a:pt x="1637392" y="11400"/>
                  <a:pt x="1650629" y="17485"/>
                  <a:pt x="1664413" y="20548"/>
                </a:cubicBezTo>
                <a:cubicBezTo>
                  <a:pt x="1707509" y="30125"/>
                  <a:pt x="1732798" y="33659"/>
                  <a:pt x="1777429" y="41097"/>
                </a:cubicBezTo>
                <a:lnTo>
                  <a:pt x="1869896" y="71919"/>
                </a:lnTo>
                <a:cubicBezTo>
                  <a:pt x="1880170" y="75344"/>
                  <a:pt x="1890099" y="80069"/>
                  <a:pt x="1900719" y="82193"/>
                </a:cubicBezTo>
                <a:cubicBezTo>
                  <a:pt x="1917842" y="85618"/>
                  <a:pt x="1935148" y="88232"/>
                  <a:pt x="1952089" y="92467"/>
                </a:cubicBezTo>
                <a:cubicBezTo>
                  <a:pt x="1962596" y="95094"/>
                  <a:pt x="1972257" y="100805"/>
                  <a:pt x="1982912" y="102742"/>
                </a:cubicBezTo>
                <a:cubicBezTo>
                  <a:pt x="2069788" y="118538"/>
                  <a:pt x="2101177" y="113016"/>
                  <a:pt x="2198669" y="113016"/>
                </a:cubicBezTo>
              </a:path>
            </a:pathLst>
          </a:custGeom>
          <a:noFill/>
          <a:ln w="28575">
            <a:solidFill>
              <a:schemeClr val="tx2">
                <a:lumMod val="50000"/>
                <a:lumOff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Arial"/>
              <a:ea typeface="ＭＳ Ｐゴシック"/>
            </a:endParaRPr>
          </a:p>
        </p:txBody>
      </p:sp>
      <p:graphicFrame>
        <p:nvGraphicFramePr>
          <p:cNvPr id="14" name="Table 13"/>
          <p:cNvGraphicFramePr>
            <a:graphicFrameLocks noGrp="1"/>
          </p:cNvGraphicFramePr>
          <p:nvPr>
            <p:extLst>
              <p:ext uri="{D42A27DB-BD31-4B8C-83A1-F6EECF244321}">
                <p14:modId xmlns:p14="http://schemas.microsoft.com/office/powerpoint/2010/main" val="1638955157"/>
              </p:ext>
            </p:extLst>
          </p:nvPr>
        </p:nvGraphicFramePr>
        <p:xfrm>
          <a:off x="6666227" y="3996544"/>
          <a:ext cx="1966690" cy="1751585"/>
        </p:xfrm>
        <a:graphic>
          <a:graphicData uri="http://schemas.openxmlformats.org/drawingml/2006/table">
            <a:tbl>
              <a:tblPr/>
              <a:tblGrid>
                <a:gridCol w="393338">
                  <a:extLst>
                    <a:ext uri="{9D8B030D-6E8A-4147-A177-3AD203B41FA5}">
                      <a16:colId xmlns:a16="http://schemas.microsoft.com/office/drawing/2014/main" val="2136407274"/>
                    </a:ext>
                  </a:extLst>
                </a:gridCol>
                <a:gridCol w="393338">
                  <a:extLst>
                    <a:ext uri="{9D8B030D-6E8A-4147-A177-3AD203B41FA5}">
                      <a16:colId xmlns:a16="http://schemas.microsoft.com/office/drawing/2014/main" val="3958307200"/>
                    </a:ext>
                  </a:extLst>
                </a:gridCol>
                <a:gridCol w="393338">
                  <a:extLst>
                    <a:ext uri="{9D8B030D-6E8A-4147-A177-3AD203B41FA5}">
                      <a16:colId xmlns:a16="http://schemas.microsoft.com/office/drawing/2014/main" val="2700113457"/>
                    </a:ext>
                  </a:extLst>
                </a:gridCol>
                <a:gridCol w="393338">
                  <a:extLst>
                    <a:ext uri="{9D8B030D-6E8A-4147-A177-3AD203B41FA5}">
                      <a16:colId xmlns:a16="http://schemas.microsoft.com/office/drawing/2014/main" val="2004096960"/>
                    </a:ext>
                  </a:extLst>
                </a:gridCol>
                <a:gridCol w="393338">
                  <a:extLst>
                    <a:ext uri="{9D8B030D-6E8A-4147-A177-3AD203B41FA5}">
                      <a16:colId xmlns:a16="http://schemas.microsoft.com/office/drawing/2014/main" val="1947652887"/>
                    </a:ext>
                  </a:extLst>
                </a:gridCol>
              </a:tblGrid>
              <a:tr h="350317">
                <a:tc>
                  <a:txBody>
                    <a:bodyPr/>
                    <a:lstStyle/>
                    <a:p>
                      <a:pPr algn="ctr" fontAlgn="ctr"/>
                      <a:r>
                        <a:rPr lang="en-US" sz="1400" b="0" i="0" u="none" strike="noStrike">
                          <a:solidFill>
                            <a:srgbClr val="000000"/>
                          </a:solidFill>
                          <a:effectLst/>
                          <a:latin typeface="Calibri" panose="020F0502020204030204" pitchFamily="34" charset="0"/>
                        </a:rPr>
                        <a:t>48</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48</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49</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48</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47</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50317">
                <a:tc>
                  <a:txBody>
                    <a:bodyPr/>
                    <a:lstStyle/>
                    <a:p>
                      <a:pPr algn="ctr" fontAlgn="ctr"/>
                      <a:r>
                        <a:rPr lang="en-US" sz="1400" b="0" i="0" u="none" strike="noStrike">
                          <a:solidFill>
                            <a:srgbClr val="000000"/>
                          </a:solidFill>
                          <a:effectLst/>
                          <a:latin typeface="Calibri" panose="020F0502020204030204" pitchFamily="34" charset="0"/>
                        </a:rPr>
                        <a:t>48</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46</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50</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46</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45</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50317">
                <a:tc>
                  <a:txBody>
                    <a:bodyPr/>
                    <a:lstStyle/>
                    <a:p>
                      <a:pPr algn="ctr" fontAlgn="ctr"/>
                      <a:r>
                        <a:rPr lang="en-US" sz="1400" b="0" i="0" u="none" strike="noStrike">
                          <a:solidFill>
                            <a:srgbClr val="000000"/>
                          </a:solidFill>
                          <a:effectLst/>
                          <a:latin typeface="Calibri" panose="020F0502020204030204" pitchFamily="34" charset="0"/>
                        </a:rPr>
                        <a:t>47</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45</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smtClean="0">
                          <a:solidFill>
                            <a:srgbClr val="000000"/>
                          </a:solidFill>
                          <a:effectLst/>
                          <a:latin typeface="Calibri" panose="020F0502020204030204" pitchFamily="34" charset="0"/>
                        </a:rPr>
                        <a:t>40</a:t>
                      </a:r>
                      <a:endParaRPr lang="en-US" sz="1400" b="0" i="0" u="none" strike="noStrike" dirty="0">
                        <a:solidFill>
                          <a:srgbClr val="000000"/>
                        </a:solidFill>
                        <a:effectLst/>
                        <a:latin typeface="Calibri" panose="020F0502020204030204" pitchFamily="34" charset="0"/>
                      </a:endParaRP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400" b="0" i="0" u="none" strike="noStrike" dirty="0" smtClean="0">
                          <a:solidFill>
                            <a:srgbClr val="000000"/>
                          </a:solidFill>
                          <a:effectLst/>
                          <a:latin typeface="Calibri" panose="020F0502020204030204" pitchFamily="34" charset="0"/>
                        </a:rPr>
                        <a:t>40</a:t>
                      </a:r>
                      <a:endParaRPr lang="en-US" sz="1400" b="0" i="0" u="none" strike="noStrike" dirty="0">
                        <a:solidFill>
                          <a:srgbClr val="000000"/>
                        </a:solidFill>
                        <a:effectLst/>
                        <a:latin typeface="Calibri" panose="020F0502020204030204" pitchFamily="34" charset="0"/>
                      </a:endParaRP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400" b="0" i="0" u="none" strike="noStrike">
                          <a:solidFill>
                            <a:srgbClr val="000000"/>
                          </a:solidFill>
                          <a:effectLst/>
                          <a:latin typeface="Calibri" panose="020F0502020204030204" pitchFamily="34" charset="0"/>
                        </a:rPr>
                        <a:t>39</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50317">
                <a:tc>
                  <a:txBody>
                    <a:bodyPr/>
                    <a:lstStyle/>
                    <a:p>
                      <a:pPr algn="ctr" fontAlgn="ctr"/>
                      <a:r>
                        <a:rPr lang="en-US" sz="1400" b="0" i="0" u="none" strike="noStrike">
                          <a:solidFill>
                            <a:srgbClr val="000000"/>
                          </a:solidFill>
                          <a:effectLst/>
                          <a:latin typeface="Calibri" panose="020F0502020204030204" pitchFamily="34" charset="0"/>
                        </a:rPr>
                        <a:t>44</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smtClean="0">
                          <a:solidFill>
                            <a:srgbClr val="000000"/>
                          </a:solidFill>
                          <a:effectLst/>
                          <a:latin typeface="Calibri" panose="020F0502020204030204" pitchFamily="34" charset="0"/>
                        </a:rPr>
                        <a:t>40</a:t>
                      </a:r>
                      <a:endParaRPr lang="en-US" sz="1400" b="0" i="0" u="none" strike="noStrike" dirty="0">
                        <a:solidFill>
                          <a:srgbClr val="000000"/>
                        </a:solidFill>
                        <a:effectLst/>
                        <a:latin typeface="Calibri" panose="020F0502020204030204" pitchFamily="34" charset="0"/>
                      </a:endParaRP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51</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47</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47</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50317">
                <a:tc>
                  <a:txBody>
                    <a:bodyPr/>
                    <a:lstStyle/>
                    <a:p>
                      <a:pPr algn="ctr" fontAlgn="ctr"/>
                      <a:r>
                        <a:rPr lang="en-US" sz="1400" b="0" i="0" u="none" strike="noStrike" dirty="0" smtClean="0">
                          <a:solidFill>
                            <a:srgbClr val="000000"/>
                          </a:solidFill>
                          <a:effectLst/>
                          <a:latin typeface="Calibri" panose="020F0502020204030204" pitchFamily="34" charset="0"/>
                        </a:rPr>
                        <a:t>41</a:t>
                      </a:r>
                      <a:endParaRPr lang="en-US" sz="1400" b="0" i="0" u="none" strike="noStrike" dirty="0">
                        <a:solidFill>
                          <a:srgbClr val="000000"/>
                        </a:solidFill>
                        <a:effectLst/>
                        <a:latin typeface="Calibri" panose="020F0502020204030204" pitchFamily="34" charset="0"/>
                      </a:endParaRP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45</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52</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0000"/>
                          </a:solidFill>
                          <a:effectLst/>
                          <a:latin typeface="Calibri" panose="020F0502020204030204" pitchFamily="34" charset="0"/>
                        </a:rPr>
                        <a:t>48</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Calibri" panose="020F0502020204030204" pitchFamily="34" charset="0"/>
                        </a:rPr>
                        <a:t>48</a:t>
                      </a:r>
                    </a:p>
                  </a:txBody>
                  <a:tcPr marL="9219" marR="9219" marT="9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6" name="Oval 15"/>
          <p:cNvSpPr/>
          <p:nvPr/>
        </p:nvSpPr>
        <p:spPr bwMode="auto">
          <a:xfrm>
            <a:off x="4493586" y="4722106"/>
            <a:ext cx="318399" cy="278536"/>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dirty="0">
              <a:solidFill>
                <a:srgbClr val="000000"/>
              </a:solidFill>
              <a:latin typeface="Arial" charset="0"/>
              <a:ea typeface="ＭＳ Ｐゴシック" pitchFamily="16" charset="-128"/>
              <a:cs typeface="ＭＳ Ｐゴシック" pitchFamily="-97" charset="-128"/>
            </a:endParaRPr>
          </a:p>
        </p:txBody>
      </p:sp>
      <p:sp>
        <p:nvSpPr>
          <p:cNvPr id="17" name="Oval 16"/>
          <p:cNvSpPr/>
          <p:nvPr/>
        </p:nvSpPr>
        <p:spPr bwMode="auto">
          <a:xfrm>
            <a:off x="4869977" y="4722105"/>
            <a:ext cx="318399" cy="278536"/>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dirty="0">
              <a:solidFill>
                <a:srgbClr val="000000"/>
              </a:solidFill>
              <a:latin typeface="Arial" charset="0"/>
              <a:ea typeface="ＭＳ Ｐゴシック" pitchFamily="16" charset="-128"/>
              <a:cs typeface="ＭＳ Ｐゴシック" pitchFamily="-97" charset="-128"/>
            </a:endParaRPr>
          </a:p>
        </p:txBody>
      </p:sp>
      <p:sp>
        <p:nvSpPr>
          <p:cNvPr id="18" name="Title 1"/>
          <p:cNvSpPr txBox="1">
            <a:spLocks/>
          </p:cNvSpPr>
          <p:nvPr/>
        </p:nvSpPr>
        <p:spPr>
          <a:xfrm>
            <a:off x="761687" y="0"/>
            <a:ext cx="7620629"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solidFill>
                  <a:srgbClr val="007AC2"/>
                </a:solidFill>
                <a:latin typeface="Arial"/>
                <a:ea typeface="ＭＳ Ｐゴシック"/>
                <a:cs typeface="Avenir LT Std 85 Heavy"/>
              </a:rPr>
              <a:t>Flow Direction Conditioning of the Digital Elevation Model</a:t>
            </a:r>
          </a:p>
        </p:txBody>
      </p:sp>
      <p:sp>
        <p:nvSpPr>
          <p:cNvPr id="3" name="Rectangle 2"/>
          <p:cNvSpPr/>
          <p:nvPr/>
        </p:nvSpPr>
        <p:spPr>
          <a:xfrm>
            <a:off x="173590" y="5959359"/>
            <a:ext cx="8208726" cy="646331"/>
          </a:xfrm>
          <a:prstGeom prst="rect">
            <a:avLst/>
          </a:prstGeom>
        </p:spPr>
        <p:txBody>
          <a:bodyPr wrap="square">
            <a:spAutoFit/>
          </a:bodyPr>
          <a:lstStyle/>
          <a:p>
            <a:pPr algn="ctr">
              <a:defRPr/>
            </a:pPr>
            <a:r>
              <a:rPr lang="en-US" dirty="0">
                <a:solidFill>
                  <a:prstClr val="black"/>
                </a:solidFill>
                <a:latin typeface="Arial"/>
                <a:ea typeface="ＭＳ Ｐゴシック"/>
              </a:rPr>
              <a:t>Obstacles, like this railroad that are present in DEM are removed tracing down NHD HR streams ensuring that elevation never increases along a stream.</a:t>
            </a:r>
          </a:p>
        </p:txBody>
      </p:sp>
    </p:spTree>
    <p:extLst>
      <p:ext uri="{BB962C8B-B14F-4D97-AF65-F5344CB8AC3E}">
        <p14:creationId xmlns:p14="http://schemas.microsoft.com/office/powerpoint/2010/main" val="444984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699" y="137478"/>
            <a:ext cx="7886700" cy="634420"/>
          </a:xfrm>
        </p:spPr>
        <p:txBody>
          <a:bodyPr>
            <a:normAutofit fontScale="90000"/>
          </a:bodyPr>
          <a:lstStyle/>
          <a:p>
            <a:pPr algn="ctr"/>
            <a:r>
              <a:rPr lang="en-US" dirty="0" smtClean="0"/>
              <a:t>Effect of obstacle removal</a:t>
            </a:r>
            <a:endParaRPr lang="en-US" dirty="0"/>
          </a:p>
        </p:txBody>
      </p:sp>
      <p:grpSp>
        <p:nvGrpSpPr>
          <p:cNvPr id="11" name="Group 10"/>
          <p:cNvGrpSpPr/>
          <p:nvPr/>
        </p:nvGrpSpPr>
        <p:grpSpPr>
          <a:xfrm>
            <a:off x="143399" y="1019278"/>
            <a:ext cx="9067624" cy="5170830"/>
            <a:chOff x="543455" y="1462195"/>
            <a:chExt cx="8049216" cy="4590080"/>
          </a:xfrm>
        </p:grpSpPr>
        <p:pic>
          <p:nvPicPr>
            <p:cNvPr id="3" name="Picture 2"/>
            <p:cNvPicPr>
              <a:picLocks noChangeAspect="1"/>
            </p:cNvPicPr>
            <p:nvPr/>
          </p:nvPicPr>
          <p:blipFill rotWithShape="1">
            <a:blip r:embed="rId2"/>
            <a:srcRect l="35259" t="14052" b="7894"/>
            <a:stretch/>
          </p:blipFill>
          <p:spPr>
            <a:xfrm>
              <a:off x="628650" y="1670767"/>
              <a:ext cx="3652237" cy="3807045"/>
            </a:xfrm>
            <a:prstGeom prst="rect">
              <a:avLst/>
            </a:prstGeom>
          </p:spPr>
        </p:pic>
        <p:pic>
          <p:nvPicPr>
            <p:cNvPr id="4" name="Picture 3"/>
            <p:cNvPicPr>
              <a:picLocks noChangeAspect="1"/>
            </p:cNvPicPr>
            <p:nvPr/>
          </p:nvPicPr>
          <p:blipFill rotWithShape="1">
            <a:blip r:embed="rId3"/>
            <a:srcRect l="37579" t="13609" b="10767"/>
            <a:stretch/>
          </p:blipFill>
          <p:spPr>
            <a:xfrm>
              <a:off x="4750049" y="1670770"/>
              <a:ext cx="3679662" cy="3807044"/>
            </a:xfrm>
            <a:prstGeom prst="rect">
              <a:avLst/>
            </a:prstGeom>
          </p:spPr>
        </p:pic>
        <p:sp>
          <p:nvSpPr>
            <p:cNvPr id="5" name="Oval 4"/>
            <p:cNvSpPr/>
            <p:nvPr/>
          </p:nvSpPr>
          <p:spPr>
            <a:xfrm>
              <a:off x="2304850" y="2632382"/>
              <a:ext cx="1214928" cy="1389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TextBox 5"/>
            <p:cNvSpPr txBox="1"/>
            <p:nvPr/>
          </p:nvSpPr>
          <p:spPr>
            <a:xfrm>
              <a:off x="2210385" y="1466797"/>
              <a:ext cx="685800" cy="289355"/>
            </a:xfrm>
            <a:prstGeom prst="rect">
              <a:avLst/>
            </a:prstGeom>
            <a:noFill/>
            <a:effectLst/>
          </p:spPr>
          <p:txBody>
            <a:bodyPr wrap="none" lIns="0" tIns="0" rIns="0" bIns="0" rtlCol="0">
              <a:noAutofit/>
            </a:bodyPr>
            <a:lstStyle/>
            <a:p>
              <a:pPr eaLnBrk="0" hangingPunct="0">
                <a:lnSpc>
                  <a:spcPts val="1350"/>
                </a:lnSpc>
                <a:defRPr/>
              </a:pPr>
              <a:r>
                <a:rPr lang="en-US" b="1" dirty="0">
                  <a:solidFill>
                    <a:prstClr val="black"/>
                  </a:solidFill>
                  <a:latin typeface="Calibri" panose="020F0502020204030204"/>
                </a:rPr>
                <a:t>Before</a:t>
              </a:r>
            </a:p>
          </p:txBody>
        </p:sp>
        <p:sp>
          <p:nvSpPr>
            <p:cNvPr id="7" name="TextBox 6"/>
            <p:cNvSpPr txBox="1"/>
            <p:nvPr/>
          </p:nvSpPr>
          <p:spPr>
            <a:xfrm>
              <a:off x="6500729" y="1462195"/>
              <a:ext cx="685800" cy="289355"/>
            </a:xfrm>
            <a:prstGeom prst="rect">
              <a:avLst/>
            </a:prstGeom>
            <a:noFill/>
            <a:effectLst/>
          </p:spPr>
          <p:txBody>
            <a:bodyPr wrap="none" lIns="0" tIns="0" rIns="0" bIns="0" rtlCol="0">
              <a:noAutofit/>
            </a:bodyPr>
            <a:lstStyle/>
            <a:p>
              <a:pPr eaLnBrk="0" hangingPunct="0">
                <a:lnSpc>
                  <a:spcPts val="1350"/>
                </a:lnSpc>
                <a:defRPr/>
              </a:pPr>
              <a:r>
                <a:rPr lang="en-US" b="1" dirty="0">
                  <a:solidFill>
                    <a:prstClr val="black"/>
                  </a:solidFill>
                  <a:latin typeface="Calibri" panose="020F0502020204030204"/>
                </a:rPr>
                <a:t>After</a:t>
              </a:r>
            </a:p>
          </p:txBody>
        </p:sp>
        <p:sp>
          <p:nvSpPr>
            <p:cNvPr id="8" name="Oval 7"/>
            <p:cNvSpPr/>
            <p:nvPr/>
          </p:nvSpPr>
          <p:spPr>
            <a:xfrm>
              <a:off x="6253450" y="2834089"/>
              <a:ext cx="1220700" cy="13963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TextBox 8"/>
            <p:cNvSpPr txBox="1"/>
            <p:nvPr/>
          </p:nvSpPr>
          <p:spPr>
            <a:xfrm>
              <a:off x="543455" y="5478535"/>
              <a:ext cx="3954587" cy="573740"/>
            </a:xfrm>
            <a:prstGeom prst="rect">
              <a:avLst/>
            </a:prstGeom>
            <a:noFill/>
          </p:spPr>
          <p:txBody>
            <a:bodyPr wrap="square" rtlCol="0">
              <a:spAutoFit/>
            </a:bodyPr>
            <a:lstStyle/>
            <a:p>
              <a:pPr>
                <a:defRPr/>
              </a:pPr>
              <a:r>
                <a:rPr lang="en-US" dirty="0">
                  <a:solidFill>
                    <a:srgbClr val="BF5712"/>
                  </a:solidFill>
                  <a:latin typeface="Open Sans"/>
                </a:rPr>
                <a:t>HAND inundation based on raw 10 m NED DEM</a:t>
              </a:r>
            </a:p>
          </p:txBody>
        </p:sp>
        <p:sp>
          <p:nvSpPr>
            <p:cNvPr id="10" name="Rectangle 9"/>
            <p:cNvSpPr/>
            <p:nvPr/>
          </p:nvSpPr>
          <p:spPr>
            <a:xfrm>
              <a:off x="4750049" y="5477814"/>
              <a:ext cx="3842622" cy="573740"/>
            </a:xfrm>
            <a:prstGeom prst="rect">
              <a:avLst/>
            </a:prstGeom>
          </p:spPr>
          <p:txBody>
            <a:bodyPr wrap="square">
              <a:spAutoFit/>
            </a:bodyPr>
            <a:lstStyle/>
            <a:p>
              <a:pPr>
                <a:defRPr/>
              </a:pPr>
              <a:r>
                <a:rPr lang="en-US" dirty="0">
                  <a:solidFill>
                    <a:srgbClr val="BF5712"/>
                  </a:solidFill>
                  <a:latin typeface="Open Sans"/>
                </a:rPr>
                <a:t>Hand inundation for 10 m NED DEM with obstacles removed using NHD HR</a:t>
              </a:r>
              <a:endParaRPr lang="en-US" dirty="0">
                <a:solidFill>
                  <a:srgbClr val="00B0F0"/>
                </a:solidFill>
                <a:latin typeface="Open Sans"/>
              </a:endParaRPr>
            </a:p>
          </p:txBody>
        </p:sp>
      </p:grpSp>
    </p:spTree>
    <p:extLst>
      <p:ext uri="{BB962C8B-B14F-4D97-AF65-F5344CB8AC3E}">
        <p14:creationId xmlns:p14="http://schemas.microsoft.com/office/powerpoint/2010/main" val="18298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90643" y="185739"/>
            <a:ext cx="4309907" cy="2496326"/>
          </a:xfrm>
        </p:spPr>
        <p:txBody>
          <a:bodyPr>
            <a:noAutofit/>
          </a:bodyPr>
          <a:lstStyle/>
          <a:p>
            <a:r>
              <a:rPr lang="en-US" sz="2800" dirty="0"/>
              <a:t>Stream raster consistent with the DEM but at the scale (drainage density) of NHD Plus obtained using D8 flow direction grid and channel heads from NHD Plus streams</a:t>
            </a:r>
          </a:p>
        </p:txBody>
      </p:sp>
      <p:grpSp>
        <p:nvGrpSpPr>
          <p:cNvPr id="243" name="Group 242"/>
          <p:cNvGrpSpPr/>
          <p:nvPr/>
        </p:nvGrpSpPr>
        <p:grpSpPr>
          <a:xfrm>
            <a:off x="200022" y="2812720"/>
            <a:ext cx="3257215" cy="3586872"/>
            <a:chOff x="4911479" y="1791673"/>
            <a:chExt cx="3431582" cy="3778887"/>
          </a:xfrm>
        </p:grpSpPr>
        <p:sp>
          <p:nvSpPr>
            <p:cNvPr id="244" name="Rectangle 61"/>
            <p:cNvSpPr>
              <a:spLocks noChangeArrowheads="1"/>
            </p:cNvSpPr>
            <p:nvPr/>
          </p:nvSpPr>
          <p:spPr bwMode="auto">
            <a:xfrm>
              <a:off x="7362608" y="4144972"/>
              <a:ext cx="490226" cy="475172"/>
            </a:xfrm>
            <a:prstGeom prst="rect">
              <a:avLst/>
            </a:prstGeom>
            <a:solidFill>
              <a:srgbClr val="00B0F0"/>
            </a:solidFill>
            <a:ln w="25400">
              <a:solidFill>
                <a:sysClr val="windowText" lastClr="000000"/>
              </a:solidFill>
              <a:miter lim="800000"/>
              <a:headEnd/>
              <a:tailEnd/>
            </a:ln>
            <a:extLst/>
          </p:spPr>
          <p:txBody>
            <a:bodyPr wrap="none" anchor="ctr"/>
            <a:lstStyle/>
            <a:p>
              <a:pPr algn="ctr">
                <a:defRPr/>
              </a:pPr>
              <a:endParaRPr lang="en-US" sz="2100" b="1" kern="0">
                <a:solidFill>
                  <a:prstClr val="black"/>
                </a:solidFill>
                <a:latin typeface="Arial"/>
                <a:ea typeface="ＭＳ Ｐゴシック"/>
              </a:endParaRPr>
            </a:p>
          </p:txBody>
        </p:sp>
        <p:sp>
          <p:nvSpPr>
            <p:cNvPr id="245" name="Rectangle 76"/>
            <p:cNvSpPr>
              <a:spLocks noChangeArrowheads="1"/>
            </p:cNvSpPr>
            <p:nvPr/>
          </p:nvSpPr>
          <p:spPr bwMode="auto">
            <a:xfrm>
              <a:off x="6872383" y="3668379"/>
              <a:ext cx="490226" cy="475172"/>
            </a:xfrm>
            <a:prstGeom prst="rect">
              <a:avLst/>
            </a:prstGeom>
            <a:solidFill>
              <a:srgbClr val="00B0F0"/>
            </a:solidFill>
            <a:ln w="25400">
              <a:solidFill>
                <a:sysClr val="windowText" lastClr="000000"/>
              </a:solidFill>
              <a:miter lim="800000"/>
              <a:headEnd/>
              <a:tailEnd/>
            </a:ln>
            <a:extLst/>
          </p:spPr>
          <p:txBody>
            <a:bodyPr wrap="none" anchor="ctr"/>
            <a:lstStyle/>
            <a:p>
              <a:pPr algn="ctr">
                <a:defRPr/>
              </a:pPr>
              <a:endParaRPr lang="en-US" sz="2100" b="1" kern="0">
                <a:solidFill>
                  <a:prstClr val="black"/>
                </a:solidFill>
                <a:latin typeface="Arial"/>
                <a:ea typeface="ＭＳ Ｐゴシック"/>
              </a:endParaRPr>
            </a:p>
          </p:txBody>
        </p:sp>
        <p:sp>
          <p:nvSpPr>
            <p:cNvPr id="246" name="Rectangle 71"/>
            <p:cNvSpPr>
              <a:spLocks noChangeArrowheads="1"/>
            </p:cNvSpPr>
            <p:nvPr/>
          </p:nvSpPr>
          <p:spPr bwMode="auto">
            <a:xfrm>
              <a:off x="6382158" y="3191869"/>
              <a:ext cx="490226" cy="476511"/>
            </a:xfrm>
            <a:prstGeom prst="rect">
              <a:avLst/>
            </a:prstGeom>
            <a:solidFill>
              <a:srgbClr val="00B0F0"/>
            </a:solidFill>
            <a:ln w="25400">
              <a:solidFill>
                <a:sysClr val="windowText" lastClr="000000"/>
              </a:solidFill>
              <a:miter lim="800000"/>
              <a:headEnd/>
              <a:tailEnd/>
            </a:ln>
            <a:extLst/>
          </p:spPr>
          <p:txBody>
            <a:bodyPr wrap="none" anchor="ctr"/>
            <a:lstStyle/>
            <a:p>
              <a:pPr algn="ctr">
                <a:defRPr/>
              </a:pPr>
              <a:endParaRPr lang="en-US" sz="2100" b="1" kern="0">
                <a:solidFill>
                  <a:prstClr val="black"/>
                </a:solidFill>
                <a:latin typeface="Arial"/>
                <a:ea typeface="ＭＳ Ｐゴシック"/>
              </a:endParaRPr>
            </a:p>
          </p:txBody>
        </p:sp>
        <p:sp>
          <p:nvSpPr>
            <p:cNvPr id="247" name="Rectangle 66"/>
            <p:cNvSpPr>
              <a:spLocks noChangeArrowheads="1"/>
            </p:cNvSpPr>
            <p:nvPr/>
          </p:nvSpPr>
          <p:spPr bwMode="auto">
            <a:xfrm>
              <a:off x="5891931" y="2718602"/>
              <a:ext cx="490227" cy="475172"/>
            </a:xfrm>
            <a:prstGeom prst="rect">
              <a:avLst/>
            </a:prstGeom>
            <a:solidFill>
              <a:srgbClr val="FF0000"/>
            </a:solidFill>
            <a:ln w="25400">
              <a:solidFill>
                <a:sysClr val="windowText" lastClr="000000"/>
              </a:solidFill>
              <a:miter lim="800000"/>
              <a:headEnd/>
              <a:tailEnd/>
            </a:ln>
            <a:extLst/>
          </p:spPr>
          <p:txBody>
            <a:bodyPr wrap="none" anchor="ctr"/>
            <a:lstStyle/>
            <a:p>
              <a:pPr algn="ctr">
                <a:defRPr/>
              </a:pPr>
              <a:endParaRPr lang="en-US" sz="2100" b="1" kern="0">
                <a:solidFill>
                  <a:prstClr val="black"/>
                </a:solidFill>
                <a:latin typeface="Arial"/>
                <a:ea typeface="ＭＳ Ｐゴシック"/>
              </a:endParaRPr>
            </a:p>
          </p:txBody>
        </p:sp>
        <p:grpSp>
          <p:nvGrpSpPr>
            <p:cNvPr id="249" name="组合 294"/>
            <p:cNvGrpSpPr/>
            <p:nvPr/>
          </p:nvGrpSpPr>
          <p:grpSpPr>
            <a:xfrm>
              <a:off x="4965490" y="2336250"/>
              <a:ext cx="3265508" cy="3104453"/>
              <a:chOff x="829146" y="2372743"/>
              <a:chExt cx="3449113" cy="3034772"/>
            </a:xfrm>
          </p:grpSpPr>
          <p:grpSp>
            <p:nvGrpSpPr>
              <p:cNvPr id="400" name="Group 153"/>
              <p:cNvGrpSpPr>
                <a:grpSpLocks/>
              </p:cNvGrpSpPr>
              <p:nvPr/>
            </p:nvGrpSpPr>
            <p:grpSpPr bwMode="auto">
              <a:xfrm>
                <a:off x="847591" y="2372743"/>
                <a:ext cx="2386705" cy="1082547"/>
                <a:chOff x="903707" y="2887671"/>
                <a:chExt cx="3290709" cy="1596020"/>
              </a:xfrm>
            </p:grpSpPr>
            <p:sp>
              <p:nvSpPr>
                <p:cNvPr id="440" name="Line 80"/>
                <p:cNvSpPr>
                  <a:spLocks noChangeShapeType="1"/>
                </p:cNvSpPr>
                <p:nvPr/>
              </p:nvSpPr>
              <p:spPr bwMode="auto">
                <a:xfrm>
                  <a:off x="985447" y="2909634"/>
                  <a:ext cx="376224" cy="373356"/>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41" name="Line 81"/>
                <p:cNvSpPr>
                  <a:spLocks noChangeShapeType="1"/>
                </p:cNvSpPr>
                <p:nvPr/>
              </p:nvSpPr>
              <p:spPr bwMode="auto">
                <a:xfrm>
                  <a:off x="1693633" y="2887671"/>
                  <a:ext cx="376224" cy="373356"/>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42" name="Line 91"/>
                <p:cNvSpPr>
                  <a:spLocks noChangeShapeType="1"/>
                </p:cNvSpPr>
                <p:nvPr/>
              </p:nvSpPr>
              <p:spPr bwMode="auto">
                <a:xfrm rot="2592605" flipV="1">
                  <a:off x="1699881" y="3596137"/>
                  <a:ext cx="345793" cy="343158"/>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43" name="Line 92"/>
                <p:cNvSpPr>
                  <a:spLocks noChangeShapeType="1"/>
                </p:cNvSpPr>
                <p:nvPr/>
              </p:nvSpPr>
              <p:spPr bwMode="auto">
                <a:xfrm rot="2592605" flipV="1">
                  <a:off x="996512" y="3604185"/>
                  <a:ext cx="345794" cy="343158"/>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44" name="Line 93"/>
                <p:cNvSpPr>
                  <a:spLocks noChangeShapeType="1"/>
                </p:cNvSpPr>
                <p:nvPr/>
              </p:nvSpPr>
              <p:spPr bwMode="auto">
                <a:xfrm rot="2807395">
                  <a:off x="2427918" y="2957846"/>
                  <a:ext cx="312960" cy="315364"/>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45" name="Line 99"/>
                <p:cNvSpPr>
                  <a:spLocks noChangeShapeType="1"/>
                </p:cNvSpPr>
                <p:nvPr/>
              </p:nvSpPr>
              <p:spPr bwMode="auto">
                <a:xfrm rot="2807395">
                  <a:off x="3092701" y="3619573"/>
                  <a:ext cx="388171" cy="343538"/>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46" name="Line 103"/>
                <p:cNvSpPr>
                  <a:spLocks noChangeShapeType="1"/>
                </p:cNvSpPr>
                <p:nvPr/>
              </p:nvSpPr>
              <p:spPr bwMode="auto">
                <a:xfrm flipH="1">
                  <a:off x="3818192" y="2931596"/>
                  <a:ext cx="376224" cy="373356"/>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47" name="Line 104"/>
                <p:cNvSpPr>
                  <a:spLocks noChangeShapeType="1"/>
                </p:cNvSpPr>
                <p:nvPr/>
              </p:nvSpPr>
              <p:spPr bwMode="auto">
                <a:xfrm flipH="1">
                  <a:off x="3791238" y="3581037"/>
                  <a:ext cx="376224" cy="373355"/>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48" name="Line 99"/>
                <p:cNvSpPr>
                  <a:spLocks noChangeShapeType="1"/>
                </p:cNvSpPr>
                <p:nvPr/>
              </p:nvSpPr>
              <p:spPr bwMode="auto">
                <a:xfrm rot="2807395" flipV="1">
                  <a:off x="1158570" y="4177367"/>
                  <a:ext cx="51461" cy="561188"/>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grpSp>
          <p:sp>
            <p:nvSpPr>
              <p:cNvPr id="401" name="Line 99"/>
              <p:cNvSpPr>
                <a:spLocks noChangeShapeType="1"/>
              </p:cNvSpPr>
              <p:nvPr/>
            </p:nvSpPr>
            <p:spPr bwMode="auto">
              <a:xfrm rot="2807395" flipV="1">
                <a:off x="1033649" y="3707199"/>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02" name="Line 99"/>
              <p:cNvSpPr>
                <a:spLocks noChangeShapeType="1"/>
              </p:cNvSpPr>
              <p:nvPr/>
            </p:nvSpPr>
            <p:spPr bwMode="auto">
              <a:xfrm rot="2807395" flipV="1">
                <a:off x="1033650" y="4180247"/>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03" name="Line 99"/>
              <p:cNvSpPr>
                <a:spLocks noChangeShapeType="1"/>
              </p:cNvSpPr>
              <p:nvPr/>
            </p:nvSpPr>
            <p:spPr bwMode="auto">
              <a:xfrm rot="2807395" flipV="1">
                <a:off x="1033650" y="4630712"/>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04" name="Line 99"/>
              <p:cNvSpPr>
                <a:spLocks noChangeShapeType="1"/>
              </p:cNvSpPr>
              <p:nvPr/>
            </p:nvSpPr>
            <p:spPr bwMode="auto">
              <a:xfrm rot="2807395" flipV="1">
                <a:off x="1015204" y="5100456"/>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05" name="Line 99"/>
              <p:cNvSpPr>
                <a:spLocks noChangeShapeType="1"/>
              </p:cNvSpPr>
              <p:nvPr/>
            </p:nvSpPr>
            <p:spPr bwMode="auto">
              <a:xfrm rot="2807395" flipV="1">
                <a:off x="1543793" y="3260107"/>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06" name="Line 99"/>
              <p:cNvSpPr>
                <a:spLocks noChangeShapeType="1"/>
              </p:cNvSpPr>
              <p:nvPr/>
            </p:nvSpPr>
            <p:spPr bwMode="auto">
              <a:xfrm rot="2807395" flipV="1">
                <a:off x="1543793" y="3712750"/>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07" name="Line 99"/>
              <p:cNvSpPr>
                <a:spLocks noChangeShapeType="1"/>
              </p:cNvSpPr>
              <p:nvPr/>
            </p:nvSpPr>
            <p:spPr bwMode="auto">
              <a:xfrm rot="2807395" flipV="1">
                <a:off x="1543793" y="4189436"/>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08" name="Line 99"/>
              <p:cNvSpPr>
                <a:spLocks noChangeShapeType="1"/>
              </p:cNvSpPr>
              <p:nvPr/>
            </p:nvSpPr>
            <p:spPr bwMode="auto">
              <a:xfrm rot="2807395" flipV="1">
                <a:off x="1543793" y="4630711"/>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09" name="Line 99"/>
              <p:cNvSpPr>
                <a:spLocks noChangeShapeType="1"/>
              </p:cNvSpPr>
              <p:nvPr/>
            </p:nvSpPr>
            <p:spPr bwMode="auto">
              <a:xfrm rot="2807395" flipV="1">
                <a:off x="1533065" y="509521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0" name="Line 99"/>
              <p:cNvSpPr>
                <a:spLocks noChangeShapeType="1"/>
              </p:cNvSpPr>
              <p:nvPr/>
            </p:nvSpPr>
            <p:spPr bwMode="auto">
              <a:xfrm rot="2807395" flipV="1">
                <a:off x="2053373" y="3735820"/>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1" name="Line 99"/>
              <p:cNvSpPr>
                <a:spLocks noChangeShapeType="1"/>
              </p:cNvSpPr>
              <p:nvPr/>
            </p:nvSpPr>
            <p:spPr bwMode="auto">
              <a:xfrm rot="2807395" flipV="1">
                <a:off x="2076976" y="4189437"/>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2" name="Line 99"/>
              <p:cNvSpPr>
                <a:spLocks noChangeShapeType="1"/>
              </p:cNvSpPr>
              <p:nvPr/>
            </p:nvSpPr>
            <p:spPr bwMode="auto">
              <a:xfrm rot="2807395" flipV="1">
                <a:off x="2055081" y="4635950"/>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3" name="Line 99"/>
              <p:cNvSpPr>
                <a:spLocks noChangeShapeType="1"/>
              </p:cNvSpPr>
              <p:nvPr/>
            </p:nvSpPr>
            <p:spPr bwMode="auto">
              <a:xfrm rot="2807395" flipV="1">
                <a:off x="2080126" y="5100054"/>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4" name="Line 99"/>
              <p:cNvSpPr>
                <a:spLocks noChangeShapeType="1"/>
              </p:cNvSpPr>
              <p:nvPr/>
            </p:nvSpPr>
            <p:spPr bwMode="auto">
              <a:xfrm rot="2807395" flipV="1">
                <a:off x="2597522" y="418024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5" name="Line 99"/>
              <p:cNvSpPr>
                <a:spLocks noChangeShapeType="1"/>
              </p:cNvSpPr>
              <p:nvPr/>
            </p:nvSpPr>
            <p:spPr bwMode="auto">
              <a:xfrm rot="2807395" flipV="1">
                <a:off x="2588096" y="4630709"/>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6" name="Line 99"/>
              <p:cNvSpPr>
                <a:spLocks noChangeShapeType="1"/>
              </p:cNvSpPr>
              <p:nvPr/>
            </p:nvSpPr>
            <p:spPr bwMode="auto">
              <a:xfrm rot="2807395" flipV="1">
                <a:off x="2568569" y="510226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7" name="Line 99"/>
              <p:cNvSpPr>
                <a:spLocks noChangeShapeType="1"/>
              </p:cNvSpPr>
              <p:nvPr/>
            </p:nvSpPr>
            <p:spPr bwMode="auto">
              <a:xfrm rot="2807395" flipV="1">
                <a:off x="3086358" y="463070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8" name="Line 99"/>
              <p:cNvSpPr>
                <a:spLocks noChangeShapeType="1"/>
              </p:cNvSpPr>
              <p:nvPr/>
            </p:nvSpPr>
            <p:spPr bwMode="auto">
              <a:xfrm rot="2807395" flipV="1">
                <a:off x="3084702" y="5095217"/>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19" name="Line 99"/>
              <p:cNvSpPr>
                <a:spLocks noChangeShapeType="1"/>
              </p:cNvSpPr>
              <p:nvPr/>
            </p:nvSpPr>
            <p:spPr bwMode="auto">
              <a:xfrm rot="2807395" flipV="1">
                <a:off x="3613638" y="4645956"/>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0" name="Line 99"/>
              <p:cNvSpPr>
                <a:spLocks noChangeShapeType="1"/>
              </p:cNvSpPr>
              <p:nvPr/>
            </p:nvSpPr>
            <p:spPr bwMode="auto">
              <a:xfrm rot="2807395" flipV="1">
                <a:off x="3600110" y="509521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1" name="Line 98"/>
              <p:cNvSpPr>
                <a:spLocks noChangeShapeType="1"/>
              </p:cNvSpPr>
              <p:nvPr/>
            </p:nvSpPr>
            <p:spPr bwMode="auto">
              <a:xfrm rot="2807395" flipH="1" flipV="1">
                <a:off x="4046644" y="5201123"/>
                <a:ext cx="205690" cy="207093"/>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2" name="Line 98"/>
              <p:cNvSpPr>
                <a:spLocks noChangeShapeType="1"/>
              </p:cNvSpPr>
              <p:nvPr/>
            </p:nvSpPr>
            <p:spPr bwMode="auto">
              <a:xfrm rot="2807395" flipH="1" flipV="1">
                <a:off x="4035972" y="4730879"/>
                <a:ext cx="221226" cy="230826"/>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3" name="Line 103"/>
              <p:cNvSpPr>
                <a:spLocks noChangeShapeType="1"/>
              </p:cNvSpPr>
              <p:nvPr/>
            </p:nvSpPr>
            <p:spPr bwMode="auto">
              <a:xfrm flipH="1">
                <a:off x="3464777" y="2402536"/>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4" name="Line 103"/>
              <p:cNvSpPr>
                <a:spLocks noChangeShapeType="1"/>
              </p:cNvSpPr>
              <p:nvPr/>
            </p:nvSpPr>
            <p:spPr bwMode="auto">
              <a:xfrm flipH="1">
                <a:off x="3980161" y="2400673"/>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5" name="Line 103"/>
              <p:cNvSpPr>
                <a:spLocks noChangeShapeType="1"/>
              </p:cNvSpPr>
              <p:nvPr/>
            </p:nvSpPr>
            <p:spPr bwMode="auto">
              <a:xfrm flipH="1">
                <a:off x="2440237" y="2398613"/>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6" name="Line 104"/>
              <p:cNvSpPr>
                <a:spLocks noChangeShapeType="1"/>
              </p:cNvSpPr>
              <p:nvPr/>
            </p:nvSpPr>
            <p:spPr bwMode="auto">
              <a:xfrm flipH="1">
                <a:off x="3447594" y="2998034"/>
                <a:ext cx="344736" cy="0"/>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7" name="Line 103"/>
              <p:cNvSpPr>
                <a:spLocks noChangeShapeType="1"/>
              </p:cNvSpPr>
              <p:nvPr/>
            </p:nvSpPr>
            <p:spPr bwMode="auto">
              <a:xfrm flipH="1">
                <a:off x="3980161" y="2859063"/>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8" name="Line 104"/>
              <p:cNvSpPr>
                <a:spLocks noChangeShapeType="1"/>
              </p:cNvSpPr>
              <p:nvPr/>
            </p:nvSpPr>
            <p:spPr bwMode="auto">
              <a:xfrm flipV="1">
                <a:off x="1891921" y="3463618"/>
                <a:ext cx="349302" cy="0"/>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29" name="Line 99"/>
              <p:cNvSpPr>
                <a:spLocks noChangeShapeType="1"/>
              </p:cNvSpPr>
              <p:nvPr/>
            </p:nvSpPr>
            <p:spPr bwMode="auto">
              <a:xfrm rot="2807395">
                <a:off x="4023605" y="3814449"/>
                <a:ext cx="223343" cy="22669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0" name="Line 99"/>
              <p:cNvSpPr>
                <a:spLocks noChangeShapeType="1"/>
              </p:cNvSpPr>
              <p:nvPr/>
            </p:nvSpPr>
            <p:spPr bwMode="auto">
              <a:xfrm rot="2807395">
                <a:off x="4021406" y="3342847"/>
                <a:ext cx="254941" cy="258765"/>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1" name="Line 91"/>
              <p:cNvSpPr>
                <a:spLocks noChangeShapeType="1"/>
              </p:cNvSpPr>
              <p:nvPr/>
            </p:nvSpPr>
            <p:spPr bwMode="auto">
              <a:xfrm rot="2592605" flipV="1">
                <a:off x="3520941" y="4279955"/>
                <a:ext cx="261561" cy="222154"/>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2" name="Line 81"/>
              <p:cNvSpPr>
                <a:spLocks noChangeShapeType="1"/>
              </p:cNvSpPr>
              <p:nvPr/>
            </p:nvSpPr>
            <p:spPr bwMode="auto">
              <a:xfrm flipH="1">
                <a:off x="3621601" y="3774580"/>
                <a:ext cx="0" cy="306433"/>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3" name="Line 103"/>
              <p:cNvSpPr>
                <a:spLocks noChangeShapeType="1"/>
              </p:cNvSpPr>
              <p:nvPr/>
            </p:nvSpPr>
            <p:spPr bwMode="auto">
              <a:xfrm flipH="1">
                <a:off x="3485165" y="3323546"/>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4" name="Line 81"/>
              <p:cNvSpPr>
                <a:spLocks noChangeShapeType="1"/>
              </p:cNvSpPr>
              <p:nvPr/>
            </p:nvSpPr>
            <p:spPr bwMode="auto">
              <a:xfrm>
                <a:off x="2454696" y="3345609"/>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5" name="Line 81"/>
              <p:cNvSpPr>
                <a:spLocks noChangeShapeType="1"/>
              </p:cNvSpPr>
              <p:nvPr/>
            </p:nvSpPr>
            <p:spPr bwMode="auto">
              <a:xfrm>
                <a:off x="2987433" y="3809531"/>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6" name="Line 99"/>
              <p:cNvSpPr>
                <a:spLocks noChangeShapeType="1"/>
              </p:cNvSpPr>
              <p:nvPr/>
            </p:nvSpPr>
            <p:spPr bwMode="auto">
              <a:xfrm rot="2807395">
                <a:off x="2972167" y="3347648"/>
                <a:ext cx="263288" cy="249163"/>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7" name="Line 104"/>
              <p:cNvSpPr>
                <a:spLocks noChangeShapeType="1"/>
              </p:cNvSpPr>
              <p:nvPr/>
            </p:nvSpPr>
            <p:spPr bwMode="auto">
              <a:xfrm flipV="1">
                <a:off x="2430897" y="3932275"/>
                <a:ext cx="349302" cy="0"/>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8" name="Line 104"/>
              <p:cNvSpPr>
                <a:spLocks noChangeShapeType="1"/>
              </p:cNvSpPr>
              <p:nvPr/>
            </p:nvSpPr>
            <p:spPr bwMode="auto">
              <a:xfrm flipV="1">
                <a:off x="2945150" y="4383757"/>
                <a:ext cx="349302" cy="0"/>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sp>
            <p:nvSpPr>
              <p:cNvPr id="439" name="Line 81"/>
              <p:cNvSpPr>
                <a:spLocks noChangeShapeType="1"/>
              </p:cNvSpPr>
              <p:nvPr/>
            </p:nvSpPr>
            <p:spPr bwMode="auto">
              <a:xfrm>
                <a:off x="1931799" y="2853505"/>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a:defRPr/>
                </a:pPr>
                <a:endParaRPr lang="en-US" sz="1350" kern="0">
                  <a:solidFill>
                    <a:prstClr val="black"/>
                  </a:solidFill>
                  <a:latin typeface="Arial"/>
                  <a:ea typeface="ＭＳ Ｐゴシック"/>
                </a:endParaRPr>
              </a:p>
            </p:txBody>
          </p:sp>
        </p:grpSp>
        <p:sp>
          <p:nvSpPr>
            <p:cNvPr id="250" name="Rectangle 58"/>
            <p:cNvSpPr>
              <a:spLocks noChangeArrowheads="1"/>
            </p:cNvSpPr>
            <p:nvPr/>
          </p:nvSpPr>
          <p:spPr bwMode="auto">
            <a:xfrm>
              <a:off x="4911480" y="22434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51" name="Rectangle 61"/>
            <p:cNvSpPr>
              <a:spLocks noChangeArrowheads="1"/>
            </p:cNvSpPr>
            <p:nvPr/>
          </p:nvSpPr>
          <p:spPr bwMode="auto">
            <a:xfrm>
              <a:off x="4911479" y="414545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52" name="Rectangle 66"/>
            <p:cNvSpPr>
              <a:spLocks noChangeArrowheads="1"/>
            </p:cNvSpPr>
            <p:nvPr/>
          </p:nvSpPr>
          <p:spPr bwMode="auto">
            <a:xfrm>
              <a:off x="4911479" y="2718602"/>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53" name="Rectangle 71"/>
            <p:cNvSpPr>
              <a:spLocks noChangeArrowheads="1"/>
            </p:cNvSpPr>
            <p:nvPr/>
          </p:nvSpPr>
          <p:spPr bwMode="auto">
            <a:xfrm>
              <a:off x="4911480" y="3193775"/>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54" name="Rectangle 76"/>
            <p:cNvSpPr>
              <a:spLocks noChangeArrowheads="1"/>
            </p:cNvSpPr>
            <p:nvPr/>
          </p:nvSpPr>
          <p:spPr bwMode="auto">
            <a:xfrm>
              <a:off x="4911479" y="3670285"/>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55" name="Rectangle 79"/>
            <p:cNvSpPr>
              <a:spLocks noChangeArrowheads="1"/>
            </p:cNvSpPr>
            <p:nvPr/>
          </p:nvSpPr>
          <p:spPr bwMode="auto">
            <a:xfrm>
              <a:off x="4911479" y="4620216"/>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56" name="Rectangle 79"/>
            <p:cNvSpPr>
              <a:spLocks noChangeArrowheads="1"/>
            </p:cNvSpPr>
            <p:nvPr/>
          </p:nvSpPr>
          <p:spPr bwMode="auto">
            <a:xfrm>
              <a:off x="4911479" y="509538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57" name="Rectangle 58"/>
            <p:cNvSpPr>
              <a:spLocks noChangeArrowheads="1"/>
            </p:cNvSpPr>
            <p:nvPr/>
          </p:nvSpPr>
          <p:spPr bwMode="auto">
            <a:xfrm>
              <a:off x="5401706" y="22434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58" name="Rectangle 61"/>
            <p:cNvSpPr>
              <a:spLocks noChangeArrowheads="1"/>
            </p:cNvSpPr>
            <p:nvPr/>
          </p:nvSpPr>
          <p:spPr bwMode="auto">
            <a:xfrm>
              <a:off x="5401705" y="414545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59" name="Rectangle 66"/>
            <p:cNvSpPr>
              <a:spLocks noChangeArrowheads="1"/>
            </p:cNvSpPr>
            <p:nvPr/>
          </p:nvSpPr>
          <p:spPr bwMode="auto">
            <a:xfrm>
              <a:off x="5401705" y="2718602"/>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0" name="Rectangle 71"/>
            <p:cNvSpPr>
              <a:spLocks noChangeArrowheads="1"/>
            </p:cNvSpPr>
            <p:nvPr/>
          </p:nvSpPr>
          <p:spPr bwMode="auto">
            <a:xfrm>
              <a:off x="5401706" y="3193775"/>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1" name="Rectangle 76"/>
            <p:cNvSpPr>
              <a:spLocks noChangeArrowheads="1"/>
            </p:cNvSpPr>
            <p:nvPr/>
          </p:nvSpPr>
          <p:spPr bwMode="auto">
            <a:xfrm>
              <a:off x="5401705" y="3670285"/>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2" name="Rectangle 79"/>
            <p:cNvSpPr>
              <a:spLocks noChangeArrowheads="1"/>
            </p:cNvSpPr>
            <p:nvPr/>
          </p:nvSpPr>
          <p:spPr bwMode="auto">
            <a:xfrm>
              <a:off x="5401705" y="4620216"/>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3" name="Rectangle 79"/>
            <p:cNvSpPr>
              <a:spLocks noChangeArrowheads="1"/>
            </p:cNvSpPr>
            <p:nvPr/>
          </p:nvSpPr>
          <p:spPr bwMode="auto">
            <a:xfrm>
              <a:off x="5401705" y="509538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4" name="Rectangle 58"/>
            <p:cNvSpPr>
              <a:spLocks noChangeArrowheads="1"/>
            </p:cNvSpPr>
            <p:nvPr/>
          </p:nvSpPr>
          <p:spPr bwMode="auto">
            <a:xfrm>
              <a:off x="5891932" y="22434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5" name="Rectangle 61"/>
            <p:cNvSpPr>
              <a:spLocks noChangeArrowheads="1"/>
            </p:cNvSpPr>
            <p:nvPr/>
          </p:nvSpPr>
          <p:spPr bwMode="auto">
            <a:xfrm>
              <a:off x="5891931" y="414545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6" name="Rectangle 71"/>
            <p:cNvSpPr>
              <a:spLocks noChangeArrowheads="1"/>
            </p:cNvSpPr>
            <p:nvPr/>
          </p:nvSpPr>
          <p:spPr bwMode="auto">
            <a:xfrm>
              <a:off x="5891932" y="3193775"/>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7" name="Rectangle 76"/>
            <p:cNvSpPr>
              <a:spLocks noChangeArrowheads="1"/>
            </p:cNvSpPr>
            <p:nvPr/>
          </p:nvSpPr>
          <p:spPr bwMode="auto">
            <a:xfrm>
              <a:off x="5891931" y="3670285"/>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8" name="Rectangle 79"/>
            <p:cNvSpPr>
              <a:spLocks noChangeArrowheads="1"/>
            </p:cNvSpPr>
            <p:nvPr/>
          </p:nvSpPr>
          <p:spPr bwMode="auto">
            <a:xfrm>
              <a:off x="5891931" y="4620216"/>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69" name="Rectangle 79"/>
            <p:cNvSpPr>
              <a:spLocks noChangeArrowheads="1"/>
            </p:cNvSpPr>
            <p:nvPr/>
          </p:nvSpPr>
          <p:spPr bwMode="auto">
            <a:xfrm>
              <a:off x="5891931" y="509538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0" name="Rectangle 58"/>
            <p:cNvSpPr>
              <a:spLocks noChangeArrowheads="1"/>
            </p:cNvSpPr>
            <p:nvPr/>
          </p:nvSpPr>
          <p:spPr bwMode="auto">
            <a:xfrm>
              <a:off x="6382157" y="2241524"/>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1" name="Rectangle 61"/>
            <p:cNvSpPr>
              <a:spLocks noChangeArrowheads="1"/>
            </p:cNvSpPr>
            <p:nvPr/>
          </p:nvSpPr>
          <p:spPr bwMode="auto">
            <a:xfrm>
              <a:off x="6382157" y="414355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2" name="Rectangle 66"/>
            <p:cNvSpPr>
              <a:spLocks noChangeArrowheads="1"/>
            </p:cNvSpPr>
            <p:nvPr/>
          </p:nvSpPr>
          <p:spPr bwMode="auto">
            <a:xfrm>
              <a:off x="6382157" y="2716696"/>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3" name="Rectangle 76"/>
            <p:cNvSpPr>
              <a:spLocks noChangeArrowheads="1"/>
            </p:cNvSpPr>
            <p:nvPr/>
          </p:nvSpPr>
          <p:spPr bwMode="auto">
            <a:xfrm>
              <a:off x="6382157" y="3668379"/>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4" name="Rectangle 79"/>
            <p:cNvSpPr>
              <a:spLocks noChangeArrowheads="1"/>
            </p:cNvSpPr>
            <p:nvPr/>
          </p:nvSpPr>
          <p:spPr bwMode="auto">
            <a:xfrm>
              <a:off x="6382157" y="461831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5" name="Rectangle 79"/>
            <p:cNvSpPr>
              <a:spLocks noChangeArrowheads="1"/>
            </p:cNvSpPr>
            <p:nvPr/>
          </p:nvSpPr>
          <p:spPr bwMode="auto">
            <a:xfrm>
              <a:off x="6382157" y="509348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6" name="Rectangle 58"/>
            <p:cNvSpPr>
              <a:spLocks noChangeArrowheads="1"/>
            </p:cNvSpPr>
            <p:nvPr/>
          </p:nvSpPr>
          <p:spPr bwMode="auto">
            <a:xfrm>
              <a:off x="6872384" y="2241524"/>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7" name="Rectangle 61"/>
            <p:cNvSpPr>
              <a:spLocks noChangeArrowheads="1"/>
            </p:cNvSpPr>
            <p:nvPr/>
          </p:nvSpPr>
          <p:spPr bwMode="auto">
            <a:xfrm>
              <a:off x="6872383" y="414355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8" name="Rectangle 66"/>
            <p:cNvSpPr>
              <a:spLocks noChangeArrowheads="1"/>
            </p:cNvSpPr>
            <p:nvPr/>
          </p:nvSpPr>
          <p:spPr bwMode="auto">
            <a:xfrm>
              <a:off x="6872383" y="2716696"/>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79" name="Rectangle 71"/>
            <p:cNvSpPr>
              <a:spLocks noChangeArrowheads="1"/>
            </p:cNvSpPr>
            <p:nvPr/>
          </p:nvSpPr>
          <p:spPr bwMode="auto">
            <a:xfrm>
              <a:off x="6872384" y="3191869"/>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0" name="Rectangle 79"/>
            <p:cNvSpPr>
              <a:spLocks noChangeArrowheads="1"/>
            </p:cNvSpPr>
            <p:nvPr/>
          </p:nvSpPr>
          <p:spPr bwMode="auto">
            <a:xfrm>
              <a:off x="6872383" y="461831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1" name="Rectangle 79"/>
            <p:cNvSpPr>
              <a:spLocks noChangeArrowheads="1"/>
            </p:cNvSpPr>
            <p:nvPr/>
          </p:nvSpPr>
          <p:spPr bwMode="auto">
            <a:xfrm>
              <a:off x="6872383" y="509348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2" name="Rectangle 58"/>
            <p:cNvSpPr>
              <a:spLocks noChangeArrowheads="1"/>
            </p:cNvSpPr>
            <p:nvPr/>
          </p:nvSpPr>
          <p:spPr bwMode="auto">
            <a:xfrm>
              <a:off x="7362609" y="2242944"/>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3" name="Rectangle 66"/>
            <p:cNvSpPr>
              <a:spLocks noChangeArrowheads="1"/>
            </p:cNvSpPr>
            <p:nvPr/>
          </p:nvSpPr>
          <p:spPr bwMode="auto">
            <a:xfrm>
              <a:off x="7362608" y="2718116"/>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4" name="Rectangle 71"/>
            <p:cNvSpPr>
              <a:spLocks noChangeArrowheads="1"/>
            </p:cNvSpPr>
            <p:nvPr/>
          </p:nvSpPr>
          <p:spPr bwMode="auto">
            <a:xfrm>
              <a:off x="7362609" y="3193289"/>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5" name="Rectangle 76"/>
            <p:cNvSpPr>
              <a:spLocks noChangeArrowheads="1"/>
            </p:cNvSpPr>
            <p:nvPr/>
          </p:nvSpPr>
          <p:spPr bwMode="auto">
            <a:xfrm>
              <a:off x="7362608" y="3669799"/>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6" name="Rectangle 79"/>
            <p:cNvSpPr>
              <a:spLocks noChangeArrowheads="1"/>
            </p:cNvSpPr>
            <p:nvPr/>
          </p:nvSpPr>
          <p:spPr bwMode="auto">
            <a:xfrm>
              <a:off x="7362608" y="46197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7" name="Rectangle 79"/>
            <p:cNvSpPr>
              <a:spLocks noChangeArrowheads="1"/>
            </p:cNvSpPr>
            <p:nvPr/>
          </p:nvSpPr>
          <p:spPr bwMode="auto">
            <a:xfrm>
              <a:off x="7362608" y="509490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8" name="Rectangle 58"/>
            <p:cNvSpPr>
              <a:spLocks noChangeArrowheads="1"/>
            </p:cNvSpPr>
            <p:nvPr/>
          </p:nvSpPr>
          <p:spPr bwMode="auto">
            <a:xfrm>
              <a:off x="7852835" y="2242944"/>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89" name="Rectangle 61"/>
            <p:cNvSpPr>
              <a:spLocks noChangeArrowheads="1"/>
            </p:cNvSpPr>
            <p:nvPr/>
          </p:nvSpPr>
          <p:spPr bwMode="auto">
            <a:xfrm>
              <a:off x="7852834" y="4144972"/>
              <a:ext cx="490226" cy="475172"/>
            </a:xfrm>
            <a:prstGeom prst="rect">
              <a:avLst/>
            </a:prstGeom>
            <a:solidFill>
              <a:srgbClr val="00B0F0"/>
            </a:solidFill>
            <a:ln w="25400">
              <a:solidFill>
                <a:sysClr val="windowText" lastClr="000000"/>
              </a:solidFill>
              <a:miter lim="800000"/>
              <a:headEnd/>
              <a:tailEnd/>
            </a:ln>
            <a:extLst/>
          </p:spPr>
          <p:txBody>
            <a:bodyPr wrap="none" anchor="ctr"/>
            <a:lstStyle/>
            <a:p>
              <a:pPr algn="ctr">
                <a:defRPr/>
              </a:pPr>
              <a:endParaRPr lang="en-US" sz="2100" b="1" kern="0">
                <a:solidFill>
                  <a:prstClr val="black"/>
                </a:solidFill>
                <a:latin typeface="Arial"/>
                <a:ea typeface="ＭＳ Ｐゴシック"/>
              </a:endParaRPr>
            </a:p>
          </p:txBody>
        </p:sp>
        <p:sp>
          <p:nvSpPr>
            <p:cNvPr id="290" name="Rectangle 66"/>
            <p:cNvSpPr>
              <a:spLocks noChangeArrowheads="1"/>
            </p:cNvSpPr>
            <p:nvPr/>
          </p:nvSpPr>
          <p:spPr bwMode="auto">
            <a:xfrm>
              <a:off x="7852834" y="2718116"/>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92" name="Rectangle 71"/>
            <p:cNvSpPr>
              <a:spLocks noChangeArrowheads="1"/>
            </p:cNvSpPr>
            <p:nvPr/>
          </p:nvSpPr>
          <p:spPr bwMode="auto">
            <a:xfrm>
              <a:off x="7852835" y="3193289"/>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93" name="Rectangle 76"/>
            <p:cNvSpPr>
              <a:spLocks noChangeArrowheads="1"/>
            </p:cNvSpPr>
            <p:nvPr/>
          </p:nvSpPr>
          <p:spPr bwMode="auto">
            <a:xfrm>
              <a:off x="7852834" y="3669799"/>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294" name="Rectangle 79"/>
            <p:cNvSpPr>
              <a:spLocks noChangeArrowheads="1"/>
            </p:cNvSpPr>
            <p:nvPr/>
          </p:nvSpPr>
          <p:spPr bwMode="auto">
            <a:xfrm>
              <a:off x="7852834" y="46197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395" name="Rectangle 79"/>
            <p:cNvSpPr>
              <a:spLocks noChangeArrowheads="1"/>
            </p:cNvSpPr>
            <p:nvPr/>
          </p:nvSpPr>
          <p:spPr bwMode="auto">
            <a:xfrm>
              <a:off x="7852834" y="509490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100" b="1" kern="0">
                <a:solidFill>
                  <a:prstClr val="black"/>
                </a:solidFill>
                <a:latin typeface="Arial"/>
                <a:ea typeface="ＭＳ Ｐゴシック"/>
              </a:endParaRPr>
            </a:p>
          </p:txBody>
        </p:sp>
        <p:sp>
          <p:nvSpPr>
            <p:cNvPr id="398" name="任意多边形 393"/>
            <p:cNvSpPr/>
            <p:nvPr/>
          </p:nvSpPr>
          <p:spPr>
            <a:xfrm>
              <a:off x="6009446" y="2964682"/>
              <a:ext cx="2158683" cy="1498861"/>
            </a:xfrm>
            <a:custGeom>
              <a:avLst/>
              <a:gdLst>
                <a:gd name="connsiteX0" fmla="*/ 0 w 2036269"/>
                <a:gd name="connsiteY0" fmla="*/ 0 h 1530162"/>
                <a:gd name="connsiteX1" fmla="*/ 7684 w 2036269"/>
                <a:gd name="connsiteY1" fmla="*/ 61472 h 1530162"/>
                <a:gd name="connsiteX2" fmla="*/ 38420 w 2036269"/>
                <a:gd name="connsiteY2" fmla="*/ 107576 h 1530162"/>
                <a:gd name="connsiteX3" fmla="*/ 53788 w 2036269"/>
                <a:gd name="connsiteY3" fmla="*/ 161364 h 1530162"/>
                <a:gd name="connsiteX4" fmla="*/ 69156 w 2036269"/>
                <a:gd name="connsiteY4" fmla="*/ 184416 h 1530162"/>
                <a:gd name="connsiteX5" fmla="*/ 76840 w 2036269"/>
                <a:gd name="connsiteY5" fmla="*/ 207469 h 1530162"/>
                <a:gd name="connsiteX6" fmla="*/ 92208 w 2036269"/>
                <a:gd name="connsiteY6" fmla="*/ 230521 h 1530162"/>
                <a:gd name="connsiteX7" fmla="*/ 99892 w 2036269"/>
                <a:gd name="connsiteY7" fmla="*/ 261257 h 1530162"/>
                <a:gd name="connsiteX8" fmla="*/ 115260 w 2036269"/>
                <a:gd name="connsiteY8" fmla="*/ 299677 h 1530162"/>
                <a:gd name="connsiteX9" fmla="*/ 122944 w 2036269"/>
                <a:gd name="connsiteY9" fmla="*/ 322729 h 1530162"/>
                <a:gd name="connsiteX10" fmla="*/ 138312 w 2036269"/>
                <a:gd name="connsiteY10" fmla="*/ 422622 h 1530162"/>
                <a:gd name="connsiteX11" fmla="*/ 145996 w 2036269"/>
                <a:gd name="connsiteY11" fmla="*/ 453358 h 1530162"/>
                <a:gd name="connsiteX12" fmla="*/ 192101 w 2036269"/>
                <a:gd name="connsiteY12" fmla="*/ 468726 h 1530162"/>
                <a:gd name="connsiteX13" fmla="*/ 268941 w 2036269"/>
                <a:gd name="connsiteY13" fmla="*/ 491778 h 1530162"/>
                <a:gd name="connsiteX14" fmla="*/ 307361 w 2036269"/>
                <a:gd name="connsiteY14" fmla="*/ 530198 h 1530162"/>
                <a:gd name="connsiteX15" fmla="*/ 353465 w 2036269"/>
                <a:gd name="connsiteY15" fmla="*/ 568618 h 1530162"/>
                <a:gd name="connsiteX16" fmla="*/ 384202 w 2036269"/>
                <a:gd name="connsiteY16" fmla="*/ 607038 h 1530162"/>
                <a:gd name="connsiteX17" fmla="*/ 407254 w 2036269"/>
                <a:gd name="connsiteY17" fmla="*/ 614722 h 1530162"/>
                <a:gd name="connsiteX18" fmla="*/ 430306 w 2036269"/>
                <a:gd name="connsiteY18" fmla="*/ 630090 h 1530162"/>
                <a:gd name="connsiteX19" fmla="*/ 461042 w 2036269"/>
                <a:gd name="connsiteY19" fmla="*/ 676195 h 1530162"/>
                <a:gd name="connsiteX20" fmla="*/ 468726 w 2036269"/>
                <a:gd name="connsiteY20" fmla="*/ 699247 h 1530162"/>
                <a:gd name="connsiteX21" fmla="*/ 491778 w 2036269"/>
                <a:gd name="connsiteY21" fmla="*/ 722299 h 1530162"/>
                <a:gd name="connsiteX22" fmla="*/ 507146 w 2036269"/>
                <a:gd name="connsiteY22" fmla="*/ 745351 h 1530162"/>
                <a:gd name="connsiteX23" fmla="*/ 530198 w 2036269"/>
                <a:gd name="connsiteY23" fmla="*/ 753035 h 1530162"/>
                <a:gd name="connsiteX24" fmla="*/ 599354 w 2036269"/>
                <a:gd name="connsiteY24" fmla="*/ 783771 h 1530162"/>
                <a:gd name="connsiteX25" fmla="*/ 622407 w 2036269"/>
                <a:gd name="connsiteY25" fmla="*/ 791455 h 1530162"/>
                <a:gd name="connsiteX26" fmla="*/ 645459 w 2036269"/>
                <a:gd name="connsiteY26" fmla="*/ 799139 h 1530162"/>
                <a:gd name="connsiteX27" fmla="*/ 729983 w 2036269"/>
                <a:gd name="connsiteY27" fmla="*/ 822191 h 1530162"/>
                <a:gd name="connsiteX28" fmla="*/ 760719 w 2036269"/>
                <a:gd name="connsiteY28" fmla="*/ 837559 h 1530162"/>
                <a:gd name="connsiteX29" fmla="*/ 906716 w 2036269"/>
                <a:gd name="connsiteY29" fmla="*/ 845243 h 1530162"/>
                <a:gd name="connsiteX30" fmla="*/ 922084 w 2036269"/>
                <a:gd name="connsiteY30" fmla="*/ 875979 h 1530162"/>
                <a:gd name="connsiteX31" fmla="*/ 960504 w 2036269"/>
                <a:gd name="connsiteY31" fmla="*/ 906716 h 1530162"/>
                <a:gd name="connsiteX32" fmla="*/ 983556 w 2036269"/>
                <a:gd name="connsiteY32" fmla="*/ 914400 h 1530162"/>
                <a:gd name="connsiteX33" fmla="*/ 1006608 w 2036269"/>
                <a:gd name="connsiteY33" fmla="*/ 929768 h 1530162"/>
                <a:gd name="connsiteX34" fmla="*/ 1029660 w 2036269"/>
                <a:gd name="connsiteY34" fmla="*/ 937452 h 1530162"/>
                <a:gd name="connsiteX35" fmla="*/ 1106501 w 2036269"/>
                <a:gd name="connsiteY35" fmla="*/ 1006608 h 1530162"/>
                <a:gd name="connsiteX36" fmla="*/ 1129553 w 2036269"/>
                <a:gd name="connsiteY36" fmla="*/ 1014292 h 1530162"/>
                <a:gd name="connsiteX37" fmla="*/ 1175657 w 2036269"/>
                <a:gd name="connsiteY37" fmla="*/ 1060396 h 1530162"/>
                <a:gd name="connsiteX38" fmla="*/ 1198709 w 2036269"/>
                <a:gd name="connsiteY38" fmla="*/ 1075764 h 1530162"/>
                <a:gd name="connsiteX39" fmla="*/ 1267865 w 2036269"/>
                <a:gd name="connsiteY39" fmla="*/ 1137237 h 1530162"/>
                <a:gd name="connsiteX40" fmla="*/ 1283233 w 2036269"/>
                <a:gd name="connsiteY40" fmla="*/ 1160289 h 1530162"/>
                <a:gd name="connsiteX41" fmla="*/ 1298602 w 2036269"/>
                <a:gd name="connsiteY41" fmla="*/ 1175657 h 1530162"/>
                <a:gd name="connsiteX42" fmla="*/ 1337022 w 2036269"/>
                <a:gd name="connsiteY42" fmla="*/ 1229445 h 1530162"/>
                <a:gd name="connsiteX43" fmla="*/ 1352390 w 2036269"/>
                <a:gd name="connsiteY43" fmla="*/ 1260181 h 1530162"/>
                <a:gd name="connsiteX44" fmla="*/ 1367758 w 2036269"/>
                <a:gd name="connsiteY44" fmla="*/ 1306285 h 1530162"/>
                <a:gd name="connsiteX45" fmla="*/ 1383126 w 2036269"/>
                <a:gd name="connsiteY45" fmla="*/ 1329337 h 1530162"/>
                <a:gd name="connsiteX46" fmla="*/ 1390810 w 2036269"/>
                <a:gd name="connsiteY46" fmla="*/ 1352390 h 1530162"/>
                <a:gd name="connsiteX47" fmla="*/ 1452282 w 2036269"/>
                <a:gd name="connsiteY47" fmla="*/ 1421546 h 1530162"/>
                <a:gd name="connsiteX48" fmla="*/ 1475334 w 2036269"/>
                <a:gd name="connsiteY48" fmla="*/ 1444598 h 1530162"/>
                <a:gd name="connsiteX49" fmla="*/ 1544491 w 2036269"/>
                <a:gd name="connsiteY49" fmla="*/ 1467650 h 1530162"/>
                <a:gd name="connsiteX50" fmla="*/ 1567543 w 2036269"/>
                <a:gd name="connsiteY50" fmla="*/ 1475334 h 1530162"/>
                <a:gd name="connsiteX51" fmla="*/ 1590595 w 2036269"/>
                <a:gd name="connsiteY51" fmla="*/ 1490702 h 1530162"/>
                <a:gd name="connsiteX52" fmla="*/ 1659751 w 2036269"/>
                <a:gd name="connsiteY52" fmla="*/ 1506070 h 1530162"/>
                <a:gd name="connsiteX53" fmla="*/ 1721223 w 2036269"/>
                <a:gd name="connsiteY53" fmla="*/ 1513754 h 1530162"/>
                <a:gd name="connsiteX54" fmla="*/ 1744275 w 2036269"/>
                <a:gd name="connsiteY54" fmla="*/ 1521438 h 1530162"/>
                <a:gd name="connsiteX55" fmla="*/ 2005533 w 2036269"/>
                <a:gd name="connsiteY55" fmla="*/ 1521438 h 1530162"/>
                <a:gd name="connsiteX56" fmla="*/ 2036269 w 2036269"/>
                <a:gd name="connsiteY56" fmla="*/ 1506070 h 15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6269" h="1530162">
                  <a:moveTo>
                    <a:pt x="0" y="0"/>
                  </a:moveTo>
                  <a:cubicBezTo>
                    <a:pt x="2561" y="20491"/>
                    <a:pt x="739" y="42025"/>
                    <a:pt x="7684" y="61472"/>
                  </a:cubicBezTo>
                  <a:cubicBezTo>
                    <a:pt x="13896" y="78866"/>
                    <a:pt x="38420" y="107576"/>
                    <a:pt x="38420" y="107576"/>
                  </a:cubicBezTo>
                  <a:cubicBezTo>
                    <a:pt x="40882" y="117424"/>
                    <a:pt x="48276" y="150340"/>
                    <a:pt x="53788" y="161364"/>
                  </a:cubicBezTo>
                  <a:cubicBezTo>
                    <a:pt x="57918" y="169624"/>
                    <a:pt x="64033" y="176732"/>
                    <a:pt x="69156" y="184416"/>
                  </a:cubicBezTo>
                  <a:cubicBezTo>
                    <a:pt x="71717" y="192100"/>
                    <a:pt x="73218" y="200224"/>
                    <a:pt x="76840" y="207469"/>
                  </a:cubicBezTo>
                  <a:cubicBezTo>
                    <a:pt x="80970" y="215729"/>
                    <a:pt x="88570" y="222033"/>
                    <a:pt x="92208" y="230521"/>
                  </a:cubicBezTo>
                  <a:cubicBezTo>
                    <a:pt x="96368" y="240228"/>
                    <a:pt x="96552" y="251238"/>
                    <a:pt x="99892" y="261257"/>
                  </a:cubicBezTo>
                  <a:cubicBezTo>
                    <a:pt x="104254" y="274342"/>
                    <a:pt x="110417" y="286762"/>
                    <a:pt x="115260" y="299677"/>
                  </a:cubicBezTo>
                  <a:cubicBezTo>
                    <a:pt x="118104" y="307261"/>
                    <a:pt x="120383" y="315045"/>
                    <a:pt x="122944" y="322729"/>
                  </a:cubicBezTo>
                  <a:cubicBezTo>
                    <a:pt x="128067" y="356027"/>
                    <a:pt x="132457" y="389445"/>
                    <a:pt x="138312" y="422622"/>
                  </a:cubicBezTo>
                  <a:cubicBezTo>
                    <a:pt x="140147" y="433022"/>
                    <a:pt x="137978" y="446485"/>
                    <a:pt x="145996" y="453358"/>
                  </a:cubicBezTo>
                  <a:cubicBezTo>
                    <a:pt x="158296" y="463900"/>
                    <a:pt x="176733" y="463603"/>
                    <a:pt x="192101" y="468726"/>
                  </a:cubicBezTo>
                  <a:cubicBezTo>
                    <a:pt x="232847" y="482308"/>
                    <a:pt x="207356" y="474182"/>
                    <a:pt x="268941" y="491778"/>
                  </a:cubicBezTo>
                  <a:cubicBezTo>
                    <a:pt x="330413" y="532759"/>
                    <a:pt x="256134" y="478971"/>
                    <a:pt x="307361" y="530198"/>
                  </a:cubicBezTo>
                  <a:cubicBezTo>
                    <a:pt x="367804" y="590641"/>
                    <a:pt x="290524" y="493089"/>
                    <a:pt x="353465" y="568618"/>
                  </a:cubicBezTo>
                  <a:cubicBezTo>
                    <a:pt x="363937" y="581185"/>
                    <a:pt x="369296" y="598095"/>
                    <a:pt x="384202" y="607038"/>
                  </a:cubicBezTo>
                  <a:cubicBezTo>
                    <a:pt x="391147" y="611205"/>
                    <a:pt x="399570" y="612161"/>
                    <a:pt x="407254" y="614722"/>
                  </a:cubicBezTo>
                  <a:cubicBezTo>
                    <a:pt x="414938" y="619845"/>
                    <a:pt x="424225" y="623140"/>
                    <a:pt x="430306" y="630090"/>
                  </a:cubicBezTo>
                  <a:cubicBezTo>
                    <a:pt x="442469" y="643990"/>
                    <a:pt x="455201" y="658673"/>
                    <a:pt x="461042" y="676195"/>
                  </a:cubicBezTo>
                  <a:cubicBezTo>
                    <a:pt x="463603" y="683879"/>
                    <a:pt x="464233" y="692508"/>
                    <a:pt x="468726" y="699247"/>
                  </a:cubicBezTo>
                  <a:cubicBezTo>
                    <a:pt x="474754" y="708289"/>
                    <a:pt x="484821" y="713951"/>
                    <a:pt x="491778" y="722299"/>
                  </a:cubicBezTo>
                  <a:cubicBezTo>
                    <a:pt x="497690" y="729394"/>
                    <a:pt x="499935" y="739582"/>
                    <a:pt x="507146" y="745351"/>
                  </a:cubicBezTo>
                  <a:cubicBezTo>
                    <a:pt x="513471" y="750411"/>
                    <a:pt x="522514" y="750474"/>
                    <a:pt x="530198" y="753035"/>
                  </a:cubicBezTo>
                  <a:cubicBezTo>
                    <a:pt x="566728" y="777388"/>
                    <a:pt x="544490" y="765483"/>
                    <a:pt x="599354" y="783771"/>
                  </a:cubicBezTo>
                  <a:lnTo>
                    <a:pt x="622407" y="791455"/>
                  </a:lnTo>
                  <a:lnTo>
                    <a:pt x="645459" y="799139"/>
                  </a:lnTo>
                  <a:cubicBezTo>
                    <a:pt x="695170" y="832279"/>
                    <a:pt x="638157" y="799234"/>
                    <a:pt x="729983" y="822191"/>
                  </a:cubicBezTo>
                  <a:cubicBezTo>
                    <a:pt x="741096" y="824969"/>
                    <a:pt x="749361" y="836077"/>
                    <a:pt x="760719" y="837559"/>
                  </a:cubicBezTo>
                  <a:cubicBezTo>
                    <a:pt x="809043" y="843862"/>
                    <a:pt x="858050" y="842682"/>
                    <a:pt x="906716" y="845243"/>
                  </a:cubicBezTo>
                  <a:cubicBezTo>
                    <a:pt x="911839" y="855488"/>
                    <a:pt x="915730" y="866448"/>
                    <a:pt x="922084" y="875979"/>
                  </a:cubicBezTo>
                  <a:cubicBezTo>
                    <a:pt x="929232" y="886701"/>
                    <a:pt x="950226" y="901577"/>
                    <a:pt x="960504" y="906716"/>
                  </a:cubicBezTo>
                  <a:cubicBezTo>
                    <a:pt x="967749" y="910338"/>
                    <a:pt x="975872" y="911839"/>
                    <a:pt x="983556" y="914400"/>
                  </a:cubicBezTo>
                  <a:cubicBezTo>
                    <a:pt x="991240" y="919523"/>
                    <a:pt x="998348" y="925638"/>
                    <a:pt x="1006608" y="929768"/>
                  </a:cubicBezTo>
                  <a:cubicBezTo>
                    <a:pt x="1013853" y="933390"/>
                    <a:pt x="1023266" y="932479"/>
                    <a:pt x="1029660" y="937452"/>
                  </a:cubicBezTo>
                  <a:cubicBezTo>
                    <a:pt x="1073547" y="971586"/>
                    <a:pt x="1065021" y="982905"/>
                    <a:pt x="1106501" y="1006608"/>
                  </a:cubicBezTo>
                  <a:cubicBezTo>
                    <a:pt x="1113533" y="1010627"/>
                    <a:pt x="1121869" y="1011731"/>
                    <a:pt x="1129553" y="1014292"/>
                  </a:cubicBezTo>
                  <a:cubicBezTo>
                    <a:pt x="1144921" y="1029660"/>
                    <a:pt x="1157574" y="1048340"/>
                    <a:pt x="1175657" y="1060396"/>
                  </a:cubicBezTo>
                  <a:cubicBezTo>
                    <a:pt x="1183341" y="1065519"/>
                    <a:pt x="1191807" y="1069629"/>
                    <a:pt x="1198709" y="1075764"/>
                  </a:cubicBezTo>
                  <a:cubicBezTo>
                    <a:pt x="1277660" y="1145944"/>
                    <a:pt x="1215547" y="1102358"/>
                    <a:pt x="1267865" y="1137237"/>
                  </a:cubicBezTo>
                  <a:cubicBezTo>
                    <a:pt x="1272988" y="1144921"/>
                    <a:pt x="1277464" y="1153078"/>
                    <a:pt x="1283233" y="1160289"/>
                  </a:cubicBezTo>
                  <a:cubicBezTo>
                    <a:pt x="1287759" y="1165946"/>
                    <a:pt x="1293964" y="1170091"/>
                    <a:pt x="1298602" y="1175657"/>
                  </a:cubicBezTo>
                  <a:cubicBezTo>
                    <a:pt x="1306098" y="1184652"/>
                    <a:pt x="1329763" y="1216742"/>
                    <a:pt x="1337022" y="1229445"/>
                  </a:cubicBezTo>
                  <a:cubicBezTo>
                    <a:pt x="1342705" y="1239390"/>
                    <a:pt x="1348136" y="1249546"/>
                    <a:pt x="1352390" y="1260181"/>
                  </a:cubicBezTo>
                  <a:cubicBezTo>
                    <a:pt x="1358406" y="1275222"/>
                    <a:pt x="1358772" y="1292806"/>
                    <a:pt x="1367758" y="1306285"/>
                  </a:cubicBezTo>
                  <a:lnTo>
                    <a:pt x="1383126" y="1329337"/>
                  </a:lnTo>
                  <a:cubicBezTo>
                    <a:pt x="1385687" y="1337021"/>
                    <a:pt x="1387188" y="1345145"/>
                    <a:pt x="1390810" y="1352390"/>
                  </a:cubicBezTo>
                  <a:cubicBezTo>
                    <a:pt x="1404521" y="1379813"/>
                    <a:pt x="1431919" y="1401183"/>
                    <a:pt x="1452282" y="1421546"/>
                  </a:cubicBezTo>
                  <a:cubicBezTo>
                    <a:pt x="1459966" y="1429230"/>
                    <a:pt x="1465025" y="1441162"/>
                    <a:pt x="1475334" y="1444598"/>
                  </a:cubicBezTo>
                  <a:lnTo>
                    <a:pt x="1544491" y="1467650"/>
                  </a:lnTo>
                  <a:lnTo>
                    <a:pt x="1567543" y="1475334"/>
                  </a:lnTo>
                  <a:cubicBezTo>
                    <a:pt x="1575227" y="1480457"/>
                    <a:pt x="1582335" y="1486572"/>
                    <a:pt x="1590595" y="1490702"/>
                  </a:cubicBezTo>
                  <a:cubicBezTo>
                    <a:pt x="1608898" y="1499853"/>
                    <a:pt x="1643224" y="1503709"/>
                    <a:pt x="1659751" y="1506070"/>
                  </a:cubicBezTo>
                  <a:cubicBezTo>
                    <a:pt x="1680194" y="1508990"/>
                    <a:pt x="1700732" y="1511193"/>
                    <a:pt x="1721223" y="1513754"/>
                  </a:cubicBezTo>
                  <a:cubicBezTo>
                    <a:pt x="1728907" y="1516315"/>
                    <a:pt x="1736306" y="1519989"/>
                    <a:pt x="1744275" y="1521438"/>
                  </a:cubicBezTo>
                  <a:cubicBezTo>
                    <a:pt x="1838964" y="1538654"/>
                    <a:pt x="1891333" y="1525830"/>
                    <a:pt x="2005533" y="1521438"/>
                  </a:cubicBezTo>
                  <a:cubicBezTo>
                    <a:pt x="2032021" y="1512609"/>
                    <a:pt x="2022858" y="1519481"/>
                    <a:pt x="2036269" y="1506070"/>
                  </a:cubicBezTo>
                </a:path>
              </a:pathLst>
            </a:custGeom>
            <a:noFill/>
            <a:ln w="38100" cap="flat" cmpd="sng" algn="ctr">
              <a:solidFill>
                <a:srgbClr val="001446">
                  <a:lumMod val="50000"/>
                  <a:lumOff val="50000"/>
                </a:srgbClr>
              </a:solidFill>
              <a:prstDash val="solid"/>
            </a:ln>
            <a:effectLst/>
          </p:spPr>
          <p:txBody>
            <a:bodyPr rtlCol="0" anchor="ctr"/>
            <a:lstStyle/>
            <a:p>
              <a:pPr algn="ctr">
                <a:defRPr/>
              </a:pPr>
              <a:endParaRPr lang="en-US" sz="1350" kern="0">
                <a:solidFill>
                  <a:prstClr val="white"/>
                </a:solidFill>
                <a:latin typeface="Arial"/>
                <a:ea typeface="ＭＳ Ｐゴシック"/>
              </a:endParaRPr>
            </a:p>
          </p:txBody>
        </p:sp>
        <p:sp>
          <p:nvSpPr>
            <p:cNvPr id="399" name="TextBox 398"/>
            <p:cNvSpPr txBox="1"/>
            <p:nvPr/>
          </p:nvSpPr>
          <p:spPr>
            <a:xfrm>
              <a:off x="5161498" y="1791673"/>
              <a:ext cx="1792240" cy="356678"/>
            </a:xfrm>
            <a:prstGeom prst="rect">
              <a:avLst/>
            </a:prstGeom>
            <a:noFill/>
          </p:spPr>
          <p:txBody>
            <a:bodyPr wrap="square" rtlCol="0">
              <a:spAutoFit/>
            </a:bodyPr>
            <a:lstStyle/>
            <a:p>
              <a:pPr algn="ctr">
                <a:defRPr/>
              </a:pPr>
              <a:r>
                <a:rPr lang="en-US" sz="1600" kern="0" dirty="0">
                  <a:solidFill>
                    <a:srgbClr val="5EB4E6">
                      <a:lumMod val="50000"/>
                    </a:srgbClr>
                  </a:solidFill>
                  <a:latin typeface="Open Sans"/>
                  <a:ea typeface="ＭＳ Ｐゴシック"/>
                </a:rPr>
                <a:t>Channel Head</a:t>
              </a:r>
            </a:p>
          </p:txBody>
        </p:sp>
      </p:grpSp>
      <p:sp>
        <p:nvSpPr>
          <p:cNvPr id="449" name="TextBox 448"/>
          <p:cNvSpPr txBox="1"/>
          <p:nvPr/>
        </p:nvSpPr>
        <p:spPr>
          <a:xfrm>
            <a:off x="3452832" y="4988323"/>
            <a:ext cx="1217667" cy="584775"/>
          </a:xfrm>
          <a:prstGeom prst="rect">
            <a:avLst/>
          </a:prstGeom>
          <a:noFill/>
        </p:spPr>
        <p:txBody>
          <a:bodyPr wrap="square" rtlCol="0">
            <a:spAutoFit/>
          </a:bodyPr>
          <a:lstStyle/>
          <a:p>
            <a:pPr>
              <a:defRPr/>
            </a:pPr>
            <a:r>
              <a:rPr lang="en-US" sz="1600" dirty="0">
                <a:solidFill>
                  <a:srgbClr val="5EB4E6">
                    <a:lumMod val="50000"/>
                  </a:srgbClr>
                </a:solidFill>
                <a:latin typeface="Open Sans"/>
                <a:ea typeface="ＭＳ Ｐゴシック"/>
              </a:rPr>
              <a:t>NHD Plus Flowline</a:t>
            </a:r>
          </a:p>
        </p:txBody>
      </p:sp>
      <p:grpSp>
        <p:nvGrpSpPr>
          <p:cNvPr id="4" name="Group 3"/>
          <p:cNvGrpSpPr/>
          <p:nvPr/>
        </p:nvGrpSpPr>
        <p:grpSpPr>
          <a:xfrm>
            <a:off x="4514409" y="289565"/>
            <a:ext cx="4575423" cy="6405504"/>
            <a:chOff x="5171538" y="860481"/>
            <a:chExt cx="3671671" cy="5140269"/>
          </a:xfrm>
        </p:grpSpPr>
        <p:pic>
          <p:nvPicPr>
            <p:cNvPr id="121" name="Picture 1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1538" y="860481"/>
              <a:ext cx="3671671" cy="2591767"/>
            </a:xfrm>
            <a:prstGeom prst="rect">
              <a:avLst/>
            </a:prstGeom>
          </p:spPr>
        </p:pic>
        <p:pic>
          <p:nvPicPr>
            <p:cNvPr id="122" name="Picture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874" y="3413680"/>
              <a:ext cx="3665015" cy="2587070"/>
            </a:xfrm>
            <a:prstGeom prst="rect">
              <a:avLst/>
            </a:prstGeom>
          </p:spPr>
        </p:pic>
      </p:grpSp>
      <p:sp>
        <p:nvSpPr>
          <p:cNvPr id="2" name="Rectangle 1"/>
          <p:cNvSpPr/>
          <p:nvPr/>
        </p:nvSpPr>
        <p:spPr>
          <a:xfrm>
            <a:off x="6873696" y="289565"/>
            <a:ext cx="2109488" cy="300082"/>
          </a:xfrm>
          <a:prstGeom prst="rect">
            <a:avLst/>
          </a:prstGeom>
          <a:solidFill>
            <a:schemeClr val="bg1"/>
          </a:solidFill>
        </p:spPr>
        <p:txBody>
          <a:bodyPr wrap="none">
            <a:spAutoFit/>
          </a:bodyPr>
          <a:lstStyle/>
          <a:p>
            <a:r>
              <a:rPr lang="en-US" sz="1350" dirty="0"/>
              <a:t>DEM derived stream raster </a:t>
            </a:r>
          </a:p>
        </p:txBody>
      </p:sp>
      <p:sp>
        <p:nvSpPr>
          <p:cNvPr id="3" name="Rectangle 2"/>
          <p:cNvSpPr/>
          <p:nvPr/>
        </p:nvSpPr>
        <p:spPr>
          <a:xfrm>
            <a:off x="5988838" y="3492317"/>
            <a:ext cx="2994346" cy="300082"/>
          </a:xfrm>
          <a:prstGeom prst="rect">
            <a:avLst/>
          </a:prstGeom>
          <a:solidFill>
            <a:schemeClr val="bg1"/>
          </a:solidFill>
        </p:spPr>
        <p:txBody>
          <a:bodyPr wrap="none">
            <a:spAutoFit/>
          </a:bodyPr>
          <a:lstStyle/>
          <a:p>
            <a:r>
              <a:rPr lang="en-US" sz="1350" dirty="0"/>
              <a:t>Height Above Nearest Drainage (HAND) </a:t>
            </a:r>
          </a:p>
        </p:txBody>
      </p:sp>
    </p:spTree>
    <p:extLst>
      <p:ext uri="{BB962C8B-B14F-4D97-AF65-F5344CB8AC3E}">
        <p14:creationId xmlns:p14="http://schemas.microsoft.com/office/powerpoint/2010/main" val="360024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9" y="440717"/>
            <a:ext cx="9143999" cy="363474"/>
          </a:xfrm>
        </p:spPr>
        <p:txBody>
          <a:bodyPr>
            <a:noAutofit/>
          </a:bodyPr>
          <a:lstStyle/>
          <a:p>
            <a:pPr algn="ctr"/>
            <a:r>
              <a:rPr lang="en-US" sz="2700" dirty="0"/>
              <a:t>HAND based derivation of “reach scale” hydraulic properties</a:t>
            </a:r>
          </a:p>
        </p:txBody>
      </p:sp>
      <p:sp>
        <p:nvSpPr>
          <p:cNvPr id="117" name="TextBox 116"/>
          <p:cNvSpPr txBox="1"/>
          <p:nvPr/>
        </p:nvSpPr>
        <p:spPr>
          <a:xfrm flipH="1">
            <a:off x="124002" y="1563624"/>
            <a:ext cx="3460652" cy="715581"/>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For each Catchment</a:t>
            </a:r>
          </a:p>
          <a:p>
            <a:pPr defTabSz="685800">
              <a:defRPr/>
            </a:pPr>
            <a:r>
              <a:rPr lang="en-US" sz="1350" dirty="0">
                <a:solidFill>
                  <a:prstClr val="black"/>
                </a:solidFill>
                <a:latin typeface="Arial"/>
                <a:ea typeface="ＭＳ Ｐゴシック"/>
              </a:rPr>
              <a:t>For each height h</a:t>
            </a:r>
          </a:p>
          <a:p>
            <a:pPr defTabSz="685800">
              <a:defRPr/>
            </a:pPr>
            <a:r>
              <a:rPr lang="en-US" sz="1350" dirty="0">
                <a:solidFill>
                  <a:prstClr val="black"/>
                </a:solidFill>
                <a:latin typeface="Arial"/>
                <a:ea typeface="ＭＳ Ｐゴシック"/>
              </a:rPr>
              <a:t>Identify cells where HAND </a:t>
            </a:r>
            <a:r>
              <a:rPr lang="en-US" sz="1350" dirty="0" err="1">
                <a:solidFill>
                  <a:prstClr val="black"/>
                </a:solidFill>
                <a:latin typeface="Arial"/>
                <a:ea typeface="ＭＳ Ｐゴシック"/>
              </a:rPr>
              <a:t>h</a:t>
            </a:r>
            <a:r>
              <a:rPr lang="en-US" sz="1350" baseline="-25000" dirty="0" err="1">
                <a:solidFill>
                  <a:prstClr val="black"/>
                </a:solidFill>
                <a:latin typeface="Arial"/>
                <a:ea typeface="ＭＳ Ｐゴシック"/>
              </a:rPr>
              <a:t>d</a:t>
            </a:r>
            <a:r>
              <a:rPr lang="en-US" sz="1350" dirty="0">
                <a:solidFill>
                  <a:prstClr val="black"/>
                </a:solidFill>
                <a:latin typeface="Arial"/>
                <a:ea typeface="ＭＳ Ｐゴシック"/>
              </a:rPr>
              <a:t> &lt; h</a:t>
            </a:r>
          </a:p>
        </p:txBody>
      </p:sp>
      <mc:AlternateContent xmlns:mc="http://schemas.openxmlformats.org/markup-compatibility/2006" xmlns:a14="http://schemas.microsoft.com/office/drawing/2010/main">
        <mc:Choice Requires="a14">
          <p:sp>
            <p:nvSpPr>
              <p:cNvPr id="118" name="Rectangle 117"/>
              <p:cNvSpPr/>
              <p:nvPr/>
            </p:nvSpPr>
            <p:spPr>
              <a:xfrm>
                <a:off x="124001" y="3072235"/>
                <a:ext cx="2550122" cy="343940"/>
              </a:xfrm>
              <a:prstGeom prst="rect">
                <a:avLst/>
              </a:prstGeom>
            </p:spPr>
            <p:txBody>
              <a:bodyPr wrap="none">
                <a:spAutoFit/>
              </a:bodyPr>
              <a:lstStyle/>
              <a:p>
                <a:pPr defTabSz="685800">
                  <a:defRPr/>
                </a:pPr>
                <a:r>
                  <a:rPr lang="en-US" sz="1350" dirty="0">
                    <a:solidFill>
                      <a:prstClr val="black"/>
                    </a:solidFill>
                    <a:latin typeface="Arial"/>
                    <a:ea typeface="ＭＳ Ｐゴシック"/>
                  </a:rPr>
                  <a:t>Bed Area  </a:t>
                </a:r>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𝑏</m:t>
                        </m:r>
                      </m:sub>
                    </m:sSub>
                    <m:r>
                      <a:rPr lang="en-US" sz="1350" i="1">
                        <a:solidFill>
                          <a:prstClr val="black"/>
                        </a:solidFill>
                        <a:latin typeface="Cambria Math" panose="02040503050406030204" pitchFamily="18" charset="0"/>
                      </a:rPr>
                      <m:t>=</m:t>
                    </m:r>
                    <m:nary>
                      <m:naryPr>
                        <m:chr m:val="∑"/>
                        <m:subHide m:val="on"/>
                        <m:supHide m:val="on"/>
                        <m:ctrlPr>
                          <a:rPr lang="en-US" sz="1350" i="1">
                            <a:solidFill>
                              <a:prstClr val="black"/>
                            </a:solidFill>
                            <a:latin typeface="Cambria Math" panose="02040503050406030204" pitchFamily="18" charset="0"/>
                          </a:rPr>
                        </m:ctrlPr>
                      </m:naryPr>
                      <m:sub/>
                      <m:sup/>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𝑐</m:t>
                            </m:r>
                          </m:sub>
                        </m:sSub>
                        <m:rad>
                          <m:radPr>
                            <m:degHide m:val="on"/>
                            <m:ctrlPr>
                              <a:rPr lang="en-US" sz="1350" i="1">
                                <a:solidFill>
                                  <a:prstClr val="black"/>
                                </a:solidFill>
                                <a:latin typeface="Cambria Math" panose="02040503050406030204" pitchFamily="18" charset="0"/>
                              </a:rPr>
                            </m:ctrlPr>
                          </m:radPr>
                          <m:deg/>
                          <m:e>
                            <m:r>
                              <a:rPr lang="en-US" sz="1350" i="1">
                                <a:solidFill>
                                  <a:prstClr val="black"/>
                                </a:solidFill>
                                <a:latin typeface="Cambria Math" panose="02040503050406030204" pitchFamily="18" charset="0"/>
                              </a:rPr>
                              <m:t>1+</m:t>
                            </m:r>
                            <m:r>
                              <a:rPr lang="en-US" sz="1350" i="1">
                                <a:solidFill>
                                  <a:prstClr val="black"/>
                                </a:solidFill>
                                <a:latin typeface="Cambria Math" panose="02040503050406030204" pitchFamily="18" charset="0"/>
                              </a:rPr>
                              <m:t>𝑠𝑙</m:t>
                            </m:r>
                            <m:sSup>
                              <m:sSupPr>
                                <m:ctrlPr>
                                  <a:rPr lang="en-US" sz="1350" i="1">
                                    <a:solidFill>
                                      <a:prstClr val="black"/>
                                    </a:solidFill>
                                    <a:latin typeface="Cambria Math" panose="02040503050406030204" pitchFamily="18" charset="0"/>
                                  </a:rPr>
                                </m:ctrlPr>
                              </m:sSupPr>
                              <m:e>
                                <m:r>
                                  <a:rPr lang="en-US" sz="1350" i="1">
                                    <a:solidFill>
                                      <a:prstClr val="black"/>
                                    </a:solidFill>
                                    <a:latin typeface="Cambria Math" panose="02040503050406030204" pitchFamily="18" charset="0"/>
                                  </a:rPr>
                                  <m:t>𝑝</m:t>
                                </m:r>
                              </m:e>
                              <m:sup>
                                <m:r>
                                  <a:rPr lang="en-US" sz="1350" i="1">
                                    <a:solidFill>
                                      <a:prstClr val="black"/>
                                    </a:solidFill>
                                    <a:latin typeface="Cambria Math" panose="02040503050406030204" pitchFamily="18" charset="0"/>
                                  </a:rPr>
                                  <m:t>2</m:t>
                                </m:r>
                              </m:sup>
                            </m:sSup>
                          </m:e>
                        </m:rad>
                      </m:e>
                    </m:nary>
                  </m:oMath>
                </a14:m>
                <a:r>
                  <a:rPr lang="en-US" sz="1350" dirty="0">
                    <a:solidFill>
                      <a:prstClr val="black"/>
                    </a:solidFill>
                    <a:latin typeface="Arial"/>
                    <a:ea typeface="ＭＳ Ｐゴシック"/>
                  </a:rPr>
                  <a:t> </a:t>
                </a:r>
              </a:p>
            </p:txBody>
          </p:sp>
        </mc:Choice>
        <mc:Fallback xmlns="">
          <p:sp>
            <p:nvSpPr>
              <p:cNvPr id="118" name="Rectangle 117"/>
              <p:cNvSpPr>
                <a:spLocks noRot="1" noChangeAspect="1" noMove="1" noResize="1" noEditPoints="1" noAdjustHandles="1" noChangeArrowheads="1" noChangeShapeType="1" noTextEdit="1"/>
              </p:cNvSpPr>
              <p:nvPr/>
            </p:nvSpPr>
            <p:spPr>
              <a:xfrm>
                <a:off x="124001" y="3072235"/>
                <a:ext cx="2550122" cy="343940"/>
              </a:xfrm>
              <a:prstGeom prst="rect">
                <a:avLst/>
              </a:prstGeom>
              <a:blipFill>
                <a:blip r:embed="rId2"/>
                <a:stretch>
                  <a:fillRect l="-477" t="-82143" b="-144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p:cNvSpPr/>
              <p:nvPr/>
            </p:nvSpPr>
            <p:spPr>
              <a:xfrm>
                <a:off x="124001" y="2711594"/>
                <a:ext cx="2051524" cy="300082"/>
              </a:xfrm>
              <a:prstGeom prst="rect">
                <a:avLst/>
              </a:prstGeom>
            </p:spPr>
            <p:txBody>
              <a:bodyPr wrap="none">
                <a:spAutoFit/>
              </a:bodyPr>
              <a:lstStyle/>
              <a:p>
                <a:pPr defTabSz="685800">
                  <a:defRPr/>
                </a:pPr>
                <a:r>
                  <a:rPr lang="en-US" sz="1350" dirty="0">
                    <a:solidFill>
                      <a:prstClr val="black"/>
                    </a:solidFill>
                    <a:latin typeface="Arial"/>
                    <a:ea typeface="ＭＳ Ｐゴシック"/>
                  </a:rPr>
                  <a:t>Surface area </a:t>
                </a:r>
                <a14:m>
                  <m:oMath xmlns:m="http://schemas.openxmlformats.org/officeDocument/2006/math">
                    <m:r>
                      <a:rPr lang="en-US" sz="1350">
                        <a:solidFill>
                          <a:prstClr val="black"/>
                        </a:solidFill>
                        <a:latin typeface="Cambria Math" panose="02040503050406030204" pitchFamily="18" charset="0"/>
                      </a:rPr>
                      <m:t> </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𝑠</m:t>
                        </m:r>
                      </m:sub>
                    </m:sSub>
                    <m:r>
                      <a:rPr lang="en-US" sz="1350" i="1">
                        <a:solidFill>
                          <a:prstClr val="black"/>
                        </a:solidFill>
                        <a:latin typeface="Cambria Math" panose="02040503050406030204" pitchFamily="18" charset="0"/>
                      </a:rPr>
                      <m:t>=</m:t>
                    </m:r>
                    <m:nary>
                      <m:naryPr>
                        <m:chr m:val="∑"/>
                        <m:subHide m:val="on"/>
                        <m:supHide m:val="on"/>
                        <m:ctrlPr>
                          <a:rPr lang="en-US" sz="1350" i="1">
                            <a:solidFill>
                              <a:prstClr val="black"/>
                            </a:solidFill>
                            <a:latin typeface="Cambria Math" panose="02040503050406030204" pitchFamily="18" charset="0"/>
                          </a:rPr>
                        </m:ctrlPr>
                      </m:naryPr>
                      <m:sub/>
                      <m:sup/>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𝑐</m:t>
                            </m:r>
                          </m:sub>
                        </m:sSub>
                      </m:e>
                    </m:nary>
                  </m:oMath>
                </a14:m>
                <a:r>
                  <a:rPr lang="en-US" sz="1350" dirty="0">
                    <a:solidFill>
                      <a:prstClr val="black"/>
                    </a:solidFill>
                    <a:latin typeface="Arial"/>
                    <a:ea typeface="ＭＳ Ｐゴシック"/>
                  </a:rPr>
                  <a:t> </a:t>
                </a:r>
              </a:p>
            </p:txBody>
          </p:sp>
        </mc:Choice>
        <mc:Fallback xmlns="">
          <p:sp>
            <p:nvSpPr>
              <p:cNvPr id="119" name="Rectangle 118"/>
              <p:cNvSpPr>
                <a:spLocks noRot="1" noChangeAspect="1" noMove="1" noResize="1" noEditPoints="1" noAdjustHandles="1" noChangeArrowheads="1" noChangeShapeType="1" noTextEdit="1"/>
              </p:cNvSpPr>
              <p:nvPr/>
            </p:nvSpPr>
            <p:spPr>
              <a:xfrm>
                <a:off x="124001" y="2711594"/>
                <a:ext cx="2051524" cy="300082"/>
              </a:xfrm>
              <a:prstGeom prst="rect">
                <a:avLst/>
              </a:prstGeom>
              <a:blipFill>
                <a:blip r:embed="rId3"/>
                <a:stretch>
                  <a:fillRect l="-593" t="-106122" r="-14243" b="-167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Rectangle 119"/>
              <p:cNvSpPr/>
              <p:nvPr/>
            </p:nvSpPr>
            <p:spPr>
              <a:xfrm>
                <a:off x="124001" y="2350954"/>
                <a:ext cx="2720425" cy="300082"/>
              </a:xfrm>
              <a:prstGeom prst="rect">
                <a:avLst/>
              </a:prstGeom>
            </p:spPr>
            <p:txBody>
              <a:bodyPr wrap="none">
                <a:spAutoFit/>
              </a:bodyPr>
              <a:lstStyle/>
              <a:p>
                <a:pPr defTabSz="685800">
                  <a:defRPr/>
                </a:pPr>
                <a:r>
                  <a:rPr lang="en-US" sz="1350" dirty="0">
                    <a:solidFill>
                      <a:prstClr val="black"/>
                    </a:solidFill>
                    <a:latin typeface="Arial"/>
                    <a:ea typeface="ＭＳ Ｐゴシック"/>
                  </a:rPr>
                  <a:t>Single Cell Plan Area </a:t>
                </a:r>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𝑐</m:t>
                        </m:r>
                      </m:sub>
                    </m:sSub>
                  </m:oMath>
                </a14:m>
                <a:r>
                  <a:rPr lang="en-US" sz="1350" i="1" dirty="0">
                    <a:solidFill>
                      <a:prstClr val="black"/>
                    </a:solidFill>
                    <a:latin typeface="Cambria Math" panose="02040503050406030204" pitchFamily="18" charset="0"/>
                    <a:ea typeface="ＭＳ Ｐゴシック"/>
                  </a:rPr>
                  <a:t> =dx * </a:t>
                </a:r>
                <a:r>
                  <a:rPr lang="en-US" sz="1350" i="1" dirty="0" err="1">
                    <a:solidFill>
                      <a:prstClr val="black"/>
                    </a:solidFill>
                    <a:latin typeface="Cambria Math" panose="02040503050406030204" pitchFamily="18" charset="0"/>
                    <a:ea typeface="ＭＳ Ｐゴシック"/>
                  </a:rPr>
                  <a:t>dy</a:t>
                </a:r>
                <a:endParaRPr lang="en-US" sz="1350" dirty="0">
                  <a:solidFill>
                    <a:prstClr val="black"/>
                  </a:solidFill>
                  <a:latin typeface="Arial"/>
                  <a:ea typeface="ＭＳ Ｐゴシック"/>
                </a:endParaRPr>
              </a:p>
            </p:txBody>
          </p:sp>
        </mc:Choice>
        <mc:Fallback xmlns="">
          <p:sp>
            <p:nvSpPr>
              <p:cNvPr id="120" name="Rectangle 119"/>
              <p:cNvSpPr>
                <a:spLocks noRot="1" noChangeAspect="1" noMove="1" noResize="1" noEditPoints="1" noAdjustHandles="1" noChangeArrowheads="1" noChangeShapeType="1" noTextEdit="1"/>
              </p:cNvSpPr>
              <p:nvPr/>
            </p:nvSpPr>
            <p:spPr>
              <a:xfrm>
                <a:off x="124001" y="2350954"/>
                <a:ext cx="2720425" cy="300082"/>
              </a:xfrm>
              <a:prstGeom prst="rect">
                <a:avLst/>
              </a:prstGeom>
              <a:blipFill>
                <a:blip r:embed="rId4"/>
                <a:stretch>
                  <a:fillRect l="-447" t="-6122"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Rectangle 120"/>
              <p:cNvSpPr/>
              <p:nvPr/>
            </p:nvSpPr>
            <p:spPr>
              <a:xfrm>
                <a:off x="124001" y="3692610"/>
                <a:ext cx="2152384" cy="300082"/>
              </a:xfrm>
              <a:prstGeom prst="rect">
                <a:avLst/>
              </a:prstGeom>
            </p:spPr>
            <p:txBody>
              <a:bodyPr wrap="none">
                <a:spAutoFit/>
              </a:bodyPr>
              <a:lstStyle/>
              <a:p>
                <a:pPr defTabSz="685800">
                  <a:defRPr/>
                </a:pPr>
                <a:r>
                  <a:rPr lang="en-US" sz="1350" dirty="0">
                    <a:solidFill>
                      <a:prstClr val="black"/>
                    </a:solidFill>
                    <a:latin typeface="Arial"/>
                    <a:ea typeface="ＭＳ Ｐゴシック"/>
                  </a:rPr>
                  <a:t>Volume  </a:t>
                </a:r>
                <a14:m>
                  <m:oMath xmlns:m="http://schemas.openxmlformats.org/officeDocument/2006/math">
                    <m:r>
                      <a:rPr lang="en-US" sz="1350" i="1">
                        <a:solidFill>
                          <a:prstClr val="black"/>
                        </a:solidFill>
                        <a:latin typeface="Cambria Math" panose="02040503050406030204" pitchFamily="18" charset="0"/>
                      </a:rPr>
                      <m:t>𝑉</m:t>
                    </m:r>
                  </m:oMath>
                </a14:m>
                <a:r>
                  <a:rPr lang="en-US" sz="1350" i="1" dirty="0">
                    <a:solidFill>
                      <a:prstClr val="black"/>
                    </a:solidFill>
                    <a:latin typeface="Cambria Math" panose="02040503050406030204" pitchFamily="18" charset="0"/>
                    <a:ea typeface="ＭＳ Ｐゴシック"/>
                  </a:rPr>
                  <a:t> = </a:t>
                </a:r>
                <a14:m>
                  <m:oMath xmlns:m="http://schemas.openxmlformats.org/officeDocument/2006/math">
                    <m:nary>
                      <m:naryPr>
                        <m:chr m:val="∑"/>
                        <m:subHide m:val="on"/>
                        <m:supHide m:val="on"/>
                        <m:ctrlPr>
                          <a:rPr lang="en-US" sz="1350" i="1">
                            <a:solidFill>
                              <a:prstClr val="black"/>
                            </a:solidFill>
                            <a:latin typeface="Cambria Math" panose="02040503050406030204" pitchFamily="18" charset="0"/>
                          </a:rPr>
                        </m:ctrlPr>
                      </m:naryPr>
                      <m:sub/>
                      <m:sup/>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𝑐</m:t>
                            </m:r>
                          </m:sub>
                        </m:sSub>
                        <m:d>
                          <m:dPr>
                            <m:ctrlPr>
                              <a:rPr lang="en-US" sz="1350" i="1">
                                <a:solidFill>
                                  <a:prstClr val="black"/>
                                </a:solidFill>
                                <a:latin typeface="Cambria Math" panose="02040503050406030204" pitchFamily="18" charset="0"/>
                              </a:rPr>
                            </m:ctrlPr>
                          </m:dPr>
                          <m:e>
                            <m:r>
                              <a:rPr lang="en-US" sz="1350" i="1">
                                <a:solidFill>
                                  <a:prstClr val="black"/>
                                </a:solidFill>
                                <a:latin typeface="Cambria Math" panose="02040503050406030204" pitchFamily="18" charset="0"/>
                              </a:rPr>
                              <m:t>h</m:t>
                            </m:r>
                            <m:r>
                              <a:rPr lang="en-US" sz="1350" i="1">
                                <a:solidFill>
                                  <a:prstClr val="black"/>
                                </a:solidFill>
                                <a:latin typeface="Cambria Math" panose="02040503050406030204" pitchFamily="18" charset="0"/>
                              </a:rPr>
                              <m:t>−</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h</m:t>
                                </m:r>
                              </m:e>
                              <m:sub>
                                <m:r>
                                  <a:rPr lang="en-US" sz="1350" i="1">
                                    <a:solidFill>
                                      <a:prstClr val="black"/>
                                    </a:solidFill>
                                    <a:latin typeface="Cambria Math" panose="02040503050406030204" pitchFamily="18" charset="0"/>
                                  </a:rPr>
                                  <m:t>𝑑</m:t>
                                </m:r>
                              </m:sub>
                            </m:sSub>
                          </m:e>
                        </m:d>
                      </m:e>
                    </m:nary>
                  </m:oMath>
                </a14:m>
                <a:endParaRPr lang="en-US" sz="1350" dirty="0">
                  <a:solidFill>
                    <a:prstClr val="black"/>
                  </a:solidFill>
                  <a:latin typeface="Arial"/>
                  <a:ea typeface="ＭＳ Ｐゴシック"/>
                </a:endParaRPr>
              </a:p>
            </p:txBody>
          </p:sp>
        </mc:Choice>
        <mc:Fallback xmlns="">
          <p:sp>
            <p:nvSpPr>
              <p:cNvPr id="121" name="Rectangle 120"/>
              <p:cNvSpPr>
                <a:spLocks noRot="1" noChangeAspect="1" noMove="1" noResize="1" noEditPoints="1" noAdjustHandles="1" noChangeArrowheads="1" noChangeShapeType="1" noTextEdit="1"/>
              </p:cNvSpPr>
              <p:nvPr/>
            </p:nvSpPr>
            <p:spPr>
              <a:xfrm>
                <a:off x="124001" y="3692610"/>
                <a:ext cx="2152384" cy="300082"/>
              </a:xfrm>
              <a:prstGeom prst="rect">
                <a:avLst/>
              </a:prstGeom>
              <a:blipFill>
                <a:blip r:embed="rId5"/>
                <a:stretch>
                  <a:fillRect l="-567" t="-106122" b="-167347"/>
                </a:stretch>
              </a:blipFill>
            </p:spPr>
            <p:txBody>
              <a:bodyPr/>
              <a:lstStyle/>
              <a:p>
                <a:r>
                  <a:rPr lang="en-US">
                    <a:noFill/>
                  </a:rPr>
                  <a:t> </a:t>
                </a:r>
              </a:p>
            </p:txBody>
          </p:sp>
        </mc:Fallback>
      </mc:AlternateContent>
      <p:grpSp>
        <p:nvGrpSpPr>
          <p:cNvPr id="122" name="Group 121"/>
          <p:cNvGrpSpPr/>
          <p:nvPr/>
        </p:nvGrpSpPr>
        <p:grpSpPr>
          <a:xfrm>
            <a:off x="166206" y="4021598"/>
            <a:ext cx="2249324" cy="479940"/>
            <a:chOff x="280025" y="4669993"/>
            <a:chExt cx="2999099" cy="639920"/>
          </a:xfrm>
        </p:grpSpPr>
        <mc:AlternateContent xmlns:mc="http://schemas.openxmlformats.org/markup-compatibility/2006" xmlns:a14="http://schemas.microsoft.com/office/drawing/2010/main">
          <mc:Choice Requires="a14">
            <p:sp>
              <p:nvSpPr>
                <p:cNvPr id="123" name="TextBox 122"/>
                <p:cNvSpPr txBox="1"/>
                <p:nvPr/>
              </p:nvSpPr>
              <p:spPr>
                <a:xfrm>
                  <a:off x="280025" y="4669993"/>
                  <a:ext cx="911960" cy="639920"/>
                </a:xfrm>
                <a:prstGeom prst="rect">
                  <a:avLst/>
                </a:prstGeom>
                <a:noFill/>
              </p:spPr>
              <p:txBody>
                <a:bodyPr wrap="none" rtlCol="0">
                  <a:spAutoFit/>
                </a:bodyPr>
                <a:lstStyle/>
                <a:p>
                  <a:pPr defTabSz="685800">
                    <a:defRPr/>
                  </a:pPr>
                  <a14:m>
                    <m:oMathPara xmlns:m="http://schemas.openxmlformats.org/officeDocument/2006/math">
                      <m:oMathParaPr>
                        <m:jc m:val="centerGroup"/>
                      </m:oMathParaPr>
                      <m:oMath xmlns:m="http://schemas.openxmlformats.org/officeDocument/2006/math">
                        <m:r>
                          <a:rPr lang="en-US" sz="1350" i="1">
                            <a:solidFill>
                              <a:prstClr val="black"/>
                            </a:solidFill>
                            <a:latin typeface="Cambria Math" panose="02040503050406030204" pitchFamily="18" charset="0"/>
                          </a:rPr>
                          <m:t>𝐴</m:t>
                        </m:r>
                        <m:r>
                          <a:rPr lang="en-US" sz="1350" i="1">
                            <a:solidFill>
                              <a:prstClr val="black"/>
                            </a:solidFill>
                            <a:latin typeface="Cambria Math" panose="02040503050406030204" pitchFamily="18" charset="0"/>
                          </a:rPr>
                          <m:t>=</m:t>
                        </m:r>
                        <m:f>
                          <m:fPr>
                            <m:ctrlPr>
                              <a:rPr lang="en-US" sz="1350" i="1">
                                <a:solidFill>
                                  <a:prstClr val="black"/>
                                </a:solidFill>
                                <a:latin typeface="Cambria Math" panose="02040503050406030204" pitchFamily="18" charset="0"/>
                              </a:rPr>
                            </m:ctrlPr>
                          </m:fPr>
                          <m:num>
                            <m:r>
                              <a:rPr lang="en-US" sz="1350" i="1">
                                <a:solidFill>
                                  <a:prstClr val="black"/>
                                </a:solidFill>
                                <a:latin typeface="Cambria Math" panose="02040503050406030204" pitchFamily="18" charset="0"/>
                              </a:rPr>
                              <m:t>𝑉</m:t>
                            </m:r>
                          </m:num>
                          <m:den>
                            <m:r>
                              <a:rPr lang="en-US" sz="1350" i="1">
                                <a:solidFill>
                                  <a:prstClr val="black"/>
                                </a:solidFill>
                                <a:latin typeface="Cambria Math" panose="02040503050406030204" pitchFamily="18" charset="0"/>
                              </a:rPr>
                              <m:t>𝐿</m:t>
                            </m:r>
                          </m:den>
                        </m:f>
                      </m:oMath>
                    </m:oMathPara>
                  </a14:m>
                  <a:endParaRPr lang="en-US" sz="1350" dirty="0">
                    <a:solidFill>
                      <a:prstClr val="black"/>
                    </a:solidFill>
                    <a:latin typeface="Arial"/>
                    <a:ea typeface="ＭＳ Ｐゴシック"/>
                  </a:endParaRPr>
                </a:p>
              </p:txBody>
            </p:sp>
          </mc:Choice>
          <mc:Fallback xmlns="">
            <p:sp>
              <p:nvSpPr>
                <p:cNvPr id="123" name="TextBox 122"/>
                <p:cNvSpPr txBox="1">
                  <a:spLocks noRot="1" noChangeAspect="1" noMove="1" noResize="1" noEditPoints="1" noAdjustHandles="1" noChangeArrowheads="1" noChangeShapeType="1" noTextEdit="1"/>
                </p:cNvSpPr>
                <p:nvPr/>
              </p:nvSpPr>
              <p:spPr>
                <a:xfrm>
                  <a:off x="280025" y="4669993"/>
                  <a:ext cx="911960" cy="639920"/>
                </a:xfrm>
                <a:prstGeom prst="rect">
                  <a:avLst/>
                </a:prstGeom>
                <a:blipFill>
                  <a:blip r:embed="rId6"/>
                  <a:stretch>
                    <a:fillRect b="-2564"/>
                  </a:stretch>
                </a:blipFill>
              </p:spPr>
              <p:txBody>
                <a:bodyPr/>
                <a:lstStyle/>
                <a:p>
                  <a:r>
                    <a:rPr lang="en-US">
                      <a:noFill/>
                    </a:rPr>
                    <a:t> </a:t>
                  </a:r>
                </a:p>
              </p:txBody>
            </p:sp>
          </mc:Fallback>
        </mc:AlternateContent>
        <p:sp>
          <p:nvSpPr>
            <p:cNvPr id="124" name="TextBox 123"/>
            <p:cNvSpPr txBox="1"/>
            <p:nvPr/>
          </p:nvSpPr>
          <p:spPr>
            <a:xfrm>
              <a:off x="1059989" y="4813581"/>
              <a:ext cx="2219135" cy="400109"/>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Cross Section Area</a:t>
              </a:r>
            </a:p>
          </p:txBody>
        </p:sp>
      </p:grpSp>
      <p:grpSp>
        <p:nvGrpSpPr>
          <p:cNvPr id="125" name="Group 124"/>
          <p:cNvGrpSpPr/>
          <p:nvPr/>
        </p:nvGrpSpPr>
        <p:grpSpPr>
          <a:xfrm>
            <a:off x="166204" y="4454003"/>
            <a:ext cx="2089616" cy="387350"/>
            <a:chOff x="344298" y="5246538"/>
            <a:chExt cx="2786154" cy="516466"/>
          </a:xfrm>
        </p:grpSpPr>
        <mc:AlternateContent xmlns:mc="http://schemas.openxmlformats.org/markup-compatibility/2006" xmlns:a14="http://schemas.microsoft.com/office/drawing/2010/main">
          <mc:Choice Requires="a14">
            <p:sp>
              <p:nvSpPr>
                <p:cNvPr id="126" name="TextBox 125"/>
                <p:cNvSpPr txBox="1"/>
                <p:nvPr/>
              </p:nvSpPr>
              <p:spPr>
                <a:xfrm>
                  <a:off x="344298" y="5246538"/>
                  <a:ext cx="837796" cy="516466"/>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P</a:t>
                  </a:r>
                  <a14:m>
                    <m:oMath xmlns:m="http://schemas.openxmlformats.org/officeDocument/2006/math">
                      <m:r>
                        <a:rPr lang="en-US" sz="1350" i="1">
                          <a:solidFill>
                            <a:prstClr val="black"/>
                          </a:solidFill>
                          <a:latin typeface="Cambria Math" panose="02040503050406030204" pitchFamily="18" charset="0"/>
                        </a:rPr>
                        <m:t>=</m:t>
                      </m:r>
                      <m:f>
                        <m:fPr>
                          <m:ctrlPr>
                            <a:rPr lang="en-US" sz="1350" i="1">
                              <a:solidFill>
                                <a:prstClr val="black"/>
                              </a:solidFill>
                              <a:latin typeface="Cambria Math" panose="02040503050406030204" pitchFamily="18" charset="0"/>
                            </a:rPr>
                          </m:ctrlPr>
                        </m:fPr>
                        <m:num>
                          <m:r>
                            <a:rPr lang="en-US" sz="1350" i="1">
                              <a:solidFill>
                                <a:prstClr val="black"/>
                              </a:solidFill>
                              <a:latin typeface="Cambria Math" panose="02040503050406030204" pitchFamily="18" charset="0"/>
                            </a:rPr>
                            <m:t>𝐴</m:t>
                          </m:r>
                          <m:r>
                            <a:rPr lang="en-US" sz="1350" i="1" baseline="-25000">
                              <a:solidFill>
                                <a:prstClr val="black"/>
                              </a:solidFill>
                              <a:latin typeface="Cambria Math" panose="02040503050406030204" pitchFamily="18" charset="0"/>
                            </a:rPr>
                            <m:t>𝑏</m:t>
                          </m:r>
                        </m:num>
                        <m:den>
                          <m:r>
                            <a:rPr lang="en-US" sz="1350" i="1">
                              <a:solidFill>
                                <a:prstClr val="black"/>
                              </a:solidFill>
                              <a:latin typeface="Cambria Math" panose="02040503050406030204" pitchFamily="18" charset="0"/>
                            </a:rPr>
                            <m:t>𝐿</m:t>
                          </m:r>
                        </m:den>
                      </m:f>
                    </m:oMath>
                  </a14:m>
                  <a:endParaRPr lang="en-US" sz="1350" dirty="0">
                    <a:solidFill>
                      <a:prstClr val="black"/>
                    </a:solidFill>
                    <a:latin typeface="Arial"/>
                    <a:ea typeface="ＭＳ Ｐゴシック"/>
                  </a:endParaRPr>
                </a:p>
              </p:txBody>
            </p:sp>
          </mc:Choice>
          <mc:Fallback xmlns="">
            <p:sp>
              <p:nvSpPr>
                <p:cNvPr id="126" name="TextBox 125"/>
                <p:cNvSpPr txBox="1">
                  <a:spLocks noRot="1" noChangeAspect="1" noMove="1" noResize="1" noEditPoints="1" noAdjustHandles="1" noChangeArrowheads="1" noChangeShapeType="1" noTextEdit="1"/>
                </p:cNvSpPr>
                <p:nvPr/>
              </p:nvSpPr>
              <p:spPr>
                <a:xfrm>
                  <a:off x="344298" y="5246538"/>
                  <a:ext cx="837796" cy="516466"/>
                </a:xfrm>
                <a:prstGeom prst="rect">
                  <a:avLst/>
                </a:prstGeom>
                <a:blipFill>
                  <a:blip r:embed="rId7"/>
                  <a:stretch>
                    <a:fillRect l="-1942" b="-4762"/>
                  </a:stretch>
                </a:blipFill>
              </p:spPr>
              <p:txBody>
                <a:bodyPr/>
                <a:lstStyle/>
                <a:p>
                  <a:r>
                    <a:rPr lang="en-US">
                      <a:noFill/>
                    </a:rPr>
                    <a:t> </a:t>
                  </a:r>
                </a:p>
              </p:txBody>
            </p:sp>
          </mc:Fallback>
        </mc:AlternateContent>
        <p:sp>
          <p:nvSpPr>
            <p:cNvPr id="127" name="TextBox 126"/>
            <p:cNvSpPr txBox="1"/>
            <p:nvPr/>
          </p:nvSpPr>
          <p:spPr>
            <a:xfrm>
              <a:off x="1059988" y="5314894"/>
              <a:ext cx="2070464" cy="400109"/>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Wetted Perimeter</a:t>
              </a:r>
            </a:p>
          </p:txBody>
        </p:sp>
      </p:grpSp>
      <p:grpSp>
        <p:nvGrpSpPr>
          <p:cNvPr id="128" name="Group 127"/>
          <p:cNvGrpSpPr/>
          <p:nvPr/>
        </p:nvGrpSpPr>
        <p:grpSpPr>
          <a:xfrm>
            <a:off x="166206" y="4784456"/>
            <a:ext cx="2076230" cy="387350"/>
            <a:chOff x="362145" y="5687141"/>
            <a:chExt cx="2768307" cy="516466"/>
          </a:xfrm>
        </p:grpSpPr>
        <mc:AlternateContent xmlns:mc="http://schemas.openxmlformats.org/markup-compatibility/2006" xmlns:a14="http://schemas.microsoft.com/office/drawing/2010/main">
          <mc:Choice Requires="a14">
            <p:sp>
              <p:nvSpPr>
                <p:cNvPr id="129" name="TextBox 128"/>
                <p:cNvSpPr txBox="1"/>
                <p:nvPr/>
              </p:nvSpPr>
              <p:spPr>
                <a:xfrm>
                  <a:off x="362145" y="5687141"/>
                  <a:ext cx="837796" cy="516466"/>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T</a:t>
                  </a:r>
                  <a14:m>
                    <m:oMath xmlns:m="http://schemas.openxmlformats.org/officeDocument/2006/math">
                      <m:r>
                        <a:rPr lang="en-US" sz="1350" i="1">
                          <a:solidFill>
                            <a:prstClr val="black"/>
                          </a:solidFill>
                          <a:latin typeface="Cambria Math" panose="02040503050406030204" pitchFamily="18" charset="0"/>
                        </a:rPr>
                        <m:t>=</m:t>
                      </m:r>
                      <m:f>
                        <m:fPr>
                          <m:ctrlPr>
                            <a:rPr lang="en-US" sz="1350" i="1">
                              <a:solidFill>
                                <a:prstClr val="black"/>
                              </a:solidFill>
                              <a:latin typeface="Cambria Math" panose="02040503050406030204" pitchFamily="18" charset="0"/>
                            </a:rPr>
                          </m:ctrlPr>
                        </m:fPr>
                        <m:num>
                          <m:r>
                            <a:rPr lang="en-US" sz="1350" i="1">
                              <a:solidFill>
                                <a:prstClr val="black"/>
                              </a:solidFill>
                              <a:latin typeface="Cambria Math" panose="02040503050406030204" pitchFamily="18" charset="0"/>
                            </a:rPr>
                            <m:t>𝐴</m:t>
                          </m:r>
                          <m:r>
                            <a:rPr lang="en-US" sz="1350" i="1" baseline="-25000">
                              <a:solidFill>
                                <a:prstClr val="black"/>
                              </a:solidFill>
                              <a:latin typeface="Cambria Math" panose="02040503050406030204" pitchFamily="18" charset="0"/>
                            </a:rPr>
                            <m:t>𝑠</m:t>
                          </m:r>
                        </m:num>
                        <m:den>
                          <m:r>
                            <a:rPr lang="en-US" sz="1350" i="1">
                              <a:solidFill>
                                <a:prstClr val="black"/>
                              </a:solidFill>
                              <a:latin typeface="Cambria Math" panose="02040503050406030204" pitchFamily="18" charset="0"/>
                            </a:rPr>
                            <m:t>𝐿</m:t>
                          </m:r>
                        </m:den>
                      </m:f>
                    </m:oMath>
                  </a14:m>
                  <a:endParaRPr lang="en-US" sz="1350" dirty="0">
                    <a:solidFill>
                      <a:prstClr val="black"/>
                    </a:solidFill>
                    <a:latin typeface="Arial"/>
                    <a:ea typeface="ＭＳ Ｐゴシック"/>
                  </a:endParaRPr>
                </a:p>
              </p:txBody>
            </p:sp>
          </mc:Choice>
          <mc:Fallback xmlns="">
            <p:sp>
              <p:nvSpPr>
                <p:cNvPr id="129" name="TextBox 128"/>
                <p:cNvSpPr txBox="1">
                  <a:spLocks noRot="1" noChangeAspect="1" noMove="1" noResize="1" noEditPoints="1" noAdjustHandles="1" noChangeArrowheads="1" noChangeShapeType="1" noTextEdit="1"/>
                </p:cNvSpPr>
                <p:nvPr/>
              </p:nvSpPr>
              <p:spPr>
                <a:xfrm>
                  <a:off x="362145" y="5687141"/>
                  <a:ext cx="837796" cy="516466"/>
                </a:xfrm>
                <a:prstGeom prst="rect">
                  <a:avLst/>
                </a:prstGeom>
                <a:blipFill>
                  <a:blip r:embed="rId8"/>
                  <a:stretch>
                    <a:fillRect l="-1942" b="-4762"/>
                  </a:stretch>
                </a:blipFill>
              </p:spPr>
              <p:txBody>
                <a:bodyPr/>
                <a:lstStyle/>
                <a:p>
                  <a:r>
                    <a:rPr lang="en-US">
                      <a:noFill/>
                    </a:rPr>
                    <a:t> </a:t>
                  </a:r>
                </a:p>
              </p:txBody>
            </p:sp>
          </mc:Fallback>
        </mc:AlternateContent>
        <p:sp>
          <p:nvSpPr>
            <p:cNvPr id="130" name="TextBox 129"/>
            <p:cNvSpPr txBox="1"/>
            <p:nvPr/>
          </p:nvSpPr>
          <p:spPr>
            <a:xfrm>
              <a:off x="1059989" y="5739473"/>
              <a:ext cx="2070463" cy="400109"/>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Top Width</a:t>
              </a:r>
            </a:p>
          </p:txBody>
        </p:sp>
      </p:grpSp>
      <p:grpSp>
        <p:nvGrpSpPr>
          <p:cNvPr id="134" name="Group 133"/>
          <p:cNvGrpSpPr/>
          <p:nvPr/>
        </p:nvGrpSpPr>
        <p:grpSpPr>
          <a:xfrm>
            <a:off x="2666895" y="2237620"/>
            <a:ext cx="5362096" cy="2355641"/>
            <a:chOff x="4141960" y="2338481"/>
            <a:chExt cx="6008122" cy="2639449"/>
          </a:xfrm>
        </p:grpSpPr>
        <p:sp>
          <p:nvSpPr>
            <p:cNvPr id="135" name="Freeform 134"/>
            <p:cNvSpPr/>
            <p:nvPr/>
          </p:nvSpPr>
          <p:spPr>
            <a:xfrm>
              <a:off x="4853803"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36" name="TextBox 135"/>
            <p:cNvSpPr txBox="1"/>
            <p:nvPr/>
          </p:nvSpPr>
          <p:spPr>
            <a:xfrm>
              <a:off x="4608630" y="3929526"/>
              <a:ext cx="2712320" cy="336236"/>
            </a:xfrm>
            <a:prstGeom prst="rect">
              <a:avLst/>
            </a:prstGeom>
            <a:noFill/>
          </p:spPr>
          <p:txBody>
            <a:bodyPr wrap="square" rtlCol="0">
              <a:spAutoFit/>
            </a:bodyPr>
            <a:lstStyle/>
            <a:p>
              <a:pPr defTabSz="685800">
                <a:defRPr/>
              </a:pPr>
              <a:r>
                <a:rPr lang="en-US" sz="1350" kern="0" dirty="0">
                  <a:solidFill>
                    <a:srgbClr val="ED982D">
                      <a:lumMod val="50000"/>
                    </a:srgbClr>
                  </a:solidFill>
                  <a:latin typeface="Arial"/>
                  <a:ea typeface="ＭＳ Ｐゴシック"/>
                </a:rPr>
                <a:t>Wetted Bed Area</a:t>
              </a:r>
            </a:p>
          </p:txBody>
        </p:sp>
        <p:sp>
          <p:nvSpPr>
            <p:cNvPr id="137" name="Freeform 136"/>
            <p:cNvSpPr/>
            <p:nvPr/>
          </p:nvSpPr>
          <p:spPr>
            <a:xfrm>
              <a:off x="4141960"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38" name="Freeform 137"/>
            <p:cNvSpPr/>
            <p:nvPr/>
          </p:nvSpPr>
          <p:spPr>
            <a:xfrm>
              <a:off x="4506563"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39" name="Freeform 138"/>
            <p:cNvSpPr/>
            <p:nvPr/>
          </p:nvSpPr>
          <p:spPr>
            <a:xfrm>
              <a:off x="5260847"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40" name="Freeform 139"/>
            <p:cNvSpPr/>
            <p:nvPr/>
          </p:nvSpPr>
          <p:spPr>
            <a:xfrm>
              <a:off x="4507527"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rgbClr val="5EB4E6">
                <a:lumMod val="60000"/>
                <a:lumOff val="40000"/>
              </a:srgbClr>
            </a:solidFill>
            <a:ln w="254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41" name="Freeform 140"/>
            <p:cNvSpPr/>
            <p:nvPr/>
          </p:nvSpPr>
          <p:spPr>
            <a:xfrm>
              <a:off x="4503246"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9"/>
              <a:tile tx="0" ty="0" sx="100000" sy="100000" flip="none" algn="tl"/>
            </a:blipFill>
            <a:ln w="254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42" name="Freeform 141"/>
            <p:cNvSpPr/>
            <p:nvPr/>
          </p:nvSpPr>
          <p:spPr>
            <a:xfrm>
              <a:off x="8193099"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w="25400" cap="flat" cmpd="sng" algn="ctr">
              <a:solidFill>
                <a:srgbClr val="0070C0"/>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43" name="Freeform 142"/>
            <p:cNvSpPr/>
            <p:nvPr/>
          </p:nvSpPr>
          <p:spPr>
            <a:xfrm>
              <a:off x="4848016"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cxnSp>
          <p:nvCxnSpPr>
            <p:cNvPr id="144" name="Straight Connector 143"/>
            <p:cNvCxnSpPr/>
            <p:nvPr/>
          </p:nvCxnSpPr>
          <p:spPr>
            <a:xfrm>
              <a:off x="4848016" y="3130581"/>
              <a:ext cx="0" cy="416650"/>
            </a:xfrm>
            <a:prstGeom prst="line">
              <a:avLst/>
            </a:prstGeom>
            <a:noFill/>
            <a:ln w="19050" cap="flat" cmpd="sng" algn="ctr">
              <a:solidFill>
                <a:srgbClr val="ED982D">
                  <a:lumMod val="50000"/>
                </a:srgbClr>
              </a:solidFill>
              <a:prstDash val="solid"/>
            </a:ln>
            <a:effectLst/>
          </p:spPr>
        </p:cxnSp>
        <p:cxnSp>
          <p:nvCxnSpPr>
            <p:cNvPr id="145" name="Straight Connector 144"/>
            <p:cNvCxnSpPr/>
            <p:nvPr/>
          </p:nvCxnSpPr>
          <p:spPr>
            <a:xfrm>
              <a:off x="8531579" y="4561280"/>
              <a:ext cx="0" cy="416650"/>
            </a:xfrm>
            <a:prstGeom prst="line">
              <a:avLst/>
            </a:prstGeom>
            <a:noFill/>
            <a:ln w="19050" cap="flat" cmpd="sng" algn="ctr">
              <a:solidFill>
                <a:srgbClr val="ED982D">
                  <a:lumMod val="50000"/>
                </a:srgbClr>
              </a:solidFill>
              <a:prstDash val="solid"/>
            </a:ln>
            <a:effectLst/>
          </p:spPr>
        </p:cxnSp>
        <p:sp>
          <p:nvSpPr>
            <p:cNvPr id="146" name="TextBox 145"/>
            <p:cNvSpPr txBox="1"/>
            <p:nvPr/>
          </p:nvSpPr>
          <p:spPr>
            <a:xfrm>
              <a:off x="7008045" y="4114354"/>
              <a:ext cx="314682" cy="336236"/>
            </a:xfrm>
            <a:prstGeom prst="rect">
              <a:avLst/>
            </a:prstGeom>
            <a:noFill/>
          </p:spPr>
          <p:txBody>
            <a:bodyPr wrap="none" rtlCol="0">
              <a:spAutoFit/>
            </a:bodyPr>
            <a:lstStyle/>
            <a:p>
              <a:pPr defTabSz="685800">
                <a:defRPr/>
              </a:pPr>
              <a:r>
                <a:rPr lang="en-US" sz="1350" kern="0" dirty="0">
                  <a:solidFill>
                    <a:prstClr val="black"/>
                  </a:solidFill>
                  <a:latin typeface="Arial"/>
                  <a:ea typeface="ＭＳ Ｐゴシック"/>
                </a:rPr>
                <a:t>L</a:t>
              </a:r>
            </a:p>
          </p:txBody>
        </p:sp>
        <p:sp>
          <p:nvSpPr>
            <p:cNvPr id="147" name="TextBox 146"/>
            <p:cNvSpPr txBox="1"/>
            <p:nvPr/>
          </p:nvSpPr>
          <p:spPr>
            <a:xfrm>
              <a:off x="7118325" y="2829973"/>
              <a:ext cx="400897" cy="336236"/>
            </a:xfrm>
            <a:prstGeom prst="rect">
              <a:avLst/>
            </a:prstGeom>
            <a:noFill/>
          </p:spPr>
          <p:txBody>
            <a:bodyPr wrap="none" rtlCol="0">
              <a:spAutoFit/>
            </a:bodyPr>
            <a:lstStyle/>
            <a:p>
              <a:pPr defTabSz="685800">
                <a:defRPr/>
              </a:pPr>
              <a:r>
                <a:rPr lang="en-US" sz="1350" kern="0" dirty="0">
                  <a:solidFill>
                    <a:srgbClr val="0070C0"/>
                  </a:solidFill>
                  <a:latin typeface="Arial"/>
                  <a:ea typeface="ＭＳ Ｐゴシック"/>
                </a:rPr>
                <a:t>A</a:t>
              </a:r>
              <a:r>
                <a:rPr lang="en-US" sz="1350" kern="0" baseline="-25000" dirty="0">
                  <a:solidFill>
                    <a:srgbClr val="0070C0"/>
                  </a:solidFill>
                  <a:latin typeface="Arial"/>
                  <a:ea typeface="ＭＳ Ｐゴシック"/>
                </a:rPr>
                <a:t>s</a:t>
              </a:r>
            </a:p>
          </p:txBody>
        </p:sp>
        <p:cxnSp>
          <p:nvCxnSpPr>
            <p:cNvPr id="148" name="Straight Arrow Connector 147"/>
            <p:cNvCxnSpPr>
              <a:stCxn id="147" idx="1"/>
            </p:cNvCxnSpPr>
            <p:nvPr/>
          </p:nvCxnSpPr>
          <p:spPr>
            <a:xfrm flipH="1">
              <a:off x="6635811" y="3014639"/>
              <a:ext cx="482514" cy="115942"/>
            </a:xfrm>
            <a:prstGeom prst="straightConnector1">
              <a:avLst/>
            </a:prstGeom>
            <a:noFill/>
            <a:ln w="12700" cap="flat" cmpd="sng" algn="ctr">
              <a:solidFill>
                <a:srgbClr val="0070C0"/>
              </a:solidFill>
              <a:prstDash val="solid"/>
              <a:tailEnd type="triangle"/>
            </a:ln>
            <a:effectLst/>
          </p:spPr>
        </p:cxnSp>
        <p:sp>
          <p:nvSpPr>
            <p:cNvPr id="149" name="TextBox 148"/>
            <p:cNvSpPr txBox="1"/>
            <p:nvPr/>
          </p:nvSpPr>
          <p:spPr>
            <a:xfrm>
              <a:off x="6148269" y="3935784"/>
              <a:ext cx="408081" cy="336236"/>
            </a:xfrm>
            <a:prstGeom prst="rect">
              <a:avLst/>
            </a:prstGeom>
            <a:noFill/>
          </p:spPr>
          <p:txBody>
            <a:bodyPr wrap="none" rtlCol="0">
              <a:spAutoFit/>
            </a:bodyPr>
            <a:lstStyle/>
            <a:p>
              <a:pPr defTabSz="685800">
                <a:defRPr/>
              </a:pPr>
              <a:r>
                <a:rPr lang="en-US" sz="1350" kern="0" dirty="0">
                  <a:solidFill>
                    <a:srgbClr val="ED982D">
                      <a:lumMod val="50000"/>
                    </a:srgbClr>
                  </a:solidFill>
                  <a:latin typeface="Arial"/>
                  <a:ea typeface="ＭＳ Ｐゴシック"/>
                </a:rPr>
                <a:t>A</a:t>
              </a:r>
              <a:r>
                <a:rPr lang="en-US" sz="1350" kern="0" baseline="-25000" dirty="0">
                  <a:solidFill>
                    <a:srgbClr val="ED982D">
                      <a:lumMod val="50000"/>
                    </a:srgbClr>
                  </a:solidFill>
                  <a:latin typeface="Arial"/>
                  <a:ea typeface="ＭＳ Ｐゴシック"/>
                </a:rPr>
                <a:t>b</a:t>
              </a:r>
            </a:p>
          </p:txBody>
        </p:sp>
        <p:cxnSp>
          <p:nvCxnSpPr>
            <p:cNvPr id="150" name="Straight Arrow Connector 149"/>
            <p:cNvCxnSpPr/>
            <p:nvPr/>
          </p:nvCxnSpPr>
          <p:spPr>
            <a:xfrm flipV="1">
              <a:off x="6286931" y="3421060"/>
              <a:ext cx="113545" cy="539257"/>
            </a:xfrm>
            <a:prstGeom prst="straightConnector1">
              <a:avLst/>
            </a:prstGeom>
            <a:noFill/>
            <a:ln w="12700" cap="flat" cmpd="sng" algn="ctr">
              <a:solidFill>
                <a:srgbClr val="ED982D">
                  <a:lumMod val="50000"/>
                </a:srgbClr>
              </a:solidFill>
              <a:prstDash val="solid"/>
              <a:tailEnd type="triangle"/>
            </a:ln>
            <a:effectLst/>
          </p:spPr>
        </p:cxnSp>
        <p:sp>
          <p:nvSpPr>
            <p:cNvPr id="151" name="TextBox 150"/>
            <p:cNvSpPr txBox="1"/>
            <p:nvPr/>
          </p:nvSpPr>
          <p:spPr>
            <a:xfrm>
              <a:off x="7222230" y="4589983"/>
              <a:ext cx="336236" cy="336236"/>
            </a:xfrm>
            <a:prstGeom prst="rect">
              <a:avLst/>
            </a:prstGeom>
            <a:noFill/>
          </p:spPr>
          <p:txBody>
            <a:bodyPr wrap="none" rtlCol="0">
              <a:spAutoFit/>
            </a:bodyPr>
            <a:lstStyle/>
            <a:p>
              <a:pPr defTabSz="685800">
                <a:defRPr/>
              </a:pPr>
              <a:r>
                <a:rPr lang="en-US" sz="1350" kern="0" dirty="0">
                  <a:solidFill>
                    <a:srgbClr val="0070C0"/>
                  </a:solidFill>
                  <a:latin typeface="Arial"/>
                  <a:ea typeface="ＭＳ Ｐゴシック"/>
                </a:rPr>
                <a:t>V</a:t>
              </a:r>
              <a:endParaRPr lang="en-US" sz="1350" kern="0" baseline="-25000" dirty="0">
                <a:solidFill>
                  <a:srgbClr val="0070C0"/>
                </a:solidFill>
                <a:latin typeface="Arial"/>
                <a:ea typeface="ＭＳ Ｐゴシック"/>
              </a:endParaRPr>
            </a:p>
          </p:txBody>
        </p:sp>
        <p:cxnSp>
          <p:nvCxnSpPr>
            <p:cNvPr id="152" name="Straight Arrow Connector 151"/>
            <p:cNvCxnSpPr>
              <a:stCxn id="154" idx="0"/>
            </p:cNvCxnSpPr>
            <p:nvPr/>
          </p:nvCxnSpPr>
          <p:spPr>
            <a:xfrm flipV="1">
              <a:off x="8002540" y="4332372"/>
              <a:ext cx="537799" cy="260050"/>
            </a:xfrm>
            <a:prstGeom prst="straightConnector1">
              <a:avLst/>
            </a:prstGeom>
            <a:noFill/>
            <a:ln w="12700" cap="flat" cmpd="sng" algn="ctr">
              <a:solidFill>
                <a:sysClr val="windowText" lastClr="000000"/>
              </a:solidFill>
              <a:prstDash val="solid"/>
              <a:tailEnd type="triangle"/>
            </a:ln>
            <a:effectLst/>
          </p:spPr>
        </p:cxnSp>
        <p:sp>
          <p:nvSpPr>
            <p:cNvPr id="153" name="TextBox 152"/>
            <p:cNvSpPr txBox="1"/>
            <p:nvPr/>
          </p:nvSpPr>
          <p:spPr>
            <a:xfrm>
              <a:off x="7437762" y="2815811"/>
              <a:ext cx="2712320" cy="336236"/>
            </a:xfrm>
            <a:prstGeom prst="rect">
              <a:avLst/>
            </a:prstGeom>
            <a:noFill/>
          </p:spPr>
          <p:txBody>
            <a:bodyPr wrap="square" rtlCol="0">
              <a:spAutoFit/>
            </a:bodyPr>
            <a:lstStyle/>
            <a:p>
              <a:pPr defTabSz="685800">
                <a:defRPr/>
              </a:pPr>
              <a:r>
                <a:rPr lang="en-US" sz="1350" kern="0" dirty="0">
                  <a:solidFill>
                    <a:srgbClr val="0070C0"/>
                  </a:solidFill>
                  <a:latin typeface="Arial"/>
                  <a:ea typeface="ＭＳ Ｐゴシック"/>
                </a:rPr>
                <a:t>Surface Area</a:t>
              </a:r>
            </a:p>
          </p:txBody>
        </p:sp>
        <p:sp>
          <p:nvSpPr>
            <p:cNvPr id="154" name="TextBox 153"/>
            <p:cNvSpPr txBox="1"/>
            <p:nvPr/>
          </p:nvSpPr>
          <p:spPr>
            <a:xfrm>
              <a:off x="7458009" y="4592422"/>
              <a:ext cx="1089062" cy="336236"/>
            </a:xfrm>
            <a:prstGeom prst="rect">
              <a:avLst/>
            </a:prstGeom>
            <a:noFill/>
          </p:spPr>
          <p:txBody>
            <a:bodyPr wrap="square" rtlCol="0">
              <a:spAutoFit/>
            </a:bodyPr>
            <a:lstStyle/>
            <a:p>
              <a:pPr defTabSz="685800">
                <a:defRPr/>
              </a:pPr>
              <a:r>
                <a:rPr lang="en-US" sz="1350" kern="0" dirty="0">
                  <a:solidFill>
                    <a:srgbClr val="0070C0"/>
                  </a:solidFill>
                  <a:latin typeface="Arial"/>
                  <a:ea typeface="ＭＳ Ｐゴシック"/>
                </a:rPr>
                <a:t>Volume</a:t>
              </a:r>
            </a:p>
          </p:txBody>
        </p:sp>
        <p:sp>
          <p:nvSpPr>
            <p:cNvPr id="155" name="Freeform 154"/>
            <p:cNvSpPr/>
            <p:nvPr/>
          </p:nvSpPr>
          <p:spPr>
            <a:xfrm>
              <a:off x="7834284"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grpSp>
      <p:grpSp>
        <p:nvGrpSpPr>
          <p:cNvPr id="163" name="Group 162"/>
          <p:cNvGrpSpPr/>
          <p:nvPr/>
        </p:nvGrpSpPr>
        <p:grpSpPr>
          <a:xfrm>
            <a:off x="166206" y="5117595"/>
            <a:ext cx="2076230" cy="387350"/>
            <a:chOff x="362145" y="6131327"/>
            <a:chExt cx="2768307" cy="516466"/>
          </a:xfrm>
        </p:grpSpPr>
        <mc:AlternateContent xmlns:mc="http://schemas.openxmlformats.org/markup-compatibility/2006" xmlns:a14="http://schemas.microsoft.com/office/drawing/2010/main">
          <mc:Choice Requires="a14">
            <p:sp>
              <p:nvSpPr>
                <p:cNvPr id="164" name="TextBox 163"/>
                <p:cNvSpPr txBox="1"/>
                <p:nvPr/>
              </p:nvSpPr>
              <p:spPr>
                <a:xfrm>
                  <a:off x="362145" y="6131327"/>
                  <a:ext cx="837796" cy="516466"/>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R</a:t>
                  </a:r>
                  <a14:m>
                    <m:oMath xmlns:m="http://schemas.openxmlformats.org/officeDocument/2006/math">
                      <m:r>
                        <a:rPr lang="en-US" sz="1350" i="1">
                          <a:solidFill>
                            <a:prstClr val="black"/>
                          </a:solidFill>
                          <a:latin typeface="Cambria Math" panose="02040503050406030204" pitchFamily="18" charset="0"/>
                        </a:rPr>
                        <m:t>=</m:t>
                      </m:r>
                      <m:f>
                        <m:fPr>
                          <m:ctrlPr>
                            <a:rPr lang="en-US" sz="1350" i="1">
                              <a:solidFill>
                                <a:prstClr val="black"/>
                              </a:solidFill>
                              <a:latin typeface="Cambria Math" panose="02040503050406030204" pitchFamily="18" charset="0"/>
                            </a:rPr>
                          </m:ctrlPr>
                        </m:fPr>
                        <m:num>
                          <m:r>
                            <a:rPr lang="en-US" sz="1350" i="1">
                              <a:solidFill>
                                <a:prstClr val="black"/>
                              </a:solidFill>
                              <a:latin typeface="Cambria Math" panose="02040503050406030204" pitchFamily="18" charset="0"/>
                            </a:rPr>
                            <m:t>𝐴</m:t>
                          </m:r>
                        </m:num>
                        <m:den>
                          <m:r>
                            <a:rPr lang="en-US" sz="1350" i="1">
                              <a:solidFill>
                                <a:prstClr val="black"/>
                              </a:solidFill>
                              <a:latin typeface="Cambria Math" panose="02040503050406030204" pitchFamily="18" charset="0"/>
                            </a:rPr>
                            <m:t>𝑃</m:t>
                          </m:r>
                        </m:den>
                      </m:f>
                    </m:oMath>
                  </a14:m>
                  <a:endParaRPr lang="en-US" sz="1350" dirty="0">
                    <a:solidFill>
                      <a:prstClr val="black"/>
                    </a:solidFill>
                    <a:latin typeface="Arial"/>
                    <a:ea typeface="ＭＳ Ｐゴシック"/>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362145" y="6131327"/>
                  <a:ext cx="837796" cy="516466"/>
                </a:xfrm>
                <a:prstGeom prst="rect">
                  <a:avLst/>
                </a:prstGeom>
                <a:blipFill>
                  <a:blip r:embed="rId10"/>
                  <a:stretch>
                    <a:fillRect l="-1942" b="-3175"/>
                  </a:stretch>
                </a:blipFill>
              </p:spPr>
              <p:txBody>
                <a:bodyPr/>
                <a:lstStyle/>
                <a:p>
                  <a:r>
                    <a:rPr lang="en-US">
                      <a:noFill/>
                    </a:rPr>
                    <a:t> </a:t>
                  </a:r>
                </a:p>
              </p:txBody>
            </p:sp>
          </mc:Fallback>
        </mc:AlternateContent>
        <p:sp>
          <p:nvSpPr>
            <p:cNvPr id="165" name="TextBox 164"/>
            <p:cNvSpPr txBox="1"/>
            <p:nvPr/>
          </p:nvSpPr>
          <p:spPr>
            <a:xfrm>
              <a:off x="1059989" y="6183659"/>
              <a:ext cx="2070463" cy="400109"/>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Hydraulic Radius</a:t>
              </a:r>
            </a:p>
          </p:txBody>
        </p:sp>
      </p:grpSp>
      <p:sp>
        <p:nvSpPr>
          <p:cNvPr id="166" name="TextBox 165"/>
          <p:cNvSpPr txBox="1"/>
          <p:nvPr/>
        </p:nvSpPr>
        <p:spPr>
          <a:xfrm>
            <a:off x="261583" y="3392743"/>
            <a:ext cx="3272050" cy="300082"/>
          </a:xfrm>
          <a:prstGeom prst="rect">
            <a:avLst/>
          </a:prstGeom>
          <a:noFill/>
        </p:spPr>
        <p:txBody>
          <a:bodyPr wrap="none" rtlCol="0">
            <a:spAutoFit/>
          </a:bodyPr>
          <a:lstStyle/>
          <a:p>
            <a:pPr defTabSz="685800">
              <a:defRPr/>
            </a:pPr>
            <a:r>
              <a:rPr lang="en-US" sz="1350" dirty="0">
                <a:solidFill>
                  <a:srgbClr val="0070C0"/>
                </a:solidFill>
                <a:latin typeface="Arial"/>
                <a:ea typeface="ＭＳ Ｐゴシック"/>
              </a:rPr>
              <a:t>Approximates each cell as sloping plane</a:t>
            </a:r>
          </a:p>
        </p:txBody>
      </p:sp>
      <p:sp>
        <p:nvSpPr>
          <p:cNvPr id="168" name="Rectangle 167"/>
          <p:cNvSpPr/>
          <p:nvPr/>
        </p:nvSpPr>
        <p:spPr>
          <a:xfrm>
            <a:off x="113399" y="5636089"/>
            <a:ext cx="4572000" cy="314638"/>
          </a:xfrm>
          <a:prstGeom prst="rect">
            <a:avLst/>
          </a:prstGeom>
        </p:spPr>
        <p:txBody>
          <a:bodyPr>
            <a:spAutoFit/>
          </a:bodyPr>
          <a:lstStyle/>
          <a:p>
            <a:pPr defTabSz="685800">
              <a:lnSpc>
                <a:spcPct val="107000"/>
              </a:lnSpc>
              <a:spcAft>
                <a:spcPts val="600"/>
              </a:spcAft>
              <a:tabLst>
                <a:tab pos="342900" algn="l"/>
              </a:tabLst>
              <a:defRPr/>
            </a:pPr>
            <a:r>
              <a:rPr lang="en-US" sz="1350" b="1" dirty="0">
                <a:solidFill>
                  <a:srgbClr val="FF0000"/>
                </a:solidFill>
                <a:latin typeface="Calibri" panose="020F0502020204030204"/>
                <a:ea typeface="Calibri" panose="020F0502020204030204" pitchFamily="34" charset="0"/>
                <a:cs typeface="Times New Roman" panose="02020603050405020304" pitchFamily="18" charset="0"/>
              </a:rPr>
              <a:t>Note: DEM topography should represent river bed elevations</a:t>
            </a:r>
          </a:p>
        </p:txBody>
      </p:sp>
      <p:graphicFrame>
        <p:nvGraphicFramePr>
          <p:cNvPr id="172" name="Table 171"/>
          <p:cNvGraphicFramePr>
            <a:graphicFrameLocks noGrp="1"/>
          </p:cNvGraphicFramePr>
          <p:nvPr>
            <p:extLst>
              <p:ext uri="{D42A27DB-BD31-4B8C-83A1-F6EECF244321}">
                <p14:modId xmlns:p14="http://schemas.microsoft.com/office/powerpoint/2010/main" val="141477346"/>
              </p:ext>
            </p:extLst>
          </p:nvPr>
        </p:nvGraphicFramePr>
        <p:xfrm>
          <a:off x="4286250" y="1356393"/>
          <a:ext cx="4679631" cy="750570"/>
        </p:xfrm>
        <a:graphic>
          <a:graphicData uri="http://schemas.openxmlformats.org/drawingml/2006/table">
            <a:tbl>
              <a:tblPr firstRow="1" bandRow="1"/>
              <a:tblGrid>
                <a:gridCol w="519959">
                  <a:extLst>
                    <a:ext uri="{9D8B030D-6E8A-4147-A177-3AD203B41FA5}">
                      <a16:colId xmlns:a16="http://schemas.microsoft.com/office/drawing/2014/main" val="20000"/>
                    </a:ext>
                  </a:extLst>
                </a:gridCol>
                <a:gridCol w="519959">
                  <a:extLst>
                    <a:ext uri="{9D8B030D-6E8A-4147-A177-3AD203B41FA5}">
                      <a16:colId xmlns:a16="http://schemas.microsoft.com/office/drawing/2014/main" val="20001"/>
                    </a:ext>
                  </a:extLst>
                </a:gridCol>
                <a:gridCol w="519959">
                  <a:extLst>
                    <a:ext uri="{9D8B030D-6E8A-4147-A177-3AD203B41FA5}">
                      <a16:colId xmlns:a16="http://schemas.microsoft.com/office/drawing/2014/main" val="20002"/>
                    </a:ext>
                  </a:extLst>
                </a:gridCol>
                <a:gridCol w="519959">
                  <a:extLst>
                    <a:ext uri="{9D8B030D-6E8A-4147-A177-3AD203B41FA5}">
                      <a16:colId xmlns:a16="http://schemas.microsoft.com/office/drawing/2014/main" val="20003"/>
                    </a:ext>
                  </a:extLst>
                </a:gridCol>
                <a:gridCol w="519959">
                  <a:extLst>
                    <a:ext uri="{9D8B030D-6E8A-4147-A177-3AD203B41FA5}">
                      <a16:colId xmlns:a16="http://schemas.microsoft.com/office/drawing/2014/main" val="20004"/>
                    </a:ext>
                  </a:extLst>
                </a:gridCol>
                <a:gridCol w="519959">
                  <a:extLst>
                    <a:ext uri="{9D8B030D-6E8A-4147-A177-3AD203B41FA5}">
                      <a16:colId xmlns:a16="http://schemas.microsoft.com/office/drawing/2014/main" val="20005"/>
                    </a:ext>
                  </a:extLst>
                </a:gridCol>
                <a:gridCol w="519959">
                  <a:extLst>
                    <a:ext uri="{9D8B030D-6E8A-4147-A177-3AD203B41FA5}">
                      <a16:colId xmlns:a16="http://schemas.microsoft.com/office/drawing/2014/main" val="20006"/>
                    </a:ext>
                  </a:extLst>
                </a:gridCol>
                <a:gridCol w="519959">
                  <a:extLst>
                    <a:ext uri="{9D8B030D-6E8A-4147-A177-3AD203B41FA5}">
                      <a16:colId xmlns:a16="http://schemas.microsoft.com/office/drawing/2014/main" val="20007"/>
                    </a:ext>
                  </a:extLst>
                </a:gridCol>
                <a:gridCol w="519959">
                  <a:extLst>
                    <a:ext uri="{9D8B030D-6E8A-4147-A177-3AD203B41FA5}">
                      <a16:colId xmlns:a16="http://schemas.microsoft.com/office/drawing/2014/main" val="20008"/>
                    </a:ext>
                  </a:extLst>
                </a:gridCol>
              </a:tblGrid>
              <a:tr h="278130">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100" dirty="0" err="1" smtClean="0"/>
                        <a:t>Comid</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100" dirty="0" smtClean="0"/>
                        <a:t>H</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100" dirty="0" smtClean="0"/>
                        <a:t>A</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100" dirty="0" smtClean="0"/>
                        <a:t>R</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100" dirty="0" smtClean="0"/>
                        <a:t>P</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100" dirty="0" smtClean="0"/>
                        <a:t>T</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100" dirty="0" smtClean="0"/>
                        <a:t>V</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100" dirty="0" smtClean="0"/>
                        <a:t>Ab</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100" dirty="0" smtClean="0"/>
                        <a:t>As</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28600">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r>
                        <a:rPr lang="en-US" sz="800" dirty="0" smtClean="0"/>
                        <a:t>5781175</a:t>
                      </a:r>
                      <a:endParaRPr lang="en-US" sz="8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r>
                        <a:rPr lang="en-US" sz="800" kern="1200" dirty="0" smtClean="0">
                          <a:solidFill>
                            <a:schemeClr val="dk1"/>
                          </a:solidFill>
                          <a:latin typeface="+mn-lt"/>
                          <a:ea typeface="+mn-ea"/>
                          <a:cs typeface="+mn-cs"/>
                        </a:rPr>
                        <a:t>3</a:t>
                      </a:r>
                      <a:endParaRPr lang="en-US" sz="800" kern="1200" dirty="0">
                        <a:solidFill>
                          <a:schemeClr val="dk1"/>
                        </a:solidFill>
                        <a:latin typeface="+mn-lt"/>
                        <a:ea typeface="+mn-ea"/>
                        <a:cs typeface="+mn-cs"/>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28600">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r>
                        <a:rPr lang="en-US" sz="800" dirty="0" smtClean="0"/>
                        <a:t>5781175</a:t>
                      </a:r>
                      <a:endParaRPr lang="en-US" sz="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r>
                        <a:rPr lang="en-US" sz="800" kern="1200" dirty="0" smtClean="0">
                          <a:solidFill>
                            <a:schemeClr val="dk1"/>
                          </a:solidFill>
                          <a:latin typeface="+mn-lt"/>
                          <a:ea typeface="+mn-ea"/>
                          <a:cs typeface="+mn-cs"/>
                        </a:rPr>
                        <a:t>4</a:t>
                      </a:r>
                      <a:endParaRPr lang="en-US" sz="800" kern="1200" dirty="0">
                        <a:solidFill>
                          <a:schemeClr val="dk1"/>
                        </a:solidFill>
                        <a:latin typeface="+mn-lt"/>
                        <a:ea typeface="+mn-ea"/>
                        <a:cs typeface="+mn-cs"/>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pic>
        <p:nvPicPr>
          <p:cNvPr id="173" name="Picture 172"/>
          <p:cNvPicPr>
            <a:picLocks noChangeAspect="1"/>
          </p:cNvPicPr>
          <p:nvPr/>
        </p:nvPicPr>
        <p:blipFill>
          <a:blip r:embed="rId11"/>
          <a:stretch>
            <a:fillRect/>
          </a:stretch>
        </p:blipFill>
        <p:spPr>
          <a:xfrm>
            <a:off x="7093766" y="2440158"/>
            <a:ext cx="1868501" cy="1219497"/>
          </a:xfrm>
          <a:prstGeom prst="rect">
            <a:avLst/>
          </a:prstGeom>
        </p:spPr>
      </p:pic>
      <p:cxnSp>
        <p:nvCxnSpPr>
          <p:cNvPr id="174" name="Straight Arrow Connector 173"/>
          <p:cNvCxnSpPr/>
          <p:nvPr/>
        </p:nvCxnSpPr>
        <p:spPr bwMode="auto">
          <a:xfrm flipV="1">
            <a:off x="6249052" y="2838856"/>
            <a:ext cx="1770915" cy="433235"/>
          </a:xfrm>
          <a:prstGeom prst="straightConnector1">
            <a:avLst/>
          </a:prstGeom>
          <a:noFill/>
          <a:ln w="19050" cap="flat" cmpd="sng" algn="ctr">
            <a:solidFill>
              <a:srgbClr val="001446"/>
            </a:solidFill>
            <a:prstDash val="solid"/>
            <a:round/>
            <a:headEnd type="triangle"/>
            <a:tailEnd type="triangle"/>
          </a:ln>
          <a:effectLst/>
        </p:spPr>
      </p:cxnSp>
      <p:cxnSp>
        <p:nvCxnSpPr>
          <p:cNvPr id="175" name="Straight Arrow Connector 174"/>
          <p:cNvCxnSpPr/>
          <p:nvPr/>
        </p:nvCxnSpPr>
        <p:spPr bwMode="auto">
          <a:xfrm flipV="1">
            <a:off x="8160317" y="1929931"/>
            <a:ext cx="55407" cy="842045"/>
          </a:xfrm>
          <a:prstGeom prst="straightConnector1">
            <a:avLst/>
          </a:prstGeom>
          <a:noFill/>
          <a:ln w="19050" cap="flat" cmpd="sng" algn="ctr">
            <a:solidFill>
              <a:srgbClr val="001446"/>
            </a:solidFill>
            <a:prstDash val="solid"/>
            <a:round/>
            <a:headEnd type="triangle"/>
            <a:tailEnd type="triangle"/>
          </a:ln>
          <a:effectLst/>
        </p:spPr>
      </p:cxnSp>
      <p:sp>
        <p:nvSpPr>
          <p:cNvPr id="176" name="Rectangle 175"/>
          <p:cNvSpPr/>
          <p:nvPr/>
        </p:nvSpPr>
        <p:spPr>
          <a:xfrm>
            <a:off x="5259353" y="1698399"/>
            <a:ext cx="2835301" cy="461665"/>
          </a:xfrm>
          <a:prstGeom prst="rect">
            <a:avLst/>
          </a:prstGeom>
          <a:solidFill>
            <a:srgbClr val="FFFF00"/>
          </a:solidFill>
        </p:spPr>
        <p:txBody>
          <a:bodyPr wrap="square">
            <a:spAutoFit/>
          </a:bodyPr>
          <a:lstStyle/>
          <a:p>
            <a:pPr defTabSz="685800">
              <a:defRPr/>
            </a:pPr>
            <a:r>
              <a:rPr lang="en-US" sz="1200" dirty="0">
                <a:solidFill>
                  <a:prstClr val="black"/>
                </a:solidFill>
                <a:latin typeface="Arial"/>
                <a:ea typeface="ＭＳ Ｐゴシック"/>
              </a:rPr>
              <a:t>A table with reach hydraulic parameters keyed to hydrography</a:t>
            </a:r>
          </a:p>
        </p:txBody>
      </p:sp>
      <p:grpSp>
        <p:nvGrpSpPr>
          <p:cNvPr id="183" name="Group 182"/>
          <p:cNvGrpSpPr/>
          <p:nvPr/>
        </p:nvGrpSpPr>
        <p:grpSpPr>
          <a:xfrm>
            <a:off x="2948486" y="4338635"/>
            <a:ext cx="2438117" cy="1029762"/>
            <a:chOff x="2202782" y="4600723"/>
            <a:chExt cx="3250823" cy="1373016"/>
          </a:xfrm>
        </p:grpSpPr>
        <p:cxnSp>
          <p:nvCxnSpPr>
            <p:cNvPr id="184" name="Straight Connector 183"/>
            <p:cNvCxnSpPr/>
            <p:nvPr/>
          </p:nvCxnSpPr>
          <p:spPr>
            <a:xfrm>
              <a:off x="3735568" y="4880091"/>
              <a:ext cx="0" cy="179928"/>
            </a:xfrm>
            <a:prstGeom prst="line">
              <a:avLst/>
            </a:prstGeom>
            <a:noFill/>
            <a:ln w="19050" cap="flat" cmpd="sng" algn="ctr">
              <a:solidFill>
                <a:srgbClr val="0070C0"/>
              </a:solidFill>
              <a:prstDash val="solid"/>
            </a:ln>
            <a:effectLst/>
          </p:spPr>
        </p:cxnSp>
        <p:cxnSp>
          <p:nvCxnSpPr>
            <p:cNvPr id="185" name="Straight Connector 184"/>
            <p:cNvCxnSpPr/>
            <p:nvPr/>
          </p:nvCxnSpPr>
          <p:spPr>
            <a:xfrm>
              <a:off x="4982017" y="4863821"/>
              <a:ext cx="0" cy="179928"/>
            </a:xfrm>
            <a:prstGeom prst="line">
              <a:avLst/>
            </a:prstGeom>
            <a:noFill/>
            <a:ln w="19050" cap="flat" cmpd="sng" algn="ctr">
              <a:solidFill>
                <a:srgbClr val="0070C0"/>
              </a:solidFill>
              <a:prstDash val="solid"/>
            </a:ln>
            <a:effectLst/>
          </p:spPr>
        </p:cxnSp>
        <p:cxnSp>
          <p:nvCxnSpPr>
            <p:cNvPr id="186" name="Straight Arrow Connector 185"/>
            <p:cNvCxnSpPr/>
            <p:nvPr/>
          </p:nvCxnSpPr>
          <p:spPr>
            <a:xfrm flipV="1">
              <a:off x="3735569" y="4946651"/>
              <a:ext cx="1246449" cy="23405"/>
            </a:xfrm>
            <a:prstGeom prst="straightConnector1">
              <a:avLst/>
            </a:prstGeom>
            <a:noFill/>
            <a:ln w="9525" cap="flat" cmpd="sng" algn="ctr">
              <a:solidFill>
                <a:srgbClr val="0070C0"/>
              </a:solidFill>
              <a:prstDash val="solid"/>
              <a:headEnd type="triangle"/>
              <a:tailEnd type="triangle"/>
            </a:ln>
            <a:effectLst/>
          </p:spPr>
        </p:cxnSp>
        <p:sp>
          <p:nvSpPr>
            <p:cNvPr id="187" name="TextBox 186"/>
            <p:cNvSpPr txBox="1"/>
            <p:nvPr/>
          </p:nvSpPr>
          <p:spPr>
            <a:xfrm>
              <a:off x="4195424" y="4600723"/>
              <a:ext cx="387285" cy="400109"/>
            </a:xfrm>
            <a:prstGeom prst="rect">
              <a:avLst/>
            </a:prstGeom>
            <a:noFill/>
          </p:spPr>
          <p:txBody>
            <a:bodyPr wrap="none" rtlCol="0">
              <a:spAutoFit/>
            </a:bodyPr>
            <a:lstStyle/>
            <a:p>
              <a:pPr defTabSz="685800">
                <a:defRPr/>
              </a:pPr>
              <a:r>
                <a:rPr lang="en-US" sz="1350" dirty="0">
                  <a:solidFill>
                    <a:srgbClr val="0070C0"/>
                  </a:solidFill>
                  <a:latin typeface="Arial"/>
                  <a:ea typeface="ＭＳ Ｐゴシック"/>
                </a:rPr>
                <a:t>T</a:t>
              </a:r>
            </a:p>
          </p:txBody>
        </p:sp>
        <p:sp>
          <p:nvSpPr>
            <p:cNvPr id="188" name="Freeform 187"/>
            <p:cNvSpPr/>
            <p:nvPr/>
          </p:nvSpPr>
          <p:spPr>
            <a:xfrm>
              <a:off x="3536950" y="5070645"/>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w="254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89" name="TextBox 188"/>
            <p:cNvSpPr txBox="1"/>
            <p:nvPr/>
          </p:nvSpPr>
          <p:spPr>
            <a:xfrm>
              <a:off x="4797973" y="5456718"/>
              <a:ext cx="400109" cy="400109"/>
            </a:xfrm>
            <a:prstGeom prst="rect">
              <a:avLst/>
            </a:prstGeom>
            <a:noFill/>
          </p:spPr>
          <p:txBody>
            <a:bodyPr wrap="none" rtlCol="0">
              <a:spAutoFit/>
            </a:bodyPr>
            <a:lstStyle/>
            <a:p>
              <a:pPr defTabSz="685800">
                <a:defRPr/>
              </a:pPr>
              <a:r>
                <a:rPr lang="en-US" sz="1350" dirty="0">
                  <a:solidFill>
                    <a:srgbClr val="ED982D">
                      <a:lumMod val="50000"/>
                    </a:srgbClr>
                  </a:solidFill>
                  <a:latin typeface="Arial"/>
                  <a:ea typeface="ＭＳ Ｐゴシック"/>
                </a:rPr>
                <a:t>P</a:t>
              </a:r>
            </a:p>
          </p:txBody>
        </p:sp>
        <p:sp>
          <p:nvSpPr>
            <p:cNvPr id="190" name="Freeform 189"/>
            <p:cNvSpPr/>
            <p:nvPr/>
          </p:nvSpPr>
          <p:spPr>
            <a:xfrm>
              <a:off x="3673165" y="5043750"/>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w="25400" cap="flat" cmpd="sng" algn="ctr">
              <a:solidFill>
                <a:srgbClr val="0070C0"/>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91" name="Freeform 190"/>
            <p:cNvSpPr/>
            <p:nvPr/>
          </p:nvSpPr>
          <p:spPr>
            <a:xfrm>
              <a:off x="3146385" y="4674417"/>
              <a:ext cx="2307220" cy="1134516"/>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762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92" name="TextBox 191"/>
            <p:cNvSpPr txBox="1"/>
            <p:nvPr/>
          </p:nvSpPr>
          <p:spPr>
            <a:xfrm>
              <a:off x="4207861" y="5170926"/>
              <a:ext cx="400109" cy="400109"/>
            </a:xfrm>
            <a:prstGeom prst="rect">
              <a:avLst/>
            </a:prstGeom>
            <a:noFill/>
          </p:spPr>
          <p:txBody>
            <a:bodyPr wrap="none" rtlCol="0">
              <a:spAutoFit/>
            </a:bodyPr>
            <a:lstStyle/>
            <a:p>
              <a:pPr defTabSz="685800">
                <a:defRPr/>
              </a:pPr>
              <a:r>
                <a:rPr lang="en-US" sz="1350" dirty="0">
                  <a:solidFill>
                    <a:prstClr val="black"/>
                  </a:solidFill>
                  <a:latin typeface="Arial"/>
                  <a:ea typeface="ＭＳ Ｐゴシック"/>
                </a:rPr>
                <a:t>A</a:t>
              </a:r>
            </a:p>
          </p:txBody>
        </p:sp>
        <p:cxnSp>
          <p:nvCxnSpPr>
            <p:cNvPr id="193" name="Straight Connector 192"/>
            <p:cNvCxnSpPr/>
            <p:nvPr/>
          </p:nvCxnSpPr>
          <p:spPr>
            <a:xfrm flipH="1">
              <a:off x="2901387" y="5797770"/>
              <a:ext cx="844952" cy="0"/>
            </a:xfrm>
            <a:prstGeom prst="line">
              <a:avLst/>
            </a:prstGeom>
            <a:noFill/>
            <a:ln w="12700" cap="flat" cmpd="sng" algn="ctr">
              <a:solidFill>
                <a:srgbClr val="ED982D">
                  <a:lumMod val="50000"/>
                </a:srgbClr>
              </a:solidFill>
              <a:prstDash val="solid"/>
            </a:ln>
            <a:effectLst/>
          </p:spPr>
        </p:cxnSp>
        <p:cxnSp>
          <p:nvCxnSpPr>
            <p:cNvPr id="194" name="Straight Connector 193"/>
            <p:cNvCxnSpPr/>
            <p:nvPr/>
          </p:nvCxnSpPr>
          <p:spPr>
            <a:xfrm flipH="1">
              <a:off x="2901387" y="5070645"/>
              <a:ext cx="844952" cy="0"/>
            </a:xfrm>
            <a:prstGeom prst="line">
              <a:avLst/>
            </a:prstGeom>
            <a:noFill/>
            <a:ln w="12700" cap="flat" cmpd="sng" algn="ctr">
              <a:solidFill>
                <a:srgbClr val="0070C0"/>
              </a:solidFill>
              <a:prstDash val="solid"/>
            </a:ln>
            <a:effectLst/>
          </p:spPr>
        </p:cxnSp>
        <p:cxnSp>
          <p:nvCxnSpPr>
            <p:cNvPr id="195" name="Straight Arrow Connector 194"/>
            <p:cNvCxnSpPr/>
            <p:nvPr/>
          </p:nvCxnSpPr>
          <p:spPr>
            <a:xfrm flipH="1">
              <a:off x="3254415" y="5070646"/>
              <a:ext cx="5788" cy="727125"/>
            </a:xfrm>
            <a:prstGeom prst="straightConnector1">
              <a:avLst/>
            </a:prstGeom>
            <a:noFill/>
            <a:ln w="9525" cap="flat" cmpd="sng" algn="ctr">
              <a:solidFill>
                <a:srgbClr val="0070C0"/>
              </a:solidFill>
              <a:prstDash val="solid"/>
              <a:headEnd type="triangle"/>
              <a:tailEnd type="triangle"/>
            </a:ln>
            <a:effectLst/>
          </p:spPr>
        </p:cxnSp>
        <p:sp>
          <p:nvSpPr>
            <p:cNvPr id="196" name="TextBox 195"/>
            <p:cNvSpPr txBox="1"/>
            <p:nvPr/>
          </p:nvSpPr>
          <p:spPr>
            <a:xfrm>
              <a:off x="2963847" y="5225158"/>
              <a:ext cx="374461" cy="400109"/>
            </a:xfrm>
            <a:prstGeom prst="rect">
              <a:avLst/>
            </a:prstGeom>
            <a:noFill/>
          </p:spPr>
          <p:txBody>
            <a:bodyPr wrap="none" rtlCol="0">
              <a:spAutoFit/>
            </a:bodyPr>
            <a:lstStyle/>
            <a:p>
              <a:pPr defTabSz="685800">
                <a:defRPr/>
              </a:pPr>
              <a:r>
                <a:rPr lang="en-US" sz="1350" dirty="0">
                  <a:solidFill>
                    <a:srgbClr val="0070C0"/>
                  </a:solidFill>
                  <a:latin typeface="Arial"/>
                  <a:ea typeface="ＭＳ Ｐゴシック"/>
                </a:rPr>
                <a:t>h</a:t>
              </a:r>
            </a:p>
          </p:txBody>
        </p:sp>
        <p:sp>
          <p:nvSpPr>
            <p:cNvPr id="197" name="TextBox 196"/>
            <p:cNvSpPr txBox="1"/>
            <p:nvPr/>
          </p:nvSpPr>
          <p:spPr>
            <a:xfrm>
              <a:off x="2202782" y="5212427"/>
              <a:ext cx="907977" cy="400109"/>
            </a:xfrm>
            <a:prstGeom prst="rect">
              <a:avLst/>
            </a:prstGeom>
            <a:noFill/>
          </p:spPr>
          <p:txBody>
            <a:bodyPr wrap="square" rtlCol="0">
              <a:spAutoFit/>
            </a:bodyPr>
            <a:lstStyle/>
            <a:p>
              <a:pPr defTabSz="685800">
                <a:defRPr/>
              </a:pPr>
              <a:r>
                <a:rPr lang="en-US" sz="1350" dirty="0">
                  <a:solidFill>
                    <a:srgbClr val="0070C0"/>
                  </a:solidFill>
                  <a:latin typeface="Arial"/>
                  <a:ea typeface="ＭＳ Ｐゴシック"/>
                </a:rPr>
                <a:t>Depth</a:t>
              </a:r>
            </a:p>
          </p:txBody>
        </p:sp>
      </p:grpSp>
      <p:sp>
        <p:nvSpPr>
          <p:cNvPr id="7" name="Rectangle 6"/>
          <p:cNvSpPr/>
          <p:nvPr/>
        </p:nvSpPr>
        <p:spPr>
          <a:xfrm>
            <a:off x="307705" y="6194027"/>
            <a:ext cx="8663742" cy="600164"/>
          </a:xfrm>
          <a:prstGeom prst="rect">
            <a:avLst/>
          </a:prstGeom>
        </p:spPr>
        <p:txBody>
          <a:bodyPr wrap="square">
            <a:spAutoFit/>
          </a:bodyPr>
          <a:lstStyle/>
          <a:p>
            <a:r>
              <a:rPr lang="en-US" sz="1100" dirty="0">
                <a:solidFill>
                  <a:schemeClr val="bg2">
                    <a:lumMod val="25000"/>
                  </a:schemeClr>
                </a:solidFill>
              </a:rPr>
              <a:t>Zheng, X., D. G. Tarboton, D. R. Maidment, Y. Y. Liu and P. Passalacqua, (2018), "River Channel Geometry and Rating Curve Estimation Using Height above the Nearest Drainage," JAWRA Journal of the American Water Resources Association, 54(4): 785-806, </a:t>
            </a:r>
            <a:r>
              <a:rPr lang="en-US" sz="1100" dirty="0">
                <a:solidFill>
                  <a:schemeClr val="bg2">
                    <a:lumMod val="25000"/>
                  </a:schemeClr>
                </a:solidFill>
                <a:hlinkClick r:id="rId12"/>
              </a:rPr>
              <a:t>http://doi.org/10.1111/1752-1688.12661</a:t>
            </a:r>
            <a:r>
              <a:rPr lang="en-US" sz="1100" dirty="0">
                <a:solidFill>
                  <a:schemeClr val="bg2">
                    <a:lumMod val="25000"/>
                  </a:schemeClr>
                </a:solidFill>
              </a:rPr>
              <a:t>. </a:t>
            </a:r>
          </a:p>
        </p:txBody>
      </p:sp>
    </p:spTree>
    <p:extLst>
      <p:ext uri="{BB962C8B-B14F-4D97-AF65-F5344CB8AC3E}">
        <p14:creationId xmlns:p14="http://schemas.microsoft.com/office/powerpoint/2010/main" val="2446071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84" y="211352"/>
            <a:ext cx="7886700" cy="363683"/>
          </a:xfrm>
        </p:spPr>
        <p:txBody>
          <a:bodyPr>
            <a:normAutofit fontScale="90000"/>
          </a:bodyPr>
          <a:lstStyle/>
          <a:p>
            <a:r>
              <a:rPr lang="en-US" dirty="0" smtClean="0"/>
              <a:t>Reach Hydraulic Properties Example</a:t>
            </a:r>
            <a:endParaRPr lang="en-US" dirty="0"/>
          </a:p>
        </p:txBody>
      </p:sp>
      <p:grpSp>
        <p:nvGrpSpPr>
          <p:cNvPr id="10" name="Group 9"/>
          <p:cNvGrpSpPr/>
          <p:nvPr/>
        </p:nvGrpSpPr>
        <p:grpSpPr>
          <a:xfrm>
            <a:off x="320648" y="1237176"/>
            <a:ext cx="8554881" cy="3891819"/>
            <a:chOff x="1777220" y="1399514"/>
            <a:chExt cx="8261910" cy="3758538"/>
          </a:xfrm>
        </p:grpSpPr>
        <p:pic>
          <p:nvPicPr>
            <p:cNvPr id="3" name="Picture 2"/>
            <p:cNvPicPr>
              <a:picLocks noChangeAspect="1"/>
            </p:cNvPicPr>
            <p:nvPr/>
          </p:nvPicPr>
          <p:blipFill>
            <a:blip r:embed="rId2"/>
            <a:stretch>
              <a:fillRect/>
            </a:stretch>
          </p:blipFill>
          <p:spPr>
            <a:xfrm>
              <a:off x="1777220" y="1774024"/>
              <a:ext cx="3751604" cy="3384028"/>
            </a:xfrm>
            <a:prstGeom prst="rect">
              <a:avLst/>
            </a:prstGeom>
          </p:spPr>
        </p:pic>
        <p:sp>
          <p:nvSpPr>
            <p:cNvPr id="4" name="TextBox 3"/>
            <p:cNvSpPr txBox="1"/>
            <p:nvPr/>
          </p:nvSpPr>
          <p:spPr>
            <a:xfrm>
              <a:off x="3001110" y="1399514"/>
              <a:ext cx="1263871" cy="302089"/>
            </a:xfrm>
            <a:prstGeom prst="rect">
              <a:avLst/>
            </a:prstGeom>
            <a:noFill/>
          </p:spPr>
          <p:txBody>
            <a:bodyPr wrap="none" rtlCol="0">
              <a:spAutoFit/>
            </a:bodyPr>
            <a:lstStyle/>
            <a:p>
              <a:pPr>
                <a:defRPr/>
              </a:pPr>
              <a:r>
                <a:rPr lang="en-US" sz="1350" dirty="0">
                  <a:solidFill>
                    <a:srgbClr val="0464C4"/>
                  </a:solidFill>
                  <a:latin typeface="Calibri" panose="020F0502020204030204"/>
                </a:rPr>
                <a:t>1 m inundation</a:t>
              </a:r>
            </a:p>
          </p:txBody>
        </p:sp>
        <p:pic>
          <p:nvPicPr>
            <p:cNvPr id="5" name="Picture 4"/>
            <p:cNvPicPr>
              <a:picLocks noChangeAspect="1"/>
            </p:cNvPicPr>
            <p:nvPr/>
          </p:nvPicPr>
          <p:blipFill>
            <a:blip r:embed="rId3"/>
            <a:stretch>
              <a:fillRect/>
            </a:stretch>
          </p:blipFill>
          <p:spPr>
            <a:xfrm>
              <a:off x="6459380" y="1806233"/>
              <a:ext cx="3579750" cy="3319610"/>
            </a:xfrm>
            <a:prstGeom prst="rect">
              <a:avLst/>
            </a:prstGeom>
          </p:spPr>
        </p:pic>
        <p:sp>
          <p:nvSpPr>
            <p:cNvPr id="6" name="TextBox 5"/>
            <p:cNvSpPr txBox="1"/>
            <p:nvPr/>
          </p:nvSpPr>
          <p:spPr>
            <a:xfrm>
              <a:off x="7205005" y="1399514"/>
              <a:ext cx="1263871" cy="302089"/>
            </a:xfrm>
            <a:prstGeom prst="rect">
              <a:avLst/>
            </a:prstGeom>
            <a:noFill/>
          </p:spPr>
          <p:txBody>
            <a:bodyPr wrap="none" rtlCol="0">
              <a:spAutoFit/>
            </a:bodyPr>
            <a:lstStyle/>
            <a:p>
              <a:pPr>
                <a:defRPr/>
              </a:pPr>
              <a:r>
                <a:rPr lang="en-US" sz="1350" dirty="0">
                  <a:solidFill>
                    <a:srgbClr val="0464C4"/>
                  </a:solidFill>
                  <a:latin typeface="Calibri" panose="020F0502020204030204"/>
                </a:rPr>
                <a:t>3 m inundation</a:t>
              </a:r>
            </a:p>
          </p:txBody>
        </p:sp>
        <p:pic>
          <p:nvPicPr>
            <p:cNvPr id="7" name="Picture 6"/>
            <p:cNvPicPr>
              <a:picLocks noChangeAspect="1"/>
            </p:cNvPicPr>
            <p:nvPr/>
          </p:nvPicPr>
          <p:blipFill>
            <a:blip r:embed="rId4"/>
            <a:stretch>
              <a:fillRect/>
            </a:stretch>
          </p:blipFill>
          <p:spPr>
            <a:xfrm>
              <a:off x="6158133" y="1611935"/>
              <a:ext cx="990600" cy="876300"/>
            </a:xfrm>
            <a:prstGeom prst="rect">
              <a:avLst/>
            </a:prstGeom>
          </p:spPr>
        </p:pic>
        <p:pic>
          <p:nvPicPr>
            <p:cNvPr id="8" name="Picture 7"/>
            <p:cNvPicPr>
              <a:picLocks noChangeAspect="1"/>
            </p:cNvPicPr>
            <p:nvPr/>
          </p:nvPicPr>
          <p:blipFill>
            <a:blip r:embed="rId5"/>
            <a:stretch>
              <a:fillRect/>
            </a:stretch>
          </p:blipFill>
          <p:spPr>
            <a:xfrm>
              <a:off x="5009712" y="1631388"/>
              <a:ext cx="1038225" cy="647700"/>
            </a:xfrm>
            <a:prstGeom prst="rect">
              <a:avLst/>
            </a:prstGeom>
          </p:spPr>
        </p:pic>
      </p:grpSp>
      <p:graphicFrame>
        <p:nvGraphicFramePr>
          <p:cNvPr id="9" name="Table 8"/>
          <p:cNvGraphicFramePr>
            <a:graphicFrameLocks noGrp="1"/>
          </p:cNvGraphicFramePr>
          <p:nvPr>
            <p:extLst>
              <p:ext uri="{D42A27DB-BD31-4B8C-83A1-F6EECF244321}">
                <p14:modId xmlns:p14="http://schemas.microsoft.com/office/powerpoint/2010/main" val="3770038774"/>
              </p:ext>
            </p:extLst>
          </p:nvPr>
        </p:nvGraphicFramePr>
        <p:xfrm>
          <a:off x="442911" y="5454000"/>
          <a:ext cx="8211276" cy="752952"/>
        </p:xfrm>
        <a:graphic>
          <a:graphicData uri="http://schemas.openxmlformats.org/drawingml/2006/table">
            <a:tbl>
              <a:tblPr>
                <a:tableStyleId>{5C22544A-7EE6-4342-B048-85BDC9FD1C3A}</a:tableStyleId>
              </a:tblPr>
              <a:tblGrid>
                <a:gridCol w="912364">
                  <a:extLst>
                    <a:ext uri="{9D8B030D-6E8A-4147-A177-3AD203B41FA5}">
                      <a16:colId xmlns:a16="http://schemas.microsoft.com/office/drawing/2014/main" val="20000"/>
                    </a:ext>
                  </a:extLst>
                </a:gridCol>
                <a:gridCol w="912364">
                  <a:extLst>
                    <a:ext uri="{9D8B030D-6E8A-4147-A177-3AD203B41FA5}">
                      <a16:colId xmlns:a16="http://schemas.microsoft.com/office/drawing/2014/main" val="20001"/>
                    </a:ext>
                  </a:extLst>
                </a:gridCol>
                <a:gridCol w="912364">
                  <a:extLst>
                    <a:ext uri="{9D8B030D-6E8A-4147-A177-3AD203B41FA5}">
                      <a16:colId xmlns:a16="http://schemas.microsoft.com/office/drawing/2014/main" val="20002"/>
                    </a:ext>
                  </a:extLst>
                </a:gridCol>
                <a:gridCol w="912364">
                  <a:extLst>
                    <a:ext uri="{9D8B030D-6E8A-4147-A177-3AD203B41FA5}">
                      <a16:colId xmlns:a16="http://schemas.microsoft.com/office/drawing/2014/main" val="20003"/>
                    </a:ext>
                  </a:extLst>
                </a:gridCol>
                <a:gridCol w="912364">
                  <a:extLst>
                    <a:ext uri="{9D8B030D-6E8A-4147-A177-3AD203B41FA5}">
                      <a16:colId xmlns:a16="http://schemas.microsoft.com/office/drawing/2014/main" val="20004"/>
                    </a:ext>
                  </a:extLst>
                </a:gridCol>
                <a:gridCol w="912364">
                  <a:extLst>
                    <a:ext uri="{9D8B030D-6E8A-4147-A177-3AD203B41FA5}">
                      <a16:colId xmlns:a16="http://schemas.microsoft.com/office/drawing/2014/main" val="20005"/>
                    </a:ext>
                  </a:extLst>
                </a:gridCol>
                <a:gridCol w="912364">
                  <a:extLst>
                    <a:ext uri="{9D8B030D-6E8A-4147-A177-3AD203B41FA5}">
                      <a16:colId xmlns:a16="http://schemas.microsoft.com/office/drawing/2014/main" val="20006"/>
                    </a:ext>
                  </a:extLst>
                </a:gridCol>
                <a:gridCol w="912364">
                  <a:extLst>
                    <a:ext uri="{9D8B030D-6E8A-4147-A177-3AD203B41FA5}">
                      <a16:colId xmlns:a16="http://schemas.microsoft.com/office/drawing/2014/main" val="20007"/>
                    </a:ext>
                  </a:extLst>
                </a:gridCol>
                <a:gridCol w="912364">
                  <a:extLst>
                    <a:ext uri="{9D8B030D-6E8A-4147-A177-3AD203B41FA5}">
                      <a16:colId xmlns:a16="http://schemas.microsoft.com/office/drawing/2014/main" val="20008"/>
                    </a:ext>
                  </a:extLst>
                </a:gridCol>
              </a:tblGrid>
              <a:tr h="190024">
                <a:tc>
                  <a:txBody>
                    <a:bodyPr/>
                    <a:lstStyle/>
                    <a:p>
                      <a:pPr algn="ctr" fontAlgn="b"/>
                      <a:r>
                        <a:rPr lang="en-US" sz="1600" u="none" strike="noStrike" dirty="0">
                          <a:effectLst/>
                        </a:rPr>
                        <a:t>Height (m)</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A</a:t>
                      </a:r>
                      <a:r>
                        <a:rPr lang="en-US" sz="1600" u="none" strike="noStrike" baseline="-25000" dirty="0" smtClean="0">
                          <a:effectLst/>
                        </a:rPr>
                        <a:t>s</a:t>
                      </a:r>
                      <a:r>
                        <a:rPr lang="en-US" sz="1600" u="none" strike="noStrike" dirty="0" smtClean="0">
                          <a:effectLst/>
                        </a:rPr>
                        <a:t> (m</a:t>
                      </a:r>
                      <a:r>
                        <a:rPr lang="en-US" sz="1600" u="none" strike="noStrike" baseline="30000" dirty="0" smtClean="0">
                          <a:effectLst/>
                        </a:rPr>
                        <a:t>2</a:t>
                      </a:r>
                      <a:r>
                        <a:rPr lang="en-US" sz="1600" u="none" strike="noStrike" baseline="0" dirty="0" smtClean="0">
                          <a:effectLst/>
                        </a:rPr>
                        <a:t>)</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Vol (m</a:t>
                      </a:r>
                      <a:r>
                        <a:rPr lang="en-US" sz="1600" u="none" strike="noStrike" baseline="30000" dirty="0" smtClean="0">
                          <a:effectLst/>
                        </a:rPr>
                        <a:t>3</a:t>
                      </a:r>
                      <a:r>
                        <a:rPr lang="en-US" sz="1600" u="none" strike="noStrike" baseline="0" dirty="0" smtClean="0">
                          <a:effectLst/>
                        </a:rPr>
                        <a:t>)</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A</a:t>
                      </a:r>
                      <a:r>
                        <a:rPr lang="en-US" sz="1600" u="none" strike="noStrike" baseline="-25000" dirty="0" smtClean="0">
                          <a:effectLst/>
                        </a:rPr>
                        <a:t>b</a:t>
                      </a:r>
                      <a:endParaRPr lang="en-US" sz="1600" b="0" i="0" u="none" strike="noStrike" baseline="-25000"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L (m)</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A=V/L (m</a:t>
                      </a:r>
                      <a:r>
                        <a:rPr lang="en-US" sz="1600" u="none" strike="noStrike" baseline="30000" dirty="0" smtClean="0">
                          <a:effectLst/>
                        </a:rPr>
                        <a:t>2</a:t>
                      </a:r>
                      <a:r>
                        <a:rPr lang="en-US" sz="1600" u="none" strike="noStrike" dirty="0" smtClean="0">
                          <a:effectLst/>
                        </a:rPr>
                        <a:t>)</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P=A</a:t>
                      </a:r>
                      <a:r>
                        <a:rPr lang="en-US" sz="1600" u="none" strike="noStrike" baseline="-25000" dirty="0" smtClean="0">
                          <a:effectLst/>
                        </a:rPr>
                        <a:t>b</a:t>
                      </a:r>
                      <a:r>
                        <a:rPr lang="en-US" sz="1600" u="none" strike="noStrike" dirty="0" smtClean="0">
                          <a:effectLst/>
                        </a:rPr>
                        <a:t>/L (m)</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T=A</a:t>
                      </a:r>
                      <a:r>
                        <a:rPr lang="en-US" sz="1600" u="none" strike="noStrike" baseline="-25000" dirty="0" smtClean="0">
                          <a:effectLst/>
                        </a:rPr>
                        <a:t>s</a:t>
                      </a:r>
                      <a:r>
                        <a:rPr lang="en-US" sz="1600" u="none" strike="noStrike" dirty="0" smtClean="0">
                          <a:effectLst/>
                        </a:rPr>
                        <a:t>/L (m)</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R=A/P (m)</a:t>
                      </a:r>
                      <a:endParaRPr lang="en-US" sz="16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000"/>
                  </a:ext>
                </a:extLst>
              </a:tr>
              <a:tr h="190024">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129878</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79466</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129948</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b="0" i="0" u="none" strike="noStrike">
                          <a:solidFill>
                            <a:srgbClr val="000000"/>
                          </a:solidFill>
                          <a:effectLst/>
                          <a:latin typeface="Calibri" panose="020F0502020204030204" pitchFamily="34" charset="0"/>
                        </a:rPr>
                        <a:t>2975</a:t>
                      </a:r>
                    </a:p>
                  </a:txBody>
                  <a:tcPr marL="7144" marR="7144" marT="7144" marB="0" anchor="b"/>
                </a:tc>
                <a:tc>
                  <a:txBody>
                    <a:bodyPr/>
                    <a:lstStyle/>
                    <a:p>
                      <a:pPr algn="ctr" fontAlgn="b"/>
                      <a:r>
                        <a:rPr lang="en-US" sz="1600" b="0" i="0" u="none" strike="noStrike">
                          <a:solidFill>
                            <a:srgbClr val="000000"/>
                          </a:solidFill>
                          <a:effectLst/>
                          <a:latin typeface="Calibri" panose="020F0502020204030204" pitchFamily="34" charset="0"/>
                        </a:rPr>
                        <a:t>26.7</a:t>
                      </a:r>
                    </a:p>
                  </a:txBody>
                  <a:tcPr marL="7144" marR="7144" marT="7144" marB="0" anchor="b"/>
                </a:tc>
                <a:tc>
                  <a:txBody>
                    <a:bodyPr/>
                    <a:lstStyle/>
                    <a:p>
                      <a:pPr algn="ctr" fontAlgn="b"/>
                      <a:r>
                        <a:rPr lang="en-US" sz="1600" b="0" i="0" u="none" strike="noStrike">
                          <a:solidFill>
                            <a:srgbClr val="000000"/>
                          </a:solidFill>
                          <a:effectLst/>
                          <a:latin typeface="Calibri" panose="020F0502020204030204" pitchFamily="34" charset="0"/>
                        </a:rPr>
                        <a:t>43.7</a:t>
                      </a:r>
                    </a:p>
                  </a:txBody>
                  <a:tcPr marL="7144" marR="7144" marT="7144" marB="0" anchor="b"/>
                </a:tc>
                <a:tc>
                  <a:txBody>
                    <a:bodyPr/>
                    <a:lstStyle/>
                    <a:p>
                      <a:pPr algn="ctr" fontAlgn="b"/>
                      <a:r>
                        <a:rPr lang="en-US" sz="1600" b="0" i="0" u="none" strike="noStrike">
                          <a:solidFill>
                            <a:srgbClr val="000000"/>
                          </a:solidFill>
                          <a:effectLst/>
                          <a:latin typeface="Calibri" panose="020F0502020204030204" pitchFamily="34" charset="0"/>
                        </a:rPr>
                        <a:t>43.7</a:t>
                      </a:r>
                    </a:p>
                  </a:txBody>
                  <a:tcPr marL="7144" marR="7144" marT="7144" marB="0" anchor="b"/>
                </a:tc>
                <a:tc>
                  <a:txBody>
                    <a:bodyPr/>
                    <a:lstStyle/>
                    <a:p>
                      <a:pPr algn="ctr" fontAlgn="b"/>
                      <a:r>
                        <a:rPr lang="en-US" sz="1600" b="0" i="0" u="none" strike="noStrike">
                          <a:solidFill>
                            <a:srgbClr val="000000"/>
                          </a:solidFill>
                          <a:effectLst/>
                          <a:latin typeface="Calibri" panose="020F0502020204030204" pitchFamily="34" charset="0"/>
                        </a:rPr>
                        <a:t>0.612</a:t>
                      </a:r>
                    </a:p>
                  </a:txBody>
                  <a:tcPr marL="7144" marR="7144" marT="7144" marB="0" anchor="b"/>
                </a:tc>
                <a:extLst>
                  <a:ext uri="{0D108BD9-81ED-4DB2-BD59-A6C34878D82A}">
                    <a16:rowId xmlns:a16="http://schemas.microsoft.com/office/drawing/2014/main" val="10001"/>
                  </a:ext>
                </a:extLst>
              </a:tr>
              <a:tr h="190024">
                <a:tc>
                  <a:txBody>
                    <a:bodyPr/>
                    <a:lstStyle/>
                    <a:p>
                      <a:pPr algn="ct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a:effectLst/>
                        </a:rPr>
                        <a:t>319877</a:t>
                      </a:r>
                      <a:endParaRPr lang="en-US" sz="16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530378</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u="none" strike="noStrike" dirty="0" smtClean="0">
                          <a:effectLst/>
                        </a:rPr>
                        <a:t>320414</a:t>
                      </a:r>
                      <a:endParaRPr lang="en-US" sz="16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600" b="0" i="0" u="none" strike="noStrike">
                          <a:solidFill>
                            <a:srgbClr val="000000"/>
                          </a:solidFill>
                          <a:effectLst/>
                          <a:latin typeface="Calibri" panose="020F0502020204030204" pitchFamily="34" charset="0"/>
                        </a:rPr>
                        <a:t>2975</a:t>
                      </a:r>
                    </a:p>
                  </a:txBody>
                  <a:tcPr marL="7144" marR="7144" marT="7144" marB="0" anchor="b"/>
                </a:tc>
                <a:tc>
                  <a:txBody>
                    <a:bodyPr/>
                    <a:lstStyle/>
                    <a:p>
                      <a:pPr algn="ctr" fontAlgn="b"/>
                      <a:r>
                        <a:rPr lang="en-US" sz="1600" b="0" i="0" u="none" strike="noStrike">
                          <a:solidFill>
                            <a:srgbClr val="000000"/>
                          </a:solidFill>
                          <a:effectLst/>
                          <a:latin typeface="Calibri" panose="020F0502020204030204" pitchFamily="34" charset="0"/>
                        </a:rPr>
                        <a:t>178.3</a:t>
                      </a:r>
                    </a:p>
                  </a:txBody>
                  <a:tcPr marL="7144" marR="7144" marT="7144" marB="0" anchor="b"/>
                </a:tc>
                <a:tc>
                  <a:txBody>
                    <a:bodyPr/>
                    <a:lstStyle/>
                    <a:p>
                      <a:pPr algn="ctr" fontAlgn="b"/>
                      <a:r>
                        <a:rPr lang="en-US" sz="1600" b="0" i="0" u="none" strike="noStrike">
                          <a:solidFill>
                            <a:srgbClr val="000000"/>
                          </a:solidFill>
                          <a:effectLst/>
                          <a:latin typeface="Calibri" panose="020F0502020204030204" pitchFamily="34" charset="0"/>
                        </a:rPr>
                        <a:t>107.7</a:t>
                      </a:r>
                    </a:p>
                  </a:txBody>
                  <a:tcPr marL="7144" marR="7144" marT="7144" marB="0" anchor="b"/>
                </a:tc>
                <a:tc>
                  <a:txBody>
                    <a:bodyPr/>
                    <a:lstStyle/>
                    <a:p>
                      <a:pPr algn="ctr" fontAlgn="b"/>
                      <a:r>
                        <a:rPr lang="en-US" sz="1600" b="0" i="0" u="none" strike="noStrike">
                          <a:solidFill>
                            <a:srgbClr val="000000"/>
                          </a:solidFill>
                          <a:effectLst/>
                          <a:latin typeface="Calibri" panose="020F0502020204030204" pitchFamily="34" charset="0"/>
                        </a:rPr>
                        <a:t>107.5</a:t>
                      </a:r>
                    </a:p>
                  </a:txBody>
                  <a:tcPr marL="7144" marR="7144" marT="7144" marB="0" anchor="b"/>
                </a:tc>
                <a:tc>
                  <a:txBody>
                    <a:bodyPr/>
                    <a:lstStyle/>
                    <a:p>
                      <a:pPr algn="ctr" fontAlgn="b"/>
                      <a:r>
                        <a:rPr lang="en-US" sz="1600" b="0" i="0" u="none" strike="noStrike" dirty="0">
                          <a:solidFill>
                            <a:srgbClr val="000000"/>
                          </a:solidFill>
                          <a:effectLst/>
                          <a:latin typeface="Calibri" panose="020F0502020204030204" pitchFamily="34" charset="0"/>
                        </a:rPr>
                        <a:t>1.655</a:t>
                      </a:r>
                    </a:p>
                  </a:txBody>
                  <a:tcPr marL="7144" marR="7144" marT="7144"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90962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889" y="473531"/>
            <a:ext cx="7312991" cy="363474"/>
          </a:xfrm>
        </p:spPr>
        <p:txBody>
          <a:bodyPr>
            <a:noAutofit/>
          </a:bodyPr>
          <a:lstStyle/>
          <a:p>
            <a:pPr algn="ctr"/>
            <a:r>
              <a:rPr lang="en-US" sz="2400" dirty="0"/>
              <a:t>Example Discharge Computation for Reach Catchment 5781289 </a:t>
            </a:r>
            <a:r>
              <a:rPr lang="en-US" sz="2400" dirty="0" err="1"/>
              <a:t>Eanes</a:t>
            </a:r>
            <a:r>
              <a:rPr lang="en-US" sz="2400" dirty="0"/>
              <a:t> Creek, </a:t>
            </a:r>
            <a:r>
              <a:rPr lang="en-US" sz="2400" dirty="0" err="1"/>
              <a:t>Rollingwood</a:t>
            </a:r>
            <a:r>
              <a:rPr lang="en-US" sz="2400" dirty="0"/>
              <a:t>, Texas</a:t>
            </a:r>
            <a:br>
              <a:rPr lang="en-US" sz="2400" dirty="0"/>
            </a:br>
            <a:endParaRPr lang="en-US" sz="2400" dirty="0"/>
          </a:p>
        </p:txBody>
      </p:sp>
      <p:sp>
        <p:nvSpPr>
          <p:cNvPr id="68" name="TextBox 67"/>
          <p:cNvSpPr txBox="1"/>
          <p:nvPr/>
        </p:nvSpPr>
        <p:spPr>
          <a:xfrm>
            <a:off x="93236" y="6395146"/>
            <a:ext cx="2262158" cy="300082"/>
          </a:xfrm>
          <a:prstGeom prst="rect">
            <a:avLst/>
          </a:prstGeom>
          <a:noFill/>
        </p:spPr>
        <p:txBody>
          <a:bodyPr wrap="none" rtlCol="0">
            <a:spAutoFit/>
          </a:bodyPr>
          <a:lstStyle/>
          <a:p>
            <a:pPr>
              <a:defRPr/>
            </a:pPr>
            <a:r>
              <a:rPr lang="en-US" sz="1350" dirty="0">
                <a:solidFill>
                  <a:prstClr val="white">
                    <a:lumMod val="50000"/>
                  </a:prstClr>
                </a:solidFill>
                <a:latin typeface="Arial"/>
                <a:ea typeface="ＭＳ Ｐゴシック"/>
              </a:rPr>
              <a:t>Slide from David Maidment</a:t>
            </a:r>
          </a:p>
        </p:txBody>
      </p:sp>
      <p:grpSp>
        <p:nvGrpSpPr>
          <p:cNvPr id="3" name="Group 2"/>
          <p:cNvGrpSpPr/>
          <p:nvPr/>
        </p:nvGrpSpPr>
        <p:grpSpPr>
          <a:xfrm>
            <a:off x="101023" y="1328738"/>
            <a:ext cx="8874813" cy="4672014"/>
            <a:chOff x="671099" y="1628846"/>
            <a:chExt cx="8304737" cy="4371906"/>
          </a:xfrm>
        </p:grpSpPr>
        <p:pic>
          <p:nvPicPr>
            <p:cNvPr id="51" name="Picture 50"/>
            <p:cNvPicPr>
              <a:picLocks noChangeAspect="1"/>
            </p:cNvPicPr>
            <p:nvPr/>
          </p:nvPicPr>
          <p:blipFill>
            <a:blip r:embed="rId2"/>
            <a:stretch>
              <a:fillRect/>
            </a:stretch>
          </p:blipFill>
          <p:spPr>
            <a:xfrm>
              <a:off x="671099" y="1666544"/>
              <a:ext cx="2997057" cy="2236676"/>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447" y="1654094"/>
              <a:ext cx="2576389" cy="1932292"/>
            </a:xfrm>
            <a:prstGeom prst="rect">
              <a:avLst/>
            </a:prstGeom>
          </p:spPr>
        </p:pic>
        <mc:AlternateContent xmlns:mc="http://schemas.openxmlformats.org/markup-compatibility/2006" xmlns:a14="http://schemas.microsoft.com/office/drawing/2010/main">
          <mc:Choice Requires="a14">
            <p:sp>
              <p:nvSpPr>
                <p:cNvPr id="53" name="TextBox 52"/>
                <p:cNvSpPr txBox="1"/>
                <p:nvPr/>
              </p:nvSpPr>
              <p:spPr>
                <a:xfrm>
                  <a:off x="1959531" y="2102954"/>
                  <a:ext cx="1506118" cy="390300"/>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sz="1350" i="1">
                            <a:solidFill>
                              <a:srgbClr val="0070C0"/>
                            </a:solidFill>
                            <a:latin typeface="Cambria Math" panose="02040503050406030204" pitchFamily="18" charset="0"/>
                          </a:rPr>
                          <m:t>𝑄</m:t>
                        </m:r>
                        <m:r>
                          <a:rPr lang="en-US" sz="1350" i="1">
                            <a:solidFill>
                              <a:prstClr val="black"/>
                            </a:solidFill>
                            <a:latin typeface="Cambria Math" panose="02040503050406030204" pitchFamily="18" charset="0"/>
                          </a:rPr>
                          <m:t>=</m:t>
                        </m:r>
                        <m:f>
                          <m:fPr>
                            <m:ctrlPr>
                              <a:rPr lang="en-US" sz="1350" i="1">
                                <a:solidFill>
                                  <a:prstClr val="black"/>
                                </a:solidFill>
                                <a:latin typeface="Cambria Math" panose="02040503050406030204" pitchFamily="18" charset="0"/>
                              </a:rPr>
                            </m:ctrlPr>
                          </m:fPr>
                          <m:num>
                            <m:r>
                              <a:rPr lang="en-US" sz="1350" i="1">
                                <a:solidFill>
                                  <a:prstClr val="black"/>
                                </a:solidFill>
                                <a:latin typeface="Cambria Math" panose="02040503050406030204" pitchFamily="18" charset="0"/>
                              </a:rPr>
                              <m:t>1.49</m:t>
                            </m:r>
                          </m:num>
                          <m:den>
                            <m:r>
                              <a:rPr lang="en-US" sz="1350" i="1">
                                <a:solidFill>
                                  <a:srgbClr val="B996D5">
                                    <a:lumMod val="50000"/>
                                  </a:srgbClr>
                                </a:solidFill>
                                <a:latin typeface="Cambria Math" panose="02040503050406030204" pitchFamily="18" charset="0"/>
                              </a:rPr>
                              <m:t>𝑛</m:t>
                            </m:r>
                          </m:den>
                        </m:f>
                        <m:r>
                          <a:rPr lang="en-US" sz="1350" i="1">
                            <a:solidFill>
                              <a:srgbClr val="FAC15A">
                                <a:lumMod val="50000"/>
                              </a:srgbClr>
                            </a:solidFill>
                            <a:latin typeface="Cambria Math" panose="02040503050406030204" pitchFamily="18" charset="0"/>
                          </a:rPr>
                          <m:t>𝐴</m:t>
                        </m:r>
                        <m:sSup>
                          <m:sSupPr>
                            <m:ctrlPr>
                              <a:rPr lang="en-US" sz="1350" i="1">
                                <a:solidFill>
                                  <a:prstClr val="black"/>
                                </a:solidFill>
                                <a:latin typeface="Cambria Math" panose="02040503050406030204" pitchFamily="18" charset="0"/>
                              </a:rPr>
                            </m:ctrlPr>
                          </m:sSupPr>
                          <m:e>
                            <m:r>
                              <a:rPr lang="en-US" sz="1350" i="1">
                                <a:solidFill>
                                  <a:srgbClr val="7030A0"/>
                                </a:solidFill>
                                <a:latin typeface="Cambria Math" panose="02040503050406030204" pitchFamily="18" charset="0"/>
                              </a:rPr>
                              <m:t>𝑅</m:t>
                            </m:r>
                          </m:e>
                          <m:sup>
                            <m:r>
                              <a:rPr lang="en-US" sz="1350" i="1">
                                <a:solidFill>
                                  <a:prstClr val="black"/>
                                </a:solidFill>
                                <a:latin typeface="Cambria Math" panose="02040503050406030204" pitchFamily="18" charset="0"/>
                              </a:rPr>
                              <m:t>2/3</m:t>
                            </m:r>
                          </m:sup>
                        </m:sSup>
                        <m:sSubSup>
                          <m:sSubSupPr>
                            <m:ctrlPr>
                              <a:rPr lang="en-US" sz="1350" i="1">
                                <a:solidFill>
                                  <a:prstClr val="black"/>
                                </a:solidFill>
                                <a:latin typeface="Cambria Math" panose="02040503050406030204" pitchFamily="18" charset="0"/>
                              </a:rPr>
                            </m:ctrlPr>
                          </m:sSubSupPr>
                          <m:e>
                            <m:r>
                              <a:rPr lang="en-US" sz="1350" i="1">
                                <a:solidFill>
                                  <a:srgbClr val="FF0000"/>
                                </a:solidFill>
                                <a:latin typeface="Cambria Math" panose="02040503050406030204" pitchFamily="18" charset="0"/>
                              </a:rPr>
                              <m:t>𝑆</m:t>
                            </m:r>
                          </m:e>
                          <m:sub>
                            <m:r>
                              <a:rPr lang="en-US" sz="1350" i="1">
                                <a:solidFill>
                                  <a:srgbClr val="FF0000"/>
                                </a:solidFill>
                                <a:latin typeface="Cambria Math" panose="02040503050406030204" pitchFamily="18" charset="0"/>
                              </a:rPr>
                              <m:t>𝑜</m:t>
                            </m:r>
                          </m:sub>
                          <m:sup>
                            <m:r>
                              <a:rPr lang="en-US" sz="1350" i="1">
                                <a:solidFill>
                                  <a:prstClr val="black"/>
                                </a:solidFill>
                                <a:latin typeface="Cambria Math" panose="02040503050406030204" pitchFamily="18" charset="0"/>
                              </a:rPr>
                              <m:t>1/2</m:t>
                            </m:r>
                          </m:sup>
                        </m:sSubSup>
                      </m:oMath>
                    </m:oMathPara>
                  </a14:m>
                  <a:endParaRPr lang="en-US" sz="1350" dirty="0">
                    <a:solidFill>
                      <a:prstClr val="black"/>
                    </a:solidFill>
                    <a:latin typeface="Arial"/>
                    <a:ea typeface="ＭＳ Ｐゴシック"/>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1959531" y="2102954"/>
                  <a:ext cx="1506118" cy="390300"/>
                </a:xfrm>
                <a:prstGeom prst="rect">
                  <a:avLst/>
                </a:prstGeom>
                <a:blipFill>
                  <a:blip r:embed="rId4"/>
                  <a:stretch>
                    <a:fillRect t="-1449" b="-1449"/>
                  </a:stretch>
                </a:blipFill>
              </p:spPr>
              <p:txBody>
                <a:bodyPr/>
                <a:lstStyle/>
                <a:p>
                  <a:r>
                    <a:rPr lang="en-US">
                      <a:noFill/>
                    </a:rPr>
                    <a:t> </a:t>
                  </a:r>
                </a:p>
              </p:txBody>
            </p:sp>
          </mc:Fallback>
        </mc:AlternateContent>
        <p:sp>
          <p:nvSpPr>
            <p:cNvPr id="54" name="TextBox 53"/>
            <p:cNvSpPr txBox="1"/>
            <p:nvPr/>
          </p:nvSpPr>
          <p:spPr>
            <a:xfrm>
              <a:off x="6707782" y="1834542"/>
              <a:ext cx="1713931" cy="300082"/>
            </a:xfrm>
            <a:prstGeom prst="rect">
              <a:avLst/>
            </a:prstGeom>
            <a:noFill/>
          </p:spPr>
          <p:txBody>
            <a:bodyPr wrap="none" rtlCol="0">
              <a:spAutoFit/>
            </a:bodyPr>
            <a:lstStyle/>
            <a:p>
              <a:pPr>
                <a:defRPr/>
              </a:pPr>
              <a:r>
                <a:rPr lang="en-US" sz="1350" dirty="0">
                  <a:solidFill>
                    <a:prstClr val="black"/>
                  </a:solidFill>
                  <a:latin typeface="Arial"/>
                  <a:ea typeface="ＭＳ Ｐゴシック"/>
                </a:rPr>
                <a:t>Hydraulic Radius, </a:t>
              </a:r>
              <a:r>
                <a:rPr lang="en-US" sz="1350" dirty="0">
                  <a:solidFill>
                    <a:srgbClr val="7030A0"/>
                  </a:solidFill>
                  <a:latin typeface="Arial"/>
                  <a:ea typeface="ＭＳ Ｐゴシック"/>
                </a:rPr>
                <a:t>R</a:t>
              </a:r>
            </a:p>
          </p:txBody>
        </p:sp>
        <p:sp>
          <p:nvSpPr>
            <p:cNvPr id="55" name="TextBox 54"/>
            <p:cNvSpPr txBox="1"/>
            <p:nvPr/>
          </p:nvSpPr>
          <p:spPr>
            <a:xfrm>
              <a:off x="867608" y="4107685"/>
              <a:ext cx="3373039" cy="507831"/>
            </a:xfrm>
            <a:prstGeom prst="rect">
              <a:avLst/>
            </a:prstGeom>
            <a:noFill/>
          </p:spPr>
          <p:txBody>
            <a:bodyPr wrap="none" rtlCol="0">
              <a:spAutoFit/>
            </a:bodyPr>
            <a:lstStyle/>
            <a:p>
              <a:pPr>
                <a:defRPr/>
              </a:pPr>
              <a:r>
                <a:rPr lang="en-US" sz="1350" dirty="0">
                  <a:solidFill>
                    <a:srgbClr val="B996D5">
                      <a:lumMod val="50000"/>
                    </a:srgbClr>
                  </a:solidFill>
                  <a:latin typeface="Arial"/>
                  <a:ea typeface="ＭＳ Ｐゴシック"/>
                </a:rPr>
                <a:t>n</a:t>
              </a:r>
              <a:r>
                <a:rPr lang="en-US" sz="1350" dirty="0">
                  <a:solidFill>
                    <a:prstClr val="black"/>
                  </a:solidFill>
                  <a:latin typeface="Arial"/>
                  <a:ea typeface="ＭＳ Ｐゴシック"/>
                </a:rPr>
                <a:t> = 0.035  Manning roughness of channel</a:t>
              </a:r>
            </a:p>
            <a:p>
              <a:pPr>
                <a:defRPr/>
              </a:pPr>
              <a:r>
                <a:rPr lang="en-US" sz="1350" dirty="0">
                  <a:solidFill>
                    <a:srgbClr val="FF0000"/>
                  </a:solidFill>
                  <a:latin typeface="Arial"/>
                  <a:ea typeface="ＭＳ Ｐゴシック"/>
                </a:rPr>
                <a:t>S</a:t>
              </a:r>
              <a:r>
                <a:rPr lang="en-US" sz="1350" baseline="-25000" dirty="0">
                  <a:solidFill>
                    <a:srgbClr val="FF0000"/>
                  </a:solidFill>
                  <a:latin typeface="Arial"/>
                  <a:ea typeface="ＭＳ Ｐゴシック"/>
                </a:rPr>
                <a:t>o</a:t>
              </a:r>
              <a:r>
                <a:rPr lang="en-US" sz="1350" dirty="0">
                  <a:solidFill>
                    <a:prstClr val="black"/>
                  </a:solidFill>
                  <a:latin typeface="Arial"/>
                  <a:ea typeface="ＭＳ Ｐゴシック"/>
                </a:rPr>
                <a:t> = 0.0163 Bed slope</a:t>
              </a:r>
            </a:p>
          </p:txBody>
        </p:sp>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988" y="1628846"/>
              <a:ext cx="2610053" cy="1957540"/>
            </a:xfrm>
            <a:prstGeom prst="rect">
              <a:avLst/>
            </a:prstGeom>
          </p:spPr>
        </p:pic>
        <p:sp>
          <p:nvSpPr>
            <p:cNvPr id="57" name="TextBox 56"/>
            <p:cNvSpPr txBox="1"/>
            <p:nvPr/>
          </p:nvSpPr>
          <p:spPr>
            <a:xfrm>
              <a:off x="4047627" y="1783908"/>
              <a:ext cx="1839093" cy="300082"/>
            </a:xfrm>
            <a:prstGeom prst="rect">
              <a:avLst/>
            </a:prstGeom>
            <a:noFill/>
          </p:spPr>
          <p:txBody>
            <a:bodyPr wrap="none" rtlCol="0">
              <a:spAutoFit/>
            </a:bodyPr>
            <a:lstStyle/>
            <a:p>
              <a:pPr>
                <a:defRPr/>
              </a:pPr>
              <a:r>
                <a:rPr lang="en-US" sz="1350" dirty="0">
                  <a:solidFill>
                    <a:prstClr val="black"/>
                  </a:solidFill>
                  <a:latin typeface="Arial"/>
                  <a:ea typeface="ＭＳ Ｐゴシック"/>
                </a:rPr>
                <a:t>Cross section Area, </a:t>
              </a:r>
              <a:r>
                <a:rPr lang="en-US" sz="1350" dirty="0">
                  <a:solidFill>
                    <a:srgbClr val="FAC15A">
                      <a:lumMod val="50000"/>
                    </a:srgbClr>
                  </a:solidFill>
                  <a:latin typeface="Arial"/>
                  <a:ea typeface="ＭＳ Ｐゴシック"/>
                </a:rPr>
                <a:t>A</a:t>
              </a:r>
            </a:p>
          </p:txBody>
        </p:sp>
        <p:sp>
          <p:nvSpPr>
            <p:cNvPr id="58" name="TextBox 57"/>
            <p:cNvSpPr txBox="1"/>
            <p:nvPr/>
          </p:nvSpPr>
          <p:spPr>
            <a:xfrm>
              <a:off x="1514444" y="1736387"/>
              <a:ext cx="2060179" cy="300082"/>
            </a:xfrm>
            <a:prstGeom prst="rect">
              <a:avLst/>
            </a:prstGeom>
            <a:noFill/>
          </p:spPr>
          <p:txBody>
            <a:bodyPr wrap="none" rtlCol="0">
              <a:spAutoFit/>
            </a:bodyPr>
            <a:lstStyle/>
            <a:p>
              <a:pPr>
                <a:defRPr/>
              </a:pPr>
              <a:r>
                <a:rPr lang="en-US" sz="1350" i="1" dirty="0">
                  <a:solidFill>
                    <a:srgbClr val="0070C0"/>
                  </a:solidFill>
                  <a:latin typeface="Arial"/>
                  <a:ea typeface="ＭＳ Ｐゴシック"/>
                </a:rPr>
                <a:t>Flood Discharge, Q (</a:t>
              </a:r>
              <a:r>
                <a:rPr lang="en-US" sz="1350" i="1" dirty="0" err="1">
                  <a:solidFill>
                    <a:srgbClr val="0070C0"/>
                  </a:solidFill>
                  <a:latin typeface="Arial"/>
                  <a:ea typeface="ＭＳ Ｐゴシック"/>
                </a:rPr>
                <a:t>cfs</a:t>
              </a:r>
              <a:r>
                <a:rPr lang="en-US" sz="1350" i="1" dirty="0">
                  <a:solidFill>
                    <a:srgbClr val="0070C0"/>
                  </a:solidFill>
                  <a:latin typeface="Arial"/>
                  <a:ea typeface="ＭＳ Ｐゴシック"/>
                </a:rPr>
                <a:t>)</a:t>
              </a:r>
            </a:p>
          </p:txBody>
        </p:sp>
        <p:grpSp>
          <p:nvGrpSpPr>
            <p:cNvPr id="59" name="Group 58"/>
            <p:cNvGrpSpPr/>
            <p:nvPr/>
          </p:nvGrpSpPr>
          <p:grpSpPr>
            <a:xfrm>
              <a:off x="932720" y="4564723"/>
              <a:ext cx="3055756" cy="1260273"/>
              <a:chOff x="267364" y="4817362"/>
              <a:chExt cx="5104436" cy="2208816"/>
            </a:xfrm>
          </p:grpSpPr>
          <p:sp>
            <p:nvSpPr>
              <p:cNvPr id="60" name="Freeform 59"/>
              <p:cNvSpPr/>
              <p:nvPr/>
            </p:nvSpPr>
            <p:spPr>
              <a:xfrm>
                <a:off x="979207" y="5511377"/>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cap="flat" cmpd="sng" algn="ctr">
                <a:solidFill>
                  <a:srgbClr val="ED982D">
                    <a:lumMod val="50000"/>
                  </a:srgbClr>
                </a:solidFill>
                <a:prstDash val="solid"/>
              </a:ln>
              <a:effectLst/>
            </p:spPr>
            <p:txBody>
              <a:bodyPr rtlCol="0" anchor="ctr"/>
              <a:lstStyle/>
              <a:p>
                <a:pPr algn="ctr">
                  <a:defRPr/>
                </a:pPr>
                <a:endParaRPr lang="en-US" sz="1350" kern="0">
                  <a:solidFill>
                    <a:prstClr val="white"/>
                  </a:solidFill>
                  <a:latin typeface="Arial"/>
                  <a:ea typeface="ＭＳ Ｐゴシック"/>
                </a:endParaRPr>
              </a:p>
            </p:txBody>
          </p:sp>
          <p:sp>
            <p:nvSpPr>
              <p:cNvPr id="61" name="Freeform 60"/>
              <p:cNvSpPr/>
              <p:nvPr/>
            </p:nvSpPr>
            <p:spPr>
              <a:xfrm>
                <a:off x="267364" y="4817362"/>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algn="ctr">
                  <a:defRPr/>
                </a:pPr>
                <a:endParaRPr lang="en-US" sz="1350" kern="0">
                  <a:solidFill>
                    <a:prstClr val="white"/>
                  </a:solidFill>
                  <a:latin typeface="Arial"/>
                  <a:ea typeface="ＭＳ Ｐゴシック"/>
                </a:endParaRPr>
              </a:p>
            </p:txBody>
          </p:sp>
          <p:sp>
            <p:nvSpPr>
              <p:cNvPr id="62" name="Freeform 61"/>
              <p:cNvSpPr/>
              <p:nvPr/>
            </p:nvSpPr>
            <p:spPr>
              <a:xfrm>
                <a:off x="631967" y="511828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algn="ctr">
                  <a:defRPr/>
                </a:pPr>
                <a:endParaRPr lang="en-US" sz="1350" kern="0">
                  <a:solidFill>
                    <a:prstClr val="white"/>
                  </a:solidFill>
                  <a:latin typeface="Arial"/>
                  <a:ea typeface="ＭＳ Ｐゴシック"/>
                </a:endParaRPr>
              </a:p>
            </p:txBody>
          </p:sp>
          <p:sp>
            <p:nvSpPr>
              <p:cNvPr id="63" name="Freeform 62"/>
              <p:cNvSpPr/>
              <p:nvPr/>
            </p:nvSpPr>
            <p:spPr>
              <a:xfrm>
                <a:off x="1386251" y="507122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algn="ctr">
                  <a:defRPr/>
                </a:pPr>
                <a:endParaRPr lang="en-US" sz="1350" kern="0">
                  <a:solidFill>
                    <a:prstClr val="white"/>
                  </a:solidFill>
                  <a:latin typeface="Arial"/>
                  <a:ea typeface="ＭＳ Ｐゴシック"/>
                </a:endParaRPr>
              </a:p>
            </p:txBody>
          </p:sp>
          <p:sp>
            <p:nvSpPr>
              <p:cNvPr id="64" name="Freeform 63"/>
              <p:cNvSpPr/>
              <p:nvPr/>
            </p:nvSpPr>
            <p:spPr>
              <a:xfrm>
                <a:off x="632931" y="5061914"/>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rgbClr val="5EB4E6">
                  <a:lumMod val="60000"/>
                  <a:lumOff val="40000"/>
                </a:srgbClr>
              </a:solidFill>
              <a:ln w="25400" cap="flat" cmpd="sng" algn="ctr">
                <a:solidFill>
                  <a:srgbClr val="ED982D">
                    <a:lumMod val="50000"/>
                  </a:srgbClr>
                </a:solidFill>
                <a:prstDash val="solid"/>
              </a:ln>
              <a:effectLst/>
            </p:spPr>
            <p:txBody>
              <a:bodyPr rtlCol="0" anchor="ctr"/>
              <a:lstStyle/>
              <a:p>
                <a:pPr algn="ctr">
                  <a:defRPr/>
                </a:pPr>
                <a:endParaRPr lang="en-US" sz="1350" kern="0">
                  <a:solidFill>
                    <a:prstClr val="white"/>
                  </a:solidFill>
                  <a:latin typeface="Arial"/>
                  <a:ea typeface="ＭＳ Ｐゴシック"/>
                </a:endParaRPr>
              </a:p>
            </p:txBody>
          </p:sp>
          <p:sp>
            <p:nvSpPr>
              <p:cNvPr id="65" name="Freeform 64"/>
              <p:cNvSpPr/>
              <p:nvPr/>
            </p:nvSpPr>
            <p:spPr>
              <a:xfrm>
                <a:off x="628650" y="5130461"/>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6"/>
                <a:tile tx="0" ty="0" sx="100000" sy="100000" flip="none" algn="tl"/>
              </a:blipFill>
              <a:ln w="25400" cap="flat" cmpd="sng" algn="ctr">
                <a:solidFill>
                  <a:srgbClr val="ED982D">
                    <a:lumMod val="50000"/>
                  </a:srgbClr>
                </a:solidFill>
                <a:prstDash val="solid"/>
              </a:ln>
              <a:effectLst/>
            </p:spPr>
            <p:txBody>
              <a:bodyPr rtlCol="0" anchor="ctr"/>
              <a:lstStyle/>
              <a:p>
                <a:pPr algn="ctr">
                  <a:defRPr/>
                </a:pPr>
                <a:endParaRPr lang="en-US" sz="1350" kern="0">
                  <a:solidFill>
                    <a:prstClr val="white"/>
                  </a:solidFill>
                  <a:latin typeface="Arial"/>
                  <a:ea typeface="ＭＳ Ｐゴシック"/>
                </a:endParaRPr>
              </a:p>
            </p:txBody>
          </p:sp>
          <p:sp>
            <p:nvSpPr>
              <p:cNvPr id="66" name="Freeform 65"/>
              <p:cNvSpPr/>
              <p:nvPr/>
            </p:nvSpPr>
            <p:spPr>
              <a:xfrm>
                <a:off x="4318503" y="6580548"/>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w="25400" cap="flat" cmpd="sng" algn="ctr">
                <a:solidFill>
                  <a:srgbClr val="0070C0"/>
                </a:solidFill>
                <a:prstDash val="solid"/>
              </a:ln>
              <a:effectLst/>
            </p:spPr>
            <p:txBody>
              <a:bodyPr rtlCol="0" anchor="ctr"/>
              <a:lstStyle/>
              <a:p>
                <a:pPr algn="ctr">
                  <a:defRPr/>
                </a:pPr>
                <a:endParaRPr lang="en-US" sz="1350" kern="0">
                  <a:solidFill>
                    <a:prstClr val="white"/>
                  </a:solidFill>
                  <a:latin typeface="Arial"/>
                  <a:ea typeface="ＭＳ Ｐゴシック"/>
                </a:endParaRPr>
              </a:p>
            </p:txBody>
          </p:sp>
          <p:sp>
            <p:nvSpPr>
              <p:cNvPr id="67" name="Freeform 66"/>
              <p:cNvSpPr/>
              <p:nvPr/>
            </p:nvSpPr>
            <p:spPr>
              <a:xfrm>
                <a:off x="3959688" y="6333650"/>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algn="ctr">
                  <a:defRPr/>
                </a:pPr>
                <a:endParaRPr lang="en-US" sz="1350" kern="0">
                  <a:solidFill>
                    <a:prstClr val="white"/>
                  </a:solidFill>
                  <a:latin typeface="Arial"/>
                  <a:ea typeface="ＭＳ Ｐゴシック"/>
                </a:endParaRPr>
              </a:p>
            </p:txBody>
          </p:sp>
        </p:grpSp>
        <mc:AlternateContent xmlns:mc="http://schemas.openxmlformats.org/markup-compatibility/2006" xmlns:a14="http://schemas.microsoft.com/office/drawing/2010/main">
          <mc:Choice Requires="a14">
            <p:graphicFrame>
              <p:nvGraphicFramePr>
                <p:cNvPr id="69" name="Chart 68"/>
                <p:cNvGraphicFramePr>
                  <a:graphicFrameLocks/>
                </p:cNvGraphicFramePr>
                <p:nvPr>
                  <p:extLst>
                    <p:ext uri="{D42A27DB-BD31-4B8C-83A1-F6EECF244321}">
                      <p14:modId xmlns:p14="http://schemas.microsoft.com/office/powerpoint/2010/main" val="2003153885"/>
                    </p:ext>
                  </p:extLst>
                </p:nvPr>
              </p:nvGraphicFramePr>
              <p:xfrm>
                <a:off x="4543014" y="3772965"/>
                <a:ext cx="3398991" cy="2227787"/>
              </p:xfrm>
              <a:graphic>
                <a:graphicData uri="http://schemas.openxmlformats.org/drawingml/2006/chart">
                  <c:chart xmlns:c="http://schemas.openxmlformats.org/drawingml/2006/chart" xmlns:r="http://schemas.openxmlformats.org/officeDocument/2006/relationships" r:id="rId7"/>
                </a:graphicData>
              </a:graphic>
            </p:graphicFrame>
          </mc:Choice>
          <mc:Fallback xmlns="">
            <p:graphicFrame>
              <p:nvGraphicFramePr>
                <p:cNvPr id="69" name="Chart 68"/>
                <p:cNvGraphicFramePr>
                  <a:graphicFrameLocks/>
                </p:cNvGraphicFramePr>
                <p:nvPr>
                  <p:extLst>
                    <p:ext uri="{D42A27DB-BD31-4B8C-83A1-F6EECF244321}">
                      <p14:modId xmlns:p14="http://schemas.microsoft.com/office/powerpoint/2010/main" val="2003153885"/>
                    </p:ext>
                  </p:extLst>
                </p:nvPr>
              </p:nvGraphicFramePr>
              <p:xfrm>
                <a:off x="4543014" y="3772965"/>
                <a:ext cx="3398991" cy="2227787"/>
              </p:xfrm>
              <a:graphic>
                <a:graphicData uri="http://schemas.openxmlformats.org/drawingml/2006/chart">
                  <c:chart xmlns:c="http://schemas.openxmlformats.org/drawingml/2006/chart" xmlns:r="http://schemas.openxmlformats.org/officeDocument/2006/relationships" r:id="rId8"/>
                </a:graphicData>
              </a:graphic>
            </p:graphicFrame>
          </mc:Fallback>
        </mc:AlternateContent>
      </p:grpSp>
    </p:spTree>
    <p:extLst>
      <p:ext uri="{BB962C8B-B14F-4D97-AF65-F5344CB8AC3E}">
        <p14:creationId xmlns:p14="http://schemas.microsoft.com/office/powerpoint/2010/main" val="120282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0" y="329223"/>
            <a:ext cx="9144000" cy="857250"/>
          </a:xfrm>
        </p:spPr>
        <p:txBody>
          <a:bodyPr/>
          <a:lstStyle/>
          <a:p>
            <a:r>
              <a:rPr lang="en-US" sz="2800" dirty="0" smtClean="0"/>
              <a:t>Topography, Hydrology and Water Resources</a:t>
            </a:r>
          </a:p>
        </p:txBody>
      </p:sp>
      <p:graphicFrame>
        <p:nvGraphicFramePr>
          <p:cNvPr id="3074" name="Object 4"/>
          <p:cNvGraphicFramePr>
            <a:graphicFrameLocks noChangeAspect="1"/>
          </p:cNvGraphicFramePr>
          <p:nvPr>
            <p:extLst>
              <p:ext uri="{D42A27DB-BD31-4B8C-83A1-F6EECF244321}">
                <p14:modId xmlns:p14="http://schemas.microsoft.com/office/powerpoint/2010/main" val="3717680436"/>
              </p:ext>
            </p:extLst>
          </p:nvPr>
        </p:nvGraphicFramePr>
        <p:xfrm>
          <a:off x="1071563" y="896692"/>
          <a:ext cx="2897200" cy="3386387"/>
        </p:xfrm>
        <a:graphic>
          <a:graphicData uri="http://schemas.openxmlformats.org/presentationml/2006/ole">
            <mc:AlternateContent xmlns:mc="http://schemas.openxmlformats.org/markup-compatibility/2006">
              <mc:Choice xmlns:v="urn:schemas-microsoft-com:vml" Requires="v">
                <p:oleObj spid="_x0000_s102418" name="Graph Sheet" r:id="rId3" imgW="3352680" imgH="2590560" progId="SPLUSGraphSheetFileType">
                  <p:embed/>
                </p:oleObj>
              </mc:Choice>
              <mc:Fallback>
                <p:oleObj name="Graph Sheet" r:id="rId3" imgW="3352680" imgH="2590560" progId="SPLUSGraphSheetFileType">
                  <p:embed/>
                  <p:pic>
                    <p:nvPicPr>
                      <p:cNvPr id="3074" name="Object 4"/>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071563" y="896692"/>
                        <a:ext cx="2897200" cy="3386387"/>
                      </a:xfrm>
                      <a:prstGeom prst="rect">
                        <a:avLst/>
                      </a:prstGeom>
                      <a:noFill/>
                      <a:ln>
                        <a:noFill/>
                      </a:ln>
                      <a:effectLst/>
                      <a:extLst/>
                    </p:spPr>
                  </p:pic>
                </p:oleObj>
              </mc:Fallback>
            </mc:AlternateContent>
          </a:graphicData>
        </a:graphic>
      </p:graphicFrame>
      <p:pic>
        <p:nvPicPr>
          <p:cNvPr id="6" name="Picture 3"/>
          <p:cNvPicPr>
            <a:picLocks noGrp="1" noChangeAspect="1" noChangeArrowheads="1"/>
          </p:cNvPicPr>
          <p:nvPr>
            <p:ph idx="1"/>
          </p:nvPr>
        </p:nvPicPr>
        <p:blipFill>
          <a:blip r:embed="rId5" cstate="print"/>
          <a:srcRect/>
          <a:stretch>
            <a:fillRect/>
          </a:stretch>
        </p:blipFill>
        <p:spPr>
          <a:xfrm>
            <a:off x="4715147" y="3125888"/>
            <a:ext cx="3601925" cy="3246337"/>
          </a:xfrm>
          <a:noFill/>
          <a:ln/>
        </p:spPr>
      </p:pic>
      <p:sp>
        <p:nvSpPr>
          <p:cNvPr id="4" name="Rectangle 3"/>
          <p:cNvSpPr/>
          <p:nvPr/>
        </p:nvSpPr>
        <p:spPr>
          <a:xfrm>
            <a:off x="4242750" y="1417516"/>
            <a:ext cx="4627262" cy="1477328"/>
          </a:xfrm>
          <a:prstGeom prst="rect">
            <a:avLst/>
          </a:prstGeom>
        </p:spPr>
        <p:txBody>
          <a:bodyPr wrap="square">
            <a:spAutoFit/>
          </a:bodyPr>
          <a:lstStyle/>
          <a:p>
            <a:pPr marL="214313" indent="-214313">
              <a:buFont typeface="Arial" panose="020B0604020202020204" pitchFamily="34" charset="0"/>
              <a:buChar char="•"/>
            </a:pPr>
            <a:r>
              <a:rPr lang="en-US" dirty="0">
                <a:latin typeface="Arial" charset="0"/>
              </a:rPr>
              <a:t>Watersheds are fundamentally the most basic hydrologic landscape elements</a:t>
            </a:r>
          </a:p>
          <a:p>
            <a:pPr marL="214313" indent="-214313">
              <a:buFont typeface="Arial" panose="020B0604020202020204" pitchFamily="34" charset="0"/>
              <a:buChar char="•"/>
            </a:pPr>
            <a:r>
              <a:rPr lang="en-US" dirty="0">
                <a:solidFill>
                  <a:srgbClr val="000000"/>
                </a:solidFill>
                <a:latin typeface="Arial" panose="020B0604020202020204" pitchFamily="34" charset="0"/>
              </a:rPr>
              <a:t>Topography dictates the flow of water across the landscape</a:t>
            </a:r>
          </a:p>
          <a:p>
            <a:pPr marL="214313" indent="-214313">
              <a:buFont typeface="Arial" panose="020B0604020202020204" pitchFamily="34" charset="0"/>
              <a:buChar char="•"/>
            </a:pPr>
            <a:r>
              <a:rPr lang="en-US" dirty="0">
                <a:solidFill>
                  <a:srgbClr val="000000"/>
                </a:solidFill>
                <a:latin typeface="Arial" panose="020B0604020202020204" pitchFamily="34" charset="0"/>
              </a:rPr>
              <a:t>Flowing water sculpts the landscape  </a:t>
            </a:r>
            <a:endParaRPr lang="en-US" dirty="0"/>
          </a:p>
        </p:txBody>
      </p:sp>
      <p:sp>
        <p:nvSpPr>
          <p:cNvPr id="5" name="Rectangle 4"/>
          <p:cNvSpPr/>
          <p:nvPr/>
        </p:nvSpPr>
        <p:spPr>
          <a:xfrm>
            <a:off x="195263" y="4419106"/>
            <a:ext cx="4438920" cy="2031325"/>
          </a:xfrm>
          <a:prstGeom prst="rect">
            <a:avLst/>
          </a:prstGeom>
        </p:spPr>
        <p:txBody>
          <a:bodyPr wrap="square">
            <a:spAutoFit/>
          </a:bodyPr>
          <a:lstStyle/>
          <a:p>
            <a:pPr marL="214313" indent="-214313">
              <a:buFont typeface="Arial" panose="020B0604020202020204" pitchFamily="34" charset="0"/>
              <a:buChar char="•"/>
            </a:pPr>
            <a:r>
              <a:rPr lang="en-US" dirty="0">
                <a:solidFill>
                  <a:srgbClr val="000000"/>
                </a:solidFill>
                <a:latin typeface="Arial" panose="020B0604020202020204" pitchFamily="34" charset="0"/>
              </a:rPr>
              <a:t>This synergy is at the heart of much hydrologic modeling relating to questions of runoff generation important for flooding and water resources</a:t>
            </a:r>
          </a:p>
          <a:p>
            <a:pPr marL="214313" indent="-214313">
              <a:buFont typeface="Arial" panose="020B0604020202020204" pitchFamily="34" charset="0"/>
              <a:buChar char="•"/>
            </a:pPr>
            <a:r>
              <a:rPr lang="en-US" dirty="0">
                <a:solidFill>
                  <a:srgbClr val="000000"/>
                </a:solidFill>
                <a:latin typeface="Arial" panose="020B0604020202020204" pitchFamily="34" charset="0"/>
              </a:rPr>
              <a:t>Representing hydrologic processes at high resolution is important to help solve these problems</a:t>
            </a:r>
            <a:endParaRPr lang="en-US" dirty="0"/>
          </a:p>
        </p:txBody>
      </p:sp>
    </p:spTree>
    <p:extLst>
      <p:ext uri="{BB962C8B-B14F-4D97-AF65-F5344CB8AC3E}">
        <p14:creationId xmlns:p14="http://schemas.microsoft.com/office/powerpoint/2010/main" val="754606131"/>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13" y="153654"/>
            <a:ext cx="9144000" cy="524006"/>
          </a:xfrm>
        </p:spPr>
        <p:txBody>
          <a:bodyPr>
            <a:noAutofit/>
          </a:bodyPr>
          <a:lstStyle/>
          <a:p>
            <a:pPr algn="ctr"/>
            <a:r>
              <a:rPr lang="en-US" sz="2000" dirty="0"/>
              <a:t>Continental US-Scale HAND layer evaluated on ROGER supercomputer at NCSA</a:t>
            </a:r>
          </a:p>
        </p:txBody>
      </p:sp>
      <p:grpSp>
        <p:nvGrpSpPr>
          <p:cNvPr id="40" name="Group 39"/>
          <p:cNvGrpSpPr/>
          <p:nvPr/>
        </p:nvGrpSpPr>
        <p:grpSpPr>
          <a:xfrm>
            <a:off x="111795" y="858667"/>
            <a:ext cx="6239944" cy="4537418"/>
            <a:chOff x="786775" y="1070375"/>
            <a:chExt cx="6494025" cy="4722175"/>
          </a:xfrm>
        </p:grpSpPr>
        <p:sp>
          <p:nvSpPr>
            <p:cNvPr id="3" name="Shape 54"/>
            <p:cNvSpPr/>
            <p:nvPr/>
          </p:nvSpPr>
          <p:spPr>
            <a:xfrm>
              <a:off x="2501225"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ctr">
                <a:defRPr/>
              </a:pPr>
              <a:r>
                <a:rPr lang="en" sz="1000" dirty="0">
                  <a:solidFill>
                    <a:prstClr val="black"/>
                  </a:solidFill>
                  <a:latin typeface="Calibri" panose="020F0502020204030204"/>
                </a:rPr>
                <a:t>USGS 3DEP 10m DEM</a:t>
              </a:r>
            </a:p>
          </p:txBody>
        </p:sp>
        <p:sp>
          <p:nvSpPr>
            <p:cNvPr id="4" name="Shape 55"/>
            <p:cNvSpPr/>
            <p:nvPr/>
          </p:nvSpPr>
          <p:spPr>
            <a:xfrm>
              <a:off x="433205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panose="020F0502020204030204"/>
                </a:rPr>
                <a:t>NHD HR Flowline</a:t>
              </a:r>
            </a:p>
            <a:p>
              <a:pPr algn="ctr">
                <a:defRPr/>
              </a:pPr>
              <a:r>
                <a:rPr lang="en" sz="1000">
                  <a:solidFill>
                    <a:prstClr val="black"/>
                  </a:solidFill>
                  <a:latin typeface="Calibri" panose="020F0502020204030204"/>
                </a:rPr>
                <a:t>1:24000</a:t>
              </a:r>
            </a:p>
          </p:txBody>
        </p:sp>
        <p:sp>
          <p:nvSpPr>
            <p:cNvPr id="5" name="Shape 56"/>
            <p:cNvSpPr/>
            <p:nvPr/>
          </p:nvSpPr>
          <p:spPr>
            <a:xfrm>
              <a:off x="601210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ctr">
                <a:defRPr/>
              </a:pPr>
              <a:r>
                <a:rPr lang="en" sz="1000" dirty="0">
                  <a:solidFill>
                    <a:prstClr val="black"/>
                  </a:solidFill>
                  <a:latin typeface="Calibri" panose="020F0502020204030204"/>
                </a:rPr>
                <a:t>NHDPlus Flowline</a:t>
              </a:r>
            </a:p>
            <a:p>
              <a:pPr algn="ctr">
                <a:defRPr/>
              </a:pPr>
              <a:r>
                <a:rPr lang="en" sz="1000" dirty="0">
                  <a:solidFill>
                    <a:prstClr val="black"/>
                  </a:solidFill>
                  <a:latin typeface="Calibri" panose="020F0502020204030204"/>
                </a:rPr>
                <a:t>1:100000</a:t>
              </a:r>
            </a:p>
          </p:txBody>
        </p:sp>
        <p:sp>
          <p:nvSpPr>
            <p:cNvPr id="6" name="Shape 57"/>
            <p:cNvSpPr/>
            <p:nvPr/>
          </p:nvSpPr>
          <p:spPr>
            <a:xfrm>
              <a:off x="2501225" y="1578175"/>
              <a:ext cx="1268700" cy="277500"/>
            </a:xfrm>
            <a:prstGeom prst="rect">
              <a:avLst/>
            </a:prstGeom>
            <a:solidFill>
              <a:srgbClr val="D9EAD3"/>
            </a:solidFill>
            <a:ln w="9525" cap="flat" cmpd="sng">
              <a:solidFill>
                <a:srgbClr val="38761D"/>
              </a:solidFill>
              <a:prstDash val="dash"/>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panose="020F0502020204030204"/>
                </a:rPr>
                <a:t>Obstacle Removal</a:t>
              </a:r>
            </a:p>
          </p:txBody>
        </p:sp>
        <p:sp>
          <p:nvSpPr>
            <p:cNvPr id="7" name="Shape 58"/>
            <p:cNvSpPr/>
            <p:nvPr/>
          </p:nvSpPr>
          <p:spPr>
            <a:xfrm>
              <a:off x="786775"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a:ea typeface="Calibri"/>
                  <a:cs typeface="Calibri"/>
                  <a:sym typeface="Calibri"/>
                </a:rPr>
                <a:t>D∞ </a:t>
              </a:r>
              <a:r>
                <a:rPr lang="en" sz="1000">
                  <a:solidFill>
                    <a:prstClr val="black"/>
                  </a:solidFill>
                  <a:latin typeface="Calibri" panose="020F0502020204030204"/>
                </a:rPr>
                <a:t>Flow Direction</a:t>
              </a:r>
            </a:p>
          </p:txBody>
        </p:sp>
        <p:sp>
          <p:nvSpPr>
            <p:cNvPr id="8" name="Shape 59"/>
            <p:cNvSpPr/>
            <p:nvPr/>
          </p:nvSpPr>
          <p:spPr>
            <a:xfrm>
              <a:off x="4331950"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a:ea typeface="Calibri"/>
                  <a:cs typeface="Calibri"/>
                  <a:sym typeface="Calibri"/>
                </a:rPr>
                <a:t>D8 </a:t>
              </a:r>
              <a:r>
                <a:rPr lang="en" sz="1000">
                  <a:solidFill>
                    <a:prstClr val="black"/>
                  </a:solidFill>
                  <a:latin typeface="Calibri" panose="020F0502020204030204"/>
                </a:rPr>
                <a:t>Flow Direction</a:t>
              </a:r>
            </a:p>
          </p:txBody>
        </p:sp>
        <p:sp>
          <p:nvSpPr>
            <p:cNvPr id="9" name="Shape 60"/>
            <p:cNvSpPr/>
            <p:nvPr/>
          </p:nvSpPr>
          <p:spPr>
            <a:xfrm>
              <a:off x="4331950" y="3135075"/>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ctr">
                <a:defRPr/>
              </a:pPr>
              <a:r>
                <a:rPr lang="en" sz="1000" dirty="0">
                  <a:solidFill>
                    <a:prstClr val="black"/>
                  </a:solidFill>
                  <a:latin typeface="Calibri"/>
                  <a:ea typeface="Calibri"/>
                  <a:cs typeface="Calibri"/>
                  <a:sym typeface="Calibri"/>
                </a:rPr>
                <a:t>D8 </a:t>
              </a:r>
              <a:r>
                <a:rPr lang="en" sz="1000" dirty="0">
                  <a:solidFill>
                    <a:prstClr val="black"/>
                  </a:solidFill>
                  <a:latin typeface="Calibri" panose="020F0502020204030204"/>
                </a:rPr>
                <a:t>Flow Accumulation</a:t>
              </a:r>
            </a:p>
          </p:txBody>
        </p:sp>
        <p:sp>
          <p:nvSpPr>
            <p:cNvPr id="10" name="Shape 61"/>
            <p:cNvSpPr/>
            <p:nvPr/>
          </p:nvSpPr>
          <p:spPr>
            <a:xfrm>
              <a:off x="2501225"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panose="020F0502020204030204"/>
                </a:rPr>
                <a:t>Pit Removal</a:t>
              </a:r>
            </a:p>
          </p:txBody>
        </p:sp>
        <p:sp>
          <p:nvSpPr>
            <p:cNvPr id="11" name="Shape 62"/>
            <p:cNvSpPr/>
            <p:nvPr/>
          </p:nvSpPr>
          <p:spPr>
            <a:xfrm>
              <a:off x="4331950" y="367500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ctr">
                <a:defRPr/>
              </a:pPr>
              <a:r>
                <a:rPr lang="en" sz="1000" dirty="0">
                  <a:solidFill>
                    <a:prstClr val="black"/>
                  </a:solidFill>
                  <a:latin typeface="Calibri" panose="020F0502020204030204"/>
                </a:rPr>
                <a:t>Stream Definition by Threshold</a:t>
              </a:r>
            </a:p>
          </p:txBody>
        </p:sp>
        <p:sp>
          <p:nvSpPr>
            <p:cNvPr id="12" name="Shape 63"/>
            <p:cNvSpPr/>
            <p:nvPr/>
          </p:nvSpPr>
          <p:spPr>
            <a:xfrm>
              <a:off x="2501225" y="428835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ctr">
                <a:defRPr/>
              </a:pPr>
              <a:r>
                <a:rPr lang="en" sz="1000" dirty="0">
                  <a:solidFill>
                    <a:prstClr val="black"/>
                  </a:solidFill>
                  <a:latin typeface="Calibri"/>
                  <a:ea typeface="Calibri"/>
                  <a:cs typeface="Calibri"/>
                  <a:sym typeface="Calibri"/>
                </a:rPr>
                <a:t>D∞ </a:t>
              </a:r>
              <a:r>
                <a:rPr lang="en" sz="1000" dirty="0">
                  <a:solidFill>
                    <a:prstClr val="black"/>
                  </a:solidFill>
                  <a:latin typeface="Calibri" panose="020F0502020204030204"/>
                </a:rPr>
                <a:t>Distance Down</a:t>
              </a:r>
            </a:p>
            <a:p>
              <a:pPr algn="ctr">
                <a:defRPr/>
              </a:pPr>
              <a:r>
                <a:rPr lang="en" sz="1000" dirty="0">
                  <a:solidFill>
                    <a:prstClr val="black"/>
                  </a:solidFill>
                  <a:latin typeface="Calibri" panose="020F0502020204030204"/>
                </a:rPr>
                <a:t>(Vertical Average)</a:t>
              </a:r>
            </a:p>
          </p:txBody>
        </p:sp>
        <p:sp>
          <p:nvSpPr>
            <p:cNvPr id="13" name="Shape 64"/>
            <p:cNvSpPr/>
            <p:nvPr/>
          </p:nvSpPr>
          <p:spPr>
            <a:xfrm>
              <a:off x="6012100"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panose="020F0502020204030204"/>
                </a:rPr>
                <a:t>Channel Head Extraction</a:t>
              </a:r>
            </a:p>
          </p:txBody>
        </p:sp>
        <p:sp>
          <p:nvSpPr>
            <p:cNvPr id="14" name="Shape 65"/>
            <p:cNvSpPr/>
            <p:nvPr/>
          </p:nvSpPr>
          <p:spPr>
            <a:xfrm>
              <a:off x="6012100" y="2599162"/>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panose="020F0502020204030204"/>
                </a:rPr>
                <a:t>Rasterization</a:t>
              </a:r>
            </a:p>
          </p:txBody>
        </p:sp>
        <p:sp>
          <p:nvSpPr>
            <p:cNvPr id="15" name="Shape 66"/>
            <p:cNvSpPr/>
            <p:nvPr/>
          </p:nvSpPr>
          <p:spPr>
            <a:xfrm>
              <a:off x="6012100" y="3111662"/>
              <a:ext cx="1268700" cy="349828"/>
            </a:xfrm>
            <a:prstGeom prst="rect">
              <a:avLst/>
            </a:prstGeom>
            <a:solidFill>
              <a:srgbClr val="D9EAD3"/>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ctr">
                <a:defRPr/>
              </a:pPr>
              <a:r>
                <a:rPr lang="en" sz="1000" dirty="0">
                  <a:solidFill>
                    <a:prstClr val="black"/>
                  </a:solidFill>
                  <a:latin typeface="Calibri" panose="020F0502020204030204"/>
                </a:rPr>
                <a:t>Channel Head Weight Grid</a:t>
              </a:r>
            </a:p>
          </p:txBody>
        </p:sp>
        <p:sp>
          <p:nvSpPr>
            <p:cNvPr id="16" name="Shape 67"/>
            <p:cNvSpPr/>
            <p:nvPr/>
          </p:nvSpPr>
          <p:spPr>
            <a:xfrm>
              <a:off x="4331950"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panose="020F0502020204030204"/>
                </a:rPr>
                <a:t>Stream Raster</a:t>
              </a:r>
            </a:p>
          </p:txBody>
        </p:sp>
        <p:sp>
          <p:nvSpPr>
            <p:cNvPr id="17" name="Shape 68"/>
            <p:cNvSpPr/>
            <p:nvPr/>
          </p:nvSpPr>
          <p:spPr>
            <a:xfrm>
              <a:off x="786775"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a:ea typeface="Calibri"/>
                  <a:cs typeface="Calibri"/>
                  <a:sym typeface="Calibri"/>
                </a:rPr>
                <a:t>D∞ </a:t>
              </a:r>
              <a:r>
                <a:rPr lang="en" sz="1000">
                  <a:solidFill>
                    <a:prstClr val="black"/>
                  </a:solidFill>
                  <a:latin typeface="Calibri" panose="020F0502020204030204"/>
                </a:rPr>
                <a:t>Flow Direction</a:t>
              </a:r>
            </a:p>
            <a:p>
              <a:pPr algn="ctr">
                <a:defRPr/>
              </a:pPr>
              <a:r>
                <a:rPr lang="en" sz="1000">
                  <a:solidFill>
                    <a:prstClr val="black"/>
                  </a:solidFill>
                  <a:latin typeface="Calibri" panose="020F0502020204030204"/>
                </a:rPr>
                <a:t>Raster</a:t>
              </a:r>
            </a:p>
          </p:txBody>
        </p:sp>
        <p:sp>
          <p:nvSpPr>
            <p:cNvPr id="18" name="Shape 69"/>
            <p:cNvSpPr/>
            <p:nvPr/>
          </p:nvSpPr>
          <p:spPr>
            <a:xfrm>
              <a:off x="2501225" y="4903325"/>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68569" tIns="68569" rIns="68569" bIns="68569" anchor="ctr" anchorCtr="0">
              <a:noAutofit/>
            </a:bodyPr>
            <a:lstStyle/>
            <a:p>
              <a:pPr algn="ctr">
                <a:defRPr/>
              </a:pPr>
              <a:r>
                <a:rPr lang="en" sz="1000" b="1">
                  <a:solidFill>
                    <a:prstClr val="black"/>
                  </a:solidFill>
                  <a:latin typeface="Calibri" panose="020F0502020204030204"/>
                </a:rPr>
                <a:t>HAND Raster</a:t>
              </a:r>
            </a:p>
          </p:txBody>
        </p:sp>
        <p:sp>
          <p:nvSpPr>
            <p:cNvPr id="19" name="Shape 70"/>
            <p:cNvSpPr/>
            <p:nvPr/>
          </p:nvSpPr>
          <p:spPr>
            <a:xfrm>
              <a:off x="4331950" y="490170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panose="020F0502020204030204"/>
                </a:rPr>
                <a:t>Catchment Features</a:t>
              </a:r>
            </a:p>
          </p:txBody>
        </p:sp>
        <p:cxnSp>
          <p:nvCxnSpPr>
            <p:cNvPr id="20" name="Shape 71"/>
            <p:cNvCxnSpPr>
              <a:stCxn id="3" idx="1"/>
              <a:endCxn id="6" idx="0"/>
            </p:cNvCxnSpPr>
            <p:nvPr/>
          </p:nvCxnSpPr>
          <p:spPr>
            <a:xfrm>
              <a:off x="3135575" y="13733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1" name="Shape 72"/>
            <p:cNvCxnSpPr>
              <a:stCxn id="6" idx="2"/>
              <a:endCxn id="10" idx="0"/>
            </p:cNvCxnSpPr>
            <p:nvPr/>
          </p:nvCxnSpPr>
          <p:spPr>
            <a:xfrm>
              <a:off x="3135575" y="18556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2" name="Shape 73"/>
            <p:cNvCxnSpPr>
              <a:stCxn id="4" idx="1"/>
              <a:endCxn id="6" idx="3"/>
            </p:cNvCxnSpPr>
            <p:nvPr/>
          </p:nvCxnSpPr>
          <p:spPr>
            <a:xfrm rot="5400000">
              <a:off x="4196450" y="946925"/>
              <a:ext cx="343500" cy="1196400"/>
            </a:xfrm>
            <a:prstGeom prst="bentConnector2">
              <a:avLst/>
            </a:prstGeom>
            <a:noFill/>
            <a:ln w="9525" cap="flat" cmpd="sng">
              <a:solidFill>
                <a:schemeClr val="dk2"/>
              </a:solidFill>
              <a:prstDash val="solid"/>
              <a:round/>
              <a:headEnd type="none" w="lg" len="lg"/>
              <a:tailEnd type="triangle" w="lg" len="lg"/>
            </a:ln>
          </p:spPr>
        </p:cxnSp>
        <p:cxnSp>
          <p:nvCxnSpPr>
            <p:cNvPr id="23" name="Shape 74"/>
            <p:cNvCxnSpPr>
              <a:stCxn id="10" idx="2"/>
              <a:endCxn id="7" idx="0"/>
            </p:cNvCxnSpPr>
            <p:nvPr/>
          </p:nvCxnSpPr>
          <p:spPr>
            <a:xfrm rot="5400000">
              <a:off x="2150375" y="1608675"/>
              <a:ext cx="255900" cy="17145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4" name="Shape 75"/>
            <p:cNvCxnSpPr>
              <a:stCxn id="10" idx="2"/>
              <a:endCxn id="8" idx="0"/>
            </p:cNvCxnSpPr>
            <p:nvPr/>
          </p:nvCxnSpPr>
          <p:spPr>
            <a:xfrm rot="-5400000" flipH="1">
              <a:off x="3922925" y="1550625"/>
              <a:ext cx="255900" cy="18306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5" name="Shape 76"/>
            <p:cNvCxnSpPr>
              <a:stCxn id="5" idx="1"/>
              <a:endCxn id="13" idx="0"/>
            </p:cNvCxnSpPr>
            <p:nvPr/>
          </p:nvCxnSpPr>
          <p:spPr>
            <a:xfrm>
              <a:off x="6646450" y="1373375"/>
              <a:ext cx="0" cy="687000"/>
            </a:xfrm>
            <a:prstGeom prst="straightConnector1">
              <a:avLst/>
            </a:prstGeom>
            <a:noFill/>
            <a:ln w="9525" cap="flat" cmpd="sng">
              <a:solidFill>
                <a:schemeClr val="dk2"/>
              </a:solidFill>
              <a:prstDash val="solid"/>
              <a:round/>
              <a:headEnd type="none" w="lg" len="lg"/>
              <a:tailEnd type="triangle" w="lg" len="lg"/>
            </a:ln>
          </p:spPr>
        </p:cxnSp>
        <p:cxnSp>
          <p:nvCxnSpPr>
            <p:cNvPr id="26" name="Shape 77"/>
            <p:cNvCxnSpPr>
              <a:stCxn id="13" idx="2"/>
              <a:endCxn id="14" idx="0"/>
            </p:cNvCxnSpPr>
            <p:nvPr/>
          </p:nvCxnSpPr>
          <p:spPr>
            <a:xfrm>
              <a:off x="6646450" y="2337975"/>
              <a:ext cx="0" cy="261300"/>
            </a:xfrm>
            <a:prstGeom prst="straightConnector1">
              <a:avLst/>
            </a:prstGeom>
            <a:noFill/>
            <a:ln w="9525" cap="flat" cmpd="sng">
              <a:solidFill>
                <a:schemeClr val="dk2"/>
              </a:solidFill>
              <a:prstDash val="solid"/>
              <a:round/>
              <a:headEnd type="none" w="lg" len="lg"/>
              <a:tailEnd type="triangle" w="lg" len="lg"/>
            </a:ln>
          </p:spPr>
        </p:cxnSp>
        <p:cxnSp>
          <p:nvCxnSpPr>
            <p:cNvPr id="27" name="Shape 78"/>
            <p:cNvCxnSpPr>
              <a:stCxn id="14" idx="2"/>
              <a:endCxn id="15" idx="0"/>
            </p:cNvCxnSpPr>
            <p:nvPr/>
          </p:nvCxnSpPr>
          <p:spPr>
            <a:xfrm>
              <a:off x="6646450" y="2876662"/>
              <a:ext cx="0" cy="234999"/>
            </a:xfrm>
            <a:prstGeom prst="straightConnector1">
              <a:avLst/>
            </a:prstGeom>
            <a:noFill/>
            <a:ln w="9525" cap="flat" cmpd="sng">
              <a:solidFill>
                <a:schemeClr val="dk2"/>
              </a:solidFill>
              <a:prstDash val="solid"/>
              <a:round/>
              <a:headEnd type="none" w="lg" len="lg"/>
              <a:tailEnd type="triangle" w="lg" len="lg"/>
            </a:ln>
          </p:spPr>
        </p:cxnSp>
        <p:cxnSp>
          <p:nvCxnSpPr>
            <p:cNvPr id="28" name="Shape 79"/>
            <p:cNvCxnSpPr>
              <a:stCxn id="15" idx="1"/>
              <a:endCxn id="9" idx="3"/>
            </p:cNvCxnSpPr>
            <p:nvPr/>
          </p:nvCxnSpPr>
          <p:spPr>
            <a:xfrm flipH="1" flipV="1">
              <a:off x="5600650" y="3286575"/>
              <a:ext cx="411450" cy="1"/>
            </a:xfrm>
            <a:prstGeom prst="straightConnector1">
              <a:avLst/>
            </a:prstGeom>
            <a:noFill/>
            <a:ln w="9525" cap="flat" cmpd="sng">
              <a:solidFill>
                <a:schemeClr val="dk2"/>
              </a:solidFill>
              <a:prstDash val="solid"/>
              <a:round/>
              <a:headEnd type="none" w="lg" len="lg"/>
              <a:tailEnd type="triangle" w="lg" len="lg"/>
            </a:ln>
          </p:spPr>
        </p:cxnSp>
        <p:cxnSp>
          <p:nvCxnSpPr>
            <p:cNvPr id="29" name="Shape 80"/>
            <p:cNvCxnSpPr>
              <a:stCxn id="8" idx="2"/>
              <a:endCxn id="9" idx="0"/>
            </p:cNvCxnSpPr>
            <p:nvPr/>
          </p:nvCxnSpPr>
          <p:spPr>
            <a:xfrm>
              <a:off x="4966300" y="2871375"/>
              <a:ext cx="0" cy="263700"/>
            </a:xfrm>
            <a:prstGeom prst="straightConnector1">
              <a:avLst/>
            </a:prstGeom>
            <a:noFill/>
            <a:ln w="9525" cap="flat" cmpd="sng">
              <a:solidFill>
                <a:schemeClr val="dk2"/>
              </a:solidFill>
              <a:prstDash val="solid"/>
              <a:round/>
              <a:headEnd type="none" w="lg" len="lg"/>
              <a:tailEnd type="triangle" w="lg" len="lg"/>
            </a:ln>
          </p:spPr>
        </p:cxnSp>
        <p:cxnSp>
          <p:nvCxnSpPr>
            <p:cNvPr id="30" name="Shape 81"/>
            <p:cNvCxnSpPr>
              <a:stCxn id="9" idx="2"/>
              <a:endCxn id="11" idx="0"/>
            </p:cNvCxnSpPr>
            <p:nvPr/>
          </p:nvCxnSpPr>
          <p:spPr>
            <a:xfrm>
              <a:off x="4966300" y="3438075"/>
              <a:ext cx="0" cy="236924"/>
            </a:xfrm>
            <a:prstGeom prst="straightConnector1">
              <a:avLst/>
            </a:prstGeom>
            <a:noFill/>
            <a:ln w="9525" cap="flat" cmpd="sng">
              <a:solidFill>
                <a:schemeClr val="dk2"/>
              </a:solidFill>
              <a:prstDash val="solid"/>
              <a:round/>
              <a:headEnd type="none" w="lg" len="lg"/>
              <a:tailEnd type="triangle" w="lg" len="lg"/>
            </a:ln>
          </p:spPr>
        </p:cxnSp>
        <p:cxnSp>
          <p:nvCxnSpPr>
            <p:cNvPr id="31" name="Shape 82"/>
            <p:cNvCxnSpPr>
              <a:stCxn id="11" idx="2"/>
              <a:endCxn id="16" idx="3"/>
            </p:cNvCxnSpPr>
            <p:nvPr/>
          </p:nvCxnSpPr>
          <p:spPr>
            <a:xfrm>
              <a:off x="4966300" y="3978000"/>
              <a:ext cx="0" cy="310500"/>
            </a:xfrm>
            <a:prstGeom prst="straightConnector1">
              <a:avLst/>
            </a:prstGeom>
            <a:noFill/>
            <a:ln w="9525" cap="flat" cmpd="sng">
              <a:solidFill>
                <a:schemeClr val="dk2"/>
              </a:solidFill>
              <a:prstDash val="solid"/>
              <a:round/>
              <a:headEnd type="none" w="lg" len="lg"/>
              <a:tailEnd type="triangle" w="lg" len="lg"/>
            </a:ln>
          </p:spPr>
        </p:cxnSp>
        <p:cxnSp>
          <p:nvCxnSpPr>
            <p:cNvPr id="32" name="Shape 83"/>
            <p:cNvCxnSpPr>
              <a:stCxn id="16" idx="2"/>
              <a:endCxn id="12" idx="3"/>
            </p:cNvCxnSpPr>
            <p:nvPr/>
          </p:nvCxnSpPr>
          <p:spPr>
            <a:xfrm rot="10800000">
              <a:off x="3770050" y="4439850"/>
              <a:ext cx="561900" cy="0"/>
            </a:xfrm>
            <a:prstGeom prst="straightConnector1">
              <a:avLst/>
            </a:prstGeom>
            <a:noFill/>
            <a:ln w="9525" cap="flat" cmpd="sng">
              <a:solidFill>
                <a:schemeClr val="dk2"/>
              </a:solidFill>
              <a:prstDash val="solid"/>
              <a:round/>
              <a:headEnd type="none" w="lg" len="lg"/>
              <a:tailEnd type="triangle" w="lg" len="lg"/>
            </a:ln>
          </p:spPr>
        </p:cxnSp>
        <p:cxnSp>
          <p:nvCxnSpPr>
            <p:cNvPr id="33" name="Shape 84"/>
            <p:cNvCxnSpPr>
              <a:stCxn id="7" idx="2"/>
              <a:endCxn id="17" idx="3"/>
            </p:cNvCxnSpPr>
            <p:nvPr/>
          </p:nvCxnSpPr>
          <p:spPr>
            <a:xfrm>
              <a:off x="1421125" y="2871375"/>
              <a:ext cx="0" cy="1416900"/>
            </a:xfrm>
            <a:prstGeom prst="straightConnector1">
              <a:avLst/>
            </a:prstGeom>
            <a:noFill/>
            <a:ln w="9525" cap="flat" cmpd="sng">
              <a:solidFill>
                <a:schemeClr val="dk2"/>
              </a:solidFill>
              <a:prstDash val="solid"/>
              <a:round/>
              <a:headEnd type="none" w="lg" len="lg"/>
              <a:tailEnd type="triangle" w="lg" len="lg"/>
            </a:ln>
          </p:spPr>
        </p:cxnSp>
        <p:cxnSp>
          <p:nvCxnSpPr>
            <p:cNvPr id="34" name="Shape 85"/>
            <p:cNvCxnSpPr>
              <a:stCxn id="17" idx="0"/>
              <a:endCxn id="12" idx="1"/>
            </p:cNvCxnSpPr>
            <p:nvPr/>
          </p:nvCxnSpPr>
          <p:spPr>
            <a:xfrm>
              <a:off x="2055475" y="4439850"/>
              <a:ext cx="445800" cy="0"/>
            </a:xfrm>
            <a:prstGeom prst="straightConnector1">
              <a:avLst/>
            </a:prstGeom>
            <a:noFill/>
            <a:ln w="9525" cap="flat" cmpd="sng">
              <a:solidFill>
                <a:schemeClr val="dk2"/>
              </a:solidFill>
              <a:prstDash val="solid"/>
              <a:round/>
              <a:headEnd type="none" w="lg" len="lg"/>
              <a:tailEnd type="triangle" w="lg" len="lg"/>
            </a:ln>
          </p:spPr>
        </p:cxnSp>
        <p:cxnSp>
          <p:nvCxnSpPr>
            <p:cNvPr id="35" name="Shape 86"/>
            <p:cNvCxnSpPr>
              <a:stCxn id="12" idx="2"/>
              <a:endCxn id="18" idx="3"/>
            </p:cNvCxnSpPr>
            <p:nvPr/>
          </p:nvCxnSpPr>
          <p:spPr>
            <a:xfrm>
              <a:off x="3135575" y="4591350"/>
              <a:ext cx="0" cy="312000"/>
            </a:xfrm>
            <a:prstGeom prst="straightConnector1">
              <a:avLst/>
            </a:prstGeom>
            <a:noFill/>
            <a:ln w="9525" cap="flat" cmpd="sng">
              <a:solidFill>
                <a:schemeClr val="dk2"/>
              </a:solidFill>
              <a:prstDash val="solid"/>
              <a:round/>
              <a:headEnd type="none" w="lg" len="lg"/>
              <a:tailEnd type="triangle" w="lg" len="lg"/>
            </a:ln>
          </p:spPr>
        </p:cxnSp>
        <p:sp>
          <p:nvSpPr>
            <p:cNvPr id="36" name="Shape 87"/>
            <p:cNvSpPr/>
            <p:nvPr/>
          </p:nvSpPr>
          <p:spPr>
            <a:xfrm>
              <a:off x="3206550" y="5515050"/>
              <a:ext cx="1714500" cy="277500"/>
            </a:xfrm>
            <a:prstGeom prst="rect">
              <a:avLst/>
            </a:prstGeom>
            <a:solidFill>
              <a:srgbClr val="D9EAD3"/>
            </a:solidFill>
            <a:ln w="9525" cap="flat" cmpd="sng">
              <a:solidFill>
                <a:srgbClr val="38761D"/>
              </a:solidFill>
              <a:prstDash val="lgDash"/>
              <a:round/>
              <a:headEnd type="none" w="med" len="med"/>
              <a:tailEnd type="none" w="med" len="med"/>
            </a:ln>
          </p:spPr>
          <p:txBody>
            <a:bodyPr lIns="68569" tIns="68569" rIns="68569" bIns="68569" anchor="ctr" anchorCtr="0">
              <a:noAutofit/>
            </a:bodyPr>
            <a:lstStyle/>
            <a:p>
              <a:pPr algn="ctr">
                <a:defRPr/>
              </a:pPr>
              <a:r>
                <a:rPr lang="en" sz="1000">
                  <a:solidFill>
                    <a:prstClr val="black"/>
                  </a:solidFill>
                  <a:latin typeface="Calibri" panose="020F0502020204030204"/>
                </a:rPr>
                <a:t>Flood Inundation Mapping</a:t>
              </a:r>
            </a:p>
          </p:txBody>
        </p:sp>
        <p:cxnSp>
          <p:nvCxnSpPr>
            <p:cNvPr id="37" name="Shape 88"/>
            <p:cNvCxnSpPr>
              <a:stCxn id="18" idx="1"/>
              <a:endCxn id="36" idx="0"/>
            </p:cNvCxnSpPr>
            <p:nvPr/>
          </p:nvCxnSpPr>
          <p:spPr>
            <a:xfrm rot="-5400000" flipH="1">
              <a:off x="3445325" y="4896575"/>
              <a:ext cx="308700" cy="928200"/>
            </a:xfrm>
            <a:prstGeom prst="bentConnector3">
              <a:avLst>
                <a:gd name="adj1" fmla="val 50004"/>
              </a:avLst>
            </a:prstGeom>
            <a:noFill/>
            <a:ln w="9525" cap="flat" cmpd="sng">
              <a:solidFill>
                <a:schemeClr val="dk2"/>
              </a:solidFill>
              <a:prstDash val="solid"/>
              <a:round/>
              <a:headEnd type="none" w="lg" len="lg"/>
              <a:tailEnd type="triangle" w="lg" len="lg"/>
            </a:ln>
          </p:spPr>
        </p:cxnSp>
        <p:cxnSp>
          <p:nvCxnSpPr>
            <p:cNvPr id="38" name="Shape 89"/>
            <p:cNvCxnSpPr>
              <a:stCxn id="19" idx="1"/>
              <a:endCxn id="36" idx="0"/>
            </p:cNvCxnSpPr>
            <p:nvPr/>
          </p:nvCxnSpPr>
          <p:spPr>
            <a:xfrm rot="5400000">
              <a:off x="4359850" y="4908750"/>
              <a:ext cx="310500" cy="902400"/>
            </a:xfrm>
            <a:prstGeom prst="bentConnector3">
              <a:avLst>
                <a:gd name="adj1" fmla="val 49976"/>
              </a:avLst>
            </a:prstGeom>
            <a:noFill/>
            <a:ln w="9525" cap="flat" cmpd="sng">
              <a:solidFill>
                <a:schemeClr val="dk2"/>
              </a:solidFill>
              <a:prstDash val="solid"/>
              <a:round/>
              <a:headEnd type="none" w="lg" len="lg"/>
              <a:tailEnd type="triangle" w="lg" len="lg"/>
            </a:ln>
          </p:spPr>
        </p:cxnSp>
      </p:gr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3143" y="945990"/>
            <a:ext cx="1189543" cy="2114745"/>
          </a:xfrm>
          <a:prstGeom prst="rect">
            <a:avLst/>
          </a:prstGeom>
        </p:spPr>
      </p:pic>
      <p:pic>
        <p:nvPicPr>
          <p:cNvPr id="42" name="Picture 41"/>
          <p:cNvPicPr>
            <a:picLocks noChangeAspect="1"/>
          </p:cNvPicPr>
          <p:nvPr/>
        </p:nvPicPr>
        <p:blipFill>
          <a:blip r:embed="rId3"/>
          <a:stretch>
            <a:fillRect/>
          </a:stretch>
        </p:blipFill>
        <p:spPr>
          <a:xfrm>
            <a:off x="4994889" y="3475586"/>
            <a:ext cx="3919909" cy="2218017"/>
          </a:xfrm>
          <a:prstGeom prst="rect">
            <a:avLst/>
          </a:prstGeom>
        </p:spPr>
      </p:pic>
      <p:sp>
        <p:nvSpPr>
          <p:cNvPr id="43" name="Rectangle 42"/>
          <p:cNvSpPr/>
          <p:nvPr/>
        </p:nvSpPr>
        <p:spPr>
          <a:xfrm>
            <a:off x="4940139" y="5748632"/>
            <a:ext cx="4207556" cy="300082"/>
          </a:xfrm>
          <a:prstGeom prst="rect">
            <a:avLst/>
          </a:prstGeom>
        </p:spPr>
        <p:txBody>
          <a:bodyPr wrap="square">
            <a:spAutoFit/>
          </a:bodyPr>
          <a:lstStyle/>
          <a:p>
            <a:pPr>
              <a:defRPr/>
            </a:pPr>
            <a:r>
              <a:rPr lang="en-US" sz="1350" dirty="0">
                <a:solidFill>
                  <a:srgbClr val="0464C4"/>
                </a:solidFill>
                <a:latin typeface="Calibri" panose="020F0502020204030204"/>
              </a:rPr>
              <a:t>Results at </a:t>
            </a:r>
            <a:r>
              <a:rPr lang="en-US" sz="1350" dirty="0">
                <a:solidFill>
                  <a:srgbClr val="0464C4"/>
                </a:solidFill>
                <a:latin typeface="Calibri" panose="020F0502020204030204"/>
                <a:hlinkClick r:id="rId4"/>
              </a:rPr>
              <a:t>https://web.corral.tacc.utexas.edu/nfiedata/</a:t>
            </a:r>
            <a:r>
              <a:rPr lang="en-US" sz="1350" dirty="0">
                <a:solidFill>
                  <a:srgbClr val="0464C4"/>
                </a:solidFill>
                <a:latin typeface="Calibri" panose="020F0502020204030204"/>
              </a:rPr>
              <a:t> </a:t>
            </a:r>
          </a:p>
        </p:txBody>
      </p:sp>
      <p:sp>
        <p:nvSpPr>
          <p:cNvPr id="45" name="Rectangle 44"/>
          <p:cNvSpPr/>
          <p:nvPr/>
        </p:nvSpPr>
        <p:spPr>
          <a:xfrm>
            <a:off x="32313" y="6261162"/>
            <a:ext cx="9180564" cy="600164"/>
          </a:xfrm>
          <a:prstGeom prst="rect">
            <a:avLst/>
          </a:prstGeom>
        </p:spPr>
        <p:txBody>
          <a:bodyPr wrap="square">
            <a:spAutoFit/>
          </a:bodyPr>
          <a:lstStyle/>
          <a:p>
            <a:r>
              <a:rPr lang="en-US" sz="1100" dirty="0">
                <a:solidFill>
                  <a:schemeClr val="bg2">
                    <a:lumMod val="50000"/>
                  </a:schemeClr>
                </a:solidFill>
              </a:rPr>
              <a:t>Liu, Y. Y., D. R. Maidment, D. G. Tarboton, X. Zheng and S. Wang, (2018), "A </a:t>
            </a:r>
            <a:r>
              <a:rPr lang="en-US" sz="1100" dirty="0" err="1">
                <a:solidFill>
                  <a:schemeClr val="bg2">
                    <a:lumMod val="50000"/>
                  </a:schemeClr>
                </a:solidFill>
              </a:rPr>
              <a:t>CyberGIS</a:t>
            </a:r>
            <a:r>
              <a:rPr lang="en-US" sz="1100" dirty="0">
                <a:solidFill>
                  <a:schemeClr val="bg2">
                    <a:lumMod val="50000"/>
                  </a:schemeClr>
                </a:solidFill>
              </a:rPr>
              <a:t> Integration and Computation Framework for High-Resolution Continental-Scale Flood Inundation Mapping," JAWRA Journal of the American Water Resources Association, 54(4): 770-784, </a:t>
            </a:r>
            <a:r>
              <a:rPr lang="en-US" sz="1100" dirty="0">
                <a:solidFill>
                  <a:schemeClr val="bg2">
                    <a:lumMod val="50000"/>
                  </a:schemeClr>
                </a:solidFill>
                <a:hlinkClick r:id="rId5"/>
              </a:rPr>
              <a:t>https://doi.org/10.1111/1752-1688.12660</a:t>
            </a:r>
            <a:r>
              <a:rPr lang="en-US" sz="1100" dirty="0">
                <a:solidFill>
                  <a:schemeClr val="bg2">
                    <a:lumMod val="50000"/>
                  </a:schemeClr>
                </a:solidFill>
              </a:rPr>
              <a:t>. </a:t>
            </a:r>
          </a:p>
        </p:txBody>
      </p:sp>
    </p:spTree>
    <p:extLst>
      <p:ext uri="{BB962C8B-B14F-4D97-AF65-F5344CB8AC3E}">
        <p14:creationId xmlns:p14="http://schemas.microsoft.com/office/powerpoint/2010/main" val="414180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1700" y="79007"/>
            <a:ext cx="8520600" cy="763500"/>
          </a:xfrm>
        </p:spPr>
        <p:txBody>
          <a:bodyPr/>
          <a:lstStyle/>
          <a:p>
            <a:r>
              <a:rPr lang="en-US" sz="3200" dirty="0" smtClean="0"/>
              <a:t>Outline</a:t>
            </a:r>
            <a:endParaRPr lang="en-US" sz="3200" dirty="0"/>
          </a:p>
        </p:txBody>
      </p:sp>
      <p:sp>
        <p:nvSpPr>
          <p:cNvPr id="5" name="Text Placeholder 4"/>
          <p:cNvSpPr>
            <a:spLocks noGrp="1"/>
          </p:cNvSpPr>
          <p:nvPr>
            <p:ph type="body" idx="1"/>
          </p:nvPr>
        </p:nvSpPr>
        <p:spPr>
          <a:xfrm>
            <a:off x="311700" y="1022274"/>
            <a:ext cx="8520600" cy="4792730"/>
          </a:xfrm>
        </p:spPr>
        <p:txBody>
          <a:bodyPr/>
          <a:lstStyle/>
          <a:p>
            <a:r>
              <a:rPr lang="en-US" sz="2800" dirty="0" smtClean="0"/>
              <a:t>Hydrologic Terrain Analysis </a:t>
            </a:r>
          </a:p>
          <a:p>
            <a:pPr lvl="2">
              <a:lnSpc>
                <a:spcPct val="100000"/>
              </a:lnSpc>
            </a:pPr>
            <a:r>
              <a:rPr lang="en-US" sz="2800" dirty="0" smtClean="0"/>
              <a:t>Overview of some interesting </a:t>
            </a:r>
            <a:r>
              <a:rPr lang="en-US" sz="2800" dirty="0" err="1" smtClean="0"/>
              <a:t>TauDEM</a:t>
            </a:r>
            <a:r>
              <a:rPr lang="en-US" sz="2800" dirty="0" smtClean="0"/>
              <a:t> functionality</a:t>
            </a:r>
          </a:p>
          <a:p>
            <a:pPr lvl="2">
              <a:lnSpc>
                <a:spcPct val="100000"/>
              </a:lnSpc>
            </a:pPr>
            <a:r>
              <a:rPr lang="en-US" sz="2800" dirty="0"/>
              <a:t>Height above Nearest Drainage (HAND) for flood inundation </a:t>
            </a:r>
            <a:r>
              <a:rPr lang="en-US" sz="2800" dirty="0" smtClean="0"/>
              <a:t>mapping</a:t>
            </a:r>
          </a:p>
          <a:p>
            <a:pPr lvl="2">
              <a:lnSpc>
                <a:spcPct val="100000"/>
              </a:lnSpc>
            </a:pPr>
            <a:endParaRPr lang="en-US" sz="2800" dirty="0" smtClean="0"/>
          </a:p>
          <a:p>
            <a:r>
              <a:rPr lang="en-US" sz="2800" dirty="0" smtClean="0"/>
              <a:t>Web based</a:t>
            </a:r>
            <a:endParaRPr lang="en-US" sz="2800" dirty="0"/>
          </a:p>
          <a:p>
            <a:pPr lvl="2">
              <a:lnSpc>
                <a:spcPct val="100000"/>
              </a:lnSpc>
            </a:pPr>
            <a:r>
              <a:rPr lang="en-US" sz="2800" dirty="0" smtClean="0"/>
              <a:t>CUAHSI HydroShare</a:t>
            </a:r>
            <a:endParaRPr lang="en-US" sz="2800" dirty="0"/>
          </a:p>
          <a:p>
            <a:pPr lvl="2">
              <a:lnSpc>
                <a:spcPct val="100000"/>
              </a:lnSpc>
            </a:pPr>
            <a:r>
              <a:rPr lang="en-US" sz="2800" dirty="0" smtClean="0"/>
              <a:t>HydroShare </a:t>
            </a:r>
            <a:r>
              <a:rPr lang="en-US" sz="2800" dirty="0" err="1" smtClean="0"/>
              <a:t>JupyterHub</a:t>
            </a:r>
            <a:r>
              <a:rPr lang="en-US" sz="2800" dirty="0" smtClean="0"/>
              <a:t> deployment of </a:t>
            </a:r>
            <a:r>
              <a:rPr lang="en-US" sz="2800" dirty="0" err="1" smtClean="0"/>
              <a:t>TauDEM</a:t>
            </a:r>
            <a:endParaRPr lang="en-US" sz="2800" dirty="0" smtClean="0"/>
          </a:p>
          <a:p>
            <a:pPr lvl="2">
              <a:lnSpc>
                <a:spcPct val="100000"/>
              </a:lnSpc>
            </a:pPr>
            <a:r>
              <a:rPr lang="en-US" sz="2800" dirty="0" err="1" smtClean="0"/>
              <a:t>Wikiwatershed</a:t>
            </a:r>
            <a:r>
              <a:rPr lang="en-US" sz="2800" dirty="0" smtClean="0"/>
              <a:t> web based rapid watershed delineation</a:t>
            </a:r>
            <a:endParaRPr lang="en-US" sz="2800" dirty="0"/>
          </a:p>
        </p:txBody>
      </p:sp>
      <p:sp>
        <p:nvSpPr>
          <p:cNvPr id="6" name="Rounded Rectangle 5"/>
          <p:cNvSpPr/>
          <p:nvPr/>
        </p:nvSpPr>
        <p:spPr bwMode="auto">
          <a:xfrm>
            <a:off x="311700" y="3549176"/>
            <a:ext cx="8232225" cy="2737324"/>
          </a:xfrm>
          <a:prstGeom prst="round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pPr>
            <a:endParaRPr lang="en-US" sz="105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85497381"/>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ydroshare_Logo.jpg">
            <a:extLst>
              <a:ext uri="{FF2B5EF4-FFF2-40B4-BE49-F238E27FC236}">
                <a16:creationId xmlns:a16="http://schemas.microsoft.com/office/drawing/2014/main" id="{77FE1BB1-417F-D445-8E56-23621B572F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441" y="284793"/>
            <a:ext cx="3450243" cy="694172"/>
          </a:xfrm>
          <a:prstGeom prst="rect">
            <a:avLst/>
          </a:prstGeom>
        </p:spPr>
      </p:pic>
      <p:sp>
        <p:nvSpPr>
          <p:cNvPr id="3" name="Content Placeholder 2">
            <a:extLst>
              <a:ext uri="{FF2B5EF4-FFF2-40B4-BE49-F238E27FC236}">
                <a16:creationId xmlns:a16="http://schemas.microsoft.com/office/drawing/2014/main" id="{3C3496A2-CBEE-524B-9615-1307174A5E33}"/>
              </a:ext>
            </a:extLst>
          </p:cNvPr>
          <p:cNvSpPr>
            <a:spLocks noGrp="1"/>
          </p:cNvSpPr>
          <p:nvPr>
            <p:ph idx="1"/>
          </p:nvPr>
        </p:nvSpPr>
        <p:spPr>
          <a:xfrm>
            <a:off x="144085" y="1330487"/>
            <a:ext cx="4775454" cy="3625691"/>
          </a:xfrm>
        </p:spPr>
        <p:txBody>
          <a:bodyPr>
            <a:noAutofit/>
          </a:bodyPr>
          <a:lstStyle/>
          <a:p>
            <a:r>
              <a:rPr lang="en-US" sz="1600" dirty="0"/>
              <a:t>Web-based Hydrologic Information System operated by the Consortium of Universities for the Advancement of Hydrologic Science, Inc. (CUAHSI)</a:t>
            </a:r>
          </a:p>
          <a:p>
            <a:r>
              <a:rPr lang="en-US" sz="1600" dirty="0"/>
              <a:t>Create and share data and models using a variety of file formats and flexible metadata</a:t>
            </a:r>
          </a:p>
          <a:p>
            <a:r>
              <a:rPr lang="en-US" sz="1600" dirty="0"/>
              <a:t>Formal publication of data and models with linkages to literature</a:t>
            </a:r>
          </a:p>
          <a:p>
            <a:r>
              <a:rPr lang="en-US" sz="1600" dirty="0"/>
              <a:t>Includes tools (web apps) that can act on content in HydroShare</a:t>
            </a:r>
          </a:p>
          <a:p>
            <a:pPr marL="0" indent="0">
              <a:buNone/>
            </a:pPr>
            <a:endParaRPr lang="en-US" sz="1600" dirty="0"/>
          </a:p>
          <a:p>
            <a:pPr marL="0" indent="0">
              <a:buNone/>
            </a:pPr>
            <a:endParaRPr lang="en-US" sz="1600" dirty="0"/>
          </a:p>
        </p:txBody>
      </p:sp>
      <p:pic>
        <p:nvPicPr>
          <p:cNvPr id="4" name="Picture 3">
            <a:extLst>
              <a:ext uri="{FF2B5EF4-FFF2-40B4-BE49-F238E27FC236}">
                <a16:creationId xmlns:a16="http://schemas.microsoft.com/office/drawing/2014/main" id="{B6EF4962-52BA-144D-9D1D-436A50B64338}"/>
              </a:ext>
            </a:extLst>
          </p:cNvPr>
          <p:cNvPicPr>
            <a:picLocks noChangeAspect="1"/>
          </p:cNvPicPr>
          <p:nvPr/>
        </p:nvPicPr>
        <p:blipFill>
          <a:blip r:embed="rId3"/>
          <a:stretch>
            <a:fillRect/>
          </a:stretch>
        </p:blipFill>
        <p:spPr>
          <a:xfrm>
            <a:off x="4864475" y="918972"/>
            <a:ext cx="4215653" cy="5143500"/>
          </a:xfrm>
          <a:prstGeom prst="rect">
            <a:avLst/>
          </a:prstGeom>
        </p:spPr>
      </p:pic>
      <p:sp>
        <p:nvSpPr>
          <p:cNvPr id="7" name="TextBox 6">
            <a:extLst>
              <a:ext uri="{FF2B5EF4-FFF2-40B4-BE49-F238E27FC236}">
                <a16:creationId xmlns:a16="http://schemas.microsoft.com/office/drawing/2014/main" id="{12F5D0F8-DB3B-1748-99C9-36B28522C432}"/>
              </a:ext>
            </a:extLst>
          </p:cNvPr>
          <p:cNvSpPr txBox="1"/>
          <p:nvPr/>
        </p:nvSpPr>
        <p:spPr>
          <a:xfrm>
            <a:off x="1014193" y="859362"/>
            <a:ext cx="3267754" cy="415498"/>
          </a:xfrm>
          <a:prstGeom prst="rect">
            <a:avLst/>
          </a:prstGeom>
          <a:noFill/>
        </p:spPr>
        <p:txBody>
          <a:bodyPr wrap="none" rtlCol="0">
            <a:spAutoFit/>
          </a:bodyPr>
          <a:lstStyle/>
          <a:p>
            <a:pPr>
              <a:defRPr/>
            </a:pPr>
            <a:r>
              <a:rPr lang="en-US" sz="2100" dirty="0">
                <a:solidFill>
                  <a:prstClr val="black"/>
                </a:solidFill>
                <a:latin typeface="Calibri" panose="020F0502020204030204"/>
                <a:hlinkClick r:id="rId4"/>
              </a:rPr>
              <a:t>http://www.hydroshare.org</a:t>
            </a:r>
            <a:r>
              <a:rPr lang="en-US" sz="2100" dirty="0">
                <a:solidFill>
                  <a:prstClr val="black"/>
                </a:solidFill>
                <a:latin typeface="Calibri" panose="020F0502020204030204"/>
              </a:rPr>
              <a:t> </a:t>
            </a:r>
          </a:p>
        </p:txBody>
      </p:sp>
      <p:pic>
        <p:nvPicPr>
          <p:cNvPr id="2" name="Picture 1"/>
          <p:cNvPicPr>
            <a:picLocks noChangeAspect="1"/>
          </p:cNvPicPr>
          <p:nvPr/>
        </p:nvPicPr>
        <p:blipFill>
          <a:blip r:embed="rId5"/>
          <a:stretch>
            <a:fillRect/>
          </a:stretch>
        </p:blipFill>
        <p:spPr>
          <a:xfrm>
            <a:off x="6325605" y="2908305"/>
            <a:ext cx="2818397" cy="3044441"/>
          </a:xfrm>
          <a:prstGeom prst="rect">
            <a:avLst/>
          </a:prstGeom>
          <a:ln>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1968" y="4611401"/>
            <a:ext cx="1224335" cy="1242701"/>
          </a:xfrm>
          <a:prstGeom prst="rect">
            <a:avLst/>
          </a:prstGeom>
        </p:spPr>
      </p:pic>
      <p:sp>
        <p:nvSpPr>
          <p:cNvPr id="13" name="Rectangle 12"/>
          <p:cNvSpPr/>
          <p:nvPr/>
        </p:nvSpPr>
        <p:spPr>
          <a:xfrm>
            <a:off x="171617" y="3763206"/>
            <a:ext cx="3432179" cy="1746119"/>
          </a:xfrm>
          <a:prstGeom prst="rect">
            <a:avLst/>
          </a:prstGeom>
        </p:spPr>
        <p:txBody>
          <a:bodyPr wrap="square">
            <a:spAutoFit/>
          </a:bodyPr>
          <a:lstStyle/>
          <a:p>
            <a:pPr marL="171450" indent="-171450">
              <a:lnSpc>
                <a:spcPct val="90000"/>
              </a:lnSpc>
              <a:spcBef>
                <a:spcPts val="750"/>
              </a:spcBef>
              <a:buFont typeface="Arial" panose="020B0604020202020204" pitchFamily="34" charset="0"/>
              <a:buChar char="•"/>
            </a:pPr>
            <a:r>
              <a:rPr lang="en-US" sz="1600" dirty="0">
                <a:solidFill>
                  <a:prstClr val="black"/>
                </a:solidFill>
              </a:rPr>
              <a:t>The HydroShare </a:t>
            </a:r>
            <a:r>
              <a:rPr lang="en-US" sz="1600" dirty="0" err="1">
                <a:solidFill>
                  <a:prstClr val="black"/>
                </a:solidFill>
              </a:rPr>
              <a:t>Jupyter</a:t>
            </a:r>
            <a:r>
              <a:rPr lang="en-US" sz="1600" dirty="0">
                <a:solidFill>
                  <a:prstClr val="black"/>
                </a:solidFill>
              </a:rPr>
              <a:t> Notebook app provides general Python or R scripting analysis capability and includes </a:t>
            </a:r>
            <a:r>
              <a:rPr lang="en-US" sz="1600" dirty="0" err="1">
                <a:solidFill>
                  <a:prstClr val="black"/>
                </a:solidFill>
              </a:rPr>
              <a:t>TauDEM</a:t>
            </a:r>
            <a:r>
              <a:rPr lang="en-US" sz="1600" dirty="0">
                <a:solidFill>
                  <a:prstClr val="black"/>
                </a:solidFill>
              </a:rPr>
              <a:t> toolset.</a:t>
            </a:r>
          </a:p>
          <a:p>
            <a:pPr marL="171450" indent="-171450">
              <a:lnSpc>
                <a:spcPct val="90000"/>
              </a:lnSpc>
              <a:spcBef>
                <a:spcPts val="750"/>
              </a:spcBef>
              <a:buFont typeface="Arial" panose="020B0604020202020204" pitchFamily="34" charset="0"/>
              <a:buChar char="•"/>
            </a:pPr>
            <a:r>
              <a:rPr lang="en-US" sz="1600" dirty="0">
                <a:solidFill>
                  <a:prstClr val="black"/>
                </a:solidFill>
              </a:rPr>
              <a:t>Contributes to making data Findable, Accessible, Interoperable and Reusable (FAIR)</a:t>
            </a:r>
            <a:endParaRPr lang="en-US" sz="1400" dirty="0">
              <a:solidFill>
                <a:prstClr val="black"/>
              </a:solidFill>
            </a:endParaRPr>
          </a:p>
        </p:txBody>
      </p:sp>
      <p:sp>
        <p:nvSpPr>
          <p:cNvPr id="14" name="Rounded Rectangle 13"/>
          <p:cNvSpPr/>
          <p:nvPr/>
        </p:nvSpPr>
        <p:spPr>
          <a:xfrm>
            <a:off x="171617" y="3768921"/>
            <a:ext cx="3432179" cy="9459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8374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541" y="107262"/>
            <a:ext cx="8229600" cy="857250"/>
          </a:xfrm>
        </p:spPr>
        <p:txBody>
          <a:bodyPr/>
          <a:lstStyle/>
          <a:p>
            <a:pPr algn="ctr"/>
            <a:r>
              <a:rPr lang="en-US" dirty="0"/>
              <a:t>Collaborative data sharing</a:t>
            </a:r>
          </a:p>
        </p:txBody>
      </p:sp>
      <p:grpSp>
        <p:nvGrpSpPr>
          <p:cNvPr id="3" name="Group 2"/>
          <p:cNvGrpSpPr/>
          <p:nvPr/>
        </p:nvGrpSpPr>
        <p:grpSpPr>
          <a:xfrm>
            <a:off x="0" y="1177009"/>
            <a:ext cx="9152808" cy="4480841"/>
            <a:chOff x="316008" y="1910393"/>
            <a:chExt cx="7613556" cy="3727286"/>
          </a:xfrm>
        </p:grpSpPr>
        <p:pic>
          <p:nvPicPr>
            <p:cNvPr id="6" name="Picture 5"/>
            <p:cNvPicPr>
              <a:picLocks noChangeAspect="1"/>
            </p:cNvPicPr>
            <p:nvPr/>
          </p:nvPicPr>
          <p:blipFill rotWithShape="1">
            <a:blip r:embed="rId2"/>
            <a:srcRect r="10520"/>
            <a:stretch/>
          </p:blipFill>
          <p:spPr>
            <a:xfrm>
              <a:off x="316008" y="1910393"/>
              <a:ext cx="7613556" cy="3727286"/>
            </a:xfrm>
            <a:prstGeom prst="rect">
              <a:avLst/>
            </a:prstGeom>
          </p:spPr>
        </p:pic>
        <p:sp>
          <p:nvSpPr>
            <p:cNvPr id="7" name="Oval 6"/>
            <p:cNvSpPr/>
            <p:nvPr/>
          </p:nvSpPr>
          <p:spPr>
            <a:xfrm>
              <a:off x="386603" y="2944906"/>
              <a:ext cx="1220321" cy="6353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a:endParaRPr>
            </a:p>
          </p:txBody>
        </p:sp>
      </p:grpSp>
      <p:sp>
        <p:nvSpPr>
          <p:cNvPr id="9" name="Content Placeholder 2"/>
          <p:cNvSpPr txBox="1">
            <a:spLocks/>
          </p:cNvSpPr>
          <p:nvPr/>
        </p:nvSpPr>
        <p:spPr>
          <a:xfrm>
            <a:off x="5013409" y="1718253"/>
            <a:ext cx="3553015" cy="872394"/>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1500" dirty="0">
                <a:solidFill>
                  <a:srgbClr val="002060"/>
                </a:solidFill>
                <a:latin typeface="Calibri"/>
              </a:rPr>
              <a:t>Add content to HydroShare to share with your colleagues or permanently publish to document result reproducibility</a:t>
            </a:r>
          </a:p>
        </p:txBody>
      </p:sp>
    </p:spTree>
    <p:extLst>
      <p:ext uri="{BB962C8B-B14F-4D97-AF65-F5344CB8AC3E}">
        <p14:creationId xmlns:p14="http://schemas.microsoft.com/office/powerpoint/2010/main" val="14924868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6809" y="1343025"/>
            <a:ext cx="6876677" cy="5443139"/>
            <a:chOff x="342535" y="1792513"/>
            <a:chExt cx="5300276" cy="4195361"/>
          </a:xfrm>
        </p:grpSpPr>
        <p:pic>
          <p:nvPicPr>
            <p:cNvPr id="8" name="Picture 7"/>
            <p:cNvPicPr>
              <a:picLocks noChangeAspect="1"/>
            </p:cNvPicPr>
            <p:nvPr/>
          </p:nvPicPr>
          <p:blipFill rotWithShape="1">
            <a:blip r:embed="rId2"/>
            <a:srcRect b="10372"/>
            <a:stretch/>
          </p:blipFill>
          <p:spPr>
            <a:xfrm>
              <a:off x="342536" y="1792513"/>
              <a:ext cx="5300275" cy="4195361"/>
            </a:xfrm>
            <a:prstGeom prst="rect">
              <a:avLst/>
            </a:prstGeom>
          </p:spPr>
        </p:pic>
        <p:sp>
          <p:nvSpPr>
            <p:cNvPr id="6" name="Rounded Rectangle 5"/>
            <p:cNvSpPr/>
            <p:nvPr/>
          </p:nvSpPr>
          <p:spPr>
            <a:xfrm>
              <a:off x="342535" y="5128106"/>
              <a:ext cx="4203989" cy="3853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a:endParaRPr>
            </a:p>
          </p:txBody>
        </p:sp>
      </p:grpSp>
      <p:sp>
        <p:nvSpPr>
          <p:cNvPr id="2" name="Title 1"/>
          <p:cNvSpPr>
            <a:spLocks noGrp="1"/>
          </p:cNvSpPr>
          <p:nvPr>
            <p:ph type="title"/>
          </p:nvPr>
        </p:nvSpPr>
        <p:spPr>
          <a:xfrm>
            <a:off x="0" y="0"/>
            <a:ext cx="9144000" cy="1343025"/>
          </a:xfrm>
        </p:spPr>
        <p:txBody>
          <a:bodyPr>
            <a:noAutofit/>
          </a:bodyPr>
          <a:lstStyle/>
          <a:p>
            <a:pPr algn="ctr"/>
            <a:r>
              <a:rPr lang="en-US" sz="4000" dirty="0"/>
              <a:t>Resources (data and models) in HydroShare are objects of collaboration (social objects)</a:t>
            </a:r>
          </a:p>
        </p:txBody>
      </p:sp>
      <p:sp>
        <p:nvSpPr>
          <p:cNvPr id="13" name="TextBox 12"/>
          <p:cNvSpPr txBox="1"/>
          <p:nvPr/>
        </p:nvSpPr>
        <p:spPr>
          <a:xfrm>
            <a:off x="5833945" y="2287376"/>
            <a:ext cx="3164925" cy="3693319"/>
          </a:xfrm>
          <a:prstGeom prst="rect">
            <a:avLst/>
          </a:prstGeom>
          <a:solidFill>
            <a:srgbClr val="FFFF00"/>
          </a:solidFill>
        </p:spPr>
        <p:txBody>
          <a:bodyPr wrap="square" rtlCol="0">
            <a:spAutoFit/>
          </a:bodyPr>
          <a:lstStyle/>
          <a:p>
            <a:pPr>
              <a:defRPr/>
            </a:pPr>
            <a:r>
              <a:rPr lang="en-US" dirty="0">
                <a:solidFill>
                  <a:prstClr val="black"/>
                </a:solidFill>
                <a:latin typeface="Calibri"/>
              </a:rPr>
              <a:t>For each resource you can</a:t>
            </a:r>
          </a:p>
          <a:p>
            <a:pPr marL="214313" indent="-214313">
              <a:buFontTx/>
              <a:buChar char="-"/>
              <a:defRPr/>
            </a:pPr>
            <a:r>
              <a:rPr lang="en-US" dirty="0">
                <a:solidFill>
                  <a:prstClr val="black"/>
                </a:solidFill>
                <a:latin typeface="Calibri"/>
              </a:rPr>
              <a:t>Manage who has access</a:t>
            </a:r>
          </a:p>
          <a:p>
            <a:pPr marL="557213" lvl="1" indent="-214313">
              <a:buFontTx/>
              <a:buChar char="-"/>
              <a:defRPr/>
            </a:pPr>
            <a:r>
              <a:rPr lang="en-US" dirty="0">
                <a:solidFill>
                  <a:prstClr val="black"/>
                </a:solidFill>
                <a:latin typeface="Calibri"/>
              </a:rPr>
              <a:t>To edit</a:t>
            </a:r>
          </a:p>
          <a:p>
            <a:pPr marL="557213" lvl="1" indent="-214313">
              <a:buFontTx/>
              <a:buChar char="-"/>
              <a:defRPr/>
            </a:pPr>
            <a:r>
              <a:rPr lang="en-US" dirty="0">
                <a:solidFill>
                  <a:prstClr val="black"/>
                </a:solidFill>
                <a:latin typeface="Calibri"/>
              </a:rPr>
              <a:t>To view</a:t>
            </a:r>
          </a:p>
          <a:p>
            <a:pPr marL="214313" indent="-214313">
              <a:buFontTx/>
              <a:buChar char="-"/>
              <a:defRPr/>
            </a:pPr>
            <a:r>
              <a:rPr lang="en-US" dirty="0">
                <a:solidFill>
                  <a:prstClr val="black"/>
                </a:solidFill>
                <a:latin typeface="Calibri"/>
              </a:rPr>
              <a:t>Comment or rate</a:t>
            </a:r>
          </a:p>
          <a:p>
            <a:pPr marL="214313" indent="-214313">
              <a:buFontTx/>
              <a:buChar char="-"/>
              <a:defRPr/>
            </a:pPr>
            <a:r>
              <a:rPr lang="en-US" dirty="0">
                <a:solidFill>
                  <a:prstClr val="black"/>
                </a:solidFill>
                <a:latin typeface="Calibri"/>
              </a:rPr>
              <a:t>Obtain unique identifier</a:t>
            </a:r>
          </a:p>
          <a:p>
            <a:pPr marL="214313" indent="-214313">
              <a:buFontTx/>
              <a:buChar char="-"/>
              <a:defRPr/>
            </a:pPr>
            <a:r>
              <a:rPr lang="en-US" dirty="0">
                <a:solidFill>
                  <a:prstClr val="black"/>
                </a:solidFill>
                <a:latin typeface="Calibri"/>
              </a:rPr>
              <a:t>Describe with metadata</a:t>
            </a:r>
          </a:p>
          <a:p>
            <a:pPr marL="214313" indent="-214313">
              <a:buFontTx/>
              <a:buChar char="-"/>
              <a:defRPr/>
            </a:pPr>
            <a:r>
              <a:rPr lang="en-US" dirty="0">
                <a:solidFill>
                  <a:prstClr val="black"/>
                </a:solidFill>
                <a:latin typeface="Calibri"/>
              </a:rPr>
              <a:t>Organize into collections</a:t>
            </a:r>
          </a:p>
          <a:p>
            <a:pPr marL="214313" indent="-214313">
              <a:buFontTx/>
              <a:buChar char="-"/>
              <a:defRPr/>
            </a:pPr>
            <a:r>
              <a:rPr lang="en-US" dirty="0">
                <a:solidFill>
                  <a:prstClr val="black"/>
                </a:solidFill>
                <a:latin typeface="Calibri"/>
              </a:rPr>
              <a:t>Permanently publish with DOI</a:t>
            </a:r>
          </a:p>
          <a:p>
            <a:pPr marL="214313" indent="-214313">
              <a:buFontTx/>
              <a:buChar char="-"/>
              <a:defRPr/>
            </a:pPr>
            <a:r>
              <a:rPr lang="en-US" dirty="0">
                <a:solidFill>
                  <a:prstClr val="black"/>
                </a:solidFill>
                <a:latin typeface="Calibri"/>
              </a:rPr>
              <a:t>Version</a:t>
            </a:r>
          </a:p>
          <a:p>
            <a:pPr marL="214313" indent="-214313">
              <a:buFontTx/>
              <a:buChar char="-"/>
              <a:defRPr/>
            </a:pPr>
            <a:r>
              <a:rPr lang="en-US" dirty="0">
                <a:solidFill>
                  <a:prstClr val="black"/>
                </a:solidFill>
                <a:latin typeface="Calibri"/>
              </a:rPr>
              <a:t>Open with compatible web app</a:t>
            </a:r>
          </a:p>
        </p:txBody>
      </p:sp>
    </p:spTree>
    <p:extLst>
      <p:ext uri="{BB962C8B-B14F-4D97-AF65-F5344CB8AC3E}">
        <p14:creationId xmlns:p14="http://schemas.microsoft.com/office/powerpoint/2010/main" val="5024460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462813"/>
            <a:ext cx="7886700" cy="747764"/>
          </a:xfrm>
        </p:spPr>
        <p:txBody>
          <a:bodyPr>
            <a:noAutofit/>
          </a:bodyPr>
          <a:lstStyle/>
          <a:p>
            <a:pPr algn="ctr"/>
            <a:r>
              <a:rPr lang="en-US" sz="2400" dirty="0"/>
              <a:t>Apps act on resources to support web based visualization and analysis </a:t>
            </a:r>
            <a:r>
              <a:rPr lang="en-US" sz="2400" dirty="0">
                <a:hlinkClick r:id="rId2"/>
              </a:rPr>
              <a:t>http://www.hydroshare.org/apps</a:t>
            </a:r>
            <a:r>
              <a:rPr lang="en-US" sz="2400" dirty="0"/>
              <a:t>  </a:t>
            </a:r>
          </a:p>
        </p:txBody>
      </p:sp>
      <p:grpSp>
        <p:nvGrpSpPr>
          <p:cNvPr id="3" name="Group 2"/>
          <p:cNvGrpSpPr/>
          <p:nvPr/>
        </p:nvGrpSpPr>
        <p:grpSpPr>
          <a:xfrm>
            <a:off x="89294" y="1438526"/>
            <a:ext cx="9007427" cy="3876424"/>
            <a:chOff x="289323" y="1838576"/>
            <a:chExt cx="8565356" cy="3686175"/>
          </a:xfrm>
        </p:grpSpPr>
        <p:pic>
          <p:nvPicPr>
            <p:cNvPr id="5" name="Picture 4"/>
            <p:cNvPicPr>
              <a:picLocks noChangeAspect="1"/>
            </p:cNvPicPr>
            <p:nvPr/>
          </p:nvPicPr>
          <p:blipFill>
            <a:blip r:embed="rId3"/>
            <a:stretch>
              <a:fillRect/>
            </a:stretch>
          </p:blipFill>
          <p:spPr>
            <a:xfrm>
              <a:off x="289323" y="1838576"/>
              <a:ext cx="8565356" cy="3686175"/>
            </a:xfrm>
            <a:prstGeom prst="rect">
              <a:avLst/>
            </a:prstGeom>
          </p:spPr>
        </p:pic>
        <p:sp>
          <p:nvSpPr>
            <p:cNvPr id="9" name="Rounded Rectangle 8"/>
            <p:cNvSpPr/>
            <p:nvPr/>
          </p:nvSpPr>
          <p:spPr>
            <a:xfrm>
              <a:off x="4307957" y="1917979"/>
              <a:ext cx="407773" cy="2131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7164102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38" y="168182"/>
            <a:ext cx="8690741" cy="363474"/>
          </a:xfrm>
        </p:spPr>
        <p:txBody>
          <a:bodyPr>
            <a:noAutofit/>
          </a:bodyPr>
          <a:lstStyle/>
          <a:p>
            <a:pPr algn="ctr"/>
            <a:r>
              <a:rPr lang="en-US" sz="2700" dirty="0"/>
              <a:t>A Resource with Digital Elevation Model Data in HydroShare</a:t>
            </a:r>
          </a:p>
        </p:txBody>
      </p:sp>
      <p:grpSp>
        <p:nvGrpSpPr>
          <p:cNvPr id="9" name="Group 8"/>
          <p:cNvGrpSpPr/>
          <p:nvPr/>
        </p:nvGrpSpPr>
        <p:grpSpPr>
          <a:xfrm>
            <a:off x="142138" y="800095"/>
            <a:ext cx="8922015" cy="5772149"/>
            <a:chOff x="142138" y="1312337"/>
            <a:chExt cx="7080329" cy="4580660"/>
          </a:xfrm>
        </p:grpSpPr>
        <p:pic>
          <p:nvPicPr>
            <p:cNvPr id="3" name="Picture 2"/>
            <p:cNvPicPr>
              <a:picLocks noChangeAspect="1"/>
            </p:cNvPicPr>
            <p:nvPr/>
          </p:nvPicPr>
          <p:blipFill rotWithShape="1">
            <a:blip r:embed="rId2"/>
            <a:srcRect b="11061"/>
            <a:stretch/>
          </p:blipFill>
          <p:spPr>
            <a:xfrm>
              <a:off x="142138" y="1312337"/>
              <a:ext cx="6798632" cy="3399583"/>
            </a:xfrm>
            <a:prstGeom prst="rect">
              <a:avLst/>
            </a:prstGeom>
          </p:spPr>
        </p:pic>
        <p:pic>
          <p:nvPicPr>
            <p:cNvPr id="5" name="Picture 4"/>
            <p:cNvPicPr>
              <a:picLocks noChangeAspect="1"/>
            </p:cNvPicPr>
            <p:nvPr/>
          </p:nvPicPr>
          <p:blipFill>
            <a:blip r:embed="rId3"/>
            <a:stretch>
              <a:fillRect/>
            </a:stretch>
          </p:blipFill>
          <p:spPr>
            <a:xfrm>
              <a:off x="1586763" y="4257792"/>
              <a:ext cx="5635704" cy="1635205"/>
            </a:xfrm>
            <a:prstGeom prst="rect">
              <a:avLst/>
            </a:prstGeom>
            <a:ln>
              <a:solidFill>
                <a:sysClr val="windowText" lastClr="000000"/>
              </a:solidFill>
            </a:ln>
          </p:spPr>
        </p:pic>
        <p:sp>
          <p:nvSpPr>
            <p:cNvPr id="6" name="Rounded Rectangle 5"/>
            <p:cNvSpPr/>
            <p:nvPr/>
          </p:nvSpPr>
          <p:spPr bwMode="auto">
            <a:xfrm>
              <a:off x="5651938" y="2689993"/>
              <a:ext cx="993228" cy="322136"/>
            </a:xfrm>
            <a:prstGeom prst="round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dirty="0">
                <a:solidFill>
                  <a:srgbClr val="000000"/>
                </a:solidFill>
                <a:latin typeface="Arial" charset="0"/>
                <a:ea typeface="ＭＳ Ｐゴシック" pitchFamily="16" charset="-128"/>
                <a:cs typeface="ＭＳ Ｐゴシック" pitchFamily="-97" charset="-128"/>
              </a:endParaRPr>
            </a:p>
          </p:txBody>
        </p:sp>
        <p:sp>
          <p:nvSpPr>
            <p:cNvPr id="7" name="Rounded Rectangle 6"/>
            <p:cNvSpPr/>
            <p:nvPr/>
          </p:nvSpPr>
          <p:spPr bwMode="auto">
            <a:xfrm>
              <a:off x="5634202" y="2186120"/>
              <a:ext cx="993228" cy="322136"/>
            </a:xfrm>
            <a:prstGeom prst="round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dirty="0">
                <a:solidFill>
                  <a:srgbClr val="000000"/>
                </a:solidFill>
                <a:latin typeface="Arial" charset="0"/>
                <a:ea typeface="ＭＳ Ｐゴシック" pitchFamily="16" charset="-128"/>
                <a:cs typeface="ＭＳ Ｐゴシック" pitchFamily="-97" charset="-128"/>
              </a:endParaRPr>
            </a:p>
          </p:txBody>
        </p:sp>
        <p:sp>
          <p:nvSpPr>
            <p:cNvPr id="8" name="Rounded Rectangle 7"/>
            <p:cNvSpPr/>
            <p:nvPr/>
          </p:nvSpPr>
          <p:spPr bwMode="auto">
            <a:xfrm>
              <a:off x="3541453" y="5311011"/>
              <a:ext cx="537875" cy="322136"/>
            </a:xfrm>
            <a:prstGeom prst="round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dirty="0">
                <a:solidFill>
                  <a:srgbClr val="000000"/>
                </a:solidFill>
                <a:latin typeface="Arial" charset="0"/>
                <a:ea typeface="ＭＳ Ｐゴシック" pitchFamily="16" charset="-128"/>
                <a:cs typeface="ＭＳ Ｐゴシック" pitchFamily="-97" charset="-128"/>
              </a:endParaRPr>
            </a:p>
          </p:txBody>
        </p:sp>
        <p:sp>
          <p:nvSpPr>
            <p:cNvPr id="4" name="TextBox 3"/>
            <p:cNvSpPr txBox="1"/>
            <p:nvPr/>
          </p:nvSpPr>
          <p:spPr>
            <a:xfrm>
              <a:off x="1554617" y="1483738"/>
              <a:ext cx="5354006" cy="213506"/>
            </a:xfrm>
            <a:prstGeom prst="rect">
              <a:avLst/>
            </a:prstGeom>
            <a:solidFill>
              <a:schemeClr val="bg1"/>
            </a:solidFill>
            <a:effectLst/>
          </p:spPr>
          <p:txBody>
            <a:bodyPr wrap="square" lIns="0" tIns="0" rIns="0" bIns="0" rtlCol="0">
              <a:noAutofit/>
            </a:bodyPr>
            <a:lstStyle/>
            <a:p>
              <a:pPr algn="ctr" eaLnBrk="0" hangingPunct="0">
                <a:defRPr/>
              </a:pPr>
              <a:r>
                <a:rPr lang="en-US" sz="1400" dirty="0">
                  <a:solidFill>
                    <a:prstClr val="black"/>
                  </a:solidFill>
                  <a:latin typeface="Calibri" panose="020F0502020204030204"/>
                  <a:hlinkClick r:id="rId4"/>
                </a:rPr>
                <a:t>https://www.hydroshare.org/resource/f186b3fd55fd49e6bb761473e2a49b7f/</a:t>
              </a:r>
              <a:r>
                <a:rPr lang="en-US" sz="1400" dirty="0">
                  <a:solidFill>
                    <a:prstClr val="black"/>
                  </a:solidFill>
                  <a:latin typeface="Calibri" panose="020F0502020204030204"/>
                </a:rPr>
                <a:t> </a:t>
              </a:r>
            </a:p>
          </p:txBody>
        </p:sp>
      </p:grpSp>
    </p:spTree>
    <p:extLst>
      <p:ext uri="{BB962C8B-B14F-4D97-AF65-F5344CB8AC3E}">
        <p14:creationId xmlns:p14="http://schemas.microsoft.com/office/powerpoint/2010/main" val="284937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0146" y="657014"/>
            <a:ext cx="8663798" cy="5929524"/>
            <a:chOff x="240461" y="1281878"/>
            <a:chExt cx="6865408" cy="4698702"/>
          </a:xfrm>
        </p:grpSpPr>
        <p:pic>
          <p:nvPicPr>
            <p:cNvPr id="15" name="Picture 14"/>
            <p:cNvPicPr>
              <a:picLocks noChangeAspect="1"/>
            </p:cNvPicPr>
            <p:nvPr/>
          </p:nvPicPr>
          <p:blipFill rotWithShape="1">
            <a:blip r:embed="rId2"/>
            <a:srcRect t="1" b="31975"/>
            <a:stretch/>
          </p:blipFill>
          <p:spPr>
            <a:xfrm>
              <a:off x="240461" y="2353416"/>
              <a:ext cx="6704331" cy="2264534"/>
            </a:xfrm>
            <a:prstGeom prst="rect">
              <a:avLst/>
            </a:prstGeom>
          </p:spPr>
        </p:pic>
        <p:pic>
          <p:nvPicPr>
            <p:cNvPr id="6" name="Picture 5"/>
            <p:cNvPicPr>
              <a:picLocks noChangeAspect="1"/>
            </p:cNvPicPr>
            <p:nvPr/>
          </p:nvPicPr>
          <p:blipFill rotWithShape="1">
            <a:blip r:embed="rId3"/>
            <a:srcRect b="27886"/>
            <a:stretch/>
          </p:blipFill>
          <p:spPr>
            <a:xfrm>
              <a:off x="451237" y="4113639"/>
              <a:ext cx="6235065" cy="1866941"/>
            </a:xfrm>
            <a:prstGeom prst="rect">
              <a:avLst/>
            </a:prstGeom>
            <a:ln w="9525">
              <a:solidFill>
                <a:schemeClr val="tx1"/>
              </a:solidFill>
            </a:ln>
          </p:spPr>
        </p:pic>
        <p:sp>
          <p:nvSpPr>
            <p:cNvPr id="7" name="Rounded Rectangle 6"/>
            <p:cNvSpPr/>
            <p:nvPr/>
          </p:nvSpPr>
          <p:spPr bwMode="auto">
            <a:xfrm>
              <a:off x="820039" y="5532639"/>
              <a:ext cx="894461" cy="290103"/>
            </a:xfrm>
            <a:prstGeom prst="round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dirty="0">
                <a:solidFill>
                  <a:srgbClr val="000000"/>
                </a:solidFill>
                <a:latin typeface="Arial" charset="0"/>
                <a:ea typeface="ＭＳ Ｐゴシック" pitchFamily="16" charset="-128"/>
                <a:cs typeface="ＭＳ Ｐゴシック" pitchFamily="-97" charset="-128"/>
              </a:endParaRPr>
            </a:p>
          </p:txBody>
        </p:sp>
        <p:sp>
          <p:nvSpPr>
            <p:cNvPr id="3" name="Rectangle 2"/>
            <p:cNvSpPr/>
            <p:nvPr/>
          </p:nvSpPr>
          <p:spPr>
            <a:xfrm>
              <a:off x="4219775" y="5186391"/>
              <a:ext cx="2577465" cy="658503"/>
            </a:xfrm>
            <a:prstGeom prst="rect">
              <a:avLst/>
            </a:prstGeom>
          </p:spPr>
          <p:txBody>
            <a:bodyPr wrap="square">
              <a:spAutoFit/>
            </a:bodyPr>
            <a:lstStyle/>
            <a:p>
              <a:pPr>
                <a:spcBef>
                  <a:spcPct val="20000"/>
                </a:spcBef>
                <a:defRPr/>
              </a:pPr>
              <a:r>
                <a:rPr lang="en-US" sz="1600" dirty="0">
                  <a:solidFill>
                    <a:srgbClr val="002060"/>
                  </a:solidFill>
                  <a:latin typeface="Calibri"/>
                </a:rPr>
                <a:t>Python Notebook from HydroShare Repository Documenting Work Sequence</a:t>
              </a:r>
            </a:p>
          </p:txBody>
        </p:sp>
        <p:cxnSp>
          <p:nvCxnSpPr>
            <p:cNvPr id="9" name="Straight Arrow Connector 8"/>
            <p:cNvCxnSpPr>
              <a:endCxn id="7" idx="3"/>
            </p:cNvCxnSpPr>
            <p:nvPr/>
          </p:nvCxnSpPr>
          <p:spPr bwMode="auto">
            <a:xfrm flipH="1">
              <a:off x="1714500" y="5532639"/>
              <a:ext cx="2460812" cy="145052"/>
            </a:xfrm>
            <a:prstGeom prst="straightConnector1">
              <a:avLst/>
            </a:prstGeom>
            <a:noFill/>
            <a:ln w="19050" cap="flat" cmpd="sng" algn="ctr">
              <a:solidFill>
                <a:schemeClr val="tx2"/>
              </a:solidFill>
              <a:prstDash val="solid"/>
              <a:round/>
              <a:headEnd type="none" w="med" len="med"/>
              <a:tailEnd type="triangle"/>
            </a:ln>
            <a:effectLst/>
          </p:spPr>
        </p:cxnSp>
        <p:sp>
          <p:nvSpPr>
            <p:cNvPr id="12" name="Text Box 8"/>
            <p:cNvSpPr txBox="1">
              <a:spLocks noChangeArrowheads="1"/>
            </p:cNvSpPr>
            <p:nvPr/>
          </p:nvSpPr>
          <p:spPr bwMode="auto">
            <a:xfrm>
              <a:off x="240461" y="1281878"/>
              <a:ext cx="6865408" cy="981141"/>
            </a:xfrm>
            <a:prstGeom prst="rect">
              <a:avLst/>
            </a:prstGeom>
            <a:solidFill>
              <a:srgbClr val="FFFFFF">
                <a:alpha val="60001"/>
              </a:srgbClr>
            </a:solidFill>
            <a:ln w="9525">
              <a:noFill/>
              <a:miter lim="800000"/>
              <a:headEnd/>
              <a:tailEnd/>
            </a:ln>
            <a:effectLst/>
          </p:spPr>
          <p:txBody>
            <a:bodyPr/>
            <a:lstStyle/>
            <a:p>
              <a:pPr marL="214313" indent="-214313" algn="just" fontAlgn="base">
                <a:spcBef>
                  <a:spcPct val="0"/>
                </a:spcBef>
                <a:spcAft>
                  <a:spcPct val="0"/>
                </a:spcAft>
                <a:buFont typeface="Arial" panose="020B0604020202020204" pitchFamily="34" charset="0"/>
                <a:buChar char="•"/>
                <a:defRPr/>
              </a:pPr>
              <a:r>
                <a:rPr lang="en-US" sz="1600" dirty="0">
                  <a:solidFill>
                    <a:prstClr val="black"/>
                  </a:solidFill>
                  <a:latin typeface="Calibri" panose="020F0502020204030204"/>
                </a:rPr>
                <a:t>A separate server where </a:t>
              </a:r>
              <a:r>
                <a:rPr lang="en-US" sz="1600" dirty="0" err="1">
                  <a:solidFill>
                    <a:prstClr val="black"/>
                  </a:solidFill>
                  <a:latin typeface="Calibri" panose="020F0502020204030204"/>
                </a:rPr>
                <a:t>JupyterHub</a:t>
              </a:r>
              <a:r>
                <a:rPr lang="en-US" sz="1600" dirty="0">
                  <a:solidFill>
                    <a:prstClr val="black"/>
                  </a:solidFill>
                  <a:latin typeface="Calibri" panose="020F0502020204030204"/>
                </a:rPr>
                <a:t> is installed</a:t>
              </a:r>
            </a:p>
            <a:p>
              <a:pPr marL="214313" indent="-214313">
                <a:buFont typeface="Arial" panose="020B0604020202020204" pitchFamily="34" charset="0"/>
                <a:buChar char="•"/>
                <a:defRPr/>
              </a:pPr>
              <a:r>
                <a:rPr lang="en-US" sz="1600" dirty="0">
                  <a:solidFill>
                    <a:prstClr val="black"/>
                  </a:solidFill>
                  <a:latin typeface="Calibri" panose="020F0502020204030204"/>
                </a:rPr>
                <a:t>Configured to retrieve, work on, and put data back into the HydroShare repository using the HydroShare API</a:t>
              </a:r>
            </a:p>
            <a:p>
              <a:pPr marL="214313" indent="-214313">
                <a:buFont typeface="Arial" panose="020B0604020202020204" pitchFamily="34" charset="0"/>
                <a:buChar char="•"/>
                <a:defRPr/>
              </a:pPr>
              <a:r>
                <a:rPr lang="en-US" sz="1600" dirty="0">
                  <a:solidFill>
                    <a:prstClr val="black"/>
                  </a:solidFill>
                  <a:latin typeface="Calibri" panose="020F0502020204030204"/>
                </a:rPr>
                <a:t>Includes </a:t>
              </a:r>
              <a:r>
                <a:rPr lang="en-US" sz="1600" dirty="0" err="1">
                  <a:solidFill>
                    <a:prstClr val="black"/>
                  </a:solidFill>
                  <a:latin typeface="Calibri" panose="020F0502020204030204"/>
                </a:rPr>
                <a:t>TauDEM</a:t>
              </a:r>
              <a:r>
                <a:rPr lang="en-US" sz="1600" dirty="0">
                  <a:solidFill>
                    <a:prstClr val="black"/>
                  </a:solidFill>
                  <a:latin typeface="Calibri" panose="020F0502020204030204"/>
                </a:rPr>
                <a:t> command line functions</a:t>
              </a:r>
            </a:p>
            <a:p>
              <a:pPr marL="214313" indent="-214313">
                <a:buFont typeface="Arial" panose="020B0604020202020204" pitchFamily="34" charset="0"/>
                <a:buChar char="•"/>
                <a:defRPr/>
              </a:pPr>
              <a:r>
                <a:rPr lang="en-US" sz="1600" dirty="0">
                  <a:solidFill>
                    <a:prstClr val="black"/>
                  </a:solidFill>
                  <a:latin typeface="Calibri" panose="020F0502020204030204"/>
                </a:rPr>
                <a:t>Can execute user supplied scripts such as for calculation of HAND using </a:t>
              </a:r>
              <a:r>
                <a:rPr lang="en-US" sz="1600" dirty="0" err="1">
                  <a:solidFill>
                    <a:prstClr val="black"/>
                  </a:solidFill>
                  <a:latin typeface="Calibri" panose="020F0502020204030204"/>
                </a:rPr>
                <a:t>TauDEM</a:t>
              </a:r>
              <a:endParaRPr lang="en-US" sz="1600" dirty="0">
                <a:solidFill>
                  <a:prstClr val="black"/>
                </a:solidFill>
                <a:latin typeface="Calibri" panose="020F0502020204030204"/>
              </a:endParaRPr>
            </a:p>
            <a:p>
              <a:pPr marL="214313" indent="-214313">
                <a:buFont typeface="Arial" panose="020B0604020202020204" pitchFamily="34" charset="0"/>
                <a:buChar char="•"/>
                <a:defRPr/>
              </a:pPr>
              <a:endParaRPr lang="en-US" sz="1600" dirty="0">
                <a:solidFill>
                  <a:prstClr val="black"/>
                </a:solidFill>
                <a:latin typeface="Calibri" panose="020F0502020204030204"/>
              </a:endParaRPr>
            </a:p>
            <a:p>
              <a:pPr marL="214313" indent="-214313">
                <a:buFont typeface="Arial" panose="020B0604020202020204" pitchFamily="34" charset="0"/>
                <a:buChar char="•"/>
                <a:defRPr/>
              </a:pPr>
              <a:endParaRPr lang="en-US" sz="1600" dirty="0">
                <a:solidFill>
                  <a:prstClr val="black"/>
                </a:solidFill>
                <a:latin typeface="Calibri" panose="020F0502020204030204"/>
              </a:endParaRPr>
            </a:p>
          </p:txBody>
        </p:sp>
      </p:grpSp>
      <p:sp>
        <p:nvSpPr>
          <p:cNvPr id="2" name="Title 1"/>
          <p:cNvSpPr>
            <a:spLocks noGrp="1"/>
          </p:cNvSpPr>
          <p:nvPr>
            <p:ph type="title"/>
          </p:nvPr>
        </p:nvSpPr>
        <p:spPr>
          <a:xfrm>
            <a:off x="300146" y="171007"/>
            <a:ext cx="8229600" cy="310980"/>
          </a:xfrm>
        </p:spPr>
        <p:txBody>
          <a:bodyPr>
            <a:normAutofit fontScale="90000"/>
          </a:bodyPr>
          <a:lstStyle/>
          <a:p>
            <a:pPr algn="ctr"/>
            <a:r>
              <a:rPr lang="en-US" dirty="0"/>
              <a:t>HydroShare </a:t>
            </a:r>
            <a:r>
              <a:rPr lang="en-US" dirty="0" err="1"/>
              <a:t>Jupyter</a:t>
            </a:r>
            <a:r>
              <a:rPr lang="en-US" dirty="0"/>
              <a:t> </a:t>
            </a:r>
            <a:r>
              <a:rPr lang="en-US" dirty="0" smtClean="0"/>
              <a:t>App</a:t>
            </a:r>
            <a:endParaRPr lang="en-US" dirty="0"/>
          </a:p>
        </p:txBody>
      </p:sp>
      <p:sp>
        <p:nvSpPr>
          <p:cNvPr id="4" name="Content Placeholder 2"/>
          <p:cNvSpPr txBox="1">
            <a:spLocks/>
          </p:cNvSpPr>
          <p:nvPr/>
        </p:nvSpPr>
        <p:spPr>
          <a:xfrm>
            <a:off x="5698196" y="2703299"/>
            <a:ext cx="3265748" cy="590226"/>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1500" dirty="0">
                <a:solidFill>
                  <a:srgbClr val="002060"/>
                </a:solidFill>
                <a:latin typeface="Calibri"/>
              </a:rPr>
              <a:t>Write and execute code acting on content of HydroShare resources</a:t>
            </a:r>
          </a:p>
        </p:txBody>
      </p:sp>
    </p:spTree>
    <p:extLst>
      <p:ext uri="{BB962C8B-B14F-4D97-AF65-F5344CB8AC3E}">
        <p14:creationId xmlns:p14="http://schemas.microsoft.com/office/powerpoint/2010/main" val="279919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71" y="272403"/>
            <a:ext cx="8229600" cy="857250"/>
          </a:xfrm>
        </p:spPr>
        <p:txBody>
          <a:bodyPr>
            <a:normAutofit fontScale="90000"/>
          </a:bodyPr>
          <a:lstStyle/>
          <a:p>
            <a:r>
              <a:rPr lang="en-US" dirty="0" smtClean="0"/>
              <a:t>Complete Analysis and Save Results back to HydroShare Repository</a:t>
            </a:r>
            <a:endParaRPr lang="en-US" dirty="0"/>
          </a:p>
        </p:txBody>
      </p:sp>
      <p:grpSp>
        <p:nvGrpSpPr>
          <p:cNvPr id="8" name="Group 7"/>
          <p:cNvGrpSpPr/>
          <p:nvPr/>
        </p:nvGrpSpPr>
        <p:grpSpPr>
          <a:xfrm>
            <a:off x="339896" y="1201093"/>
            <a:ext cx="8495265" cy="5301636"/>
            <a:chOff x="225593" y="1857313"/>
            <a:chExt cx="7329273" cy="4573976"/>
          </a:xfrm>
        </p:grpSpPr>
        <p:pic>
          <p:nvPicPr>
            <p:cNvPr id="3" name="Picture 2"/>
            <p:cNvPicPr>
              <a:picLocks noChangeAspect="1"/>
            </p:cNvPicPr>
            <p:nvPr/>
          </p:nvPicPr>
          <p:blipFill>
            <a:blip r:embed="rId2"/>
            <a:stretch>
              <a:fillRect/>
            </a:stretch>
          </p:blipFill>
          <p:spPr>
            <a:xfrm>
              <a:off x="225593" y="1857313"/>
              <a:ext cx="6400800" cy="664369"/>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409074" y="2714563"/>
              <a:ext cx="4697956" cy="2977132"/>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3207357" y="2594122"/>
              <a:ext cx="4064794" cy="2536031"/>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849920" y="5216851"/>
              <a:ext cx="6422231" cy="1214438"/>
            </a:xfrm>
            <a:prstGeom prst="rect">
              <a:avLst/>
            </a:prstGeom>
            <a:ln>
              <a:solidFill>
                <a:schemeClr val="tx1"/>
              </a:solidFill>
            </a:ln>
          </p:spPr>
        </p:pic>
        <p:sp>
          <p:nvSpPr>
            <p:cNvPr id="7" name="Explosion 1 6"/>
            <p:cNvSpPr/>
            <p:nvPr/>
          </p:nvSpPr>
          <p:spPr bwMode="auto">
            <a:xfrm>
              <a:off x="5239754" y="3935112"/>
              <a:ext cx="2315112" cy="1179095"/>
            </a:xfrm>
            <a:prstGeom prst="irregularSeal1">
              <a:avLst/>
            </a:prstGeom>
            <a:solidFill>
              <a:srgbClr val="FFFF00"/>
            </a:solidFill>
          </p:spPr>
          <p:txBody>
            <a:bodyPr/>
            <a:lstStyle/>
            <a:p>
              <a:pPr algn="ctr">
                <a:spcBef>
                  <a:spcPct val="20000"/>
                </a:spcBef>
                <a:defRPr/>
              </a:pPr>
              <a:r>
                <a:rPr lang="en-US" dirty="0">
                  <a:solidFill>
                    <a:srgbClr val="002060"/>
                  </a:solidFill>
                  <a:latin typeface="Calibri"/>
                </a:rPr>
                <a:t>Collaborate!</a:t>
              </a:r>
            </a:p>
          </p:txBody>
        </p:sp>
      </p:grpSp>
    </p:spTree>
    <p:extLst>
      <p:ext uri="{BB962C8B-B14F-4D97-AF65-F5344CB8AC3E}">
        <p14:creationId xmlns:p14="http://schemas.microsoft.com/office/powerpoint/2010/main" val="13797047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45" y="33517"/>
            <a:ext cx="7886700" cy="994172"/>
          </a:xfrm>
        </p:spPr>
        <p:txBody>
          <a:bodyPr/>
          <a:lstStyle/>
          <a:p>
            <a:pPr algn="ctr"/>
            <a:r>
              <a:rPr lang="en-US" dirty="0" smtClean="0"/>
              <a:t>How HydroShare Works</a:t>
            </a:r>
            <a:endParaRPr lang="en-US" dirty="0"/>
          </a:p>
        </p:txBody>
      </p:sp>
      <p:sp>
        <p:nvSpPr>
          <p:cNvPr id="32" name="TextBox 31"/>
          <p:cNvSpPr txBox="1"/>
          <p:nvPr/>
        </p:nvSpPr>
        <p:spPr>
          <a:xfrm>
            <a:off x="6318523" y="3215139"/>
            <a:ext cx="2658396" cy="1323439"/>
          </a:xfrm>
          <a:prstGeom prst="rect">
            <a:avLst/>
          </a:prstGeom>
          <a:noFill/>
        </p:spPr>
        <p:txBody>
          <a:bodyPr wrap="square" rtlCol="0">
            <a:spAutoFit/>
          </a:bodyPr>
          <a:lstStyle/>
          <a:p>
            <a:pPr>
              <a:defRPr/>
            </a:pPr>
            <a:r>
              <a:rPr lang="en-US" sz="1600" dirty="0">
                <a:solidFill>
                  <a:srgbClr val="4F81BD">
                    <a:lumMod val="75000"/>
                  </a:srgbClr>
                </a:solidFill>
                <a:latin typeface="Calibri"/>
              </a:rPr>
              <a:t>Anyone can set up a server/app platform (software service) to operate on HydroShare resources through </a:t>
            </a:r>
            <a:r>
              <a:rPr lang="en-US" sz="1600" dirty="0" err="1">
                <a:solidFill>
                  <a:srgbClr val="4F81BD">
                    <a:lumMod val="75000"/>
                  </a:srgbClr>
                </a:solidFill>
                <a:latin typeface="Calibri"/>
              </a:rPr>
              <a:t>iRODS</a:t>
            </a:r>
            <a:r>
              <a:rPr lang="en-US" sz="1600" dirty="0">
                <a:solidFill>
                  <a:srgbClr val="4F81BD">
                    <a:lumMod val="75000"/>
                  </a:srgbClr>
                </a:solidFill>
                <a:latin typeface="Calibri"/>
              </a:rPr>
              <a:t> and API</a:t>
            </a:r>
          </a:p>
        </p:txBody>
      </p:sp>
      <p:grpSp>
        <p:nvGrpSpPr>
          <p:cNvPr id="3" name="Group 2"/>
          <p:cNvGrpSpPr/>
          <p:nvPr/>
        </p:nvGrpSpPr>
        <p:grpSpPr>
          <a:xfrm>
            <a:off x="2105950" y="1027690"/>
            <a:ext cx="4132965" cy="4779354"/>
            <a:chOff x="4477843" y="1096890"/>
            <a:chExt cx="4362820" cy="5045158"/>
          </a:xfrm>
        </p:grpSpPr>
        <p:pic>
          <p:nvPicPr>
            <p:cNvPr id="1028" name="Picture 4" descr="https://documents.lucidchart.com/documents/a9102502-ac99-4a7c-a4e0-ebb0a4597b41/pages/0_0?a=162&amp;x=240&amp;y=34&amp;w=171&amp;h=132&amp;store=1&amp;accept=image%2F*&amp;auth=LCA%2036b8ad5038575ffedd9652b3dc95d4639218c654-ts%3D1529847734"/>
            <p:cNvPicPr>
              <a:picLocks noChangeAspect="1" noChangeArrowheads="1"/>
            </p:cNvPicPr>
            <p:nvPr/>
          </p:nvPicPr>
          <p:blipFill rotWithShape="1">
            <a:blip r:embed="rId2">
              <a:extLst>
                <a:ext uri="{28A0092B-C50C-407E-A947-70E740481C1C}">
                  <a14:useLocalDpi xmlns:a14="http://schemas.microsoft.com/office/drawing/2010/main" val="0"/>
                </a:ext>
              </a:extLst>
            </a:blip>
            <a:srcRect t="8960" b="10296"/>
            <a:stretch/>
          </p:blipFill>
          <p:spPr bwMode="auto">
            <a:xfrm>
              <a:off x="5894874" y="1096890"/>
              <a:ext cx="1422445" cy="888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557319" y="2234280"/>
              <a:ext cx="1571352" cy="1352339"/>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7041536" y="2238979"/>
              <a:ext cx="1565892" cy="1347640"/>
            </a:xfrm>
            <a:prstGeom prst="rect">
              <a:avLst/>
            </a:prstGeom>
            <a:ln>
              <a:solidFill>
                <a:schemeClr val="tx1"/>
              </a:solidFill>
            </a:ln>
          </p:spPr>
        </p:pic>
        <p:sp>
          <p:nvSpPr>
            <p:cNvPr id="6" name="Rounded Rectangle 5"/>
            <p:cNvSpPr/>
            <p:nvPr/>
          </p:nvSpPr>
          <p:spPr>
            <a:xfrm>
              <a:off x="4557318" y="4174695"/>
              <a:ext cx="3942989" cy="709863"/>
            </a:xfrm>
            <a:prstGeom prst="roundRect">
              <a:avLst/>
            </a:prstGeom>
            <a:solidFill>
              <a:schemeClr val="accent3">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black"/>
                  </a:solidFill>
                  <a:latin typeface="Calibri" panose="020F0502020204030204"/>
                </a:rPr>
                <a:t>Resource Storage</a:t>
              </a:r>
            </a:p>
            <a:p>
              <a:pPr algn="ctr">
                <a:defRPr/>
              </a:pPr>
              <a:r>
                <a:rPr lang="en-US" dirty="0" err="1">
                  <a:solidFill>
                    <a:prstClr val="black"/>
                  </a:solidFill>
                  <a:latin typeface="Calibri" panose="020F0502020204030204"/>
                </a:rPr>
                <a:t>iRODS</a:t>
              </a:r>
              <a:r>
                <a:rPr lang="en-US" dirty="0">
                  <a:solidFill>
                    <a:prstClr val="black"/>
                  </a:solidFill>
                  <a:latin typeface="Calibri" panose="020F0502020204030204"/>
                </a:rPr>
                <a:t> “Network File System”</a:t>
              </a:r>
            </a:p>
          </p:txBody>
        </p:sp>
        <p:sp>
          <p:nvSpPr>
            <p:cNvPr id="9" name="TextBox 8"/>
            <p:cNvSpPr txBox="1"/>
            <p:nvPr/>
          </p:nvSpPr>
          <p:spPr>
            <a:xfrm>
              <a:off x="4487335" y="1738717"/>
              <a:ext cx="1813371" cy="389872"/>
            </a:xfrm>
            <a:prstGeom prst="rect">
              <a:avLst/>
            </a:prstGeom>
            <a:noFill/>
          </p:spPr>
          <p:txBody>
            <a:bodyPr wrap="square" rtlCol="0">
              <a:spAutoFit/>
            </a:bodyPr>
            <a:lstStyle/>
            <a:p>
              <a:pPr>
                <a:defRPr/>
              </a:pPr>
              <a:r>
                <a:rPr lang="en-US" dirty="0">
                  <a:solidFill>
                    <a:prstClr val="black"/>
                  </a:solidFill>
                  <a:latin typeface="Calibri"/>
                </a:rPr>
                <a:t>Django Website</a:t>
              </a:r>
            </a:p>
          </p:txBody>
        </p:sp>
        <p:sp>
          <p:nvSpPr>
            <p:cNvPr id="10" name="TextBox 9"/>
            <p:cNvSpPr txBox="1"/>
            <p:nvPr/>
          </p:nvSpPr>
          <p:spPr>
            <a:xfrm>
              <a:off x="6737408" y="1731251"/>
              <a:ext cx="2009315" cy="389872"/>
            </a:xfrm>
            <a:prstGeom prst="rect">
              <a:avLst/>
            </a:prstGeom>
            <a:noFill/>
          </p:spPr>
          <p:txBody>
            <a:bodyPr wrap="square" rtlCol="0">
              <a:spAutoFit/>
            </a:bodyPr>
            <a:lstStyle/>
            <a:p>
              <a:pPr algn="r">
                <a:defRPr/>
              </a:pPr>
              <a:r>
                <a:rPr lang="en-US" dirty="0">
                  <a:solidFill>
                    <a:prstClr val="black"/>
                  </a:solidFill>
                  <a:latin typeface="Calibri"/>
                </a:rPr>
                <a:t>HydroShare Apps</a:t>
              </a:r>
            </a:p>
          </p:txBody>
        </p:sp>
        <p:sp>
          <p:nvSpPr>
            <p:cNvPr id="18" name="Left-Right Arrow 17"/>
            <p:cNvSpPr/>
            <p:nvPr/>
          </p:nvSpPr>
          <p:spPr>
            <a:xfrm>
              <a:off x="6128671" y="2808424"/>
              <a:ext cx="912866" cy="305515"/>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prstClr val="white"/>
                </a:solidFill>
                <a:latin typeface="Calibri"/>
              </a:endParaRPr>
            </a:p>
          </p:txBody>
        </p:sp>
        <p:sp>
          <p:nvSpPr>
            <p:cNvPr id="20" name="Left-Right Arrow 19"/>
            <p:cNvSpPr/>
            <p:nvPr/>
          </p:nvSpPr>
          <p:spPr>
            <a:xfrm rot="5400000">
              <a:off x="5095502" y="3712587"/>
              <a:ext cx="588079" cy="336141"/>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prstClr val="white"/>
                </a:solidFill>
                <a:latin typeface="Calibri"/>
              </a:endParaRPr>
            </a:p>
          </p:txBody>
        </p:sp>
        <p:sp>
          <p:nvSpPr>
            <p:cNvPr id="21" name="Rectangle 20"/>
            <p:cNvSpPr/>
            <p:nvPr/>
          </p:nvSpPr>
          <p:spPr>
            <a:xfrm>
              <a:off x="6077013" y="2385084"/>
              <a:ext cx="1016181" cy="389872"/>
            </a:xfrm>
            <a:prstGeom prst="rect">
              <a:avLst/>
            </a:prstGeom>
          </p:spPr>
          <p:txBody>
            <a:bodyPr wrap="square">
              <a:spAutoFit/>
            </a:bodyPr>
            <a:lstStyle/>
            <a:p>
              <a:pPr algn="ctr">
                <a:defRPr/>
              </a:pPr>
              <a:r>
                <a:rPr lang="en-US" b="1" dirty="0">
                  <a:solidFill>
                    <a:prstClr val="black"/>
                  </a:solidFill>
                  <a:latin typeface="Calibri"/>
                </a:rPr>
                <a:t>API</a:t>
              </a:r>
              <a:endParaRPr lang="en-US" dirty="0">
                <a:solidFill>
                  <a:prstClr val="black"/>
                </a:solidFill>
                <a:latin typeface="Calibri"/>
              </a:endParaRPr>
            </a:p>
          </p:txBody>
        </p:sp>
        <p:sp>
          <p:nvSpPr>
            <p:cNvPr id="23" name="TextBox 22"/>
            <p:cNvSpPr txBox="1"/>
            <p:nvPr/>
          </p:nvSpPr>
          <p:spPr>
            <a:xfrm>
              <a:off x="6188979" y="3398742"/>
              <a:ext cx="831863" cy="389872"/>
            </a:xfrm>
            <a:prstGeom prst="rect">
              <a:avLst/>
            </a:prstGeom>
            <a:noFill/>
          </p:spPr>
          <p:txBody>
            <a:bodyPr wrap="none" rtlCol="0">
              <a:spAutoFit/>
            </a:bodyPr>
            <a:lstStyle/>
            <a:p>
              <a:pPr>
                <a:defRPr/>
              </a:pPr>
              <a:r>
                <a:rPr lang="en-US" dirty="0">
                  <a:solidFill>
                    <a:prstClr val="black"/>
                  </a:solidFill>
                  <a:latin typeface="Calibri"/>
                </a:rPr>
                <a:t>OAuth</a:t>
              </a:r>
            </a:p>
          </p:txBody>
        </p:sp>
        <p:grpSp>
          <p:nvGrpSpPr>
            <p:cNvPr id="8" name="Group 7"/>
            <p:cNvGrpSpPr/>
            <p:nvPr/>
          </p:nvGrpSpPr>
          <p:grpSpPr>
            <a:xfrm>
              <a:off x="4587159" y="5079305"/>
              <a:ext cx="1569503" cy="1062743"/>
              <a:chOff x="7510833" y="5127430"/>
              <a:chExt cx="1569503" cy="1062743"/>
            </a:xfrm>
            <a:solidFill>
              <a:srgbClr val="00B0F0"/>
            </a:solidFill>
          </p:grpSpPr>
          <p:sp>
            <p:nvSpPr>
              <p:cNvPr id="13" name="Flowchart: Magnetic Disk 12"/>
              <p:cNvSpPr/>
              <p:nvPr/>
            </p:nvSpPr>
            <p:spPr>
              <a:xfrm>
                <a:off x="7546098" y="5127430"/>
                <a:ext cx="1534238" cy="1062743"/>
              </a:xfrm>
              <a:prstGeom prst="flowChartMagneticDisk">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80000"/>
                  </a:lnSpc>
                  <a:defRPr/>
                </a:pPr>
                <a:endParaRPr lang="en-US" sz="2400" spc="-75">
                  <a:solidFill>
                    <a:srgbClr val="1F497D"/>
                  </a:solidFill>
                  <a:latin typeface="Calibri"/>
                </a:endParaRPr>
              </a:p>
            </p:txBody>
          </p:sp>
          <p:sp>
            <p:nvSpPr>
              <p:cNvPr id="24" name="TextBox 23"/>
              <p:cNvSpPr txBox="1"/>
              <p:nvPr/>
            </p:nvSpPr>
            <p:spPr>
              <a:xfrm>
                <a:off x="7510833" y="5492616"/>
                <a:ext cx="1569503" cy="682277"/>
              </a:xfrm>
              <a:prstGeom prst="rect">
                <a:avLst/>
              </a:prstGeom>
              <a:noFill/>
            </p:spPr>
            <p:txBody>
              <a:bodyPr wrap="square" rtlCol="0">
                <a:spAutoFit/>
              </a:bodyPr>
              <a:lstStyle/>
              <a:p>
                <a:pPr algn="ctr">
                  <a:defRPr/>
                </a:pPr>
                <a:r>
                  <a:rPr lang="en-US" dirty="0">
                    <a:solidFill>
                      <a:prstClr val="black"/>
                    </a:solidFill>
                    <a:latin typeface="Calibri"/>
                  </a:rPr>
                  <a:t>HydroShare Data Store</a:t>
                </a:r>
              </a:p>
            </p:txBody>
          </p:sp>
        </p:grpSp>
        <p:grpSp>
          <p:nvGrpSpPr>
            <p:cNvPr id="7" name="Group 6"/>
            <p:cNvGrpSpPr/>
            <p:nvPr/>
          </p:nvGrpSpPr>
          <p:grpSpPr>
            <a:xfrm>
              <a:off x="6948437" y="5079305"/>
              <a:ext cx="1569503" cy="1062743"/>
              <a:chOff x="9872111" y="5166324"/>
              <a:chExt cx="1569503" cy="1062743"/>
            </a:xfrm>
            <a:solidFill>
              <a:srgbClr val="00B0F0"/>
            </a:solidFill>
          </p:grpSpPr>
          <p:sp>
            <p:nvSpPr>
              <p:cNvPr id="16" name="Flowchart: Magnetic Disk 15"/>
              <p:cNvSpPr/>
              <p:nvPr/>
            </p:nvSpPr>
            <p:spPr>
              <a:xfrm>
                <a:off x="9889744" y="5166324"/>
                <a:ext cx="1534238" cy="1062743"/>
              </a:xfrm>
              <a:prstGeom prst="flowChartMagneticDisk">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80000"/>
                  </a:lnSpc>
                  <a:defRPr/>
                </a:pPr>
                <a:endParaRPr lang="en-US" sz="2400" b="1" spc="-75">
                  <a:solidFill>
                    <a:srgbClr val="1F497D"/>
                  </a:solidFill>
                  <a:latin typeface="Calibri"/>
                </a:endParaRPr>
              </a:p>
            </p:txBody>
          </p:sp>
          <p:sp>
            <p:nvSpPr>
              <p:cNvPr id="25" name="TextBox 24"/>
              <p:cNvSpPr txBox="1"/>
              <p:nvPr/>
            </p:nvSpPr>
            <p:spPr>
              <a:xfrm>
                <a:off x="9872111" y="5528712"/>
                <a:ext cx="1569503" cy="682277"/>
              </a:xfrm>
              <a:prstGeom prst="rect">
                <a:avLst/>
              </a:prstGeom>
              <a:noFill/>
            </p:spPr>
            <p:txBody>
              <a:bodyPr wrap="square" rtlCol="0">
                <a:spAutoFit/>
              </a:bodyPr>
              <a:lstStyle/>
              <a:p>
                <a:pPr algn="ctr">
                  <a:defRPr/>
                </a:pPr>
                <a:r>
                  <a:rPr lang="en-US" dirty="0">
                    <a:solidFill>
                      <a:prstClr val="black"/>
                    </a:solidFill>
                    <a:latin typeface="Calibri"/>
                  </a:rPr>
                  <a:t>Federated Data Store</a:t>
                </a:r>
              </a:p>
            </p:txBody>
          </p:sp>
        </p:grpSp>
        <p:sp>
          <p:nvSpPr>
            <p:cNvPr id="28" name="Left-Right Arrow 27"/>
            <p:cNvSpPr/>
            <p:nvPr/>
          </p:nvSpPr>
          <p:spPr>
            <a:xfrm rot="5400000">
              <a:off x="7530442" y="3712586"/>
              <a:ext cx="588077" cy="336141"/>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prstClr val="white"/>
                </a:solidFill>
                <a:latin typeface="Calibri"/>
              </a:endParaRPr>
            </a:p>
          </p:txBody>
        </p:sp>
        <p:sp>
          <p:nvSpPr>
            <p:cNvPr id="29" name="Rectangle 28"/>
            <p:cNvSpPr/>
            <p:nvPr/>
          </p:nvSpPr>
          <p:spPr>
            <a:xfrm>
              <a:off x="7824482" y="3698398"/>
              <a:ext cx="1016181" cy="389872"/>
            </a:xfrm>
            <a:prstGeom prst="rect">
              <a:avLst/>
            </a:prstGeom>
          </p:spPr>
          <p:txBody>
            <a:bodyPr wrap="square">
              <a:spAutoFit/>
            </a:bodyPr>
            <a:lstStyle/>
            <a:p>
              <a:pPr algn="ctr">
                <a:defRPr/>
              </a:pPr>
              <a:r>
                <a:rPr lang="en-US" b="1" dirty="0">
                  <a:solidFill>
                    <a:prstClr val="black"/>
                  </a:solidFill>
                  <a:latin typeface="Calibri"/>
                </a:rPr>
                <a:t>API</a:t>
              </a:r>
              <a:endParaRPr lang="en-US" dirty="0">
                <a:solidFill>
                  <a:prstClr val="black"/>
                </a:solidFill>
                <a:latin typeface="Calibri"/>
              </a:endParaRPr>
            </a:p>
          </p:txBody>
        </p:sp>
        <p:sp>
          <p:nvSpPr>
            <p:cNvPr id="30" name="Rectangle 29"/>
            <p:cNvSpPr/>
            <p:nvPr/>
          </p:nvSpPr>
          <p:spPr>
            <a:xfrm>
              <a:off x="4477843" y="3704803"/>
              <a:ext cx="1016181" cy="389872"/>
            </a:xfrm>
            <a:prstGeom prst="rect">
              <a:avLst/>
            </a:prstGeom>
          </p:spPr>
          <p:txBody>
            <a:bodyPr wrap="square">
              <a:spAutoFit/>
            </a:bodyPr>
            <a:lstStyle/>
            <a:p>
              <a:pPr algn="ctr">
                <a:defRPr/>
              </a:pPr>
              <a:r>
                <a:rPr lang="en-US" b="1" dirty="0">
                  <a:solidFill>
                    <a:prstClr val="black"/>
                  </a:solidFill>
                  <a:latin typeface="Calibri"/>
                </a:rPr>
                <a:t>API</a:t>
              </a:r>
              <a:endParaRPr lang="en-US" dirty="0">
                <a:solidFill>
                  <a:prstClr val="black"/>
                </a:solidFill>
                <a:latin typeface="Calibri"/>
              </a:endParaRPr>
            </a:p>
          </p:txBody>
        </p:sp>
        <p:cxnSp>
          <p:nvCxnSpPr>
            <p:cNvPr id="27" name="Straight Connector 26"/>
            <p:cNvCxnSpPr>
              <a:stCxn id="13" idx="1"/>
            </p:cNvCxnSpPr>
            <p:nvPr/>
          </p:nvCxnSpPr>
          <p:spPr>
            <a:xfrm flipH="1" flipV="1">
              <a:off x="5389541" y="4884558"/>
              <a:ext cx="2" cy="1947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6" idx="1"/>
            </p:cNvCxnSpPr>
            <p:nvPr/>
          </p:nvCxnSpPr>
          <p:spPr>
            <a:xfrm flipH="1" flipV="1">
              <a:off x="7733188" y="4898733"/>
              <a:ext cx="1" cy="1805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1" y="2180227"/>
            <a:ext cx="2105951" cy="1077218"/>
          </a:xfrm>
          <a:prstGeom prst="rect">
            <a:avLst/>
          </a:prstGeom>
          <a:noFill/>
        </p:spPr>
        <p:txBody>
          <a:bodyPr wrap="square" rtlCol="0">
            <a:spAutoFit/>
          </a:bodyPr>
          <a:lstStyle/>
          <a:p>
            <a:pPr marL="214313" indent="-214313">
              <a:buFont typeface="Arial" panose="020B0604020202020204" pitchFamily="34" charset="0"/>
              <a:buChar char="•"/>
              <a:defRPr/>
            </a:pPr>
            <a:r>
              <a:rPr lang="en-US" sz="1600" dirty="0">
                <a:solidFill>
                  <a:prstClr val="white">
                    <a:lumMod val="50000"/>
                  </a:prstClr>
                </a:solidFill>
                <a:latin typeface="Calibri"/>
              </a:rPr>
              <a:t>Organize and annotate your content</a:t>
            </a:r>
          </a:p>
          <a:p>
            <a:pPr marL="214313" indent="-214313">
              <a:buFont typeface="Arial" panose="020B0604020202020204" pitchFamily="34" charset="0"/>
              <a:buChar char="•"/>
              <a:defRPr/>
            </a:pPr>
            <a:r>
              <a:rPr lang="en-US" sz="1600" dirty="0">
                <a:solidFill>
                  <a:prstClr val="white">
                    <a:lumMod val="50000"/>
                  </a:prstClr>
                </a:solidFill>
                <a:latin typeface="Calibri"/>
              </a:rPr>
              <a:t>Manage access</a:t>
            </a:r>
          </a:p>
        </p:txBody>
      </p:sp>
      <p:sp>
        <p:nvSpPr>
          <p:cNvPr id="31" name="TextBox 30"/>
          <p:cNvSpPr txBox="1"/>
          <p:nvPr/>
        </p:nvSpPr>
        <p:spPr>
          <a:xfrm>
            <a:off x="6238916" y="2131239"/>
            <a:ext cx="2604648" cy="1077218"/>
          </a:xfrm>
          <a:prstGeom prst="rect">
            <a:avLst/>
          </a:prstGeom>
          <a:noFill/>
        </p:spPr>
        <p:txBody>
          <a:bodyPr wrap="square" rtlCol="0">
            <a:spAutoFit/>
          </a:bodyPr>
          <a:lstStyle/>
          <a:p>
            <a:pPr marL="214313" indent="-214313">
              <a:buFont typeface="Arial" panose="020B0604020202020204" pitchFamily="34" charset="0"/>
              <a:buChar char="•"/>
              <a:defRPr/>
            </a:pPr>
            <a:r>
              <a:rPr lang="en-US" sz="1600" dirty="0">
                <a:solidFill>
                  <a:prstClr val="white">
                    <a:lumMod val="50000"/>
                  </a:prstClr>
                </a:solidFill>
                <a:latin typeface="Calibri"/>
              </a:rPr>
              <a:t>Web software to operate on content you have access to (Apps)</a:t>
            </a:r>
          </a:p>
          <a:p>
            <a:pPr marL="214313" indent="-214313">
              <a:buFont typeface="Arial" panose="020B0604020202020204" pitchFamily="34" charset="0"/>
              <a:buChar char="•"/>
              <a:defRPr/>
            </a:pPr>
            <a:r>
              <a:rPr lang="en-US" sz="1600" dirty="0">
                <a:solidFill>
                  <a:prstClr val="white">
                    <a:lumMod val="50000"/>
                  </a:prstClr>
                </a:solidFill>
                <a:latin typeface="Calibri"/>
              </a:rPr>
              <a:t>Extensibility</a:t>
            </a:r>
          </a:p>
        </p:txBody>
      </p:sp>
      <p:sp>
        <p:nvSpPr>
          <p:cNvPr id="34" name="TextBox 33"/>
          <p:cNvSpPr txBox="1"/>
          <p:nvPr/>
        </p:nvSpPr>
        <p:spPr>
          <a:xfrm>
            <a:off x="6238916" y="4612987"/>
            <a:ext cx="2817610" cy="1323439"/>
          </a:xfrm>
          <a:prstGeom prst="rect">
            <a:avLst/>
          </a:prstGeom>
          <a:noFill/>
        </p:spPr>
        <p:txBody>
          <a:bodyPr wrap="square" rtlCol="0">
            <a:spAutoFit/>
          </a:bodyPr>
          <a:lstStyle/>
          <a:p>
            <a:pPr marL="214313" indent="-214313">
              <a:buFont typeface="Arial" panose="020B0604020202020204" pitchFamily="34" charset="0"/>
              <a:buChar char="•"/>
              <a:defRPr/>
            </a:pPr>
            <a:r>
              <a:rPr lang="en-US" sz="1600" dirty="0" err="1">
                <a:solidFill>
                  <a:prstClr val="black"/>
                </a:solidFill>
                <a:latin typeface="Calibri"/>
              </a:rPr>
              <a:t>SWATShare</a:t>
            </a:r>
            <a:r>
              <a:rPr lang="en-US" sz="1600" dirty="0">
                <a:solidFill>
                  <a:prstClr val="black"/>
                </a:solidFill>
                <a:latin typeface="Calibri"/>
              </a:rPr>
              <a:t> (</a:t>
            </a:r>
            <a:r>
              <a:rPr lang="en-US" sz="1600" dirty="0" err="1">
                <a:solidFill>
                  <a:prstClr val="black"/>
                </a:solidFill>
                <a:latin typeface="Calibri"/>
              </a:rPr>
              <a:t>Hubzero</a:t>
            </a:r>
            <a:r>
              <a:rPr lang="en-US" sz="1600" dirty="0">
                <a:solidFill>
                  <a:prstClr val="black"/>
                </a:solidFill>
                <a:latin typeface="Calibri"/>
              </a:rPr>
              <a:t>)</a:t>
            </a:r>
          </a:p>
          <a:p>
            <a:pPr marL="214313" indent="-214313">
              <a:buFont typeface="Arial" panose="020B0604020202020204" pitchFamily="34" charset="0"/>
              <a:buChar char="•"/>
              <a:defRPr/>
            </a:pPr>
            <a:r>
              <a:rPr lang="en-US" sz="1600" dirty="0" err="1">
                <a:solidFill>
                  <a:prstClr val="black"/>
                </a:solidFill>
                <a:latin typeface="Calibri"/>
              </a:rPr>
              <a:t>JupyterHub</a:t>
            </a:r>
            <a:endParaRPr lang="en-US" sz="1600" dirty="0">
              <a:solidFill>
                <a:prstClr val="black"/>
              </a:solidFill>
              <a:latin typeface="Calibri"/>
            </a:endParaRPr>
          </a:p>
          <a:p>
            <a:pPr marL="214313" indent="-214313">
              <a:buFont typeface="Arial" panose="020B0604020202020204" pitchFamily="34" charset="0"/>
              <a:buChar char="•"/>
              <a:defRPr/>
            </a:pPr>
            <a:r>
              <a:rPr lang="en-US" sz="1600" dirty="0" err="1">
                <a:solidFill>
                  <a:prstClr val="black"/>
                </a:solidFill>
                <a:latin typeface="Calibri"/>
              </a:rPr>
              <a:t>Unidata</a:t>
            </a:r>
            <a:r>
              <a:rPr lang="en-US" sz="1600" dirty="0">
                <a:solidFill>
                  <a:prstClr val="black"/>
                </a:solidFill>
                <a:latin typeface="Calibri"/>
              </a:rPr>
              <a:t> – THREDDS</a:t>
            </a:r>
          </a:p>
          <a:p>
            <a:pPr marL="214313" indent="-214313">
              <a:buFont typeface="Arial" panose="020B0604020202020204" pitchFamily="34" charset="0"/>
              <a:buChar char="•"/>
              <a:defRPr/>
            </a:pPr>
            <a:r>
              <a:rPr lang="en-US" sz="1600" dirty="0">
                <a:solidFill>
                  <a:prstClr val="black"/>
                </a:solidFill>
                <a:latin typeface="Calibri"/>
              </a:rPr>
              <a:t>NWM Viewer</a:t>
            </a:r>
          </a:p>
          <a:p>
            <a:pPr marL="214313" indent="-214313">
              <a:buFont typeface="Arial" panose="020B0604020202020204" pitchFamily="34" charset="0"/>
              <a:buChar char="•"/>
              <a:defRPr/>
            </a:pPr>
            <a:r>
              <a:rPr lang="en-US" sz="1600" dirty="0">
                <a:solidFill>
                  <a:prstClr val="black"/>
                </a:solidFill>
                <a:latin typeface="Calibri"/>
              </a:rPr>
              <a:t>Multiple other Tethys Apps</a:t>
            </a:r>
          </a:p>
        </p:txBody>
      </p:sp>
      <p:sp>
        <p:nvSpPr>
          <p:cNvPr id="35" name="TextBox 34"/>
          <p:cNvSpPr txBox="1"/>
          <p:nvPr/>
        </p:nvSpPr>
        <p:spPr>
          <a:xfrm>
            <a:off x="162747" y="1373603"/>
            <a:ext cx="1406729" cy="646331"/>
          </a:xfrm>
          <a:prstGeom prst="rect">
            <a:avLst/>
          </a:prstGeom>
          <a:noFill/>
        </p:spPr>
        <p:txBody>
          <a:bodyPr wrap="square" rtlCol="0">
            <a:spAutoFit/>
          </a:bodyPr>
          <a:lstStyle/>
          <a:p>
            <a:pPr algn="ctr">
              <a:defRPr/>
            </a:pPr>
            <a:r>
              <a:rPr lang="en-US" b="1" dirty="0">
                <a:solidFill>
                  <a:srgbClr val="FF0000"/>
                </a:solidFill>
                <a:latin typeface="Calibri"/>
              </a:rPr>
              <a:t>Resource exploration</a:t>
            </a:r>
          </a:p>
        </p:txBody>
      </p:sp>
      <p:sp>
        <p:nvSpPr>
          <p:cNvPr id="36" name="TextBox 35"/>
          <p:cNvSpPr txBox="1"/>
          <p:nvPr/>
        </p:nvSpPr>
        <p:spPr>
          <a:xfrm>
            <a:off x="6851856" y="1325329"/>
            <a:ext cx="1319321" cy="646331"/>
          </a:xfrm>
          <a:prstGeom prst="rect">
            <a:avLst/>
          </a:prstGeom>
          <a:noFill/>
        </p:spPr>
        <p:txBody>
          <a:bodyPr wrap="square" rtlCol="0">
            <a:spAutoFit/>
          </a:bodyPr>
          <a:lstStyle/>
          <a:p>
            <a:pPr algn="ctr">
              <a:defRPr/>
            </a:pPr>
            <a:r>
              <a:rPr lang="en-US" b="1" dirty="0">
                <a:solidFill>
                  <a:srgbClr val="FF0000"/>
                </a:solidFill>
                <a:latin typeface="Calibri"/>
              </a:rPr>
              <a:t>Actions on Resources</a:t>
            </a:r>
          </a:p>
        </p:txBody>
      </p:sp>
      <p:sp>
        <p:nvSpPr>
          <p:cNvPr id="37" name="TextBox 36"/>
          <p:cNvSpPr txBox="1"/>
          <p:nvPr/>
        </p:nvSpPr>
        <p:spPr>
          <a:xfrm>
            <a:off x="728066" y="4002647"/>
            <a:ext cx="1252435" cy="646331"/>
          </a:xfrm>
          <a:prstGeom prst="rect">
            <a:avLst/>
          </a:prstGeom>
          <a:noFill/>
        </p:spPr>
        <p:txBody>
          <a:bodyPr wrap="square" rtlCol="0">
            <a:spAutoFit/>
          </a:bodyPr>
          <a:lstStyle/>
          <a:p>
            <a:pPr algn="ctr">
              <a:defRPr/>
            </a:pPr>
            <a:r>
              <a:rPr lang="en-US" b="1" dirty="0">
                <a:solidFill>
                  <a:srgbClr val="FF0000"/>
                </a:solidFill>
                <a:latin typeface="Calibri"/>
              </a:rPr>
              <a:t>Distributed file storage</a:t>
            </a:r>
          </a:p>
        </p:txBody>
      </p:sp>
    </p:spTree>
    <p:extLst>
      <p:ext uri="{BB962C8B-B14F-4D97-AF65-F5344CB8AC3E}">
        <p14:creationId xmlns:p14="http://schemas.microsoft.com/office/powerpoint/2010/main" val="2671506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8"/>
          <p:cNvSpPr>
            <a:spLocks noChangeArrowheads="1"/>
          </p:cNvSpPr>
          <p:nvPr/>
        </p:nvSpPr>
        <p:spPr bwMode="auto">
          <a:xfrm>
            <a:off x="27162" y="1355398"/>
            <a:ext cx="2388320" cy="846386"/>
          </a:xfrm>
          <a:prstGeom prst="rect">
            <a:avLst/>
          </a:prstGeom>
          <a:noFill/>
          <a:ln w="9525">
            <a:noFill/>
            <a:miter lim="800000"/>
            <a:headEnd/>
            <a:tailEnd/>
          </a:ln>
        </p:spPr>
        <p:txBody>
          <a:bodyPr>
            <a:spAutoFit/>
          </a:bodyPr>
          <a:lstStyle/>
          <a:p>
            <a:pPr defTabSz="685800" eaLnBrk="1" hangingPunct="1">
              <a:spcBef>
                <a:spcPct val="45000"/>
              </a:spcBef>
            </a:pPr>
            <a:r>
              <a:rPr lang="en-US" sz="2000" dirty="0">
                <a:solidFill>
                  <a:srgbClr val="000000"/>
                </a:solidFill>
                <a:latin typeface="Calibri"/>
              </a:rPr>
              <a:t>1980’s  DMA  90 m</a:t>
            </a:r>
          </a:p>
          <a:p>
            <a:pPr defTabSz="685800" eaLnBrk="1" hangingPunct="1">
              <a:spcBef>
                <a:spcPct val="45000"/>
              </a:spcBef>
            </a:pPr>
            <a:r>
              <a:rPr lang="en-US" sz="2000" dirty="0">
                <a:solidFill>
                  <a:srgbClr val="000000"/>
                </a:solidFill>
                <a:latin typeface="Calibri"/>
              </a:rPr>
              <a:t>10</a:t>
            </a:r>
            <a:r>
              <a:rPr lang="en-US" sz="2000" baseline="30000" dirty="0">
                <a:solidFill>
                  <a:srgbClr val="000000"/>
                </a:solidFill>
                <a:latin typeface="Calibri"/>
              </a:rPr>
              <a:t>2</a:t>
            </a:r>
            <a:r>
              <a:rPr lang="en-US" sz="2000" dirty="0">
                <a:solidFill>
                  <a:srgbClr val="000000"/>
                </a:solidFill>
                <a:latin typeface="Calibri"/>
              </a:rPr>
              <a:t> cells/km</a:t>
            </a:r>
            <a:r>
              <a:rPr lang="en-US" sz="2000" baseline="30000" dirty="0">
                <a:solidFill>
                  <a:srgbClr val="000000"/>
                </a:solidFill>
                <a:latin typeface="Calibri"/>
              </a:rPr>
              <a:t>2</a:t>
            </a:r>
            <a:endParaRPr lang="en-US" sz="2000" dirty="0">
              <a:solidFill>
                <a:srgbClr val="000000"/>
              </a:solidFill>
              <a:latin typeface="Calibri"/>
            </a:endParaRPr>
          </a:p>
        </p:txBody>
      </p:sp>
      <p:sp>
        <p:nvSpPr>
          <p:cNvPr id="28676" name="Rectangle 39"/>
          <p:cNvSpPr>
            <a:spLocks noChangeArrowheads="1"/>
          </p:cNvSpPr>
          <p:nvPr/>
        </p:nvSpPr>
        <p:spPr bwMode="auto">
          <a:xfrm>
            <a:off x="27162" y="2784579"/>
            <a:ext cx="2672911" cy="846386"/>
          </a:xfrm>
          <a:prstGeom prst="rect">
            <a:avLst/>
          </a:prstGeom>
          <a:noFill/>
          <a:ln w="9525">
            <a:noFill/>
            <a:miter lim="800000"/>
            <a:headEnd/>
            <a:tailEnd/>
          </a:ln>
        </p:spPr>
        <p:txBody>
          <a:bodyPr wrap="none">
            <a:spAutoFit/>
          </a:bodyPr>
          <a:lstStyle/>
          <a:p>
            <a:pPr defTabSz="685800" eaLnBrk="1" hangingPunct="1">
              <a:spcBef>
                <a:spcPct val="45000"/>
              </a:spcBef>
            </a:pPr>
            <a:r>
              <a:rPr lang="en-US" sz="2000" dirty="0">
                <a:solidFill>
                  <a:srgbClr val="000000"/>
                </a:solidFill>
                <a:latin typeface="Calibri"/>
              </a:rPr>
              <a:t>1990’s USGS DEM  30 m</a:t>
            </a:r>
          </a:p>
          <a:p>
            <a:pPr defTabSz="685800" eaLnBrk="1" hangingPunct="1">
              <a:spcBef>
                <a:spcPct val="45000"/>
              </a:spcBef>
            </a:pPr>
            <a:r>
              <a:rPr lang="en-US" sz="2000" dirty="0">
                <a:solidFill>
                  <a:srgbClr val="000000"/>
                </a:solidFill>
                <a:latin typeface="Calibri"/>
              </a:rPr>
              <a:t>10</a:t>
            </a:r>
            <a:r>
              <a:rPr lang="en-US" sz="2000" baseline="30000" dirty="0">
                <a:solidFill>
                  <a:srgbClr val="000000"/>
                </a:solidFill>
                <a:latin typeface="Calibri"/>
              </a:rPr>
              <a:t>3</a:t>
            </a:r>
            <a:r>
              <a:rPr lang="en-US" sz="2000" dirty="0">
                <a:solidFill>
                  <a:srgbClr val="000000"/>
                </a:solidFill>
                <a:latin typeface="Calibri"/>
              </a:rPr>
              <a:t> cells/km</a:t>
            </a:r>
            <a:r>
              <a:rPr lang="en-US" sz="2000" baseline="30000" dirty="0">
                <a:solidFill>
                  <a:srgbClr val="000000"/>
                </a:solidFill>
                <a:latin typeface="Calibri"/>
              </a:rPr>
              <a:t>2</a:t>
            </a:r>
            <a:endParaRPr lang="en-US" sz="2000" dirty="0">
              <a:solidFill>
                <a:srgbClr val="000000"/>
              </a:solidFill>
              <a:latin typeface="Calibri"/>
            </a:endParaRPr>
          </a:p>
        </p:txBody>
      </p:sp>
      <p:sp>
        <p:nvSpPr>
          <p:cNvPr id="28677" name="Rectangle 39"/>
          <p:cNvSpPr>
            <a:spLocks noChangeArrowheads="1"/>
          </p:cNvSpPr>
          <p:nvPr/>
        </p:nvSpPr>
        <p:spPr bwMode="auto">
          <a:xfrm>
            <a:off x="27162" y="4191434"/>
            <a:ext cx="1938736" cy="846386"/>
          </a:xfrm>
          <a:prstGeom prst="rect">
            <a:avLst/>
          </a:prstGeom>
          <a:noFill/>
          <a:ln w="9525">
            <a:noFill/>
            <a:miter lim="800000"/>
            <a:headEnd/>
            <a:tailEnd/>
          </a:ln>
        </p:spPr>
        <p:txBody>
          <a:bodyPr wrap="none">
            <a:spAutoFit/>
          </a:bodyPr>
          <a:lstStyle/>
          <a:p>
            <a:pPr defTabSz="685800" eaLnBrk="1" hangingPunct="1">
              <a:spcBef>
                <a:spcPct val="45000"/>
              </a:spcBef>
            </a:pPr>
            <a:r>
              <a:rPr lang="en-US" sz="2000" dirty="0">
                <a:solidFill>
                  <a:srgbClr val="000000"/>
                </a:solidFill>
                <a:latin typeface="Calibri"/>
              </a:rPr>
              <a:t>2000’s NED 10 m</a:t>
            </a:r>
          </a:p>
          <a:p>
            <a:pPr defTabSz="685800" eaLnBrk="1" hangingPunct="1">
              <a:spcBef>
                <a:spcPct val="45000"/>
              </a:spcBef>
            </a:pPr>
            <a:r>
              <a:rPr lang="en-US" sz="2000" dirty="0">
                <a:solidFill>
                  <a:srgbClr val="000000"/>
                </a:solidFill>
                <a:latin typeface="Calibri"/>
              </a:rPr>
              <a:t>10</a:t>
            </a:r>
            <a:r>
              <a:rPr lang="en-US" sz="2000" baseline="30000" dirty="0">
                <a:solidFill>
                  <a:srgbClr val="000000"/>
                </a:solidFill>
                <a:latin typeface="Calibri"/>
              </a:rPr>
              <a:t>4</a:t>
            </a:r>
            <a:r>
              <a:rPr lang="en-US" sz="2000" dirty="0">
                <a:solidFill>
                  <a:srgbClr val="000000"/>
                </a:solidFill>
                <a:latin typeface="Calibri"/>
              </a:rPr>
              <a:t> cells/km</a:t>
            </a:r>
            <a:r>
              <a:rPr lang="en-US" sz="2000" baseline="30000" dirty="0">
                <a:solidFill>
                  <a:srgbClr val="000000"/>
                </a:solidFill>
                <a:latin typeface="Calibri"/>
              </a:rPr>
              <a:t>2</a:t>
            </a:r>
            <a:endParaRPr lang="en-US" sz="2000" dirty="0">
              <a:solidFill>
                <a:srgbClr val="000000"/>
              </a:solidFill>
              <a:latin typeface="Calibri"/>
            </a:endParaRPr>
          </a:p>
        </p:txBody>
      </p:sp>
      <p:sp>
        <p:nvSpPr>
          <p:cNvPr id="28678" name="Rectangle 39"/>
          <p:cNvSpPr>
            <a:spLocks noChangeArrowheads="1"/>
          </p:cNvSpPr>
          <p:nvPr/>
        </p:nvSpPr>
        <p:spPr bwMode="auto">
          <a:xfrm>
            <a:off x="27161" y="5620616"/>
            <a:ext cx="2103268" cy="846386"/>
          </a:xfrm>
          <a:prstGeom prst="rect">
            <a:avLst/>
          </a:prstGeom>
          <a:noFill/>
          <a:ln w="9525">
            <a:noFill/>
            <a:miter lim="800000"/>
            <a:headEnd/>
            <a:tailEnd/>
          </a:ln>
        </p:spPr>
        <p:txBody>
          <a:bodyPr wrap="none">
            <a:spAutoFit/>
          </a:bodyPr>
          <a:lstStyle/>
          <a:p>
            <a:pPr defTabSz="685800" eaLnBrk="1" hangingPunct="1">
              <a:spcBef>
                <a:spcPct val="45000"/>
              </a:spcBef>
            </a:pPr>
            <a:r>
              <a:rPr lang="en-US" sz="2000" dirty="0">
                <a:solidFill>
                  <a:srgbClr val="000000"/>
                </a:solidFill>
                <a:latin typeface="Calibri"/>
              </a:rPr>
              <a:t>2010’s LIDAR ~1 m</a:t>
            </a:r>
          </a:p>
          <a:p>
            <a:pPr defTabSz="685800" eaLnBrk="1" hangingPunct="1">
              <a:spcBef>
                <a:spcPct val="45000"/>
              </a:spcBef>
            </a:pPr>
            <a:r>
              <a:rPr lang="en-US" sz="2000" dirty="0">
                <a:solidFill>
                  <a:srgbClr val="000000"/>
                </a:solidFill>
                <a:latin typeface="Calibri"/>
              </a:rPr>
              <a:t>10</a:t>
            </a:r>
            <a:r>
              <a:rPr lang="en-US" sz="2000" baseline="30000" dirty="0">
                <a:solidFill>
                  <a:srgbClr val="000000"/>
                </a:solidFill>
                <a:latin typeface="Calibri"/>
              </a:rPr>
              <a:t>6</a:t>
            </a:r>
            <a:r>
              <a:rPr lang="en-US" sz="2000" dirty="0">
                <a:solidFill>
                  <a:srgbClr val="000000"/>
                </a:solidFill>
                <a:latin typeface="Calibri"/>
              </a:rPr>
              <a:t> cells/km</a:t>
            </a:r>
            <a:r>
              <a:rPr lang="en-US" sz="2000" baseline="30000" dirty="0">
                <a:solidFill>
                  <a:srgbClr val="000000"/>
                </a:solidFill>
                <a:latin typeface="Calibri"/>
              </a:rPr>
              <a:t>2</a:t>
            </a:r>
            <a:endParaRPr lang="en-US" sz="2000" dirty="0">
              <a:solidFill>
                <a:srgbClr val="000000"/>
              </a:solidFill>
              <a:latin typeface="Calibri"/>
            </a:endParaRPr>
          </a:p>
        </p:txBody>
      </p:sp>
      <p:grpSp>
        <p:nvGrpSpPr>
          <p:cNvPr id="2" name="Group 50"/>
          <p:cNvGrpSpPr>
            <a:grpSpLocks/>
          </p:cNvGrpSpPr>
          <p:nvPr/>
        </p:nvGrpSpPr>
        <p:grpSpPr bwMode="auto">
          <a:xfrm>
            <a:off x="2635784" y="1020805"/>
            <a:ext cx="4478101" cy="5630973"/>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
        <p:nvSpPr>
          <p:cNvPr id="3" name="TextBox 2"/>
          <p:cNvSpPr txBox="1"/>
          <p:nvPr/>
        </p:nvSpPr>
        <p:spPr>
          <a:xfrm>
            <a:off x="7208006" y="765983"/>
            <a:ext cx="1801647" cy="707886"/>
          </a:xfrm>
          <a:prstGeom prst="rect">
            <a:avLst/>
          </a:prstGeom>
          <a:noFill/>
        </p:spPr>
        <p:txBody>
          <a:bodyPr wrap="none" rtlCol="0">
            <a:spAutoFit/>
          </a:bodyPr>
          <a:lstStyle/>
          <a:p>
            <a:pPr algn="ctr" defTabSz="685800" eaLnBrk="1" fontAlgn="auto" hangingPunct="1">
              <a:spcBef>
                <a:spcPts val="0"/>
              </a:spcBef>
              <a:spcAft>
                <a:spcPts val="0"/>
              </a:spcAft>
            </a:pPr>
            <a:r>
              <a:rPr lang="en-US" sz="2000" dirty="0">
                <a:solidFill>
                  <a:prstClr val="black"/>
                </a:solidFill>
                <a:latin typeface="Calibri"/>
              </a:rPr>
              <a:t>e.g. 50,000 km</a:t>
            </a:r>
            <a:r>
              <a:rPr lang="en-US" sz="2000" baseline="30000" dirty="0">
                <a:solidFill>
                  <a:prstClr val="black"/>
                </a:solidFill>
                <a:latin typeface="Calibri"/>
              </a:rPr>
              <a:t>2</a:t>
            </a:r>
          </a:p>
          <a:p>
            <a:pPr algn="ctr" defTabSz="685800" eaLnBrk="1" fontAlgn="auto" hangingPunct="1">
              <a:spcBef>
                <a:spcPts val="0"/>
              </a:spcBef>
              <a:spcAft>
                <a:spcPts val="0"/>
              </a:spcAft>
            </a:pPr>
            <a:r>
              <a:rPr lang="en-US" sz="2000" dirty="0">
                <a:solidFill>
                  <a:prstClr val="black"/>
                </a:solidFill>
                <a:latin typeface="Calibri"/>
              </a:rPr>
              <a:t>Watershed</a:t>
            </a:r>
          </a:p>
        </p:txBody>
      </p:sp>
      <p:sp>
        <p:nvSpPr>
          <p:cNvPr id="4" name="Rectangle 3"/>
          <p:cNvSpPr/>
          <p:nvPr/>
        </p:nvSpPr>
        <p:spPr>
          <a:xfrm>
            <a:off x="7541434" y="1473869"/>
            <a:ext cx="861133" cy="400110"/>
          </a:xfrm>
          <a:prstGeom prst="rect">
            <a:avLst/>
          </a:prstGeom>
        </p:spPr>
        <p:txBody>
          <a:bodyPr wrap="none">
            <a:spAutoFit/>
          </a:bodyPr>
          <a:lstStyle/>
          <a:p>
            <a:pPr defTabSz="685800" eaLnBrk="1" fontAlgn="auto" hangingPunct="1">
              <a:spcBef>
                <a:spcPts val="0"/>
              </a:spcBef>
              <a:spcAft>
                <a:spcPts val="0"/>
              </a:spcAft>
            </a:pPr>
            <a:r>
              <a:rPr lang="en-US" sz="2000" dirty="0">
                <a:solidFill>
                  <a:prstClr val="black"/>
                </a:solidFill>
                <a:latin typeface="Calibri"/>
              </a:rPr>
              <a:t>27 MB</a:t>
            </a:r>
          </a:p>
        </p:txBody>
      </p:sp>
      <p:sp>
        <p:nvSpPr>
          <p:cNvPr id="14" name="Rectangle 13"/>
          <p:cNvSpPr/>
          <p:nvPr/>
        </p:nvSpPr>
        <p:spPr>
          <a:xfrm>
            <a:off x="7613340" y="2703936"/>
            <a:ext cx="990977" cy="400110"/>
          </a:xfrm>
          <a:prstGeom prst="rect">
            <a:avLst/>
          </a:prstGeom>
        </p:spPr>
        <p:txBody>
          <a:bodyPr wrap="none">
            <a:spAutoFit/>
          </a:bodyPr>
          <a:lstStyle/>
          <a:p>
            <a:pPr defTabSz="685800" eaLnBrk="1" fontAlgn="auto" hangingPunct="1">
              <a:spcBef>
                <a:spcPts val="0"/>
              </a:spcBef>
              <a:spcAft>
                <a:spcPts val="0"/>
              </a:spcAft>
            </a:pPr>
            <a:r>
              <a:rPr lang="en-US" sz="2000" dirty="0">
                <a:solidFill>
                  <a:prstClr val="black"/>
                </a:solidFill>
                <a:latin typeface="Calibri"/>
              </a:rPr>
              <a:t>240 MB</a:t>
            </a:r>
          </a:p>
        </p:txBody>
      </p:sp>
      <p:sp>
        <p:nvSpPr>
          <p:cNvPr id="15" name="Rectangle 14"/>
          <p:cNvSpPr/>
          <p:nvPr/>
        </p:nvSpPr>
        <p:spPr>
          <a:xfrm>
            <a:off x="7772037" y="4376883"/>
            <a:ext cx="673582" cy="400110"/>
          </a:xfrm>
          <a:prstGeom prst="rect">
            <a:avLst/>
          </a:prstGeom>
        </p:spPr>
        <p:txBody>
          <a:bodyPr wrap="none">
            <a:spAutoFit/>
          </a:bodyPr>
          <a:lstStyle/>
          <a:p>
            <a:pPr defTabSz="685800" eaLnBrk="1" fontAlgn="auto" hangingPunct="1">
              <a:spcBef>
                <a:spcPts val="0"/>
              </a:spcBef>
              <a:spcAft>
                <a:spcPts val="0"/>
              </a:spcAft>
            </a:pPr>
            <a:r>
              <a:rPr lang="en-US" sz="2000" dirty="0">
                <a:solidFill>
                  <a:prstClr val="black"/>
                </a:solidFill>
                <a:latin typeface="Calibri"/>
              </a:rPr>
              <a:t>2 GB</a:t>
            </a:r>
          </a:p>
        </p:txBody>
      </p:sp>
      <p:sp>
        <p:nvSpPr>
          <p:cNvPr id="16" name="Rectangle 15"/>
          <p:cNvSpPr/>
          <p:nvPr/>
        </p:nvSpPr>
        <p:spPr>
          <a:xfrm>
            <a:off x="7772037" y="5716251"/>
            <a:ext cx="933269" cy="400110"/>
          </a:xfrm>
          <a:prstGeom prst="rect">
            <a:avLst/>
          </a:prstGeom>
        </p:spPr>
        <p:txBody>
          <a:bodyPr wrap="none">
            <a:spAutoFit/>
          </a:bodyPr>
          <a:lstStyle/>
          <a:p>
            <a:pPr defTabSz="685800" eaLnBrk="1" fontAlgn="auto" hangingPunct="1">
              <a:spcBef>
                <a:spcPts val="0"/>
              </a:spcBef>
              <a:spcAft>
                <a:spcPts val="0"/>
              </a:spcAft>
            </a:pPr>
            <a:r>
              <a:rPr lang="en-US" sz="2000" dirty="0">
                <a:solidFill>
                  <a:prstClr val="black"/>
                </a:solidFill>
                <a:latin typeface="Calibri"/>
              </a:rPr>
              <a:t>200 GB</a:t>
            </a:r>
          </a:p>
        </p:txBody>
      </p:sp>
      <p:sp>
        <p:nvSpPr>
          <p:cNvPr id="5" name="TextBox 4"/>
          <p:cNvSpPr txBox="1"/>
          <p:nvPr/>
        </p:nvSpPr>
        <p:spPr>
          <a:xfrm>
            <a:off x="7100432" y="6198834"/>
            <a:ext cx="2050601" cy="646331"/>
          </a:xfrm>
          <a:prstGeom prst="rect">
            <a:avLst/>
          </a:prstGeom>
          <a:noFill/>
        </p:spPr>
        <p:txBody>
          <a:bodyPr wrap="square" rtlCol="0">
            <a:spAutoFit/>
          </a:bodyPr>
          <a:lstStyle/>
          <a:p>
            <a:pPr algn="ctr" defTabSz="685800" eaLnBrk="1" fontAlgn="auto" hangingPunct="1">
              <a:spcBef>
                <a:spcPts val="0"/>
              </a:spcBef>
              <a:spcAft>
                <a:spcPts val="0"/>
              </a:spcAft>
            </a:pPr>
            <a:r>
              <a:rPr lang="en-US" sz="1800" dirty="0">
                <a:solidFill>
                  <a:srgbClr val="C0504D">
                    <a:lumMod val="75000"/>
                  </a:srgbClr>
                </a:solidFill>
                <a:latin typeface="Calibri"/>
              </a:rPr>
              <a:t>A factor 10,000 increase in 30 years</a:t>
            </a:r>
          </a:p>
        </p:txBody>
      </p:sp>
      <p:sp>
        <p:nvSpPr>
          <p:cNvPr id="19" name="Rectangle 2"/>
          <p:cNvSpPr txBox="1">
            <a:spLocks noChangeArrowheads="1"/>
          </p:cNvSpPr>
          <p:nvPr/>
        </p:nvSpPr>
        <p:spPr>
          <a:xfrm>
            <a:off x="0" y="0"/>
            <a:ext cx="9144000" cy="995363"/>
          </a:xfrm>
          <a:prstGeom prst="rect">
            <a:avLst/>
          </a:prstGeom>
        </p:spPr>
        <p:txBody>
          <a:bodyPr vert="horz" lIns="91440" tIns="45720" rIns="91440" bIns="45720" rtlCol="0" anchor="ctr">
            <a:normAutofit lnSpcReduction="100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auto">
              <a:spcAft>
                <a:spcPts val="0"/>
              </a:spcAft>
            </a:pPr>
            <a:r>
              <a:rPr lang="en-US" sz="3200" dirty="0" smtClean="0"/>
              <a:t>The challenge of increasing Digital Elevation Model (DEM) resolution</a:t>
            </a:r>
          </a:p>
        </p:txBody>
      </p:sp>
    </p:spTree>
    <p:extLst>
      <p:ext uri="{BB962C8B-B14F-4D97-AF65-F5344CB8AC3E}">
        <p14:creationId xmlns:p14="http://schemas.microsoft.com/office/powerpoint/2010/main" val="3911999076"/>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083" y="1792662"/>
            <a:ext cx="8685280" cy="4550988"/>
          </a:xfrm>
          <a:prstGeom prst="rect">
            <a:avLst/>
          </a:prstGeom>
        </p:spPr>
      </p:pic>
      <p:sp>
        <p:nvSpPr>
          <p:cNvPr id="2" name="Title 1"/>
          <p:cNvSpPr>
            <a:spLocks noGrp="1"/>
          </p:cNvSpPr>
          <p:nvPr>
            <p:ph type="title"/>
          </p:nvPr>
        </p:nvSpPr>
        <p:spPr>
          <a:xfrm>
            <a:off x="546496" y="169125"/>
            <a:ext cx="7886700" cy="752889"/>
          </a:xfrm>
        </p:spPr>
        <p:txBody>
          <a:bodyPr>
            <a:normAutofit/>
          </a:bodyPr>
          <a:lstStyle/>
          <a:p>
            <a:pPr algn="ctr"/>
            <a:r>
              <a:rPr lang="en-US" dirty="0" smtClean="0"/>
              <a:t>To Learn More About HydroShare</a:t>
            </a:r>
            <a:endParaRPr lang="en-US" dirty="0"/>
          </a:p>
        </p:txBody>
      </p:sp>
      <p:sp>
        <p:nvSpPr>
          <p:cNvPr id="3" name="Content Placeholder 2"/>
          <p:cNvSpPr>
            <a:spLocks noGrp="1"/>
          </p:cNvSpPr>
          <p:nvPr>
            <p:ph idx="1"/>
          </p:nvPr>
        </p:nvSpPr>
        <p:spPr>
          <a:xfrm>
            <a:off x="546496" y="1034568"/>
            <a:ext cx="7683104" cy="1093205"/>
          </a:xfrm>
        </p:spPr>
        <p:txBody>
          <a:bodyPr>
            <a:normAutofit/>
          </a:bodyPr>
          <a:lstStyle/>
          <a:p>
            <a:pPr marL="342900" indent="-342900"/>
            <a:r>
              <a:rPr lang="en-US" sz="1800" dirty="0"/>
              <a:t>Online Help </a:t>
            </a:r>
            <a:r>
              <a:rPr lang="en-US" sz="1800" dirty="0">
                <a:hlinkClick r:id="rId3"/>
              </a:rPr>
              <a:t>https://help.hydroshare.org/</a:t>
            </a:r>
            <a:endParaRPr lang="en-US" sz="1800" dirty="0"/>
          </a:p>
          <a:p>
            <a:pPr marL="342900" indent="-342900"/>
            <a:r>
              <a:rPr lang="en-US" sz="1800" dirty="0"/>
              <a:t>Publications </a:t>
            </a:r>
            <a:r>
              <a:rPr lang="en-US" sz="1800" dirty="0">
                <a:hlinkClick r:id="rId4"/>
              </a:rPr>
              <a:t>https://help.hydroshare.org/about-hydroshare/publish/</a:t>
            </a:r>
            <a:r>
              <a:rPr lang="en-US" sz="1800" dirty="0"/>
              <a:t>  </a:t>
            </a:r>
          </a:p>
        </p:txBody>
      </p:sp>
    </p:spTree>
    <p:extLst>
      <p:ext uri="{BB962C8B-B14F-4D97-AF65-F5344CB8AC3E}">
        <p14:creationId xmlns:p14="http://schemas.microsoft.com/office/powerpoint/2010/main" val="3378813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7135"/>
            <a:ext cx="9144000" cy="734786"/>
          </a:xfrm>
          <a:prstGeom prst="rect">
            <a:avLst/>
          </a:prstGeom>
          <a:solidFill>
            <a:srgbClr val="003C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FFFFFF"/>
              </a:solidFill>
              <a:ea typeface="ＭＳ Ｐゴシック" charset="0"/>
              <a:cs typeface="ＭＳ Ｐゴシック" charset="0"/>
            </a:endParaRPr>
          </a:p>
        </p:txBody>
      </p:sp>
      <p:sp>
        <p:nvSpPr>
          <p:cNvPr id="15363" name="Rectangle 40"/>
          <p:cNvSpPr>
            <a:spLocks noChangeArrowheads="1"/>
          </p:cNvSpPr>
          <p:nvPr/>
        </p:nvSpPr>
        <p:spPr bwMode="auto">
          <a:xfrm>
            <a:off x="2171700" y="4286250"/>
            <a:ext cx="4914900" cy="1714500"/>
          </a:xfrm>
          <a:prstGeom prst="rect">
            <a:avLst/>
          </a:prstGeom>
          <a:noFill/>
          <a:ln w="9525">
            <a:noFill/>
            <a:miter lim="800000"/>
            <a:headEnd/>
            <a:tailEnd/>
          </a:ln>
        </p:spPr>
        <p:txBody>
          <a:bodyPr/>
          <a:lstStyle/>
          <a:p>
            <a:pPr marL="728663" indent="-728663" eaLnBrk="0" hangingPunct="0">
              <a:tabLst>
                <a:tab pos="685800" algn="l"/>
              </a:tabLst>
            </a:pPr>
            <a:endParaRPr lang="en-US" sz="1350" dirty="0">
              <a:solidFill>
                <a:schemeClr val="bg2"/>
              </a:solidFill>
            </a:endParaRPr>
          </a:p>
        </p:txBody>
      </p:sp>
      <p:sp>
        <p:nvSpPr>
          <p:cNvPr id="2" name="Rectangle 1"/>
          <p:cNvSpPr/>
          <p:nvPr/>
        </p:nvSpPr>
        <p:spPr>
          <a:xfrm>
            <a:off x="102098" y="1225239"/>
            <a:ext cx="9054103" cy="646331"/>
          </a:xfrm>
          <a:prstGeom prst="rect">
            <a:avLst/>
          </a:prstGeom>
        </p:spPr>
        <p:txBody>
          <a:bodyPr wrap="square">
            <a:spAutoFit/>
          </a:bodyPr>
          <a:lstStyle/>
          <a:p>
            <a:r>
              <a:rPr lang="en-US" sz="1200" dirty="0"/>
              <a:t>David Arscott, Steve Kerlin, Melinda Daniels, Matt </a:t>
            </a:r>
            <a:r>
              <a:rPr lang="en-US" sz="1200" dirty="0" err="1"/>
              <a:t>Ehrhart</a:t>
            </a:r>
            <a:r>
              <a:rPr lang="en-US" sz="1200" dirty="0"/>
              <a:t>, Susan E. Gill, Anthony Aufdenkampe, Barry Evans, David Tarboton, Jeffrey S. Horsburgh, Scott Haag, Robert </a:t>
            </a:r>
            <a:r>
              <a:rPr lang="en-US" sz="1200" dirty="0" err="1"/>
              <a:t>Cheetham</a:t>
            </a:r>
            <a:r>
              <a:rPr lang="en-US" sz="1200" dirty="0"/>
              <a:t>, Emilio Mayorga, Nanette Marcum-Dietrich, Carolyn </a:t>
            </a:r>
            <a:r>
              <a:rPr lang="en-US" sz="1200" dirty="0" err="1"/>
              <a:t>Staudt</a:t>
            </a:r>
            <a:endParaRPr lang="en-US" sz="1200" dirty="0"/>
          </a:p>
          <a:p>
            <a:endParaRPr lang="en-US" sz="1200" dirty="0"/>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0886" y="6201357"/>
            <a:ext cx="964406" cy="45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descr="http://www.usu.edu/prm/identity/logos/vertical_wordmark_bl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6158" y="6233945"/>
            <a:ext cx="1257300" cy="3855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89898" y="5761902"/>
            <a:ext cx="1366802" cy="33957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562" y="5712866"/>
            <a:ext cx="1753730" cy="357241"/>
          </a:xfrm>
          <a:prstGeom prst="rect">
            <a:avLst/>
          </a:prstGeom>
        </p:spPr>
      </p:pic>
      <p:pic>
        <p:nvPicPr>
          <p:cNvPr id="15" name="Picture 7"/>
          <p:cNvPicPr>
            <a:picLocks noChangeAspect="1"/>
          </p:cNvPicPr>
          <p:nvPr/>
        </p:nvPicPr>
        <p:blipFill rotWithShape="1">
          <a:blip r:embed="rId6" cstate="screen">
            <a:extLst>
              <a:ext uri="{28A0092B-C50C-407E-A947-70E740481C1C}">
                <a14:useLocalDpi xmlns:a14="http://schemas.microsoft.com/office/drawing/2010/main"/>
              </a:ext>
            </a:extLst>
          </a:blip>
          <a:srcRect t="10758" b="30330"/>
          <a:stretch/>
        </p:blipFill>
        <p:spPr bwMode="auto">
          <a:xfrm>
            <a:off x="2977755" y="28566"/>
            <a:ext cx="3188494" cy="73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4617" y="6224597"/>
            <a:ext cx="1390125" cy="404271"/>
          </a:xfrm>
          <a:prstGeom prst="rect">
            <a:avLst/>
          </a:prstGeom>
        </p:spPr>
      </p:pic>
      <p:pic>
        <p:nvPicPr>
          <p:cNvPr id="16" name="Picture 2" descr="N:\Communication-Marketing\Branding\50th\web\logo-with-mark\stroud-blue-wave-50-rgb.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31128"/>
          <a:stretch/>
        </p:blipFill>
        <p:spPr bwMode="auto">
          <a:xfrm>
            <a:off x="89898" y="6158848"/>
            <a:ext cx="1207518" cy="535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38575" y="6186190"/>
            <a:ext cx="1376423" cy="481090"/>
          </a:xfrm>
          <a:prstGeom prst="rect">
            <a:avLst/>
          </a:prstGeom>
        </p:spPr>
      </p:pic>
      <p:pic>
        <p:nvPicPr>
          <p:cNvPr id="1026" name="Picture 2" descr="The Academy of Natural Sciences of Drexel Univers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5903" y="6238196"/>
            <a:ext cx="1433824" cy="377077"/>
          </a:xfrm>
          <a:prstGeom prst="rect">
            <a:avLst/>
          </a:prstGeom>
          <a:solidFill>
            <a:srgbClr val="0D0D0D"/>
          </a:solidFill>
        </p:spPr>
      </p:pic>
      <p:sp>
        <p:nvSpPr>
          <p:cNvPr id="20" name="TextBox 19"/>
          <p:cNvSpPr txBox="1"/>
          <p:nvPr/>
        </p:nvSpPr>
        <p:spPr>
          <a:xfrm>
            <a:off x="3214306" y="5689676"/>
            <a:ext cx="2715392" cy="321469"/>
          </a:xfrm>
          <a:prstGeom prst="rect">
            <a:avLst/>
          </a:prstGeom>
          <a:noFill/>
          <a:effectLst/>
        </p:spPr>
        <p:txBody>
          <a:bodyPr wrap="none" lIns="0" tIns="0" rIns="0" bIns="0" rtlCol="0">
            <a:noAutofit/>
          </a:bodyPr>
          <a:lstStyle/>
          <a:p>
            <a:pPr algn="ctr" eaLnBrk="0" hangingPunct="0"/>
            <a:r>
              <a:rPr lang="en-US" b="1" dirty="0">
                <a:hlinkClick r:id="rId11"/>
              </a:rPr>
              <a:t>http://wikiwatershed.org</a:t>
            </a:r>
            <a:r>
              <a:rPr lang="en-US" b="1" dirty="0"/>
              <a:t> </a:t>
            </a:r>
          </a:p>
        </p:txBody>
      </p:sp>
      <p:sp>
        <p:nvSpPr>
          <p:cNvPr id="5" name="Rectangle 4"/>
          <p:cNvSpPr/>
          <p:nvPr/>
        </p:nvSpPr>
        <p:spPr>
          <a:xfrm>
            <a:off x="1454902" y="736204"/>
            <a:ext cx="6234200" cy="438582"/>
          </a:xfrm>
          <a:prstGeom prst="rect">
            <a:avLst/>
          </a:prstGeom>
        </p:spPr>
        <p:txBody>
          <a:bodyPr wrap="square">
            <a:spAutoFit/>
          </a:bodyPr>
          <a:lstStyle/>
          <a:p>
            <a:pPr algn="ctr"/>
            <a:r>
              <a:rPr lang="en-US" sz="2250" b="1" dirty="0">
                <a:solidFill>
                  <a:srgbClr val="001446">
                    <a:lumMod val="75000"/>
                    <a:lumOff val="25000"/>
                  </a:srgbClr>
                </a:solidFill>
              </a:rPr>
              <a:t>Online toolkit for watershed modeling</a:t>
            </a:r>
            <a:endParaRPr lang="en-US" sz="1350" dirty="0"/>
          </a:p>
        </p:txBody>
      </p:sp>
      <p:sp>
        <p:nvSpPr>
          <p:cNvPr id="25" name="Text Box 8"/>
          <p:cNvSpPr txBox="1">
            <a:spLocks noChangeArrowheads="1"/>
          </p:cNvSpPr>
          <p:nvPr/>
        </p:nvSpPr>
        <p:spPr bwMode="auto">
          <a:xfrm>
            <a:off x="693657" y="1715940"/>
            <a:ext cx="8129587" cy="3759480"/>
          </a:xfrm>
          <a:prstGeom prst="rect">
            <a:avLst/>
          </a:prstGeom>
          <a:solidFill>
            <a:srgbClr val="FFFFFF">
              <a:alpha val="60001"/>
            </a:srgbClr>
          </a:solidFill>
          <a:ln w="9525">
            <a:noFill/>
            <a:miter lim="800000"/>
            <a:headEnd/>
            <a:tailEnd/>
          </a:ln>
          <a:effectLst/>
        </p:spPr>
        <p:txBody>
          <a:bodyPr/>
          <a:lstStyle/>
          <a:p>
            <a:pPr marL="214313" indent="-214313">
              <a:buFont typeface="Arial" panose="020B0604020202020204" pitchFamily="34" charset="0"/>
              <a:buChar char="•"/>
            </a:pPr>
            <a:r>
              <a:rPr lang="en-US" sz="2000" dirty="0"/>
              <a:t>An online toolkit to analyze storms and compare conservation or development scenarios in your watershed (in the US and high resolution for Delaware watershed)</a:t>
            </a:r>
          </a:p>
          <a:p>
            <a:pPr marL="214313" indent="-214313">
              <a:buFont typeface="Arial" panose="020B0604020202020204" pitchFamily="34" charset="0"/>
              <a:buChar char="•"/>
            </a:pPr>
            <a:r>
              <a:rPr lang="en-US" sz="2000" dirty="0"/>
              <a:t>Includes </a:t>
            </a:r>
            <a:r>
              <a:rPr lang="en-US" sz="2000" dirty="0" err="1"/>
              <a:t>TauDEM</a:t>
            </a:r>
            <a:r>
              <a:rPr lang="en-US" sz="2000" dirty="0"/>
              <a:t> based real time (rapid – Mississippi in ~45 s) watershed delineation, through merging of local </a:t>
            </a:r>
            <a:r>
              <a:rPr lang="en-US" sz="2000" dirty="0" err="1"/>
              <a:t>subwatershed</a:t>
            </a:r>
            <a:r>
              <a:rPr lang="en-US" sz="2000" dirty="0"/>
              <a:t> with preprocessed watersheds</a:t>
            </a:r>
          </a:p>
          <a:p>
            <a:pPr marL="214313" indent="-214313">
              <a:buFont typeface="Arial" panose="020B0604020202020204" pitchFamily="34" charset="0"/>
              <a:buChar char="•"/>
            </a:pPr>
            <a:r>
              <a:rPr lang="en-US" sz="2000" dirty="0"/>
              <a:t>Analyze land use and soil data across neighborhoods and watersheds</a:t>
            </a:r>
          </a:p>
          <a:p>
            <a:pPr marL="214313" indent="-214313">
              <a:buFont typeface="Arial" panose="020B0604020202020204" pitchFamily="34" charset="0"/>
              <a:buChar char="•"/>
            </a:pPr>
            <a:r>
              <a:rPr lang="en-US" sz="2000" dirty="0"/>
              <a:t>Model </a:t>
            </a:r>
            <a:r>
              <a:rPr lang="en-US" sz="2000" dirty="0" err="1"/>
              <a:t>stormwater</a:t>
            </a:r>
            <a:r>
              <a:rPr lang="en-US" sz="2000" dirty="0"/>
              <a:t> runoff and water-quality impacts</a:t>
            </a:r>
          </a:p>
          <a:p>
            <a:pPr marL="214313" indent="-214313">
              <a:buFont typeface="Arial" panose="020B0604020202020204" pitchFamily="34" charset="0"/>
              <a:buChar char="•"/>
            </a:pPr>
            <a:r>
              <a:rPr lang="en-US" sz="2000" dirty="0"/>
              <a:t>Compare how different conservation or development scenarios could modify runoff and water quality</a:t>
            </a:r>
          </a:p>
          <a:p>
            <a:pPr marL="214313" indent="-214313">
              <a:buFont typeface="Arial" panose="020B0604020202020204" pitchFamily="34" charset="0"/>
              <a:buChar char="•"/>
            </a:pPr>
            <a:r>
              <a:rPr lang="en-US" sz="2000" dirty="0"/>
              <a:t>Share results in HydroShare to collaborate with others</a:t>
            </a:r>
            <a:endParaRPr lang="en-GB" sz="2000" dirty="0"/>
          </a:p>
        </p:txBody>
      </p:sp>
    </p:spTree>
    <p:extLst>
      <p:ext uri="{BB962C8B-B14F-4D97-AF65-F5344CB8AC3E}">
        <p14:creationId xmlns:p14="http://schemas.microsoft.com/office/powerpoint/2010/main" val="171429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12373"/>
            <a:ext cx="7886700" cy="675714"/>
          </a:xfrm>
        </p:spPr>
        <p:txBody>
          <a:bodyPr>
            <a:noAutofit/>
          </a:bodyPr>
          <a:lstStyle/>
          <a:p>
            <a:pPr algn="ctr"/>
            <a:r>
              <a:rPr lang="en-US" sz="2700" dirty="0"/>
              <a:t>Delineating a Watershed in Delaware River Basin using 1/3 arc sec DEM</a:t>
            </a:r>
          </a:p>
        </p:txBody>
      </p:sp>
      <p:grpSp>
        <p:nvGrpSpPr>
          <p:cNvPr id="2" name="Group 1"/>
          <p:cNvGrpSpPr/>
          <p:nvPr/>
        </p:nvGrpSpPr>
        <p:grpSpPr>
          <a:xfrm>
            <a:off x="149266" y="1010330"/>
            <a:ext cx="8977838" cy="5047569"/>
            <a:chOff x="706479" y="1610406"/>
            <a:chExt cx="7808871" cy="4390346"/>
          </a:xfrm>
        </p:grpSpPr>
        <p:pic>
          <p:nvPicPr>
            <p:cNvPr id="5" name="Picture 4"/>
            <p:cNvPicPr>
              <a:picLocks noChangeAspect="1"/>
            </p:cNvPicPr>
            <p:nvPr/>
          </p:nvPicPr>
          <p:blipFill>
            <a:blip r:embed="rId2"/>
            <a:stretch>
              <a:fillRect/>
            </a:stretch>
          </p:blipFill>
          <p:spPr>
            <a:xfrm>
              <a:off x="706479" y="1610406"/>
              <a:ext cx="7808871" cy="4390346"/>
            </a:xfrm>
            <a:prstGeom prst="rect">
              <a:avLst/>
            </a:prstGeom>
          </p:spPr>
        </p:pic>
        <p:sp>
          <p:nvSpPr>
            <p:cNvPr id="6" name="Rounded Rectangle 5"/>
            <p:cNvSpPr/>
            <p:nvPr/>
          </p:nvSpPr>
          <p:spPr>
            <a:xfrm>
              <a:off x="3388660" y="5198970"/>
              <a:ext cx="978274" cy="2924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 name="Rounded Rectangle 6"/>
            <p:cNvSpPr/>
            <p:nvPr/>
          </p:nvSpPr>
          <p:spPr>
            <a:xfrm>
              <a:off x="706479" y="5040125"/>
              <a:ext cx="2457450" cy="4387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8" name="Rounded Rectangle 7"/>
            <p:cNvSpPr/>
            <p:nvPr/>
          </p:nvSpPr>
          <p:spPr>
            <a:xfrm>
              <a:off x="5684746" y="3730759"/>
              <a:ext cx="1344706" cy="4387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9" name="TextBox 8"/>
            <p:cNvSpPr txBox="1"/>
            <p:nvPr/>
          </p:nvSpPr>
          <p:spPr>
            <a:xfrm>
              <a:off x="2971801" y="1775744"/>
              <a:ext cx="2950716" cy="321469"/>
            </a:xfrm>
            <a:prstGeom prst="rect">
              <a:avLst/>
            </a:prstGeom>
            <a:solidFill>
              <a:schemeClr val="bg1"/>
            </a:solidFill>
            <a:effectLst/>
          </p:spPr>
          <p:txBody>
            <a:bodyPr wrap="none" lIns="0" tIns="0" rIns="0" bIns="0" rtlCol="0">
              <a:noAutofit/>
            </a:bodyPr>
            <a:lstStyle/>
            <a:p>
              <a:pPr algn="ctr" eaLnBrk="0" hangingPunct="0">
                <a:defRPr/>
              </a:pPr>
              <a:r>
                <a:rPr lang="en-US" b="1" dirty="0">
                  <a:solidFill>
                    <a:srgbClr val="0464C4"/>
                  </a:solidFill>
                  <a:latin typeface="Calibri" panose="020F0502020204030204"/>
                  <a:hlinkClick r:id="rId3"/>
                </a:rPr>
                <a:t>http://app.wikiwatershed.org</a:t>
              </a:r>
              <a:r>
                <a:rPr lang="en-US" b="1" dirty="0">
                  <a:solidFill>
                    <a:srgbClr val="0464C4"/>
                  </a:solidFill>
                  <a:latin typeface="Calibri" panose="020F0502020204030204"/>
                </a:rPr>
                <a:t> </a:t>
              </a:r>
            </a:p>
          </p:txBody>
        </p:sp>
      </p:grpSp>
    </p:spTree>
    <p:extLst>
      <p:ext uri="{BB962C8B-B14F-4D97-AF65-F5344CB8AC3E}">
        <p14:creationId xmlns:p14="http://schemas.microsoft.com/office/powerpoint/2010/main" val="40825380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897" y="127670"/>
            <a:ext cx="7886700" cy="554691"/>
          </a:xfrm>
        </p:spPr>
        <p:txBody>
          <a:bodyPr>
            <a:normAutofit fontScale="90000"/>
          </a:bodyPr>
          <a:lstStyle/>
          <a:p>
            <a:r>
              <a:rPr lang="en-US" dirty="0" smtClean="0"/>
              <a:t>Analyze Results</a:t>
            </a:r>
            <a:endParaRPr lang="en-US" dirty="0"/>
          </a:p>
        </p:txBody>
      </p:sp>
      <p:grpSp>
        <p:nvGrpSpPr>
          <p:cNvPr id="5" name="Group 4"/>
          <p:cNvGrpSpPr/>
          <p:nvPr/>
        </p:nvGrpSpPr>
        <p:grpSpPr>
          <a:xfrm>
            <a:off x="1" y="814965"/>
            <a:ext cx="9175496" cy="4957186"/>
            <a:chOff x="529897" y="1686501"/>
            <a:chExt cx="7985453" cy="4314249"/>
          </a:xfrm>
        </p:grpSpPr>
        <p:pic>
          <p:nvPicPr>
            <p:cNvPr id="3" name="Picture 2"/>
            <p:cNvPicPr>
              <a:picLocks noChangeAspect="1"/>
            </p:cNvPicPr>
            <p:nvPr/>
          </p:nvPicPr>
          <p:blipFill>
            <a:blip r:embed="rId2"/>
            <a:stretch>
              <a:fillRect/>
            </a:stretch>
          </p:blipFill>
          <p:spPr>
            <a:xfrm>
              <a:off x="529897" y="1686501"/>
              <a:ext cx="7985453" cy="4314249"/>
            </a:xfrm>
            <a:prstGeom prst="rect">
              <a:avLst/>
            </a:prstGeom>
          </p:spPr>
        </p:pic>
        <p:sp>
          <p:nvSpPr>
            <p:cNvPr id="4" name="TextBox 3"/>
            <p:cNvSpPr txBox="1"/>
            <p:nvPr/>
          </p:nvSpPr>
          <p:spPr>
            <a:xfrm>
              <a:off x="7104514" y="2667582"/>
              <a:ext cx="1383424" cy="1407073"/>
            </a:xfrm>
            <a:prstGeom prst="rect">
              <a:avLst/>
            </a:prstGeom>
            <a:solidFill>
              <a:schemeClr val="bg1"/>
            </a:solidFill>
            <a:effectLst/>
          </p:spPr>
          <p:txBody>
            <a:bodyPr wrap="none" lIns="0" tIns="0" rIns="0" bIns="0" rtlCol="0">
              <a:noAutofit/>
            </a:bodyPr>
            <a:lstStyle/>
            <a:p>
              <a:pPr marL="214313" indent="-130969" eaLnBrk="0" hangingPunct="0">
                <a:lnSpc>
                  <a:spcPts val="1350"/>
                </a:lnSpc>
                <a:defRPr/>
              </a:pPr>
              <a:r>
                <a:rPr lang="en-US" sz="1400" b="1" dirty="0">
                  <a:solidFill>
                    <a:srgbClr val="0464C4"/>
                  </a:solidFill>
                  <a:latin typeface="Calibri" panose="020F0502020204030204"/>
                </a:rPr>
                <a:t>Analyze</a:t>
              </a:r>
            </a:p>
            <a:p>
              <a:pPr marL="214313" indent="-130969" eaLnBrk="0" hangingPunct="0">
                <a:lnSpc>
                  <a:spcPts val="1350"/>
                </a:lnSpc>
                <a:buFontTx/>
                <a:buChar char="-"/>
                <a:defRPr/>
              </a:pPr>
              <a:r>
                <a:rPr lang="en-US" sz="1400" b="1" dirty="0" err="1">
                  <a:solidFill>
                    <a:srgbClr val="0464C4"/>
                  </a:solidFill>
                  <a:latin typeface="Calibri" panose="020F0502020204030204"/>
                </a:rPr>
                <a:t>Landcover</a:t>
              </a:r>
              <a:endParaRPr lang="en-US" sz="1400" b="1" dirty="0">
                <a:solidFill>
                  <a:srgbClr val="0464C4"/>
                </a:solidFill>
                <a:latin typeface="Calibri" panose="020F0502020204030204"/>
              </a:endParaRPr>
            </a:p>
            <a:p>
              <a:pPr marL="214313" indent="-130969" eaLnBrk="0" hangingPunct="0">
                <a:lnSpc>
                  <a:spcPts val="1350"/>
                </a:lnSpc>
                <a:buFontTx/>
                <a:buChar char="-"/>
                <a:defRPr/>
              </a:pPr>
              <a:r>
                <a:rPr lang="en-US" sz="1400" b="1" dirty="0">
                  <a:solidFill>
                    <a:srgbClr val="0464C4"/>
                  </a:solidFill>
                  <a:latin typeface="Calibri" panose="020F0502020204030204"/>
                </a:rPr>
                <a:t>Soils</a:t>
              </a:r>
            </a:p>
            <a:p>
              <a:pPr marL="214313" indent="-130969" eaLnBrk="0" hangingPunct="0">
                <a:lnSpc>
                  <a:spcPts val="1350"/>
                </a:lnSpc>
                <a:buFontTx/>
                <a:buChar char="-"/>
                <a:defRPr/>
              </a:pPr>
              <a:r>
                <a:rPr lang="en-US" sz="1400" b="1" dirty="0">
                  <a:solidFill>
                    <a:srgbClr val="0464C4"/>
                  </a:solidFill>
                  <a:latin typeface="Calibri" panose="020F0502020204030204"/>
                </a:rPr>
                <a:t>Terrain</a:t>
              </a:r>
            </a:p>
            <a:p>
              <a:pPr marL="214313" indent="-130969" eaLnBrk="0" hangingPunct="0">
                <a:lnSpc>
                  <a:spcPts val="1350"/>
                </a:lnSpc>
                <a:buFontTx/>
                <a:buChar char="-"/>
                <a:defRPr/>
              </a:pPr>
              <a:r>
                <a:rPr lang="en-US" sz="1400" b="1" dirty="0">
                  <a:solidFill>
                    <a:srgbClr val="0464C4"/>
                  </a:solidFill>
                  <a:latin typeface="Calibri" panose="020F0502020204030204"/>
                </a:rPr>
                <a:t>Climate</a:t>
              </a:r>
            </a:p>
            <a:p>
              <a:pPr marL="214313" indent="-130969" eaLnBrk="0" hangingPunct="0">
                <a:lnSpc>
                  <a:spcPts val="1350"/>
                </a:lnSpc>
                <a:buFontTx/>
                <a:buChar char="-"/>
                <a:defRPr/>
              </a:pPr>
              <a:r>
                <a:rPr lang="en-US" sz="1400" b="1" dirty="0">
                  <a:solidFill>
                    <a:srgbClr val="0464C4"/>
                  </a:solidFill>
                  <a:latin typeface="Calibri" panose="020F0502020204030204"/>
                </a:rPr>
                <a:t>Point Sources</a:t>
              </a:r>
            </a:p>
            <a:p>
              <a:pPr marL="214313" indent="-130969" eaLnBrk="0" hangingPunct="0">
                <a:lnSpc>
                  <a:spcPts val="1350"/>
                </a:lnSpc>
                <a:buFontTx/>
                <a:buChar char="-"/>
                <a:defRPr/>
              </a:pPr>
              <a:r>
                <a:rPr lang="en-US" sz="1400" b="1" dirty="0">
                  <a:solidFill>
                    <a:srgbClr val="0464C4"/>
                  </a:solidFill>
                  <a:latin typeface="Calibri" panose="020F0502020204030204"/>
                </a:rPr>
                <a:t>Animals</a:t>
              </a:r>
            </a:p>
            <a:p>
              <a:pPr marL="214313" indent="-130969" eaLnBrk="0" hangingPunct="0">
                <a:lnSpc>
                  <a:spcPts val="1350"/>
                </a:lnSpc>
                <a:buFontTx/>
                <a:buChar char="-"/>
                <a:defRPr/>
              </a:pPr>
              <a:r>
                <a:rPr lang="en-US" sz="1400" b="1" dirty="0">
                  <a:solidFill>
                    <a:srgbClr val="0464C4"/>
                  </a:solidFill>
                  <a:latin typeface="Calibri" panose="020F0502020204030204"/>
                </a:rPr>
                <a:t>Water Quality</a:t>
              </a:r>
            </a:p>
          </p:txBody>
        </p:sp>
      </p:grpSp>
    </p:spTree>
    <p:extLst>
      <p:ext uri="{BB962C8B-B14F-4D97-AF65-F5344CB8AC3E}">
        <p14:creationId xmlns:p14="http://schemas.microsoft.com/office/powerpoint/2010/main" val="39055466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643" y="157164"/>
            <a:ext cx="7886700" cy="766482"/>
          </a:xfrm>
        </p:spPr>
        <p:txBody>
          <a:bodyPr>
            <a:normAutofit/>
          </a:bodyPr>
          <a:lstStyle/>
          <a:p>
            <a:r>
              <a:rPr lang="en-US" dirty="0" smtClean="0"/>
              <a:t>Move Outlet</a:t>
            </a:r>
            <a:endParaRPr lang="en-US" dirty="0"/>
          </a:p>
        </p:txBody>
      </p:sp>
      <p:grpSp>
        <p:nvGrpSpPr>
          <p:cNvPr id="7" name="Group 6"/>
          <p:cNvGrpSpPr/>
          <p:nvPr/>
        </p:nvGrpSpPr>
        <p:grpSpPr>
          <a:xfrm>
            <a:off x="98375" y="1128713"/>
            <a:ext cx="9017892" cy="4872038"/>
            <a:chOff x="499643" y="1492165"/>
            <a:chExt cx="8345161" cy="4508586"/>
          </a:xfrm>
        </p:grpSpPr>
        <p:pic>
          <p:nvPicPr>
            <p:cNvPr id="3" name="Picture 2"/>
            <p:cNvPicPr>
              <a:picLocks noChangeAspect="1"/>
            </p:cNvPicPr>
            <p:nvPr/>
          </p:nvPicPr>
          <p:blipFill>
            <a:blip r:embed="rId2"/>
            <a:stretch>
              <a:fillRect/>
            </a:stretch>
          </p:blipFill>
          <p:spPr>
            <a:xfrm>
              <a:off x="499643" y="1492165"/>
              <a:ext cx="8345161" cy="4508586"/>
            </a:xfrm>
            <a:prstGeom prst="rect">
              <a:avLst/>
            </a:prstGeom>
          </p:spPr>
        </p:pic>
        <p:sp>
          <p:nvSpPr>
            <p:cNvPr id="4" name="Rounded Rectangle 3"/>
            <p:cNvSpPr/>
            <p:nvPr/>
          </p:nvSpPr>
          <p:spPr>
            <a:xfrm>
              <a:off x="5314950" y="4382060"/>
              <a:ext cx="463925" cy="428625"/>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
        <p:nvSpPr>
          <p:cNvPr id="5" name="Rounded Rectangle 4"/>
          <p:cNvSpPr/>
          <p:nvPr/>
        </p:nvSpPr>
        <p:spPr>
          <a:xfrm>
            <a:off x="1580471" y="5568723"/>
            <a:ext cx="1548492" cy="4517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57389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162660"/>
            <a:ext cx="7886700" cy="803561"/>
          </a:xfrm>
        </p:spPr>
        <p:txBody>
          <a:bodyPr/>
          <a:lstStyle/>
          <a:p>
            <a:r>
              <a:rPr lang="en-US" dirty="0" smtClean="0"/>
              <a:t>Select a Model</a:t>
            </a:r>
            <a:endParaRPr lang="en-US" dirty="0"/>
          </a:p>
        </p:txBody>
      </p:sp>
      <p:grpSp>
        <p:nvGrpSpPr>
          <p:cNvPr id="5" name="Group 4"/>
          <p:cNvGrpSpPr/>
          <p:nvPr/>
        </p:nvGrpSpPr>
        <p:grpSpPr>
          <a:xfrm>
            <a:off x="72916" y="1157288"/>
            <a:ext cx="8965001" cy="4843463"/>
            <a:chOff x="489859" y="1428863"/>
            <a:chExt cx="8462330" cy="4571888"/>
          </a:xfrm>
        </p:grpSpPr>
        <p:pic>
          <p:nvPicPr>
            <p:cNvPr id="3" name="Picture 2"/>
            <p:cNvPicPr>
              <a:picLocks noChangeAspect="1"/>
            </p:cNvPicPr>
            <p:nvPr/>
          </p:nvPicPr>
          <p:blipFill>
            <a:blip r:embed="rId2"/>
            <a:stretch>
              <a:fillRect/>
            </a:stretch>
          </p:blipFill>
          <p:spPr>
            <a:xfrm>
              <a:off x="489859" y="1428863"/>
              <a:ext cx="8462330" cy="4571888"/>
            </a:xfrm>
            <a:prstGeom prst="rect">
              <a:avLst/>
            </a:prstGeom>
          </p:spPr>
        </p:pic>
        <p:sp>
          <p:nvSpPr>
            <p:cNvPr id="4" name="Rounded Rectangle 3"/>
            <p:cNvSpPr/>
            <p:nvPr/>
          </p:nvSpPr>
          <p:spPr>
            <a:xfrm>
              <a:off x="1306288" y="2990852"/>
              <a:ext cx="2013857" cy="25472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5199488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778" y="837726"/>
            <a:ext cx="8842464" cy="4777261"/>
          </a:xfrm>
          <a:prstGeom prst="rect">
            <a:avLst/>
          </a:prstGeom>
        </p:spPr>
      </p:pic>
      <p:sp>
        <p:nvSpPr>
          <p:cNvPr id="2" name="Title 1"/>
          <p:cNvSpPr>
            <a:spLocks noGrp="1"/>
          </p:cNvSpPr>
          <p:nvPr>
            <p:ph type="title"/>
          </p:nvPr>
        </p:nvSpPr>
        <p:spPr>
          <a:xfrm>
            <a:off x="529900" y="0"/>
            <a:ext cx="7886700" cy="694851"/>
          </a:xfrm>
        </p:spPr>
        <p:txBody>
          <a:bodyPr>
            <a:normAutofit fontScale="90000"/>
          </a:bodyPr>
          <a:lstStyle/>
          <a:p>
            <a:r>
              <a:rPr lang="en-US" dirty="0" smtClean="0"/>
              <a:t>Site storm model</a:t>
            </a:r>
            <a:endParaRPr lang="en-US" dirty="0"/>
          </a:p>
        </p:txBody>
      </p:sp>
    </p:spTree>
    <p:extLst>
      <p:ext uri="{BB962C8B-B14F-4D97-AF65-F5344CB8AC3E}">
        <p14:creationId xmlns:p14="http://schemas.microsoft.com/office/powerpoint/2010/main" val="15843089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184465" y="915838"/>
            <a:ext cx="8710463" cy="5649871"/>
          </a:xfrm>
          <a:prstGeom prst="rect">
            <a:avLst/>
          </a:prstGeom>
          <a:solidFill>
            <a:schemeClr val="bg1"/>
          </a:solidFill>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a:xfrm>
            <a:off x="0" y="92087"/>
            <a:ext cx="9144000" cy="471488"/>
          </a:xfrm>
        </p:spPr>
        <p:txBody>
          <a:bodyPr>
            <a:noAutofit/>
          </a:bodyPr>
          <a:lstStyle/>
          <a:p>
            <a:pPr algn="ctr"/>
            <a:r>
              <a:rPr lang="en-US" sz="2800" dirty="0"/>
              <a:t>Terrain Analysis Preprocessing for Rapid Watershed Delineation</a:t>
            </a:r>
          </a:p>
        </p:txBody>
      </p:sp>
      <p:sp>
        <p:nvSpPr>
          <p:cNvPr id="6" name="TextBox 5"/>
          <p:cNvSpPr txBox="1"/>
          <p:nvPr/>
        </p:nvSpPr>
        <p:spPr>
          <a:xfrm>
            <a:off x="4307124" y="1026632"/>
            <a:ext cx="4633121" cy="2194802"/>
          </a:xfrm>
          <a:prstGeom prst="rect">
            <a:avLst/>
          </a:prstGeom>
          <a:noFill/>
          <a:effectLst/>
        </p:spPr>
        <p:txBody>
          <a:bodyPr wrap="square" lIns="0" tIns="0" rIns="0" bIns="0" rtlCol="0">
            <a:noAutofit/>
          </a:bodyPr>
          <a:lstStyle/>
          <a:p>
            <a:pPr eaLnBrk="0" hangingPunct="0">
              <a:defRPr/>
            </a:pPr>
            <a:r>
              <a:rPr lang="en-US" sz="2000" dirty="0">
                <a:solidFill>
                  <a:srgbClr val="0464C4"/>
                </a:solidFill>
                <a:latin typeface="Calibri" panose="020F0502020204030204"/>
              </a:rPr>
              <a:t>Data preprocessing: </a:t>
            </a:r>
          </a:p>
          <a:p>
            <a:pPr marL="214313" indent="-214313" eaLnBrk="0" hangingPunct="0">
              <a:buFont typeface="Arial" panose="020B0604020202020204" pitchFamily="34" charset="0"/>
              <a:buChar char="•"/>
              <a:defRPr/>
            </a:pPr>
            <a:r>
              <a:rPr lang="en-US" sz="2000" dirty="0">
                <a:solidFill>
                  <a:srgbClr val="0464C4"/>
                </a:solidFill>
                <a:latin typeface="Calibri" panose="020F0502020204030204"/>
              </a:rPr>
              <a:t>Delineate </a:t>
            </a:r>
            <a:r>
              <a:rPr lang="en-US" sz="2000" dirty="0" err="1">
                <a:solidFill>
                  <a:srgbClr val="0464C4"/>
                </a:solidFill>
                <a:latin typeface="Calibri" panose="020F0502020204030204"/>
              </a:rPr>
              <a:t>subwatersheds</a:t>
            </a:r>
            <a:r>
              <a:rPr lang="en-US" sz="2000" dirty="0">
                <a:solidFill>
                  <a:srgbClr val="0464C4"/>
                </a:solidFill>
                <a:latin typeface="Calibri" panose="020F0502020204030204"/>
              </a:rPr>
              <a:t> that cover the domain</a:t>
            </a:r>
          </a:p>
          <a:p>
            <a:pPr marL="214313" indent="-214313" eaLnBrk="0" hangingPunct="0">
              <a:buFont typeface="Arial" panose="020B0604020202020204" pitchFamily="34" charset="0"/>
              <a:buChar char="•"/>
              <a:defRPr/>
            </a:pPr>
            <a:r>
              <a:rPr lang="en-US" sz="2000" dirty="0">
                <a:solidFill>
                  <a:srgbClr val="0464C4"/>
                </a:solidFill>
                <a:latin typeface="Calibri" panose="020F0502020204030204"/>
              </a:rPr>
              <a:t>Identify and merge upstream </a:t>
            </a:r>
            <a:r>
              <a:rPr lang="en-US" sz="2000" dirty="0" err="1">
                <a:solidFill>
                  <a:srgbClr val="0464C4"/>
                </a:solidFill>
                <a:latin typeface="Calibri" panose="020F0502020204030204"/>
              </a:rPr>
              <a:t>subwatersheds</a:t>
            </a:r>
            <a:r>
              <a:rPr lang="en-US" sz="2000" dirty="0">
                <a:solidFill>
                  <a:srgbClr val="0464C4"/>
                </a:solidFill>
                <a:latin typeface="Calibri" panose="020F0502020204030204"/>
              </a:rPr>
              <a:t> and save for each </a:t>
            </a:r>
            <a:r>
              <a:rPr lang="en-US" sz="2000" dirty="0" err="1">
                <a:solidFill>
                  <a:srgbClr val="0464C4"/>
                </a:solidFill>
                <a:latin typeface="Calibri" panose="020F0502020204030204"/>
              </a:rPr>
              <a:t>subwatershed</a:t>
            </a:r>
            <a:endParaRPr lang="en-US" sz="2000" dirty="0">
              <a:solidFill>
                <a:srgbClr val="0464C4"/>
              </a:solidFill>
              <a:latin typeface="Calibri" panose="020F0502020204030204"/>
            </a:endParaRPr>
          </a:p>
          <a:p>
            <a:pPr marL="557213" lvl="1" indent="-214313" eaLnBrk="0" hangingPunct="0">
              <a:buFont typeface="Arial" panose="020B0604020202020204" pitchFamily="34" charset="0"/>
              <a:buChar char="•"/>
              <a:defRPr/>
            </a:pPr>
            <a:r>
              <a:rPr lang="en-US" sz="2000" dirty="0">
                <a:solidFill>
                  <a:srgbClr val="0464C4"/>
                </a:solidFill>
                <a:latin typeface="Calibri" panose="020F0502020204030204"/>
              </a:rPr>
              <a:t>Stream grid</a:t>
            </a:r>
          </a:p>
          <a:p>
            <a:pPr marL="557213" lvl="1" indent="-214313" eaLnBrk="0" hangingPunct="0">
              <a:buFont typeface="Arial" panose="020B0604020202020204" pitchFamily="34" charset="0"/>
              <a:buChar char="•"/>
              <a:defRPr/>
            </a:pPr>
            <a:r>
              <a:rPr lang="en-US" sz="2000" dirty="0">
                <a:solidFill>
                  <a:srgbClr val="0464C4"/>
                </a:solidFill>
                <a:latin typeface="Calibri" panose="020F0502020204030204"/>
              </a:rPr>
              <a:t>Distance to stream grid</a:t>
            </a:r>
          </a:p>
          <a:p>
            <a:pPr marL="557213" lvl="1" indent="-214313" eaLnBrk="0" hangingPunct="0">
              <a:buFont typeface="Arial" panose="020B0604020202020204" pitchFamily="34" charset="0"/>
              <a:buChar char="•"/>
              <a:defRPr/>
            </a:pPr>
            <a:r>
              <a:rPr lang="en-US" sz="2000" dirty="0">
                <a:solidFill>
                  <a:srgbClr val="0464C4"/>
                </a:solidFill>
                <a:latin typeface="Calibri" panose="020F0502020204030204"/>
              </a:rPr>
              <a:t>Flow direction grid</a:t>
            </a:r>
          </a:p>
          <a:p>
            <a:pPr marL="557213" lvl="1" indent="-214313" eaLnBrk="0" hangingPunct="0">
              <a:buFont typeface="Arial" panose="020B0604020202020204" pitchFamily="34" charset="0"/>
              <a:buChar char="•"/>
              <a:defRPr/>
            </a:pPr>
            <a:r>
              <a:rPr lang="en-US" sz="2000" dirty="0">
                <a:solidFill>
                  <a:srgbClr val="0464C4"/>
                </a:solidFill>
                <a:latin typeface="Calibri" panose="020F0502020204030204"/>
              </a:rPr>
              <a:t>Full watershed (from merges)</a:t>
            </a:r>
          </a:p>
        </p:txBody>
      </p:sp>
      <p:grpSp>
        <p:nvGrpSpPr>
          <p:cNvPr id="3" name="Group 2"/>
          <p:cNvGrpSpPr/>
          <p:nvPr/>
        </p:nvGrpSpPr>
        <p:grpSpPr>
          <a:xfrm>
            <a:off x="308768" y="977258"/>
            <a:ext cx="8586160" cy="5618399"/>
            <a:chOff x="308768" y="1685569"/>
            <a:chExt cx="6221313" cy="4070949"/>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4327" t="47493" r="24199" b="27969"/>
            <a:stretch/>
          </p:blipFill>
          <p:spPr bwMode="auto">
            <a:xfrm>
              <a:off x="352786" y="4479695"/>
              <a:ext cx="1482212" cy="1028700"/>
            </a:xfrm>
            <a:prstGeom prst="rect">
              <a:avLst/>
            </a:prstGeom>
            <a:ln>
              <a:noFill/>
            </a:ln>
            <a:extLst>
              <a:ext uri="{53640926-AAD7-44D8-BBD7-CCE9431645EC}">
                <a14:shadowObscured xmlns:a14="http://schemas.microsoft.com/office/drawing/2010/main"/>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5609" t="46438" r="27244" b="28232"/>
            <a:stretch/>
          </p:blipFill>
          <p:spPr bwMode="auto">
            <a:xfrm>
              <a:off x="1946566" y="4503850"/>
              <a:ext cx="1146574" cy="1028700"/>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55288" t="45119" r="26122" b="25594"/>
            <a:stretch/>
          </p:blipFill>
          <p:spPr bwMode="auto">
            <a:xfrm>
              <a:off x="3185620" y="4458375"/>
              <a:ext cx="1146707" cy="1097280"/>
            </a:xfrm>
            <a:prstGeom prst="rect">
              <a:avLst/>
            </a:prstGeom>
            <a:ln>
              <a:no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1570" t="36676" r="26122" b="27704"/>
            <a:stretch/>
          </p:blipFill>
          <p:spPr bwMode="auto">
            <a:xfrm>
              <a:off x="4332325" y="4069168"/>
              <a:ext cx="2145792" cy="1097280"/>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7" cstate="print">
              <a:clrChange>
                <a:clrFrom>
                  <a:srgbClr val="FEFFFF"/>
                </a:clrFrom>
                <a:clrTo>
                  <a:srgbClr val="FEFFFF">
                    <a:alpha val="0"/>
                  </a:srgbClr>
                </a:clrTo>
              </a:clrChange>
              <a:extLst>
                <a:ext uri="{28A0092B-C50C-407E-A947-70E740481C1C}">
                  <a14:useLocalDpi xmlns:a14="http://schemas.microsoft.com/office/drawing/2010/main" val="0"/>
                </a:ext>
              </a:extLst>
            </a:blip>
            <a:srcRect l="54647" t="46174" r="25802" b="27441"/>
            <a:stretch/>
          </p:blipFill>
          <p:spPr bwMode="auto">
            <a:xfrm>
              <a:off x="2158120" y="3147332"/>
              <a:ext cx="1171347" cy="960120"/>
            </a:xfrm>
            <a:prstGeom prst="rect">
              <a:avLst/>
            </a:prstGeom>
            <a:ln>
              <a:noFill/>
            </a:ln>
            <a:extLst>
              <a:ext uri="{53640926-AAD7-44D8-BBD7-CCE9431645EC}">
                <a14:shadowObscured xmlns:a14="http://schemas.microsoft.com/office/drawing/2010/main"/>
              </a:ext>
            </a:extLst>
          </p:spPr>
        </p:pic>
        <p:pic>
          <p:nvPicPr>
            <p:cNvPr id="17" name="Picture 16"/>
            <p:cNvPicPr>
              <a:picLocks noChangeAspect="1"/>
            </p:cNvPicPr>
            <p:nvPr/>
          </p:nvPicPr>
          <p:blipFill rotWithShape="1">
            <a:blip r:embed="rId8" cstate="print">
              <a:clrChange>
                <a:clrFrom>
                  <a:srgbClr val="FEFFFF"/>
                </a:clrFrom>
                <a:clrTo>
                  <a:srgbClr val="FEFFFF">
                    <a:alpha val="0"/>
                  </a:srgbClr>
                </a:clrTo>
              </a:clrChange>
              <a:extLst>
                <a:ext uri="{28A0092B-C50C-407E-A947-70E740481C1C}">
                  <a14:useLocalDpi xmlns:a14="http://schemas.microsoft.com/office/drawing/2010/main" val="0"/>
                </a:ext>
              </a:extLst>
            </a:blip>
            <a:srcRect l="41988" t="37203" r="35737" b="34828"/>
            <a:stretch/>
          </p:blipFill>
          <p:spPr bwMode="auto">
            <a:xfrm>
              <a:off x="1049419" y="3151970"/>
              <a:ext cx="1241226" cy="1028700"/>
            </a:xfrm>
            <a:prstGeom prst="rect">
              <a:avLst/>
            </a:prstGeom>
            <a:ln>
              <a:noFill/>
            </a:ln>
            <a:extLst>
              <a:ext uri="{53640926-AAD7-44D8-BBD7-CCE9431645EC}">
                <a14:shadowObscured xmlns:a14="http://schemas.microsoft.com/office/drawing/2010/main"/>
              </a:ext>
            </a:extLst>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31891" t="32454" r="49519" b="30607"/>
            <a:stretch/>
          </p:blipFill>
          <p:spPr bwMode="auto">
            <a:xfrm>
              <a:off x="308768" y="3077719"/>
              <a:ext cx="939165" cy="116586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664051" y="3562333"/>
              <a:ext cx="228600" cy="267609"/>
            </a:xfrm>
            <a:prstGeom prst="rect">
              <a:avLst/>
            </a:prstGeom>
            <a:noFill/>
          </p:spPr>
          <p:txBody>
            <a:bodyPr wrap="square" rtlCol="0">
              <a:spAutoFit/>
            </a:bodyPr>
            <a:lstStyle/>
            <a:p>
              <a:pPr>
                <a:defRPr/>
              </a:pPr>
              <a:r>
                <a:rPr lang="en-US" dirty="0">
                  <a:solidFill>
                    <a:srgbClr val="0464C4"/>
                  </a:solidFill>
                  <a:latin typeface="Calibri" panose="020F0502020204030204"/>
                </a:rPr>
                <a:t>1</a:t>
              </a:r>
            </a:p>
          </p:txBody>
        </p:sp>
        <p:sp>
          <p:nvSpPr>
            <p:cNvPr id="19" name="TextBox 18"/>
            <p:cNvSpPr txBox="1"/>
            <p:nvPr/>
          </p:nvSpPr>
          <p:spPr>
            <a:xfrm>
              <a:off x="1507862" y="3457907"/>
              <a:ext cx="228600" cy="267609"/>
            </a:xfrm>
            <a:prstGeom prst="rect">
              <a:avLst/>
            </a:prstGeom>
            <a:noFill/>
          </p:spPr>
          <p:txBody>
            <a:bodyPr wrap="square" rtlCol="0">
              <a:spAutoFit/>
            </a:bodyPr>
            <a:lstStyle/>
            <a:p>
              <a:pPr>
                <a:defRPr/>
              </a:pPr>
              <a:r>
                <a:rPr lang="en-US" dirty="0">
                  <a:solidFill>
                    <a:srgbClr val="0464C4"/>
                  </a:solidFill>
                  <a:latin typeface="Calibri" panose="020F0502020204030204"/>
                </a:rPr>
                <a:t>2</a:t>
              </a:r>
            </a:p>
          </p:txBody>
        </p:sp>
        <p:sp>
          <p:nvSpPr>
            <p:cNvPr id="20" name="TextBox 19"/>
            <p:cNvSpPr txBox="1"/>
            <p:nvPr/>
          </p:nvSpPr>
          <p:spPr>
            <a:xfrm>
              <a:off x="2532172" y="3495080"/>
              <a:ext cx="228600" cy="267609"/>
            </a:xfrm>
            <a:prstGeom prst="rect">
              <a:avLst/>
            </a:prstGeom>
            <a:noFill/>
          </p:spPr>
          <p:txBody>
            <a:bodyPr wrap="square" rtlCol="0">
              <a:spAutoFit/>
            </a:bodyPr>
            <a:lstStyle/>
            <a:p>
              <a:pPr>
                <a:defRPr/>
              </a:pPr>
              <a:r>
                <a:rPr lang="en-US" dirty="0">
                  <a:solidFill>
                    <a:srgbClr val="0464C4"/>
                  </a:solidFill>
                  <a:latin typeface="Calibri" panose="020F0502020204030204"/>
                </a:rPr>
                <a:t>3</a:t>
              </a:r>
            </a:p>
          </p:txBody>
        </p:sp>
        <p:grpSp>
          <p:nvGrpSpPr>
            <p:cNvPr id="8" name="Group 7"/>
            <p:cNvGrpSpPr/>
            <p:nvPr/>
          </p:nvGrpSpPr>
          <p:grpSpPr>
            <a:xfrm>
              <a:off x="828265" y="1685569"/>
              <a:ext cx="2153272" cy="1165860"/>
              <a:chOff x="6162292" y="2137528"/>
              <a:chExt cx="2871029" cy="1554480"/>
            </a:xfrm>
          </p:grpSpPr>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l="32532" t="34301" r="38462" b="39841"/>
              <a:stretch/>
            </p:blipFill>
            <p:spPr bwMode="auto">
              <a:xfrm>
                <a:off x="6162292" y="2137528"/>
                <a:ext cx="2871029" cy="1554480"/>
              </a:xfrm>
              <a:prstGeom prst="rect">
                <a:avLst/>
              </a:prstGeom>
              <a:ln>
                <a:noFill/>
              </a:ln>
              <a:extLst>
                <a:ext uri="{53640926-AAD7-44D8-BBD7-CCE9431645EC}">
                  <a14:shadowObscured xmlns:a14="http://schemas.microsoft.com/office/drawing/2010/main"/>
                </a:ext>
              </a:extLst>
            </p:spPr>
          </p:pic>
          <p:sp>
            <p:nvSpPr>
              <p:cNvPr id="21" name="TextBox 20"/>
              <p:cNvSpPr txBox="1"/>
              <p:nvPr/>
            </p:nvSpPr>
            <p:spPr>
              <a:xfrm>
                <a:off x="6672091" y="2413812"/>
                <a:ext cx="304800" cy="356811"/>
              </a:xfrm>
              <a:prstGeom prst="rect">
                <a:avLst/>
              </a:prstGeom>
              <a:noFill/>
            </p:spPr>
            <p:txBody>
              <a:bodyPr wrap="square" rtlCol="0">
                <a:spAutoFit/>
              </a:bodyPr>
              <a:lstStyle/>
              <a:p>
                <a:pPr>
                  <a:defRPr/>
                </a:pPr>
                <a:r>
                  <a:rPr lang="en-US" dirty="0">
                    <a:solidFill>
                      <a:srgbClr val="0464C4"/>
                    </a:solidFill>
                    <a:latin typeface="Calibri" panose="020F0502020204030204"/>
                  </a:rPr>
                  <a:t>1</a:t>
                </a:r>
              </a:p>
            </p:txBody>
          </p:sp>
          <p:sp>
            <p:nvSpPr>
              <p:cNvPr id="22" name="TextBox 21"/>
              <p:cNvSpPr txBox="1"/>
              <p:nvPr/>
            </p:nvSpPr>
            <p:spPr>
              <a:xfrm>
                <a:off x="7339397" y="2733793"/>
                <a:ext cx="304800" cy="356811"/>
              </a:xfrm>
              <a:prstGeom prst="rect">
                <a:avLst/>
              </a:prstGeom>
              <a:noFill/>
            </p:spPr>
            <p:txBody>
              <a:bodyPr wrap="square" rtlCol="0">
                <a:spAutoFit/>
              </a:bodyPr>
              <a:lstStyle/>
              <a:p>
                <a:pPr>
                  <a:defRPr/>
                </a:pPr>
                <a:r>
                  <a:rPr lang="en-US" dirty="0">
                    <a:solidFill>
                      <a:srgbClr val="0464C4"/>
                    </a:solidFill>
                    <a:latin typeface="Calibri" panose="020F0502020204030204"/>
                  </a:rPr>
                  <a:t>2</a:t>
                </a:r>
              </a:p>
            </p:txBody>
          </p:sp>
          <p:sp>
            <p:nvSpPr>
              <p:cNvPr id="23" name="TextBox 22"/>
              <p:cNvSpPr txBox="1"/>
              <p:nvPr/>
            </p:nvSpPr>
            <p:spPr>
              <a:xfrm>
                <a:off x="8299194" y="2818685"/>
                <a:ext cx="304800" cy="356811"/>
              </a:xfrm>
              <a:prstGeom prst="rect">
                <a:avLst/>
              </a:prstGeom>
              <a:noFill/>
            </p:spPr>
            <p:txBody>
              <a:bodyPr wrap="square" rtlCol="0">
                <a:spAutoFit/>
              </a:bodyPr>
              <a:lstStyle/>
              <a:p>
                <a:pPr>
                  <a:defRPr/>
                </a:pPr>
                <a:r>
                  <a:rPr lang="en-US" dirty="0">
                    <a:solidFill>
                      <a:srgbClr val="0464C4"/>
                    </a:solidFill>
                    <a:latin typeface="Calibri" panose="020F0502020204030204"/>
                  </a:rPr>
                  <a:t>3</a:t>
                </a:r>
              </a:p>
            </p:txBody>
          </p:sp>
        </p:grpSp>
        <p:sp>
          <p:nvSpPr>
            <p:cNvPr id="24" name="TextBox 23"/>
            <p:cNvSpPr txBox="1"/>
            <p:nvPr/>
          </p:nvSpPr>
          <p:spPr>
            <a:xfrm>
              <a:off x="319246" y="5488909"/>
              <a:ext cx="1857375" cy="267609"/>
            </a:xfrm>
            <a:prstGeom prst="rect">
              <a:avLst/>
            </a:prstGeom>
            <a:noFill/>
          </p:spPr>
          <p:txBody>
            <a:bodyPr wrap="square" rtlCol="0">
              <a:spAutoFit/>
            </a:bodyPr>
            <a:lstStyle/>
            <a:p>
              <a:pPr>
                <a:defRPr/>
              </a:pPr>
              <a:r>
                <a:rPr lang="en-US" dirty="0">
                  <a:solidFill>
                    <a:srgbClr val="0464C4"/>
                  </a:solidFill>
                  <a:latin typeface="Georgia" panose="02040502050405020303" pitchFamily="18" charset="0"/>
                  <a:cs typeface="Times New Roman" panose="02020603050405020304" pitchFamily="18" charset="0"/>
                </a:rPr>
                <a:t>Distance to Stream</a:t>
              </a:r>
              <a:endParaRPr lang="en-US" dirty="0">
                <a:solidFill>
                  <a:srgbClr val="0464C4"/>
                </a:solidFill>
                <a:latin typeface="Georgia" panose="02040502050405020303" pitchFamily="18" charset="0"/>
              </a:endParaRPr>
            </a:p>
          </p:txBody>
        </p:sp>
        <p:sp>
          <p:nvSpPr>
            <p:cNvPr id="25" name="TextBox 24"/>
            <p:cNvSpPr txBox="1"/>
            <p:nvPr/>
          </p:nvSpPr>
          <p:spPr>
            <a:xfrm>
              <a:off x="2002893" y="5434738"/>
              <a:ext cx="1857375" cy="267609"/>
            </a:xfrm>
            <a:prstGeom prst="rect">
              <a:avLst/>
            </a:prstGeom>
            <a:noFill/>
          </p:spPr>
          <p:txBody>
            <a:bodyPr wrap="square" rtlCol="0">
              <a:spAutoFit/>
            </a:bodyPr>
            <a:lstStyle/>
            <a:p>
              <a:pPr>
                <a:defRPr/>
              </a:pPr>
              <a:r>
                <a:rPr lang="en-US" dirty="0">
                  <a:solidFill>
                    <a:srgbClr val="0464C4"/>
                  </a:solidFill>
                  <a:latin typeface="Georgia" panose="02040502050405020303" pitchFamily="18" charset="0"/>
                  <a:cs typeface="Times New Roman" panose="02020603050405020304" pitchFamily="18" charset="0"/>
                </a:rPr>
                <a:t>Flow Direction</a:t>
              </a:r>
              <a:endParaRPr lang="en-US" dirty="0">
                <a:solidFill>
                  <a:srgbClr val="0464C4"/>
                </a:solidFill>
                <a:latin typeface="Georgia" panose="02040502050405020303" pitchFamily="18" charset="0"/>
              </a:endParaRPr>
            </a:p>
          </p:txBody>
        </p:sp>
        <p:sp>
          <p:nvSpPr>
            <p:cNvPr id="26" name="TextBox 25"/>
            <p:cNvSpPr txBox="1"/>
            <p:nvPr/>
          </p:nvSpPr>
          <p:spPr>
            <a:xfrm>
              <a:off x="4672706" y="5191741"/>
              <a:ext cx="1857375" cy="267609"/>
            </a:xfrm>
            <a:prstGeom prst="rect">
              <a:avLst/>
            </a:prstGeom>
            <a:noFill/>
          </p:spPr>
          <p:txBody>
            <a:bodyPr wrap="square" rtlCol="0">
              <a:spAutoFit/>
            </a:bodyPr>
            <a:lstStyle/>
            <a:p>
              <a:pPr>
                <a:defRPr/>
              </a:pPr>
              <a:r>
                <a:rPr lang="en-US" dirty="0">
                  <a:solidFill>
                    <a:srgbClr val="0464C4"/>
                  </a:solidFill>
                  <a:latin typeface="Georgia" panose="02040502050405020303" pitchFamily="18" charset="0"/>
                  <a:cs typeface="Times New Roman" panose="02020603050405020304" pitchFamily="18" charset="0"/>
                </a:rPr>
                <a:t>Full Watershed</a:t>
              </a:r>
              <a:endParaRPr lang="en-US" dirty="0">
                <a:solidFill>
                  <a:srgbClr val="0464C4"/>
                </a:solidFill>
                <a:latin typeface="Georgia" panose="02040502050405020303" pitchFamily="18" charset="0"/>
              </a:endParaRPr>
            </a:p>
          </p:txBody>
        </p:sp>
        <p:cxnSp>
          <p:nvCxnSpPr>
            <p:cNvPr id="36" name="Straight Arrow Connector 35"/>
            <p:cNvCxnSpPr/>
            <p:nvPr/>
          </p:nvCxnSpPr>
          <p:spPr bwMode="auto">
            <a:xfrm flipH="1">
              <a:off x="967803" y="2665555"/>
              <a:ext cx="228600" cy="510646"/>
            </a:xfrm>
            <a:prstGeom prst="straightConnector1">
              <a:avLst/>
            </a:prstGeom>
            <a:noFill/>
            <a:ln w="19050" cap="flat" cmpd="sng" algn="ctr">
              <a:solidFill>
                <a:schemeClr val="tx2"/>
              </a:solidFill>
              <a:prstDash val="solid"/>
              <a:round/>
              <a:headEnd type="none" w="med" len="med"/>
              <a:tailEnd type="triangle"/>
            </a:ln>
            <a:effectLst/>
          </p:spPr>
        </p:cxnSp>
        <p:cxnSp>
          <p:nvCxnSpPr>
            <p:cNvPr id="37" name="Straight Arrow Connector 36"/>
            <p:cNvCxnSpPr/>
            <p:nvPr/>
          </p:nvCxnSpPr>
          <p:spPr bwMode="auto">
            <a:xfrm flipH="1">
              <a:off x="1707281" y="2562068"/>
              <a:ext cx="3813" cy="515651"/>
            </a:xfrm>
            <a:prstGeom prst="straightConnector1">
              <a:avLst/>
            </a:prstGeom>
            <a:noFill/>
            <a:ln w="19050" cap="flat" cmpd="sng" algn="ctr">
              <a:solidFill>
                <a:schemeClr val="tx2"/>
              </a:solidFill>
              <a:prstDash val="solid"/>
              <a:round/>
              <a:headEnd type="none" w="med" len="med"/>
              <a:tailEnd type="triangle"/>
            </a:ln>
            <a:effectLst/>
          </p:spPr>
        </p:cxnSp>
        <p:cxnSp>
          <p:nvCxnSpPr>
            <p:cNvPr id="40" name="Straight Arrow Connector 39"/>
            <p:cNvCxnSpPr/>
            <p:nvPr/>
          </p:nvCxnSpPr>
          <p:spPr bwMode="auto">
            <a:xfrm>
              <a:off x="2403583" y="2819895"/>
              <a:ext cx="128591" cy="427933"/>
            </a:xfrm>
            <a:prstGeom prst="straightConnector1">
              <a:avLst/>
            </a:prstGeom>
            <a:noFill/>
            <a:ln w="19050" cap="flat" cmpd="sng" algn="ctr">
              <a:solidFill>
                <a:schemeClr val="tx2"/>
              </a:solidFill>
              <a:prstDash val="solid"/>
              <a:round/>
              <a:headEnd type="none" w="med" len="med"/>
              <a:tailEnd type="triangle"/>
            </a:ln>
            <a:effectLst/>
          </p:spPr>
        </p:cxnSp>
        <p:cxnSp>
          <p:nvCxnSpPr>
            <p:cNvPr id="42" name="Straight Arrow Connector 41"/>
            <p:cNvCxnSpPr/>
            <p:nvPr/>
          </p:nvCxnSpPr>
          <p:spPr bwMode="auto">
            <a:xfrm flipH="1">
              <a:off x="1313604" y="3962060"/>
              <a:ext cx="1236268" cy="569498"/>
            </a:xfrm>
            <a:prstGeom prst="straightConnector1">
              <a:avLst/>
            </a:prstGeom>
            <a:noFill/>
            <a:ln w="19050" cap="flat" cmpd="sng" algn="ctr">
              <a:solidFill>
                <a:schemeClr val="tx2"/>
              </a:solidFill>
              <a:prstDash val="solid"/>
              <a:round/>
              <a:headEnd type="none" w="med" len="med"/>
              <a:tailEnd type="triangle"/>
            </a:ln>
            <a:effectLst/>
          </p:spPr>
        </p:cxnSp>
        <p:cxnSp>
          <p:nvCxnSpPr>
            <p:cNvPr id="44" name="Straight Arrow Connector 43"/>
            <p:cNvCxnSpPr/>
            <p:nvPr/>
          </p:nvCxnSpPr>
          <p:spPr bwMode="auto">
            <a:xfrm>
              <a:off x="2664170" y="4076360"/>
              <a:ext cx="24248" cy="427492"/>
            </a:xfrm>
            <a:prstGeom prst="straightConnector1">
              <a:avLst/>
            </a:prstGeom>
            <a:noFill/>
            <a:ln w="19050" cap="flat" cmpd="sng" algn="ctr">
              <a:solidFill>
                <a:schemeClr val="tx2"/>
              </a:solidFill>
              <a:prstDash val="solid"/>
              <a:round/>
              <a:headEnd type="none" w="med" len="med"/>
              <a:tailEnd type="triangle"/>
            </a:ln>
            <a:effectLst/>
          </p:spPr>
        </p:cxnSp>
        <p:cxnSp>
          <p:nvCxnSpPr>
            <p:cNvPr id="46" name="Straight Arrow Connector 45"/>
            <p:cNvCxnSpPr/>
            <p:nvPr/>
          </p:nvCxnSpPr>
          <p:spPr bwMode="auto">
            <a:xfrm>
              <a:off x="2938789" y="4069168"/>
              <a:ext cx="529188" cy="462389"/>
            </a:xfrm>
            <a:prstGeom prst="straightConnector1">
              <a:avLst/>
            </a:prstGeom>
            <a:noFill/>
            <a:ln w="19050" cap="flat" cmpd="sng" algn="ctr">
              <a:solidFill>
                <a:schemeClr val="tx2"/>
              </a:solidFill>
              <a:prstDash val="solid"/>
              <a:round/>
              <a:headEnd type="none" w="med" len="med"/>
              <a:tailEnd type="triangle"/>
            </a:ln>
            <a:effectLst/>
          </p:spPr>
        </p:cxnSp>
        <p:sp>
          <p:nvSpPr>
            <p:cNvPr id="49" name="TextBox 48"/>
            <p:cNvSpPr txBox="1"/>
            <p:nvPr/>
          </p:nvSpPr>
          <p:spPr>
            <a:xfrm>
              <a:off x="3267301" y="5434738"/>
              <a:ext cx="1857375" cy="267609"/>
            </a:xfrm>
            <a:prstGeom prst="rect">
              <a:avLst/>
            </a:prstGeom>
            <a:noFill/>
          </p:spPr>
          <p:txBody>
            <a:bodyPr wrap="square" rtlCol="0">
              <a:spAutoFit/>
            </a:bodyPr>
            <a:lstStyle/>
            <a:p>
              <a:pPr>
                <a:defRPr/>
              </a:pPr>
              <a:r>
                <a:rPr lang="en-US" dirty="0">
                  <a:solidFill>
                    <a:srgbClr val="0464C4"/>
                  </a:solidFill>
                  <a:latin typeface="Georgia" panose="02040502050405020303" pitchFamily="18" charset="0"/>
                  <a:cs typeface="Times New Roman" panose="02020603050405020304" pitchFamily="18" charset="0"/>
                </a:rPr>
                <a:t>Local </a:t>
              </a:r>
              <a:r>
                <a:rPr lang="en-US" dirty="0" err="1">
                  <a:solidFill>
                    <a:srgbClr val="0464C4"/>
                  </a:solidFill>
                  <a:latin typeface="Georgia" panose="02040502050405020303" pitchFamily="18" charset="0"/>
                  <a:cs typeface="Times New Roman" panose="02020603050405020304" pitchFamily="18" charset="0"/>
                </a:rPr>
                <a:t>Subwatershed</a:t>
              </a:r>
              <a:endParaRPr lang="en-US" dirty="0">
                <a:solidFill>
                  <a:srgbClr val="0464C4"/>
                </a:solidFill>
                <a:latin typeface="Georgia" panose="02040502050405020303" pitchFamily="18" charset="0"/>
              </a:endParaRPr>
            </a:p>
          </p:txBody>
        </p:sp>
        <p:cxnSp>
          <p:nvCxnSpPr>
            <p:cNvPr id="52" name="Straight Arrow Connector 51"/>
            <p:cNvCxnSpPr/>
            <p:nvPr/>
          </p:nvCxnSpPr>
          <p:spPr bwMode="auto">
            <a:xfrm>
              <a:off x="3154995" y="3839332"/>
              <a:ext cx="1101040" cy="404247"/>
            </a:xfrm>
            <a:prstGeom prst="straightConnector1">
              <a:avLst/>
            </a:prstGeom>
            <a:noFill/>
            <a:ln w="19050" cap="flat" cmpd="sng" algn="ctr">
              <a:solidFill>
                <a:schemeClr val="tx2"/>
              </a:solidFill>
              <a:prstDash val="solid"/>
              <a:round/>
              <a:headEnd type="none" w="med" len="med"/>
              <a:tailEnd type="triangle"/>
            </a:ln>
            <a:effectLst/>
          </p:spPr>
        </p:cxnSp>
      </p:grpSp>
    </p:spTree>
    <p:extLst>
      <p:ext uri="{BB962C8B-B14F-4D97-AF65-F5344CB8AC3E}">
        <p14:creationId xmlns:p14="http://schemas.microsoft.com/office/powerpoint/2010/main" val="3818111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8" y="202407"/>
            <a:ext cx="7886700" cy="473372"/>
          </a:xfrm>
        </p:spPr>
        <p:txBody>
          <a:bodyPr>
            <a:normAutofit fontScale="90000"/>
          </a:bodyPr>
          <a:lstStyle/>
          <a:p>
            <a:r>
              <a:rPr lang="en-US" dirty="0" smtClean="0"/>
              <a:t>In Real Time</a:t>
            </a:r>
            <a:endParaRPr lang="en-US" dirty="0"/>
          </a:p>
        </p:txBody>
      </p:sp>
      <p:sp>
        <p:nvSpPr>
          <p:cNvPr id="3" name="Content Placeholder 2"/>
          <p:cNvSpPr>
            <a:spLocks noGrp="1"/>
          </p:cNvSpPr>
          <p:nvPr>
            <p:ph idx="1"/>
          </p:nvPr>
        </p:nvSpPr>
        <p:spPr>
          <a:xfrm>
            <a:off x="55112" y="999969"/>
            <a:ext cx="3731070" cy="5029360"/>
          </a:xfrm>
        </p:spPr>
        <p:txBody>
          <a:bodyPr>
            <a:noAutofit/>
          </a:bodyPr>
          <a:lstStyle/>
          <a:p>
            <a:r>
              <a:rPr lang="en-US" sz="2000" dirty="0" smtClean="0"/>
              <a:t>Each </a:t>
            </a:r>
            <a:r>
              <a:rPr lang="en-US" sz="2000" dirty="0" err="1" smtClean="0"/>
              <a:t>subwatershed</a:t>
            </a:r>
            <a:r>
              <a:rPr lang="en-US" sz="2000" dirty="0" smtClean="0"/>
              <a:t> holds</a:t>
            </a:r>
          </a:p>
          <a:p>
            <a:pPr lvl="1"/>
            <a:r>
              <a:rPr lang="en-US" sz="1800" dirty="0" smtClean="0"/>
              <a:t>Flow direction grid</a:t>
            </a:r>
          </a:p>
          <a:p>
            <a:pPr lvl="1"/>
            <a:r>
              <a:rPr lang="en-US" sz="1800" dirty="0" smtClean="0"/>
              <a:t>Stream indicator grid</a:t>
            </a:r>
          </a:p>
          <a:p>
            <a:pPr lvl="1"/>
            <a:r>
              <a:rPr lang="en-US" sz="1800" dirty="0" smtClean="0"/>
              <a:t>Distance to stream grid</a:t>
            </a:r>
          </a:p>
          <a:p>
            <a:pPr lvl="1"/>
            <a:r>
              <a:rPr lang="en-US" sz="1800" dirty="0" smtClean="0"/>
              <a:t>List of adjoining upstream watersheds</a:t>
            </a:r>
          </a:p>
          <a:p>
            <a:pPr lvl="1"/>
            <a:r>
              <a:rPr lang="en-US" sz="1800" dirty="0" smtClean="0"/>
              <a:t>Dissolved full watershed</a:t>
            </a:r>
          </a:p>
          <a:p>
            <a:pPr lvl="1" eaLnBrk="0" hangingPunct="0">
              <a:spcAft>
                <a:spcPts val="450"/>
              </a:spcAft>
            </a:pPr>
            <a:endParaRPr lang="en-US" sz="1800" dirty="0" smtClean="0"/>
          </a:p>
          <a:p>
            <a:pPr eaLnBrk="0" hangingPunct="0">
              <a:spcAft>
                <a:spcPts val="450"/>
              </a:spcAft>
            </a:pPr>
            <a:r>
              <a:rPr lang="en-US" sz="2000" dirty="0" smtClean="0"/>
              <a:t>Identify </a:t>
            </a:r>
            <a:r>
              <a:rPr lang="en-US" sz="2000" dirty="0" err="1" smtClean="0"/>
              <a:t>subwatershed</a:t>
            </a:r>
            <a:endParaRPr lang="en-US" sz="2000" dirty="0" smtClean="0"/>
          </a:p>
          <a:p>
            <a:pPr eaLnBrk="0" hangingPunct="0">
              <a:spcAft>
                <a:spcPts val="450"/>
              </a:spcAft>
            </a:pPr>
            <a:r>
              <a:rPr lang="en-US" sz="2000" dirty="0" smtClean="0"/>
              <a:t>[Snap (</a:t>
            </a:r>
            <a:r>
              <a:rPr lang="en-US" sz="2000" dirty="0" err="1" smtClean="0"/>
              <a:t>TauDEM</a:t>
            </a:r>
            <a:r>
              <a:rPr lang="en-US" sz="2000" dirty="0" smtClean="0"/>
              <a:t> </a:t>
            </a:r>
            <a:r>
              <a:rPr lang="en-US" sz="2000" dirty="0" err="1" smtClean="0"/>
              <a:t>MoveOutlet</a:t>
            </a:r>
            <a:r>
              <a:rPr lang="en-US" sz="2000" dirty="0" smtClean="0"/>
              <a:t> to slide downslope to stream)]</a:t>
            </a:r>
          </a:p>
          <a:p>
            <a:pPr eaLnBrk="0" hangingPunct="0">
              <a:spcAft>
                <a:spcPts val="450"/>
              </a:spcAft>
            </a:pPr>
            <a:r>
              <a:rPr lang="en-US" sz="2000" dirty="0" smtClean="0"/>
              <a:t>Delineate </a:t>
            </a:r>
            <a:r>
              <a:rPr lang="en-US" sz="2000" dirty="0"/>
              <a:t>within </a:t>
            </a:r>
            <a:r>
              <a:rPr lang="en-US" sz="2000" dirty="0" err="1" smtClean="0"/>
              <a:t>subwatershed</a:t>
            </a:r>
            <a:r>
              <a:rPr lang="en-US" sz="2000" dirty="0" smtClean="0"/>
              <a:t> (</a:t>
            </a:r>
            <a:r>
              <a:rPr lang="en-US" sz="2000" dirty="0" err="1" smtClean="0"/>
              <a:t>TauDEM</a:t>
            </a:r>
            <a:r>
              <a:rPr lang="en-US" sz="2000" dirty="0" smtClean="0"/>
              <a:t> </a:t>
            </a:r>
            <a:r>
              <a:rPr lang="en-US" sz="2000" dirty="0" err="1" smtClean="0"/>
              <a:t>Gagewatershed</a:t>
            </a:r>
            <a:r>
              <a:rPr lang="en-US" sz="2000" dirty="0" smtClean="0"/>
              <a:t>)</a:t>
            </a:r>
          </a:p>
          <a:p>
            <a:pPr eaLnBrk="0" hangingPunct="0">
              <a:spcAft>
                <a:spcPts val="450"/>
              </a:spcAft>
            </a:pPr>
            <a:r>
              <a:rPr lang="en-US" sz="2000" dirty="0" smtClean="0"/>
              <a:t>Merge </a:t>
            </a:r>
            <a:r>
              <a:rPr lang="en-US" sz="2000" dirty="0"/>
              <a:t>adjoining full watersheds</a:t>
            </a:r>
          </a:p>
          <a:p>
            <a:pPr lvl="1"/>
            <a:endParaRPr lang="en-US" sz="1800" dirty="0"/>
          </a:p>
        </p:txBody>
      </p:sp>
      <p:pic>
        <p:nvPicPr>
          <p:cNvPr id="4" name="Picture 3"/>
          <p:cNvPicPr>
            <a:picLocks noChangeAspect="1"/>
          </p:cNvPicPr>
          <p:nvPr/>
        </p:nvPicPr>
        <p:blipFill>
          <a:blip r:embed="rId2"/>
          <a:stretch>
            <a:fillRect/>
          </a:stretch>
        </p:blipFill>
        <p:spPr>
          <a:xfrm>
            <a:off x="3705332" y="1082280"/>
            <a:ext cx="5367228" cy="4361257"/>
          </a:xfrm>
          <a:prstGeom prst="rect">
            <a:avLst/>
          </a:prstGeom>
          <a:solidFill>
            <a:schemeClr val="bg1"/>
          </a:solidFill>
        </p:spPr>
      </p:pic>
    </p:spTree>
    <p:extLst>
      <p:ext uri="{BB962C8B-B14F-4D97-AF65-F5344CB8AC3E}">
        <p14:creationId xmlns:p14="http://schemas.microsoft.com/office/powerpoint/2010/main" val="14611993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610"/>
            <a:ext cx="7886700" cy="994172"/>
          </a:xfrm>
        </p:spPr>
        <p:txBody>
          <a:bodyPr/>
          <a:lstStyle/>
          <a:p>
            <a:r>
              <a:rPr lang="en-US" dirty="0" smtClean="0"/>
              <a:t>Conclusions</a:t>
            </a:r>
            <a:endParaRPr lang="en-US" dirty="0"/>
          </a:p>
        </p:txBody>
      </p:sp>
      <p:sp>
        <p:nvSpPr>
          <p:cNvPr id="3" name="Content Placeholder 2"/>
          <p:cNvSpPr>
            <a:spLocks noGrp="1"/>
          </p:cNvSpPr>
          <p:nvPr>
            <p:ph idx="1"/>
          </p:nvPr>
        </p:nvSpPr>
        <p:spPr>
          <a:xfrm>
            <a:off x="628650" y="1121782"/>
            <a:ext cx="7886700" cy="3263504"/>
          </a:xfrm>
        </p:spPr>
        <p:txBody>
          <a:bodyPr>
            <a:noAutofit/>
          </a:bodyPr>
          <a:lstStyle/>
          <a:p>
            <a:r>
              <a:rPr lang="en-US" dirty="0"/>
              <a:t>Advances in the field of </a:t>
            </a:r>
            <a:r>
              <a:rPr lang="en-US" dirty="0" err="1"/>
              <a:t>Geomorphometry</a:t>
            </a:r>
            <a:r>
              <a:rPr lang="en-US" dirty="0"/>
              <a:t> are opening new avenues for use of terrain analysis for hydrologic modeling.</a:t>
            </a:r>
          </a:p>
          <a:p>
            <a:r>
              <a:rPr lang="en-US" dirty="0"/>
              <a:t>Computational methods are improving (parallel methods</a:t>
            </a:r>
            <a:r>
              <a:rPr lang="en-US" dirty="0" smtClean="0"/>
              <a:t>).</a:t>
            </a:r>
            <a:endParaRPr lang="en-US" dirty="0"/>
          </a:p>
          <a:p>
            <a:r>
              <a:rPr lang="en-US" dirty="0"/>
              <a:t>Data resolution is </a:t>
            </a:r>
            <a:r>
              <a:rPr lang="en-US" dirty="0" smtClean="0"/>
              <a:t>increasing, </a:t>
            </a:r>
            <a:r>
              <a:rPr lang="en-US" dirty="0"/>
              <a:t>and challenging our computational </a:t>
            </a:r>
            <a:r>
              <a:rPr lang="en-US" dirty="0" smtClean="0"/>
              <a:t>capacities.</a:t>
            </a:r>
          </a:p>
          <a:p>
            <a:r>
              <a:rPr lang="en-US" dirty="0" smtClean="0"/>
              <a:t>New functionality is being developed to solve new problems.</a:t>
            </a:r>
            <a:endParaRPr lang="en-US" dirty="0"/>
          </a:p>
          <a:p>
            <a:r>
              <a:rPr lang="en-US" dirty="0"/>
              <a:t>Server/Web/Cloud based solutions will </a:t>
            </a:r>
            <a:r>
              <a:rPr lang="en-US" dirty="0" smtClean="0"/>
              <a:t>increase.</a:t>
            </a:r>
            <a:endParaRPr lang="en-US" dirty="0"/>
          </a:p>
          <a:p>
            <a:endParaRPr lang="en-US" dirty="0" smtClean="0"/>
          </a:p>
        </p:txBody>
      </p:sp>
      <p:sp>
        <p:nvSpPr>
          <p:cNvPr id="4" name="Rectangle 3"/>
          <p:cNvSpPr/>
          <p:nvPr/>
        </p:nvSpPr>
        <p:spPr>
          <a:xfrm>
            <a:off x="1914526" y="5667740"/>
            <a:ext cx="5757862" cy="830997"/>
          </a:xfrm>
          <a:prstGeom prst="rect">
            <a:avLst/>
          </a:prstGeom>
        </p:spPr>
        <p:txBody>
          <a:bodyPr wrap="square">
            <a:spAutoFit/>
          </a:bodyPr>
          <a:lstStyle/>
          <a:p>
            <a:r>
              <a:rPr lang="en-US" sz="2400" dirty="0">
                <a:solidFill>
                  <a:srgbClr val="7030A0"/>
                </a:solidFill>
              </a:rPr>
              <a:t>I am looking forward to the presentations and discussions this week ...</a:t>
            </a:r>
          </a:p>
        </p:txBody>
      </p:sp>
    </p:spTree>
    <p:extLst>
      <p:ext uri="{BB962C8B-B14F-4D97-AF65-F5344CB8AC3E}">
        <p14:creationId xmlns:p14="http://schemas.microsoft.com/office/powerpoint/2010/main" val="3704639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960" y="170377"/>
            <a:ext cx="8520600" cy="771061"/>
          </a:xfrm>
        </p:spPr>
        <p:txBody>
          <a:bodyPr/>
          <a:lstStyle/>
          <a:p>
            <a:pPr algn="ctr"/>
            <a:r>
              <a:rPr lang="en-US" sz="2800" dirty="0" smtClean="0">
                <a:solidFill>
                  <a:schemeClr val="tx2">
                    <a:lumMod val="75000"/>
                    <a:lumOff val="25000"/>
                  </a:schemeClr>
                </a:solidFill>
              </a:rPr>
              <a:t>General workflow for computing hydrologic information from digital topography</a:t>
            </a:r>
            <a:endParaRPr lang="en-US" sz="2800" dirty="0"/>
          </a:p>
        </p:txBody>
      </p:sp>
      <p:sp>
        <p:nvSpPr>
          <p:cNvPr id="433" name="Rectangle 41"/>
          <p:cNvSpPr>
            <a:spLocks noChangeArrowheads="1"/>
          </p:cNvSpPr>
          <p:nvPr/>
        </p:nvSpPr>
        <p:spPr bwMode="auto">
          <a:xfrm>
            <a:off x="6338736" y="3801282"/>
            <a:ext cx="26526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3604718">
              <a:spcBef>
                <a:spcPct val="45000"/>
              </a:spcBef>
              <a:defRPr/>
            </a:pPr>
            <a:r>
              <a:rPr kumimoji="1" lang="en-US" sz="1200" b="1" kern="0" dirty="0">
                <a:solidFill>
                  <a:srgbClr val="463416"/>
                </a:solidFill>
              </a:rPr>
              <a:t>Other channel network and grid information derived from flow direction and contributing area</a:t>
            </a:r>
            <a:endParaRPr kumimoji="1" lang="en-US" sz="1200" b="1" kern="0" dirty="0">
              <a:solidFill>
                <a:srgbClr val="463416"/>
              </a:solidFill>
              <a:sym typeface="Symbol" pitchFamily="18" charset="2"/>
            </a:endParaRPr>
          </a:p>
        </p:txBody>
      </p:sp>
      <p:pic>
        <p:nvPicPr>
          <p:cNvPr id="438" name="Picture 7"/>
          <p:cNvPicPr>
            <a:picLocks noChangeAspect="1" noChangeArrowheads="1"/>
          </p:cNvPicPr>
          <p:nvPr/>
        </p:nvPicPr>
        <p:blipFill>
          <a:blip r:embed="rId3">
            <a:extLst>
              <a:ext uri="{28A0092B-C50C-407E-A947-70E740481C1C}">
                <a14:useLocalDpi xmlns:a14="http://schemas.microsoft.com/office/drawing/2010/main" val="0"/>
              </a:ext>
            </a:extLst>
          </a:blip>
          <a:srcRect l="29329" t="44711" r="2107"/>
          <a:stretch>
            <a:fillRect/>
          </a:stretch>
        </p:blipFill>
        <p:spPr bwMode="auto">
          <a:xfrm>
            <a:off x="6414668" y="4415435"/>
            <a:ext cx="1737855" cy="1222374"/>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439" name="Picture 64"/>
          <p:cNvPicPr>
            <a:picLocks noChangeAspect="1" noChangeArrowheads="1"/>
          </p:cNvPicPr>
          <p:nvPr/>
        </p:nvPicPr>
        <p:blipFill>
          <a:blip r:embed="rId4">
            <a:extLst>
              <a:ext uri="{28A0092B-C50C-407E-A947-70E740481C1C}">
                <a14:useLocalDpi xmlns:a14="http://schemas.microsoft.com/office/drawing/2010/main" val="0"/>
              </a:ext>
            </a:extLst>
          </a:blip>
          <a:srcRect l="53413" t="3049" r="9546" b="59863"/>
          <a:stretch>
            <a:fillRect/>
          </a:stretch>
        </p:blipFill>
        <p:spPr bwMode="auto">
          <a:xfrm>
            <a:off x="7622248" y="4420476"/>
            <a:ext cx="1169809" cy="1222374"/>
          </a:xfrm>
          <a:prstGeom prst="rect">
            <a:avLst/>
          </a:prstGeom>
          <a:noFill/>
          <a:ln w="9525" algn="ctr">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grpSp>
        <p:nvGrpSpPr>
          <p:cNvPr id="510" name="Group 137"/>
          <p:cNvGrpSpPr>
            <a:grpSpLocks/>
          </p:cNvGrpSpPr>
          <p:nvPr/>
        </p:nvGrpSpPr>
        <p:grpSpPr bwMode="auto">
          <a:xfrm>
            <a:off x="6778418" y="1773005"/>
            <a:ext cx="1476348" cy="1448361"/>
            <a:chOff x="4654148" y="1565275"/>
            <a:chExt cx="4096993" cy="3984625"/>
          </a:xfrm>
        </p:grpSpPr>
        <p:grpSp>
          <p:nvGrpSpPr>
            <p:cNvPr id="511" name="Group 5"/>
            <p:cNvGrpSpPr>
              <a:grpSpLocks/>
            </p:cNvGrpSpPr>
            <p:nvPr/>
          </p:nvGrpSpPr>
          <p:grpSpPr bwMode="auto">
            <a:xfrm>
              <a:off x="4792663" y="1565275"/>
              <a:ext cx="3814762" cy="3744373"/>
              <a:chOff x="1877" y="1152"/>
              <a:chExt cx="1971" cy="1776"/>
            </a:xfrm>
          </p:grpSpPr>
          <p:sp>
            <p:nvSpPr>
              <p:cNvPr id="560" name="Rectangle 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61" name="Rectangle 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62" name="Rectangle 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63" name="Rectangle 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64" name="Rectangle 1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65" name="Rectangle 1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66" name="Rectangle 1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67" name="Rectangle 1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68" name="Rectangle 1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69" name="Rectangle 1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0" name="Rectangle 1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1" name="Rectangle 1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2" name="Rectangle 1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3" name="Rectangle 1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4" name="Rectangle 2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5" name="Rectangle 2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6" name="Rectangle 2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7" name="Rectangle 2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8" name="Rectangle 2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79" name="Rectangle 2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80" name="Rectangle 2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81" name="Rectangle 2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82" name="Rectangle 2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83" name="Rectangle 2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sp>
            <p:nvSpPr>
              <p:cNvPr id="584" name="Rectangle 3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eaLnBrk="0" fontAlgn="base" hangingPunct="0">
                  <a:spcBef>
                    <a:spcPct val="0"/>
                  </a:spcBef>
                  <a:spcAft>
                    <a:spcPct val="0"/>
                  </a:spcAft>
                  <a:defRPr/>
                </a:pPr>
                <a:endParaRPr lang="en-US" sz="788" b="1" kern="0">
                  <a:solidFill>
                    <a:srgbClr val="000099"/>
                  </a:solidFill>
                  <a:latin typeface="Calibri"/>
                </a:endParaRPr>
              </a:p>
            </p:txBody>
          </p:sp>
        </p:grpSp>
        <p:sp>
          <p:nvSpPr>
            <p:cNvPr id="512" name="Line 31"/>
            <p:cNvSpPr>
              <a:spLocks noChangeShapeType="1"/>
            </p:cNvSpPr>
            <p:nvPr/>
          </p:nvSpPr>
          <p:spPr bwMode="auto">
            <a:xfrm rot="-177988">
              <a:off x="5271355" y="1832302"/>
              <a:ext cx="2130475" cy="2400239"/>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13" name="Line 32"/>
            <p:cNvSpPr>
              <a:spLocks noChangeShapeType="1"/>
            </p:cNvSpPr>
            <p:nvPr/>
          </p:nvSpPr>
          <p:spPr bwMode="auto">
            <a:xfrm>
              <a:off x="5959844" y="1952314"/>
              <a:ext cx="747587" cy="768077"/>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14" name="Line 33"/>
            <p:cNvSpPr>
              <a:spLocks noChangeShapeType="1"/>
            </p:cNvSpPr>
            <p:nvPr/>
          </p:nvSpPr>
          <p:spPr bwMode="auto">
            <a:xfrm flipH="1">
              <a:off x="5168900" y="3443462"/>
              <a:ext cx="7899" cy="722137"/>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15" name="Line 34"/>
            <p:cNvSpPr>
              <a:spLocks noChangeShapeType="1"/>
            </p:cNvSpPr>
            <p:nvPr/>
          </p:nvSpPr>
          <p:spPr bwMode="auto">
            <a:xfrm>
              <a:off x="7428425" y="4919609"/>
              <a:ext cx="26476" cy="630291"/>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16" name="Line 35"/>
            <p:cNvSpPr>
              <a:spLocks noChangeShapeType="1"/>
            </p:cNvSpPr>
            <p:nvPr/>
          </p:nvSpPr>
          <p:spPr bwMode="auto">
            <a:xfrm>
              <a:off x="5170889" y="4169535"/>
              <a:ext cx="765316" cy="777077"/>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17" name="Line 36"/>
            <p:cNvSpPr>
              <a:spLocks noChangeShapeType="1"/>
            </p:cNvSpPr>
            <p:nvPr/>
          </p:nvSpPr>
          <p:spPr bwMode="auto">
            <a:xfrm rot="2592605" flipV="1">
              <a:off x="5283175" y="4670585"/>
              <a:ext cx="555519" cy="528053"/>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18" name="Line 37"/>
            <p:cNvSpPr>
              <a:spLocks noChangeShapeType="1"/>
            </p:cNvSpPr>
            <p:nvPr/>
          </p:nvSpPr>
          <p:spPr bwMode="auto">
            <a:xfrm rot="2592605" flipV="1">
              <a:off x="6793123" y="4658583"/>
              <a:ext cx="531880" cy="519052"/>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19" name="Line 38"/>
            <p:cNvSpPr>
              <a:spLocks noChangeShapeType="1"/>
            </p:cNvSpPr>
            <p:nvPr/>
          </p:nvSpPr>
          <p:spPr bwMode="auto">
            <a:xfrm rot="2592605" flipV="1">
              <a:off x="5818155" y="5202970"/>
              <a:ext cx="853368" cy="29425"/>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0" name="Line 39"/>
            <p:cNvSpPr>
              <a:spLocks noChangeShapeType="1"/>
            </p:cNvSpPr>
            <p:nvPr/>
          </p:nvSpPr>
          <p:spPr bwMode="auto">
            <a:xfrm rot="2592605">
              <a:off x="5676474" y="4294236"/>
              <a:ext cx="512928" cy="514873"/>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1" name="Line 40"/>
            <p:cNvSpPr>
              <a:spLocks noChangeShapeType="1"/>
            </p:cNvSpPr>
            <p:nvPr/>
          </p:nvSpPr>
          <p:spPr bwMode="auto">
            <a:xfrm rot="2592605" flipV="1">
              <a:off x="6015987" y="3149433"/>
              <a:ext cx="576203" cy="549055"/>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2" name="Line 41"/>
            <p:cNvSpPr>
              <a:spLocks noChangeShapeType="1"/>
            </p:cNvSpPr>
            <p:nvPr/>
          </p:nvSpPr>
          <p:spPr bwMode="auto">
            <a:xfrm rot="2592605" flipV="1">
              <a:off x="5300904" y="2429361"/>
              <a:ext cx="561429" cy="528053"/>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3" name="Line 42"/>
            <p:cNvSpPr>
              <a:spLocks noChangeShapeType="1"/>
            </p:cNvSpPr>
            <p:nvPr/>
          </p:nvSpPr>
          <p:spPr bwMode="auto">
            <a:xfrm rot="2807395">
              <a:off x="6419561" y="2088209"/>
              <a:ext cx="555055" cy="505286"/>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4" name="Line 43"/>
            <p:cNvSpPr>
              <a:spLocks noChangeShapeType="1"/>
            </p:cNvSpPr>
            <p:nvPr/>
          </p:nvSpPr>
          <p:spPr bwMode="auto">
            <a:xfrm rot="2807395">
              <a:off x="6440495" y="2823033"/>
              <a:ext cx="522052" cy="472782"/>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5" name="Line 44"/>
            <p:cNvSpPr>
              <a:spLocks noChangeShapeType="1"/>
            </p:cNvSpPr>
            <p:nvPr/>
          </p:nvSpPr>
          <p:spPr bwMode="auto">
            <a:xfrm rot="2807395">
              <a:off x="7926646" y="4278496"/>
              <a:ext cx="543054" cy="514151"/>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6" name="Line 45"/>
            <p:cNvSpPr>
              <a:spLocks noChangeShapeType="1"/>
            </p:cNvSpPr>
            <p:nvPr/>
          </p:nvSpPr>
          <p:spPr bwMode="auto">
            <a:xfrm rot="2807395">
              <a:off x="6416607" y="4302407"/>
              <a:ext cx="555055" cy="502331"/>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7" name="Line 46"/>
            <p:cNvSpPr>
              <a:spLocks noChangeShapeType="1"/>
            </p:cNvSpPr>
            <p:nvPr/>
          </p:nvSpPr>
          <p:spPr bwMode="auto">
            <a:xfrm rot="2807395">
              <a:off x="7203016" y="2081823"/>
              <a:ext cx="501050" cy="455053"/>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8" name="Line 47"/>
            <p:cNvSpPr>
              <a:spLocks noChangeShapeType="1"/>
            </p:cNvSpPr>
            <p:nvPr/>
          </p:nvSpPr>
          <p:spPr bwMode="auto">
            <a:xfrm rot="2807395">
              <a:off x="7187992" y="3552310"/>
              <a:ext cx="534053" cy="499376"/>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29" name="Line 48"/>
            <p:cNvSpPr>
              <a:spLocks noChangeShapeType="1"/>
            </p:cNvSpPr>
            <p:nvPr/>
          </p:nvSpPr>
          <p:spPr bwMode="auto">
            <a:xfrm rot="8207395">
              <a:off x="7552530" y="4661584"/>
              <a:ext cx="543700" cy="525052"/>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30" name="Line 49"/>
            <p:cNvSpPr>
              <a:spLocks noChangeShapeType="1"/>
            </p:cNvSpPr>
            <p:nvPr/>
          </p:nvSpPr>
          <p:spPr bwMode="auto">
            <a:xfrm rot="2807395">
              <a:off x="7956081" y="2802349"/>
              <a:ext cx="558056" cy="514151"/>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31" name="Line 50"/>
            <p:cNvSpPr>
              <a:spLocks noChangeShapeType="1"/>
            </p:cNvSpPr>
            <p:nvPr/>
          </p:nvSpPr>
          <p:spPr bwMode="auto">
            <a:xfrm flipH="1">
              <a:off x="6689702" y="2639382"/>
              <a:ext cx="765316" cy="777077"/>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32" name="Line 51"/>
            <p:cNvSpPr>
              <a:spLocks noChangeShapeType="1"/>
            </p:cNvSpPr>
            <p:nvPr/>
          </p:nvSpPr>
          <p:spPr bwMode="auto">
            <a:xfrm flipH="1">
              <a:off x="7457973" y="1910309"/>
              <a:ext cx="738722" cy="750075"/>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33" name="Line 52"/>
            <p:cNvSpPr>
              <a:spLocks noChangeShapeType="1"/>
            </p:cNvSpPr>
            <p:nvPr/>
          </p:nvSpPr>
          <p:spPr bwMode="auto">
            <a:xfrm flipH="1">
              <a:off x="7478657" y="3419460"/>
              <a:ext cx="756452" cy="759076"/>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34" name="Line 53"/>
            <p:cNvSpPr>
              <a:spLocks noChangeShapeType="1"/>
            </p:cNvSpPr>
            <p:nvPr/>
          </p:nvSpPr>
          <p:spPr bwMode="auto">
            <a:xfrm rot="2807395">
              <a:off x="7187992" y="4290383"/>
              <a:ext cx="534053" cy="499376"/>
            </a:xfrm>
            <a:prstGeom prst="line">
              <a:avLst/>
            </a:prstGeom>
            <a:noFill/>
            <a:ln w="28575">
              <a:solidFill>
                <a:sysClr val="windowText" lastClr="00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defTabSz="3604718" eaLnBrk="0" fontAlgn="base" hangingPunct="0">
                <a:spcBef>
                  <a:spcPct val="0"/>
                </a:spcBef>
                <a:spcAft>
                  <a:spcPct val="0"/>
                </a:spcAft>
                <a:defRPr/>
              </a:pPr>
              <a:endParaRPr lang="en-US" sz="788" kern="0">
                <a:solidFill>
                  <a:srgbClr val="000000"/>
                </a:solidFill>
                <a:latin typeface="Calibri"/>
              </a:endParaRPr>
            </a:p>
          </p:txBody>
        </p:sp>
        <p:sp>
          <p:nvSpPr>
            <p:cNvPr id="535" name="Text Box 54"/>
            <p:cNvSpPr txBox="1">
              <a:spLocks noChangeArrowheads="1"/>
            </p:cNvSpPr>
            <p:nvPr/>
          </p:nvSpPr>
          <p:spPr bwMode="auto">
            <a:xfrm>
              <a:off x="5527674" y="1597026"/>
              <a:ext cx="41116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1</a:t>
              </a:r>
            </a:p>
          </p:txBody>
        </p:sp>
        <p:sp>
          <p:nvSpPr>
            <p:cNvPr id="536" name="Text Box 55"/>
            <p:cNvSpPr txBox="1">
              <a:spLocks noChangeArrowheads="1"/>
            </p:cNvSpPr>
            <p:nvPr/>
          </p:nvSpPr>
          <p:spPr bwMode="auto">
            <a:xfrm>
              <a:off x="7293607" y="1597026"/>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1</a:t>
              </a:r>
            </a:p>
          </p:txBody>
        </p:sp>
        <p:sp>
          <p:nvSpPr>
            <p:cNvPr id="537" name="Text Box 56"/>
            <p:cNvSpPr txBox="1">
              <a:spLocks noChangeArrowheads="1"/>
            </p:cNvSpPr>
            <p:nvPr/>
          </p:nvSpPr>
          <p:spPr bwMode="auto">
            <a:xfrm>
              <a:off x="8067750" y="1597026"/>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1</a:t>
              </a:r>
            </a:p>
          </p:txBody>
        </p:sp>
        <p:sp>
          <p:nvSpPr>
            <p:cNvPr id="538" name="Text Box 57"/>
            <p:cNvSpPr txBox="1">
              <a:spLocks noChangeArrowheads="1"/>
            </p:cNvSpPr>
            <p:nvPr/>
          </p:nvSpPr>
          <p:spPr bwMode="auto">
            <a:xfrm>
              <a:off x="6570908" y="1597026"/>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1</a:t>
              </a:r>
            </a:p>
          </p:txBody>
        </p:sp>
        <p:sp>
          <p:nvSpPr>
            <p:cNvPr id="539" name="Text Box 58"/>
            <p:cNvSpPr txBox="1">
              <a:spLocks noChangeArrowheads="1"/>
            </p:cNvSpPr>
            <p:nvPr/>
          </p:nvSpPr>
          <p:spPr bwMode="auto">
            <a:xfrm>
              <a:off x="4680583" y="1597026"/>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1</a:t>
              </a:r>
            </a:p>
          </p:txBody>
        </p:sp>
        <p:sp>
          <p:nvSpPr>
            <p:cNvPr id="540" name="Text Box 59"/>
            <p:cNvSpPr txBox="1">
              <a:spLocks noChangeArrowheads="1"/>
            </p:cNvSpPr>
            <p:nvPr/>
          </p:nvSpPr>
          <p:spPr bwMode="auto">
            <a:xfrm>
              <a:off x="8067751" y="3743323"/>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1</a:t>
              </a:r>
            </a:p>
          </p:txBody>
        </p:sp>
        <p:sp>
          <p:nvSpPr>
            <p:cNvPr id="541" name="Text Box 60"/>
            <p:cNvSpPr txBox="1">
              <a:spLocks noChangeArrowheads="1"/>
            </p:cNvSpPr>
            <p:nvPr/>
          </p:nvSpPr>
          <p:spPr bwMode="auto">
            <a:xfrm>
              <a:off x="4654148" y="4530704"/>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1</a:t>
              </a:r>
            </a:p>
          </p:txBody>
        </p:sp>
        <p:sp>
          <p:nvSpPr>
            <p:cNvPr id="542" name="Text Box 61"/>
            <p:cNvSpPr txBox="1">
              <a:spLocks noChangeArrowheads="1"/>
            </p:cNvSpPr>
            <p:nvPr/>
          </p:nvSpPr>
          <p:spPr bwMode="auto">
            <a:xfrm>
              <a:off x="4654148" y="3784579"/>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2</a:t>
              </a:r>
            </a:p>
          </p:txBody>
        </p:sp>
        <p:sp>
          <p:nvSpPr>
            <p:cNvPr id="543" name="Text Box 62"/>
            <p:cNvSpPr txBox="1">
              <a:spLocks noChangeArrowheads="1"/>
            </p:cNvSpPr>
            <p:nvPr/>
          </p:nvSpPr>
          <p:spPr bwMode="auto">
            <a:xfrm>
              <a:off x="4654148" y="3130529"/>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1</a:t>
              </a:r>
            </a:p>
          </p:txBody>
        </p:sp>
        <p:sp>
          <p:nvSpPr>
            <p:cNvPr id="544" name="Text Box 63"/>
            <p:cNvSpPr txBox="1">
              <a:spLocks noChangeArrowheads="1"/>
            </p:cNvSpPr>
            <p:nvPr/>
          </p:nvSpPr>
          <p:spPr bwMode="auto">
            <a:xfrm>
              <a:off x="4680583" y="2343151"/>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1</a:t>
              </a:r>
            </a:p>
          </p:txBody>
        </p:sp>
        <p:sp>
          <p:nvSpPr>
            <p:cNvPr id="545" name="Text Box 64"/>
            <p:cNvSpPr txBox="1">
              <a:spLocks noChangeArrowheads="1"/>
            </p:cNvSpPr>
            <p:nvPr/>
          </p:nvSpPr>
          <p:spPr bwMode="auto">
            <a:xfrm>
              <a:off x="5453138" y="3010659"/>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1</a:t>
              </a:r>
            </a:p>
          </p:txBody>
        </p:sp>
        <p:sp>
          <p:nvSpPr>
            <p:cNvPr id="546" name="Text Box 65"/>
            <p:cNvSpPr txBox="1">
              <a:spLocks noChangeArrowheads="1"/>
            </p:cNvSpPr>
            <p:nvPr/>
          </p:nvSpPr>
          <p:spPr bwMode="auto">
            <a:xfrm>
              <a:off x="5426704" y="3876656"/>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1</a:t>
              </a:r>
            </a:p>
          </p:txBody>
        </p:sp>
        <p:sp>
          <p:nvSpPr>
            <p:cNvPr id="547" name="Text Box 66"/>
            <p:cNvSpPr txBox="1">
              <a:spLocks noChangeArrowheads="1"/>
            </p:cNvSpPr>
            <p:nvPr/>
          </p:nvSpPr>
          <p:spPr bwMode="auto">
            <a:xfrm>
              <a:off x="7369176" y="3057522"/>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1</a:t>
              </a:r>
            </a:p>
          </p:txBody>
        </p:sp>
        <p:sp>
          <p:nvSpPr>
            <p:cNvPr id="548" name="Text Box 67"/>
            <p:cNvSpPr txBox="1">
              <a:spLocks noChangeArrowheads="1"/>
            </p:cNvSpPr>
            <p:nvPr/>
          </p:nvSpPr>
          <p:spPr bwMode="auto">
            <a:xfrm>
              <a:off x="8067750" y="2249489"/>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1</a:t>
              </a:r>
            </a:p>
          </p:txBody>
        </p:sp>
        <p:sp>
          <p:nvSpPr>
            <p:cNvPr id="549" name="Text Box 68"/>
            <p:cNvSpPr txBox="1">
              <a:spLocks noChangeArrowheads="1"/>
            </p:cNvSpPr>
            <p:nvPr/>
          </p:nvSpPr>
          <p:spPr bwMode="auto">
            <a:xfrm>
              <a:off x="5813425" y="2249489"/>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3</a:t>
              </a:r>
            </a:p>
          </p:txBody>
        </p:sp>
        <p:sp>
          <p:nvSpPr>
            <p:cNvPr id="550" name="Text Box 69"/>
            <p:cNvSpPr txBox="1">
              <a:spLocks noChangeArrowheads="1"/>
            </p:cNvSpPr>
            <p:nvPr/>
          </p:nvSpPr>
          <p:spPr bwMode="auto">
            <a:xfrm>
              <a:off x="6653213" y="2249489"/>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3</a:t>
              </a:r>
            </a:p>
          </p:txBody>
        </p:sp>
        <p:sp>
          <p:nvSpPr>
            <p:cNvPr id="551" name="Text Box 70"/>
            <p:cNvSpPr txBox="1">
              <a:spLocks noChangeArrowheads="1"/>
            </p:cNvSpPr>
            <p:nvPr/>
          </p:nvSpPr>
          <p:spPr bwMode="auto">
            <a:xfrm>
              <a:off x="7396164" y="2363787"/>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3</a:t>
              </a:r>
            </a:p>
          </p:txBody>
        </p:sp>
        <p:sp>
          <p:nvSpPr>
            <p:cNvPr id="552" name="Text Box 71"/>
            <p:cNvSpPr txBox="1">
              <a:spLocks noChangeArrowheads="1"/>
            </p:cNvSpPr>
            <p:nvPr/>
          </p:nvSpPr>
          <p:spPr bwMode="auto">
            <a:xfrm>
              <a:off x="6280150" y="3276600"/>
              <a:ext cx="79716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11</a:t>
              </a:r>
            </a:p>
          </p:txBody>
        </p:sp>
        <p:sp>
          <p:nvSpPr>
            <p:cNvPr id="553" name="Text Box 72"/>
            <p:cNvSpPr txBox="1">
              <a:spLocks noChangeArrowheads="1"/>
            </p:cNvSpPr>
            <p:nvPr/>
          </p:nvSpPr>
          <p:spPr bwMode="auto">
            <a:xfrm>
              <a:off x="8096326" y="3133725"/>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2</a:t>
              </a:r>
            </a:p>
          </p:txBody>
        </p:sp>
        <p:sp>
          <p:nvSpPr>
            <p:cNvPr id="554" name="Text Box 73"/>
            <p:cNvSpPr txBox="1">
              <a:spLocks noChangeArrowheads="1"/>
            </p:cNvSpPr>
            <p:nvPr/>
          </p:nvSpPr>
          <p:spPr bwMode="auto">
            <a:xfrm>
              <a:off x="6547481" y="3836988"/>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1</a:t>
              </a:r>
            </a:p>
          </p:txBody>
        </p:sp>
        <p:sp>
          <p:nvSpPr>
            <p:cNvPr id="555" name="Text Box 74"/>
            <p:cNvSpPr txBox="1">
              <a:spLocks noChangeArrowheads="1"/>
            </p:cNvSpPr>
            <p:nvPr/>
          </p:nvSpPr>
          <p:spPr bwMode="auto">
            <a:xfrm>
              <a:off x="5907087" y="4489451"/>
              <a:ext cx="41116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5</a:t>
              </a:r>
            </a:p>
          </p:txBody>
        </p:sp>
        <p:sp>
          <p:nvSpPr>
            <p:cNvPr id="556" name="Text Box 75"/>
            <p:cNvSpPr txBox="1">
              <a:spLocks noChangeArrowheads="1"/>
            </p:cNvSpPr>
            <p:nvPr/>
          </p:nvSpPr>
          <p:spPr bwMode="auto">
            <a:xfrm>
              <a:off x="8072515" y="4646611"/>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2</a:t>
              </a:r>
            </a:p>
          </p:txBody>
        </p:sp>
        <p:sp>
          <p:nvSpPr>
            <p:cNvPr id="557" name="Text Box 82"/>
            <p:cNvSpPr txBox="1">
              <a:spLocks noChangeArrowheads="1"/>
            </p:cNvSpPr>
            <p:nvPr/>
          </p:nvSpPr>
          <p:spPr bwMode="auto">
            <a:xfrm>
              <a:off x="6508982" y="4527551"/>
              <a:ext cx="65481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2</a:t>
              </a:r>
            </a:p>
          </p:txBody>
        </p:sp>
        <p:sp>
          <p:nvSpPr>
            <p:cNvPr id="558" name="Text Box 83"/>
            <p:cNvSpPr txBox="1">
              <a:spLocks noChangeArrowheads="1"/>
            </p:cNvSpPr>
            <p:nvPr/>
          </p:nvSpPr>
          <p:spPr bwMode="auto">
            <a:xfrm>
              <a:off x="6922041" y="4851397"/>
              <a:ext cx="932989"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dirty="0">
                  <a:solidFill>
                    <a:srgbClr val="000099"/>
                  </a:solidFill>
                </a:rPr>
                <a:t>20</a:t>
              </a:r>
            </a:p>
          </p:txBody>
        </p:sp>
        <p:sp>
          <p:nvSpPr>
            <p:cNvPr id="559" name="Text Box 81"/>
            <p:cNvSpPr txBox="1">
              <a:spLocks noChangeArrowheads="1"/>
            </p:cNvSpPr>
            <p:nvPr/>
          </p:nvSpPr>
          <p:spPr bwMode="auto">
            <a:xfrm>
              <a:off x="7307261" y="4022722"/>
              <a:ext cx="797165" cy="5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eaLnBrk="0" fontAlgn="base" hangingPunct="0">
                <a:spcBef>
                  <a:spcPct val="0"/>
                </a:spcBef>
                <a:spcAft>
                  <a:spcPct val="0"/>
                </a:spcAft>
                <a:defRPr/>
              </a:pPr>
              <a:r>
                <a:rPr lang="en-US" sz="788" kern="0">
                  <a:solidFill>
                    <a:srgbClr val="000099"/>
                  </a:solidFill>
                </a:rPr>
                <a:t>15</a:t>
              </a:r>
            </a:p>
          </p:txBody>
        </p:sp>
      </p:grpSp>
      <p:sp>
        <p:nvSpPr>
          <p:cNvPr id="585" name="Rectangle 40"/>
          <p:cNvSpPr>
            <a:spLocks noChangeArrowheads="1"/>
          </p:cNvSpPr>
          <p:nvPr/>
        </p:nvSpPr>
        <p:spPr bwMode="auto">
          <a:xfrm>
            <a:off x="6702168" y="1462170"/>
            <a:ext cx="18549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604718">
              <a:spcBef>
                <a:spcPct val="45000"/>
              </a:spcBef>
              <a:defRPr/>
            </a:pPr>
            <a:r>
              <a:rPr kumimoji="1" lang="en-US" sz="1200" b="1" kern="0" dirty="0">
                <a:solidFill>
                  <a:srgbClr val="463416"/>
                </a:solidFill>
              </a:rPr>
              <a:t>Contributing Area Grid</a:t>
            </a:r>
          </a:p>
        </p:txBody>
      </p:sp>
      <p:sp>
        <p:nvSpPr>
          <p:cNvPr id="430" name="Rectangle 38"/>
          <p:cNvSpPr>
            <a:spLocks noChangeArrowheads="1"/>
          </p:cNvSpPr>
          <p:nvPr/>
        </p:nvSpPr>
        <p:spPr bwMode="auto">
          <a:xfrm>
            <a:off x="323959" y="1460380"/>
            <a:ext cx="23257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3604718">
              <a:spcBef>
                <a:spcPct val="45000"/>
              </a:spcBef>
              <a:defRPr/>
            </a:pPr>
            <a:r>
              <a:rPr kumimoji="1" lang="en-US" sz="1200" b="1" kern="0" dirty="0">
                <a:solidFill>
                  <a:srgbClr val="463416"/>
                </a:solidFill>
              </a:rPr>
              <a:t>Input Digital Elevation Model</a:t>
            </a:r>
          </a:p>
        </p:txBody>
      </p:sp>
      <p:sp>
        <p:nvSpPr>
          <p:cNvPr id="432" name="Rectangle 40"/>
          <p:cNvSpPr>
            <a:spLocks noChangeArrowheads="1"/>
          </p:cNvSpPr>
          <p:nvPr/>
        </p:nvSpPr>
        <p:spPr bwMode="auto">
          <a:xfrm>
            <a:off x="461960" y="3086207"/>
            <a:ext cx="20152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604718">
              <a:spcBef>
                <a:spcPct val="45000"/>
              </a:spcBef>
              <a:defRPr/>
            </a:pPr>
            <a:r>
              <a:rPr kumimoji="1" lang="en-US" sz="1200" b="1" kern="0" dirty="0">
                <a:solidFill>
                  <a:srgbClr val="463416"/>
                </a:solidFill>
              </a:rPr>
              <a:t>Steepest Flow Directions</a:t>
            </a:r>
          </a:p>
        </p:txBody>
      </p:sp>
      <p:grpSp>
        <p:nvGrpSpPr>
          <p:cNvPr id="440" name="Group 2"/>
          <p:cNvGrpSpPr>
            <a:grpSpLocks/>
          </p:cNvGrpSpPr>
          <p:nvPr/>
        </p:nvGrpSpPr>
        <p:grpSpPr bwMode="auto">
          <a:xfrm>
            <a:off x="644031" y="3385584"/>
            <a:ext cx="1245212" cy="1305161"/>
            <a:chOff x="1877" y="1152"/>
            <a:chExt cx="775" cy="749"/>
          </a:xfrm>
        </p:grpSpPr>
        <p:sp>
          <p:nvSpPr>
            <p:cNvPr id="441" name="Rectangle 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r>
                <a:rPr lang="en-US" sz="1050" b="1">
                  <a:solidFill>
                    <a:prstClr val="black"/>
                  </a:solidFill>
                  <a:latin typeface="Calibri"/>
                </a:rPr>
                <a:t>80</a:t>
              </a:r>
            </a:p>
          </p:txBody>
        </p:sp>
        <p:sp>
          <p:nvSpPr>
            <p:cNvPr id="442" name="Rectangle 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r>
                <a:rPr lang="en-US" sz="1050" b="1">
                  <a:solidFill>
                    <a:prstClr val="black"/>
                  </a:solidFill>
                  <a:latin typeface="Calibri"/>
                </a:rPr>
                <a:t>74</a:t>
              </a:r>
            </a:p>
          </p:txBody>
        </p:sp>
        <p:sp>
          <p:nvSpPr>
            <p:cNvPr id="443" name="Rectangle 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r>
                <a:rPr lang="en-US" sz="1050" b="1" dirty="0">
                  <a:solidFill>
                    <a:prstClr val="black"/>
                  </a:solidFill>
                  <a:latin typeface="Calibri"/>
                </a:rPr>
                <a:t>63</a:t>
              </a:r>
            </a:p>
          </p:txBody>
        </p:sp>
        <p:sp>
          <p:nvSpPr>
            <p:cNvPr id="444" name="Rectangle 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r>
                <a:rPr lang="en-US" sz="1050" b="1">
                  <a:solidFill>
                    <a:prstClr val="black"/>
                  </a:solidFill>
                  <a:latin typeface="Calibri"/>
                </a:rPr>
                <a:t>69</a:t>
              </a:r>
            </a:p>
          </p:txBody>
        </p:sp>
        <p:sp>
          <p:nvSpPr>
            <p:cNvPr id="445" name="Rectangle 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r>
                <a:rPr lang="en-US" sz="1050" b="1">
                  <a:solidFill>
                    <a:prstClr val="black"/>
                  </a:solidFill>
                  <a:latin typeface="Calibri"/>
                </a:rPr>
                <a:t>67</a:t>
              </a:r>
            </a:p>
          </p:txBody>
        </p:sp>
        <p:sp>
          <p:nvSpPr>
            <p:cNvPr id="446" name="Rectangle 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r>
                <a:rPr lang="en-US" sz="1050" b="1">
                  <a:solidFill>
                    <a:prstClr val="black"/>
                  </a:solidFill>
                  <a:latin typeface="Calibri"/>
                </a:rPr>
                <a:t>56</a:t>
              </a:r>
            </a:p>
          </p:txBody>
        </p:sp>
        <p:sp>
          <p:nvSpPr>
            <p:cNvPr id="447" name="Rectangle 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r>
                <a:rPr lang="en-US" sz="1050" b="1">
                  <a:solidFill>
                    <a:prstClr val="black"/>
                  </a:solidFill>
                  <a:latin typeface="Calibri"/>
                </a:rPr>
                <a:t>60</a:t>
              </a:r>
            </a:p>
          </p:txBody>
        </p:sp>
        <p:sp>
          <p:nvSpPr>
            <p:cNvPr id="448" name="Rectangle 1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r>
                <a:rPr lang="en-US" sz="1050" b="1">
                  <a:solidFill>
                    <a:prstClr val="black"/>
                  </a:solidFill>
                  <a:latin typeface="Calibri"/>
                </a:rPr>
                <a:t>52</a:t>
              </a:r>
            </a:p>
          </p:txBody>
        </p:sp>
        <p:sp>
          <p:nvSpPr>
            <p:cNvPr id="449" name="Rectangle 1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r>
                <a:rPr lang="en-US" sz="1050" b="1">
                  <a:solidFill>
                    <a:prstClr val="black"/>
                  </a:solidFill>
                  <a:latin typeface="Calibri"/>
                </a:rPr>
                <a:t>48</a:t>
              </a:r>
            </a:p>
          </p:txBody>
        </p:sp>
      </p:grpSp>
      <p:sp>
        <p:nvSpPr>
          <p:cNvPr id="450" name="Line 28"/>
          <p:cNvSpPr>
            <a:spLocks noChangeShapeType="1"/>
          </p:cNvSpPr>
          <p:nvPr/>
        </p:nvSpPr>
        <p:spPr bwMode="auto">
          <a:xfrm>
            <a:off x="1276184" y="4159816"/>
            <a:ext cx="0" cy="190586"/>
          </a:xfrm>
          <a:prstGeom prst="line">
            <a:avLst/>
          </a:prstGeom>
          <a:noFill/>
          <a:ln w="57150">
            <a:solidFill>
              <a:srgbClr val="C0504D"/>
            </a:solidFill>
            <a:round/>
            <a:headEnd/>
            <a:tailEnd type="triangle" w="sm"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graphicFrame>
        <p:nvGraphicFramePr>
          <p:cNvPr id="451" name="Object 31"/>
          <p:cNvGraphicFramePr>
            <a:graphicFrameLocks noChangeAspect="1"/>
          </p:cNvGraphicFramePr>
          <p:nvPr>
            <p:extLst>
              <p:ext uri="{D42A27DB-BD31-4B8C-83A1-F6EECF244321}">
                <p14:modId xmlns:p14="http://schemas.microsoft.com/office/powerpoint/2010/main" val="4285388812"/>
              </p:ext>
            </p:extLst>
          </p:nvPr>
        </p:nvGraphicFramePr>
        <p:xfrm>
          <a:off x="912706" y="4868303"/>
          <a:ext cx="640232" cy="271757"/>
        </p:xfrm>
        <a:graphic>
          <a:graphicData uri="http://schemas.openxmlformats.org/presentationml/2006/ole">
            <mc:AlternateContent xmlns:mc="http://schemas.openxmlformats.org/markup-compatibility/2006">
              <mc:Choice xmlns:v="urn:schemas-microsoft-com:vml" Requires="v">
                <p:oleObj spid="_x0000_s103458" name="Equation" r:id="rId5" imgW="927000" imgH="393480" progId="Equation.3">
                  <p:embed/>
                </p:oleObj>
              </mc:Choice>
              <mc:Fallback>
                <p:oleObj name="Equation" r:id="rId5" imgW="927000" imgH="393480" progId="Equation.3">
                  <p:embed/>
                  <p:pic>
                    <p:nvPicPr>
                      <p:cNvPr id="158" name="Object 31"/>
                      <p:cNvPicPr>
                        <a:picLocks noChangeAspect="1" noChangeArrowheads="1"/>
                      </p:cNvPicPr>
                      <p:nvPr/>
                    </p:nvPicPr>
                    <p:blipFill>
                      <a:blip r:embed="rId6"/>
                      <a:srcRect/>
                      <a:stretch>
                        <a:fillRect/>
                      </a:stretch>
                    </p:blipFill>
                    <p:spPr bwMode="auto">
                      <a:xfrm>
                        <a:off x="912706" y="4868303"/>
                        <a:ext cx="640232" cy="271757"/>
                      </a:xfrm>
                      <a:prstGeom prst="rect">
                        <a:avLst/>
                      </a:prstGeom>
                      <a:noFill/>
                      <a:ln>
                        <a:noFill/>
                      </a:ln>
                      <a:effectLst/>
                      <a:extLst/>
                    </p:spPr>
                  </p:pic>
                </p:oleObj>
              </mc:Fallback>
            </mc:AlternateContent>
          </a:graphicData>
        </a:graphic>
      </p:graphicFrame>
      <p:sp>
        <p:nvSpPr>
          <p:cNvPr id="452" name="Rectangle 34"/>
          <p:cNvSpPr>
            <a:spLocks noChangeArrowheads="1"/>
          </p:cNvSpPr>
          <p:nvPr/>
        </p:nvSpPr>
        <p:spPr bwMode="auto">
          <a:xfrm>
            <a:off x="869799" y="4819247"/>
            <a:ext cx="676648" cy="322391"/>
          </a:xfrm>
          <a:prstGeom prst="rect">
            <a:avLst/>
          </a:prstGeom>
          <a:noFill/>
          <a:ln w="28575">
            <a:solidFill>
              <a:srgbClr val="C0504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3604718">
              <a:defRPr/>
            </a:pPr>
            <a:endParaRPr lang="en-US" sz="4500" kern="0">
              <a:solidFill>
                <a:prstClr val="black"/>
              </a:solidFill>
              <a:latin typeface="Calibri"/>
            </a:endParaRPr>
          </a:p>
        </p:txBody>
      </p:sp>
      <p:sp>
        <p:nvSpPr>
          <p:cNvPr id="453" name="Line 36"/>
          <p:cNvSpPr>
            <a:spLocks noChangeShapeType="1"/>
          </p:cNvSpPr>
          <p:nvPr/>
        </p:nvSpPr>
        <p:spPr bwMode="auto">
          <a:xfrm>
            <a:off x="1947788" y="3382877"/>
            <a:ext cx="102450" cy="270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54" name="Text Box 38"/>
          <p:cNvSpPr txBox="1">
            <a:spLocks noChangeArrowheads="1"/>
          </p:cNvSpPr>
          <p:nvPr/>
        </p:nvSpPr>
        <p:spPr bwMode="auto">
          <a:xfrm>
            <a:off x="2053042" y="3466844"/>
            <a:ext cx="31931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3604718">
              <a:defRPr/>
            </a:pPr>
            <a:r>
              <a:rPr lang="en-US" sz="1050" kern="0" dirty="0">
                <a:solidFill>
                  <a:prstClr val="black"/>
                </a:solidFill>
              </a:rPr>
              <a:t>30</a:t>
            </a:r>
          </a:p>
        </p:txBody>
      </p:sp>
      <p:sp>
        <p:nvSpPr>
          <p:cNvPr id="455" name="Line 27"/>
          <p:cNvSpPr>
            <a:spLocks noChangeShapeType="1"/>
          </p:cNvSpPr>
          <p:nvPr/>
        </p:nvSpPr>
        <p:spPr bwMode="auto">
          <a:xfrm>
            <a:off x="1399537" y="4171912"/>
            <a:ext cx="148037" cy="179647"/>
          </a:xfrm>
          <a:prstGeom prst="line">
            <a:avLst/>
          </a:prstGeom>
          <a:noFill/>
          <a:ln w="57150">
            <a:solidFill>
              <a:srgbClr val="C0504D"/>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graphicFrame>
        <p:nvGraphicFramePr>
          <p:cNvPr id="456" name="Object 30"/>
          <p:cNvGraphicFramePr>
            <a:graphicFrameLocks noChangeAspect="1"/>
          </p:cNvGraphicFramePr>
          <p:nvPr>
            <p:extLst>
              <p:ext uri="{D42A27DB-BD31-4B8C-83A1-F6EECF244321}">
                <p14:modId xmlns:p14="http://schemas.microsoft.com/office/powerpoint/2010/main" val="1985027607"/>
              </p:ext>
            </p:extLst>
          </p:nvPr>
        </p:nvGraphicFramePr>
        <p:xfrm>
          <a:off x="886537" y="5291261"/>
          <a:ext cx="640232" cy="289409"/>
        </p:xfrm>
        <a:graphic>
          <a:graphicData uri="http://schemas.openxmlformats.org/presentationml/2006/ole">
            <mc:AlternateContent xmlns:mc="http://schemas.openxmlformats.org/markup-compatibility/2006">
              <mc:Choice xmlns:v="urn:schemas-microsoft-com:vml" Requires="v">
                <p:oleObj spid="_x0000_s103459" name="Equation" r:id="rId7" imgW="927000" imgH="419040" progId="Equation.3">
                  <p:embed/>
                </p:oleObj>
              </mc:Choice>
              <mc:Fallback>
                <p:oleObj name="Equation" r:id="rId7" imgW="927000" imgH="419040" progId="Equation.3">
                  <p:embed/>
                  <p:pic>
                    <p:nvPicPr>
                      <p:cNvPr id="166" name="Object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537" y="5291261"/>
                        <a:ext cx="640232" cy="2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57" name="Group 153"/>
          <p:cNvGrpSpPr>
            <a:grpSpLocks/>
          </p:cNvGrpSpPr>
          <p:nvPr/>
        </p:nvGrpSpPr>
        <p:grpSpPr bwMode="auto">
          <a:xfrm>
            <a:off x="3381944" y="3526362"/>
            <a:ext cx="1653327" cy="1605266"/>
            <a:chOff x="800102" y="2755900"/>
            <a:chExt cx="3571362" cy="3426088"/>
          </a:xfrm>
        </p:grpSpPr>
        <p:grpSp>
          <p:nvGrpSpPr>
            <p:cNvPr id="458" name="Group 54"/>
            <p:cNvGrpSpPr>
              <a:grpSpLocks/>
            </p:cNvGrpSpPr>
            <p:nvPr/>
          </p:nvGrpSpPr>
          <p:grpSpPr bwMode="auto">
            <a:xfrm>
              <a:off x="800102" y="2755900"/>
              <a:ext cx="3571362" cy="3426088"/>
              <a:chOff x="1877" y="1152"/>
              <a:chExt cx="1971" cy="1776"/>
            </a:xfrm>
          </p:grpSpPr>
          <p:sp>
            <p:nvSpPr>
              <p:cNvPr id="484"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85"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86"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87"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88"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89"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0"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1"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2"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3"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4"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5"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6"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7"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8"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499"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500"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501"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502"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503"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504"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505"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506"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507"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sp>
            <p:nvSpPr>
              <p:cNvPr id="508"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3604718">
                  <a:defRPr/>
                </a:pPr>
                <a:endParaRPr lang="en-US" sz="1050" b="1" kern="0">
                  <a:solidFill>
                    <a:prstClr val="black"/>
                  </a:solidFill>
                  <a:latin typeface="Calibri"/>
                </a:endParaRPr>
              </a:p>
            </p:txBody>
          </p:sp>
        </p:grpSp>
        <p:sp>
          <p:nvSpPr>
            <p:cNvPr id="459" name="Line 80"/>
            <p:cNvSpPr>
              <a:spLocks noChangeShapeType="1"/>
            </p:cNvSpPr>
            <p:nvPr/>
          </p:nvSpPr>
          <p:spPr bwMode="auto">
            <a:xfrm>
              <a:off x="985447" y="2909634"/>
              <a:ext cx="376224" cy="373356"/>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0" name="Line 81"/>
            <p:cNvSpPr>
              <a:spLocks noChangeShapeType="1"/>
            </p:cNvSpPr>
            <p:nvPr/>
          </p:nvSpPr>
          <p:spPr bwMode="auto">
            <a:xfrm>
              <a:off x="1693633" y="2887671"/>
              <a:ext cx="376224" cy="373356"/>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1" name="Line 84"/>
            <p:cNvSpPr>
              <a:spLocks noChangeShapeType="1"/>
            </p:cNvSpPr>
            <p:nvPr/>
          </p:nvSpPr>
          <p:spPr bwMode="auto">
            <a:xfrm>
              <a:off x="2401819" y="4271284"/>
              <a:ext cx="376224" cy="373356"/>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2" name="Line 85"/>
            <p:cNvSpPr>
              <a:spLocks noChangeShapeType="1"/>
            </p:cNvSpPr>
            <p:nvPr/>
          </p:nvSpPr>
          <p:spPr bwMode="auto">
            <a:xfrm>
              <a:off x="963315" y="4974070"/>
              <a:ext cx="376224" cy="373356"/>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3" name="Line 86"/>
            <p:cNvSpPr>
              <a:spLocks noChangeShapeType="1"/>
            </p:cNvSpPr>
            <p:nvPr/>
          </p:nvSpPr>
          <p:spPr bwMode="auto">
            <a:xfrm>
              <a:off x="1715764" y="3590459"/>
              <a:ext cx="376224" cy="373356"/>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4" name="Line 87"/>
            <p:cNvSpPr>
              <a:spLocks noChangeShapeType="1"/>
            </p:cNvSpPr>
            <p:nvPr/>
          </p:nvSpPr>
          <p:spPr bwMode="auto">
            <a:xfrm rot="2592605" flipV="1">
              <a:off x="996512" y="5668621"/>
              <a:ext cx="345794" cy="343158"/>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5" name="Line 88"/>
            <p:cNvSpPr>
              <a:spLocks noChangeShapeType="1"/>
            </p:cNvSpPr>
            <p:nvPr/>
          </p:nvSpPr>
          <p:spPr bwMode="auto">
            <a:xfrm rot="2592605" flipV="1">
              <a:off x="2435015" y="5646660"/>
              <a:ext cx="345794" cy="343158"/>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6" name="Line 91"/>
            <p:cNvSpPr>
              <a:spLocks noChangeShapeType="1"/>
            </p:cNvSpPr>
            <p:nvPr/>
          </p:nvSpPr>
          <p:spPr bwMode="auto">
            <a:xfrm rot="2592605" flipV="1">
              <a:off x="1726829" y="4306972"/>
              <a:ext cx="345794" cy="343158"/>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7" name="Line 92"/>
            <p:cNvSpPr>
              <a:spLocks noChangeShapeType="1"/>
            </p:cNvSpPr>
            <p:nvPr/>
          </p:nvSpPr>
          <p:spPr bwMode="auto">
            <a:xfrm rot="2592605" flipV="1">
              <a:off x="996512" y="3604185"/>
              <a:ext cx="345794" cy="343158"/>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8" name="Line 93"/>
            <p:cNvSpPr>
              <a:spLocks noChangeShapeType="1"/>
            </p:cNvSpPr>
            <p:nvPr/>
          </p:nvSpPr>
          <p:spPr bwMode="auto">
            <a:xfrm rot="2807395">
              <a:off x="2427918" y="2957846"/>
              <a:ext cx="312960" cy="315364"/>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69" name="Line 94"/>
            <p:cNvSpPr>
              <a:spLocks noChangeShapeType="1"/>
            </p:cNvSpPr>
            <p:nvPr/>
          </p:nvSpPr>
          <p:spPr bwMode="auto">
            <a:xfrm rot="2807395">
              <a:off x="2427918" y="3660634"/>
              <a:ext cx="312960" cy="315364"/>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0" name="Line 95"/>
            <p:cNvSpPr>
              <a:spLocks noChangeShapeType="1"/>
            </p:cNvSpPr>
            <p:nvPr/>
          </p:nvSpPr>
          <p:spPr bwMode="auto">
            <a:xfrm rot="2807395">
              <a:off x="3844291" y="5000321"/>
              <a:ext cx="312960" cy="315364"/>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1" name="Line 96"/>
            <p:cNvSpPr>
              <a:spLocks noChangeShapeType="1"/>
            </p:cNvSpPr>
            <p:nvPr/>
          </p:nvSpPr>
          <p:spPr bwMode="auto">
            <a:xfrm rot="2807395">
              <a:off x="3180367" y="4978359"/>
              <a:ext cx="312960" cy="315364"/>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2" name="Line 97"/>
            <p:cNvSpPr>
              <a:spLocks noChangeShapeType="1"/>
            </p:cNvSpPr>
            <p:nvPr/>
          </p:nvSpPr>
          <p:spPr bwMode="auto">
            <a:xfrm rot="2807395">
              <a:off x="2405788" y="4978359"/>
              <a:ext cx="312960" cy="315364"/>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3" name="Line 98"/>
            <p:cNvSpPr>
              <a:spLocks noChangeShapeType="1"/>
            </p:cNvSpPr>
            <p:nvPr/>
          </p:nvSpPr>
          <p:spPr bwMode="auto">
            <a:xfrm rot="2807395">
              <a:off x="3158235" y="2935884"/>
              <a:ext cx="312960" cy="315364"/>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4" name="Line 99"/>
            <p:cNvSpPr>
              <a:spLocks noChangeShapeType="1"/>
            </p:cNvSpPr>
            <p:nvPr/>
          </p:nvSpPr>
          <p:spPr bwMode="auto">
            <a:xfrm rot="2807395">
              <a:off x="3158235" y="4297534"/>
              <a:ext cx="312960" cy="315364"/>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5" name="Line 100"/>
            <p:cNvSpPr>
              <a:spLocks noChangeShapeType="1"/>
            </p:cNvSpPr>
            <p:nvPr/>
          </p:nvSpPr>
          <p:spPr bwMode="auto">
            <a:xfrm rot="8207395">
              <a:off x="3865220" y="5704309"/>
              <a:ext cx="315364" cy="312960"/>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6" name="Line 101"/>
            <p:cNvSpPr>
              <a:spLocks noChangeShapeType="1"/>
            </p:cNvSpPr>
            <p:nvPr/>
          </p:nvSpPr>
          <p:spPr bwMode="auto">
            <a:xfrm rot="2807395">
              <a:off x="3866422" y="3638671"/>
              <a:ext cx="312960" cy="315364"/>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7" name="Line 102"/>
            <p:cNvSpPr>
              <a:spLocks noChangeShapeType="1"/>
            </p:cNvSpPr>
            <p:nvPr/>
          </p:nvSpPr>
          <p:spPr bwMode="auto">
            <a:xfrm flipH="1">
              <a:off x="3132136" y="3590459"/>
              <a:ext cx="376224" cy="373356"/>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8" name="Line 103"/>
            <p:cNvSpPr>
              <a:spLocks noChangeShapeType="1"/>
            </p:cNvSpPr>
            <p:nvPr/>
          </p:nvSpPr>
          <p:spPr bwMode="auto">
            <a:xfrm flipH="1">
              <a:off x="3818192" y="2931596"/>
              <a:ext cx="376224" cy="373356"/>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79" name="Line 104"/>
            <p:cNvSpPr>
              <a:spLocks noChangeShapeType="1"/>
            </p:cNvSpPr>
            <p:nvPr/>
          </p:nvSpPr>
          <p:spPr bwMode="auto">
            <a:xfrm flipH="1">
              <a:off x="3862454" y="4271284"/>
              <a:ext cx="376224" cy="373356"/>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80" name="Line 85"/>
            <p:cNvSpPr>
              <a:spLocks noChangeShapeType="1"/>
            </p:cNvSpPr>
            <p:nvPr/>
          </p:nvSpPr>
          <p:spPr bwMode="auto">
            <a:xfrm>
              <a:off x="1693821" y="5667445"/>
              <a:ext cx="376224" cy="373356"/>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81" name="Line 99"/>
            <p:cNvSpPr>
              <a:spLocks noChangeShapeType="1"/>
            </p:cNvSpPr>
            <p:nvPr/>
          </p:nvSpPr>
          <p:spPr bwMode="auto">
            <a:xfrm rot="2807395">
              <a:off x="985680" y="4359673"/>
              <a:ext cx="325511" cy="294960"/>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82" name="Line 99"/>
            <p:cNvSpPr>
              <a:spLocks noChangeShapeType="1"/>
            </p:cNvSpPr>
            <p:nvPr/>
          </p:nvSpPr>
          <p:spPr bwMode="auto">
            <a:xfrm rot="2807395">
              <a:off x="1729715" y="4998665"/>
              <a:ext cx="325511" cy="294960"/>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sp>
          <p:nvSpPr>
            <p:cNvPr id="483" name="Line 96"/>
            <p:cNvSpPr>
              <a:spLocks noChangeShapeType="1"/>
            </p:cNvSpPr>
            <p:nvPr/>
          </p:nvSpPr>
          <p:spPr bwMode="auto">
            <a:xfrm rot="2807395">
              <a:off x="3167667" y="5689559"/>
              <a:ext cx="312960" cy="315364"/>
            </a:xfrm>
            <a:prstGeom prst="line">
              <a:avLst/>
            </a:prstGeom>
            <a:noFill/>
            <a:ln w="28575">
              <a:solidFill>
                <a:sysClr val="windowText" lastClr="000000"/>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grpSp>
      <p:sp>
        <p:nvSpPr>
          <p:cNvPr id="509" name="Rectangle 40"/>
          <p:cNvSpPr>
            <a:spLocks noChangeArrowheads="1"/>
          </p:cNvSpPr>
          <p:nvPr/>
        </p:nvSpPr>
        <p:spPr bwMode="auto">
          <a:xfrm>
            <a:off x="3516742" y="3199007"/>
            <a:ext cx="16081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604718">
              <a:spcBef>
                <a:spcPct val="45000"/>
              </a:spcBef>
              <a:defRPr/>
            </a:pPr>
            <a:r>
              <a:rPr kumimoji="1" lang="en-US" sz="1200" b="1" kern="0" dirty="0">
                <a:solidFill>
                  <a:srgbClr val="463416"/>
                </a:solidFill>
              </a:rPr>
              <a:t>Flow Direction Grid</a:t>
            </a:r>
          </a:p>
        </p:txBody>
      </p:sp>
      <p:sp>
        <p:nvSpPr>
          <p:cNvPr id="589" name="Rectangle 34"/>
          <p:cNvSpPr>
            <a:spLocks noChangeArrowheads="1"/>
          </p:cNvSpPr>
          <p:nvPr/>
        </p:nvSpPr>
        <p:spPr bwMode="auto">
          <a:xfrm>
            <a:off x="878525" y="5258066"/>
            <a:ext cx="676648" cy="322391"/>
          </a:xfrm>
          <a:prstGeom prst="rect">
            <a:avLst/>
          </a:prstGeom>
          <a:noFill/>
          <a:ln w="28575">
            <a:solidFill>
              <a:srgbClr val="C0504D"/>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3604718">
              <a:defRPr/>
            </a:pPr>
            <a:endParaRPr lang="en-US" sz="4500" kern="0">
              <a:solidFill>
                <a:prstClr val="black"/>
              </a:solidFill>
              <a:latin typeface="Calibri"/>
            </a:endParaRPr>
          </a:p>
        </p:txBody>
      </p:sp>
      <p:sp>
        <p:nvSpPr>
          <p:cNvPr id="590" name="Line 36"/>
          <p:cNvSpPr>
            <a:spLocks noChangeShapeType="1"/>
          </p:cNvSpPr>
          <p:nvPr/>
        </p:nvSpPr>
        <p:spPr bwMode="auto">
          <a:xfrm>
            <a:off x="1947788" y="3808805"/>
            <a:ext cx="102450" cy="270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defTabSz="3604718">
              <a:defRPr/>
            </a:pPr>
            <a:endParaRPr lang="en-US" sz="4500" kern="0">
              <a:solidFill>
                <a:prstClr val="black"/>
              </a:solidFill>
              <a:latin typeface="Calibri"/>
            </a:endParaRPr>
          </a:p>
        </p:txBody>
      </p:sp>
      <p:cxnSp>
        <p:nvCxnSpPr>
          <p:cNvPr id="591" name="Straight Arrow Connector 590"/>
          <p:cNvCxnSpPr/>
          <p:nvPr/>
        </p:nvCxnSpPr>
        <p:spPr>
          <a:xfrm>
            <a:off x="1982873" y="3382877"/>
            <a:ext cx="0" cy="425928"/>
          </a:xfrm>
          <a:prstGeom prst="straightConnector1">
            <a:avLst/>
          </a:prstGeom>
          <a:noFill/>
          <a:ln w="9525" cap="flat" cmpd="sng" algn="ctr">
            <a:solidFill>
              <a:sysClr val="windowText" lastClr="000000"/>
            </a:solidFill>
            <a:prstDash val="solid"/>
            <a:headEnd type="arrow"/>
            <a:tailEnd type="arrow"/>
          </a:ln>
          <a:effectLst/>
        </p:spPr>
      </p:cxnSp>
      <p:sp>
        <p:nvSpPr>
          <p:cNvPr id="592" name="TextBox 591"/>
          <p:cNvSpPr txBox="1"/>
          <p:nvPr/>
        </p:nvSpPr>
        <p:spPr>
          <a:xfrm>
            <a:off x="2649674" y="2157415"/>
            <a:ext cx="222479" cy="276999"/>
          </a:xfrm>
          <a:prstGeom prst="rect">
            <a:avLst/>
          </a:prstGeom>
          <a:noFill/>
        </p:spPr>
        <p:txBody>
          <a:bodyPr wrap="square" rtlCol="0">
            <a:spAutoFit/>
          </a:bodyPr>
          <a:lstStyle/>
          <a:p>
            <a:pPr defTabSz="3604718"/>
            <a:r>
              <a:rPr lang="en-US" sz="1200" b="1" dirty="0">
                <a:solidFill>
                  <a:prstClr val="black"/>
                </a:solidFill>
                <a:latin typeface="Calibri"/>
              </a:rPr>
              <a:t>1</a:t>
            </a:r>
          </a:p>
        </p:txBody>
      </p:sp>
      <p:sp>
        <p:nvSpPr>
          <p:cNvPr id="593" name="TextBox 592"/>
          <p:cNvSpPr txBox="1"/>
          <p:nvPr/>
        </p:nvSpPr>
        <p:spPr>
          <a:xfrm>
            <a:off x="2635198" y="2909607"/>
            <a:ext cx="222479" cy="276999"/>
          </a:xfrm>
          <a:prstGeom prst="rect">
            <a:avLst/>
          </a:prstGeom>
          <a:noFill/>
        </p:spPr>
        <p:txBody>
          <a:bodyPr wrap="square" rtlCol="0">
            <a:spAutoFit/>
          </a:bodyPr>
          <a:lstStyle/>
          <a:p>
            <a:pPr defTabSz="3604718"/>
            <a:r>
              <a:rPr lang="en-US" sz="1200" b="1" dirty="0">
                <a:solidFill>
                  <a:prstClr val="black"/>
                </a:solidFill>
                <a:latin typeface="Calibri"/>
              </a:rPr>
              <a:t>2</a:t>
            </a:r>
          </a:p>
        </p:txBody>
      </p:sp>
      <p:sp>
        <p:nvSpPr>
          <p:cNvPr id="594" name="TextBox 593"/>
          <p:cNvSpPr txBox="1"/>
          <p:nvPr/>
        </p:nvSpPr>
        <p:spPr>
          <a:xfrm>
            <a:off x="2537093" y="3808806"/>
            <a:ext cx="222479" cy="276999"/>
          </a:xfrm>
          <a:prstGeom prst="rect">
            <a:avLst/>
          </a:prstGeom>
          <a:noFill/>
        </p:spPr>
        <p:txBody>
          <a:bodyPr wrap="square" rtlCol="0">
            <a:spAutoFit/>
          </a:bodyPr>
          <a:lstStyle/>
          <a:p>
            <a:pPr defTabSz="3604718"/>
            <a:r>
              <a:rPr lang="en-US" sz="1200" b="1" dirty="0">
                <a:solidFill>
                  <a:prstClr val="black"/>
                </a:solidFill>
                <a:latin typeface="Calibri"/>
              </a:rPr>
              <a:t>3</a:t>
            </a:r>
          </a:p>
        </p:txBody>
      </p:sp>
      <p:sp>
        <p:nvSpPr>
          <p:cNvPr id="595" name="TextBox 594"/>
          <p:cNvSpPr txBox="1"/>
          <p:nvPr/>
        </p:nvSpPr>
        <p:spPr>
          <a:xfrm>
            <a:off x="5664385" y="3050958"/>
            <a:ext cx="222479" cy="276999"/>
          </a:xfrm>
          <a:prstGeom prst="rect">
            <a:avLst/>
          </a:prstGeom>
          <a:noFill/>
        </p:spPr>
        <p:txBody>
          <a:bodyPr wrap="square" rtlCol="0">
            <a:spAutoFit/>
          </a:bodyPr>
          <a:lstStyle/>
          <a:p>
            <a:pPr defTabSz="3604718"/>
            <a:r>
              <a:rPr lang="en-US" sz="1200" b="1" dirty="0">
                <a:solidFill>
                  <a:prstClr val="black"/>
                </a:solidFill>
                <a:latin typeface="Calibri"/>
              </a:rPr>
              <a:t>4</a:t>
            </a:r>
          </a:p>
        </p:txBody>
      </p:sp>
      <p:grpSp>
        <p:nvGrpSpPr>
          <p:cNvPr id="6" name="Group 5"/>
          <p:cNvGrpSpPr/>
          <p:nvPr/>
        </p:nvGrpSpPr>
        <p:grpSpPr>
          <a:xfrm>
            <a:off x="3288727" y="1825014"/>
            <a:ext cx="2375657" cy="1007280"/>
            <a:chOff x="4384966" y="975605"/>
            <a:chExt cx="3853324" cy="1657788"/>
          </a:xfrm>
        </p:grpSpPr>
        <p:sp>
          <p:nvSpPr>
            <p:cNvPr id="598" name="Rectangle 39"/>
            <p:cNvSpPr>
              <a:spLocks noChangeArrowheads="1"/>
            </p:cNvSpPr>
            <p:nvPr/>
          </p:nvSpPr>
          <p:spPr bwMode="auto">
            <a:xfrm>
              <a:off x="4862051" y="975605"/>
              <a:ext cx="3222014" cy="759811"/>
            </a:xfrm>
            <a:prstGeom prst="rect">
              <a:avLst/>
            </a:prstGeom>
            <a:noFill/>
            <a:ln w="9525">
              <a:noFill/>
              <a:miter lim="800000"/>
              <a:headEnd/>
              <a:tailEnd/>
            </a:ln>
          </p:spPr>
          <p:txBody>
            <a:bodyPr wrap="none">
              <a:spAutoFit/>
            </a:bodyPr>
            <a:lstStyle/>
            <a:p>
              <a:pPr algn="r" eaLnBrk="0" fontAlgn="base" hangingPunct="0">
                <a:spcBef>
                  <a:spcPct val="45000"/>
                </a:spcBef>
                <a:spcAft>
                  <a:spcPct val="0"/>
                </a:spcAft>
              </a:pPr>
              <a:r>
                <a:rPr kumimoji="1" lang="en-US" sz="1200" b="1" kern="0" dirty="0">
                  <a:solidFill>
                    <a:srgbClr val="463416"/>
                  </a:solidFill>
                </a:rPr>
                <a:t>Hydrologic Conditioning</a:t>
              </a:r>
            </a:p>
            <a:p>
              <a:pPr algn="r" eaLnBrk="0" fontAlgn="base" hangingPunct="0">
                <a:spcAft>
                  <a:spcPct val="0"/>
                </a:spcAft>
              </a:pPr>
              <a:r>
                <a:rPr kumimoji="1" lang="en-US" sz="1200" b="1" kern="0" dirty="0">
                  <a:solidFill>
                    <a:srgbClr val="463416"/>
                  </a:solidFill>
                </a:rPr>
                <a:t>(Often Filling)</a:t>
              </a:r>
            </a:p>
          </p:txBody>
        </p:sp>
        <p:pic>
          <p:nvPicPr>
            <p:cNvPr id="599" name="Picture 4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384966" y="1437100"/>
              <a:ext cx="3853324" cy="1196293"/>
            </a:xfrm>
            <a:prstGeom prst="rect">
              <a:avLst/>
            </a:prstGeom>
            <a:noFill/>
            <a:ln w="9525" cap="flat" cmpd="sng">
              <a:noFill/>
              <a:prstDash val="solid"/>
              <a:miter lim="800000"/>
              <a:headEnd/>
              <a:tailEnd/>
            </a:ln>
          </p:spPr>
        </p:pic>
      </p:grpSp>
      <p:pic>
        <p:nvPicPr>
          <p:cNvPr id="600" name="Picture 5"/>
          <p:cNvPicPr>
            <a:picLocks noChangeAspect="1" noChangeArrowheads="1"/>
          </p:cNvPicPr>
          <p:nvPr/>
        </p:nvPicPr>
        <p:blipFill>
          <a:blip r:embed="rId10" cstate="print">
            <a:clrChange>
              <a:clrFrom>
                <a:srgbClr val="FFFFFF"/>
              </a:clrFrom>
              <a:clrTo>
                <a:srgbClr val="FFFFFF">
                  <a:alpha val="0"/>
                </a:srgbClr>
              </a:clrTo>
            </a:clrChange>
          </a:blip>
          <a:srcRect l="20833" t="14352" r="3870" b="10199"/>
          <a:stretch>
            <a:fillRect/>
          </a:stretch>
        </p:blipFill>
        <p:spPr bwMode="auto">
          <a:xfrm>
            <a:off x="451629" y="1916761"/>
            <a:ext cx="1667637" cy="907961"/>
          </a:xfrm>
          <a:prstGeom prst="rect">
            <a:avLst/>
          </a:prstGeom>
          <a:noFill/>
          <a:ln w="9525">
            <a:noFill/>
            <a:miter lim="800000"/>
            <a:headEnd/>
            <a:tailEnd/>
          </a:ln>
        </p:spPr>
      </p:pic>
      <p:sp>
        <p:nvSpPr>
          <p:cNvPr id="601" name="Right Arrow 600"/>
          <p:cNvSpPr/>
          <p:nvPr/>
        </p:nvSpPr>
        <p:spPr bwMode="auto">
          <a:xfrm>
            <a:off x="2361417" y="2312643"/>
            <a:ext cx="797504" cy="294521"/>
          </a:xfrm>
          <a:prstGeom prst="rightArrow">
            <a:avLst/>
          </a:prstGeom>
          <a:solidFill>
            <a:srgbClr val="4BACC6"/>
          </a:solidFill>
          <a:ln w="9525" cap="flat" cmpd="sng" algn="ctr">
            <a:solidFill>
              <a:schemeClr val="tx1"/>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kern="0">
              <a:solidFill>
                <a:srgbClr val="463416"/>
              </a:solidFill>
              <a:latin typeface="Times New Roman" pitchFamily="18" charset="0"/>
            </a:endParaRPr>
          </a:p>
        </p:txBody>
      </p:sp>
      <p:sp>
        <p:nvSpPr>
          <p:cNvPr id="602" name="Right Arrow 601"/>
          <p:cNvSpPr/>
          <p:nvPr/>
        </p:nvSpPr>
        <p:spPr bwMode="auto">
          <a:xfrm rot="8877093">
            <a:off x="2347594" y="3118538"/>
            <a:ext cx="797504" cy="294521"/>
          </a:xfrm>
          <a:prstGeom prst="rightArrow">
            <a:avLst/>
          </a:prstGeom>
          <a:solidFill>
            <a:srgbClr val="4BACC6"/>
          </a:solidFill>
          <a:ln w="9525" cap="flat" cmpd="sng" algn="ctr">
            <a:solidFill>
              <a:schemeClr val="tx1"/>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kern="0">
              <a:solidFill>
                <a:srgbClr val="463416"/>
              </a:solidFill>
              <a:latin typeface="Times New Roman" pitchFamily="18" charset="0"/>
            </a:endParaRPr>
          </a:p>
        </p:txBody>
      </p:sp>
      <p:sp>
        <p:nvSpPr>
          <p:cNvPr id="603" name="Right Arrow 602"/>
          <p:cNvSpPr/>
          <p:nvPr/>
        </p:nvSpPr>
        <p:spPr bwMode="auto">
          <a:xfrm>
            <a:off x="2296402" y="3980305"/>
            <a:ext cx="797504" cy="294521"/>
          </a:xfrm>
          <a:prstGeom prst="rightArrow">
            <a:avLst/>
          </a:prstGeom>
          <a:solidFill>
            <a:srgbClr val="4BACC6"/>
          </a:solidFill>
          <a:ln w="9525" cap="flat" cmpd="sng" algn="ctr">
            <a:solidFill>
              <a:schemeClr val="tx1"/>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kern="0">
              <a:solidFill>
                <a:srgbClr val="463416"/>
              </a:solidFill>
              <a:latin typeface="Times New Roman" pitchFamily="18" charset="0"/>
            </a:endParaRPr>
          </a:p>
        </p:txBody>
      </p:sp>
      <p:sp>
        <p:nvSpPr>
          <p:cNvPr id="604" name="Right Arrow 603"/>
          <p:cNvSpPr/>
          <p:nvPr/>
        </p:nvSpPr>
        <p:spPr bwMode="auto">
          <a:xfrm rot="19898328">
            <a:off x="5591392" y="3158398"/>
            <a:ext cx="797504" cy="294521"/>
          </a:xfrm>
          <a:prstGeom prst="rightArrow">
            <a:avLst/>
          </a:prstGeom>
          <a:solidFill>
            <a:srgbClr val="4BACC6"/>
          </a:solidFill>
          <a:ln w="9525" cap="flat" cmpd="sng" algn="ctr">
            <a:solidFill>
              <a:schemeClr val="tx1"/>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kern="0">
              <a:solidFill>
                <a:srgbClr val="463416"/>
              </a:solidFill>
              <a:latin typeface="Times New Roman" pitchFamily="18" charset="0"/>
            </a:endParaRPr>
          </a:p>
        </p:txBody>
      </p:sp>
      <p:sp>
        <p:nvSpPr>
          <p:cNvPr id="605" name="Right Arrow 604"/>
          <p:cNvSpPr/>
          <p:nvPr/>
        </p:nvSpPr>
        <p:spPr bwMode="auto">
          <a:xfrm rot="1435174">
            <a:off x="5399127" y="4404250"/>
            <a:ext cx="797504" cy="294521"/>
          </a:xfrm>
          <a:prstGeom prst="rightArrow">
            <a:avLst/>
          </a:prstGeom>
          <a:solidFill>
            <a:srgbClr val="4BACC6"/>
          </a:solidFill>
          <a:ln w="9525" cap="flat" cmpd="sng" algn="ctr">
            <a:solidFill>
              <a:schemeClr val="tx1"/>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kern="0">
              <a:solidFill>
                <a:srgbClr val="463416"/>
              </a:solidFill>
              <a:latin typeface="Times New Roman" pitchFamily="18" charset="0"/>
            </a:endParaRPr>
          </a:p>
        </p:txBody>
      </p:sp>
      <p:sp>
        <p:nvSpPr>
          <p:cNvPr id="606" name="TextBox 605"/>
          <p:cNvSpPr txBox="1"/>
          <p:nvPr/>
        </p:nvSpPr>
        <p:spPr>
          <a:xfrm>
            <a:off x="5718738" y="4226574"/>
            <a:ext cx="222479" cy="276999"/>
          </a:xfrm>
          <a:prstGeom prst="rect">
            <a:avLst/>
          </a:prstGeom>
          <a:noFill/>
        </p:spPr>
        <p:txBody>
          <a:bodyPr wrap="square" rtlCol="0">
            <a:spAutoFit/>
          </a:bodyPr>
          <a:lstStyle/>
          <a:p>
            <a:pPr defTabSz="3604718"/>
            <a:r>
              <a:rPr lang="en-US" sz="1200" b="1" dirty="0">
                <a:solidFill>
                  <a:prstClr val="black"/>
                </a:solidFill>
                <a:latin typeface="Calibri"/>
              </a:rPr>
              <a:t>5</a:t>
            </a:r>
          </a:p>
        </p:txBody>
      </p:sp>
      <p:sp>
        <p:nvSpPr>
          <p:cNvPr id="607" name="TextBox 606"/>
          <p:cNvSpPr txBox="1"/>
          <p:nvPr/>
        </p:nvSpPr>
        <p:spPr>
          <a:xfrm>
            <a:off x="7307941" y="3404717"/>
            <a:ext cx="222479" cy="276999"/>
          </a:xfrm>
          <a:prstGeom prst="rect">
            <a:avLst/>
          </a:prstGeom>
          <a:noFill/>
        </p:spPr>
        <p:txBody>
          <a:bodyPr wrap="square" rtlCol="0">
            <a:spAutoFit/>
          </a:bodyPr>
          <a:lstStyle/>
          <a:p>
            <a:pPr defTabSz="3604718"/>
            <a:r>
              <a:rPr lang="en-US" sz="1200" b="1" dirty="0">
                <a:solidFill>
                  <a:prstClr val="black"/>
                </a:solidFill>
                <a:latin typeface="Calibri"/>
              </a:rPr>
              <a:t>5</a:t>
            </a:r>
          </a:p>
        </p:txBody>
      </p:sp>
      <p:sp>
        <p:nvSpPr>
          <p:cNvPr id="608" name="Right Arrow 607"/>
          <p:cNvSpPr/>
          <p:nvPr/>
        </p:nvSpPr>
        <p:spPr bwMode="auto">
          <a:xfrm rot="5400000">
            <a:off x="7335883" y="3401221"/>
            <a:ext cx="480047" cy="294521"/>
          </a:xfrm>
          <a:prstGeom prst="rightArrow">
            <a:avLst/>
          </a:prstGeom>
          <a:solidFill>
            <a:srgbClr val="4BACC6"/>
          </a:solidFill>
          <a:ln w="9525" cap="flat" cmpd="sng" algn="ctr">
            <a:solidFill>
              <a:schemeClr val="tx1"/>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kern="0">
              <a:solidFill>
                <a:srgbClr val="463416"/>
              </a:solidFill>
              <a:latin typeface="Times New Roman" pitchFamily="18" charset="0"/>
            </a:endParaRPr>
          </a:p>
        </p:txBody>
      </p:sp>
      <p:sp>
        <p:nvSpPr>
          <p:cNvPr id="609" name="Rectangle 608"/>
          <p:cNvSpPr/>
          <p:nvPr/>
        </p:nvSpPr>
        <p:spPr>
          <a:xfrm>
            <a:off x="2171826" y="5328741"/>
            <a:ext cx="4165077" cy="830997"/>
          </a:xfrm>
          <a:prstGeom prst="rect">
            <a:avLst/>
          </a:prstGeom>
        </p:spPr>
        <p:txBody>
          <a:bodyPr wrap="square">
            <a:spAutoFit/>
          </a:bodyPr>
          <a:lstStyle/>
          <a:p>
            <a:r>
              <a:rPr lang="en-US" sz="1600" dirty="0">
                <a:solidFill>
                  <a:srgbClr val="7030A0"/>
                </a:solidFill>
              </a:rPr>
              <a:t>Starting from a simple grid DEM we produce a rich set of data structures and information useful for hydrologic analysis </a:t>
            </a:r>
          </a:p>
        </p:txBody>
      </p:sp>
    </p:spTree>
    <p:extLst>
      <p:ext uri="{BB962C8B-B14F-4D97-AF65-F5344CB8AC3E}">
        <p14:creationId xmlns:p14="http://schemas.microsoft.com/office/powerpoint/2010/main" val="854618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326001" y="139162"/>
            <a:ext cx="8633012" cy="535460"/>
          </a:xfrm>
        </p:spPr>
        <p:txBody>
          <a:bodyPr>
            <a:normAutofit fontScale="90000"/>
          </a:bodyPr>
          <a:lstStyle/>
          <a:p>
            <a:pPr algn="ctr"/>
            <a:r>
              <a:rPr lang="en-US" sz="3675" dirty="0">
                <a:solidFill>
                  <a:schemeClr val="tx2">
                    <a:lumMod val="75000"/>
                    <a:lumOff val="25000"/>
                  </a:schemeClr>
                </a:solidFill>
              </a:rPr>
              <a:t>Thank You</a:t>
            </a:r>
            <a:endParaRPr lang="en-US" dirty="0" smtClean="0">
              <a:solidFill>
                <a:schemeClr val="tx2">
                  <a:lumMod val="75000"/>
                  <a:lumOff val="25000"/>
                </a:schemeClr>
              </a:solidFill>
            </a:endParaRPr>
          </a:p>
        </p:txBody>
      </p:sp>
      <p:grpSp>
        <p:nvGrpSpPr>
          <p:cNvPr id="15" name="Group 14"/>
          <p:cNvGrpSpPr/>
          <p:nvPr/>
        </p:nvGrpSpPr>
        <p:grpSpPr>
          <a:xfrm>
            <a:off x="127324" y="6134970"/>
            <a:ext cx="2344358" cy="649034"/>
            <a:chOff x="133560" y="120900"/>
            <a:chExt cx="3125810" cy="865378"/>
          </a:xfrm>
        </p:grpSpPr>
        <p:sp>
          <p:nvSpPr>
            <p:cNvPr id="16" name="Rectangle 15"/>
            <p:cNvSpPr>
              <a:spLocks noChangeArrowheads="1"/>
            </p:cNvSpPr>
            <p:nvPr/>
          </p:nvSpPr>
          <p:spPr bwMode="auto">
            <a:xfrm>
              <a:off x="133560" y="120900"/>
              <a:ext cx="2962566" cy="838200"/>
            </a:xfrm>
            <a:prstGeom prst="rect">
              <a:avLst/>
            </a:prstGeom>
            <a:solidFill>
              <a:sysClr val="window" lastClr="FFFFFF"/>
            </a:solidFill>
            <a:ln w="25400" algn="ctr">
              <a:solidFill>
                <a:sysClr val="windowText" lastClr="000000"/>
              </a:solidFill>
              <a:miter lim="800000"/>
              <a:headEnd/>
              <a:tailEnd/>
            </a:ln>
          </p:spPr>
          <p:txBody>
            <a:bodyPr wrap="none" anchor="ctr"/>
            <a:lstStyle/>
            <a:p>
              <a:pPr>
                <a:defRPr/>
              </a:pPr>
              <a:endParaRPr lang="en-US" sz="1350" kern="0">
                <a:solidFill>
                  <a:prstClr val="black"/>
                </a:solidFill>
                <a:latin typeface="Calibri" panose="020F0502020204030204"/>
                <a:ea typeface="ＭＳ Ｐゴシック"/>
              </a:endParaRPr>
            </a:p>
          </p:txBody>
        </p:sp>
        <p:pic>
          <p:nvPicPr>
            <p:cNvPr id="17" name="Picture 16" descr="nsf4c"/>
            <p:cNvPicPr>
              <a:picLocks noChangeAspect="1" noChangeArrowheads="1"/>
            </p:cNvPicPr>
            <p:nvPr/>
          </p:nvPicPr>
          <p:blipFill>
            <a:blip r:embed="rId3" cstate="print"/>
            <a:srcRect/>
            <a:stretch>
              <a:fillRect/>
            </a:stretch>
          </p:blipFill>
          <p:spPr bwMode="auto">
            <a:xfrm>
              <a:off x="233888" y="178634"/>
              <a:ext cx="803093" cy="722733"/>
            </a:xfrm>
            <a:prstGeom prst="rect">
              <a:avLst/>
            </a:prstGeom>
            <a:noFill/>
            <a:ln w="9525">
              <a:noFill/>
              <a:miter lim="800000"/>
              <a:headEnd/>
              <a:tailEnd/>
            </a:ln>
          </p:spPr>
        </p:pic>
        <p:sp>
          <p:nvSpPr>
            <p:cNvPr id="18" name="Text Box 12"/>
            <p:cNvSpPr txBox="1">
              <a:spLocks noChangeArrowheads="1"/>
            </p:cNvSpPr>
            <p:nvPr/>
          </p:nvSpPr>
          <p:spPr bwMode="auto">
            <a:xfrm>
              <a:off x="1036981" y="124503"/>
              <a:ext cx="1098630" cy="861775"/>
            </a:xfrm>
            <a:prstGeom prst="rect">
              <a:avLst/>
            </a:prstGeom>
            <a:noFill/>
            <a:ln w="9525" algn="ctr">
              <a:noFill/>
              <a:miter lim="800000"/>
              <a:headEnd/>
              <a:tailEnd/>
            </a:ln>
          </p:spPr>
          <p:txBody>
            <a:bodyPr wrap="square">
              <a:spAutoFit/>
            </a:bodyPr>
            <a:lstStyle/>
            <a:p>
              <a:pPr defTabSz="3292079">
                <a:defRPr/>
              </a:pPr>
              <a:r>
                <a:rPr lang="en-US" sz="900" kern="0" dirty="0">
                  <a:solidFill>
                    <a:prstClr val="black"/>
                  </a:solidFill>
                  <a:latin typeface="Calibri" panose="020F0502020204030204"/>
                  <a:ea typeface="ＭＳ Ｐゴシック"/>
                </a:rPr>
                <a:t>OAC-1664061</a:t>
              </a:r>
            </a:p>
            <a:p>
              <a:pPr defTabSz="3292079">
                <a:defRPr/>
              </a:pPr>
              <a:r>
                <a:rPr lang="en-US" sz="900" kern="0" dirty="0">
                  <a:solidFill>
                    <a:prstClr val="black"/>
                  </a:solidFill>
                  <a:latin typeface="Calibri" panose="020F0502020204030204"/>
                  <a:ea typeface="ＭＳ Ｐゴシック"/>
                </a:rPr>
                <a:t>OAC-1664018</a:t>
              </a:r>
            </a:p>
            <a:p>
              <a:pPr defTabSz="3292079">
                <a:defRPr/>
              </a:pPr>
              <a:r>
                <a:rPr lang="en-US" sz="900" kern="0" dirty="0">
                  <a:solidFill>
                    <a:prstClr val="black"/>
                  </a:solidFill>
                  <a:latin typeface="Calibri" panose="020F0502020204030204"/>
                  <a:ea typeface="ＭＳ Ｐゴシック"/>
                </a:rPr>
                <a:t>OAC-1664119</a:t>
              </a:r>
            </a:p>
            <a:p>
              <a:pPr defTabSz="3292079">
                <a:defRPr/>
              </a:pPr>
              <a:r>
                <a:rPr lang="en-US" sz="900" kern="0" dirty="0">
                  <a:solidFill>
                    <a:prstClr val="black"/>
                  </a:solidFill>
                  <a:latin typeface="Calibri" panose="020F0502020204030204"/>
                  <a:ea typeface="ＭＳ Ｐゴシック"/>
                </a:rPr>
                <a:t>2017-2021</a:t>
              </a:r>
            </a:p>
          </p:txBody>
        </p:sp>
        <p:sp>
          <p:nvSpPr>
            <p:cNvPr id="19" name="Text Box 12"/>
            <p:cNvSpPr txBox="1">
              <a:spLocks noChangeArrowheads="1"/>
            </p:cNvSpPr>
            <p:nvPr/>
          </p:nvSpPr>
          <p:spPr bwMode="auto">
            <a:xfrm>
              <a:off x="2110486" y="216835"/>
              <a:ext cx="1148884" cy="677107"/>
            </a:xfrm>
            <a:prstGeom prst="rect">
              <a:avLst/>
            </a:prstGeom>
            <a:noFill/>
            <a:ln w="9525" algn="ctr">
              <a:noFill/>
              <a:miter lim="800000"/>
              <a:headEnd/>
              <a:tailEnd/>
            </a:ln>
          </p:spPr>
          <p:txBody>
            <a:bodyPr wrap="square">
              <a:spAutoFit/>
            </a:bodyPr>
            <a:lstStyle>
              <a:defPPr>
                <a:defRPr lang="en-US"/>
              </a:defPPr>
              <a:lvl1pPr lvl="0" defTabSz="4389438">
                <a:defRPr sz="1200" b="1">
                  <a:solidFill>
                    <a:schemeClr val="bg1"/>
                  </a:solidFill>
                </a:defRPr>
              </a:lvl1pPr>
            </a:lstStyle>
            <a:p>
              <a:pPr>
                <a:defRPr/>
              </a:pPr>
              <a:r>
                <a:rPr lang="en-US" sz="900" b="0" kern="0" dirty="0">
                  <a:solidFill>
                    <a:prstClr val="black"/>
                  </a:solidFill>
                  <a:latin typeface="Calibri" panose="020F0502020204030204"/>
                  <a:ea typeface="ＭＳ Ｐゴシック"/>
                </a:rPr>
                <a:t>ACI-1148453 </a:t>
              </a:r>
            </a:p>
            <a:p>
              <a:pPr>
                <a:defRPr/>
              </a:pPr>
              <a:r>
                <a:rPr lang="en-US" sz="900" b="0" kern="0" dirty="0">
                  <a:solidFill>
                    <a:prstClr val="black"/>
                  </a:solidFill>
                  <a:latin typeface="Calibri" panose="020F0502020204030204"/>
                  <a:ea typeface="ＭＳ Ｐゴシック"/>
                </a:rPr>
                <a:t>ACI-1148090</a:t>
              </a:r>
            </a:p>
            <a:p>
              <a:pPr>
                <a:defRPr/>
              </a:pPr>
              <a:r>
                <a:rPr lang="en-US" sz="900" b="0" kern="0" dirty="0">
                  <a:solidFill>
                    <a:prstClr val="black"/>
                  </a:solidFill>
                  <a:latin typeface="Calibri" panose="020F0502020204030204"/>
                  <a:ea typeface="ＭＳ Ｐゴシック"/>
                </a:rPr>
                <a:t>2012-2017</a:t>
              </a:r>
            </a:p>
          </p:txBody>
        </p:sp>
      </p:grpSp>
      <p:pic>
        <p:nvPicPr>
          <p:cNvPr id="10" name="Picture 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8076" y="6240996"/>
            <a:ext cx="2050937" cy="416597"/>
          </a:xfrm>
          <a:prstGeom prst="rect">
            <a:avLst/>
          </a:prstGeom>
        </p:spPr>
      </p:pic>
      <p:pic>
        <p:nvPicPr>
          <p:cNvPr id="11" name="Picture 4" descr="Image result for william penn foundati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04218" y="6154671"/>
            <a:ext cx="1705737" cy="589247"/>
          </a:xfrm>
          <a:prstGeom prst="rect">
            <a:avLst/>
          </a:prstGeom>
          <a:solidFill>
            <a:schemeClr val="bg1"/>
          </a:solidFill>
          <a:extLst/>
        </p:spPr>
      </p:pic>
      <p:pic>
        <p:nvPicPr>
          <p:cNvPr id="12" name="Picture 20" descr="castlogo"/>
          <p:cNvPicPr>
            <a:picLocks noChangeAspect="1" noChangeArrowheads="1"/>
          </p:cNvPicPr>
          <p:nvPr/>
        </p:nvPicPr>
        <p:blipFill>
          <a:blip r:embed="rId7" cstate="print"/>
          <a:srcRect/>
          <a:stretch>
            <a:fillRect/>
          </a:stretch>
        </p:blipFill>
        <p:spPr bwMode="auto">
          <a:xfrm>
            <a:off x="4442492" y="6150707"/>
            <a:ext cx="784551" cy="597181"/>
          </a:xfrm>
          <a:prstGeom prst="rect">
            <a:avLst/>
          </a:prstGeom>
          <a:noFill/>
          <a:ln w="9525">
            <a:noFill/>
            <a:miter lim="800000"/>
            <a:headEnd/>
            <a:tailEnd/>
          </a:ln>
        </p:spPr>
      </p:pic>
      <p:pic>
        <p:nvPicPr>
          <p:cNvPr id="13" name="Picture 1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9579" y="6241859"/>
            <a:ext cx="1415963" cy="414877"/>
          </a:xfrm>
          <a:prstGeom prst="rect">
            <a:avLst/>
          </a:prstGeom>
        </p:spPr>
      </p:pic>
      <p:pic>
        <p:nvPicPr>
          <p:cNvPr id="14" name="Picture 13"/>
          <p:cNvPicPr>
            <a:picLocks noChangeAspect="1"/>
          </p:cNvPicPr>
          <p:nvPr/>
        </p:nvPicPr>
        <p:blipFill>
          <a:blip r:embed="rId9"/>
          <a:stretch>
            <a:fillRect/>
          </a:stretch>
        </p:blipFill>
        <p:spPr>
          <a:xfrm>
            <a:off x="759211" y="1057275"/>
            <a:ext cx="8261875" cy="4500563"/>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299868809"/>
              </p:ext>
            </p:extLst>
          </p:nvPr>
        </p:nvGraphicFramePr>
        <p:xfrm>
          <a:off x="266064" y="1306708"/>
          <a:ext cx="2063213" cy="2217719"/>
        </p:xfrm>
        <a:graphic>
          <a:graphicData uri="http://schemas.openxmlformats.org/presentationml/2006/ole">
            <mc:AlternateContent xmlns:mc="http://schemas.openxmlformats.org/markup-compatibility/2006">
              <mc:Choice xmlns:v="urn:schemas-microsoft-com:vml" Requires="v">
                <p:oleObj spid="_x0000_s106506" name="Clip" r:id="rId10" imgW="3025440" imgH="3252600" progId="MS_ClipArt_Gallery.2">
                  <p:embed/>
                </p:oleObj>
              </mc:Choice>
              <mc:Fallback>
                <p:oleObj name="Clip" r:id="rId10" imgW="3025440" imgH="3252600" progId="MS_ClipArt_Gallery.2">
                  <p:embed/>
                  <p:pic>
                    <p:nvPicPr>
                      <p:cNvPr id="5"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064" y="1306708"/>
                        <a:ext cx="2063213" cy="2217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itle 1"/>
          <p:cNvSpPr txBox="1">
            <a:spLocks/>
          </p:cNvSpPr>
          <p:nvPr/>
        </p:nvSpPr>
        <p:spPr>
          <a:xfrm>
            <a:off x="-264772" y="4175470"/>
            <a:ext cx="2371725" cy="523875"/>
          </a:xfrm>
          <a:prstGeom prst="rect">
            <a:avLst/>
          </a:prstGeom>
          <a:noFill/>
        </p:spPr>
        <p:txBody>
          <a:bodyPr vert="horz" lIns="0" tIns="0" rIns="0" bIns="0" rtlCol="0" anchor="b">
            <a:normAutofit fontScale="52500" lnSpcReduction="20000"/>
          </a:bodyPr>
          <a:lstStyle>
            <a:lvl1pPr algn="l" defTabSz="457200" rtl="0" eaLnBrk="1" latinLnBrk="0" hangingPunct="1">
              <a:lnSpc>
                <a:spcPct val="100000"/>
              </a:lnSpc>
              <a:spcBef>
                <a:spcPct val="0"/>
              </a:spcBef>
              <a:buNone/>
              <a:defRPr lang="en-US" sz="5400" b="1" i="0" kern="1200">
                <a:solidFill>
                  <a:srgbClr val="FFFFFF"/>
                </a:solidFill>
                <a:latin typeface="+mj-lt"/>
                <a:ea typeface="+mj-ea"/>
                <a:cs typeface="Avenir LT Std 55 Roman" pitchFamily="34" charset="0"/>
              </a:defRPr>
            </a:lvl1pPr>
          </a:lstStyle>
          <a:p>
            <a:pPr algn="ctr"/>
            <a:r>
              <a:rPr lang="en-US" sz="4050" b="0" dirty="0">
                <a:solidFill>
                  <a:srgbClr val="FF0000"/>
                </a:solidFill>
              </a:rPr>
              <a:t>Are there any questions?</a:t>
            </a:r>
            <a:endParaRPr lang="en-US" sz="4050" dirty="0">
              <a:solidFill>
                <a:srgbClr val="FF0000"/>
              </a:solidFill>
            </a:endParaRPr>
          </a:p>
        </p:txBody>
      </p:sp>
    </p:spTree>
    <p:extLst>
      <p:ext uri="{BB962C8B-B14F-4D97-AF65-F5344CB8AC3E}">
        <p14:creationId xmlns:p14="http://schemas.microsoft.com/office/powerpoint/2010/main" val="3514818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5724"/>
            <a:ext cx="5794591" cy="885826"/>
          </a:xfrm>
        </p:spPr>
        <p:txBody>
          <a:bodyPr/>
          <a:lstStyle/>
          <a:p>
            <a:r>
              <a:rPr lang="en-US" sz="2400" dirty="0">
                <a:solidFill>
                  <a:schemeClr val="tx2">
                    <a:lumMod val="75000"/>
                    <a:lumOff val="25000"/>
                  </a:schemeClr>
                </a:solidFill>
              </a:rPr>
              <a:t>Terrain Analysis Using Digital Elevation Models (</a:t>
            </a:r>
            <a:r>
              <a:rPr lang="en-US" sz="2400" dirty="0" err="1">
                <a:solidFill>
                  <a:schemeClr val="tx2">
                    <a:lumMod val="75000"/>
                    <a:lumOff val="25000"/>
                  </a:schemeClr>
                </a:solidFill>
              </a:rPr>
              <a:t>TauDEM</a:t>
            </a:r>
            <a:r>
              <a:rPr lang="en-US" sz="2400" dirty="0">
                <a:solidFill>
                  <a:schemeClr val="tx2">
                    <a:lumMod val="75000"/>
                    <a:lumOff val="25000"/>
                  </a:schemeClr>
                </a:solidFill>
              </a:rPr>
              <a:t>)</a:t>
            </a:r>
            <a:endParaRPr lang="en-US" sz="2400" dirty="0"/>
          </a:p>
        </p:txBody>
      </p:sp>
      <p:sp>
        <p:nvSpPr>
          <p:cNvPr id="11" name="Text Box 8"/>
          <p:cNvSpPr txBox="1">
            <a:spLocks noChangeArrowheads="1"/>
          </p:cNvSpPr>
          <p:nvPr/>
        </p:nvSpPr>
        <p:spPr bwMode="auto">
          <a:xfrm>
            <a:off x="0" y="1494120"/>
            <a:ext cx="5794591" cy="2984670"/>
          </a:xfrm>
          <a:prstGeom prst="rect">
            <a:avLst/>
          </a:prstGeom>
          <a:solidFill>
            <a:srgbClr val="FFFFFF">
              <a:alpha val="60001"/>
            </a:srgbClr>
          </a:solidFill>
          <a:ln w="9525">
            <a:noFill/>
            <a:miter lim="800000"/>
            <a:headEnd/>
            <a:tailEnd/>
          </a:ln>
          <a:effectLst/>
        </p:spPr>
        <p:txBody>
          <a:bodyPr/>
          <a:lstStyle/>
          <a:p>
            <a:pPr marL="214313" indent="-214313">
              <a:buFont typeface="Arial" panose="020B0604020202020204" pitchFamily="34" charset="0"/>
              <a:buChar char="•"/>
            </a:pPr>
            <a:r>
              <a:rPr lang="en-US" sz="1600" dirty="0"/>
              <a:t>Software for hydrologic terrain analysis and stream and watershed delineation</a:t>
            </a:r>
          </a:p>
          <a:p>
            <a:pPr marL="214313" indent="-214313">
              <a:buFont typeface="Arial" panose="020B0604020202020204" pitchFamily="34" charset="0"/>
              <a:buChar char="•"/>
            </a:pPr>
            <a:r>
              <a:rPr lang="en-US" sz="1600" dirty="0" err="1"/>
              <a:t>Dinfinity</a:t>
            </a:r>
            <a:r>
              <a:rPr lang="en-US" sz="1600" dirty="0"/>
              <a:t> and D8 flow direction models</a:t>
            </a:r>
          </a:p>
          <a:p>
            <a:pPr marL="214313" indent="-214313">
              <a:buFont typeface="Arial" panose="020B0604020202020204" pitchFamily="34" charset="0"/>
              <a:buChar char="•"/>
            </a:pPr>
            <a:r>
              <a:rPr lang="en-US" sz="1600" dirty="0"/>
              <a:t>Calculation of flow based derivative surfaces</a:t>
            </a:r>
          </a:p>
          <a:p>
            <a:pPr marL="214313" indent="-214313">
              <a:buFont typeface="Arial" panose="020B0604020202020204" pitchFamily="34" charset="0"/>
              <a:buChar char="•"/>
            </a:pPr>
            <a:r>
              <a:rPr lang="en-US" sz="1600" dirty="0"/>
              <a:t>Proximity measures such as distance to stream which measured vertically gives height above the nearest drainage (HAND)</a:t>
            </a:r>
          </a:p>
          <a:p>
            <a:pPr marL="214313" indent="-214313">
              <a:buFont typeface="Arial" panose="020B0604020202020204" pitchFamily="34" charset="0"/>
              <a:buChar char="•"/>
            </a:pPr>
            <a:r>
              <a:rPr lang="en-US" sz="1600" dirty="0"/>
              <a:t>Uses parallel algorithms for processing large datasets</a:t>
            </a:r>
          </a:p>
          <a:p>
            <a:pPr marL="214313" indent="-214313">
              <a:buFont typeface="Arial" panose="020B0604020202020204" pitchFamily="34" charset="0"/>
              <a:buChar char="•"/>
            </a:pPr>
            <a:r>
              <a:rPr lang="en-US" sz="1600" dirty="0"/>
              <a:t>Open source platform independent C++ command line executables for each function</a:t>
            </a:r>
          </a:p>
          <a:p>
            <a:pPr marL="214313" indent="-214313">
              <a:buFont typeface="Arial" panose="020B0604020202020204" pitchFamily="34" charset="0"/>
              <a:buChar char="•"/>
            </a:pPr>
            <a:r>
              <a:rPr lang="en-US" sz="1600" dirty="0"/>
              <a:t>Includes an ArcGIS Toolbox with python scripts that drive command line executables</a:t>
            </a:r>
          </a:p>
        </p:txBody>
      </p:sp>
      <p:sp>
        <p:nvSpPr>
          <p:cNvPr id="5" name="TextBox 4"/>
          <p:cNvSpPr txBox="1"/>
          <p:nvPr/>
        </p:nvSpPr>
        <p:spPr>
          <a:xfrm>
            <a:off x="1584214" y="1089598"/>
            <a:ext cx="2872853" cy="270444"/>
          </a:xfrm>
          <a:prstGeom prst="rect">
            <a:avLst/>
          </a:prstGeom>
          <a:noFill/>
          <a:effectLst/>
        </p:spPr>
        <p:txBody>
          <a:bodyPr wrap="none" lIns="0" tIns="0" rIns="0" bIns="0" rtlCol="0">
            <a:noAutofit/>
          </a:bodyPr>
          <a:lstStyle/>
          <a:p>
            <a:pPr eaLnBrk="0" hangingPunct="0">
              <a:lnSpc>
                <a:spcPts val="1350"/>
              </a:lnSpc>
            </a:pPr>
            <a:r>
              <a:rPr lang="en-US" sz="1600" b="1" dirty="0">
                <a:hlinkClick r:id="rId2"/>
              </a:rPr>
              <a:t>http://hydrology.usu.edu/taudem</a:t>
            </a:r>
            <a:r>
              <a:rPr lang="en-US" sz="1600" b="1" dirty="0"/>
              <a:t> </a:t>
            </a:r>
          </a:p>
        </p:txBody>
      </p:sp>
      <p:pic>
        <p:nvPicPr>
          <p:cNvPr id="107" name="Picture 106"/>
          <p:cNvPicPr>
            <a:picLocks noChangeAspect="1"/>
          </p:cNvPicPr>
          <p:nvPr/>
        </p:nvPicPr>
        <p:blipFill rotWithShape="1">
          <a:blip r:embed="rId3"/>
          <a:srcRect t="320" b="-1"/>
          <a:stretch/>
        </p:blipFill>
        <p:spPr>
          <a:xfrm>
            <a:off x="5794591" y="85723"/>
            <a:ext cx="3349410" cy="6686550"/>
          </a:xfrm>
          <a:prstGeom prst="rect">
            <a:avLst/>
          </a:prstGeom>
        </p:spPr>
      </p:pic>
      <p:grpSp>
        <p:nvGrpSpPr>
          <p:cNvPr id="112" name="Group 7"/>
          <p:cNvGrpSpPr>
            <a:grpSpLocks/>
          </p:cNvGrpSpPr>
          <p:nvPr/>
        </p:nvGrpSpPr>
        <p:grpSpPr bwMode="auto">
          <a:xfrm>
            <a:off x="3349257" y="4877483"/>
            <a:ext cx="1868851" cy="1726394"/>
            <a:chOff x="3861" y="2765"/>
            <a:chExt cx="1575" cy="1455"/>
          </a:xfrm>
        </p:grpSpPr>
        <p:pic>
          <p:nvPicPr>
            <p:cNvPr id="113" name="Picture 8"/>
            <p:cNvPicPr>
              <a:picLocks noChangeAspect="1" noChangeArrowheads="1"/>
            </p:cNvPicPr>
            <p:nvPr/>
          </p:nvPicPr>
          <p:blipFill>
            <a:blip r:embed="rId4">
              <a:extLst>
                <a:ext uri="{28A0092B-C50C-407E-A947-70E740481C1C}">
                  <a14:useLocalDpi xmlns:a14="http://schemas.microsoft.com/office/drawing/2010/main" val="0"/>
                </a:ext>
              </a:extLst>
            </a:blip>
            <a:srcRect l="19786" t="14441" r="10027" b="6569"/>
            <a:stretch>
              <a:fillRect/>
            </a:stretch>
          </p:blipFill>
          <p:spPr bwMode="auto">
            <a:xfrm>
              <a:off x="3861" y="2765"/>
              <a:ext cx="1575"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Line 9"/>
            <p:cNvSpPr>
              <a:spLocks noChangeShapeType="1"/>
            </p:cNvSpPr>
            <p:nvPr/>
          </p:nvSpPr>
          <p:spPr bwMode="auto">
            <a:xfrm flipH="1" flipV="1">
              <a:off x="4562" y="2878"/>
              <a:ext cx="699" cy="11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solidFill>
                  <a:srgbClr val="463416"/>
                </a:solidFill>
                <a:latin typeface="Calibri"/>
                <a:cs typeface="Arial"/>
              </a:endParaRPr>
            </a:p>
          </p:txBody>
        </p:sp>
      </p:grpSp>
      <p:pic>
        <p:nvPicPr>
          <p:cNvPr id="115" name="Picture 114"/>
          <p:cNvPicPr>
            <a:picLocks noChangeAspect="1"/>
          </p:cNvPicPr>
          <p:nvPr/>
        </p:nvPicPr>
        <p:blipFill rotWithShape="1">
          <a:blip r:embed="rId5"/>
          <a:srcRect t="29559" r="17490"/>
          <a:stretch/>
        </p:blipFill>
        <p:spPr>
          <a:xfrm>
            <a:off x="1009396" y="4867281"/>
            <a:ext cx="1724578" cy="1746796"/>
          </a:xfrm>
          <a:prstGeom prst="rect">
            <a:avLst/>
          </a:prstGeom>
        </p:spPr>
      </p:pic>
    </p:spTree>
    <p:extLst>
      <p:ext uri="{BB962C8B-B14F-4D97-AF65-F5344CB8AC3E}">
        <p14:creationId xmlns:p14="http://schemas.microsoft.com/office/powerpoint/2010/main" val="3897925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1485900" y="1690688"/>
            <a:ext cx="2971800" cy="3429000"/>
          </a:xfrm>
          <a:prstGeom prst="rect">
            <a:avLst/>
          </a:prstGeom>
          <a:noFill/>
          <a:ln w="9525">
            <a:noFill/>
            <a:miter lim="800000"/>
            <a:headEnd/>
            <a:tailEnd/>
          </a:ln>
        </p:spPr>
        <p:txBody>
          <a:bodyPr wrap="none" anchor="ctr"/>
          <a:lstStyle/>
          <a:p>
            <a:pPr algn="ctr" eaLnBrk="0" fontAlgn="base" hangingPunct="0">
              <a:spcBef>
                <a:spcPct val="0"/>
              </a:spcBef>
              <a:spcAft>
                <a:spcPct val="0"/>
              </a:spcAft>
            </a:pPr>
            <a:endParaRPr kumimoji="1" lang="en-US" sz="1500">
              <a:solidFill>
                <a:srgbClr val="010000"/>
              </a:solidFill>
              <a:latin typeface="Times New Roman" pitchFamily="18" charset="0"/>
            </a:endParaRPr>
          </a:p>
        </p:txBody>
      </p:sp>
      <p:sp>
        <p:nvSpPr>
          <p:cNvPr id="109571" name="Rectangle 2"/>
          <p:cNvSpPr>
            <a:spLocks noGrp="1" noChangeArrowheads="1"/>
          </p:cNvSpPr>
          <p:nvPr>
            <p:ph type="title"/>
          </p:nvPr>
        </p:nvSpPr>
        <p:spPr>
          <a:xfrm>
            <a:off x="915506" y="142867"/>
            <a:ext cx="7312991" cy="484632"/>
          </a:xfrm>
        </p:spPr>
        <p:txBody>
          <a:bodyPr/>
          <a:lstStyle/>
          <a:p>
            <a:pPr eaLnBrk="1" hangingPunct="1"/>
            <a:r>
              <a:rPr lang="en-US" sz="2800" dirty="0" err="1" smtClean="0"/>
              <a:t>TauDEM</a:t>
            </a:r>
            <a:r>
              <a:rPr lang="en-US" sz="2800" dirty="0" smtClean="0"/>
              <a:t> Parallel Programming Approach</a:t>
            </a:r>
          </a:p>
        </p:txBody>
      </p:sp>
      <p:sp>
        <p:nvSpPr>
          <p:cNvPr id="109572" name="Rectangle 3"/>
          <p:cNvSpPr>
            <a:spLocks noGrp="1" noChangeArrowheads="1"/>
          </p:cNvSpPr>
          <p:nvPr>
            <p:ph idx="4294967295"/>
          </p:nvPr>
        </p:nvSpPr>
        <p:spPr>
          <a:xfrm>
            <a:off x="266042" y="939716"/>
            <a:ext cx="3734457" cy="4185117"/>
          </a:xfrm>
        </p:spPr>
        <p:txBody>
          <a:bodyPr>
            <a:normAutofit/>
          </a:bodyPr>
          <a:lstStyle/>
          <a:p>
            <a:pPr eaLnBrk="1" hangingPunct="1">
              <a:buClr>
                <a:srgbClr val="000000"/>
              </a:buClr>
            </a:pPr>
            <a:r>
              <a:rPr lang="en-US" sz="2100" dirty="0"/>
              <a:t>MPI, distributed memory paradigm</a:t>
            </a:r>
          </a:p>
          <a:p>
            <a:pPr eaLnBrk="1" hangingPunct="1">
              <a:buClr>
                <a:srgbClr val="000000"/>
              </a:buClr>
            </a:pPr>
            <a:r>
              <a:rPr lang="en-US" sz="2100" dirty="0"/>
              <a:t>Row oriented slices</a:t>
            </a:r>
          </a:p>
          <a:p>
            <a:pPr eaLnBrk="1" hangingPunct="1">
              <a:buClr>
                <a:srgbClr val="000000"/>
              </a:buClr>
            </a:pPr>
            <a:r>
              <a:rPr lang="en-US" sz="2100" dirty="0"/>
              <a:t>Each process includes one buffer row on either side</a:t>
            </a:r>
          </a:p>
          <a:p>
            <a:pPr eaLnBrk="1" hangingPunct="1">
              <a:buClr>
                <a:srgbClr val="000000"/>
              </a:buClr>
            </a:pPr>
            <a:r>
              <a:rPr lang="en-US" sz="2100" dirty="0"/>
              <a:t>Each process does not change buffer row</a:t>
            </a:r>
          </a:p>
          <a:p>
            <a:r>
              <a:rPr lang="en-US" sz="2100" dirty="0">
                <a:solidFill>
                  <a:srgbClr val="FF0000"/>
                </a:solidFill>
              </a:rPr>
              <a:t>Improved runtime efficiency</a:t>
            </a:r>
          </a:p>
          <a:p>
            <a:r>
              <a:rPr lang="en-US" sz="2100" dirty="0">
                <a:solidFill>
                  <a:srgbClr val="FF0000"/>
                </a:solidFill>
              </a:rPr>
              <a:t>Capability to run larger problems</a:t>
            </a:r>
          </a:p>
          <a:p>
            <a:pPr eaLnBrk="1" hangingPunct="1">
              <a:buClr>
                <a:srgbClr val="000000"/>
              </a:buClr>
            </a:pPr>
            <a:endParaRPr lang="en-US" sz="2100" dirty="0"/>
          </a:p>
        </p:txBody>
      </p:sp>
      <p:grpSp>
        <p:nvGrpSpPr>
          <p:cNvPr id="3" name="Group 2"/>
          <p:cNvGrpSpPr/>
          <p:nvPr/>
        </p:nvGrpSpPr>
        <p:grpSpPr>
          <a:xfrm>
            <a:off x="4571999" y="1059813"/>
            <a:ext cx="4086225" cy="3956291"/>
            <a:chOff x="4572000" y="1862138"/>
            <a:chExt cx="3257550" cy="3153966"/>
          </a:xfrm>
        </p:grpSpPr>
        <p:pic>
          <p:nvPicPr>
            <p:cNvPr id="109573" name="Picture 5"/>
            <p:cNvPicPr>
              <a:picLocks noChangeAspect="1" noChangeArrowheads="1"/>
            </p:cNvPicPr>
            <p:nvPr/>
          </p:nvPicPr>
          <p:blipFill>
            <a:blip r:embed="rId2" cstate="print"/>
            <a:srcRect/>
            <a:stretch>
              <a:fillRect/>
            </a:stretch>
          </p:blipFill>
          <p:spPr bwMode="auto">
            <a:xfrm>
              <a:off x="4629150" y="1919288"/>
              <a:ext cx="3143250" cy="3039666"/>
            </a:xfrm>
            <a:prstGeom prst="rect">
              <a:avLst/>
            </a:prstGeom>
            <a:noFill/>
            <a:ln w="9525">
              <a:noFill/>
              <a:miter lim="800000"/>
              <a:headEnd/>
              <a:tailEnd/>
            </a:ln>
          </p:spPr>
        </p:pic>
        <p:sp>
          <p:nvSpPr>
            <p:cNvPr id="109574" name="Rectangle 11"/>
            <p:cNvSpPr>
              <a:spLocks noChangeArrowheads="1"/>
            </p:cNvSpPr>
            <p:nvPr/>
          </p:nvSpPr>
          <p:spPr bwMode="auto">
            <a:xfrm>
              <a:off x="4572000" y="1862138"/>
              <a:ext cx="3257550" cy="1257300"/>
            </a:xfrm>
            <a:prstGeom prst="rect">
              <a:avLst/>
            </a:prstGeom>
            <a:noFill/>
            <a:ln w="9525">
              <a:solidFill>
                <a:srgbClr val="0000FF"/>
              </a:solidFill>
              <a:prstDash val="dash"/>
              <a:miter lim="800000"/>
              <a:headEnd/>
              <a:tailEnd/>
            </a:ln>
          </p:spPr>
          <p:txBody>
            <a:bodyPr wrap="none" anchor="ctr"/>
            <a:lstStyle/>
            <a:p>
              <a:pPr algn="ctr" eaLnBrk="0" fontAlgn="base" hangingPunct="0">
                <a:spcBef>
                  <a:spcPct val="0"/>
                </a:spcBef>
                <a:spcAft>
                  <a:spcPct val="0"/>
                </a:spcAft>
              </a:pPr>
              <a:endParaRPr kumimoji="1" lang="en-US" sz="1500">
                <a:solidFill>
                  <a:srgbClr val="010000"/>
                </a:solidFill>
                <a:latin typeface="Times New Roman" pitchFamily="18" charset="0"/>
              </a:endParaRPr>
            </a:p>
          </p:txBody>
        </p:sp>
        <p:sp>
          <p:nvSpPr>
            <p:cNvPr id="109575" name="Rectangle 12"/>
            <p:cNvSpPr>
              <a:spLocks noChangeArrowheads="1"/>
            </p:cNvSpPr>
            <p:nvPr/>
          </p:nvSpPr>
          <p:spPr bwMode="auto">
            <a:xfrm>
              <a:off x="4572000" y="3062288"/>
              <a:ext cx="3257550" cy="1028700"/>
            </a:xfrm>
            <a:prstGeom prst="rect">
              <a:avLst/>
            </a:prstGeom>
            <a:noFill/>
            <a:ln w="9525">
              <a:solidFill>
                <a:srgbClr val="FF0000"/>
              </a:solidFill>
              <a:prstDash val="dashDot"/>
              <a:miter lim="800000"/>
              <a:headEnd/>
              <a:tailEnd/>
            </a:ln>
          </p:spPr>
          <p:txBody>
            <a:bodyPr wrap="none" anchor="ctr"/>
            <a:lstStyle/>
            <a:p>
              <a:pPr algn="ctr" eaLnBrk="0" fontAlgn="base" hangingPunct="0">
                <a:spcBef>
                  <a:spcPct val="0"/>
                </a:spcBef>
                <a:spcAft>
                  <a:spcPct val="0"/>
                </a:spcAft>
              </a:pPr>
              <a:endParaRPr kumimoji="1" lang="en-US" sz="1500">
                <a:solidFill>
                  <a:srgbClr val="010000"/>
                </a:solidFill>
                <a:latin typeface="Times New Roman" pitchFamily="18" charset="0"/>
              </a:endParaRPr>
            </a:p>
          </p:txBody>
        </p:sp>
        <p:sp>
          <p:nvSpPr>
            <p:cNvPr id="109576" name="Rectangle 13"/>
            <p:cNvSpPr>
              <a:spLocks noChangeArrowheads="1"/>
            </p:cNvSpPr>
            <p:nvPr/>
          </p:nvSpPr>
          <p:spPr bwMode="auto">
            <a:xfrm>
              <a:off x="4572000" y="4033838"/>
              <a:ext cx="3257550" cy="982266"/>
            </a:xfrm>
            <a:prstGeom prst="rect">
              <a:avLst/>
            </a:prstGeom>
            <a:noFill/>
            <a:ln w="9525">
              <a:solidFill>
                <a:srgbClr val="008080"/>
              </a:solidFill>
              <a:prstDash val="lgDashDot"/>
              <a:miter lim="800000"/>
              <a:headEnd/>
              <a:tailEnd/>
            </a:ln>
          </p:spPr>
          <p:txBody>
            <a:bodyPr wrap="none" anchor="ctr"/>
            <a:lstStyle/>
            <a:p>
              <a:pPr algn="ctr" eaLnBrk="0" fontAlgn="base" hangingPunct="0">
                <a:spcBef>
                  <a:spcPct val="0"/>
                </a:spcBef>
                <a:spcAft>
                  <a:spcPct val="0"/>
                </a:spcAft>
              </a:pPr>
              <a:endParaRPr kumimoji="1" lang="en-US" sz="1500">
                <a:solidFill>
                  <a:srgbClr val="010000"/>
                </a:solidFill>
                <a:latin typeface="Times New Roman" pitchFamily="18" charset="0"/>
              </a:endParaRPr>
            </a:p>
          </p:txBody>
        </p:sp>
      </p:grpSp>
      <p:sp>
        <p:nvSpPr>
          <p:cNvPr id="2" name="Rectangle 1"/>
          <p:cNvSpPr>
            <a:spLocks noChangeArrowheads="1"/>
          </p:cNvSpPr>
          <p:nvPr/>
        </p:nvSpPr>
        <p:spPr bwMode="auto">
          <a:xfrm>
            <a:off x="96441" y="5572322"/>
            <a:ext cx="8951119"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ts val="900"/>
              </a:spcAft>
            </a:pPr>
            <a:r>
              <a:rPr lang="en-US" altLang="en-US" sz="1000" dirty="0">
                <a:solidFill>
                  <a:schemeClr val="bg1">
                    <a:lumMod val="50000"/>
                  </a:schemeClr>
                </a:solidFill>
                <a:latin typeface="Arial" panose="020B0604020202020204" pitchFamily="34" charset="0"/>
              </a:rPr>
              <a:t>Wallis, C., R. Wallace, D. G. Tarboton, D. W. Watson, K. A. T. </a:t>
            </a:r>
            <a:r>
              <a:rPr lang="en-US" altLang="en-US" sz="1000" dirty="0" err="1">
                <a:solidFill>
                  <a:schemeClr val="bg1">
                    <a:lumMod val="50000"/>
                  </a:schemeClr>
                </a:solidFill>
                <a:latin typeface="Arial" panose="020B0604020202020204" pitchFamily="34" charset="0"/>
              </a:rPr>
              <a:t>Schreuders</a:t>
            </a:r>
            <a:r>
              <a:rPr lang="en-US" altLang="en-US" sz="1000" dirty="0">
                <a:solidFill>
                  <a:schemeClr val="bg1">
                    <a:lumMod val="50000"/>
                  </a:schemeClr>
                </a:solidFill>
                <a:latin typeface="Arial" panose="020B0604020202020204" pitchFamily="34" charset="0"/>
              </a:rPr>
              <a:t> and T. K. Tesfa, (2009), "Hydrologic Terrain Processing Using Parallel Computing," 18th World IMACS Congress and MODSIM09 International Congress on Modelling and Simulation, ed. R. S. </a:t>
            </a:r>
            <a:r>
              <a:rPr lang="en-US" altLang="en-US" sz="1000" dirty="0" err="1">
                <a:solidFill>
                  <a:schemeClr val="bg1">
                    <a:lumMod val="50000"/>
                  </a:schemeClr>
                </a:solidFill>
                <a:latin typeface="Arial" panose="020B0604020202020204" pitchFamily="34" charset="0"/>
              </a:rPr>
              <a:t>Anderssen</a:t>
            </a:r>
            <a:r>
              <a:rPr lang="en-US" altLang="en-US" sz="1000" dirty="0">
                <a:solidFill>
                  <a:schemeClr val="bg1">
                    <a:lumMod val="50000"/>
                  </a:schemeClr>
                </a:solidFill>
                <a:latin typeface="Arial" panose="020B0604020202020204" pitchFamily="34" charset="0"/>
              </a:rPr>
              <a:t>, R. D. Braddock and L. T. H. </a:t>
            </a:r>
            <a:r>
              <a:rPr lang="en-US" altLang="en-US" sz="1000" dirty="0" err="1">
                <a:solidFill>
                  <a:schemeClr val="bg1">
                    <a:lumMod val="50000"/>
                  </a:schemeClr>
                </a:solidFill>
                <a:latin typeface="Arial" panose="020B0604020202020204" pitchFamily="34" charset="0"/>
              </a:rPr>
              <a:t>Newham</a:t>
            </a:r>
            <a:r>
              <a:rPr lang="en-US" altLang="en-US" sz="1000" dirty="0">
                <a:solidFill>
                  <a:schemeClr val="bg1">
                    <a:lumMod val="50000"/>
                  </a:schemeClr>
                </a:solidFill>
                <a:latin typeface="Arial" panose="020B0604020202020204" pitchFamily="34" charset="0"/>
              </a:rPr>
              <a:t>, Modelling and Simulation Society of Australia and New Zealand and International Association for Mathematics and Computers in Simulation, July 2009, p.2540-2545, </a:t>
            </a:r>
            <a:r>
              <a:rPr lang="en-US" altLang="en-US" sz="1000" dirty="0">
                <a:solidFill>
                  <a:schemeClr val="bg1">
                    <a:lumMod val="50000"/>
                  </a:schemeClr>
                </a:solidFill>
                <a:latin typeface="Arial" panose="020B0604020202020204" pitchFamily="34" charset="0"/>
                <a:hlinkClick r:id="rId3"/>
              </a:rPr>
              <a:t>http://www.mssanz.org.au/modsim09/F13/wallis.pdf</a:t>
            </a:r>
            <a:r>
              <a:rPr lang="en-US" altLang="en-US" sz="1000" dirty="0">
                <a:solidFill>
                  <a:schemeClr val="bg1">
                    <a:lumMod val="50000"/>
                  </a:schemeClr>
                </a:solidFill>
                <a:latin typeface="Arial" panose="020B0604020202020204" pitchFamily="34" charset="0"/>
              </a:rPr>
              <a:t>. </a:t>
            </a:r>
          </a:p>
          <a:p>
            <a:pPr eaLnBrk="0" fontAlgn="base" hangingPunct="0">
              <a:spcBef>
                <a:spcPct val="0"/>
              </a:spcBef>
              <a:spcAft>
                <a:spcPts val="900"/>
              </a:spcAft>
            </a:pPr>
            <a:r>
              <a:rPr lang="en-US" altLang="en-US" sz="1000" dirty="0">
                <a:solidFill>
                  <a:schemeClr val="bg1">
                    <a:lumMod val="50000"/>
                  </a:schemeClr>
                </a:solidFill>
                <a:latin typeface="Arial" panose="020B0604020202020204" pitchFamily="34" charset="0"/>
              </a:rPr>
              <a:t>Wallis, C., D. Watson, D. G. Tarboton and R. Wallace, (2009), "Parallel Flow-Direction and Contributing Area Calculation for Hydrology Analysis in Digital Elevation Models," PDPTA'09, The 2009 International Conference on Parallel and Distributed Processing Techniques and Applications, Las Vegas, Nevada, USA, July 13-16. </a:t>
            </a:r>
          </a:p>
        </p:txBody>
      </p:sp>
    </p:spTree>
    <p:extLst>
      <p:ext uri="{BB962C8B-B14F-4D97-AF65-F5344CB8AC3E}">
        <p14:creationId xmlns:p14="http://schemas.microsoft.com/office/powerpoint/2010/main" val="4274143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54207"/>
            <a:ext cx="9144000" cy="363474"/>
          </a:xfrm>
        </p:spPr>
        <p:txBody>
          <a:bodyPr/>
          <a:lstStyle/>
          <a:p>
            <a:pPr eaLnBrk="1" hangingPunct="1"/>
            <a:r>
              <a:rPr lang="en-US" sz="2400" dirty="0" smtClean="0"/>
              <a:t>Parallel Pit Filling based on </a:t>
            </a:r>
            <a:r>
              <a:rPr lang="en-US" sz="2400" dirty="0" err="1" smtClean="0"/>
              <a:t>Planchon</a:t>
            </a:r>
            <a:r>
              <a:rPr lang="en-US" sz="2400" dirty="0" smtClean="0"/>
              <a:t> and </a:t>
            </a:r>
            <a:r>
              <a:rPr lang="en-US" sz="2400" dirty="0" err="1" smtClean="0"/>
              <a:t>Darboux</a:t>
            </a:r>
            <a:r>
              <a:rPr lang="en-US" sz="2400" dirty="0" smtClean="0"/>
              <a:t> approach</a:t>
            </a:r>
          </a:p>
        </p:txBody>
      </p:sp>
      <p:graphicFrame>
        <p:nvGraphicFramePr>
          <p:cNvPr id="83" name="Table 82"/>
          <p:cNvGraphicFramePr>
            <a:graphicFrameLocks noGrp="1"/>
          </p:cNvGraphicFramePr>
          <p:nvPr>
            <p:extLst>
              <p:ext uri="{D42A27DB-BD31-4B8C-83A1-F6EECF244321}">
                <p14:modId xmlns:p14="http://schemas.microsoft.com/office/powerpoint/2010/main" val="3711743487"/>
              </p:ext>
            </p:extLst>
          </p:nvPr>
        </p:nvGraphicFramePr>
        <p:xfrm>
          <a:off x="120074" y="2944421"/>
          <a:ext cx="2740889" cy="3200400"/>
        </p:xfrm>
        <a:graphic>
          <a:graphicData uri="http://schemas.openxmlformats.org/drawingml/2006/table">
            <a:tbl>
              <a:tblPr/>
              <a:tblGrid>
                <a:gridCol w="2740889">
                  <a:extLst>
                    <a:ext uri="{9D8B030D-6E8A-4147-A177-3AD203B41FA5}">
                      <a16:colId xmlns:a16="http://schemas.microsoft.com/office/drawing/2014/main" val="20000"/>
                    </a:ext>
                  </a:extLst>
                </a:gridCol>
              </a:tblGrid>
              <a:tr h="2571750">
                <a:tc>
                  <a:txBody>
                    <a:bodyPr/>
                    <a:lstStyle/>
                    <a:p>
                      <a:r>
                        <a:rPr lang="en-US" sz="1400" i="1" kern="1200" baseline="0" dirty="0" smtClean="0">
                          <a:solidFill>
                            <a:schemeClr val="tx1"/>
                          </a:solidFill>
                          <a:latin typeface="+mn-lt"/>
                          <a:ea typeface="+mn-ea"/>
                          <a:cs typeface="+mn-cs"/>
                        </a:rPr>
                        <a:t>Initialize( Z,F)</a:t>
                      </a:r>
                    </a:p>
                    <a:p>
                      <a:r>
                        <a:rPr lang="en-US" sz="1400" kern="1200" baseline="0" dirty="0" smtClean="0">
                          <a:solidFill>
                            <a:schemeClr val="tx1"/>
                          </a:solidFill>
                          <a:latin typeface="+mn-lt"/>
                          <a:ea typeface="+mn-ea"/>
                          <a:cs typeface="+mn-cs"/>
                        </a:rPr>
                        <a:t>Do </a:t>
                      </a:r>
                    </a:p>
                    <a:p>
                      <a:pPr lvl="1"/>
                      <a:r>
                        <a:rPr lang="en-US" sz="1400" kern="1200" baseline="0" dirty="0" smtClean="0">
                          <a:solidFill>
                            <a:schemeClr val="tx1"/>
                          </a:solidFill>
                          <a:latin typeface="+mn-lt"/>
                          <a:ea typeface="+mn-ea"/>
                          <a:cs typeface="+mn-cs"/>
                        </a:rPr>
                        <a:t>for all grid cells </a:t>
                      </a:r>
                      <a:r>
                        <a:rPr lang="en-US" sz="1400" i="1" kern="1200" baseline="0" dirty="0" err="1" smtClean="0">
                          <a:solidFill>
                            <a:schemeClr val="tx1"/>
                          </a:solidFill>
                          <a:latin typeface="+mn-lt"/>
                          <a:ea typeface="+mn-ea"/>
                          <a:cs typeface="+mn-cs"/>
                        </a:rPr>
                        <a:t>i</a:t>
                      </a:r>
                      <a:endParaRPr lang="en-US" sz="1400" i="1" kern="1200" baseline="0" dirty="0" smtClean="0">
                        <a:solidFill>
                          <a:schemeClr val="tx1"/>
                        </a:solidFill>
                        <a:latin typeface="+mn-lt"/>
                        <a:ea typeface="+mn-ea"/>
                        <a:cs typeface="+mn-cs"/>
                      </a:endParaRPr>
                    </a:p>
                    <a:p>
                      <a:pPr lvl="2"/>
                      <a:r>
                        <a:rPr lang="en-US" sz="1400" kern="1200" baseline="0" dirty="0" smtClean="0">
                          <a:solidFill>
                            <a:schemeClr val="tx1"/>
                          </a:solidFill>
                          <a:latin typeface="+mn-lt"/>
                          <a:ea typeface="+mn-ea"/>
                          <a:cs typeface="+mn-cs"/>
                        </a:rPr>
                        <a:t>if </a:t>
                      </a:r>
                      <a:r>
                        <a:rPr lang="en-US" sz="1400" i="1" kern="1200" baseline="0" dirty="0" smtClean="0">
                          <a:solidFill>
                            <a:schemeClr val="tx1"/>
                          </a:solidFill>
                          <a:latin typeface="+mn-lt"/>
                          <a:ea typeface="+mn-ea"/>
                          <a:cs typeface="+mn-cs"/>
                        </a:rPr>
                        <a:t>Z(</a:t>
                      </a:r>
                      <a:r>
                        <a:rPr lang="en-US" sz="1400" i="1" kern="1200" baseline="0" dirty="0" err="1" smtClean="0">
                          <a:solidFill>
                            <a:schemeClr val="tx1"/>
                          </a:solidFill>
                          <a:latin typeface="+mn-lt"/>
                          <a:ea typeface="+mn-ea"/>
                          <a:cs typeface="+mn-cs"/>
                        </a:rPr>
                        <a:t>i</a:t>
                      </a:r>
                      <a:r>
                        <a:rPr lang="en-US" sz="1400" i="1" kern="1200" baseline="0" dirty="0" smtClean="0">
                          <a:solidFill>
                            <a:schemeClr val="tx1"/>
                          </a:solidFill>
                          <a:latin typeface="+mn-lt"/>
                          <a:ea typeface="+mn-ea"/>
                          <a:cs typeface="+mn-cs"/>
                        </a:rPr>
                        <a:t>) &gt; n   </a:t>
                      </a:r>
                    </a:p>
                    <a:p>
                      <a:pPr marL="1371600" lvl="3" indent="-228600"/>
                      <a:r>
                        <a:rPr lang="en-US" sz="1400" i="1" kern="1200" baseline="0" dirty="0" smtClean="0">
                          <a:solidFill>
                            <a:schemeClr val="tx1"/>
                          </a:solidFill>
                          <a:latin typeface="+mn-lt"/>
                          <a:ea typeface="+mn-ea"/>
                          <a:cs typeface="+mn-cs"/>
                        </a:rPr>
                        <a:t> F(</a:t>
                      </a:r>
                      <a:r>
                        <a:rPr lang="en-US" sz="1400" i="1" kern="1200" baseline="0" dirty="0" err="1" smtClean="0">
                          <a:solidFill>
                            <a:schemeClr val="tx1"/>
                          </a:solidFill>
                          <a:latin typeface="+mn-lt"/>
                          <a:ea typeface="+mn-ea"/>
                          <a:cs typeface="+mn-cs"/>
                        </a:rPr>
                        <a:t>i</a:t>
                      </a:r>
                      <a:r>
                        <a:rPr lang="en-US" sz="1400" i="1" kern="1200" baseline="0" dirty="0" smtClean="0">
                          <a:solidFill>
                            <a:schemeClr val="tx1"/>
                          </a:solidFill>
                          <a:latin typeface="+mn-lt"/>
                          <a:ea typeface="+mn-ea"/>
                          <a:cs typeface="+mn-cs"/>
                        </a:rPr>
                        <a:t>) ← Z(</a:t>
                      </a:r>
                      <a:r>
                        <a:rPr lang="en-US" sz="1400" i="1" kern="1200" baseline="0" dirty="0" err="1" smtClean="0">
                          <a:solidFill>
                            <a:schemeClr val="tx1"/>
                          </a:solidFill>
                          <a:latin typeface="+mn-lt"/>
                          <a:ea typeface="+mn-ea"/>
                          <a:cs typeface="+mn-cs"/>
                        </a:rPr>
                        <a:t>i</a:t>
                      </a:r>
                      <a:r>
                        <a:rPr lang="en-US" sz="1400" i="1" kern="1200" baseline="0" dirty="0" smtClean="0">
                          <a:solidFill>
                            <a:schemeClr val="tx1"/>
                          </a:solidFill>
                          <a:latin typeface="+mn-lt"/>
                          <a:ea typeface="+mn-ea"/>
                          <a:cs typeface="+mn-cs"/>
                        </a:rPr>
                        <a:t>)</a:t>
                      </a:r>
                    </a:p>
                    <a:p>
                      <a:pPr lvl="2"/>
                      <a:r>
                        <a:rPr lang="en-US" sz="1400" i="1" kern="1200" baseline="0" dirty="0" smtClean="0">
                          <a:solidFill>
                            <a:schemeClr val="tx1"/>
                          </a:solidFill>
                          <a:latin typeface="+mn-lt"/>
                          <a:ea typeface="+mn-ea"/>
                          <a:cs typeface="+mn-cs"/>
                        </a:rPr>
                        <a:t>Else   </a:t>
                      </a:r>
                    </a:p>
                    <a:p>
                      <a:pPr marL="914400" lvl="2" indent="228600"/>
                      <a:r>
                        <a:rPr lang="en-US" sz="1400" i="1" kern="1200" baseline="0" dirty="0" smtClean="0">
                          <a:solidFill>
                            <a:schemeClr val="tx1"/>
                          </a:solidFill>
                          <a:latin typeface="+mn-lt"/>
                          <a:ea typeface="+mn-ea"/>
                          <a:cs typeface="+mn-cs"/>
                        </a:rPr>
                        <a:t>F(</a:t>
                      </a:r>
                      <a:r>
                        <a:rPr lang="en-US" sz="1400" i="1" kern="1200" baseline="0" dirty="0" err="1" smtClean="0">
                          <a:solidFill>
                            <a:schemeClr val="tx1"/>
                          </a:solidFill>
                          <a:latin typeface="+mn-lt"/>
                          <a:ea typeface="+mn-ea"/>
                          <a:cs typeface="+mn-cs"/>
                        </a:rPr>
                        <a:t>i</a:t>
                      </a:r>
                      <a:r>
                        <a:rPr lang="en-US" sz="1400" i="1" kern="1200" baseline="0" dirty="0" smtClean="0">
                          <a:solidFill>
                            <a:schemeClr val="tx1"/>
                          </a:solidFill>
                          <a:latin typeface="+mn-lt"/>
                          <a:ea typeface="+mn-ea"/>
                          <a:cs typeface="+mn-cs"/>
                        </a:rPr>
                        <a:t>) ← n</a:t>
                      </a:r>
                    </a:p>
                    <a:p>
                      <a:pPr marL="914400" lvl="2" indent="228600"/>
                      <a:r>
                        <a:rPr lang="en-US" sz="1400" i="1" kern="1200" baseline="0" dirty="0" err="1" smtClean="0">
                          <a:solidFill>
                            <a:schemeClr val="tx1"/>
                          </a:solidFill>
                          <a:latin typeface="+mn-lt"/>
                          <a:ea typeface="+mn-ea"/>
                          <a:cs typeface="+mn-cs"/>
                        </a:rPr>
                        <a:t>i</a:t>
                      </a:r>
                      <a:r>
                        <a:rPr lang="en-US" sz="1400" i="1" kern="1200" baseline="0" dirty="0" smtClean="0">
                          <a:solidFill>
                            <a:schemeClr val="tx1"/>
                          </a:solidFill>
                          <a:latin typeface="+mn-lt"/>
                          <a:ea typeface="+mn-ea"/>
                          <a:cs typeface="+mn-cs"/>
                        </a:rPr>
                        <a:t> on stack for next pass</a:t>
                      </a:r>
                    </a:p>
                    <a:p>
                      <a:pPr lvl="1"/>
                      <a:r>
                        <a:rPr lang="en-US" sz="1400" kern="1200" baseline="0" dirty="0" err="1" smtClean="0">
                          <a:solidFill>
                            <a:schemeClr val="tx1"/>
                          </a:solidFill>
                          <a:latin typeface="+mn-lt"/>
                          <a:ea typeface="+mn-ea"/>
                          <a:cs typeface="+mn-cs"/>
                        </a:rPr>
                        <a:t>endfor</a:t>
                      </a:r>
                      <a:endParaRPr lang="en-US" sz="1400" kern="1200" baseline="0" dirty="0" smtClean="0">
                        <a:solidFill>
                          <a:schemeClr val="tx1"/>
                        </a:solidFill>
                        <a:latin typeface="+mn-lt"/>
                        <a:ea typeface="+mn-ea"/>
                        <a:cs typeface="+mn-cs"/>
                      </a:endParaRPr>
                    </a:p>
                    <a:p>
                      <a:pPr lvl="1"/>
                      <a:r>
                        <a:rPr lang="en-US" sz="1400" i="1" kern="1200" baseline="0" dirty="0" smtClean="0">
                          <a:solidFill>
                            <a:schemeClr val="tx1"/>
                          </a:solidFill>
                          <a:latin typeface="+mn-lt"/>
                          <a:ea typeface="+mn-ea"/>
                          <a:cs typeface="+mn-cs"/>
                        </a:rPr>
                        <a:t>Send( </a:t>
                      </a:r>
                      <a:r>
                        <a:rPr lang="en-US" sz="1400" i="1" kern="1200" baseline="0" dirty="0" err="1" smtClean="0">
                          <a:solidFill>
                            <a:schemeClr val="tx1"/>
                          </a:solidFill>
                          <a:latin typeface="+mn-lt"/>
                          <a:ea typeface="+mn-ea"/>
                          <a:cs typeface="+mn-cs"/>
                        </a:rPr>
                        <a:t>topRow</a:t>
                      </a:r>
                      <a:r>
                        <a:rPr lang="en-US" sz="1400" i="1" kern="1200" baseline="0" dirty="0" smtClean="0">
                          <a:solidFill>
                            <a:schemeClr val="tx1"/>
                          </a:solidFill>
                          <a:latin typeface="+mn-lt"/>
                          <a:ea typeface="+mn-ea"/>
                          <a:cs typeface="+mn-cs"/>
                        </a:rPr>
                        <a:t>, rank-1 )</a:t>
                      </a:r>
                    </a:p>
                    <a:p>
                      <a:pPr lvl="1"/>
                      <a:r>
                        <a:rPr lang="en-US" sz="1400" i="1" kern="1200" baseline="0" dirty="0" smtClean="0">
                          <a:solidFill>
                            <a:schemeClr val="tx1"/>
                          </a:solidFill>
                          <a:latin typeface="+mn-lt"/>
                          <a:ea typeface="+mn-ea"/>
                          <a:cs typeface="+mn-cs"/>
                        </a:rPr>
                        <a:t>Send( </a:t>
                      </a:r>
                      <a:r>
                        <a:rPr lang="en-US" sz="1400" i="1" kern="1200" baseline="0" dirty="0" err="1" smtClean="0">
                          <a:solidFill>
                            <a:schemeClr val="tx1"/>
                          </a:solidFill>
                          <a:latin typeface="+mn-lt"/>
                          <a:ea typeface="+mn-ea"/>
                          <a:cs typeface="+mn-cs"/>
                        </a:rPr>
                        <a:t>bottomRow</a:t>
                      </a:r>
                      <a:r>
                        <a:rPr lang="en-US" sz="1400" i="1" kern="1200" baseline="0" dirty="0" smtClean="0">
                          <a:solidFill>
                            <a:schemeClr val="tx1"/>
                          </a:solidFill>
                          <a:latin typeface="+mn-lt"/>
                          <a:ea typeface="+mn-ea"/>
                          <a:cs typeface="+mn-cs"/>
                        </a:rPr>
                        <a:t>, rank+1 )</a:t>
                      </a:r>
                    </a:p>
                    <a:p>
                      <a:pPr lvl="1"/>
                      <a:r>
                        <a:rPr lang="en-US" sz="1400" i="1" kern="1200" baseline="0" dirty="0" err="1" smtClean="0">
                          <a:solidFill>
                            <a:schemeClr val="tx1"/>
                          </a:solidFill>
                          <a:latin typeface="+mn-lt"/>
                          <a:ea typeface="+mn-ea"/>
                          <a:cs typeface="+mn-cs"/>
                        </a:rPr>
                        <a:t>Recv</a:t>
                      </a:r>
                      <a:r>
                        <a:rPr lang="en-US" sz="1400" i="1" kern="1200" baseline="0" dirty="0" smtClean="0">
                          <a:solidFill>
                            <a:schemeClr val="tx1"/>
                          </a:solidFill>
                          <a:latin typeface="+mn-lt"/>
                          <a:ea typeface="+mn-ea"/>
                          <a:cs typeface="+mn-cs"/>
                        </a:rPr>
                        <a:t>( </a:t>
                      </a:r>
                      <a:r>
                        <a:rPr lang="en-US" sz="1400" i="1" kern="1200" baseline="0" dirty="0" err="1" smtClean="0">
                          <a:solidFill>
                            <a:schemeClr val="tx1"/>
                          </a:solidFill>
                          <a:latin typeface="+mn-lt"/>
                          <a:ea typeface="+mn-ea"/>
                          <a:cs typeface="+mn-cs"/>
                        </a:rPr>
                        <a:t>rowBelow</a:t>
                      </a:r>
                      <a:r>
                        <a:rPr lang="en-US" sz="1400" i="1" kern="1200" baseline="0" dirty="0" smtClean="0">
                          <a:solidFill>
                            <a:schemeClr val="tx1"/>
                          </a:solidFill>
                          <a:latin typeface="+mn-lt"/>
                          <a:ea typeface="+mn-ea"/>
                          <a:cs typeface="+mn-cs"/>
                        </a:rPr>
                        <a:t>, rank+1 )</a:t>
                      </a:r>
                    </a:p>
                    <a:p>
                      <a:pPr lvl="1"/>
                      <a:r>
                        <a:rPr lang="en-US" sz="1400" i="1" kern="1200" baseline="0" dirty="0" err="1" smtClean="0">
                          <a:solidFill>
                            <a:schemeClr val="tx1"/>
                          </a:solidFill>
                          <a:latin typeface="+mn-lt"/>
                          <a:ea typeface="+mn-ea"/>
                          <a:cs typeface="+mn-cs"/>
                        </a:rPr>
                        <a:t>Recv</a:t>
                      </a:r>
                      <a:r>
                        <a:rPr lang="en-US" sz="1400" i="1" kern="1200" baseline="0" dirty="0" smtClean="0">
                          <a:solidFill>
                            <a:schemeClr val="tx1"/>
                          </a:solidFill>
                          <a:latin typeface="+mn-lt"/>
                          <a:ea typeface="+mn-ea"/>
                          <a:cs typeface="+mn-cs"/>
                        </a:rPr>
                        <a:t>( </a:t>
                      </a:r>
                      <a:r>
                        <a:rPr lang="en-US" sz="1400" i="1" kern="1200" baseline="0" dirty="0" err="1" smtClean="0">
                          <a:solidFill>
                            <a:schemeClr val="tx1"/>
                          </a:solidFill>
                          <a:latin typeface="+mn-lt"/>
                          <a:ea typeface="+mn-ea"/>
                          <a:cs typeface="+mn-cs"/>
                        </a:rPr>
                        <a:t>rowAbove</a:t>
                      </a:r>
                      <a:r>
                        <a:rPr lang="en-US" sz="1400" i="1" kern="1200" baseline="0" dirty="0" smtClean="0">
                          <a:solidFill>
                            <a:schemeClr val="tx1"/>
                          </a:solidFill>
                          <a:latin typeface="+mn-lt"/>
                          <a:ea typeface="+mn-ea"/>
                          <a:cs typeface="+mn-cs"/>
                        </a:rPr>
                        <a:t>, rank-1 )</a:t>
                      </a:r>
                    </a:p>
                    <a:p>
                      <a:r>
                        <a:rPr lang="en-US" sz="1400" kern="1200" baseline="0" dirty="0" smtClean="0">
                          <a:solidFill>
                            <a:schemeClr val="tx1"/>
                          </a:solidFill>
                          <a:latin typeface="+mn-lt"/>
                          <a:ea typeface="+mn-ea"/>
                          <a:cs typeface="+mn-cs"/>
                        </a:rPr>
                        <a:t>Until F is not modified</a:t>
                      </a:r>
                      <a:endParaRPr lang="en-US" sz="900" dirty="0">
                        <a:latin typeface="Times New Roman"/>
                        <a:ea typeface="Times New Roman"/>
                        <a:cs typeface="Times New Roman"/>
                      </a:endParaRPr>
                    </a:p>
                  </a:txBody>
                  <a:tcPr marL="70670" marR="706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5546" name="Rectangle 83"/>
          <p:cNvSpPr>
            <a:spLocks noChangeArrowheads="1"/>
          </p:cNvSpPr>
          <p:nvPr/>
        </p:nvSpPr>
        <p:spPr bwMode="auto">
          <a:xfrm>
            <a:off x="3038731" y="2945215"/>
            <a:ext cx="3429000" cy="2062103"/>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kumimoji="1" lang="en-US" sz="1600" dirty="0">
                <a:solidFill>
                  <a:srgbClr val="000000"/>
                </a:solidFill>
                <a:latin typeface="Calibri"/>
              </a:rPr>
              <a:t>Z denotes the original elevation. </a:t>
            </a:r>
          </a:p>
          <a:p>
            <a:pPr eaLnBrk="0" fontAlgn="base" hangingPunct="0">
              <a:spcBef>
                <a:spcPct val="0"/>
              </a:spcBef>
              <a:spcAft>
                <a:spcPct val="0"/>
              </a:spcAft>
              <a:defRPr/>
            </a:pPr>
            <a:r>
              <a:rPr kumimoji="1" lang="en-US" sz="1600" dirty="0">
                <a:solidFill>
                  <a:srgbClr val="000000"/>
                </a:solidFill>
                <a:latin typeface="Calibri"/>
              </a:rPr>
              <a:t>F denotes the pit filled elevation. </a:t>
            </a:r>
          </a:p>
          <a:p>
            <a:pPr eaLnBrk="0" fontAlgn="base" hangingPunct="0">
              <a:spcBef>
                <a:spcPct val="0"/>
              </a:spcBef>
              <a:spcAft>
                <a:spcPct val="0"/>
              </a:spcAft>
              <a:defRPr/>
            </a:pPr>
            <a:r>
              <a:rPr kumimoji="1" lang="en-US" sz="1600" dirty="0">
                <a:solidFill>
                  <a:srgbClr val="000000"/>
                </a:solidFill>
                <a:latin typeface="Calibri"/>
              </a:rPr>
              <a:t>n denotes lowest neighboring elevation</a:t>
            </a:r>
          </a:p>
          <a:p>
            <a:pPr eaLnBrk="0" fontAlgn="base" hangingPunct="0">
              <a:spcBef>
                <a:spcPct val="0"/>
              </a:spcBef>
              <a:spcAft>
                <a:spcPct val="0"/>
              </a:spcAft>
              <a:defRPr/>
            </a:pPr>
            <a:r>
              <a:rPr kumimoji="1" lang="en-US" sz="1600" dirty="0" err="1">
                <a:solidFill>
                  <a:srgbClr val="000000"/>
                </a:solidFill>
                <a:latin typeface="Calibri"/>
              </a:rPr>
              <a:t>i</a:t>
            </a:r>
            <a:r>
              <a:rPr kumimoji="1" lang="en-US" sz="1600" dirty="0">
                <a:solidFill>
                  <a:srgbClr val="000000"/>
                </a:solidFill>
                <a:latin typeface="Calibri"/>
              </a:rPr>
              <a:t> denotes the cell being evaluated</a:t>
            </a:r>
          </a:p>
          <a:p>
            <a:pPr eaLnBrk="0" fontAlgn="base" hangingPunct="0">
              <a:spcBef>
                <a:spcPct val="0"/>
              </a:spcBef>
              <a:spcAft>
                <a:spcPct val="0"/>
              </a:spcAft>
              <a:defRPr/>
            </a:pPr>
            <a:endParaRPr kumimoji="1" lang="en-US" sz="1600" dirty="0">
              <a:solidFill>
                <a:srgbClr val="000000"/>
              </a:solidFill>
              <a:latin typeface="Calibri"/>
            </a:endParaRPr>
          </a:p>
          <a:p>
            <a:pPr eaLnBrk="0" fontAlgn="base" hangingPunct="0">
              <a:spcBef>
                <a:spcPct val="0"/>
              </a:spcBef>
              <a:spcAft>
                <a:spcPct val="0"/>
              </a:spcAft>
              <a:defRPr/>
            </a:pPr>
            <a:r>
              <a:rPr kumimoji="1" lang="en-US" sz="1600" dirty="0">
                <a:solidFill>
                  <a:srgbClr val="000000"/>
                </a:solidFill>
                <a:latin typeface="Calibri"/>
              </a:rPr>
              <a:t>Iterate only over stack of changeable cells  </a:t>
            </a:r>
          </a:p>
        </p:txBody>
      </p:sp>
      <p:grpSp>
        <p:nvGrpSpPr>
          <p:cNvPr id="9" name="Group 8"/>
          <p:cNvGrpSpPr/>
          <p:nvPr/>
        </p:nvGrpSpPr>
        <p:grpSpPr>
          <a:xfrm>
            <a:off x="462985" y="1097339"/>
            <a:ext cx="4575572" cy="1681163"/>
            <a:chOff x="567262" y="1465660"/>
            <a:chExt cx="4575572" cy="1681163"/>
          </a:xfrm>
        </p:grpSpPr>
        <p:grpSp>
          <p:nvGrpSpPr>
            <p:cNvPr id="2" name="Group 84"/>
            <p:cNvGrpSpPr>
              <a:grpSpLocks/>
            </p:cNvGrpSpPr>
            <p:nvPr/>
          </p:nvGrpSpPr>
          <p:grpSpPr bwMode="auto">
            <a:xfrm>
              <a:off x="567262" y="1465660"/>
              <a:ext cx="4575572" cy="1681163"/>
              <a:chOff x="457200" y="1022350"/>
              <a:chExt cx="3318163" cy="1219200"/>
            </a:xfrm>
          </p:grpSpPr>
          <p:grpSp>
            <p:nvGrpSpPr>
              <p:cNvPr id="3" name="Group 10"/>
              <p:cNvGrpSpPr>
                <a:grpSpLocks/>
              </p:cNvGrpSpPr>
              <p:nvPr/>
            </p:nvGrpSpPr>
            <p:grpSpPr bwMode="auto">
              <a:xfrm>
                <a:off x="457200" y="1022350"/>
                <a:ext cx="1981200" cy="1219200"/>
                <a:chOff x="432" y="1056"/>
                <a:chExt cx="1584" cy="1008"/>
              </a:xfrm>
            </p:grpSpPr>
            <p:pic>
              <p:nvPicPr>
                <p:cNvPr id="32792" name="Picture 4"/>
                <p:cNvPicPr>
                  <a:picLocks noChangeAspect="1" noChangeArrowheads="1"/>
                </p:cNvPicPr>
                <p:nvPr/>
              </p:nvPicPr>
              <p:blipFill>
                <a:blip r:embed="rId2" cstate="print"/>
                <a:srcRect/>
                <a:stretch>
                  <a:fillRect/>
                </a:stretch>
              </p:blipFill>
              <p:spPr bwMode="auto">
                <a:xfrm>
                  <a:off x="432" y="1056"/>
                  <a:ext cx="1008" cy="1008"/>
                </a:xfrm>
                <a:prstGeom prst="rect">
                  <a:avLst/>
                </a:prstGeom>
                <a:noFill/>
                <a:ln w="9525">
                  <a:noFill/>
                  <a:miter lim="800000"/>
                  <a:headEnd/>
                  <a:tailEnd/>
                </a:ln>
              </p:spPr>
            </p:pic>
            <p:sp>
              <p:nvSpPr>
                <p:cNvPr id="32793" name="Line 5"/>
                <p:cNvSpPr>
                  <a:spLocks noChangeShapeType="1"/>
                </p:cNvSpPr>
                <p:nvPr/>
              </p:nvSpPr>
              <p:spPr bwMode="auto">
                <a:xfrm>
                  <a:off x="1464" y="1536"/>
                  <a:ext cx="192" cy="0"/>
                </a:xfrm>
                <a:prstGeom prst="line">
                  <a:avLst/>
                </a:prstGeom>
                <a:noFill/>
                <a:ln w="9525">
                  <a:solidFill>
                    <a:schemeClr val="tx1"/>
                  </a:solidFill>
                  <a:round/>
                  <a:headEnd/>
                  <a:tailEnd type="triangle" w="med" len="me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94" name="Text Box 6"/>
                <p:cNvSpPr txBox="1">
                  <a:spLocks noChangeArrowheads="1"/>
                </p:cNvSpPr>
                <p:nvPr/>
              </p:nvSpPr>
              <p:spPr bwMode="auto">
                <a:xfrm rot="5400000">
                  <a:off x="1249" y="1453"/>
                  <a:ext cx="1008" cy="214"/>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a:solidFill>
                        <a:srgbClr val="808080"/>
                      </a:solidFill>
                      <a:latin typeface="Times New Roman" pitchFamily="18" charset="0"/>
                    </a:rPr>
                    <a:t>Communicate</a:t>
                  </a:r>
                </a:p>
              </p:txBody>
            </p:sp>
            <p:sp>
              <p:nvSpPr>
                <p:cNvPr id="32795"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96"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97" name="Line 9"/>
                <p:cNvSpPr>
                  <a:spLocks noChangeShapeType="1"/>
                </p:cNvSpPr>
                <p:nvPr/>
              </p:nvSpPr>
              <p:spPr bwMode="auto">
                <a:xfrm>
                  <a:off x="1824" y="1536"/>
                  <a:ext cx="192" cy="0"/>
                </a:xfrm>
                <a:prstGeom prst="line">
                  <a:avLst/>
                </a:prstGeom>
                <a:noFill/>
                <a:ln w="9525">
                  <a:solidFill>
                    <a:schemeClr val="tx1"/>
                  </a:solidFill>
                  <a:round/>
                  <a:headEnd/>
                  <a:tailEnd type="triangle" w="med" len="me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grpSp>
          <p:grpSp>
            <p:nvGrpSpPr>
              <p:cNvPr id="4" name="Group 25"/>
              <p:cNvGrpSpPr>
                <a:grpSpLocks/>
              </p:cNvGrpSpPr>
              <p:nvPr/>
            </p:nvGrpSpPr>
            <p:grpSpPr bwMode="auto">
              <a:xfrm>
                <a:off x="2514600" y="1022350"/>
                <a:ext cx="1260763" cy="1219200"/>
                <a:chOff x="432" y="1056"/>
                <a:chExt cx="1008" cy="1008"/>
              </a:xfrm>
            </p:grpSpPr>
            <p:pic>
              <p:nvPicPr>
                <p:cNvPr id="32789" name="Picture 26"/>
                <p:cNvPicPr>
                  <a:picLocks noChangeAspect="1" noChangeArrowheads="1"/>
                </p:cNvPicPr>
                <p:nvPr/>
              </p:nvPicPr>
              <p:blipFill>
                <a:blip r:embed="rId2" cstate="print"/>
                <a:srcRect/>
                <a:stretch>
                  <a:fillRect/>
                </a:stretch>
              </p:blipFill>
              <p:spPr bwMode="auto">
                <a:xfrm>
                  <a:off x="432" y="1056"/>
                  <a:ext cx="1008" cy="1008"/>
                </a:xfrm>
                <a:prstGeom prst="rect">
                  <a:avLst/>
                </a:prstGeom>
                <a:noFill/>
                <a:ln w="9525">
                  <a:noFill/>
                  <a:miter lim="800000"/>
                  <a:headEnd/>
                  <a:tailEnd/>
                </a:ln>
              </p:spPr>
            </p:pic>
            <p:sp>
              <p:nvSpPr>
                <p:cNvPr id="32790" name="Freeform 29"/>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91" name="Freeform 30"/>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grpSp>
          <p:sp>
            <p:nvSpPr>
              <p:cNvPr id="32783" name="Line 74"/>
              <p:cNvSpPr>
                <a:spLocks noChangeShapeType="1"/>
              </p:cNvSpPr>
              <p:nvPr/>
            </p:nvSpPr>
            <p:spPr bwMode="auto">
              <a:xfrm>
                <a:off x="485775" y="1041400"/>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84" name="Line 75"/>
              <p:cNvSpPr>
                <a:spLocks noChangeShapeType="1"/>
              </p:cNvSpPr>
              <p:nvPr/>
            </p:nvSpPr>
            <p:spPr bwMode="auto">
              <a:xfrm>
                <a:off x="476250" y="1470025"/>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85" name="Line 76"/>
              <p:cNvSpPr>
                <a:spLocks noChangeShapeType="1"/>
              </p:cNvSpPr>
              <p:nvPr/>
            </p:nvSpPr>
            <p:spPr bwMode="auto">
              <a:xfrm>
                <a:off x="485775" y="1870075"/>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86" name="Line 77"/>
              <p:cNvSpPr>
                <a:spLocks noChangeShapeType="1"/>
              </p:cNvSpPr>
              <p:nvPr/>
            </p:nvSpPr>
            <p:spPr bwMode="auto">
              <a:xfrm flipH="1">
                <a:off x="3276600" y="2212975"/>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87" name="Line 78"/>
              <p:cNvSpPr>
                <a:spLocks noChangeShapeType="1"/>
              </p:cNvSpPr>
              <p:nvPr/>
            </p:nvSpPr>
            <p:spPr bwMode="auto">
              <a:xfrm flipH="1">
                <a:off x="3276600" y="1803400"/>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88" name="Line 79"/>
              <p:cNvSpPr>
                <a:spLocks noChangeShapeType="1"/>
              </p:cNvSpPr>
              <p:nvPr/>
            </p:nvSpPr>
            <p:spPr bwMode="auto">
              <a:xfrm flipH="1">
                <a:off x="3276600" y="1403350"/>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grpSp>
        <p:sp>
          <p:nvSpPr>
            <p:cNvPr id="32779" name="Line 5"/>
            <p:cNvSpPr>
              <a:spLocks noChangeShapeType="1"/>
            </p:cNvSpPr>
            <p:nvPr/>
          </p:nvSpPr>
          <p:spPr bwMode="auto">
            <a:xfrm>
              <a:off x="2332446" y="2471252"/>
              <a:ext cx="330994" cy="0"/>
            </a:xfrm>
            <a:prstGeom prst="line">
              <a:avLst/>
            </a:prstGeom>
            <a:noFill/>
            <a:ln w="9525">
              <a:solidFill>
                <a:schemeClr val="tx1"/>
              </a:solidFill>
              <a:round/>
              <a:headEnd type="triangle" w="med" len="med"/>
              <a:tailEn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sp>
          <p:nvSpPr>
            <p:cNvPr id="32780" name="Line 9"/>
            <p:cNvSpPr>
              <a:spLocks noChangeShapeType="1"/>
            </p:cNvSpPr>
            <p:nvPr/>
          </p:nvSpPr>
          <p:spPr bwMode="auto">
            <a:xfrm>
              <a:off x="2952760" y="2471252"/>
              <a:ext cx="332184" cy="0"/>
            </a:xfrm>
            <a:prstGeom prst="line">
              <a:avLst/>
            </a:prstGeom>
            <a:noFill/>
            <a:ln w="9525">
              <a:solidFill>
                <a:schemeClr val="tx1"/>
              </a:solidFill>
              <a:round/>
              <a:headEnd type="triangle" w="med" len="med"/>
              <a:tailEnd/>
            </a:ln>
          </p:spPr>
          <p:txBody>
            <a:bodyPr/>
            <a:lstStyle/>
            <a:p>
              <a:pPr algn="ctr" eaLnBrk="0" fontAlgn="base" hangingPunct="0">
                <a:spcBef>
                  <a:spcPct val="0"/>
                </a:spcBef>
                <a:spcAft>
                  <a:spcPct val="0"/>
                </a:spcAft>
                <a:defRPr/>
              </a:pPr>
              <a:endParaRPr kumimoji="1" lang="en-US">
                <a:solidFill>
                  <a:srgbClr val="EEECE1"/>
                </a:solidFill>
                <a:latin typeface="Times New Roman" pitchFamily="18" charset="0"/>
              </a:endParaRPr>
            </a:p>
          </p:txBody>
        </p:sp>
      </p:grpSp>
      <p:grpSp>
        <p:nvGrpSpPr>
          <p:cNvPr id="11" name="Group 10"/>
          <p:cNvGrpSpPr/>
          <p:nvPr/>
        </p:nvGrpSpPr>
        <p:grpSpPr>
          <a:xfrm>
            <a:off x="6593030" y="788213"/>
            <a:ext cx="2007693" cy="1580672"/>
            <a:chOff x="6629047" y="1216017"/>
            <a:chExt cx="1657350" cy="1304844"/>
          </a:xfrm>
        </p:grpSpPr>
        <p:grpSp>
          <p:nvGrpSpPr>
            <p:cNvPr id="6" name="Group 5"/>
            <p:cNvGrpSpPr/>
            <p:nvPr/>
          </p:nvGrpSpPr>
          <p:grpSpPr>
            <a:xfrm flipH="1">
              <a:off x="6629047" y="1639846"/>
              <a:ext cx="1657350" cy="881015"/>
              <a:chOff x="8400724" y="1356367"/>
              <a:chExt cx="2209800" cy="1801714"/>
            </a:xfrm>
          </p:grpSpPr>
          <p:sp>
            <p:nvSpPr>
              <p:cNvPr id="72" name="Freeform 4"/>
              <p:cNvSpPr>
                <a:spLocks/>
              </p:cNvSpPr>
              <p:nvPr/>
            </p:nvSpPr>
            <p:spPr bwMode="auto">
              <a:xfrm>
                <a:off x="8400724" y="1788069"/>
                <a:ext cx="2209800" cy="1370012"/>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ysClr val="windowText" lastClr="00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grpSp>
            <p:nvGrpSpPr>
              <p:cNvPr id="5" name="Group 4"/>
              <p:cNvGrpSpPr/>
              <p:nvPr/>
            </p:nvGrpSpPr>
            <p:grpSpPr>
              <a:xfrm>
                <a:off x="8400724" y="1356367"/>
                <a:ext cx="2209800" cy="1801712"/>
                <a:chOff x="8400724" y="872081"/>
                <a:chExt cx="2209800" cy="2286000"/>
              </a:xfrm>
            </p:grpSpPr>
            <p:sp>
              <p:nvSpPr>
                <p:cNvPr id="73" name="Line 8"/>
                <p:cNvSpPr>
                  <a:spLocks noChangeShapeType="1"/>
                </p:cNvSpPr>
                <p:nvPr/>
              </p:nvSpPr>
              <p:spPr bwMode="auto">
                <a:xfrm flipH="1" flipV="1">
                  <a:off x="10534324" y="872081"/>
                  <a:ext cx="76200" cy="2209800"/>
                </a:xfrm>
                <a:prstGeom prst="line">
                  <a:avLst/>
                </a:pr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74" name="Line 9"/>
                <p:cNvSpPr>
                  <a:spLocks noChangeShapeType="1"/>
                </p:cNvSpPr>
                <p:nvPr/>
              </p:nvSpPr>
              <p:spPr bwMode="auto">
                <a:xfrm flipH="1">
                  <a:off x="8476924" y="872081"/>
                  <a:ext cx="2057400" cy="0"/>
                </a:xfrm>
                <a:prstGeom prst="line">
                  <a:avLst/>
                </a:pr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75" name="Line 10"/>
                <p:cNvSpPr>
                  <a:spLocks noChangeShapeType="1"/>
                </p:cNvSpPr>
                <p:nvPr/>
              </p:nvSpPr>
              <p:spPr bwMode="auto">
                <a:xfrm flipV="1">
                  <a:off x="8400724" y="872081"/>
                  <a:ext cx="76200" cy="2286000"/>
                </a:xfrm>
                <a:prstGeom prst="line">
                  <a:avLst/>
                </a:pr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grpSp>
        </p:grpSp>
        <p:sp>
          <p:nvSpPr>
            <p:cNvPr id="81" name="Text Box 26"/>
            <p:cNvSpPr txBox="1">
              <a:spLocks noChangeArrowheads="1"/>
            </p:cNvSpPr>
            <p:nvPr/>
          </p:nvSpPr>
          <p:spPr bwMode="auto">
            <a:xfrm>
              <a:off x="6686197" y="1216017"/>
              <a:ext cx="1543050" cy="415498"/>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sz="2100" kern="0" dirty="0">
                  <a:solidFill>
                    <a:srgbClr val="1F497D"/>
                  </a:solidFill>
                  <a:latin typeface="Calibri"/>
                </a:rPr>
                <a:t>Initialization</a:t>
              </a:r>
            </a:p>
          </p:txBody>
        </p:sp>
      </p:grpSp>
      <p:grpSp>
        <p:nvGrpSpPr>
          <p:cNvPr id="12" name="Group 11"/>
          <p:cNvGrpSpPr/>
          <p:nvPr/>
        </p:nvGrpSpPr>
        <p:grpSpPr>
          <a:xfrm>
            <a:off x="6399819" y="2679773"/>
            <a:ext cx="2394114" cy="1471756"/>
            <a:chOff x="6486172" y="2624028"/>
            <a:chExt cx="1943100" cy="1194500"/>
          </a:xfrm>
        </p:grpSpPr>
        <p:sp>
          <p:nvSpPr>
            <p:cNvPr id="82" name="Text Box 27"/>
            <p:cNvSpPr txBox="1">
              <a:spLocks noChangeArrowheads="1"/>
            </p:cNvSpPr>
            <p:nvPr/>
          </p:nvSpPr>
          <p:spPr bwMode="auto">
            <a:xfrm>
              <a:off x="6486172" y="2624028"/>
              <a:ext cx="1943100" cy="415498"/>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sz="2100" kern="0" dirty="0">
                  <a:solidFill>
                    <a:srgbClr val="1F497D"/>
                  </a:solidFill>
                  <a:latin typeface="Calibri"/>
                </a:rPr>
                <a:t>1</a:t>
              </a:r>
              <a:r>
                <a:rPr kumimoji="1" lang="en-US" sz="2100" kern="0" baseline="30000" dirty="0">
                  <a:solidFill>
                    <a:srgbClr val="1F497D"/>
                  </a:solidFill>
                  <a:latin typeface="Calibri"/>
                </a:rPr>
                <a:t>st</a:t>
              </a:r>
              <a:r>
                <a:rPr kumimoji="1" lang="en-US" sz="2100" kern="0" dirty="0">
                  <a:solidFill>
                    <a:srgbClr val="1F497D"/>
                  </a:solidFill>
                  <a:latin typeface="Calibri"/>
                </a:rPr>
                <a:t> Pass</a:t>
              </a:r>
            </a:p>
          </p:txBody>
        </p:sp>
        <p:sp>
          <p:nvSpPr>
            <p:cNvPr id="85" name="Line 29"/>
            <p:cNvSpPr>
              <a:spLocks noChangeShapeType="1"/>
            </p:cNvSpPr>
            <p:nvPr/>
          </p:nvSpPr>
          <p:spPr bwMode="auto">
            <a:xfrm>
              <a:off x="6886222" y="3016933"/>
              <a:ext cx="1143000" cy="0"/>
            </a:xfrm>
            <a:prstGeom prst="line">
              <a:avLst/>
            </a:prstGeom>
            <a:noFill/>
            <a:ln w="9525">
              <a:solidFill>
                <a:sysClr val="windowText" lastClr="000000"/>
              </a:solidFill>
              <a:round/>
              <a:headEnd type="oval" w="med" len="med"/>
              <a:tailEnd type="triangle" w="med" len="me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grpSp>
          <p:nvGrpSpPr>
            <p:cNvPr id="7" name="Group 6"/>
            <p:cNvGrpSpPr/>
            <p:nvPr/>
          </p:nvGrpSpPr>
          <p:grpSpPr>
            <a:xfrm flipH="1">
              <a:off x="6629047" y="3142109"/>
              <a:ext cx="1657350" cy="676419"/>
              <a:chOff x="9040545" y="4524227"/>
              <a:chExt cx="2209800" cy="1371600"/>
            </a:xfrm>
          </p:grpSpPr>
          <p:sp>
            <p:nvSpPr>
              <p:cNvPr id="76" name="Freeform 11"/>
              <p:cNvSpPr>
                <a:spLocks/>
              </p:cNvSpPr>
              <p:nvPr/>
            </p:nvSpPr>
            <p:spPr bwMode="auto">
              <a:xfrm>
                <a:off x="10913795" y="5189390"/>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77" name="Freeform 13"/>
              <p:cNvSpPr>
                <a:spLocks/>
              </p:cNvSpPr>
              <p:nvPr/>
            </p:nvSpPr>
            <p:spPr bwMode="auto">
              <a:xfrm>
                <a:off x="10489933" y="5189390"/>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78" name="Freeform 14"/>
              <p:cNvSpPr>
                <a:spLocks/>
              </p:cNvSpPr>
              <p:nvPr/>
            </p:nvSpPr>
            <p:spPr bwMode="auto">
              <a:xfrm>
                <a:off x="10193070" y="4562327"/>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79" name="Freeform 15"/>
              <p:cNvSpPr>
                <a:spLocks/>
              </p:cNvSpPr>
              <p:nvPr/>
            </p:nvSpPr>
            <p:spPr bwMode="auto">
              <a:xfrm>
                <a:off x="9116745" y="4571851"/>
                <a:ext cx="1085850" cy="1588"/>
              </a:xfrm>
              <a:custGeom>
                <a:avLst/>
                <a:gdLst>
                  <a:gd name="T0" fmla="*/ 2147483647 w 684"/>
                  <a:gd name="T1" fmla="*/ 0 h 1"/>
                  <a:gd name="T2" fmla="*/ 0 w 684"/>
                  <a:gd name="T3" fmla="*/ 0 h 1"/>
                  <a:gd name="T4" fmla="*/ 0 60000 65536"/>
                  <a:gd name="T5" fmla="*/ 0 60000 65536"/>
                  <a:gd name="T6" fmla="*/ 0 w 684"/>
                  <a:gd name="T7" fmla="*/ 0 h 1"/>
                  <a:gd name="T8" fmla="*/ 684 w 684"/>
                  <a:gd name="T9" fmla="*/ 1 h 1"/>
                </a:gdLst>
                <a:ahLst/>
                <a:cxnLst>
                  <a:cxn ang="T4">
                    <a:pos x="T0" y="T1"/>
                  </a:cxn>
                  <a:cxn ang="T5">
                    <a:pos x="T2" y="T3"/>
                  </a:cxn>
                </a:cxnLst>
                <a:rect l="T6" t="T7" r="T8" b="T9"/>
                <a:pathLst>
                  <a:path w="684" h="1">
                    <a:moveTo>
                      <a:pt x="684" y="0"/>
                    </a:moveTo>
                    <a:lnTo>
                      <a:pt x="0" y="0"/>
                    </a:ln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80" name="Freeform 16"/>
              <p:cNvSpPr>
                <a:spLocks/>
              </p:cNvSpPr>
              <p:nvPr/>
            </p:nvSpPr>
            <p:spPr bwMode="auto">
              <a:xfrm>
                <a:off x="9040545" y="4562327"/>
                <a:ext cx="85725" cy="1333500"/>
              </a:xfrm>
              <a:custGeom>
                <a:avLst/>
                <a:gdLst>
                  <a:gd name="T0" fmla="*/ 0 w 54"/>
                  <a:gd name="T1" fmla="*/ 2147483647 h 840"/>
                  <a:gd name="T2" fmla="*/ 2147483647 w 54"/>
                  <a:gd name="T3" fmla="*/ 0 h 840"/>
                  <a:gd name="T4" fmla="*/ 0 60000 65536"/>
                  <a:gd name="T5" fmla="*/ 0 60000 65536"/>
                  <a:gd name="T6" fmla="*/ 0 w 54"/>
                  <a:gd name="T7" fmla="*/ 0 h 840"/>
                  <a:gd name="T8" fmla="*/ 54 w 54"/>
                  <a:gd name="T9" fmla="*/ 840 h 840"/>
                </a:gdLst>
                <a:ahLst/>
                <a:cxnLst>
                  <a:cxn ang="T4">
                    <a:pos x="T0" y="T1"/>
                  </a:cxn>
                  <a:cxn ang="T5">
                    <a:pos x="T2" y="T3"/>
                  </a:cxn>
                </a:cxnLst>
                <a:rect l="T6" t="T7" r="T8" b="T9"/>
                <a:pathLst>
                  <a:path w="54" h="840">
                    <a:moveTo>
                      <a:pt x="0" y="840"/>
                    </a:moveTo>
                    <a:lnTo>
                      <a:pt x="54" y="0"/>
                    </a:ln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87" name="Freeform 33"/>
              <p:cNvSpPr>
                <a:spLocks/>
              </p:cNvSpPr>
              <p:nvPr/>
            </p:nvSpPr>
            <p:spPr bwMode="auto">
              <a:xfrm>
                <a:off x="9040545" y="4524227"/>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ysClr val="windowText" lastClr="00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grpSp>
      </p:grpSp>
      <p:grpSp>
        <p:nvGrpSpPr>
          <p:cNvPr id="13" name="Group 12"/>
          <p:cNvGrpSpPr/>
          <p:nvPr/>
        </p:nvGrpSpPr>
        <p:grpSpPr>
          <a:xfrm>
            <a:off x="6539016" y="4462417"/>
            <a:ext cx="2115720" cy="1385959"/>
            <a:chOff x="6600472" y="4101336"/>
            <a:chExt cx="1714500" cy="1123129"/>
          </a:xfrm>
        </p:grpSpPr>
        <p:sp>
          <p:nvSpPr>
            <p:cNvPr id="84" name="Text Box 28"/>
            <p:cNvSpPr txBox="1">
              <a:spLocks noChangeArrowheads="1"/>
            </p:cNvSpPr>
            <p:nvPr/>
          </p:nvSpPr>
          <p:spPr bwMode="auto">
            <a:xfrm>
              <a:off x="6600472" y="4101336"/>
              <a:ext cx="1714500" cy="415498"/>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sz="2100" kern="0">
                  <a:solidFill>
                    <a:srgbClr val="1F497D"/>
                  </a:solidFill>
                  <a:latin typeface="Calibri"/>
                </a:rPr>
                <a:t>2</a:t>
              </a:r>
              <a:r>
                <a:rPr kumimoji="1" lang="en-US" sz="2100" kern="0" baseline="30000">
                  <a:solidFill>
                    <a:srgbClr val="1F497D"/>
                  </a:solidFill>
                  <a:latin typeface="Calibri"/>
                </a:rPr>
                <a:t>nd</a:t>
              </a:r>
              <a:r>
                <a:rPr kumimoji="1" lang="en-US" sz="2100" kern="0">
                  <a:solidFill>
                    <a:srgbClr val="1F497D"/>
                  </a:solidFill>
                  <a:latin typeface="Calibri"/>
                </a:rPr>
                <a:t> Pass</a:t>
              </a:r>
            </a:p>
          </p:txBody>
        </p:sp>
        <p:sp>
          <p:nvSpPr>
            <p:cNvPr id="86" name="Line 30"/>
            <p:cNvSpPr>
              <a:spLocks noChangeShapeType="1"/>
            </p:cNvSpPr>
            <p:nvPr/>
          </p:nvSpPr>
          <p:spPr bwMode="auto">
            <a:xfrm flipH="1">
              <a:off x="6833834" y="4457289"/>
              <a:ext cx="1200150" cy="0"/>
            </a:xfrm>
            <a:prstGeom prst="line">
              <a:avLst/>
            </a:prstGeom>
            <a:noFill/>
            <a:ln w="9525">
              <a:solidFill>
                <a:sysClr val="windowText" lastClr="000000"/>
              </a:solidFill>
              <a:round/>
              <a:headEnd type="oval" w="med" len="med"/>
              <a:tailEnd type="triangle" w="med" len="me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grpSp>
          <p:nvGrpSpPr>
            <p:cNvPr id="8" name="Group 7"/>
            <p:cNvGrpSpPr/>
            <p:nvPr/>
          </p:nvGrpSpPr>
          <p:grpSpPr>
            <a:xfrm flipH="1">
              <a:off x="6629047" y="4518450"/>
              <a:ext cx="1657350" cy="706015"/>
              <a:chOff x="9227324" y="6370143"/>
              <a:chExt cx="2209800" cy="1371601"/>
            </a:xfrm>
          </p:grpSpPr>
          <p:sp>
            <p:nvSpPr>
              <p:cNvPr id="88" name="Freeform 34"/>
              <p:cNvSpPr>
                <a:spLocks/>
              </p:cNvSpPr>
              <p:nvPr/>
            </p:nvSpPr>
            <p:spPr bwMode="auto">
              <a:xfrm>
                <a:off x="11100574" y="7035305"/>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89" name="Freeform 35"/>
              <p:cNvSpPr>
                <a:spLocks/>
              </p:cNvSpPr>
              <p:nvPr/>
            </p:nvSpPr>
            <p:spPr bwMode="auto">
              <a:xfrm>
                <a:off x="10676712" y="7035305"/>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90" name="Freeform 36"/>
              <p:cNvSpPr>
                <a:spLocks/>
              </p:cNvSpPr>
              <p:nvPr/>
            </p:nvSpPr>
            <p:spPr bwMode="auto">
              <a:xfrm>
                <a:off x="10379849" y="6408242"/>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91" name="Freeform 37"/>
              <p:cNvSpPr>
                <a:spLocks/>
              </p:cNvSpPr>
              <p:nvPr/>
            </p:nvSpPr>
            <p:spPr bwMode="auto">
              <a:xfrm>
                <a:off x="10141724" y="6403479"/>
                <a:ext cx="242888" cy="214312"/>
              </a:xfrm>
              <a:custGeom>
                <a:avLst/>
                <a:gdLst>
                  <a:gd name="T0" fmla="*/ 2147483647 w 153"/>
                  <a:gd name="T1" fmla="*/ 0 h 135"/>
                  <a:gd name="T2" fmla="*/ 2147483647 w 153"/>
                  <a:gd name="T3" fmla="*/ 2147483647 h 135"/>
                  <a:gd name="T4" fmla="*/ 0 w 153"/>
                  <a:gd name="T5" fmla="*/ 2147483647 h 135"/>
                  <a:gd name="T6" fmla="*/ 0 60000 65536"/>
                  <a:gd name="T7" fmla="*/ 0 60000 65536"/>
                  <a:gd name="T8" fmla="*/ 0 60000 65536"/>
                  <a:gd name="T9" fmla="*/ 0 w 153"/>
                  <a:gd name="T10" fmla="*/ 0 h 135"/>
                  <a:gd name="T11" fmla="*/ 153 w 153"/>
                  <a:gd name="T12" fmla="*/ 135 h 135"/>
                </a:gdLst>
                <a:ahLst/>
                <a:cxnLst>
                  <a:cxn ang="T6">
                    <a:pos x="T0" y="T1"/>
                  </a:cxn>
                  <a:cxn ang="T7">
                    <a:pos x="T2" y="T3"/>
                  </a:cxn>
                  <a:cxn ang="T8">
                    <a:pos x="T4" y="T5"/>
                  </a:cxn>
                </a:cxnLst>
                <a:rect l="T9" t="T10" r="T11" b="T12"/>
                <a:pathLst>
                  <a:path w="153" h="135">
                    <a:moveTo>
                      <a:pt x="153" y="0"/>
                    </a:moveTo>
                    <a:cubicBezTo>
                      <a:pt x="139" y="6"/>
                      <a:pt x="91" y="17"/>
                      <a:pt x="66" y="39"/>
                    </a:cubicBezTo>
                    <a:cubicBezTo>
                      <a:pt x="41" y="61"/>
                      <a:pt x="14" y="115"/>
                      <a:pt x="0" y="135"/>
                    </a:cubicBez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92" name="Freeform 38"/>
              <p:cNvSpPr>
                <a:spLocks/>
              </p:cNvSpPr>
              <p:nvPr/>
            </p:nvSpPr>
            <p:spPr bwMode="auto">
              <a:xfrm>
                <a:off x="9227324" y="6625732"/>
                <a:ext cx="409575" cy="1116012"/>
              </a:xfrm>
              <a:custGeom>
                <a:avLst/>
                <a:gdLst>
                  <a:gd name="T0" fmla="*/ 0 w 258"/>
                  <a:gd name="T1" fmla="*/ 2147483647 h 703"/>
                  <a:gd name="T2" fmla="*/ 2147483647 w 258"/>
                  <a:gd name="T3" fmla="*/ 2147483647 h 703"/>
                  <a:gd name="T4" fmla="*/ 2147483647 w 258"/>
                  <a:gd name="T5" fmla="*/ 2147483647 h 703"/>
                  <a:gd name="T6" fmla="*/ 2147483647 w 258"/>
                  <a:gd name="T7" fmla="*/ 2147483647 h 703"/>
                  <a:gd name="T8" fmla="*/ 2147483647 w 258"/>
                  <a:gd name="T9" fmla="*/ 2147483647 h 703"/>
                  <a:gd name="T10" fmla="*/ 0 60000 65536"/>
                  <a:gd name="T11" fmla="*/ 0 60000 65536"/>
                  <a:gd name="T12" fmla="*/ 0 60000 65536"/>
                  <a:gd name="T13" fmla="*/ 0 60000 65536"/>
                  <a:gd name="T14" fmla="*/ 0 60000 65536"/>
                  <a:gd name="T15" fmla="*/ 0 w 258"/>
                  <a:gd name="T16" fmla="*/ 0 h 703"/>
                  <a:gd name="T17" fmla="*/ 258 w 258"/>
                  <a:gd name="T18" fmla="*/ 703 h 703"/>
                </a:gdLst>
                <a:ahLst/>
                <a:cxnLst>
                  <a:cxn ang="T10">
                    <a:pos x="T0" y="T1"/>
                  </a:cxn>
                  <a:cxn ang="T11">
                    <a:pos x="T2" y="T3"/>
                  </a:cxn>
                  <a:cxn ang="T12">
                    <a:pos x="T4" y="T5"/>
                  </a:cxn>
                  <a:cxn ang="T13">
                    <a:pos x="T6" y="T7"/>
                  </a:cxn>
                  <a:cxn ang="T14">
                    <a:pos x="T8" y="T9"/>
                  </a:cxn>
                </a:cxnLst>
                <a:rect l="T15" t="T16" r="T17" b="T18"/>
                <a:pathLst>
                  <a:path w="258" h="703">
                    <a:moveTo>
                      <a:pt x="0" y="703"/>
                    </a:moveTo>
                    <a:lnTo>
                      <a:pt x="66" y="358"/>
                    </a:lnTo>
                    <a:cubicBezTo>
                      <a:pt x="92" y="254"/>
                      <a:pt x="134" y="136"/>
                      <a:pt x="159" y="79"/>
                    </a:cubicBezTo>
                    <a:cubicBezTo>
                      <a:pt x="184" y="23"/>
                      <a:pt x="202" y="26"/>
                      <a:pt x="219" y="13"/>
                    </a:cubicBezTo>
                    <a:cubicBezTo>
                      <a:pt x="236" y="0"/>
                      <a:pt x="250" y="3"/>
                      <a:pt x="258" y="1"/>
                    </a:cubicBezTo>
                  </a:path>
                </a:pathLst>
              </a:cu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93" name="Line 40"/>
              <p:cNvSpPr>
                <a:spLocks noChangeShapeType="1"/>
              </p:cNvSpPr>
              <p:nvPr/>
            </p:nvSpPr>
            <p:spPr bwMode="auto">
              <a:xfrm>
                <a:off x="9617849" y="6627320"/>
                <a:ext cx="533400" cy="0"/>
              </a:xfrm>
              <a:prstGeom prst="line">
                <a:avLst/>
              </a:prstGeom>
              <a:noFill/>
              <a:ln w="25400">
                <a:solidFill>
                  <a:srgbClr val="FF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sp>
            <p:nvSpPr>
              <p:cNvPr id="94" name="Freeform 39"/>
              <p:cNvSpPr>
                <a:spLocks/>
              </p:cNvSpPr>
              <p:nvPr/>
            </p:nvSpPr>
            <p:spPr bwMode="auto">
              <a:xfrm>
                <a:off x="9227324" y="6370143"/>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ysClr val="windowText" lastClr="000000"/>
                </a:solidFill>
                <a:round/>
                <a:headEnd/>
                <a:tailEnd/>
              </a:ln>
            </p:spPr>
            <p:txBody>
              <a:bodyPr/>
              <a:lstStyle/>
              <a:p>
                <a:pPr algn="ctr" eaLnBrk="0" fontAlgn="base" hangingPunct="0">
                  <a:spcBef>
                    <a:spcPct val="0"/>
                  </a:spcBef>
                  <a:spcAft>
                    <a:spcPct val="0"/>
                  </a:spcAft>
                  <a:defRPr/>
                </a:pPr>
                <a:endParaRPr kumimoji="1" lang="en-US" sz="1500" kern="0">
                  <a:solidFill>
                    <a:srgbClr val="EEECE1"/>
                  </a:solidFill>
                  <a:latin typeface="Times New Roman" pitchFamily="18" charset="0"/>
                </a:endParaRPr>
              </a:p>
            </p:txBody>
          </p:sp>
        </p:grpSp>
      </p:grpSp>
      <p:sp>
        <p:nvSpPr>
          <p:cNvPr id="10" name="Rectangle 9"/>
          <p:cNvSpPr/>
          <p:nvPr/>
        </p:nvSpPr>
        <p:spPr>
          <a:xfrm>
            <a:off x="3038731" y="6144821"/>
            <a:ext cx="6132282" cy="646331"/>
          </a:xfrm>
          <a:prstGeom prst="rect">
            <a:avLst/>
          </a:prstGeom>
        </p:spPr>
        <p:txBody>
          <a:bodyPr wrap="square">
            <a:spAutoFit/>
          </a:bodyPr>
          <a:lstStyle/>
          <a:p>
            <a:r>
              <a:rPr lang="en-US" sz="1200" dirty="0" err="1">
                <a:solidFill>
                  <a:schemeClr val="bg1">
                    <a:lumMod val="50000"/>
                  </a:schemeClr>
                </a:solidFill>
              </a:rPr>
              <a:t>Planchon</a:t>
            </a:r>
            <a:r>
              <a:rPr lang="en-US" sz="1200" dirty="0">
                <a:solidFill>
                  <a:schemeClr val="bg1">
                    <a:lumMod val="50000"/>
                  </a:schemeClr>
                </a:solidFill>
              </a:rPr>
              <a:t>, O. and F. </a:t>
            </a:r>
            <a:r>
              <a:rPr lang="en-US" sz="1200" dirty="0" err="1">
                <a:solidFill>
                  <a:schemeClr val="bg1">
                    <a:lumMod val="50000"/>
                  </a:schemeClr>
                </a:solidFill>
              </a:rPr>
              <a:t>Darboux</a:t>
            </a:r>
            <a:r>
              <a:rPr lang="en-US" sz="1200" dirty="0">
                <a:solidFill>
                  <a:schemeClr val="bg1">
                    <a:lumMod val="50000"/>
                  </a:schemeClr>
                </a:solidFill>
              </a:rPr>
              <a:t>, (2001), "A fast, simple and versatile algorithm to fill the depressions of digital elevation models," Catena, 46: 159-176, </a:t>
            </a:r>
            <a:r>
              <a:rPr lang="en-US" sz="1200" dirty="0">
                <a:solidFill>
                  <a:schemeClr val="bg1">
                    <a:lumMod val="50000"/>
                  </a:schemeClr>
                </a:solidFill>
                <a:hlinkClick r:id="rId3"/>
              </a:rPr>
              <a:t>http://dx.doi.org/10.1016/S0341-8162(01)00164-3</a:t>
            </a:r>
            <a:r>
              <a:rPr lang="en-US" sz="1200" dirty="0">
                <a:solidFill>
                  <a:schemeClr val="bg1">
                    <a:lumMod val="50000"/>
                  </a:schemeClr>
                </a:solidFill>
              </a:rPr>
              <a:t>. </a:t>
            </a:r>
          </a:p>
        </p:txBody>
      </p:sp>
    </p:spTree>
    <p:extLst>
      <p:ext uri="{BB962C8B-B14F-4D97-AF65-F5344CB8AC3E}">
        <p14:creationId xmlns:p14="http://schemas.microsoft.com/office/powerpoint/2010/main" val="290998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0033B4"/>
      </a:hlink>
      <a:folHlink>
        <a:srgbClr val="0033B4"/>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
    <a:dk1>
      <a:srgbClr val="0464C4"/>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0033B4"/>
    </a:hlink>
    <a:folHlink>
      <a:srgbClr val="0033B4"/>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10706</TotalTime>
  <Words>4167</Words>
  <Application>Microsoft Office PowerPoint</Application>
  <PresentationFormat>On-screen Show (4:3)</PresentationFormat>
  <Paragraphs>741</Paragraphs>
  <Slides>60</Slides>
  <Notes>4</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5</vt:i4>
      </vt:variant>
      <vt:variant>
        <vt:lpstr>Slide Titles</vt:lpstr>
      </vt:variant>
      <vt:variant>
        <vt:i4>60</vt:i4>
      </vt:variant>
    </vt:vector>
  </HeadingPairs>
  <TitlesOfParts>
    <vt:vector size="83" baseType="lpstr">
      <vt:lpstr>ＭＳ Ｐゴシック</vt:lpstr>
      <vt:lpstr>Arial</vt:lpstr>
      <vt:lpstr>Avenir LT Std 55 Roman</vt:lpstr>
      <vt:lpstr>Avenir LT Std 65 Medium</vt:lpstr>
      <vt:lpstr>Avenir LT Std 85 Heavy</vt:lpstr>
      <vt:lpstr>Calibri</vt:lpstr>
      <vt:lpstr>Calibri Light</vt:lpstr>
      <vt:lpstr>Cambria Math</vt:lpstr>
      <vt:lpstr>Georgia</vt:lpstr>
      <vt:lpstr>Lucida Grande</vt:lpstr>
      <vt:lpstr>MS Sans Serif</vt:lpstr>
      <vt:lpstr>Open Sans</vt:lpstr>
      <vt:lpstr>Symbol</vt:lpstr>
      <vt:lpstr>Times New Roman</vt:lpstr>
      <vt:lpstr>Optional_Corporate_PPT_Template-Arial</vt:lpstr>
      <vt:lpstr>Office Theme</vt:lpstr>
      <vt:lpstr>3_Office Theme</vt:lpstr>
      <vt:lpstr>1_Office Theme</vt:lpstr>
      <vt:lpstr>Graph Sheet</vt:lpstr>
      <vt:lpstr>Equation</vt:lpstr>
      <vt:lpstr>Picture</vt:lpstr>
      <vt:lpstr>Document</vt:lpstr>
      <vt:lpstr>Clip</vt:lpstr>
      <vt:lpstr>Web Based Hydrologic Terrain Analysis through HydroShare</vt:lpstr>
      <vt:lpstr>Outline</vt:lpstr>
      <vt:lpstr>Why web based</vt:lpstr>
      <vt:lpstr>Topography, Hydrology and Water Resources</vt:lpstr>
      <vt:lpstr>PowerPoint Presentation</vt:lpstr>
      <vt:lpstr>General workflow for computing hydrologic information from digital topography</vt:lpstr>
      <vt:lpstr>Terrain Analysis Using Digital Elevation Models (TauDEM)</vt:lpstr>
      <vt:lpstr>TauDEM Parallel Programming Approach</vt:lpstr>
      <vt:lpstr>Parallel Pit Filling based on Planchon and Darboux approach</vt:lpstr>
      <vt:lpstr>PowerPoint Presentation</vt:lpstr>
      <vt:lpstr>PowerPoint Presentation</vt:lpstr>
      <vt:lpstr>Contributing area from D-Infinity</vt:lpstr>
      <vt:lpstr>Contributing area from D-Infinity</vt:lpstr>
      <vt:lpstr>PowerPoint Presentation</vt:lpstr>
      <vt:lpstr>Generalization to Flow Algebra</vt:lpstr>
      <vt:lpstr>General Pseudocode Upstream Flow Algebra Evaluation</vt:lpstr>
      <vt:lpstr>Example: Retention limited runoff generation with run-on</vt:lpstr>
      <vt:lpstr>General Pseudocode Downstream Flow Algebra Evaluation</vt:lpstr>
      <vt:lpstr>PowerPoint Presentation</vt:lpstr>
      <vt:lpstr>General Proximity Functions as weighted distance to a target set along Dinfinity Flow Directions</vt:lpstr>
      <vt:lpstr>Decaying Accumulation</vt:lpstr>
      <vt:lpstr>Transport limited accumulation</vt:lpstr>
      <vt:lpstr>Catchments linked to Stream Network</vt:lpstr>
      <vt:lpstr>Edge contamination</vt:lpstr>
      <vt:lpstr>General terrain analysis conclusions</vt:lpstr>
      <vt:lpstr>Flooding occurs when water depth is greater than Height Above Nearest Drainage (HAND)</vt:lpstr>
      <vt:lpstr>General Approach to Flood Inundation Mapping using HAND</vt:lpstr>
      <vt:lpstr>Built on prior work</vt:lpstr>
      <vt:lpstr>Flood Inundation Mapping – HAND Method</vt:lpstr>
      <vt:lpstr>Mapping Flood Inundation with Height above the Nearest Drainage (HAND)</vt:lpstr>
      <vt:lpstr>HAND evaluated using TauDEM Dinfinity Vertical Distance Down function </vt:lpstr>
      <vt:lpstr>HAND from TauDEM for Onion Creek near Austin Texas</vt:lpstr>
      <vt:lpstr>The problem of artificial DEM Barriers</vt:lpstr>
      <vt:lpstr>Conditioning the DEM by Obstacle Removal or “etching” using Vector Stream Information used to align and reconcile elevation and hydrography</vt:lpstr>
      <vt:lpstr>Effect of obstacle removal</vt:lpstr>
      <vt:lpstr>Stream raster consistent with the DEM but at the scale (drainage density) of NHD Plus obtained using D8 flow direction grid and channel heads from NHD Plus streams</vt:lpstr>
      <vt:lpstr>HAND based derivation of “reach scale” hydraulic properties</vt:lpstr>
      <vt:lpstr>Reach Hydraulic Properties Example</vt:lpstr>
      <vt:lpstr>Example Discharge Computation for Reach Catchment 5781289 Eanes Creek, Rollingwood, Texas </vt:lpstr>
      <vt:lpstr>Continental US-Scale HAND layer evaluated on ROGER supercomputer at NCSA</vt:lpstr>
      <vt:lpstr>Outline</vt:lpstr>
      <vt:lpstr>PowerPoint Presentation</vt:lpstr>
      <vt:lpstr>Collaborative data sharing</vt:lpstr>
      <vt:lpstr>Resources (data and models) in HydroShare are objects of collaboration (social objects)</vt:lpstr>
      <vt:lpstr>Apps act on resources to support web based visualization and analysis http://www.hydroshare.org/apps  </vt:lpstr>
      <vt:lpstr>A Resource with Digital Elevation Model Data in HydroShare</vt:lpstr>
      <vt:lpstr>HydroShare Jupyter App</vt:lpstr>
      <vt:lpstr>Complete Analysis and Save Results back to HydroShare Repository</vt:lpstr>
      <vt:lpstr>How HydroShare Works</vt:lpstr>
      <vt:lpstr>To Learn More About HydroShare</vt:lpstr>
      <vt:lpstr>PowerPoint Presentation</vt:lpstr>
      <vt:lpstr>Delineating a Watershed in Delaware River Basin using 1/3 arc sec DEM</vt:lpstr>
      <vt:lpstr>Analyze Results</vt:lpstr>
      <vt:lpstr>Move Outlet</vt:lpstr>
      <vt:lpstr>Select a Model</vt:lpstr>
      <vt:lpstr>Site storm model</vt:lpstr>
      <vt:lpstr>Terrain Analysis Preprocessing for Rapid Watershed Delineation</vt:lpstr>
      <vt:lpstr>In Real Time</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HydroShare</dc:title>
  <dc:subject>CUAHSI Informatics Conference</dc:subject>
  <dc:creator>David Tarboton</dc:creator>
  <cp:lastModifiedBy>David Tarboton</cp:lastModifiedBy>
  <cp:revision>563</cp:revision>
  <cp:lastPrinted>2011-08-09T07:57:20Z</cp:lastPrinted>
  <dcterms:created xsi:type="dcterms:W3CDTF">2010-05-18T21:41:05Z</dcterms:created>
  <dcterms:modified xsi:type="dcterms:W3CDTF">2018-08-13T12:27:46Z</dcterms:modified>
</cp:coreProperties>
</file>