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6" r:id="rId3"/>
    <p:sldMasterId id="2147483668" r:id="rId4"/>
    <p:sldMasterId id="2147483669" r:id="rId5"/>
    <p:sldMasterId id="2147483670" r:id="rId6"/>
    <p:sldMasterId id="2147483671" r:id="rId7"/>
  </p:sldMasterIdLst>
  <p:notesMasterIdLst>
    <p:notesMasterId r:id="rId31"/>
  </p:notesMasterIdLst>
  <p:handoutMasterIdLst>
    <p:handoutMasterId r:id="rId32"/>
  </p:handoutMasterIdLst>
  <p:sldIdLst>
    <p:sldId id="621" r:id="rId8"/>
    <p:sldId id="622" r:id="rId9"/>
    <p:sldId id="644" r:id="rId10"/>
    <p:sldId id="623" r:id="rId11"/>
    <p:sldId id="624" r:id="rId12"/>
    <p:sldId id="625" r:id="rId13"/>
    <p:sldId id="626" r:id="rId14"/>
    <p:sldId id="627" r:id="rId15"/>
    <p:sldId id="628" r:id="rId16"/>
    <p:sldId id="629" r:id="rId17"/>
    <p:sldId id="630" r:id="rId18"/>
    <p:sldId id="631" r:id="rId19"/>
    <p:sldId id="632" r:id="rId20"/>
    <p:sldId id="633" r:id="rId21"/>
    <p:sldId id="634" r:id="rId22"/>
    <p:sldId id="635" r:id="rId23"/>
    <p:sldId id="636" r:id="rId24"/>
    <p:sldId id="645" r:id="rId25"/>
    <p:sldId id="638" r:id="rId26"/>
    <p:sldId id="647" r:id="rId27"/>
    <p:sldId id="641" r:id="rId28"/>
    <p:sldId id="642" r:id="rId29"/>
    <p:sldId id="643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0033"/>
    <a:srgbClr val="0000FF"/>
    <a:srgbClr val="FF9900"/>
    <a:srgbClr val="009900"/>
    <a:srgbClr val="66FFFF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57" autoAdjust="0"/>
    <p:restoredTop sz="94710" autoAdjust="0"/>
  </p:normalViewPr>
  <p:slideViewPr>
    <p:cSldViewPr>
      <p:cViewPr varScale="1">
        <p:scale>
          <a:sx n="68" d="100"/>
          <a:sy n="68" d="100"/>
        </p:scale>
        <p:origin x="-58" y="-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5C72DA3F-E40C-4327-A265-E14D28A73A2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BFF06C64-F13A-4BF1-99DA-28912FB449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96964" name="Rectangle 4">
            <a:extLst>
              <a:ext uri="{FF2B5EF4-FFF2-40B4-BE49-F238E27FC236}">
                <a16:creationId xmlns:a16="http://schemas.microsoft.com/office/drawing/2014/main" id="{2740AFA0-E815-4C31-86C7-054734B1B3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96965" name="Rectangle 5">
            <a:extLst>
              <a:ext uri="{FF2B5EF4-FFF2-40B4-BE49-F238E27FC236}">
                <a16:creationId xmlns:a16="http://schemas.microsoft.com/office/drawing/2014/main" id="{0945DE06-458E-4F86-9E57-930F67A96EA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437FD1-FD46-477E-A10A-9290B406E3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9C367A91-B389-417E-A0CB-B0947756BE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F0326BFF-7038-4604-AC15-A2272EE010A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615DFA67-8B75-4B58-BD7B-7FA644FFD03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2766990F-CA44-4D29-B243-6012667259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2621CE96-766E-49EE-A543-E60EC822072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854DBEC8-8B08-410A-BC87-4BFD3CBC14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770811-5ACE-40B9-9C4F-3F93C3E704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0E6781-807D-4341-AA1C-9C42EFD5E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4A589-CE06-4A81-92D6-E5A04B5DF6E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61890" name="Rectangle 2">
            <a:extLst>
              <a:ext uri="{FF2B5EF4-FFF2-40B4-BE49-F238E27FC236}">
                <a16:creationId xmlns:a16="http://schemas.microsoft.com/office/drawing/2014/main" id="{490F52F2-58D2-4E68-B55C-660AD4B5A5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1891" name="Rectangle 3">
            <a:extLst>
              <a:ext uri="{FF2B5EF4-FFF2-40B4-BE49-F238E27FC236}">
                <a16:creationId xmlns:a16="http://schemas.microsoft.com/office/drawing/2014/main" id="{41A5B14A-F30D-4CB6-925D-6AE320784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F1CCF2-4A44-4179-867B-685F7FEE34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43522-C2F7-43BF-9AEE-9CD85DCC5BA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65986" name="Rectangle 2">
            <a:extLst>
              <a:ext uri="{FF2B5EF4-FFF2-40B4-BE49-F238E27FC236}">
                <a16:creationId xmlns:a16="http://schemas.microsoft.com/office/drawing/2014/main" id="{4851C755-B35C-48A7-99D2-C92B0AD7F85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>
            <a:extLst>
              <a:ext uri="{FF2B5EF4-FFF2-40B4-BE49-F238E27FC236}">
                <a16:creationId xmlns:a16="http://schemas.microsoft.com/office/drawing/2014/main" id="{4D61F5A5-AFE8-490D-AEB6-BE6415328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88E263-4640-464C-BB68-D355DB5077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54615-9D88-486E-AF6C-94B866423BE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71106" name="Rectangle 2">
            <a:extLst>
              <a:ext uri="{FF2B5EF4-FFF2-40B4-BE49-F238E27FC236}">
                <a16:creationId xmlns:a16="http://schemas.microsoft.com/office/drawing/2014/main" id="{78B3A0A1-0828-430C-A066-01D28E92A5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>
            <a:extLst>
              <a:ext uri="{FF2B5EF4-FFF2-40B4-BE49-F238E27FC236}">
                <a16:creationId xmlns:a16="http://schemas.microsoft.com/office/drawing/2014/main" id="{6164F75D-9067-4E02-BE3A-A873ECBDF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ABD730-DB7A-46CC-A291-AE951CF57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14F20-02B4-454E-B638-B252F512A11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75202" name="Rectangle 2">
            <a:extLst>
              <a:ext uri="{FF2B5EF4-FFF2-40B4-BE49-F238E27FC236}">
                <a16:creationId xmlns:a16="http://schemas.microsoft.com/office/drawing/2014/main" id="{C8F07CA6-729F-4DBF-A7C6-EF72A88A74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>
            <a:extLst>
              <a:ext uri="{FF2B5EF4-FFF2-40B4-BE49-F238E27FC236}">
                <a16:creationId xmlns:a16="http://schemas.microsoft.com/office/drawing/2014/main" id="{E067E47C-889A-4FE0-BFF4-848167E71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</p:spPr>
        <p:txBody>
          <a:bodyPr/>
          <a:lstStyle/>
          <a:p>
            <a:r>
              <a:rPr lang="en-US" altLang="en-US" sz="700"/>
              <a:t>Discharge Derived from Gage Height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Concepts:</a:t>
            </a:r>
          </a:p>
          <a:p>
            <a:r>
              <a:rPr lang="en-US" altLang="en-US"/>
              <a:t>Data derived from other data – single data point derived from a single observation (discharge from stage)</a:t>
            </a:r>
          </a:p>
          <a:p>
            <a:r>
              <a:rPr lang="en-US" altLang="en-US"/>
              <a:t>Data derived using a specific method (discharge from stage using rating curve)</a:t>
            </a:r>
          </a:p>
          <a:p>
            <a:endParaRPr lang="en-US" altLang="en-US"/>
          </a:p>
          <a:p>
            <a:r>
              <a:rPr lang="en-US" altLang="en-US"/>
              <a:t>Relationships:</a:t>
            </a:r>
          </a:p>
          <a:p>
            <a:r>
              <a:rPr lang="en-US" altLang="en-US"/>
              <a:t>Relationships between Values table and DerivedFrom table on DerivedFromID and ValueID</a:t>
            </a:r>
          </a:p>
          <a:p>
            <a:r>
              <a:rPr lang="en-US" altLang="en-US"/>
              <a:t>Relationship between Values table and Variables table on VariableID</a:t>
            </a:r>
          </a:p>
          <a:p>
            <a:r>
              <a:rPr lang="en-US" altLang="en-US"/>
              <a:t>Relationship between Values table and Methods table on MethodID</a:t>
            </a:r>
          </a:p>
          <a:p>
            <a:r>
              <a:rPr lang="en-US" altLang="en-US"/>
              <a:t>Relationship between Variables table and Units table on UnitID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61D811-CBD0-4588-904A-92CB4FE2CA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5B4C2-2B72-4A84-9DA1-C63FB42CFB0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78274" name="Rectangle 2">
            <a:extLst>
              <a:ext uri="{FF2B5EF4-FFF2-40B4-BE49-F238E27FC236}">
                <a16:creationId xmlns:a16="http://schemas.microsoft.com/office/drawing/2014/main" id="{5BC53E98-01FC-4F7E-8CD3-97EA2B01BC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8275" name="Rectangle 3">
            <a:extLst>
              <a:ext uri="{FF2B5EF4-FFF2-40B4-BE49-F238E27FC236}">
                <a16:creationId xmlns:a16="http://schemas.microsoft.com/office/drawing/2014/main" id="{29A9CBF5-BA4D-48B7-80EC-A4C385CD6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</p:spPr>
        <p:txBody>
          <a:bodyPr/>
          <a:lstStyle/>
          <a:p>
            <a:r>
              <a:rPr lang="en-US" altLang="en-US" sz="700"/>
              <a:t>Water Chemistry From a Lake Profile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Concepts:</a:t>
            </a:r>
          </a:p>
          <a:p>
            <a:r>
              <a:rPr lang="en-US" altLang="en-US"/>
              <a:t>Grouped observations (all observations in one reservoir profile)</a:t>
            </a:r>
          </a:p>
          <a:p>
            <a:r>
              <a:rPr lang="en-US" altLang="en-US"/>
              <a:t>Observations made using an offset (observations made at multiple depths below the surface of a reservoir)</a:t>
            </a:r>
          </a:p>
          <a:p>
            <a:r>
              <a:rPr lang="en-US" altLang="en-US"/>
              <a:t>Observations made using a specific method (observations made using a particular field instrument)</a:t>
            </a:r>
          </a:p>
          <a:p>
            <a:endParaRPr lang="en-US" altLang="en-US"/>
          </a:p>
          <a:p>
            <a:r>
              <a:rPr lang="en-US" altLang="en-US"/>
              <a:t>Relationships:</a:t>
            </a:r>
          </a:p>
          <a:p>
            <a:r>
              <a:rPr lang="en-US" altLang="en-US"/>
              <a:t>Relationship between Values table and the Variables table on VariableID</a:t>
            </a:r>
          </a:p>
          <a:p>
            <a:r>
              <a:rPr lang="en-US" altLang="en-US"/>
              <a:t>Relationship between Values table and OffestTypes table on OffsetTypeID</a:t>
            </a:r>
          </a:p>
          <a:p>
            <a:r>
              <a:rPr lang="en-US" altLang="en-US"/>
              <a:t>Relationship between Values table and Methods table on MethodID</a:t>
            </a:r>
          </a:p>
          <a:p>
            <a:r>
              <a:rPr lang="en-US" altLang="en-US"/>
              <a:t>Relationship between Variables table and Units table on UnitID</a:t>
            </a:r>
          </a:p>
          <a:p>
            <a:r>
              <a:rPr lang="en-US" altLang="en-US"/>
              <a:t>Relationship between GroupDescriptions table and Groups table on GroupID</a:t>
            </a:r>
          </a:p>
          <a:p>
            <a:r>
              <a:rPr lang="en-US" altLang="en-US"/>
              <a:t>Relationship between OffsetTypes table and Units table on UnitID and OffsetUnitID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DEB77D-7147-42D7-9907-11B20092F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7E342-24D6-4ED8-823D-213E9B23185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81346" name="Rectangle 2">
            <a:extLst>
              <a:ext uri="{FF2B5EF4-FFF2-40B4-BE49-F238E27FC236}">
                <a16:creationId xmlns:a16="http://schemas.microsoft.com/office/drawing/2014/main" id="{9D45EA3D-18CB-4F0A-95C2-5405EDD24E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>
            <a:extLst>
              <a:ext uri="{FF2B5EF4-FFF2-40B4-BE49-F238E27FC236}">
                <a16:creationId xmlns:a16="http://schemas.microsoft.com/office/drawing/2014/main" id="{50C5726E-816A-40C9-9DA7-84E57B805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414838"/>
            <a:ext cx="5610225" cy="41846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FB1EEF-0ADB-482D-AF75-DF79B486FE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5C97C-775D-4DF2-9228-87F356BF049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83394" name="Rectangle 2">
            <a:extLst>
              <a:ext uri="{FF2B5EF4-FFF2-40B4-BE49-F238E27FC236}">
                <a16:creationId xmlns:a16="http://schemas.microsoft.com/office/drawing/2014/main" id="{D94F5FED-8FEB-4166-8196-2110F8696A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>
            <a:extLst>
              <a:ext uri="{FF2B5EF4-FFF2-40B4-BE49-F238E27FC236}">
                <a16:creationId xmlns:a16="http://schemas.microsoft.com/office/drawing/2014/main" id="{9654D1AA-8B72-49D2-84DF-82E73331D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8C6F74-B6E5-43DF-855C-2DE7A6E9D4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3AA16-6EB5-40F4-81D9-9EA1C0E0C3C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85442" name="Rectangle 2">
            <a:extLst>
              <a:ext uri="{FF2B5EF4-FFF2-40B4-BE49-F238E27FC236}">
                <a16:creationId xmlns:a16="http://schemas.microsoft.com/office/drawing/2014/main" id="{0F52127D-DFA3-4322-A7B4-0F4204D1F7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43" name="Rectangle 3">
            <a:extLst>
              <a:ext uri="{FF2B5EF4-FFF2-40B4-BE49-F238E27FC236}">
                <a16:creationId xmlns:a16="http://schemas.microsoft.com/office/drawing/2014/main" id="{8C734089-C056-4BA3-B181-2D28E82E5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9B9D-081D-4227-A681-2EE828FA4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AD25C-3D0B-4D71-A8CC-7ED9FD2B8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668D0-3426-47E5-B8F6-5AAED38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ABF97-82D7-45CD-9DFA-E0D1107E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7E5EF-729A-4FC9-B951-D1721FE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0320-D6C2-400C-BC6A-08F0D73B6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39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3E79-703A-4606-B14F-E718ED1B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E0BDE-923C-42ED-B9B1-8DD261256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E860C-AF43-482F-9D1B-A2DF396E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485FC-2DFF-4AC4-8134-06ABE505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58ADD-2D52-40EF-9CE4-950E8E18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64FD4-0DD6-40C6-9D8B-4C6508493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31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03B26A-4964-4DA0-830C-1BABE7CEA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2305E-895B-40D0-8544-7857AF190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AA2D3-3943-4CE5-8AD5-17252BE6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00EA2-1C55-4AD2-A6D5-E7171568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E424D-4265-4B35-9B7C-33A1078A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F2BEB-989C-4628-B13B-E5C2E6465F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422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4BF5-ADD3-402E-A6FD-B10718878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84E77-2DEC-4590-A21C-21D9A7409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B4EED-E0A2-44EA-8AD7-178C0C92B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B8F52-9355-42CD-84F5-C827E95A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C07CF-A525-46F0-84A3-3C75C60A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9ED32-17D6-4CD4-82AC-6B848F139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473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837B-DA1E-421A-8F3F-A0F59725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CAD77-39BE-4D82-BC9E-E2C7C3780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0D0FB-CF6A-4BB0-B8A3-6103B9499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4F358-104E-4DD5-BD0B-45EF2716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CE190-128E-40F5-B84B-7DF1AD69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826E4-B116-4491-B823-70B0730186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053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3F12-92FC-46C8-9238-020A8B2E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9866B-3497-4EA0-8AC6-5B06EF7A7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896C9-5DB0-4B56-96DC-E0E3A4E3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11240-C9BA-45E7-B963-06BB068D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13ED7-FD89-4985-AA36-4D1C6FD7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0986-178A-4ECE-B2E5-72DBC5E248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39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4EAA-6988-4983-9869-B3DED7D8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B4662-B372-461A-8BC0-3038D8CA7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9EF3D-8CC7-41E3-A8CC-2B7AED85E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26E16-8657-4286-8C6F-8640ED5FB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1B26E-0713-4DA0-B6F4-99329DF9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DD3DA-2BC1-4DCF-820B-0229D6A1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897C7-9014-4359-B8A8-9F2FADEFC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083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6CEC-504D-4708-879D-CBC4215DF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6D246-E6FA-4DB3-88C2-904E39C5F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FC806-F64F-4C5A-8B55-B07E63843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66F80-0AA4-4956-A8E0-13AF700E2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C20F14-5299-4C50-BEAB-42EB6EC26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7F4FCB-2F15-4AD9-A13E-04237397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5623E5-AF62-4B44-9D18-03A4D1AE2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5E4046-5D30-458B-99A9-F134D853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A92E4-D02A-4C15-AEB4-F54390A83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883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D4DFF-5756-43F3-90B8-C5BC6644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C6ED1-DDB1-482E-9834-E5FA8686D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21418-0FF5-4086-AC7F-C3D56DD2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181A9-C5EA-44FC-A813-2982D454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C59DA-1AC4-4B75-8040-E859EE632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289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187FE-4A50-490A-9FF3-B50D602A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AACD9-A756-48A3-87F2-6DD89AA6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1C177-EC4A-4E68-A0DE-C7E27332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52971-81E4-4BAB-94D6-BDD40EB6B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47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CB9B-DDE8-44C0-A31F-CB8FC618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0349D-F217-4975-B9B2-BD077AEEC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24C9E-8B31-4452-A492-71DCE1B79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F54BF-2755-44E0-92A4-C17D5839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2E434-BAE8-4523-A51C-38A09F410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90C8B-A29D-4D29-B7A3-F487B15B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597D1-CF10-4BCB-9FDF-E4DCA6C9D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41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4245-C1AA-4B9A-AE62-2A8C989A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964FA-C5F9-4DE6-9B5D-B6D706BEF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B8583-BD6E-4220-9991-188FD0CD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7CF20-A0B3-4850-B9FB-BEDB1B09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7BC3A-33D1-46B6-B9D2-CAF236E9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7D944-B70C-4CB9-9991-1048E191A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33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5C51-A474-4CA3-A16A-760CCE8C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E37B8-2FF3-4D9E-9838-99038EAB7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32522-1BF4-486D-9F83-0EDCC9270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644C2-FCD9-47C5-92B4-F9F7768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6EDBF-9DF2-4DF8-BC4E-E9EFD024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DB1AE-1A73-4973-A991-0844D07A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D9343-8EB9-4AF9-95CC-02DF5E811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393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9140-9566-46EA-B070-D8241408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A0285-F4DD-4609-842A-608296B98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D6576-A065-4A1C-81CE-B3F424EBC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06D8E-FDC1-4F4C-86A3-4F832F05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CE9FA-168A-47DE-8D78-5D87EE40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2723-BF89-476A-BFF8-06256D667F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590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4469D-ACA3-4515-AAE0-A7C92D335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33319-D32F-4929-9C64-A39F99F49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5842-730B-4FCD-A219-38A00351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4F05B-ADB5-459B-9102-9750DFD2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72B45-A4A6-480B-8459-258B5243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D3632-99F8-4ED7-90B7-D73BCB9A8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204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4E01-09EF-453E-B2B4-4AFE69475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B4938-46B4-4FF0-8F71-52F8ECA30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7A3B6-019F-4877-88FA-21E0B82BD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331D6-4334-43F7-9F5F-AFFFA7F9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233E-0198-4C7A-92E3-70748241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D6742-1545-4E7E-A8AE-46657D2E4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833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4CF6-64F6-47ED-AE11-39361D71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01AE-1F28-4942-ABB2-0AFA871BF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7FAD7-F468-4205-8F04-439A9A2BE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B8090-7A7F-454D-A652-93BD6D78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04CD4-A4C8-471D-AD9F-06A0C76F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C7A1E-BE7E-4AB6-8431-91622C7BC4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760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6459-78AB-49E8-A2B3-97081A9E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C1465-7468-445E-B4CF-938CF11C9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2DEFB-CDCF-4D53-80F8-30F29B92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16130-EBCC-4A75-BA7C-3E9E879C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C9EB3-ABE8-4EE1-9016-53F3B8765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5CA15-B793-44C4-BA6F-96739A08B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428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2AB3-23FB-4377-BFDC-AE321242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9EBF2-3A9B-456A-B3F3-D1F705F15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81DBB-B635-43CC-B4C7-F9FFB7771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565EE-DA80-480B-BA8B-C074EAD1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36344-0A7E-4212-B85A-238AD193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0D7EE-E910-4790-A6C8-BA0F42BF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D057E-92DD-4450-BF58-F979E6C28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810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E5EE-7AB7-4321-94DA-0C5324CB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1ABC3-DF2C-4064-80CA-85CE5A6AD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155E6-6498-4B1E-8208-6F52A0351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36B19-58D9-4025-8758-7B455CDC0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C3199-6B08-4D9D-ABDF-13BA46099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9AB191-C02D-49F4-85CF-8E3D0A51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707B7C-07C6-4971-97C9-22D71A08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C8ED47-6727-4970-8FEA-AC339BA2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EB72C-F3A6-4460-AC4E-8836BBF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103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A92EB-4CB8-498B-9D2C-63501149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06DED-3FDF-4E95-AE2E-1AE9D21F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AD9D8-76BA-42CB-83E9-0FDA52F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85676-028B-4310-B53E-CFB1A1D8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E24C1-1372-4DE0-B761-ABEE04E89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778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137B7-E09F-4BF5-B0BA-20F63B19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E698C9-87B0-4B27-9892-22AE4A11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0D85A-07FB-4A33-B78F-4D313847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43035-6405-4B94-9DB9-FADBEA889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E2D6D-503D-4C34-9862-64AD90C5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BB76C-14D2-4572-A377-201C74817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BB7D6-5D6A-4A34-9438-D10340AE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6CA4B-F17B-48BF-B4E8-C8ACC9C1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31B8D-5A0B-4D1E-94FA-D746212F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BED0C-32EE-4759-B43D-54E943487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275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8722F-EDE1-40EC-9D50-749D2E47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7FFC9-E4BA-4BAE-A128-DC15A014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ACDA1-C83E-411D-AB83-22B0E5A0B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28BAF-7E0D-45CE-8906-5851D72B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94240-50FC-437F-A0AF-B0849074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DDF3D-4763-4907-98D8-B1FF2197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26E02-3266-4E13-9D8A-5204E99A4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657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1CC7E-AD9D-4B73-8C5D-92684410A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B80CA-6C1D-45A2-97A7-5CCB4664D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C2978-00C4-4B70-AF23-2188C1871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EF6C8-1B9D-4BFE-9227-0CFE1302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93FAA-CF2E-4CD2-B73A-343783D7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60BE5-85F4-4D63-BCE7-F6CB7713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03BC3-D933-4913-971E-4C50776CDB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962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5F53-7B41-4C3E-9E4D-ACD1B1F6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A25AC-B5EE-43B0-BE89-DFB7DB65C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2460-173D-4165-B83B-7CF4D9E9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E7CFE-731A-4380-91AE-AD6CD88F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D6D46-1A31-44FC-B98D-70EFC77F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7851C-2FA3-4DEA-9DA3-0FDAD5BB55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0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87C46C-5323-4104-B1D3-751413211B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2FD3B-9F31-4358-9810-417396DED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C094D-A85D-48F5-A359-B80023B1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B2662-FBC3-4D7F-9FED-43B7A433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F1BCC-7674-489C-867E-31EAA8AC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1A260-49E5-4FBD-9CD8-C386020C5D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720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754AC-B2C9-4313-BEAB-A94BF19F7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474B7-838D-4EB3-A202-980F9741C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16F97-64DE-4696-98F3-EA5E658D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EBA77-2288-4799-8941-22F50DD9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9F827-DA18-4588-A997-B4D5BD87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F8F89-549E-4B19-A170-157BD7953F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678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0715-2542-41DE-A8BC-3859D7F6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08DBC-40FC-48E9-8918-8A691BE84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BF9B2-506D-4ED8-AFA6-8D260FDF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24995-87A4-4501-9631-CC3E5D56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AC3BD-F214-49C0-9397-7942ACCC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E83A1-C2E6-4C05-B719-AD7A64BE29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994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039B-1BCB-4832-AABD-BE928EEC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EC3EA-726A-436D-A032-F9C3C1095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18A61-42FA-4EA0-AE4C-61182B7A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2F4F1-0F76-43BB-97B8-1C9B7EB7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B6273-E4CB-4378-BD61-5AA3A75B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001A5-6EB7-4B2F-98AC-C43B8C587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202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868DA-C9B3-414A-9AD1-58ECC7E1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DDD96-0A21-4CB4-8DBC-464B2084B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89D90-56CF-4724-B32D-A9E8C397F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CC11D-48A7-40A8-8ED2-EC1D43C7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17D18-6072-4D2E-B3A6-38B17640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90F08-D5E4-41DB-9031-78327E4C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FBB46-DB46-44B2-B842-16CE75290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159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77D9-9B7E-43E2-9ABF-7008398F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D7FDD-52DB-4AE0-9B87-3236FD6A4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B3B47-2172-4218-BFF4-C8BEDB652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48E7C-CF33-4F62-9352-B321EDD09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6370C-2A10-4815-95CC-0ECD29B63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755760-249C-493B-9B1E-8E45BE5A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C2A4C5-454E-4F18-88C5-56862A0D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DF4068-193F-4B68-9275-E4273B73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569C-66A3-4F3B-B004-89170CA67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828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6DEB-862B-4D76-BED7-E010F5A2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5F0D6-DD57-4D80-9C0C-12A5FF87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2FBC1-697C-4A0C-B937-714094BA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8E467-5EAB-416A-93D9-4FA45BC8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81081-37A0-46F8-821C-4C6A6DC78A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16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3BF21-D79F-4299-A38B-A4647905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FCDEB-A54A-413A-A9BF-972961816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4D685-23C9-4E93-939E-C0EBC9AB5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03144-E32F-4999-A5C4-C90177605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4E779-B144-432B-8640-8CA02909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3E5D7-AD99-4CA2-A86C-8BFCBD12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940DC-7846-4A44-8B30-1356E1AD41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012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DE7D8F-5719-49C3-BE51-1436A6F0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AE1B2-CDF8-4494-95BA-1A54479E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3F068-3F31-4BEE-8E80-72316EB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7B34E-0BE6-4E5A-A360-F27E24654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518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A04D-94B1-4F6D-AF27-76EDBB7A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0675-2C7F-4666-A5ED-F36DC13C9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3CA3D-2D42-472B-AFD9-5F7E4E8FD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625C9-A0F2-45D1-BF94-548737F09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8FB43-7637-427D-B1B5-961CFD48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53D80-790B-4CF0-ABF4-D2B232D6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B699E-104B-44D4-B924-965DD81F2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983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0844-27D6-4A97-A596-88ADCDAB2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560D16-C02A-44B3-8530-349D19B98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9CF0C-67B9-4204-B8A2-7BF1D14E3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626B0-73DA-4702-8C5F-70081D795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E8C1-B83A-4BD8-B4F7-9229A18F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F6574-A884-4CF7-AAE7-8F196C86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6EF62-97CE-4074-88A4-9F1F9EE53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34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99A0-FED8-44BF-9EDA-9F6AFC6C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19E99-4271-4D08-B45C-D63FA26AC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B466F-16E8-42C2-BAD2-6253B25F7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331A2-E656-42B5-85F3-12AAA8E7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5D733-32B8-47FB-B65D-12F0BB24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EFE90-CCCB-4AF4-9C6E-521DDCFD8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0045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8EF0FC-493A-4620-BCA1-D6CC385DA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BFE13-BFAE-42E4-8C2C-B35C19C9A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055EA-869A-4EBD-B60E-FA237573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F49D-C233-4212-85C6-88B650F0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8DE71-5255-4AC4-B323-F48F19B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F3582-26C2-4153-B4F7-98C9AD68B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718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66A0F-52E3-4000-9480-12EF0290D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DFDD4-1014-4A12-845A-354DC7097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BF7CE-39FF-4CFC-8C2D-55191077C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7F88E-20A7-4836-A45C-F163DB0AC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F92A8-F8C2-4B8D-ADF6-BEF4C9E3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A998B-F5E5-483B-8ABB-0A2D52A9A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2286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C83EC-7908-495B-8218-76ECC45D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6C5B9-2DE3-4B40-9A68-49DA2B781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2911F-8132-41AA-BA0A-8BE606B4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C1A2A-FE22-4279-A1D4-37E958BB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105ED-205E-4FBD-9BA3-5A7C7559A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9D5B5-E43E-486A-95B3-11C9EF8C56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945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E64A4-0C3A-405C-9BA2-7999EA79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BAE81-404D-4740-8C89-CCA8A8465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7F113-12DC-40AC-A3A9-21C407D3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CC0DD-40DB-4ABC-B84F-CD78F598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0300F-EEDF-419F-A7AB-6C2B1868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6DD03-F5D7-4653-A273-F4EB560FC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665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47FC-0667-4B0B-B812-286DCEFE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7D31F-B5D0-40C1-A52F-5B7D1F7D1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75CD7-BE56-4519-83FB-E60D4257A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37FD0-ACDC-4B55-8686-ED8603E0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C99B7-4287-48E7-91BB-A8343D7D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67247-AC9C-4BC9-A19E-852B4613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13D08-9E9D-4661-922D-AABC0C330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966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FDD16-40E4-450D-B04E-A29AA528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9670E-33CB-40FC-93F8-3781CF75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2F896-3207-4A90-9001-C61315A3C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B68C2-0CCA-48BE-A671-030932E8F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8EA44-1174-4E8F-B594-7B286740D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124571-134D-4BDE-81CD-63D224A97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C0F54-8696-4D19-B391-64438CD4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4B891E-9427-4136-A9DE-1701CF14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B49E8-E961-4CD6-9C82-6FD91ECDA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18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9B56-4C4F-4BDD-8D21-AABC01AC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614C8-A4B5-4B13-AC7E-712A34404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8E059-D5FB-4576-A759-3C4D63967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18A87-9EAA-4AB4-8BB5-A2C9771AA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6EFBB4-4E4A-4310-90F5-1416FB35F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26A622-12F5-405C-BB58-B1DC93AC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4B72BC-713F-40D4-AD0E-80D65829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0AE84-2807-4167-89A1-7796E93E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2A5AC-5EAB-48ED-A8C9-1B27DA9D10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089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80D4F-EAAF-47AE-AEEF-1E637C9A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D8775-02CA-4D91-89A8-30393760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55423-FB45-44FD-AF1D-7A9A1E49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8A877-2271-47AF-BE0A-06DF53D5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502C3-606E-4CC2-9443-F8FCDCE42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482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298C7-E82D-46BF-848C-A55FB087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C4EE0-C5B9-4E07-A675-091CEF7B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4AA2D-7079-4706-9B8D-96DBD330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9D9A8-8D97-44D9-BDD2-01AF7F8A74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4905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8A2B-6C87-4D4C-AEAF-C288EFAA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A1746-E69E-41B0-A6FE-2A71C803E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9E5ED-E072-4F8B-A4B8-329AD545F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66F16-4840-47A9-9831-08E669A7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341CF-19FE-40A4-940C-9EB2B4BA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13FA7-CF5A-4F2A-9144-651C0113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2134E-3B95-4FD2-A780-8D8203C30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597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5DD4-7118-41C3-BAC8-DF5ECB11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FB5FE-8530-4A74-B9B6-4BB2ED8A4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F959E-7A0F-42B0-B1F2-5B0ABDEAF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20D37-D4A4-449E-90C5-3FE11CE4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A38B6-255B-40D4-BDD6-9101C928A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E9B4F-B573-475B-A2A8-2A796B936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20093-2412-466E-B751-D4D78F751C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7417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3249-435A-444B-873A-DD0FFAAF8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5AF03-0339-4D21-AD19-2FE1ECDE6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FB1B9-8442-44BF-BBA6-7F0C79AE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600FF-E149-4110-877D-7BA78CBA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06CE3-B5DB-4A35-BA10-1B5644BD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8AE86-8234-45E0-B3F0-267C696831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2032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F94950-DA9B-4AFE-8904-BE933FFA5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3CADE-ACD1-4197-A7B3-10B2E9416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43AFC-70FD-452C-8A77-A5B910A64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744C7-5B5F-4EEE-96AD-C2E9A36B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DE94F-7766-47F8-9FA2-CA79CFCDE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80777-62E5-4626-9AA7-3C2D38B40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9908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FA60B-8A72-4CEC-9CE6-3AA893E2C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1909E-B4D5-4470-A777-D695581AA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343E5-1225-46CD-BA77-680A1DA8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8F412-BB7F-46E9-A63A-368E26E59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844C2-FAF2-4AFF-AFAB-F0C2486E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A3A1A-B637-4805-A8CC-936B5278CA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7814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660A-E56D-49C3-AAD8-B1DB983A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136CF-3F8F-4ACF-A2B3-7CE8E9522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59C3F-61E7-424C-A145-F6BB6D4B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BE796-3EDB-407F-949A-C73F552D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98E1F-9815-4385-9FE5-594DE12C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BAB81-D6D1-43E7-A85C-414010414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0882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826E-6B5C-4DDA-BA28-AE245BE0C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F113A-1186-4D1F-B945-29C7ACCAB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46F6A-A00D-46E1-8D25-21D3B6AB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87921-2D3D-4F0A-ACF6-62255489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58D00-6016-438E-8127-8B53FCD7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7C60F-2827-4713-B48E-A12956185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0258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67CCB-3A0E-4F79-8028-F9A42FC7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C0A32-1864-4ED9-9FD4-94E8EE60C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DE243-5619-4068-8D17-24F6909CF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39CA9-4A2F-47CC-A938-2BB35C52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C5141-19E7-48D9-A594-8FEA929D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16D1B-C3BC-46E2-9A1C-E2D5C471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F6DFA-3EC2-422B-9596-428BCD61A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13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F4A0-FC33-48B5-8D08-960721AA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9BB11-FDEA-4591-8BB6-E1CC78A1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18D1B-16A2-41F6-8279-673ED173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E8150-D307-4D8A-976C-E4CD2324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274D0-2C09-4EB9-983C-DD9FF46E3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1157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42EF-8AFD-4B70-9478-BC4C4AE9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02CCF-4B76-4B0B-8855-C92361CD4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7A413-A173-4368-ABCD-0B3A20D21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D6987-A66A-4D5C-99A6-A7E16E865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FFED51-7686-4980-9A1A-79F3E653B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BBDAEB-2A96-402F-B368-6689B32B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6EDCF1-8735-4E44-B796-472A5330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58BAA-3D81-4145-8E26-64A2D9130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B8472-75A5-46D3-B4E8-6ECA14E87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677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CA64-EE29-47E9-892C-9B5D3D3E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480223-9EE7-4371-8CF1-5C9FC0BB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FD0B8-5B71-4EDE-AFDE-E8E2CE0D8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6282F-349B-4D30-9386-4C420FB8A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561AF-2690-433C-B8CD-CD404E0DC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7412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42E60-A87D-44DC-BA3B-8819B0A4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7650A-96DD-4C8C-BFC1-BC517289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B0B2E-0FA5-4AE8-8E96-A6D8E9F8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FBC35-D9FA-4EA0-88A4-411527ECE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766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E630F-D3A6-44D5-AD06-EB5052AE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0E6FF-7E10-4E5C-8F6F-E38855B1A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26D87-DC03-4DE2-84DD-ABB9E5F91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9FDAF-7D10-4088-BF68-1D048853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8DA9-4A01-4FD0-8FE8-EEF19070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5D86D-BD60-4FB0-829E-FB5CE8C8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7FD9E-891E-40A6-8D65-CFB600B07C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8154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CF13-CF6F-4593-BE9B-20C6952A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A664F-BC48-4416-8CEE-210D0F3A7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333B6-99CF-4595-B258-9A8BB3820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ABA54-9895-4F70-B53E-3A7C3957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96E87-F818-48DC-A100-50E63065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14397-DEB0-49F5-87AB-6B24F7D3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6E641-407F-4501-9C60-9287401F5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7377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C126-45FD-43F4-BEAE-E1604B248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45BEA-8C3D-4539-8BD0-FABBE8998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2393C-F352-4B69-8428-B5C7EE56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4A939-55EE-42D3-B513-7F50950B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F40AC-98CB-45F4-ADAC-C40DA185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25D94-7A9E-49EE-89EC-2622EB1EC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3719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5981E4-1B58-4F12-AF37-1C4C35022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8C2CB-942E-4315-B8B5-F68F2F29A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6DA36-9842-4E96-83B6-0287DB69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A5F60-358B-4849-AAC6-B16D8CD1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56FE9-573C-4B6D-B462-A8C2040A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C9A4C-DA50-4FC8-9BE6-7C84AEA02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3811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85A4-933C-47C1-97F8-8755485E3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12320-BD71-47B6-87B9-81A8DAA55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568BD-53F5-45A6-9C1C-E6F1EADF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719A4-F601-49BE-8B7E-4D4C9E43D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340DE-28A5-48EF-B3C7-91E14D39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7DDC5-EF9C-4124-AC10-D3EF4A9D1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1563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AA9F1-A3B8-4097-8753-3D638A38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E57E4-61BA-4A16-ACCF-1D3F25290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2661D-1F67-4C72-BFF6-EB94B672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E7FE6-6D2A-479E-8887-2D125741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43D2B-6DBD-469D-B2B4-C5FF7E3A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3E5DF-3D16-4C60-942B-BACE4A058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9064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3A15-CCFD-4138-9A7F-EEF5F0D0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4C00E-E463-47EF-B895-1C83455EC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35B67-3D2A-43ED-8F99-2E10763C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2225D-CBBE-4987-8EB1-183EB0E6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A9ECA-02FA-42E1-AE40-EB0397E8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120CB-BFD7-407E-9A0F-38F1FAA4F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55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3ED402-9995-4583-BFD0-B7C6FA30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EEDBA-704B-4383-B782-A8039A7E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AC4E0-6E50-4E2D-BE47-68971A0F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C6C0A-4BED-4833-A9A6-C5D11F6592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0361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6BEBD-38C4-48A2-8183-8A5319C7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6695F-10BF-4D37-817D-90AD9B403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533EC-34EB-4985-B5B0-93A8C73E7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43DE5-BC70-47A8-8956-24C4702B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80697-C3BA-4D3E-9DF6-0C4358357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3B5F9-75AE-4C91-875A-BF172202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63070-BEDA-4BC1-81E2-9C08B898A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8821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738B-1EB9-4A23-9730-76D1C8DC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D1D35-8651-49D7-84BC-212E4FDBA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1B57E-FB7C-4697-BCAF-4019D40E8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F5047-6CC3-4332-AD58-D9A528FF4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C0565D-976D-4A9F-90DF-E4FDBBD22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8ECD87-77C6-46FC-B5FD-1D4CBFC1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6CED28-FBCF-446C-8C5A-CC806DC5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30E4E-04CC-42BD-A045-C891E8E8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C7210-38C5-44B1-8AAA-2DB57A67A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4169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DF1A-9B9B-4C69-99C7-F027904B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B229A-7995-48F4-9BFB-F6B0FCC9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B3A4B-A3A5-4093-A967-D047175D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B731B-64CA-4F04-8A5A-0D2D8A00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78D70-CFBA-4A96-9422-035CA87FF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2975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E62BB-E44B-4AED-9038-F3AF2D54C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2A4E9-14C4-43DD-9A66-DAC203A2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FEC32-9CD8-4196-A4F1-5AF907EE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FE511-200E-41A1-B1D9-4727C2E0B0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3769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4FF7-36FB-4671-AF54-AE71D496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5C990-C85A-4F68-A483-7F4779D62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C621C-083A-4186-8CB3-316D17E4B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94969-1502-4C36-AD78-6324384B5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3679B-5E19-4B41-B6BA-FEDB2648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5ED8F-45F4-435A-ADE4-300E25D6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DF283-6D07-400E-8E59-F2A8FF3EF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377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79E75-8627-47AE-9B2C-21A27430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C0EF0-F192-433A-AB61-1EEEF69AF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048F4-62B9-4110-BBD0-7A70589A3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B030C-6CAB-4E53-BDD5-8A7CFB7B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A14CA-30B2-4BD1-9945-435200B2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DF3D2-A4D3-453A-89C0-03D61DC2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D87B3-41CD-418C-9C85-488AA1DD8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5901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02E0-81FA-4E9F-8ADF-0FB8A1ED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C92FA-46D6-4904-8BAA-9E705A1D7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259FB-D157-4F24-885A-8DDC6E3E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8BC8D-868B-4560-ACB3-25082019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DD0B4-4AFC-490A-9066-2BCE4FE9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EDF92-39EF-4EBF-97B0-C7B911817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330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213C8A-466F-4A39-AAB9-D01998872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7B8F8-3236-44B8-A33B-CFB35A9C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52439-938A-497C-966D-D586EFEC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6B98E-3031-44B3-A25D-5B0758A2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D97CF-B06A-42F4-9E7F-5A01C616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7BA73-F4B0-4423-9668-687C63E9D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34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0DE3-550D-460B-924B-483E7820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81403-7C94-4061-8426-C2AD02049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32BF9-8D80-4F31-9EAC-606195425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E5F88-3837-4564-83C1-F3D1A99A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B11B7-0A86-4EB3-812B-FC3113D4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03FDA-6CBA-44C5-94DE-F1CECD632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0B0F-F918-4B4D-809A-782A4CC376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50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E2626-0D1B-4010-9744-24BC3320B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AD784A-0DC1-40BD-B21D-DB90B3C6D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C10EA-9ABB-4444-A608-80C3597D2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EC4D0-2D5E-485E-9936-40272F05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DE248-E885-4327-B2CA-062E44A5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55987-2EC5-4EF8-A6D3-1F8B1201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ECCD5-4220-4FC8-99C7-B76DDA872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13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8B2441-D62A-4219-8B6C-28CF1F582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805788-7032-4E1D-81E6-6252B1165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67D017C-67F3-454B-AE32-BDE336B267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CB98050-F5B8-4805-BE7C-7CE33E04E8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7EB6AC-BDF0-4E3A-BC4B-4A2E1C089C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E6BFD7-C384-472A-9BA3-11F7D94C6C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F4DEFD0C-9E96-47B8-929B-068AAC35D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2748D10E-AC9B-4B89-A226-E53406D88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3828" name="Rectangle 4">
            <a:extLst>
              <a:ext uri="{FF2B5EF4-FFF2-40B4-BE49-F238E27FC236}">
                <a16:creationId xmlns:a16="http://schemas.microsoft.com/office/drawing/2014/main" id="{5CACE750-4F08-4DE7-92AB-7C19AAF46A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33829" name="Rectangle 5">
            <a:extLst>
              <a:ext uri="{FF2B5EF4-FFF2-40B4-BE49-F238E27FC236}">
                <a16:creationId xmlns:a16="http://schemas.microsoft.com/office/drawing/2014/main" id="{CC6D067B-E4E1-4B60-8119-987CE1D71F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33830" name="Rectangle 6">
            <a:extLst>
              <a:ext uri="{FF2B5EF4-FFF2-40B4-BE49-F238E27FC236}">
                <a16:creationId xmlns:a16="http://schemas.microsoft.com/office/drawing/2014/main" id="{760765AD-D0D3-4608-BA64-A06D34EA6A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C44C3C-53D5-47AC-ABA2-896609D07A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>
            <a:extLst>
              <a:ext uri="{FF2B5EF4-FFF2-40B4-BE49-F238E27FC236}">
                <a16:creationId xmlns:a16="http://schemas.microsoft.com/office/drawing/2014/main" id="{CA21F42D-834F-49E1-81D9-FEFA8CB0B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80963" name="Rectangle 3">
            <a:extLst>
              <a:ext uri="{FF2B5EF4-FFF2-40B4-BE49-F238E27FC236}">
                <a16:creationId xmlns:a16="http://schemas.microsoft.com/office/drawing/2014/main" id="{8A5FC1A2-120C-49EC-A070-D0AF432EC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0964" name="Rectangle 4">
            <a:extLst>
              <a:ext uri="{FF2B5EF4-FFF2-40B4-BE49-F238E27FC236}">
                <a16:creationId xmlns:a16="http://schemas.microsoft.com/office/drawing/2014/main" id="{9E5AA062-5F4E-4707-B14E-93A28042B9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80965" name="Rectangle 5">
            <a:extLst>
              <a:ext uri="{FF2B5EF4-FFF2-40B4-BE49-F238E27FC236}">
                <a16:creationId xmlns:a16="http://schemas.microsoft.com/office/drawing/2014/main" id="{A77AF595-6F91-492D-83A6-2C6A7B762E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80966" name="Rectangle 6">
            <a:extLst>
              <a:ext uri="{FF2B5EF4-FFF2-40B4-BE49-F238E27FC236}">
                <a16:creationId xmlns:a16="http://schemas.microsoft.com/office/drawing/2014/main" id="{781FF8D9-CB5D-45A0-8B69-2954C482A0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0866E0-1958-41F7-AA1B-FC8E1AC6FC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>
            <a:extLst>
              <a:ext uri="{FF2B5EF4-FFF2-40B4-BE49-F238E27FC236}">
                <a16:creationId xmlns:a16="http://schemas.microsoft.com/office/drawing/2014/main" id="{5AA6B2A0-358E-4B20-9743-4F2E70822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90883" name="Rectangle 3">
            <a:extLst>
              <a:ext uri="{FF2B5EF4-FFF2-40B4-BE49-F238E27FC236}">
                <a16:creationId xmlns:a16="http://schemas.microsoft.com/office/drawing/2014/main" id="{7E8D4F84-6D10-4A01-A37F-E32596476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90884" name="Rectangle 4">
            <a:extLst>
              <a:ext uri="{FF2B5EF4-FFF2-40B4-BE49-F238E27FC236}">
                <a16:creationId xmlns:a16="http://schemas.microsoft.com/office/drawing/2014/main" id="{6C29616E-CEF1-4487-8EBF-AB158AE493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90885" name="Rectangle 5">
            <a:extLst>
              <a:ext uri="{FF2B5EF4-FFF2-40B4-BE49-F238E27FC236}">
                <a16:creationId xmlns:a16="http://schemas.microsoft.com/office/drawing/2014/main" id="{4235C590-CD78-4CCF-A59A-BB6180EBF2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890886" name="Rectangle 6">
            <a:extLst>
              <a:ext uri="{FF2B5EF4-FFF2-40B4-BE49-F238E27FC236}">
                <a16:creationId xmlns:a16="http://schemas.microsoft.com/office/drawing/2014/main" id="{05BAD44C-E78F-4AFD-8598-18BC6C0CF1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91FE77-C012-431B-8FB1-F66D8CD510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>
            <a:extLst>
              <a:ext uri="{FF2B5EF4-FFF2-40B4-BE49-F238E27FC236}">
                <a16:creationId xmlns:a16="http://schemas.microsoft.com/office/drawing/2014/main" id="{9D7F98F3-82E8-4C47-A254-467F74A81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62915" name="Rectangle 3">
            <a:extLst>
              <a:ext uri="{FF2B5EF4-FFF2-40B4-BE49-F238E27FC236}">
                <a16:creationId xmlns:a16="http://schemas.microsoft.com/office/drawing/2014/main" id="{EA0E5500-107D-47C2-A2A6-75B468915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62916" name="Rectangle 4">
            <a:extLst>
              <a:ext uri="{FF2B5EF4-FFF2-40B4-BE49-F238E27FC236}">
                <a16:creationId xmlns:a16="http://schemas.microsoft.com/office/drawing/2014/main" id="{9306B09D-41CE-4AA6-8D82-07CE458E58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62917" name="Rectangle 5">
            <a:extLst>
              <a:ext uri="{FF2B5EF4-FFF2-40B4-BE49-F238E27FC236}">
                <a16:creationId xmlns:a16="http://schemas.microsoft.com/office/drawing/2014/main" id="{AD1E2DC5-6F1C-43F6-A4E1-257984E188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62918" name="Rectangle 6">
            <a:extLst>
              <a:ext uri="{FF2B5EF4-FFF2-40B4-BE49-F238E27FC236}">
                <a16:creationId xmlns:a16="http://schemas.microsoft.com/office/drawing/2014/main" id="{A5626EC3-9083-407E-AA8D-D7A9A88DE8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29BDD22-A362-4E87-93B6-15678A014E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Title Placeholder 1">
            <a:extLst>
              <a:ext uri="{FF2B5EF4-FFF2-40B4-BE49-F238E27FC236}">
                <a16:creationId xmlns:a16="http://schemas.microsoft.com/office/drawing/2014/main" id="{BDA08266-B31B-453F-BA38-9ECCAB4DAC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79299" name="Text Placeholder 2">
            <a:extLst>
              <a:ext uri="{FF2B5EF4-FFF2-40B4-BE49-F238E27FC236}">
                <a16:creationId xmlns:a16="http://schemas.microsoft.com/office/drawing/2014/main" id="{A65BBB0A-2DD8-4C85-AD93-5359F082ED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F4752-C574-412C-9DFC-E2DB91279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993D1-86D7-4CA4-9537-0A1FCE7FE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7918C-FE93-4FC2-96CA-F3889C7F2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63525E8B-EC36-4FA9-B0B6-E59CAA8066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Title Placeholder 1">
            <a:extLst>
              <a:ext uri="{FF2B5EF4-FFF2-40B4-BE49-F238E27FC236}">
                <a16:creationId xmlns:a16="http://schemas.microsoft.com/office/drawing/2014/main" id="{4A4147AA-3003-4652-8577-0C4DB59375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00803" name="Text Placeholder 2">
            <a:extLst>
              <a:ext uri="{FF2B5EF4-FFF2-40B4-BE49-F238E27FC236}">
                <a16:creationId xmlns:a16="http://schemas.microsoft.com/office/drawing/2014/main" id="{D0806E64-69E6-4226-96E3-F18C1DCF34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FFBB1-6477-4F64-BC7F-723C566F5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3F7A4-99B4-42E5-B401-E0E6CA02C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200F3-E067-4E37-83B9-E315A57C0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629FC6BE-6FBF-4E02-B15B-9A8E298B8F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hyperlink" Target="http://water.usu.edu/cuahsi/odm/cv.aspx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ahsi.org/his.html" TargetMode="Externa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>
            <a:extLst>
              <a:ext uri="{FF2B5EF4-FFF2-40B4-BE49-F238E27FC236}">
                <a16:creationId xmlns:a16="http://schemas.microsoft.com/office/drawing/2014/main" id="{5FA78F0B-201C-46CE-A320-932343B135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2288" y="609600"/>
            <a:ext cx="7840662" cy="2995613"/>
          </a:xfrm>
        </p:spPr>
        <p:txBody>
          <a:bodyPr anchor="ctr"/>
          <a:lstStyle/>
          <a:p>
            <a:r>
              <a:rPr lang="en-US" altLang="en-US" sz="4400">
                <a:solidFill>
                  <a:schemeClr val="tx1"/>
                </a:solidFill>
              </a:rPr>
              <a:t>Using an Observations Data Model in Hydrologic Information Systems</a:t>
            </a:r>
            <a:br>
              <a:rPr lang="en-US" altLang="en-US" sz="4400">
                <a:solidFill>
                  <a:srgbClr val="3399FF"/>
                </a:solidFill>
              </a:rPr>
            </a:br>
            <a:endParaRPr lang="en-US" altLang="en-US" sz="4400">
              <a:solidFill>
                <a:srgbClr val="3399FF"/>
              </a:solidFill>
            </a:endParaRPr>
          </a:p>
        </p:txBody>
      </p:sp>
      <p:sp>
        <p:nvSpPr>
          <p:cNvPr id="1059843" name="Rectangle 3">
            <a:extLst>
              <a:ext uri="{FF2B5EF4-FFF2-40B4-BE49-F238E27FC236}">
                <a16:creationId xmlns:a16="http://schemas.microsoft.com/office/drawing/2014/main" id="{C7617FBD-A8E5-4E4A-9589-CDD280EF8F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4663" y="3543300"/>
            <a:ext cx="8229600" cy="1611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David G Tarboton</a:t>
            </a:r>
          </a:p>
          <a:p>
            <a:pPr>
              <a:lnSpc>
                <a:spcPct val="80000"/>
              </a:lnSpc>
            </a:pPr>
            <a:r>
              <a:rPr lang="en-US" altLang="en-US"/>
              <a:t>Jeffery S Horsburgh</a:t>
            </a:r>
          </a:p>
          <a:p>
            <a:pPr>
              <a:lnSpc>
                <a:spcPct val="80000"/>
              </a:lnSpc>
            </a:pPr>
            <a:r>
              <a:rPr lang="en-US" altLang="en-US"/>
              <a:t>David R. Maidment</a:t>
            </a:r>
          </a:p>
          <a:p>
            <a:pPr>
              <a:lnSpc>
                <a:spcPct val="80000"/>
              </a:lnSpc>
            </a:pPr>
            <a:r>
              <a:rPr lang="en-US" altLang="en-US"/>
              <a:t>Ilya Zaslavsky</a:t>
            </a:r>
          </a:p>
          <a:p>
            <a:pPr>
              <a:lnSpc>
                <a:spcPct val="80000"/>
              </a:lnSpc>
            </a:pPr>
            <a:endParaRPr lang="en-US" altLang="en-US"/>
          </a:p>
        </p:txBody>
      </p:sp>
      <p:sp>
        <p:nvSpPr>
          <p:cNvPr id="1059844" name="Rectangle 4">
            <a:extLst>
              <a:ext uri="{FF2B5EF4-FFF2-40B4-BE49-F238E27FC236}">
                <a16:creationId xmlns:a16="http://schemas.microsoft.com/office/drawing/2014/main" id="{C8B11BA6-F7FD-4E75-82DF-51A6FC6A5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5" y="6096000"/>
            <a:ext cx="359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</a:rPr>
              <a:t>http://www.cuahsi.org/his.html</a:t>
            </a:r>
          </a:p>
        </p:txBody>
      </p:sp>
      <p:sp>
        <p:nvSpPr>
          <p:cNvPr id="1059845" name="Rectangle 5">
            <a:extLst>
              <a:ext uri="{FF2B5EF4-FFF2-40B4-BE49-F238E27FC236}">
                <a16:creationId xmlns:a16="http://schemas.microsoft.com/office/drawing/2014/main" id="{3A5ABF29-3A49-4591-B3D4-7C862615B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25" y="5759450"/>
            <a:ext cx="2654300" cy="10763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9846" name="Picture 6" descr="nsf4c">
            <a:extLst>
              <a:ext uri="{FF2B5EF4-FFF2-40B4-BE49-F238E27FC236}">
                <a16:creationId xmlns:a16="http://schemas.microsoft.com/office/drawing/2014/main" id="{EB2F4F18-963B-4690-B7FA-4DD392741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5827713"/>
            <a:ext cx="995362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847" name="Text Box 7">
            <a:extLst>
              <a:ext uri="{FF2B5EF4-FFF2-40B4-BE49-F238E27FC236}">
                <a16:creationId xmlns:a16="http://schemas.microsoft.com/office/drawing/2014/main" id="{4C917395-B501-40D5-9CB4-B79E8960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25" y="5943600"/>
            <a:ext cx="1666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Support</a:t>
            </a:r>
          </a:p>
          <a:p>
            <a:r>
              <a:rPr lang="en-US" altLang="en-US"/>
              <a:t>EAR 0622374</a:t>
            </a:r>
          </a:p>
        </p:txBody>
      </p:sp>
      <p:pic>
        <p:nvPicPr>
          <p:cNvPr id="1059848" name="Picture 8" descr="cuahsi_logo_4">
            <a:extLst>
              <a:ext uri="{FF2B5EF4-FFF2-40B4-BE49-F238E27FC236}">
                <a16:creationId xmlns:a16="http://schemas.microsoft.com/office/drawing/2014/main" id="{3BB71AE7-9B62-43C1-B966-3414560AF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10263"/>
            <a:ext cx="243840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130" name="Picture 2">
            <a:extLst>
              <a:ext uri="{FF2B5EF4-FFF2-40B4-BE49-F238E27FC236}">
                <a16:creationId xmlns:a16="http://schemas.microsoft.com/office/drawing/2014/main" id="{8419CB82-0606-48F3-9B92-3E6CA09A5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61950"/>
            <a:ext cx="6200775" cy="42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2131" name="Rectangle 3">
            <a:extLst>
              <a:ext uri="{FF2B5EF4-FFF2-40B4-BE49-F238E27FC236}">
                <a16:creationId xmlns:a16="http://schemas.microsoft.com/office/drawing/2014/main" id="{630F5CA6-663D-4593-9404-F94719C65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-52388"/>
            <a:ext cx="7772400" cy="835026"/>
          </a:xfrm>
        </p:spPr>
        <p:txBody>
          <a:bodyPr/>
          <a:lstStyle/>
          <a:p>
            <a:r>
              <a:rPr lang="en-US" altLang="en-US"/>
              <a:t>Variable attributes</a:t>
            </a:r>
          </a:p>
        </p:txBody>
      </p:sp>
      <p:sp>
        <p:nvSpPr>
          <p:cNvPr id="1072132" name="Text Box 4">
            <a:extLst>
              <a:ext uri="{FF2B5EF4-FFF2-40B4-BE49-F238E27FC236}">
                <a16:creationId xmlns:a16="http://schemas.microsoft.com/office/drawing/2014/main" id="{F8D9DD0B-EB9B-412A-8624-31C9C0D4B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675" y="3878263"/>
            <a:ext cx="6059488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</a:rPr>
              <a:t>VariableName</a:t>
            </a:r>
            <a:r>
              <a:rPr lang="en-US" altLang="en-US"/>
              <a:t>, e.g. discharge</a:t>
            </a:r>
          </a:p>
          <a:p>
            <a:r>
              <a:rPr lang="en-US" altLang="en-US">
                <a:solidFill>
                  <a:srgbClr val="FF3300"/>
                </a:solidFill>
              </a:rPr>
              <a:t>VariableCode</a:t>
            </a:r>
            <a:r>
              <a:rPr lang="en-US" altLang="en-US"/>
              <a:t>, e.g. NWIS:0060</a:t>
            </a:r>
          </a:p>
          <a:p>
            <a:r>
              <a:rPr lang="en-US" altLang="en-US">
                <a:solidFill>
                  <a:srgbClr val="FF3300"/>
                </a:solidFill>
              </a:rPr>
              <a:t>SampleMedium</a:t>
            </a:r>
            <a:r>
              <a:rPr lang="en-US" altLang="en-US"/>
              <a:t>, e.g. water</a:t>
            </a:r>
          </a:p>
          <a:p>
            <a:r>
              <a:rPr lang="en-US" altLang="en-US">
                <a:solidFill>
                  <a:srgbClr val="FF3300"/>
                </a:solidFill>
              </a:rPr>
              <a:t>ValueType</a:t>
            </a:r>
            <a:r>
              <a:rPr lang="en-US" altLang="en-US"/>
              <a:t>, e.g. field observation, laboratory sample</a:t>
            </a:r>
          </a:p>
          <a:p>
            <a:r>
              <a:rPr lang="en-US" altLang="en-US">
                <a:solidFill>
                  <a:srgbClr val="FF3300"/>
                </a:solidFill>
              </a:rPr>
              <a:t>IsRegular</a:t>
            </a:r>
            <a:r>
              <a:rPr lang="en-US" altLang="en-US"/>
              <a:t>, e.g. Yes for regular or No for intermittent</a:t>
            </a:r>
          </a:p>
          <a:p>
            <a:r>
              <a:rPr lang="en-US" altLang="en-US">
                <a:solidFill>
                  <a:srgbClr val="FF3300"/>
                </a:solidFill>
              </a:rPr>
              <a:t>TimeSupport</a:t>
            </a:r>
            <a:r>
              <a:rPr lang="en-US" altLang="en-US"/>
              <a:t> (averaging interval for observation)</a:t>
            </a:r>
          </a:p>
          <a:p>
            <a:r>
              <a:rPr lang="en-US" altLang="en-US">
                <a:solidFill>
                  <a:srgbClr val="FF3300"/>
                </a:solidFill>
              </a:rPr>
              <a:t>DataType</a:t>
            </a:r>
            <a:r>
              <a:rPr lang="en-US" altLang="en-US"/>
              <a:t>, e.g. Continuous, Instantaneous, Categorical</a:t>
            </a:r>
          </a:p>
          <a:p>
            <a:r>
              <a:rPr lang="en-US" altLang="en-US">
                <a:solidFill>
                  <a:srgbClr val="FF3300"/>
                </a:solidFill>
              </a:rPr>
              <a:t>GeneralCategory</a:t>
            </a:r>
            <a:r>
              <a:rPr lang="en-US" altLang="en-US"/>
              <a:t>, e.g. Climate, Water Quality</a:t>
            </a:r>
          </a:p>
          <a:p>
            <a:r>
              <a:rPr lang="en-US" altLang="en-US">
                <a:solidFill>
                  <a:srgbClr val="FF3300"/>
                </a:solidFill>
              </a:rPr>
              <a:t>NoDataValue</a:t>
            </a:r>
            <a:r>
              <a:rPr lang="en-US" altLang="en-US"/>
              <a:t>, e.g. -9999</a:t>
            </a:r>
          </a:p>
        </p:txBody>
      </p:sp>
      <p:sp>
        <p:nvSpPr>
          <p:cNvPr id="1072133" name="Text Box 5">
            <a:extLst>
              <a:ext uri="{FF2B5EF4-FFF2-40B4-BE49-F238E27FC236}">
                <a16:creationId xmlns:a16="http://schemas.microsoft.com/office/drawing/2014/main" id="{2DCD5CC1-4412-4B85-8716-C486421CB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225" y="1954213"/>
            <a:ext cx="1119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r>
              <a:rPr lang="en-US" altLang="en-US"/>
              <a:t>m</a:t>
            </a:r>
            <a:r>
              <a:rPr lang="en-US" altLang="en-US" baseline="30000"/>
              <a:t>3</a:t>
            </a:r>
            <a:r>
              <a:rPr lang="en-US" altLang="en-US"/>
              <a:t>/s</a:t>
            </a:r>
          </a:p>
        </p:txBody>
      </p:sp>
      <p:sp>
        <p:nvSpPr>
          <p:cNvPr id="1072134" name="Text Box 6">
            <a:extLst>
              <a:ext uri="{FF2B5EF4-FFF2-40B4-BE49-F238E27FC236}">
                <a16:creationId xmlns:a16="http://schemas.microsoft.com/office/drawing/2014/main" id="{DD1A54F4-3AA9-4493-A6F2-A0159D907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363" y="1738313"/>
            <a:ext cx="1119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r>
              <a:rPr lang="en-US" altLang="en-US"/>
              <a:t>Flow</a:t>
            </a:r>
          </a:p>
        </p:txBody>
      </p:sp>
      <p:sp>
        <p:nvSpPr>
          <p:cNvPr id="1072135" name="Text Box 7">
            <a:extLst>
              <a:ext uri="{FF2B5EF4-FFF2-40B4-BE49-F238E27FC236}">
                <a16:creationId xmlns:a16="http://schemas.microsoft.com/office/drawing/2014/main" id="{3460A5E6-6DF1-43AB-A57B-A71F72245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1570038"/>
            <a:ext cx="2700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r>
              <a:rPr lang="en-US" altLang="en-US" sz="1600"/>
              <a:t>Cubic meters per second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154" name="Picture 2">
            <a:extLst>
              <a:ext uri="{FF2B5EF4-FFF2-40B4-BE49-F238E27FC236}">
                <a16:creationId xmlns:a16="http://schemas.microsoft.com/office/drawing/2014/main" id="{55EBEEE7-466B-43EC-AA5C-E2F3F07F0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65275"/>
            <a:ext cx="6059488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155" name="Picture 3">
            <a:extLst>
              <a:ext uri="{FF2B5EF4-FFF2-40B4-BE49-F238E27FC236}">
                <a16:creationId xmlns:a16="http://schemas.microsoft.com/office/drawing/2014/main" id="{541F4E05-13BC-4F2F-807C-2E59F761A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876800"/>
            <a:ext cx="3571875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156" name="Picture 4">
            <a:extLst>
              <a:ext uri="{FF2B5EF4-FFF2-40B4-BE49-F238E27FC236}">
                <a16:creationId xmlns:a16="http://schemas.microsoft.com/office/drawing/2014/main" id="{15EF177C-8E49-4D35-88D5-E14E564C5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256213"/>
            <a:ext cx="4787900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157" name="Picture 5">
            <a:extLst>
              <a:ext uri="{FF2B5EF4-FFF2-40B4-BE49-F238E27FC236}">
                <a16:creationId xmlns:a16="http://schemas.microsoft.com/office/drawing/2014/main" id="{E160FE77-58D8-408A-80BC-CE3AB2E27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413125"/>
            <a:ext cx="8983663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3158" name="Rectangle 6">
            <a:extLst>
              <a:ext uri="{FF2B5EF4-FFF2-40B4-BE49-F238E27FC236}">
                <a16:creationId xmlns:a16="http://schemas.microsoft.com/office/drawing/2014/main" id="{AA20E5F3-C7E7-41B4-AA1A-896F6115F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134938"/>
            <a:ext cx="8048625" cy="1185862"/>
          </a:xfrm>
        </p:spPr>
        <p:txBody>
          <a:bodyPr/>
          <a:lstStyle/>
          <a:p>
            <a:r>
              <a:rPr lang="en-US" altLang="en-US" sz="4000"/>
              <a:t>Discharge, Stage, Concentration and Daily Average Example</a:t>
            </a:r>
          </a:p>
        </p:txBody>
      </p:sp>
      <p:sp>
        <p:nvSpPr>
          <p:cNvPr id="1073159" name="Oval 7">
            <a:extLst>
              <a:ext uri="{FF2B5EF4-FFF2-40B4-BE49-F238E27FC236}">
                <a16:creationId xmlns:a16="http://schemas.microsoft.com/office/drawing/2014/main" id="{DF01865B-837B-4F56-820D-DF50A2056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2014538"/>
            <a:ext cx="304800" cy="1052512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3160" name="Oval 8">
            <a:extLst>
              <a:ext uri="{FF2B5EF4-FFF2-40B4-BE49-F238E27FC236}">
                <a16:creationId xmlns:a16="http://schemas.microsoft.com/office/drawing/2014/main" id="{C31BB413-3216-4AE6-98C2-FA9578DB1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3776663"/>
            <a:ext cx="315912" cy="6572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73161" name="AutoShape 9">
            <a:extLst>
              <a:ext uri="{FF2B5EF4-FFF2-40B4-BE49-F238E27FC236}">
                <a16:creationId xmlns:a16="http://schemas.microsoft.com/office/drawing/2014/main" id="{AE19E24D-D9E8-4111-88FA-0CE8E0862863}"/>
              </a:ext>
            </a:extLst>
          </p:cNvPr>
          <p:cNvCxnSpPr>
            <a:cxnSpLocks noChangeShapeType="1"/>
            <a:stCxn id="1073159" idx="4"/>
            <a:endCxn id="1073160" idx="0"/>
          </p:cNvCxnSpPr>
          <p:nvPr/>
        </p:nvCxnSpPr>
        <p:spPr bwMode="auto">
          <a:xfrm rot="5400000">
            <a:off x="3255169" y="678657"/>
            <a:ext cx="681037" cy="5486400"/>
          </a:xfrm>
          <a:prstGeom prst="bentConnector3">
            <a:avLst>
              <a:gd name="adj1" fmla="val 38926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3162" name="Oval 10">
            <a:extLst>
              <a:ext uri="{FF2B5EF4-FFF2-40B4-BE49-F238E27FC236}">
                <a16:creationId xmlns:a16="http://schemas.microsoft.com/office/drawing/2014/main" id="{CCE7FC7C-213C-4BD0-ACB6-C6A76F407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663" y="2012950"/>
            <a:ext cx="304800" cy="106045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3163" name="Oval 11">
            <a:extLst>
              <a:ext uri="{FF2B5EF4-FFF2-40B4-BE49-F238E27FC236}">
                <a16:creationId xmlns:a16="http://schemas.microsoft.com/office/drawing/2014/main" id="{5A12B4A3-70EE-4919-A6CF-59D4CB00A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813" y="5626100"/>
            <a:ext cx="304800" cy="71755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73164" name="AutoShape 12">
            <a:extLst>
              <a:ext uri="{FF2B5EF4-FFF2-40B4-BE49-F238E27FC236}">
                <a16:creationId xmlns:a16="http://schemas.microsoft.com/office/drawing/2014/main" id="{D18E4BD7-F0F6-49B8-902C-8E52DA49D02A}"/>
              </a:ext>
            </a:extLst>
          </p:cNvPr>
          <p:cNvCxnSpPr>
            <a:cxnSpLocks noChangeShapeType="1"/>
            <a:stCxn id="1073162" idx="4"/>
            <a:endCxn id="1073163" idx="0"/>
          </p:cNvCxnSpPr>
          <p:nvPr/>
        </p:nvCxnSpPr>
        <p:spPr bwMode="auto">
          <a:xfrm rot="5400000">
            <a:off x="4727575" y="3362326"/>
            <a:ext cx="2524125" cy="1974850"/>
          </a:xfrm>
          <a:prstGeom prst="bentConnector3">
            <a:avLst>
              <a:gd name="adj1" fmla="val 67921"/>
            </a:avLst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3165" name="Oval 13">
            <a:extLst>
              <a:ext uri="{FF2B5EF4-FFF2-40B4-BE49-F238E27FC236}">
                <a16:creationId xmlns:a16="http://schemas.microsoft.com/office/drawing/2014/main" id="{912089A3-56FE-4363-B90F-7BE405E5F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325" y="3794125"/>
            <a:ext cx="304800" cy="679450"/>
          </a:xfrm>
          <a:prstGeom prst="ellips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3166" name="Oval 14">
            <a:extLst>
              <a:ext uri="{FF2B5EF4-FFF2-40B4-BE49-F238E27FC236}">
                <a16:creationId xmlns:a16="http://schemas.microsoft.com/office/drawing/2014/main" id="{8025A05A-212A-4E24-B0B9-5C59E969B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5214938"/>
            <a:ext cx="304800" cy="555625"/>
          </a:xfrm>
          <a:prstGeom prst="ellips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73167" name="AutoShape 15">
            <a:extLst>
              <a:ext uri="{FF2B5EF4-FFF2-40B4-BE49-F238E27FC236}">
                <a16:creationId xmlns:a16="http://schemas.microsoft.com/office/drawing/2014/main" id="{39EC03DA-389E-42F8-92A8-964E29A98EC2}"/>
              </a:ext>
            </a:extLst>
          </p:cNvPr>
          <p:cNvCxnSpPr>
            <a:cxnSpLocks noChangeShapeType="1"/>
            <a:stCxn id="1073165" idx="4"/>
            <a:endCxn id="1073166" idx="0"/>
          </p:cNvCxnSpPr>
          <p:nvPr/>
        </p:nvCxnSpPr>
        <p:spPr bwMode="auto">
          <a:xfrm rot="5400000">
            <a:off x="2256631" y="2926557"/>
            <a:ext cx="712787" cy="3835400"/>
          </a:xfrm>
          <a:prstGeom prst="bentConnector3">
            <a:avLst>
              <a:gd name="adj1" fmla="val 31847"/>
            </a:avLst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3168" name="Oval 16">
            <a:extLst>
              <a:ext uri="{FF2B5EF4-FFF2-40B4-BE49-F238E27FC236}">
                <a16:creationId xmlns:a16="http://schemas.microsoft.com/office/drawing/2014/main" id="{9100C291-0E94-4C15-AEDA-22F14AE60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050" y="3692525"/>
            <a:ext cx="936625" cy="8112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178" name="Picture 2">
            <a:extLst>
              <a:ext uri="{FF2B5EF4-FFF2-40B4-BE49-F238E27FC236}">
                <a16:creationId xmlns:a16="http://schemas.microsoft.com/office/drawing/2014/main" id="{6B233A6D-0FB2-4552-88F8-E6F522BEC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36650"/>
            <a:ext cx="677545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179" name="Picture 3">
            <a:extLst>
              <a:ext uri="{FF2B5EF4-FFF2-40B4-BE49-F238E27FC236}">
                <a16:creationId xmlns:a16="http://schemas.microsoft.com/office/drawing/2014/main" id="{0BE7B5EC-FB59-4BFD-ACDA-A252BFFC3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275263"/>
            <a:ext cx="3757613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180" name="Picture 4">
            <a:extLst>
              <a:ext uri="{FF2B5EF4-FFF2-40B4-BE49-F238E27FC236}">
                <a16:creationId xmlns:a16="http://schemas.microsoft.com/office/drawing/2014/main" id="{1E18E23D-A514-4641-9E1E-83FE9A04C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375275"/>
            <a:ext cx="46482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181" name="Picture 5">
            <a:extLst>
              <a:ext uri="{FF2B5EF4-FFF2-40B4-BE49-F238E27FC236}">
                <a16:creationId xmlns:a16="http://schemas.microsoft.com/office/drawing/2014/main" id="{C7DF6EF4-7D39-4166-95CD-8E59897F1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095750"/>
            <a:ext cx="868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182" name="Picture 6">
            <a:extLst>
              <a:ext uri="{FF2B5EF4-FFF2-40B4-BE49-F238E27FC236}">
                <a16:creationId xmlns:a16="http://schemas.microsoft.com/office/drawing/2014/main" id="{A98C5451-3E25-4418-B597-D658AC4A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84238"/>
            <a:ext cx="19034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4183" name="Oval 7">
            <a:extLst>
              <a:ext uri="{FF2B5EF4-FFF2-40B4-BE49-F238E27FC236}">
                <a16:creationId xmlns:a16="http://schemas.microsoft.com/office/drawing/2014/main" id="{1EEB2040-3E38-4E97-85A1-9D588BE11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695450"/>
            <a:ext cx="368300" cy="1968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4184" name="Oval 8">
            <a:extLst>
              <a:ext uri="{FF2B5EF4-FFF2-40B4-BE49-F238E27FC236}">
                <a16:creationId xmlns:a16="http://schemas.microsoft.com/office/drawing/2014/main" id="{1A38E945-68F9-40F4-9138-B5F36BEB2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475" y="1233488"/>
            <a:ext cx="304800" cy="2238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4185" name="Oval 9">
            <a:extLst>
              <a:ext uri="{FF2B5EF4-FFF2-40B4-BE49-F238E27FC236}">
                <a16:creationId xmlns:a16="http://schemas.microsoft.com/office/drawing/2014/main" id="{8BC354A5-3AA4-4E9A-9464-30405D94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1639888"/>
            <a:ext cx="381000" cy="273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4186" name="Oval 10">
            <a:extLst>
              <a:ext uri="{FF2B5EF4-FFF2-40B4-BE49-F238E27FC236}">
                <a16:creationId xmlns:a16="http://schemas.microsoft.com/office/drawing/2014/main" id="{203A10C8-0B6D-47A6-89F1-1AB5CFD40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4495800"/>
            <a:ext cx="357188" cy="2286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4187" name="Oval 11">
            <a:extLst>
              <a:ext uri="{FF2B5EF4-FFF2-40B4-BE49-F238E27FC236}">
                <a16:creationId xmlns:a16="http://schemas.microsoft.com/office/drawing/2014/main" id="{804D039D-E010-424A-9460-8C0B10855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63" y="4484688"/>
            <a:ext cx="304800" cy="228600"/>
          </a:xfrm>
          <a:prstGeom prst="ellips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4188" name="Oval 12">
            <a:extLst>
              <a:ext uri="{FF2B5EF4-FFF2-40B4-BE49-F238E27FC236}">
                <a16:creationId xmlns:a16="http://schemas.microsoft.com/office/drawing/2014/main" id="{103C6E41-92D4-4F59-B62E-86A774172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8" y="5792788"/>
            <a:ext cx="304800" cy="228600"/>
          </a:xfrm>
          <a:prstGeom prst="ellips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4189" name="Oval 13">
            <a:extLst>
              <a:ext uri="{FF2B5EF4-FFF2-40B4-BE49-F238E27FC236}">
                <a16:creationId xmlns:a16="http://schemas.microsoft.com/office/drawing/2014/main" id="{628A0650-E388-4F22-A0FA-D577EF1D1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633538"/>
            <a:ext cx="381000" cy="30480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4190" name="Oval 14">
            <a:extLst>
              <a:ext uri="{FF2B5EF4-FFF2-40B4-BE49-F238E27FC236}">
                <a16:creationId xmlns:a16="http://schemas.microsoft.com/office/drawing/2014/main" id="{B9A793F9-C80D-495B-8904-C27E164DA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5838825"/>
            <a:ext cx="381000" cy="30480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74191" name="AutoShape 15">
            <a:extLst>
              <a:ext uri="{FF2B5EF4-FFF2-40B4-BE49-F238E27FC236}">
                <a16:creationId xmlns:a16="http://schemas.microsoft.com/office/drawing/2014/main" id="{3EDAA6A1-DE2E-4A54-8469-CB597E5C7345}"/>
              </a:ext>
            </a:extLst>
          </p:cNvPr>
          <p:cNvCxnSpPr>
            <a:cxnSpLocks noChangeShapeType="1"/>
            <a:stCxn id="1074183" idx="6"/>
            <a:endCxn id="1074184" idx="2"/>
          </p:cNvCxnSpPr>
          <p:nvPr/>
        </p:nvCxnSpPr>
        <p:spPr bwMode="auto">
          <a:xfrm flipV="1">
            <a:off x="6831013" y="1346200"/>
            <a:ext cx="892175" cy="447675"/>
          </a:xfrm>
          <a:prstGeom prst="bentConnector3">
            <a:avLst>
              <a:gd name="adj1" fmla="val 49644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4192" name="AutoShape 16">
            <a:extLst>
              <a:ext uri="{FF2B5EF4-FFF2-40B4-BE49-F238E27FC236}">
                <a16:creationId xmlns:a16="http://schemas.microsoft.com/office/drawing/2014/main" id="{4C30ED63-7EA0-4A50-898A-3A918F9BECBC}"/>
              </a:ext>
            </a:extLst>
          </p:cNvPr>
          <p:cNvCxnSpPr>
            <a:cxnSpLocks noChangeShapeType="1"/>
            <a:stCxn id="1074185" idx="4"/>
            <a:endCxn id="1074186" idx="0"/>
          </p:cNvCxnSpPr>
          <p:nvPr/>
        </p:nvCxnSpPr>
        <p:spPr bwMode="auto">
          <a:xfrm rot="5400000">
            <a:off x="1744663" y="1000125"/>
            <a:ext cx="2554288" cy="4408487"/>
          </a:xfrm>
          <a:prstGeom prst="bentConnector3">
            <a:avLst>
              <a:gd name="adj1" fmla="val 49968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4193" name="AutoShape 17">
            <a:extLst>
              <a:ext uri="{FF2B5EF4-FFF2-40B4-BE49-F238E27FC236}">
                <a16:creationId xmlns:a16="http://schemas.microsoft.com/office/drawing/2014/main" id="{D1915B24-A7CC-4763-A0B0-786FA0AC5195}"/>
              </a:ext>
            </a:extLst>
          </p:cNvPr>
          <p:cNvCxnSpPr>
            <a:cxnSpLocks noChangeShapeType="1"/>
            <a:stCxn id="1074189" idx="4"/>
            <a:endCxn id="1074190" idx="0"/>
          </p:cNvCxnSpPr>
          <p:nvPr/>
        </p:nvCxnSpPr>
        <p:spPr bwMode="auto">
          <a:xfrm rot="5400000">
            <a:off x="3416300" y="3460750"/>
            <a:ext cx="3871913" cy="855663"/>
          </a:xfrm>
          <a:prstGeom prst="bentConnector3">
            <a:avLst>
              <a:gd name="adj1" fmla="val 49981"/>
            </a:avLst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4194" name="AutoShape 18">
            <a:extLst>
              <a:ext uri="{FF2B5EF4-FFF2-40B4-BE49-F238E27FC236}">
                <a16:creationId xmlns:a16="http://schemas.microsoft.com/office/drawing/2014/main" id="{A966C268-6F45-4ADF-860C-96BBD4699409}"/>
              </a:ext>
            </a:extLst>
          </p:cNvPr>
          <p:cNvCxnSpPr>
            <a:cxnSpLocks noChangeShapeType="1"/>
            <a:stCxn id="1074187" idx="4"/>
            <a:endCxn id="1074188" idx="0"/>
          </p:cNvCxnSpPr>
          <p:nvPr/>
        </p:nvCxnSpPr>
        <p:spPr bwMode="auto">
          <a:xfrm rot="5400000">
            <a:off x="1811338" y="3736975"/>
            <a:ext cx="1050925" cy="3032125"/>
          </a:xfrm>
          <a:prstGeom prst="bentConnector3">
            <a:avLst>
              <a:gd name="adj1" fmla="val 41690"/>
            </a:avLst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4195" name="Rectangle 19">
            <a:extLst>
              <a:ext uri="{FF2B5EF4-FFF2-40B4-BE49-F238E27FC236}">
                <a16:creationId xmlns:a16="http://schemas.microsoft.com/office/drawing/2014/main" id="{2E1676C5-F16F-48C5-AFB6-46473FB0F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1709738"/>
            <a:ext cx="6400800" cy="152400"/>
          </a:xfrm>
          <a:prstGeom prst="rect">
            <a:avLst/>
          </a:prstGeom>
          <a:solidFill>
            <a:srgbClr val="FFFF99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4196" name="Oval 20">
            <a:extLst>
              <a:ext uri="{FF2B5EF4-FFF2-40B4-BE49-F238E27FC236}">
                <a16:creationId xmlns:a16="http://schemas.microsoft.com/office/drawing/2014/main" id="{4AC0F2AA-8A9D-4D0B-A889-28BC9A80E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1231900"/>
            <a:ext cx="339725" cy="233363"/>
          </a:xfrm>
          <a:prstGeom prst="ellips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4197" name="Oval 21">
            <a:extLst>
              <a:ext uri="{FF2B5EF4-FFF2-40B4-BE49-F238E27FC236}">
                <a16:creationId xmlns:a16="http://schemas.microsoft.com/office/drawing/2014/main" id="{283B4D21-CD67-4185-97B0-4F484FA4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0"/>
            <a:ext cx="457200" cy="228600"/>
          </a:xfrm>
          <a:prstGeom prst="ellips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74198" name="AutoShape 22">
            <a:extLst>
              <a:ext uri="{FF2B5EF4-FFF2-40B4-BE49-F238E27FC236}">
                <a16:creationId xmlns:a16="http://schemas.microsoft.com/office/drawing/2014/main" id="{55117D91-5A4A-4B76-B70A-B0FDE791B272}"/>
              </a:ext>
            </a:extLst>
          </p:cNvPr>
          <p:cNvCxnSpPr>
            <a:cxnSpLocks noChangeShapeType="1"/>
            <a:stCxn id="1074197" idx="0"/>
            <a:endCxn id="1074196" idx="0"/>
          </p:cNvCxnSpPr>
          <p:nvPr/>
        </p:nvCxnSpPr>
        <p:spPr bwMode="auto">
          <a:xfrm rot="16200000">
            <a:off x="4587082" y="-2531269"/>
            <a:ext cx="292100" cy="7789863"/>
          </a:xfrm>
          <a:prstGeom prst="bentConnector3">
            <a:avLst>
              <a:gd name="adj1" fmla="val 234236"/>
            </a:avLst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4199" name="Rectangle 23">
            <a:extLst>
              <a:ext uri="{FF2B5EF4-FFF2-40B4-BE49-F238E27FC236}">
                <a16:creationId xmlns:a16="http://schemas.microsoft.com/office/drawing/2014/main" id="{DF5B80D5-64EA-4E0C-92E1-DAC4F0ABA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101600"/>
            <a:ext cx="7772400" cy="536575"/>
          </a:xfrm>
          <a:noFill/>
          <a:ln/>
        </p:spPr>
        <p:txBody>
          <a:bodyPr/>
          <a:lstStyle/>
          <a:p>
            <a:r>
              <a:rPr lang="en-US" altLang="en-US" sz="4000">
                <a:latin typeface="Times New Roman" panose="02020603050405020304" pitchFamily="18" charset="0"/>
              </a:rPr>
              <a:t>Stage and Streamflow Example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226" name="Picture 2">
            <a:extLst>
              <a:ext uri="{FF2B5EF4-FFF2-40B4-BE49-F238E27FC236}">
                <a16:creationId xmlns:a16="http://schemas.microsoft.com/office/drawing/2014/main" id="{78D151D9-54A7-46EA-ABFE-F49F47D89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122363"/>
            <a:ext cx="5938838" cy="39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6227" name="Rectangle 3">
            <a:extLst>
              <a:ext uri="{FF2B5EF4-FFF2-40B4-BE49-F238E27FC236}">
                <a16:creationId xmlns:a16="http://schemas.microsoft.com/office/drawing/2014/main" id="{D38F7A18-81BD-4553-8D26-F0B67DFB3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1143000"/>
          </a:xfrm>
        </p:spPr>
        <p:txBody>
          <a:bodyPr/>
          <a:lstStyle/>
          <a:p>
            <a:r>
              <a:rPr lang="en-US" altLang="en-US"/>
              <a:t>Offset</a:t>
            </a:r>
          </a:p>
        </p:txBody>
      </p:sp>
      <p:sp>
        <p:nvSpPr>
          <p:cNvPr id="1076228" name="Text Box 4">
            <a:extLst>
              <a:ext uri="{FF2B5EF4-FFF2-40B4-BE49-F238E27FC236}">
                <a16:creationId xmlns:a16="http://schemas.microsoft.com/office/drawing/2014/main" id="{AB3E1D17-7323-4BD0-B7F6-07CD7509D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963" y="2644775"/>
            <a:ext cx="43497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OffsetValue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Distance from a datum or control point at which an observation was made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OffsetType</a:t>
            </a:r>
            <a:r>
              <a:rPr lang="en-US" altLang="en-US" sz="2400"/>
              <a:t> defines the type of offset, e.g. distance below water level, distance above ground surface, or distance from bank of river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250" name="Picture 2">
            <a:extLst>
              <a:ext uri="{FF2B5EF4-FFF2-40B4-BE49-F238E27FC236}">
                <a16:creationId xmlns:a16="http://schemas.microsoft.com/office/drawing/2014/main" id="{F4421419-EE43-4F56-9B5E-BC2456E7E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560388"/>
            <a:ext cx="7202488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251" name="Picture 3">
            <a:extLst>
              <a:ext uri="{FF2B5EF4-FFF2-40B4-BE49-F238E27FC236}">
                <a16:creationId xmlns:a16="http://schemas.microsoft.com/office/drawing/2014/main" id="{E5DCE465-145E-4186-A38A-9EB80ED96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51538"/>
            <a:ext cx="6248400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252" name="Picture 4">
            <a:extLst>
              <a:ext uri="{FF2B5EF4-FFF2-40B4-BE49-F238E27FC236}">
                <a16:creationId xmlns:a16="http://schemas.microsoft.com/office/drawing/2014/main" id="{0035641F-9090-4ABD-82D0-B9E0EBE7E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953000"/>
            <a:ext cx="40481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253" name="Picture 5">
            <a:extLst>
              <a:ext uri="{FF2B5EF4-FFF2-40B4-BE49-F238E27FC236}">
                <a16:creationId xmlns:a16="http://schemas.microsoft.com/office/drawing/2014/main" id="{7C304699-FA31-43EE-880D-AEBCC0B7A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3676650"/>
            <a:ext cx="44196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254" name="Picture 6">
            <a:extLst>
              <a:ext uri="{FF2B5EF4-FFF2-40B4-BE49-F238E27FC236}">
                <a16:creationId xmlns:a16="http://schemas.microsoft.com/office/drawing/2014/main" id="{E87B95C5-F643-4439-8018-9E0B86721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38450"/>
            <a:ext cx="853440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255" name="Picture 7">
            <a:extLst>
              <a:ext uri="{FF2B5EF4-FFF2-40B4-BE49-F238E27FC236}">
                <a16:creationId xmlns:a16="http://schemas.microsoft.com/office/drawing/2014/main" id="{394BF01D-C765-4455-8AAD-2037778B1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64088"/>
            <a:ext cx="22034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7256" name="Picture 8">
            <a:extLst>
              <a:ext uri="{FF2B5EF4-FFF2-40B4-BE49-F238E27FC236}">
                <a16:creationId xmlns:a16="http://schemas.microsoft.com/office/drawing/2014/main" id="{A0003CB4-FAC9-4F00-ACE9-425C7CC9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32766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7257" name="Oval 9">
            <a:extLst>
              <a:ext uri="{FF2B5EF4-FFF2-40B4-BE49-F238E27FC236}">
                <a16:creationId xmlns:a16="http://schemas.microsoft.com/office/drawing/2014/main" id="{A46E57A6-6705-4256-A8AA-3A4F45DE5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971550"/>
            <a:ext cx="381000" cy="1543050"/>
          </a:xfrm>
          <a:prstGeom prst="ellips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58" name="Oval 10">
            <a:extLst>
              <a:ext uri="{FF2B5EF4-FFF2-40B4-BE49-F238E27FC236}">
                <a16:creationId xmlns:a16="http://schemas.microsoft.com/office/drawing/2014/main" id="{1B14299A-C8A7-4E42-B789-FB7B3E8ED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1425" y="1047750"/>
            <a:ext cx="381000" cy="1524000"/>
          </a:xfrm>
          <a:prstGeom prst="ellips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59" name="Oval 11">
            <a:extLst>
              <a:ext uri="{FF2B5EF4-FFF2-40B4-BE49-F238E27FC236}">
                <a16:creationId xmlns:a16="http://schemas.microsoft.com/office/drawing/2014/main" id="{5C293518-F848-4A0D-8616-C5810BA44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725" y="1047750"/>
            <a:ext cx="457200" cy="1447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0" name="Oval 12">
            <a:extLst>
              <a:ext uri="{FF2B5EF4-FFF2-40B4-BE49-F238E27FC236}">
                <a16:creationId xmlns:a16="http://schemas.microsoft.com/office/drawing/2014/main" id="{ADA79B95-3A22-4333-949A-09C9B78D6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25" y="4095750"/>
            <a:ext cx="381000" cy="257175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1" name="Oval 13">
            <a:extLst>
              <a:ext uri="{FF2B5EF4-FFF2-40B4-BE49-F238E27FC236}">
                <a16:creationId xmlns:a16="http://schemas.microsoft.com/office/drawing/2014/main" id="{9C9F94EA-518B-4312-927B-8D961209F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650" y="3095625"/>
            <a:ext cx="381000" cy="277813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2" name="Oval 14">
            <a:extLst>
              <a:ext uri="{FF2B5EF4-FFF2-40B4-BE49-F238E27FC236}">
                <a16:creationId xmlns:a16="http://schemas.microsoft.com/office/drawing/2014/main" id="{45BA1A62-202E-4CC8-B17B-48861439D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114675"/>
            <a:ext cx="228600" cy="219075"/>
          </a:xfrm>
          <a:prstGeom prst="ellips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3" name="Oval 15">
            <a:extLst>
              <a:ext uri="{FF2B5EF4-FFF2-40B4-BE49-F238E27FC236}">
                <a16:creationId xmlns:a16="http://schemas.microsoft.com/office/drawing/2014/main" id="{BD3F9639-BF89-46AF-AB95-4BF5D8333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5334000"/>
            <a:ext cx="381000" cy="336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4" name="Oval 16">
            <a:extLst>
              <a:ext uri="{FF2B5EF4-FFF2-40B4-BE49-F238E27FC236}">
                <a16:creationId xmlns:a16="http://schemas.microsoft.com/office/drawing/2014/main" id="{CE1017C9-9493-4D69-AD7F-5A34F1D74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114800"/>
            <a:ext cx="381000" cy="381000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5" name="Oval 17">
            <a:extLst>
              <a:ext uri="{FF2B5EF4-FFF2-40B4-BE49-F238E27FC236}">
                <a16:creationId xmlns:a16="http://schemas.microsoft.com/office/drawing/2014/main" id="{04414BD4-2ED2-4766-8EDE-892CA5CB1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5186363"/>
            <a:ext cx="609600" cy="1371600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77266" name="AutoShape 18">
            <a:extLst>
              <a:ext uri="{FF2B5EF4-FFF2-40B4-BE49-F238E27FC236}">
                <a16:creationId xmlns:a16="http://schemas.microsoft.com/office/drawing/2014/main" id="{F6A7C290-8B37-46D6-B7F9-959D58E6CEAA}"/>
              </a:ext>
            </a:extLst>
          </p:cNvPr>
          <p:cNvCxnSpPr>
            <a:cxnSpLocks noChangeShapeType="1"/>
            <a:stCxn id="1077264" idx="4"/>
            <a:endCxn id="1077265" idx="0"/>
          </p:cNvCxnSpPr>
          <p:nvPr/>
        </p:nvCxnSpPr>
        <p:spPr bwMode="auto">
          <a:xfrm rot="5400000">
            <a:off x="957263" y="4795838"/>
            <a:ext cx="661987" cy="90487"/>
          </a:xfrm>
          <a:prstGeom prst="bentConnector3">
            <a:avLst>
              <a:gd name="adj1" fmla="val 49880"/>
            </a:avLst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7267" name="AutoShape 19">
            <a:extLst>
              <a:ext uri="{FF2B5EF4-FFF2-40B4-BE49-F238E27FC236}">
                <a16:creationId xmlns:a16="http://schemas.microsoft.com/office/drawing/2014/main" id="{6E2DE7E0-48A1-4D2C-B340-FF732D413B52}"/>
              </a:ext>
            </a:extLst>
          </p:cNvPr>
          <p:cNvCxnSpPr>
            <a:cxnSpLocks noChangeShapeType="1"/>
            <a:stCxn id="1077261" idx="4"/>
            <a:endCxn id="1077260" idx="2"/>
          </p:cNvCxnSpPr>
          <p:nvPr/>
        </p:nvCxnSpPr>
        <p:spPr bwMode="auto">
          <a:xfrm rot="16200000" flipH="1">
            <a:off x="3741737" y="3513138"/>
            <a:ext cx="836613" cy="585788"/>
          </a:xfrm>
          <a:prstGeom prst="bentConnector2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7268" name="AutoShape 20">
            <a:extLst>
              <a:ext uri="{FF2B5EF4-FFF2-40B4-BE49-F238E27FC236}">
                <a16:creationId xmlns:a16="http://schemas.microsoft.com/office/drawing/2014/main" id="{1A2DDAE5-351E-4819-82FB-3628624B654A}"/>
              </a:ext>
            </a:extLst>
          </p:cNvPr>
          <p:cNvCxnSpPr>
            <a:cxnSpLocks noChangeShapeType="1"/>
            <a:stCxn id="1077257" idx="2"/>
            <a:endCxn id="1077262" idx="0"/>
          </p:cNvCxnSpPr>
          <p:nvPr/>
        </p:nvCxnSpPr>
        <p:spPr bwMode="auto">
          <a:xfrm rot="10800000" flipV="1">
            <a:off x="876300" y="1743075"/>
            <a:ext cx="4529138" cy="1357313"/>
          </a:xfrm>
          <a:prstGeom prst="bentConnector2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7269" name="AutoShape 21">
            <a:extLst>
              <a:ext uri="{FF2B5EF4-FFF2-40B4-BE49-F238E27FC236}">
                <a16:creationId xmlns:a16="http://schemas.microsoft.com/office/drawing/2014/main" id="{C8E41DF8-0F87-4B62-82B5-6803632F0285}"/>
              </a:ext>
            </a:extLst>
          </p:cNvPr>
          <p:cNvCxnSpPr>
            <a:cxnSpLocks noChangeShapeType="1"/>
            <a:stCxn id="1077259" idx="4"/>
            <a:endCxn id="1077263" idx="0"/>
          </p:cNvCxnSpPr>
          <p:nvPr/>
        </p:nvCxnSpPr>
        <p:spPr bwMode="auto">
          <a:xfrm rot="5400000">
            <a:off x="4826794" y="2974182"/>
            <a:ext cx="2809875" cy="1881187"/>
          </a:xfrm>
          <a:prstGeom prst="bentConnector3">
            <a:avLst>
              <a:gd name="adj1" fmla="val 37681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7270" name="Oval 22">
            <a:extLst>
              <a:ext uri="{FF2B5EF4-FFF2-40B4-BE49-F238E27FC236}">
                <a16:creationId xmlns:a16="http://schemas.microsoft.com/office/drawing/2014/main" id="{86B42922-B689-4C4D-9677-79433ECA5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525" y="6299200"/>
            <a:ext cx="381000" cy="381000"/>
          </a:xfrm>
          <a:prstGeom prst="ellips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77271" name="AutoShape 23">
            <a:extLst>
              <a:ext uri="{FF2B5EF4-FFF2-40B4-BE49-F238E27FC236}">
                <a16:creationId xmlns:a16="http://schemas.microsoft.com/office/drawing/2014/main" id="{7F637BC7-ADF4-4056-8E39-252752A63447}"/>
              </a:ext>
            </a:extLst>
          </p:cNvPr>
          <p:cNvCxnSpPr>
            <a:cxnSpLocks noChangeShapeType="1"/>
            <a:stCxn id="1077258" idx="4"/>
            <a:endCxn id="1077270" idx="0"/>
          </p:cNvCxnSpPr>
          <p:nvPr/>
        </p:nvCxnSpPr>
        <p:spPr bwMode="auto">
          <a:xfrm rot="5400000">
            <a:off x="3729037" y="2232026"/>
            <a:ext cx="3698875" cy="4406900"/>
          </a:xfrm>
          <a:prstGeom prst="bentConnector3">
            <a:avLst>
              <a:gd name="adj1" fmla="val 59699"/>
            </a:avLst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7272" name="Oval 24">
            <a:extLst>
              <a:ext uri="{FF2B5EF4-FFF2-40B4-BE49-F238E27FC236}">
                <a16:creationId xmlns:a16="http://schemas.microsoft.com/office/drawing/2014/main" id="{F94FFA8E-A797-4E07-9C19-6EC839FDE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77273" name="Oval 25">
            <a:extLst>
              <a:ext uri="{FF2B5EF4-FFF2-40B4-BE49-F238E27FC236}">
                <a16:creationId xmlns:a16="http://schemas.microsoft.com/office/drawing/2014/main" id="{0AB1C5DC-5AEF-4689-B77B-842E23CEA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4314825"/>
            <a:ext cx="381000" cy="228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1077274" name="AutoShape 26">
            <a:extLst>
              <a:ext uri="{FF2B5EF4-FFF2-40B4-BE49-F238E27FC236}">
                <a16:creationId xmlns:a16="http://schemas.microsoft.com/office/drawing/2014/main" id="{257E4A5F-7A00-468C-9689-D4FA3BE578CF}"/>
              </a:ext>
            </a:extLst>
          </p:cNvPr>
          <p:cNvCxnSpPr>
            <a:cxnSpLocks noChangeShapeType="1"/>
            <a:stCxn id="1077273" idx="4"/>
            <a:endCxn id="1077272" idx="0"/>
          </p:cNvCxnSpPr>
          <p:nvPr/>
        </p:nvCxnSpPr>
        <p:spPr bwMode="auto">
          <a:xfrm rot="16200000" flipH="1">
            <a:off x="5086350" y="4119563"/>
            <a:ext cx="762000" cy="1638300"/>
          </a:xfrm>
          <a:prstGeom prst="bentConnector3">
            <a:avLst>
              <a:gd name="adj1" fmla="val 39995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7275" name="Rectangle 27">
            <a:extLst>
              <a:ext uri="{FF2B5EF4-FFF2-40B4-BE49-F238E27FC236}">
                <a16:creationId xmlns:a16="http://schemas.microsoft.com/office/drawing/2014/main" id="{F4D63DB7-94CF-4D27-B8F2-C900C45B5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863" y="0"/>
            <a:ext cx="8620125" cy="479425"/>
          </a:xfrm>
          <a:noFill/>
          <a:ln/>
        </p:spPr>
        <p:txBody>
          <a:bodyPr lIns="91410" tIns="45706" rIns="91410" bIns="45706"/>
          <a:lstStyle/>
          <a:p>
            <a:r>
              <a:rPr lang="en-US" altLang="en-US" sz="3200"/>
              <a:t>Water Chemistry from a profile in a lake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322" name="Picture 2">
            <a:extLst>
              <a:ext uri="{FF2B5EF4-FFF2-40B4-BE49-F238E27FC236}">
                <a16:creationId xmlns:a16="http://schemas.microsoft.com/office/drawing/2014/main" id="{F1E7192E-C3FA-4576-A705-5DEB5E83B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172200" cy="38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0323" name="Rectangle 3">
            <a:extLst>
              <a:ext uri="{FF2B5EF4-FFF2-40B4-BE49-F238E27FC236}">
                <a16:creationId xmlns:a16="http://schemas.microsoft.com/office/drawing/2014/main" id="{F6D39B5A-C6D2-48D1-82B2-A2FF5CE46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6800"/>
            <a:ext cx="8839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3300"/>
                </a:solidFill>
              </a:rPr>
              <a:t>11 WATERS Network </a:t>
            </a:r>
            <a:r>
              <a:rPr lang="en-US" altLang="en-US" sz="2400"/>
              <a:t>test bed projects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3300"/>
                </a:solidFill>
              </a:rPr>
              <a:t>16 ODM instances </a:t>
            </a:r>
            <a:r>
              <a:rPr lang="en-US" altLang="en-US" sz="2400"/>
              <a:t>(some test beds have more than one ODM instance)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Data from </a:t>
            </a:r>
            <a:r>
              <a:rPr lang="en-US" altLang="en-US" sz="2400">
                <a:solidFill>
                  <a:srgbClr val="FF3300"/>
                </a:solidFill>
              </a:rPr>
              <a:t>1246 sites</a:t>
            </a:r>
            <a:r>
              <a:rPr lang="en-US" altLang="en-US" sz="2400"/>
              <a:t>, of these,</a:t>
            </a:r>
            <a:r>
              <a:rPr lang="en-US" altLang="en-US" sz="2400">
                <a:solidFill>
                  <a:srgbClr val="FF3300"/>
                </a:solidFill>
              </a:rPr>
              <a:t> 167 sites </a:t>
            </a:r>
            <a:r>
              <a:rPr lang="en-US" altLang="en-US" sz="2400"/>
              <a:t>are operated by WATERS investigators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/>
          </a:p>
        </p:txBody>
      </p:sp>
      <p:pic>
        <p:nvPicPr>
          <p:cNvPr id="1080324" name="Picture 4">
            <a:extLst>
              <a:ext uri="{FF2B5EF4-FFF2-40B4-BE49-F238E27FC236}">
                <a16:creationId xmlns:a16="http://schemas.microsoft.com/office/drawing/2014/main" id="{D72CE9BC-7FDC-4ACA-BA8C-D49A6D0DB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1873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0325" name="Picture 5">
            <a:extLst>
              <a:ext uri="{FF2B5EF4-FFF2-40B4-BE49-F238E27FC236}">
                <a16:creationId xmlns:a16="http://schemas.microsoft.com/office/drawing/2014/main" id="{7574B97F-D724-4D5A-9FDF-4DB471C83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67200"/>
            <a:ext cx="187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0326" name="Picture 6">
            <a:extLst>
              <a:ext uri="{FF2B5EF4-FFF2-40B4-BE49-F238E27FC236}">
                <a16:creationId xmlns:a16="http://schemas.microsoft.com/office/drawing/2014/main" id="{D0A244FA-B384-4798-A332-B0AE53F6F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1873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0327" name="Picture 7">
            <a:extLst>
              <a:ext uri="{FF2B5EF4-FFF2-40B4-BE49-F238E27FC236}">
                <a16:creationId xmlns:a16="http://schemas.microsoft.com/office/drawing/2014/main" id="{AAB0ADFB-1C77-45FE-A336-7D81DD9D9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286000"/>
            <a:ext cx="1873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0328" name="Picture 8">
            <a:extLst>
              <a:ext uri="{FF2B5EF4-FFF2-40B4-BE49-F238E27FC236}">
                <a16:creationId xmlns:a16="http://schemas.microsoft.com/office/drawing/2014/main" id="{C38FCBF1-0780-4872-9799-B548AABF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18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0329" name="Picture 9">
            <a:extLst>
              <a:ext uri="{FF2B5EF4-FFF2-40B4-BE49-F238E27FC236}">
                <a16:creationId xmlns:a16="http://schemas.microsoft.com/office/drawing/2014/main" id="{8641B9C4-2DC0-487A-8E89-84A96A65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18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0330" name="Picture 10">
            <a:extLst>
              <a:ext uri="{FF2B5EF4-FFF2-40B4-BE49-F238E27FC236}">
                <a16:creationId xmlns:a16="http://schemas.microsoft.com/office/drawing/2014/main" id="{20915FB5-0594-42FD-9258-001F11840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18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0331" name="Picture 11">
            <a:extLst>
              <a:ext uri="{FF2B5EF4-FFF2-40B4-BE49-F238E27FC236}">
                <a16:creationId xmlns:a16="http://schemas.microsoft.com/office/drawing/2014/main" id="{D088835B-4DAB-446D-AC35-9F8EFFBC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187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0332" name="Picture 12">
            <a:extLst>
              <a:ext uri="{FF2B5EF4-FFF2-40B4-BE49-F238E27FC236}">
                <a16:creationId xmlns:a16="http://schemas.microsoft.com/office/drawing/2014/main" id="{5E0CBC92-C8AB-4F41-A5ED-054C24BD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1962150"/>
            <a:ext cx="18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0333" name="Picture 13">
            <a:extLst>
              <a:ext uri="{FF2B5EF4-FFF2-40B4-BE49-F238E27FC236}">
                <a16:creationId xmlns:a16="http://schemas.microsoft.com/office/drawing/2014/main" id="{3C9C3E91-CCCC-47FF-A403-AB133429F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55725"/>
            <a:ext cx="187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0334" name="Picture 14">
            <a:extLst>
              <a:ext uri="{FF2B5EF4-FFF2-40B4-BE49-F238E27FC236}">
                <a16:creationId xmlns:a16="http://schemas.microsoft.com/office/drawing/2014/main" id="{FF105970-9AFB-46EE-B02C-0603CACC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18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0335" name="Picture 15">
            <a:extLst>
              <a:ext uri="{FF2B5EF4-FFF2-40B4-BE49-F238E27FC236}">
                <a16:creationId xmlns:a16="http://schemas.microsoft.com/office/drawing/2014/main" id="{687427CB-CF7C-4384-8C78-D02ECD2FA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429000"/>
            <a:ext cx="314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0336" name="Text Box 16">
            <a:extLst>
              <a:ext uri="{FF2B5EF4-FFF2-40B4-BE49-F238E27FC236}">
                <a16:creationId xmlns:a16="http://schemas.microsoft.com/office/drawing/2014/main" id="{447A22E7-FA5D-4E69-943D-67BB3F2AB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3352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>
                <a:solidFill>
                  <a:srgbClr val="3399FF"/>
                </a:solidFill>
              </a:rPr>
              <a:t>National Hydrologic Information Server</a:t>
            </a:r>
          </a:p>
          <a:p>
            <a:pPr algn="ctr"/>
            <a:r>
              <a:rPr lang="en-US" altLang="en-US" sz="1400">
                <a:solidFill>
                  <a:srgbClr val="3399FF"/>
                </a:solidFill>
              </a:rPr>
              <a:t>San Diego Supercomputer Center</a:t>
            </a:r>
          </a:p>
        </p:txBody>
      </p:sp>
      <p:sp>
        <p:nvSpPr>
          <p:cNvPr id="1080337" name="Line 17">
            <a:extLst>
              <a:ext uri="{FF2B5EF4-FFF2-40B4-BE49-F238E27FC236}">
                <a16:creationId xmlns:a16="http://schemas.microsoft.com/office/drawing/2014/main" id="{F6558BF5-49B3-471A-9070-32F63E710C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810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80338" name="AutoShape 18">
            <a:extLst>
              <a:ext uri="{FF2B5EF4-FFF2-40B4-BE49-F238E27FC236}">
                <a16:creationId xmlns:a16="http://schemas.microsoft.com/office/drawing/2014/main" id="{763F2DD7-EE26-48DE-B24A-D8184F3CDB40}"/>
              </a:ext>
            </a:extLst>
          </p:cNvPr>
          <p:cNvCxnSpPr>
            <a:cxnSpLocks noChangeShapeType="1"/>
            <a:stCxn id="1080335" idx="3"/>
            <a:endCxn id="1080325" idx="1"/>
          </p:cNvCxnSpPr>
          <p:nvPr/>
        </p:nvCxnSpPr>
        <p:spPr bwMode="auto">
          <a:xfrm>
            <a:off x="2133600" y="3733800"/>
            <a:ext cx="2057400" cy="731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39" name="AutoShape 19">
            <a:extLst>
              <a:ext uri="{FF2B5EF4-FFF2-40B4-BE49-F238E27FC236}">
                <a16:creationId xmlns:a16="http://schemas.microsoft.com/office/drawing/2014/main" id="{68899DB6-B1FB-4793-993F-756EFA3BBEDA}"/>
              </a:ext>
            </a:extLst>
          </p:cNvPr>
          <p:cNvCxnSpPr>
            <a:cxnSpLocks noChangeShapeType="1"/>
            <a:stCxn id="1080330" idx="1"/>
            <a:endCxn id="1080325" idx="3"/>
          </p:cNvCxnSpPr>
          <p:nvPr/>
        </p:nvCxnSpPr>
        <p:spPr bwMode="auto">
          <a:xfrm flipH="1">
            <a:off x="4378325" y="4162425"/>
            <a:ext cx="1489075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40" name="AutoShape 20">
            <a:extLst>
              <a:ext uri="{FF2B5EF4-FFF2-40B4-BE49-F238E27FC236}">
                <a16:creationId xmlns:a16="http://schemas.microsoft.com/office/drawing/2014/main" id="{C3B34514-01FD-4F1A-BF6A-1C477B0932A0}"/>
              </a:ext>
            </a:extLst>
          </p:cNvPr>
          <p:cNvCxnSpPr>
            <a:cxnSpLocks noChangeShapeType="1"/>
            <a:stCxn id="1080330" idx="0"/>
            <a:endCxn id="1080331" idx="2"/>
          </p:cNvCxnSpPr>
          <p:nvPr/>
        </p:nvCxnSpPr>
        <p:spPr bwMode="auto">
          <a:xfrm flipH="1" flipV="1">
            <a:off x="4818063" y="2911475"/>
            <a:ext cx="1143000" cy="1050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41" name="AutoShape 21">
            <a:extLst>
              <a:ext uri="{FF2B5EF4-FFF2-40B4-BE49-F238E27FC236}">
                <a16:creationId xmlns:a16="http://schemas.microsoft.com/office/drawing/2014/main" id="{A17599D3-0F0A-4D11-9837-723EB17678E1}"/>
              </a:ext>
            </a:extLst>
          </p:cNvPr>
          <p:cNvCxnSpPr>
            <a:cxnSpLocks noChangeShapeType="1"/>
            <a:stCxn id="1080324" idx="1"/>
            <a:endCxn id="1080334" idx="3"/>
          </p:cNvCxnSpPr>
          <p:nvPr/>
        </p:nvCxnSpPr>
        <p:spPr bwMode="auto">
          <a:xfrm flipH="1">
            <a:off x="1863725" y="2562225"/>
            <a:ext cx="8794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42" name="AutoShape 22">
            <a:extLst>
              <a:ext uri="{FF2B5EF4-FFF2-40B4-BE49-F238E27FC236}">
                <a16:creationId xmlns:a16="http://schemas.microsoft.com/office/drawing/2014/main" id="{33F872F2-7B4B-47F6-9A82-79405C4D36AB}"/>
              </a:ext>
            </a:extLst>
          </p:cNvPr>
          <p:cNvCxnSpPr>
            <a:cxnSpLocks noChangeShapeType="1"/>
            <a:stCxn id="1080333" idx="2"/>
            <a:endCxn id="1080324" idx="0"/>
          </p:cNvCxnSpPr>
          <p:nvPr/>
        </p:nvCxnSpPr>
        <p:spPr bwMode="auto">
          <a:xfrm>
            <a:off x="2836863" y="17526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43" name="AutoShape 23">
            <a:extLst>
              <a:ext uri="{FF2B5EF4-FFF2-40B4-BE49-F238E27FC236}">
                <a16:creationId xmlns:a16="http://schemas.microsoft.com/office/drawing/2014/main" id="{24DFB93A-307F-4DA5-BD6C-44366266B08D}"/>
              </a:ext>
            </a:extLst>
          </p:cNvPr>
          <p:cNvCxnSpPr>
            <a:cxnSpLocks noChangeShapeType="1"/>
            <a:stCxn id="1080324" idx="3"/>
            <a:endCxn id="1080331" idx="1"/>
          </p:cNvCxnSpPr>
          <p:nvPr/>
        </p:nvCxnSpPr>
        <p:spPr bwMode="auto">
          <a:xfrm>
            <a:off x="2930525" y="2562225"/>
            <a:ext cx="1793875" cy="150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44" name="AutoShape 24">
            <a:extLst>
              <a:ext uri="{FF2B5EF4-FFF2-40B4-BE49-F238E27FC236}">
                <a16:creationId xmlns:a16="http://schemas.microsoft.com/office/drawing/2014/main" id="{24A92345-F74E-4737-9792-D9437826E818}"/>
              </a:ext>
            </a:extLst>
          </p:cNvPr>
          <p:cNvCxnSpPr>
            <a:cxnSpLocks noChangeShapeType="1"/>
            <a:stCxn id="1080324" idx="2"/>
            <a:endCxn id="1080335" idx="3"/>
          </p:cNvCxnSpPr>
          <p:nvPr/>
        </p:nvCxnSpPr>
        <p:spPr bwMode="auto">
          <a:xfrm flipH="1">
            <a:off x="2133600" y="2760663"/>
            <a:ext cx="703263" cy="973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45" name="AutoShape 25">
            <a:extLst>
              <a:ext uri="{FF2B5EF4-FFF2-40B4-BE49-F238E27FC236}">
                <a16:creationId xmlns:a16="http://schemas.microsoft.com/office/drawing/2014/main" id="{DD47BC92-7195-479D-A035-A3CD6E43C078}"/>
              </a:ext>
            </a:extLst>
          </p:cNvPr>
          <p:cNvCxnSpPr>
            <a:cxnSpLocks noChangeShapeType="1"/>
            <a:stCxn id="1080325" idx="0"/>
            <a:endCxn id="1080324" idx="2"/>
          </p:cNvCxnSpPr>
          <p:nvPr/>
        </p:nvCxnSpPr>
        <p:spPr bwMode="auto">
          <a:xfrm flipH="1" flipV="1">
            <a:off x="2836863" y="2760663"/>
            <a:ext cx="1447800" cy="1506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46" name="AutoShape 26">
            <a:extLst>
              <a:ext uri="{FF2B5EF4-FFF2-40B4-BE49-F238E27FC236}">
                <a16:creationId xmlns:a16="http://schemas.microsoft.com/office/drawing/2014/main" id="{3CA432A1-00CE-4207-AEF7-F33314A54EC1}"/>
              </a:ext>
            </a:extLst>
          </p:cNvPr>
          <p:cNvCxnSpPr>
            <a:cxnSpLocks noChangeShapeType="1"/>
            <a:stCxn id="1080333" idx="1"/>
            <a:endCxn id="1080334" idx="0"/>
          </p:cNvCxnSpPr>
          <p:nvPr/>
        </p:nvCxnSpPr>
        <p:spPr bwMode="auto">
          <a:xfrm flipH="1">
            <a:off x="1770063" y="1554163"/>
            <a:ext cx="973137" cy="1112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47" name="AutoShape 27">
            <a:extLst>
              <a:ext uri="{FF2B5EF4-FFF2-40B4-BE49-F238E27FC236}">
                <a16:creationId xmlns:a16="http://schemas.microsoft.com/office/drawing/2014/main" id="{C2F3B48D-6F7D-4DD1-9908-62A1F2ECAE57}"/>
              </a:ext>
            </a:extLst>
          </p:cNvPr>
          <p:cNvCxnSpPr>
            <a:cxnSpLocks noChangeShapeType="1"/>
            <a:stCxn id="1080325" idx="0"/>
            <a:endCxn id="1080331" idx="2"/>
          </p:cNvCxnSpPr>
          <p:nvPr/>
        </p:nvCxnSpPr>
        <p:spPr bwMode="auto">
          <a:xfrm flipV="1">
            <a:off x="4284663" y="2911475"/>
            <a:ext cx="533400" cy="1355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48" name="AutoShape 28">
            <a:extLst>
              <a:ext uri="{FF2B5EF4-FFF2-40B4-BE49-F238E27FC236}">
                <a16:creationId xmlns:a16="http://schemas.microsoft.com/office/drawing/2014/main" id="{C4C48F90-31D2-4A7E-8DC5-6E24E3E56EF0}"/>
              </a:ext>
            </a:extLst>
          </p:cNvPr>
          <p:cNvCxnSpPr>
            <a:cxnSpLocks noChangeShapeType="1"/>
            <a:stCxn id="1080331" idx="0"/>
            <a:endCxn id="1080332" idx="2"/>
          </p:cNvCxnSpPr>
          <p:nvPr/>
        </p:nvCxnSpPr>
        <p:spPr bwMode="auto">
          <a:xfrm flipH="1" flipV="1">
            <a:off x="4706938" y="2362200"/>
            <a:ext cx="111125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49" name="AutoShape 29">
            <a:extLst>
              <a:ext uri="{FF2B5EF4-FFF2-40B4-BE49-F238E27FC236}">
                <a16:creationId xmlns:a16="http://schemas.microsoft.com/office/drawing/2014/main" id="{5408DAF0-5221-43D2-9B2D-67D6445F518A}"/>
              </a:ext>
            </a:extLst>
          </p:cNvPr>
          <p:cNvCxnSpPr>
            <a:cxnSpLocks noChangeShapeType="1"/>
            <a:stCxn id="1080332" idx="1"/>
            <a:endCxn id="1080333" idx="3"/>
          </p:cNvCxnSpPr>
          <p:nvPr/>
        </p:nvCxnSpPr>
        <p:spPr bwMode="auto">
          <a:xfrm flipH="1" flipV="1">
            <a:off x="2930525" y="1554163"/>
            <a:ext cx="1682750" cy="608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50" name="AutoShape 30">
            <a:extLst>
              <a:ext uri="{FF2B5EF4-FFF2-40B4-BE49-F238E27FC236}">
                <a16:creationId xmlns:a16="http://schemas.microsoft.com/office/drawing/2014/main" id="{1CE58078-6C81-4710-95E7-03959232C2C6}"/>
              </a:ext>
            </a:extLst>
          </p:cNvPr>
          <p:cNvCxnSpPr>
            <a:cxnSpLocks noChangeShapeType="1"/>
            <a:stCxn id="1080332" idx="1"/>
            <a:endCxn id="1080324" idx="3"/>
          </p:cNvCxnSpPr>
          <p:nvPr/>
        </p:nvCxnSpPr>
        <p:spPr bwMode="auto">
          <a:xfrm flipH="1">
            <a:off x="2930525" y="2162175"/>
            <a:ext cx="1682750" cy="400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51" name="AutoShape 31">
            <a:extLst>
              <a:ext uri="{FF2B5EF4-FFF2-40B4-BE49-F238E27FC236}">
                <a16:creationId xmlns:a16="http://schemas.microsoft.com/office/drawing/2014/main" id="{41CAF369-89D3-4B77-9A59-D056BF829788}"/>
              </a:ext>
            </a:extLst>
          </p:cNvPr>
          <p:cNvCxnSpPr>
            <a:cxnSpLocks noChangeShapeType="1"/>
            <a:stCxn id="1080332" idx="3"/>
            <a:endCxn id="1080327" idx="1"/>
          </p:cNvCxnSpPr>
          <p:nvPr/>
        </p:nvCxnSpPr>
        <p:spPr bwMode="auto">
          <a:xfrm>
            <a:off x="4800600" y="2162175"/>
            <a:ext cx="1412875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52" name="AutoShape 32">
            <a:extLst>
              <a:ext uri="{FF2B5EF4-FFF2-40B4-BE49-F238E27FC236}">
                <a16:creationId xmlns:a16="http://schemas.microsoft.com/office/drawing/2014/main" id="{99EE6BC9-FD1F-4547-AF18-3A22CAC7AEA6}"/>
              </a:ext>
            </a:extLst>
          </p:cNvPr>
          <p:cNvCxnSpPr>
            <a:cxnSpLocks noChangeShapeType="1"/>
            <a:stCxn id="1080326" idx="0"/>
            <a:endCxn id="1080327" idx="2"/>
          </p:cNvCxnSpPr>
          <p:nvPr/>
        </p:nvCxnSpPr>
        <p:spPr bwMode="auto">
          <a:xfrm flipH="1" flipV="1">
            <a:off x="6307138" y="2684463"/>
            <a:ext cx="111125" cy="58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53" name="AutoShape 33">
            <a:extLst>
              <a:ext uri="{FF2B5EF4-FFF2-40B4-BE49-F238E27FC236}">
                <a16:creationId xmlns:a16="http://schemas.microsoft.com/office/drawing/2014/main" id="{EC7AD37E-44D2-4072-AC39-C7D681D02D24}"/>
              </a:ext>
            </a:extLst>
          </p:cNvPr>
          <p:cNvCxnSpPr>
            <a:cxnSpLocks noChangeShapeType="1"/>
            <a:stCxn id="1080326" idx="1"/>
            <a:endCxn id="1080331" idx="3"/>
          </p:cNvCxnSpPr>
          <p:nvPr/>
        </p:nvCxnSpPr>
        <p:spPr bwMode="auto">
          <a:xfrm flipH="1" flipV="1">
            <a:off x="4911725" y="2713038"/>
            <a:ext cx="1412875" cy="230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54" name="AutoShape 34">
            <a:extLst>
              <a:ext uri="{FF2B5EF4-FFF2-40B4-BE49-F238E27FC236}">
                <a16:creationId xmlns:a16="http://schemas.microsoft.com/office/drawing/2014/main" id="{91D03328-9E4A-46D2-8F80-B685B2CBF1A8}"/>
              </a:ext>
            </a:extLst>
          </p:cNvPr>
          <p:cNvCxnSpPr>
            <a:cxnSpLocks noChangeShapeType="1"/>
            <a:stCxn id="1080331" idx="3"/>
            <a:endCxn id="1080327" idx="1"/>
          </p:cNvCxnSpPr>
          <p:nvPr/>
        </p:nvCxnSpPr>
        <p:spPr bwMode="auto">
          <a:xfrm flipV="1">
            <a:off x="4911725" y="2486025"/>
            <a:ext cx="1301750" cy="227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55" name="AutoShape 35">
            <a:extLst>
              <a:ext uri="{FF2B5EF4-FFF2-40B4-BE49-F238E27FC236}">
                <a16:creationId xmlns:a16="http://schemas.microsoft.com/office/drawing/2014/main" id="{98060FA5-996F-4489-8898-DF157AB785A5}"/>
              </a:ext>
            </a:extLst>
          </p:cNvPr>
          <p:cNvCxnSpPr>
            <a:cxnSpLocks noChangeShapeType="1"/>
            <a:stCxn id="1080328" idx="1"/>
            <a:endCxn id="1080326" idx="3"/>
          </p:cNvCxnSpPr>
          <p:nvPr/>
        </p:nvCxnSpPr>
        <p:spPr bwMode="auto">
          <a:xfrm flipH="1" flipV="1">
            <a:off x="6511925" y="2943225"/>
            <a:ext cx="1174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56" name="AutoShape 36">
            <a:extLst>
              <a:ext uri="{FF2B5EF4-FFF2-40B4-BE49-F238E27FC236}">
                <a16:creationId xmlns:a16="http://schemas.microsoft.com/office/drawing/2014/main" id="{85F6C35F-325A-41C1-9C66-5AC4AA39DDFD}"/>
              </a:ext>
            </a:extLst>
          </p:cNvPr>
          <p:cNvCxnSpPr>
            <a:cxnSpLocks noChangeShapeType="1"/>
            <a:stCxn id="1080329" idx="1"/>
            <a:endCxn id="1080330" idx="0"/>
          </p:cNvCxnSpPr>
          <p:nvPr/>
        </p:nvCxnSpPr>
        <p:spPr bwMode="auto">
          <a:xfrm flipH="1">
            <a:off x="5961063" y="3552825"/>
            <a:ext cx="515937" cy="409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57" name="AutoShape 37">
            <a:extLst>
              <a:ext uri="{FF2B5EF4-FFF2-40B4-BE49-F238E27FC236}">
                <a16:creationId xmlns:a16="http://schemas.microsoft.com/office/drawing/2014/main" id="{512C5DB9-EDBA-4A4C-A79A-FFB7B82C1D05}"/>
              </a:ext>
            </a:extLst>
          </p:cNvPr>
          <p:cNvCxnSpPr>
            <a:cxnSpLocks noChangeShapeType="1"/>
            <a:stCxn id="1080328" idx="1"/>
            <a:endCxn id="1080329" idx="0"/>
          </p:cNvCxnSpPr>
          <p:nvPr/>
        </p:nvCxnSpPr>
        <p:spPr bwMode="auto">
          <a:xfrm flipH="1">
            <a:off x="6570663" y="3171825"/>
            <a:ext cx="58737" cy="180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58" name="AutoShape 38">
            <a:extLst>
              <a:ext uri="{FF2B5EF4-FFF2-40B4-BE49-F238E27FC236}">
                <a16:creationId xmlns:a16="http://schemas.microsoft.com/office/drawing/2014/main" id="{AACDD296-82DC-4C57-91E9-4D0EED4A2914}"/>
              </a:ext>
            </a:extLst>
          </p:cNvPr>
          <p:cNvCxnSpPr>
            <a:cxnSpLocks noChangeShapeType="1"/>
            <a:stCxn id="1080329" idx="1"/>
            <a:endCxn id="1080331" idx="3"/>
          </p:cNvCxnSpPr>
          <p:nvPr/>
        </p:nvCxnSpPr>
        <p:spPr bwMode="auto">
          <a:xfrm flipH="1" flipV="1">
            <a:off x="4911725" y="2713038"/>
            <a:ext cx="1565275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59" name="AutoShape 39">
            <a:extLst>
              <a:ext uri="{FF2B5EF4-FFF2-40B4-BE49-F238E27FC236}">
                <a16:creationId xmlns:a16="http://schemas.microsoft.com/office/drawing/2014/main" id="{353E87CF-1F26-4E26-B033-F8E80B30D6CA}"/>
              </a:ext>
            </a:extLst>
          </p:cNvPr>
          <p:cNvCxnSpPr>
            <a:cxnSpLocks noChangeShapeType="1"/>
            <a:stCxn id="1080329" idx="0"/>
            <a:endCxn id="1080326" idx="2"/>
          </p:cNvCxnSpPr>
          <p:nvPr/>
        </p:nvCxnSpPr>
        <p:spPr bwMode="auto">
          <a:xfrm flipH="1" flipV="1">
            <a:off x="6418263" y="3141663"/>
            <a:ext cx="152400" cy="211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0360" name="AutoShape 40">
            <a:extLst>
              <a:ext uri="{FF2B5EF4-FFF2-40B4-BE49-F238E27FC236}">
                <a16:creationId xmlns:a16="http://schemas.microsoft.com/office/drawing/2014/main" id="{44E87AAF-FE0A-49E3-9422-9C67B6B7BEE6}"/>
              </a:ext>
            </a:extLst>
          </p:cNvPr>
          <p:cNvCxnSpPr>
            <a:cxnSpLocks noChangeShapeType="1"/>
            <a:stCxn id="1080334" idx="2"/>
            <a:endCxn id="1080335" idx="0"/>
          </p:cNvCxnSpPr>
          <p:nvPr/>
        </p:nvCxnSpPr>
        <p:spPr bwMode="auto">
          <a:xfrm>
            <a:off x="1770063" y="3067050"/>
            <a:ext cx="206375" cy="361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0361" name="Rectangle 41">
            <a:extLst>
              <a:ext uri="{FF2B5EF4-FFF2-40B4-BE49-F238E27FC236}">
                <a16:creationId xmlns:a16="http://schemas.microsoft.com/office/drawing/2014/main" id="{FDE42B16-ABC9-4751-A704-521CDAEB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/>
              <a:t>Implementation in WATERS Network Information System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>
            <a:extLst>
              <a:ext uri="{FF2B5EF4-FFF2-40B4-BE49-F238E27FC236}">
                <a16:creationId xmlns:a16="http://schemas.microsoft.com/office/drawing/2014/main" id="{4E6B6D9E-3B51-40E3-824B-BC8ACE399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r>
              <a:rPr lang="en-US" altLang="en-US"/>
              <a:t>Utah – Little Bear River and Mud Lake</a:t>
            </a:r>
          </a:p>
        </p:txBody>
      </p:sp>
      <p:pic>
        <p:nvPicPr>
          <p:cNvPr id="1082371" name="Picture 3">
            <a:extLst>
              <a:ext uri="{FF2B5EF4-FFF2-40B4-BE49-F238E27FC236}">
                <a16:creationId xmlns:a16="http://schemas.microsoft.com/office/drawing/2014/main" id="{89F0520E-7F9A-4660-ABD4-F4263FAB0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590800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2372" name="Line 4">
            <a:extLst>
              <a:ext uri="{FF2B5EF4-FFF2-40B4-BE49-F238E27FC236}">
                <a16:creationId xmlns:a16="http://schemas.microsoft.com/office/drawing/2014/main" id="{C80F82EB-5E28-41DD-8F4C-233C448532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1905000"/>
            <a:ext cx="381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373" name="Line 5">
            <a:extLst>
              <a:ext uri="{FF2B5EF4-FFF2-40B4-BE49-F238E27FC236}">
                <a16:creationId xmlns:a16="http://schemas.microsoft.com/office/drawing/2014/main" id="{ECB3C450-6AE5-4F0B-A29D-8B768DB13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905000"/>
            <a:ext cx="2667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82374" name="Picture 6">
            <a:extLst>
              <a:ext uri="{FF2B5EF4-FFF2-40B4-BE49-F238E27FC236}">
                <a16:creationId xmlns:a16="http://schemas.microsoft.com/office/drawing/2014/main" id="{37A48853-A562-4BFA-A7FA-1E25D7A4D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030538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2375" name="Text Box 7">
            <a:extLst>
              <a:ext uri="{FF2B5EF4-FFF2-40B4-BE49-F238E27FC236}">
                <a16:creationId xmlns:a16="http://schemas.microsoft.com/office/drawing/2014/main" id="{46DB9C12-00D2-4DC2-A6F6-6F90FA2ED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362200"/>
            <a:ext cx="1060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Turbidity</a:t>
            </a:r>
          </a:p>
        </p:txBody>
      </p:sp>
      <p:sp>
        <p:nvSpPr>
          <p:cNvPr id="1082376" name="Text Box 8">
            <a:extLst>
              <a:ext uri="{FF2B5EF4-FFF2-40B4-BE49-F238E27FC236}">
                <a16:creationId xmlns:a16="http://schemas.microsoft.com/office/drawing/2014/main" id="{C8433372-93ED-42CB-8993-EC9CAF58DA6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505200" y="4098925"/>
            <a:ext cx="2209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805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805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805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805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805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80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80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80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80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Continuous turbidity observations at the Little Bear River at Mendon Road from two different turbidity sensors. </a:t>
            </a:r>
          </a:p>
        </p:txBody>
      </p:sp>
      <p:pic>
        <p:nvPicPr>
          <p:cNvPr id="1082377" name="Picture 5">
            <a:extLst>
              <a:ext uri="{FF2B5EF4-FFF2-40B4-BE49-F238E27FC236}">
                <a16:creationId xmlns:a16="http://schemas.microsoft.com/office/drawing/2014/main" id="{72F0FAE5-BAE0-4B41-AEB3-A7CEA625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54138"/>
            <a:ext cx="563880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2378" name="Line 10">
            <a:extLst>
              <a:ext uri="{FF2B5EF4-FFF2-40B4-BE49-F238E27FC236}">
                <a16:creationId xmlns:a16="http://schemas.microsoft.com/office/drawing/2014/main" id="{D609EB20-97F4-440E-BBF9-07B93E2C52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" y="3352800"/>
            <a:ext cx="2819400" cy="182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82379" name="Picture 11" descr="c7501b">
            <a:extLst>
              <a:ext uri="{FF2B5EF4-FFF2-40B4-BE49-F238E27FC236}">
                <a16:creationId xmlns:a16="http://schemas.microsoft.com/office/drawing/2014/main" id="{BA531432-A928-4B50-B043-11BAEC20B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27488"/>
            <a:ext cx="3581400" cy="267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>
            <a:extLst>
              <a:ext uri="{FF2B5EF4-FFF2-40B4-BE49-F238E27FC236}">
                <a16:creationId xmlns:a16="http://schemas.microsoft.com/office/drawing/2014/main" id="{C0AAF450-C7B4-4563-8C97-D0D04590B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Florida – Santa Fe Watershed</a:t>
            </a:r>
          </a:p>
        </p:txBody>
      </p:sp>
      <p:pic>
        <p:nvPicPr>
          <p:cNvPr id="1084419" name="Picture 3">
            <a:extLst>
              <a:ext uri="{FF2B5EF4-FFF2-40B4-BE49-F238E27FC236}">
                <a16:creationId xmlns:a16="http://schemas.microsoft.com/office/drawing/2014/main" id="{0492395F-474F-4862-908E-AC86C8B1A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590800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420" name="Picture 4">
            <a:extLst>
              <a:ext uri="{FF2B5EF4-FFF2-40B4-BE49-F238E27FC236}">
                <a16:creationId xmlns:a16="http://schemas.microsoft.com/office/drawing/2014/main" id="{087FAA5B-7964-4AFE-BACE-79B4EC42B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71875"/>
            <a:ext cx="4343400" cy="298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4421" name="Line 5">
            <a:extLst>
              <a:ext uri="{FF2B5EF4-FFF2-40B4-BE49-F238E27FC236}">
                <a16:creationId xmlns:a16="http://schemas.microsoft.com/office/drawing/2014/main" id="{737B5ABA-E9F3-4D06-96C4-73A38BDC9A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" y="2590800"/>
            <a:ext cx="1905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4422" name="Line 6">
            <a:extLst>
              <a:ext uri="{FF2B5EF4-FFF2-40B4-BE49-F238E27FC236}">
                <a16:creationId xmlns:a16="http://schemas.microsoft.com/office/drawing/2014/main" id="{72CFC3A1-FD99-4DC0-8C0E-286C7F75A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590800"/>
            <a:ext cx="2370138" cy="968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84423" name="Picture 7">
            <a:extLst>
              <a:ext uri="{FF2B5EF4-FFF2-40B4-BE49-F238E27FC236}">
                <a16:creationId xmlns:a16="http://schemas.microsoft.com/office/drawing/2014/main" id="{3697E7CD-DDA0-4547-8BD5-EF542CA6F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75"/>
            <a:ext cx="4394200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4424" name="Line 8">
            <a:extLst>
              <a:ext uri="{FF2B5EF4-FFF2-40B4-BE49-F238E27FC236}">
                <a16:creationId xmlns:a16="http://schemas.microsoft.com/office/drawing/2014/main" id="{65EFE9E4-95BC-43B7-A9F9-C2335596B2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791075"/>
            <a:ext cx="312420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84425" name="Picture 9">
            <a:extLst>
              <a:ext uri="{FF2B5EF4-FFF2-40B4-BE49-F238E27FC236}">
                <a16:creationId xmlns:a16="http://schemas.microsoft.com/office/drawing/2014/main" id="{4D7FA625-FEB8-47F4-B454-4C52DC079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4446588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4426" name="Text Box 10">
            <a:extLst>
              <a:ext uri="{FF2B5EF4-FFF2-40B4-BE49-F238E27FC236}">
                <a16:creationId xmlns:a16="http://schemas.microsoft.com/office/drawing/2014/main" id="{CA87EEFB-7161-4936-8CE7-4C58AD403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895600"/>
            <a:ext cx="250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Nitrate Nitrogen (mg/L)</a:t>
            </a:r>
          </a:p>
        </p:txBody>
      </p:sp>
      <p:sp>
        <p:nvSpPr>
          <p:cNvPr id="1084427" name="Text Box 11">
            <a:extLst>
              <a:ext uri="{FF2B5EF4-FFF2-40B4-BE49-F238E27FC236}">
                <a16:creationId xmlns:a16="http://schemas.microsoft.com/office/drawing/2014/main" id="{25799BA5-F5E7-4B34-8847-004A826C5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876800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Millpond Spring</a:t>
            </a:r>
          </a:p>
        </p:txBody>
      </p:sp>
      <p:sp>
        <p:nvSpPr>
          <p:cNvPr id="1084428" name="Line 12">
            <a:extLst>
              <a:ext uri="{FF2B5EF4-FFF2-40B4-BE49-F238E27FC236}">
                <a16:creationId xmlns:a16="http://schemas.microsoft.com/office/drawing/2014/main" id="{82D2F9CF-C9CE-48EA-B1BB-336281672F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3200400"/>
            <a:ext cx="685800" cy="1524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4429" name="Text Box 13">
            <a:extLst>
              <a:ext uri="{FF2B5EF4-FFF2-40B4-BE49-F238E27FC236}">
                <a16:creationId xmlns:a16="http://schemas.microsoft.com/office/drawing/2014/main" id="{A82D35AB-9920-4031-AE6D-39A366B94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491288"/>
            <a:ext cx="643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PI: Wendy Graham, ….; DM: Kathleen McKee, Mark Newman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>
            <a:extLst>
              <a:ext uri="{FF2B5EF4-FFF2-40B4-BE49-F238E27FC236}">
                <a16:creationId xmlns:a16="http://schemas.microsoft.com/office/drawing/2014/main" id="{AAC1CFFA-4F88-4957-9D71-4C176A39A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9938"/>
          </a:xfrm>
        </p:spPr>
        <p:txBody>
          <a:bodyPr/>
          <a:lstStyle/>
          <a:p>
            <a:r>
              <a:rPr lang="en-US" altLang="en-US" sz="4000"/>
              <a:t>Loading data into ODM</a:t>
            </a:r>
          </a:p>
        </p:txBody>
      </p:sp>
      <p:sp>
        <p:nvSpPr>
          <p:cNvPr id="1098755" name="Rectangle 3">
            <a:extLst>
              <a:ext uri="{FF2B5EF4-FFF2-40B4-BE49-F238E27FC236}">
                <a16:creationId xmlns:a16="http://schemas.microsoft.com/office/drawing/2014/main" id="{A9DA7A6E-42C3-409E-B79E-E36F57245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8450" y="1271588"/>
            <a:ext cx="4737100" cy="5348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Interactive OD Data Loader (OD Loader)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Loads data from spreadsheets and comma separated tables in simple format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Scheduled Data Loader (SDL)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Loads data from datalogger files on a prescribed schedule.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Interactive configuration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SQL Server Integration Services (SSIS)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Microsoft application accompanying SQL Server useful for programming complex loading or data management functions</a:t>
            </a:r>
          </a:p>
        </p:txBody>
      </p:sp>
      <p:pic>
        <p:nvPicPr>
          <p:cNvPr id="1098756" name="Picture 4">
            <a:extLst>
              <a:ext uri="{FF2B5EF4-FFF2-40B4-BE49-F238E27FC236}">
                <a16:creationId xmlns:a16="http://schemas.microsoft.com/office/drawing/2014/main" id="{B21B3B34-E380-41E7-B184-72FF4FF3D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914400"/>
            <a:ext cx="39243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8757" name="Text Box 5">
            <a:extLst>
              <a:ext uri="{FF2B5EF4-FFF2-40B4-BE49-F238E27FC236}">
                <a16:creationId xmlns:a16="http://schemas.microsoft.com/office/drawing/2014/main" id="{3DB5D88E-CA03-4199-9748-85A271820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963" y="879475"/>
            <a:ext cx="2228850" cy="473075"/>
          </a:xfrm>
          <a:prstGeom prst="rect">
            <a:avLst/>
          </a:prstGeom>
          <a:solidFill>
            <a:srgbClr val="FDFFE1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  <a:ea typeface="SimSun" panose="02010600030101010101" pitchFamily="2" charset="-122"/>
              </a:rPr>
              <a:t>OD Data Loader</a:t>
            </a:r>
          </a:p>
        </p:txBody>
      </p:sp>
      <p:pic>
        <p:nvPicPr>
          <p:cNvPr id="1098758" name="Picture 6">
            <a:extLst>
              <a:ext uri="{FF2B5EF4-FFF2-40B4-BE49-F238E27FC236}">
                <a16:creationId xmlns:a16="http://schemas.microsoft.com/office/drawing/2014/main" id="{1666CF45-D641-4092-86E9-B017581ED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347913"/>
            <a:ext cx="3357562" cy="2420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8759" name="Text Box 7">
            <a:extLst>
              <a:ext uri="{FF2B5EF4-FFF2-40B4-BE49-F238E27FC236}">
                <a16:creationId xmlns:a16="http://schemas.microsoft.com/office/drawing/2014/main" id="{1576DC68-BE7A-4598-9457-297B5523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75" y="2514600"/>
            <a:ext cx="1468438" cy="473075"/>
          </a:xfrm>
          <a:prstGeom prst="rect">
            <a:avLst/>
          </a:prstGeom>
          <a:solidFill>
            <a:srgbClr val="FDFFE1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  <a:ea typeface="SimSun" panose="02010600030101010101" pitchFamily="2" charset="-122"/>
              </a:rPr>
              <a:t>SDL</a:t>
            </a:r>
          </a:p>
        </p:txBody>
      </p:sp>
      <p:pic>
        <p:nvPicPr>
          <p:cNvPr id="1098760" name="Picture 8">
            <a:extLst>
              <a:ext uri="{FF2B5EF4-FFF2-40B4-BE49-F238E27FC236}">
                <a16:creationId xmlns:a16="http://schemas.microsoft.com/office/drawing/2014/main" id="{8879FA47-8CDA-42A6-ADF7-10FB8AEB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4349750"/>
            <a:ext cx="3616325" cy="250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8761" name="Text Box 9">
            <a:extLst>
              <a:ext uri="{FF2B5EF4-FFF2-40B4-BE49-F238E27FC236}">
                <a16:creationId xmlns:a16="http://schemas.microsoft.com/office/drawing/2014/main" id="{47DC0837-CDF1-4E58-8F57-DB09AB51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3650" y="4889500"/>
            <a:ext cx="1281113" cy="473075"/>
          </a:xfrm>
          <a:prstGeom prst="rect">
            <a:avLst/>
          </a:prstGeom>
          <a:solidFill>
            <a:srgbClr val="FDFFE1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solidFill>
                  <a:schemeClr val="accent2"/>
                </a:solidFill>
              </a:rPr>
              <a:t>SSIS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>
            <a:extLst>
              <a:ext uri="{FF2B5EF4-FFF2-40B4-BE49-F238E27FC236}">
                <a16:creationId xmlns:a16="http://schemas.microsoft.com/office/drawing/2014/main" id="{1F9C8BFD-239A-40B9-9C8C-1B2C18F5D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19200"/>
          </a:xfrm>
        </p:spPr>
        <p:txBody>
          <a:bodyPr/>
          <a:lstStyle/>
          <a:p>
            <a:r>
              <a:rPr lang="en-US" altLang="en-US"/>
              <a:t>Managing Data Within ODM - ODM Tools</a:t>
            </a:r>
          </a:p>
        </p:txBody>
      </p:sp>
      <p:sp>
        <p:nvSpPr>
          <p:cNvPr id="1088515" name="AutoShape 3">
            <a:extLst>
              <a:ext uri="{FF2B5EF4-FFF2-40B4-BE49-F238E27FC236}">
                <a16:creationId xmlns:a16="http://schemas.microsoft.com/office/drawing/2014/main" id="{7B84E541-8FC0-466B-9143-894940B9B5E1}"/>
              </a:ext>
            </a:extLst>
          </p:cNvPr>
          <p:cNvSpPr>
            <a:spLocks noChangeAspect="1" noChangeArrowheads="1"/>
          </p:cNvSpPr>
          <p:nvPr>
            <p:ph type="body" idx="1"/>
          </p:nvPr>
        </p:nvSpPr>
        <p:spPr>
          <a:xfrm>
            <a:off x="104775" y="1752600"/>
            <a:ext cx="3581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/>
              <a:t>Query and export</a:t>
            </a:r>
            <a:r>
              <a:rPr lang="en-US" altLang="en-US" sz="2800"/>
              <a:t> – export data series and metadata</a:t>
            </a:r>
          </a:p>
          <a:p>
            <a:pPr>
              <a:lnSpc>
                <a:spcPct val="90000"/>
              </a:lnSpc>
            </a:pPr>
            <a:r>
              <a:rPr lang="en-US" altLang="en-US" sz="2800" b="1"/>
              <a:t>Visualize</a:t>
            </a:r>
            <a:r>
              <a:rPr lang="en-US" altLang="en-US" sz="2800"/>
              <a:t> – plot and summarize data series</a:t>
            </a:r>
          </a:p>
          <a:p>
            <a:pPr>
              <a:lnSpc>
                <a:spcPct val="90000"/>
              </a:lnSpc>
            </a:pPr>
            <a:r>
              <a:rPr lang="en-US" altLang="en-US" sz="2800" b="1"/>
              <a:t>Edit</a:t>
            </a:r>
            <a:r>
              <a:rPr lang="en-US" altLang="en-US" sz="2800"/>
              <a:t> – delete, modify, adjust, interpolate, average, etc.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1088516" name="Picture 4">
            <a:extLst>
              <a:ext uri="{FF2B5EF4-FFF2-40B4-BE49-F238E27FC236}">
                <a16:creationId xmlns:a16="http://schemas.microsoft.com/office/drawing/2014/main" id="{C30F3EB7-B5C8-42AD-9E1B-FAE318F67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778375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517" name="Picture 5">
            <a:extLst>
              <a:ext uri="{FF2B5EF4-FFF2-40B4-BE49-F238E27FC236}">
                <a16:creationId xmlns:a16="http://schemas.microsoft.com/office/drawing/2014/main" id="{19E14249-6745-41E8-B7B5-68EC674B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2162175"/>
            <a:ext cx="4554537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866" name="Group 2">
            <a:extLst>
              <a:ext uri="{FF2B5EF4-FFF2-40B4-BE49-F238E27FC236}">
                <a16:creationId xmlns:a16="http://schemas.microsoft.com/office/drawing/2014/main" id="{67BBE9DA-8143-4920-8DFC-7D0B9658779D}"/>
              </a:ext>
            </a:extLst>
          </p:cNvPr>
          <p:cNvGrpSpPr>
            <a:grpSpLocks/>
          </p:cNvGrpSpPr>
          <p:nvPr/>
        </p:nvGrpSpPr>
        <p:grpSpPr bwMode="auto">
          <a:xfrm>
            <a:off x="146050" y="1343025"/>
            <a:ext cx="3446463" cy="3367088"/>
            <a:chOff x="92" y="846"/>
            <a:chExt cx="2271" cy="2219"/>
          </a:xfrm>
        </p:grpSpPr>
        <p:grpSp>
          <p:nvGrpSpPr>
            <p:cNvPr id="1060867" name="Group 3">
              <a:extLst>
                <a:ext uri="{FF2B5EF4-FFF2-40B4-BE49-F238E27FC236}">
                  <a16:creationId xmlns:a16="http://schemas.microsoft.com/office/drawing/2014/main" id="{C2E0B24B-52CE-44CF-9573-13D3D4873B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" y="1869"/>
              <a:ext cx="716" cy="835"/>
              <a:chOff x="3696" y="96"/>
              <a:chExt cx="1606" cy="1872"/>
            </a:xfrm>
          </p:grpSpPr>
          <p:pic>
            <p:nvPicPr>
              <p:cNvPr id="1060868" name="Picture 4" descr="timesersuml">
                <a:extLst>
                  <a:ext uri="{FF2B5EF4-FFF2-40B4-BE49-F238E27FC236}">
                    <a16:creationId xmlns:a16="http://schemas.microsoft.com/office/drawing/2014/main" id="{44571666-6BF2-4A5D-B612-E64AD245D5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6061"/>
              <a:stretch>
                <a:fillRect/>
              </a:stretch>
            </p:blipFill>
            <p:spPr bwMode="auto">
              <a:xfrm>
                <a:off x="3696" y="96"/>
                <a:ext cx="1606" cy="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60869" name="Line 5">
                <a:extLst>
                  <a:ext uri="{FF2B5EF4-FFF2-40B4-BE49-F238E27FC236}">
                    <a16:creationId xmlns:a16="http://schemas.microsoft.com/office/drawing/2014/main" id="{0E2B91DD-9AE4-4B31-B763-9D0E502AF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1" y="1853"/>
                <a:ext cx="60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0870" name="Oval 6">
              <a:extLst>
                <a:ext uri="{FF2B5EF4-FFF2-40B4-BE49-F238E27FC236}">
                  <a16:creationId xmlns:a16="http://schemas.microsoft.com/office/drawing/2014/main" id="{2F1E625A-4B39-47C7-A02C-367240A84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" y="1778"/>
              <a:ext cx="1323" cy="12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871" name="Oval 7">
              <a:extLst>
                <a:ext uri="{FF2B5EF4-FFF2-40B4-BE49-F238E27FC236}">
                  <a16:creationId xmlns:a16="http://schemas.microsoft.com/office/drawing/2014/main" id="{05C4B0B3-A440-4020-A1DA-491480DCA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846"/>
              <a:ext cx="1322" cy="12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872" name="Oval 8">
              <a:extLst>
                <a:ext uri="{FF2B5EF4-FFF2-40B4-BE49-F238E27FC236}">
                  <a16:creationId xmlns:a16="http://schemas.microsoft.com/office/drawing/2014/main" id="{5B631E99-0E80-4837-AD37-1B23AD6DC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1790"/>
              <a:ext cx="1323" cy="12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60873" name="Picture 9" descr="gisaspects">
              <a:extLst>
                <a:ext uri="{FF2B5EF4-FFF2-40B4-BE49-F238E27FC236}">
                  <a16:creationId xmlns:a16="http://schemas.microsoft.com/office/drawing/2014/main" id="{104D57B5-9BAB-4478-9D25-454CB2AC9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6" t="13141" r="31125" b="59071"/>
            <a:stretch>
              <a:fillRect/>
            </a:stretch>
          </p:blipFill>
          <p:spPr bwMode="auto">
            <a:xfrm>
              <a:off x="791" y="1219"/>
              <a:ext cx="843" cy="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874" name="Picture 10">
              <a:extLst>
                <a:ext uri="{FF2B5EF4-FFF2-40B4-BE49-F238E27FC236}">
                  <a16:creationId xmlns:a16="http://schemas.microsoft.com/office/drawing/2014/main" id="{2D07FBC7-C964-4782-A567-DE2B28B98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87" t="22200" r="1608" b="28546"/>
            <a:stretch>
              <a:fillRect/>
            </a:stretch>
          </p:blipFill>
          <p:spPr bwMode="auto">
            <a:xfrm>
              <a:off x="1348" y="2043"/>
              <a:ext cx="716" cy="48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60875" name="Text Box 11">
              <a:extLst>
                <a:ext uri="{FF2B5EF4-FFF2-40B4-BE49-F238E27FC236}">
                  <a16:creationId xmlns:a16="http://schemas.microsoft.com/office/drawing/2014/main" id="{D9B1AA4C-9E76-4832-9405-D051CD778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" y="2632"/>
              <a:ext cx="1097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000"/>
                <a:t>Databases</a:t>
              </a:r>
            </a:p>
          </p:txBody>
        </p:sp>
        <p:sp>
          <p:nvSpPr>
            <p:cNvPr id="1060876" name="Text Box 12">
              <a:extLst>
                <a:ext uri="{FF2B5EF4-FFF2-40B4-BE49-F238E27FC236}">
                  <a16:creationId xmlns:a16="http://schemas.microsoft.com/office/drawing/2014/main" id="{1404F07F-8FEF-45BE-90D2-AAC828C33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" y="2638"/>
              <a:ext cx="109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000"/>
                <a:t>Analysis</a:t>
              </a:r>
            </a:p>
          </p:txBody>
        </p:sp>
        <p:sp>
          <p:nvSpPr>
            <p:cNvPr id="1060877" name="Text Box 13">
              <a:extLst>
                <a:ext uri="{FF2B5EF4-FFF2-40B4-BE49-F238E27FC236}">
                  <a16:creationId xmlns:a16="http://schemas.microsoft.com/office/drawing/2014/main" id="{7F14DB19-6DB8-479D-933C-EBB57ACEB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954"/>
              <a:ext cx="1093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000"/>
                <a:t>Models</a:t>
              </a:r>
            </a:p>
          </p:txBody>
        </p:sp>
      </p:grpSp>
      <p:sp>
        <p:nvSpPr>
          <p:cNvPr id="1060878" name="Rectangle 14">
            <a:extLst>
              <a:ext uri="{FF2B5EF4-FFF2-40B4-BE49-F238E27FC236}">
                <a16:creationId xmlns:a16="http://schemas.microsoft.com/office/drawing/2014/main" id="{8E5139FB-06A4-4C6A-AB34-FABCFAE7A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-2698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/>
              <a:t>CUAHSI Hydrologic Information System</a:t>
            </a:r>
          </a:p>
        </p:txBody>
      </p:sp>
      <p:sp>
        <p:nvSpPr>
          <p:cNvPr id="1060879" name="Rectangle 15">
            <a:extLst>
              <a:ext uri="{FF2B5EF4-FFF2-40B4-BE49-F238E27FC236}">
                <a16:creationId xmlns:a16="http://schemas.microsoft.com/office/drawing/2014/main" id="{7E57510F-302C-4BE2-83EA-1D1FF05FB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3" y="528638"/>
            <a:ext cx="8728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33CC"/>
                </a:solidFill>
              </a:rPr>
              <a:t>Goal:  Enhance hydrologic science by facilitating user access to more and better data for testing hypotheses and analyzing processes</a:t>
            </a:r>
          </a:p>
        </p:txBody>
      </p:sp>
      <p:sp>
        <p:nvSpPr>
          <p:cNvPr id="1060880" name="Content Placeholder 2">
            <a:extLst>
              <a:ext uri="{FF2B5EF4-FFF2-40B4-BE49-F238E27FC236}">
                <a16:creationId xmlns:a16="http://schemas.microsoft.com/office/drawing/2014/main" id="{EEB8C724-76BC-4B86-8A8A-C4AA1F309D83}"/>
              </a:ext>
            </a:extLst>
          </p:cNvPr>
          <p:cNvSpPr>
            <a:spLocks/>
          </p:cNvSpPr>
          <p:nvPr/>
        </p:nvSpPr>
        <p:spPr bwMode="auto">
          <a:xfrm>
            <a:off x="3556000" y="1582738"/>
            <a:ext cx="539273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Advancement of </a:t>
            </a:r>
            <a:r>
              <a:rPr lang="en-US" altLang="en-US" sz="2400">
                <a:solidFill>
                  <a:srgbClr val="FF3300"/>
                </a:solidFill>
              </a:rPr>
              <a:t>water science</a:t>
            </a:r>
            <a:r>
              <a:rPr lang="en-US" altLang="en-US" sz="2400"/>
              <a:t> is critically dependent on integration of </a:t>
            </a:r>
            <a:r>
              <a:rPr lang="en-US" altLang="en-US" sz="2400">
                <a:solidFill>
                  <a:srgbClr val="FF3300"/>
                </a:solidFill>
              </a:rPr>
              <a:t>water information</a:t>
            </a:r>
          </a:p>
          <a:p>
            <a:r>
              <a:rPr lang="en-US" altLang="en-US" sz="2400"/>
              <a:t>It is as important to represent </a:t>
            </a:r>
            <a:r>
              <a:rPr lang="en-US" altLang="en-US" sz="2400">
                <a:solidFill>
                  <a:srgbClr val="FF3300"/>
                </a:solidFill>
              </a:rPr>
              <a:t>hydrologic environments</a:t>
            </a:r>
            <a:r>
              <a:rPr lang="en-US" altLang="en-US" sz="2400"/>
              <a:t> precisely with data as it is to represent </a:t>
            </a:r>
            <a:r>
              <a:rPr lang="en-US" altLang="en-US" sz="2400">
                <a:solidFill>
                  <a:srgbClr val="FF3300"/>
                </a:solidFill>
              </a:rPr>
              <a:t>hydrologic processes</a:t>
            </a:r>
            <a:r>
              <a:rPr lang="en-US" altLang="en-US" sz="2400"/>
              <a:t> with equations</a:t>
            </a:r>
          </a:p>
        </p:txBody>
      </p:sp>
      <p:pic>
        <p:nvPicPr>
          <p:cNvPr id="1060881" name="Picture 17" descr="newtsgge">
            <a:extLst>
              <a:ext uri="{FF2B5EF4-FFF2-40B4-BE49-F238E27FC236}">
                <a16:creationId xmlns:a16="http://schemas.microsoft.com/office/drawing/2014/main" id="{AAE27C4A-9E9B-4131-8674-6B6F5328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5334000"/>
            <a:ext cx="13335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882" name="Picture 18" descr="stream3">
            <a:extLst>
              <a:ext uri="{FF2B5EF4-FFF2-40B4-BE49-F238E27FC236}">
                <a16:creationId xmlns:a16="http://schemas.microsoft.com/office/drawing/2014/main" id="{509D0F1E-6CF7-42AD-9435-082C1BFF6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275263"/>
            <a:ext cx="1252538" cy="15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883" name="Picture 19" descr="tdr">
            <a:extLst>
              <a:ext uri="{FF2B5EF4-FFF2-40B4-BE49-F238E27FC236}">
                <a16:creationId xmlns:a16="http://schemas.microsoft.com/office/drawing/2014/main" id="{760F946C-AD61-489F-B28B-2ABEB8437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311775"/>
            <a:ext cx="1077913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884" name="Picture 20" descr="nl7">
            <a:extLst>
              <a:ext uri="{FF2B5EF4-FFF2-40B4-BE49-F238E27FC236}">
                <a16:creationId xmlns:a16="http://schemas.microsoft.com/office/drawing/2014/main" id="{7F5A8C23-C26C-4231-A842-A27E3AC05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5451475"/>
            <a:ext cx="15621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885" name="Picture 21" descr="VAIRA3">
            <a:extLst>
              <a:ext uri="{FF2B5EF4-FFF2-40B4-BE49-F238E27FC236}">
                <a16:creationId xmlns:a16="http://schemas.microsoft.com/office/drawing/2014/main" id="{7694BEC2-895F-4FEF-A915-C5C844781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5416550"/>
            <a:ext cx="1646237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0886" name="Text Box 22">
            <a:extLst>
              <a:ext uri="{FF2B5EF4-FFF2-40B4-BE49-F238E27FC236}">
                <a16:creationId xmlns:a16="http://schemas.microsoft.com/office/drawing/2014/main" id="{53117C8A-1C28-43FA-B743-C4DC7237D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4732338"/>
            <a:ext cx="1106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Rainfall &amp; Snow</a:t>
            </a:r>
          </a:p>
        </p:txBody>
      </p:sp>
      <p:sp>
        <p:nvSpPr>
          <p:cNvPr id="1060887" name="Text Box 23">
            <a:extLst>
              <a:ext uri="{FF2B5EF4-FFF2-40B4-BE49-F238E27FC236}">
                <a16:creationId xmlns:a16="http://schemas.microsoft.com/office/drawing/2014/main" id="{390916FE-590E-481A-A45A-37305E95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02175"/>
            <a:ext cx="1857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Water quantity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and quality</a:t>
            </a:r>
          </a:p>
        </p:txBody>
      </p:sp>
      <p:sp>
        <p:nvSpPr>
          <p:cNvPr id="1060888" name="Text Box 24">
            <a:extLst>
              <a:ext uri="{FF2B5EF4-FFF2-40B4-BE49-F238E27FC236}">
                <a16:creationId xmlns:a16="http://schemas.microsoft.com/office/drawing/2014/main" id="{EBD37028-DDC4-49EA-8B22-73AC04136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5116513"/>
            <a:ext cx="2052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Remote sensing</a:t>
            </a:r>
          </a:p>
        </p:txBody>
      </p:sp>
      <p:sp>
        <p:nvSpPr>
          <p:cNvPr id="1060889" name="Text Box 25">
            <a:extLst>
              <a:ext uri="{FF2B5EF4-FFF2-40B4-BE49-F238E27FC236}">
                <a16:creationId xmlns:a16="http://schemas.microsoft.com/office/drawing/2014/main" id="{C3D2FD75-88DD-4AEF-AEF3-6C594C1CC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563" y="5059363"/>
            <a:ext cx="1468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Meteorology</a:t>
            </a:r>
          </a:p>
        </p:txBody>
      </p:sp>
      <p:sp>
        <p:nvSpPr>
          <p:cNvPr id="1060890" name="Text Box 26">
            <a:extLst>
              <a:ext uri="{FF2B5EF4-FFF2-40B4-BE49-F238E27FC236}">
                <a16:creationId xmlns:a16="http://schemas.microsoft.com/office/drawing/2014/main" id="{B8A818F2-7E31-4B19-A713-CEC7C062D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663" y="5006975"/>
            <a:ext cx="1236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>
                <a:solidFill>
                  <a:srgbClr val="0033CC"/>
                </a:solidFill>
              </a:rPr>
              <a:t>Soil water</a:t>
            </a:r>
            <a:r>
              <a:rPr lang="en-US" altLang="en-US" sz="1400">
                <a:solidFill>
                  <a:srgbClr val="0033CC"/>
                </a:solidFill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826" name="Picture 2">
            <a:extLst>
              <a:ext uri="{FF2B5EF4-FFF2-40B4-BE49-F238E27FC236}">
                <a16:creationId xmlns:a16="http://schemas.microsoft.com/office/drawing/2014/main" id="{6457E8F6-D8DE-451D-A1B8-45775809B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19050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1827" name="Rectangle 3">
            <a:extLst>
              <a:ext uri="{FF2B5EF4-FFF2-40B4-BE49-F238E27FC236}">
                <a16:creationId xmlns:a16="http://schemas.microsoft.com/office/drawing/2014/main" id="{82AE7C51-824C-4C1F-826A-85EC60095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/>
              <a:t>Dynamic controlled vocabulary moderation system</a:t>
            </a:r>
          </a:p>
        </p:txBody>
      </p:sp>
      <p:sp>
        <p:nvSpPr>
          <p:cNvPr id="1101828" name="Rectangle 4">
            <a:extLst>
              <a:ext uri="{FF2B5EF4-FFF2-40B4-BE49-F238E27FC236}">
                <a16:creationId xmlns:a16="http://schemas.microsoft.com/office/drawing/2014/main" id="{3E5D204C-31EB-4C84-9CCA-39712C3A4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513013"/>
            <a:ext cx="3657600" cy="3963987"/>
          </a:xfrm>
          <a:prstGeom prst="rect">
            <a:avLst/>
          </a:prstGeom>
          <a:solidFill>
            <a:srgbClr val="BAD0B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FFD06E2C-A551-48D0-B38B-FC27371345F5}"/>
              </a:ext>
            </a:extLst>
          </p:cNvPr>
          <p:cNvSpPr/>
          <p:nvPr/>
        </p:nvSpPr>
        <p:spPr>
          <a:xfrm>
            <a:off x="304800" y="4724400"/>
            <a:ext cx="1524000" cy="1447800"/>
          </a:xfrm>
          <a:prstGeom prst="flowChartMagneticDis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latin typeface="Calibri" panose="020F0502020204030204" pitchFamily="34" charset="0"/>
              </a:rPr>
              <a:t>Local ODM</a:t>
            </a:r>
          </a:p>
          <a:p>
            <a:pPr algn="ctr"/>
            <a:r>
              <a:rPr lang="en-US" altLang="en-US">
                <a:latin typeface="Calibri" panose="020F0502020204030204" pitchFamily="34" charset="0"/>
              </a:rPr>
              <a:t>Database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9E40A1B3-2932-4769-9B82-0C115AEFBDE4}"/>
              </a:ext>
            </a:extLst>
          </p:cNvPr>
          <p:cNvSpPr/>
          <p:nvPr/>
        </p:nvSpPr>
        <p:spPr>
          <a:xfrm>
            <a:off x="6934200" y="4572000"/>
            <a:ext cx="1752600" cy="17526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latin typeface="Calibri" panose="020F0502020204030204" pitchFamily="34" charset="0"/>
              </a:rPr>
              <a:t>Master ODM Controlled Vocabulary</a:t>
            </a:r>
          </a:p>
        </p:txBody>
      </p:sp>
      <p:pic>
        <p:nvPicPr>
          <p:cNvPr id="1101831" name="Picture 11" descr="C:\Documents and Settings\jeff\Local Settings\Temporary Internet Files\Content.IE5\ZZTF3DSW\MCj04316460000[1].png">
            <a:extLst>
              <a:ext uri="{FF2B5EF4-FFF2-40B4-BE49-F238E27FC236}">
                <a16:creationId xmlns:a16="http://schemas.microsoft.com/office/drawing/2014/main" id="{52A6C213-9DAB-408D-9AF9-ECD48EDEE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723900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1832" name="Picture 3">
            <a:extLst>
              <a:ext uri="{FF2B5EF4-FFF2-40B4-BE49-F238E27FC236}">
                <a16:creationId xmlns:a16="http://schemas.microsoft.com/office/drawing/2014/main" id="{B6725BFD-496D-412D-BF69-70DA289F2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4343400"/>
            <a:ext cx="19335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1833" name="Picture 12" descr="C:\Documents and Settings\jeff\Local Settings\Temporary Internet Files\Content.IE5\ZM38QXDJ\MCj04316080000[1].png">
            <a:extLst>
              <a:ext uri="{FF2B5EF4-FFF2-40B4-BE49-F238E27FC236}">
                <a16:creationId xmlns:a16="http://schemas.microsoft.com/office/drawing/2014/main" id="{377F608E-0BD9-4871-B4CF-B04DE76C0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1834" name="Picture 11" descr="C:\Documents and Settings\jeff\Local Settings\Temporary Internet Files\Content.IE5\ZZTF3DSW\MCj04316460000[1].png">
            <a:extLst>
              <a:ext uri="{FF2B5EF4-FFF2-40B4-BE49-F238E27FC236}">
                <a16:creationId xmlns:a16="http://schemas.microsoft.com/office/drawing/2014/main" id="{0DC07239-C15F-4230-AC88-172159DA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908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1835" name="TextBox 19">
            <a:extLst>
              <a:ext uri="{FF2B5EF4-FFF2-40B4-BE49-F238E27FC236}">
                <a16:creationId xmlns:a16="http://schemas.microsoft.com/office/drawing/2014/main" id="{795D0AB4-4F5D-4130-81D7-F23E08CE6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1543050"/>
            <a:ext cx="1455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Calibri" panose="020F0502020204030204" pitchFamily="34" charset="0"/>
              </a:rPr>
              <a:t>ODM Website</a:t>
            </a:r>
          </a:p>
        </p:txBody>
      </p:sp>
      <p:sp>
        <p:nvSpPr>
          <p:cNvPr id="1101836" name="TextBox 20">
            <a:extLst>
              <a:ext uri="{FF2B5EF4-FFF2-40B4-BE49-F238E27FC236}">
                <a16:creationId xmlns:a16="http://schemas.microsoft.com/office/drawing/2014/main" id="{E5479A5C-1064-45B2-B007-9656D71CF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184525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Calibri" panose="020F0502020204030204" pitchFamily="34" charset="0"/>
              </a:rPr>
              <a:t>ODM Controlled</a:t>
            </a:r>
          </a:p>
          <a:p>
            <a:pPr algn="ctr"/>
            <a:r>
              <a:rPr lang="en-US" altLang="en-US" sz="2000">
                <a:latin typeface="Calibri" panose="020F0502020204030204" pitchFamily="34" charset="0"/>
              </a:rPr>
              <a:t>Vocabulary Moderator</a:t>
            </a:r>
          </a:p>
        </p:txBody>
      </p:sp>
      <p:sp>
        <p:nvSpPr>
          <p:cNvPr id="1101837" name="TextBox 21">
            <a:extLst>
              <a:ext uri="{FF2B5EF4-FFF2-40B4-BE49-F238E27FC236}">
                <a16:creationId xmlns:a16="http://schemas.microsoft.com/office/drawing/2014/main" id="{5B5BC3B7-82EB-424E-8220-E8CF3DBE6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87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Calibri" panose="020F0502020204030204" pitchFamily="34" charset="0"/>
              </a:rPr>
              <a:t>ODM Data Manager</a:t>
            </a:r>
          </a:p>
        </p:txBody>
      </p:sp>
      <p:sp>
        <p:nvSpPr>
          <p:cNvPr id="1101838" name="TextBox 22">
            <a:extLst>
              <a:ext uri="{FF2B5EF4-FFF2-40B4-BE49-F238E27FC236}">
                <a16:creationId xmlns:a16="http://schemas.microsoft.com/office/drawing/2014/main" id="{63ED094B-BDF5-487F-851D-22AC97669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76800"/>
            <a:ext cx="1676400" cy="1190625"/>
          </a:xfrm>
          <a:prstGeom prst="rect">
            <a:avLst/>
          </a:prstGeom>
          <a:solidFill>
            <a:schemeClr val="bg1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latin typeface="Calibri" panose="020F0502020204030204" pitchFamily="34" charset="0"/>
              </a:rPr>
              <a:t>ODM</a:t>
            </a:r>
          </a:p>
          <a:p>
            <a:pPr algn="ctr"/>
            <a:r>
              <a:rPr lang="en-US" altLang="en-US">
                <a:latin typeface="Calibri" panose="020F0502020204030204" pitchFamily="34" charset="0"/>
              </a:rPr>
              <a:t>Controlled Vocabulary</a:t>
            </a:r>
          </a:p>
          <a:p>
            <a:pPr algn="ctr"/>
            <a:r>
              <a:rPr lang="en-US" altLang="en-US">
                <a:latin typeface="Calibri" panose="020F0502020204030204" pitchFamily="34" charset="0"/>
              </a:rPr>
              <a:t>Web Services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A5B843D7-8A8B-4B7C-A8CD-B7F0620822B8}"/>
              </a:ext>
            </a:extLst>
          </p:cNvPr>
          <p:cNvCxnSpPr>
            <a:cxnSpLocks noChangeShapeType="1"/>
            <a:stCxn id="1101831" idx="3"/>
            <a:endCxn id="1101826" idx="1"/>
          </p:cNvCxnSpPr>
          <p:nvPr/>
        </p:nvCxnSpPr>
        <p:spPr bwMode="auto">
          <a:xfrm>
            <a:off x="3581400" y="1504950"/>
            <a:ext cx="1219200" cy="268288"/>
          </a:xfrm>
          <a:prstGeom prst="curvedConnector3">
            <a:avLst>
              <a:gd name="adj1" fmla="val 50000"/>
            </a:avLst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CEC4572C-7B04-44E5-860A-920EF5427C0F}"/>
              </a:ext>
            </a:extLst>
          </p:cNvPr>
          <p:cNvCxnSpPr>
            <a:cxnSpLocks noChangeShapeType="1"/>
            <a:stCxn id="1101826" idx="3"/>
            <a:endCxn id="1101833" idx="0"/>
          </p:cNvCxnSpPr>
          <p:nvPr/>
        </p:nvCxnSpPr>
        <p:spPr bwMode="auto">
          <a:xfrm>
            <a:off x="6705600" y="1773238"/>
            <a:ext cx="647700" cy="665162"/>
          </a:xfrm>
          <a:prstGeom prst="curvedConnector2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hape 28">
            <a:extLst>
              <a:ext uri="{FF2B5EF4-FFF2-40B4-BE49-F238E27FC236}">
                <a16:creationId xmlns:a16="http://schemas.microsoft.com/office/drawing/2014/main" id="{26FC39E0-8DCE-4A1D-BEF5-7DF27B6F8BA8}"/>
              </a:ext>
            </a:extLst>
          </p:cNvPr>
          <p:cNvCxnSpPr>
            <a:cxnSpLocks noChangeShapeType="1"/>
            <a:stCxn id="1101834" idx="2"/>
            <a:endCxn id="5" idx="1"/>
          </p:cNvCxnSpPr>
          <p:nvPr/>
        </p:nvCxnSpPr>
        <p:spPr bwMode="auto">
          <a:xfrm rot="5400000">
            <a:off x="7616825" y="3813175"/>
            <a:ext cx="939800" cy="552450"/>
          </a:xfrm>
          <a:prstGeom prst="curvedConnector3">
            <a:avLst>
              <a:gd name="adj1" fmla="val 50676"/>
            </a:avLst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hape 30">
            <a:extLst>
              <a:ext uri="{FF2B5EF4-FFF2-40B4-BE49-F238E27FC236}">
                <a16:creationId xmlns:a16="http://schemas.microsoft.com/office/drawing/2014/main" id="{36C2FFCA-5AE8-4B6E-8A95-333116CF0DC3}"/>
              </a:ext>
            </a:extLst>
          </p:cNvPr>
          <p:cNvCxnSpPr>
            <a:cxnSpLocks noChangeShapeType="1"/>
            <a:stCxn id="5" idx="2"/>
            <a:endCxn id="1101832" idx="3"/>
          </p:cNvCxnSpPr>
          <p:nvPr/>
        </p:nvCxnSpPr>
        <p:spPr bwMode="auto">
          <a:xfrm rot="10800000">
            <a:off x="6400800" y="5303838"/>
            <a:ext cx="520700" cy="144462"/>
          </a:xfrm>
          <a:prstGeom prst="curvedConnector3">
            <a:avLst>
              <a:gd name="adj1" fmla="val 48782"/>
            </a:avLst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71E6264E-4101-4B0F-ADEE-2B14DFDE8256}"/>
              </a:ext>
            </a:extLst>
          </p:cNvPr>
          <p:cNvCxnSpPr>
            <a:cxnSpLocks noChangeShapeType="1"/>
            <a:stCxn id="1101832" idx="0"/>
            <a:endCxn id="1101844" idx="3"/>
          </p:cNvCxnSpPr>
          <p:nvPr/>
        </p:nvCxnSpPr>
        <p:spPr bwMode="auto">
          <a:xfrm rot="5400000" flipH="1">
            <a:off x="4115594" y="3024981"/>
            <a:ext cx="688975" cy="1947863"/>
          </a:xfrm>
          <a:prstGeom prst="curvedConnector2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01844" name="Picture 20">
            <a:extLst>
              <a:ext uri="{FF2B5EF4-FFF2-40B4-BE49-F238E27FC236}">
                <a16:creationId xmlns:a16="http://schemas.microsoft.com/office/drawing/2014/main" id="{7D8ADE66-CB4B-458A-919E-12083775A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81300"/>
            <a:ext cx="20383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1845" name="TextBox 20">
            <a:extLst>
              <a:ext uri="{FF2B5EF4-FFF2-40B4-BE49-F238E27FC236}">
                <a16:creationId xmlns:a16="http://schemas.microsoft.com/office/drawing/2014/main" id="{5FE27DBE-24D2-4C75-8044-7D5BDB803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623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Calibri" panose="020F0502020204030204" pitchFamily="34" charset="0"/>
              </a:rPr>
              <a:t>ODM </a:t>
            </a:r>
          </a:p>
          <a:p>
            <a:pPr algn="ctr"/>
            <a:r>
              <a:rPr lang="en-US" altLang="en-US" sz="2000">
                <a:latin typeface="Calibri" panose="020F0502020204030204" pitchFamily="34" charset="0"/>
              </a:rPr>
              <a:t>Tools</a:t>
            </a:r>
          </a:p>
        </p:txBody>
      </p:sp>
      <p:cxnSp>
        <p:nvCxnSpPr>
          <p:cNvPr id="2" name="Curved Connector 32">
            <a:extLst>
              <a:ext uri="{FF2B5EF4-FFF2-40B4-BE49-F238E27FC236}">
                <a16:creationId xmlns:a16="http://schemas.microsoft.com/office/drawing/2014/main" id="{DF288531-46AC-4355-9CF2-4ED1426D4FD7}"/>
              </a:ext>
            </a:extLst>
          </p:cNvPr>
          <p:cNvCxnSpPr>
            <a:cxnSpLocks noChangeShapeType="1"/>
            <a:stCxn id="1101831" idx="2"/>
            <a:endCxn id="1101844" idx="0"/>
          </p:cNvCxnSpPr>
          <p:nvPr/>
        </p:nvCxnSpPr>
        <p:spPr bwMode="auto">
          <a:xfrm rot="5400000">
            <a:off x="1693863" y="4675187"/>
            <a:ext cx="920750" cy="625475"/>
          </a:xfrm>
          <a:prstGeom prst="curvedConnector2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1847" name="TextBox 20">
            <a:extLst>
              <a:ext uri="{FF2B5EF4-FFF2-40B4-BE49-F238E27FC236}">
                <a16:creationId xmlns:a16="http://schemas.microsoft.com/office/drawing/2014/main" id="{565B1B3A-B264-40D6-BB7F-2B050AD86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864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Calibri" panose="020F0502020204030204" pitchFamily="34" charset="0"/>
              </a:rPr>
              <a:t>Local </a:t>
            </a:r>
          </a:p>
          <a:p>
            <a:pPr algn="ctr"/>
            <a:r>
              <a:rPr lang="en-US" altLang="en-US" sz="2800">
                <a:latin typeface="Calibri" panose="020F0502020204030204" pitchFamily="34" charset="0"/>
              </a:rPr>
              <a:t>Server</a:t>
            </a:r>
          </a:p>
        </p:txBody>
      </p:sp>
      <p:sp>
        <p:nvSpPr>
          <p:cNvPr id="9" name="Document">
            <a:extLst>
              <a:ext uri="{FF2B5EF4-FFF2-40B4-BE49-F238E27FC236}">
                <a16:creationId xmlns:a16="http://schemas.microsoft.com/office/drawing/2014/main" id="{34B2AAF7-2B9E-4059-85F5-21941663917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343400" y="3352800"/>
            <a:ext cx="685800" cy="762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alibri" panose="020F0502020204030204" pitchFamily="34" charset="0"/>
              </a:rPr>
              <a:t>XML</a:t>
            </a:r>
          </a:p>
        </p:txBody>
      </p:sp>
      <p:cxnSp>
        <p:nvCxnSpPr>
          <p:cNvPr id="3" name="Curved Connector 24">
            <a:extLst>
              <a:ext uri="{FF2B5EF4-FFF2-40B4-BE49-F238E27FC236}">
                <a16:creationId xmlns:a16="http://schemas.microsoft.com/office/drawing/2014/main" id="{9EF9CD23-4E45-4B56-A2C0-8D3BEBCB97E3}"/>
              </a:ext>
            </a:extLst>
          </p:cNvPr>
          <p:cNvCxnSpPr>
            <a:cxnSpLocks noChangeShapeType="1"/>
            <a:stCxn id="1101831" idx="2"/>
            <a:endCxn id="1101844" idx="0"/>
          </p:cNvCxnSpPr>
          <p:nvPr/>
        </p:nvCxnSpPr>
        <p:spPr bwMode="auto">
          <a:xfrm rot="5400000">
            <a:off x="2386013" y="2366962"/>
            <a:ext cx="495300" cy="333375"/>
          </a:xfrm>
          <a:prstGeom prst="curvedConnector3">
            <a:avLst>
              <a:gd name="adj1" fmla="val 50000"/>
            </a:avLst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1850" name="Rectangle 26">
            <a:extLst>
              <a:ext uri="{FF2B5EF4-FFF2-40B4-BE49-F238E27FC236}">
                <a16:creationId xmlns:a16="http://schemas.microsoft.com/office/drawing/2014/main" id="{28272066-37E8-449F-964E-3059F0C13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6400800"/>
            <a:ext cx="570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hlinkClick r:id="rId7"/>
              </a:rPr>
              <a:t>http://water.usu.edu/cuahsi/odm/cv.aspx</a:t>
            </a:r>
            <a:r>
              <a:rPr lang="en-US" altLang="en-US" sz="240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>
            <a:extLst>
              <a:ext uri="{FF2B5EF4-FFF2-40B4-BE49-F238E27FC236}">
                <a16:creationId xmlns:a16="http://schemas.microsoft.com/office/drawing/2014/main" id="{B9E7F42F-818A-485E-87A7-D4AD05DCA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	</a:t>
            </a:r>
          </a:p>
        </p:txBody>
      </p:sp>
      <p:sp>
        <p:nvSpPr>
          <p:cNvPr id="1091587" name="Rectangle 3">
            <a:extLst>
              <a:ext uri="{FF2B5EF4-FFF2-40B4-BE49-F238E27FC236}">
                <a16:creationId xmlns:a16="http://schemas.microsoft.com/office/drawing/2014/main" id="{FF85B176-BDDB-4A7F-AEF9-7FF38D892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Syntactic consistency (File types and formats)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Semantic consistency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Language for observation attributes (structural)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Language to encode observation attribute values (contextual)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 national network of consistent data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Enhanced data availability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Metadata to facilitate unambiguous interpretation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Enhanced analysis capability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>
            <a:extLst>
              <a:ext uri="{FF2B5EF4-FFF2-40B4-BE49-F238E27FC236}">
                <a16:creationId xmlns:a16="http://schemas.microsoft.com/office/drawing/2014/main" id="{0BAF0A86-0140-4192-B402-6B1FFF8F7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Future Considerations</a:t>
            </a:r>
          </a:p>
        </p:txBody>
      </p:sp>
      <p:sp>
        <p:nvSpPr>
          <p:cNvPr id="1092611" name="Rectangle 3">
            <a:extLst>
              <a:ext uri="{FF2B5EF4-FFF2-40B4-BE49-F238E27FC236}">
                <a16:creationId xmlns:a16="http://schemas.microsoft.com/office/drawing/2014/main" id="{9B618740-7D50-4052-8FDE-D5EBE5084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Additional data types (grid, image etc.)</a:t>
            </a:r>
          </a:p>
          <a:p>
            <a:r>
              <a:rPr lang="en-US" altLang="en-US"/>
              <a:t>Additional catalog sets to enhance discovery</a:t>
            </a:r>
          </a:p>
          <a:p>
            <a:r>
              <a:rPr lang="en-US" altLang="en-US"/>
              <a:t>Unit standardization and conversion</a:t>
            </a:r>
          </a:p>
          <a:p>
            <a:r>
              <a:rPr lang="en-US" altLang="en-US"/>
              <a:t>Ownership, security, authentication, provenance</a:t>
            </a:r>
          </a:p>
          <a:p>
            <a:r>
              <a:rPr lang="en-US" altLang="en-US"/>
              <a:t>Improve controlled vocabulary constraints to enhance integrity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>
            <a:extLst>
              <a:ext uri="{FF2B5EF4-FFF2-40B4-BE49-F238E27FC236}">
                <a16:creationId xmlns:a16="http://schemas.microsoft.com/office/drawing/2014/main" id="{10BC32E0-6A4A-423E-BF70-C36F081B6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3525"/>
            <a:ext cx="8229600" cy="1165225"/>
          </a:xfrm>
        </p:spPr>
        <p:txBody>
          <a:bodyPr/>
          <a:lstStyle/>
          <a:p>
            <a:pPr>
              <a:lnSpc>
                <a:spcPct val="45000"/>
              </a:lnSpc>
            </a:pPr>
            <a:r>
              <a:rPr lang="en-US" altLang="en-US"/>
              <a:t>HIS Website</a:t>
            </a:r>
            <a:br>
              <a:rPr lang="en-US" altLang="en-US" sz="2800"/>
            </a:br>
            <a:r>
              <a:rPr lang="en-US" altLang="en-US" sz="2400">
                <a:hlinkClick r:id="rId3"/>
              </a:rPr>
              <a:t>http://www.cuahsi.org/his</a:t>
            </a:r>
            <a:r>
              <a:rPr lang="en-US" altLang="en-US"/>
              <a:t> </a:t>
            </a:r>
          </a:p>
        </p:txBody>
      </p:sp>
      <p:sp>
        <p:nvSpPr>
          <p:cNvPr id="1093635" name="Rectangle 3">
            <a:extLst>
              <a:ext uri="{FF2B5EF4-FFF2-40B4-BE49-F238E27FC236}">
                <a16:creationId xmlns:a16="http://schemas.microsoft.com/office/drawing/2014/main" id="{A100A72B-7505-4AFE-87C3-C8DC17671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13063" y="1423988"/>
            <a:ext cx="6092825" cy="54340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Project Team</a:t>
            </a:r>
            <a:r>
              <a:rPr lang="en-US" altLang="en-US" sz="1600"/>
              <a:t> – Introduces members of the HIS Team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Data Access System for Hydrology</a:t>
            </a:r>
            <a:r>
              <a:rPr lang="en-US" altLang="en-US" sz="1600"/>
              <a:t> – Web map interface supporting data discovery and retrieval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Prototype Web Services</a:t>
            </a:r>
            <a:r>
              <a:rPr lang="en-US" altLang="en-US" sz="1600"/>
              <a:t> – WaterOneFlow web services facilitating downlad of time series data from numerous national repositories of hydrologic data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Observations Data Model</a:t>
            </a:r>
            <a:r>
              <a:rPr lang="en-US" altLang="en-US" sz="1600"/>
              <a:t> – Relational database schema for hydrologic observations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HIS Tools</a:t>
            </a:r>
            <a:r>
              <a:rPr lang="en-US" altLang="en-US" sz="1600"/>
              <a:t> – Links to end-user applications developed to support HIS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Documentation and Reports</a:t>
            </a:r>
            <a:r>
              <a:rPr lang="en-US" altLang="en-US" sz="1600"/>
              <a:t> – Status reports, specifications, workbooks and links related to HIS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Feedback</a:t>
            </a:r>
            <a:r>
              <a:rPr lang="en-US" altLang="en-US" sz="1600"/>
              <a:t> – Let us know what you think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Austin Workshop</a:t>
            </a:r>
            <a:r>
              <a:rPr lang="en-US" altLang="en-US" sz="1600"/>
              <a:t> – Material from WATERS workshop in Austin</a:t>
            </a:r>
          </a:p>
        </p:txBody>
      </p:sp>
      <p:pic>
        <p:nvPicPr>
          <p:cNvPr id="1093636" name="Picture 4">
            <a:extLst>
              <a:ext uri="{FF2B5EF4-FFF2-40B4-BE49-F238E27FC236}">
                <a16:creationId xmlns:a16="http://schemas.microsoft.com/office/drawing/2014/main" id="{C1807282-0F45-4282-9908-AEF7022FA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447800"/>
            <a:ext cx="2582862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3637" name="Rectangle 5">
            <a:extLst>
              <a:ext uri="{FF2B5EF4-FFF2-40B4-BE49-F238E27FC236}">
                <a16:creationId xmlns:a16="http://schemas.microsoft.com/office/drawing/2014/main" id="{1962ED1F-12FD-4EC8-966E-3C52F9074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172200"/>
            <a:ext cx="5791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3638" name="Rectangle 6">
            <a:extLst>
              <a:ext uri="{FF2B5EF4-FFF2-40B4-BE49-F238E27FC236}">
                <a16:creationId xmlns:a16="http://schemas.microsoft.com/office/drawing/2014/main" id="{B1FBA0A0-ADF5-4D60-A4A3-8263F7F92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5791200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3639" name="Rectangle 7">
            <a:extLst>
              <a:ext uri="{FF2B5EF4-FFF2-40B4-BE49-F238E27FC236}">
                <a16:creationId xmlns:a16="http://schemas.microsoft.com/office/drawing/2014/main" id="{B9E3C178-0E00-4289-9222-50A7F8D31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262438"/>
            <a:ext cx="57912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3640" name="Rectangle 8">
            <a:extLst>
              <a:ext uri="{FF2B5EF4-FFF2-40B4-BE49-F238E27FC236}">
                <a16:creationId xmlns:a16="http://schemas.microsoft.com/office/drawing/2014/main" id="{86E5054C-DDD5-4634-844C-5D89F7139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955800"/>
            <a:ext cx="5791200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3641" name="Rectangle 9">
            <a:extLst>
              <a:ext uri="{FF2B5EF4-FFF2-40B4-BE49-F238E27FC236}">
                <a16:creationId xmlns:a16="http://schemas.microsoft.com/office/drawing/2014/main" id="{25216DAF-147E-4D9E-85FE-37B0EB187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19213"/>
            <a:ext cx="5791200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3642" name="Rectangle 10">
            <a:extLst>
              <a:ext uri="{FF2B5EF4-FFF2-40B4-BE49-F238E27FC236}">
                <a16:creationId xmlns:a16="http://schemas.microsoft.com/office/drawing/2014/main" id="{7F4B36FA-A126-4BA9-8782-2A9297F9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590800"/>
            <a:ext cx="5791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3643" name="Rectangle 11">
            <a:extLst>
              <a:ext uri="{FF2B5EF4-FFF2-40B4-BE49-F238E27FC236}">
                <a16:creationId xmlns:a16="http://schemas.microsoft.com/office/drawing/2014/main" id="{3D229988-B98D-4952-A124-C755FE9A4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38800"/>
            <a:ext cx="5791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3644" name="Line 12">
            <a:extLst>
              <a:ext uri="{FF2B5EF4-FFF2-40B4-BE49-F238E27FC236}">
                <a16:creationId xmlns:a16="http://schemas.microsoft.com/office/drawing/2014/main" id="{F4F364DB-ECBD-4155-8999-95377CD299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1600200"/>
            <a:ext cx="762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3645" name="Line 13">
            <a:extLst>
              <a:ext uri="{FF2B5EF4-FFF2-40B4-BE49-F238E27FC236}">
                <a16:creationId xmlns:a16="http://schemas.microsoft.com/office/drawing/2014/main" id="{D24536EE-3C7E-4187-9D77-D9D7D6B6FC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209800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3646" name="Line 14">
            <a:extLst>
              <a:ext uri="{FF2B5EF4-FFF2-40B4-BE49-F238E27FC236}">
                <a16:creationId xmlns:a16="http://schemas.microsoft.com/office/drawing/2014/main" id="{8350A479-B730-45D7-AB53-134E813754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9718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3647" name="Line 15">
            <a:extLst>
              <a:ext uri="{FF2B5EF4-FFF2-40B4-BE49-F238E27FC236}">
                <a16:creationId xmlns:a16="http://schemas.microsoft.com/office/drawing/2014/main" id="{E4B3BE54-22E8-44E4-9C69-A0B9BD4CF8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733800"/>
            <a:ext cx="7620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3648" name="Rectangle 16">
            <a:extLst>
              <a:ext uri="{FF2B5EF4-FFF2-40B4-BE49-F238E27FC236}">
                <a16:creationId xmlns:a16="http://schemas.microsoft.com/office/drawing/2014/main" id="{C445581E-A43C-41A9-B2A3-8BF52010F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38538"/>
            <a:ext cx="5791200" cy="50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3649" name="Line 17">
            <a:extLst>
              <a:ext uri="{FF2B5EF4-FFF2-40B4-BE49-F238E27FC236}">
                <a16:creationId xmlns:a16="http://schemas.microsoft.com/office/drawing/2014/main" id="{6CC7E0D5-2685-4A19-86CD-EB88790CF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148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3650" name="Line 18">
            <a:extLst>
              <a:ext uri="{FF2B5EF4-FFF2-40B4-BE49-F238E27FC236}">
                <a16:creationId xmlns:a16="http://schemas.microsoft.com/office/drawing/2014/main" id="{3619C9C7-51B1-49AB-BEE8-E1B74F07A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572000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3651" name="Line 19">
            <a:extLst>
              <a:ext uri="{FF2B5EF4-FFF2-40B4-BE49-F238E27FC236}">
                <a16:creationId xmlns:a16="http://schemas.microsoft.com/office/drawing/2014/main" id="{CA98864B-C202-4201-B581-ABEC15A67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953000"/>
            <a:ext cx="762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3652" name="Line 20">
            <a:extLst>
              <a:ext uri="{FF2B5EF4-FFF2-40B4-BE49-F238E27FC236}">
                <a16:creationId xmlns:a16="http://schemas.microsoft.com/office/drawing/2014/main" id="{FB23525B-7DFD-4E81-A4BC-CEAD782EDA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562600"/>
            <a:ext cx="762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>
            <a:extLst>
              <a:ext uri="{FF2B5EF4-FFF2-40B4-BE49-F238E27FC236}">
                <a16:creationId xmlns:a16="http://schemas.microsoft.com/office/drawing/2014/main" id="{5485CB62-1EF2-499B-8055-418DEB10F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Why an Observations Data Model	</a:t>
            </a:r>
          </a:p>
        </p:txBody>
      </p:sp>
      <p:sp>
        <p:nvSpPr>
          <p:cNvPr id="1094659" name="Rectangle 3">
            <a:extLst>
              <a:ext uri="{FF2B5EF4-FFF2-40B4-BE49-F238E27FC236}">
                <a16:creationId xmlns:a16="http://schemas.microsoft.com/office/drawing/2014/main" id="{A278E9E5-33A7-48F4-94FA-D9FDEC51A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Syntactic heterogeneity (File types and formats)</a:t>
            </a:r>
          </a:p>
          <a:p>
            <a:r>
              <a:rPr lang="en-US" altLang="en-US" sz="2800"/>
              <a:t>Semantic heterogeneity</a:t>
            </a:r>
          </a:p>
          <a:p>
            <a:pPr lvl="1"/>
            <a:r>
              <a:rPr lang="en-US" altLang="en-US" sz="2400"/>
              <a:t>Language for observation attributes (structural)</a:t>
            </a:r>
          </a:p>
          <a:p>
            <a:pPr lvl="1"/>
            <a:r>
              <a:rPr lang="en-US" altLang="en-US" sz="2400"/>
              <a:t>Language to encode observation attribute values (contextual)</a:t>
            </a:r>
          </a:p>
          <a:p>
            <a:r>
              <a:rPr lang="en-US" altLang="en-US" sz="2800"/>
              <a:t>Publishing and sharing research data </a:t>
            </a:r>
          </a:p>
          <a:p>
            <a:r>
              <a:rPr lang="en-US" altLang="en-US" sz="2800"/>
              <a:t>Metadata to facilitate unambiguous interpretation</a:t>
            </a:r>
          </a:p>
          <a:p>
            <a:r>
              <a:rPr lang="en-US" altLang="en-US" sz="2800"/>
              <a:t>Enhance analysis capability</a:t>
            </a:r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>
            <a:extLst>
              <a:ext uri="{FF2B5EF4-FFF2-40B4-BE49-F238E27FC236}">
                <a16:creationId xmlns:a16="http://schemas.microsoft.com/office/drawing/2014/main" id="{13F0F0C6-AA1D-42AA-B80F-2DD001BD7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75" y="260350"/>
            <a:ext cx="8405813" cy="1492250"/>
          </a:xfrm>
        </p:spPr>
        <p:txBody>
          <a:bodyPr/>
          <a:lstStyle/>
          <a:p>
            <a:r>
              <a:rPr lang="en-US" altLang="en-US" sz="4000" b="1"/>
              <a:t>What are the basic attributes to be associated with each single data value and how can these best be organized</a:t>
            </a:r>
            <a:r>
              <a:rPr lang="en-US" altLang="en-US" sz="4000"/>
              <a:t>?</a:t>
            </a:r>
          </a:p>
        </p:txBody>
      </p:sp>
      <p:graphicFrame>
        <p:nvGraphicFramePr>
          <p:cNvPr id="1063939" name="Group 3">
            <a:extLst>
              <a:ext uri="{FF2B5EF4-FFF2-40B4-BE49-F238E27FC236}">
                <a16:creationId xmlns:a16="http://schemas.microsoft.com/office/drawing/2014/main" id="{91FA8B94-3D05-4529-91DC-593200150F7D}"/>
              </a:ext>
            </a:extLst>
          </p:cNvPr>
          <p:cNvGraphicFramePr>
            <a:graphicFrameLocks noGrp="1"/>
          </p:cNvGraphicFramePr>
          <p:nvPr/>
        </p:nvGraphicFramePr>
        <p:xfrm>
          <a:off x="388938" y="2344738"/>
          <a:ext cx="2098675" cy="3568700"/>
        </p:xfrm>
        <a:graphic>
          <a:graphicData uri="http://schemas.openxmlformats.org/drawingml/2006/table">
            <a:tbl>
              <a:tblPr/>
              <a:tblGrid>
                <a:gridCol w="2098675">
                  <a:extLst>
                    <a:ext uri="{9D8B030D-6E8A-4147-A177-3AD203B41FA5}">
                      <a16:colId xmlns:a16="http://schemas.microsoft.com/office/drawing/2014/main" val="522765143"/>
                    </a:ext>
                  </a:extLst>
                </a:gridCol>
              </a:tblGrid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55289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DateTime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156683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58030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290075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68990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 (support)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067315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Accuracy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63910"/>
                  </a:ext>
                </a:extLst>
              </a:tr>
            </a:tbl>
          </a:graphicData>
        </a:graphic>
      </p:graphicFrame>
      <p:graphicFrame>
        <p:nvGraphicFramePr>
          <p:cNvPr id="1063957" name="Group 21">
            <a:extLst>
              <a:ext uri="{FF2B5EF4-FFF2-40B4-BE49-F238E27FC236}">
                <a16:creationId xmlns:a16="http://schemas.microsoft.com/office/drawing/2014/main" id="{9002B673-3A15-4591-BDCC-C938DE2B00D9}"/>
              </a:ext>
            </a:extLst>
          </p:cNvPr>
          <p:cNvGraphicFramePr>
            <a:graphicFrameLocks noGrp="1"/>
          </p:cNvGraphicFramePr>
          <p:nvPr/>
        </p:nvGraphicFramePr>
        <p:xfrm>
          <a:off x="2906713" y="2336800"/>
          <a:ext cx="2876550" cy="3149600"/>
        </p:xfrm>
        <a:graphic>
          <a:graphicData uri="http://schemas.openxmlformats.org/drawingml/2006/table">
            <a:tbl>
              <a:tblPr/>
              <a:tblGrid>
                <a:gridCol w="2876550">
                  <a:extLst>
                    <a:ext uri="{9D8B030D-6E8A-4147-A177-3AD203B41FA5}">
                      <a16:colId xmlns:a16="http://schemas.microsoft.com/office/drawing/2014/main" val="1191492433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Offset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882149"/>
                  </a:ext>
                </a:extLst>
              </a:tr>
              <a:tr h="868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OffsetType/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 Point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043648"/>
                  </a:ext>
                </a:extLst>
              </a:tr>
              <a:tr h="48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Source/Organization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9302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Censoring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907883"/>
                  </a:ext>
                </a:extLst>
              </a:tr>
              <a:tr h="835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Qualifying Comments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734754"/>
                  </a:ext>
                </a:extLst>
              </a:tr>
            </a:tbl>
          </a:graphicData>
        </a:graphic>
      </p:graphicFrame>
      <p:graphicFrame>
        <p:nvGraphicFramePr>
          <p:cNvPr id="1063971" name="Group 35">
            <a:extLst>
              <a:ext uri="{FF2B5EF4-FFF2-40B4-BE49-F238E27FC236}">
                <a16:creationId xmlns:a16="http://schemas.microsoft.com/office/drawing/2014/main" id="{0B5DFE41-AF64-4523-BB61-EC424950409D}"/>
              </a:ext>
            </a:extLst>
          </p:cNvPr>
          <p:cNvGraphicFramePr>
            <a:graphicFrameLocks noGrp="1"/>
          </p:cNvGraphicFramePr>
          <p:nvPr/>
        </p:nvGraphicFramePr>
        <p:xfrm>
          <a:off x="6132513" y="2332038"/>
          <a:ext cx="2797175" cy="2643187"/>
        </p:xfrm>
        <a:graphic>
          <a:graphicData uri="http://schemas.openxmlformats.org/drawingml/2006/table">
            <a:tbl>
              <a:tblPr/>
              <a:tblGrid>
                <a:gridCol w="2797175">
                  <a:extLst>
                    <a:ext uri="{9D8B030D-6E8A-4147-A177-3AD203B41FA5}">
                      <a16:colId xmlns:a16="http://schemas.microsoft.com/office/drawing/2014/main" val="3317321902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93878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 Control Level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88992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Medium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251958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 Type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098615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Type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457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Text Box 2">
            <a:extLst>
              <a:ext uri="{FF2B5EF4-FFF2-40B4-BE49-F238E27FC236}">
                <a16:creationId xmlns:a16="http://schemas.microsoft.com/office/drawing/2014/main" id="{E5CDCBD8-6A48-4DA1-B7B0-CE0DED2A2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998538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ea typeface="Arial Unicode MS" pitchFamily="34" charset="-128"/>
              </a:rPr>
              <a:t>Data Source</a:t>
            </a:r>
          </a:p>
        </p:txBody>
      </p:sp>
      <p:sp>
        <p:nvSpPr>
          <p:cNvPr id="1064963" name="AutoShape 3">
            <a:extLst>
              <a:ext uri="{FF2B5EF4-FFF2-40B4-BE49-F238E27FC236}">
                <a16:creationId xmlns:a16="http://schemas.microsoft.com/office/drawing/2014/main" id="{8A514BCF-00D7-492E-91AE-B03C4FDC57B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09900" y="1152525"/>
            <a:ext cx="5334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64" name="Text Box 4">
            <a:extLst>
              <a:ext uri="{FF2B5EF4-FFF2-40B4-BE49-F238E27FC236}">
                <a16:creationId xmlns:a16="http://schemas.microsoft.com/office/drawing/2014/main" id="{FF8D205A-90A9-4CA4-A2A6-E955B04EA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478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ea typeface="Arial Unicode MS" pitchFamily="34" charset="-128"/>
              </a:rPr>
              <a:t>Network</a:t>
            </a:r>
          </a:p>
        </p:txBody>
      </p:sp>
      <p:sp>
        <p:nvSpPr>
          <p:cNvPr id="1064965" name="AutoShape 5">
            <a:extLst>
              <a:ext uri="{FF2B5EF4-FFF2-40B4-BE49-F238E27FC236}">
                <a16:creationId xmlns:a16="http://schemas.microsoft.com/office/drawing/2014/main" id="{0F554FC8-8601-4FE9-87D7-B11A24FA22C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24300" y="1838325"/>
            <a:ext cx="5334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66" name="Text Box 6">
            <a:extLst>
              <a:ext uri="{FF2B5EF4-FFF2-40B4-BE49-F238E27FC236}">
                <a16:creationId xmlns:a16="http://schemas.microsoft.com/office/drawing/2014/main" id="{E7313C59-452B-431D-9154-F0D87A0D7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4098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ea typeface="Arial Unicode MS" pitchFamily="34" charset="-128"/>
              </a:rPr>
              <a:t>Sites</a:t>
            </a:r>
          </a:p>
        </p:txBody>
      </p:sp>
      <p:sp>
        <p:nvSpPr>
          <p:cNvPr id="1064967" name="AutoShape 7">
            <a:extLst>
              <a:ext uri="{FF2B5EF4-FFF2-40B4-BE49-F238E27FC236}">
                <a16:creationId xmlns:a16="http://schemas.microsoft.com/office/drawing/2014/main" id="{88248765-8055-45BF-A8ED-BB338DB6E6E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10100" y="2524125"/>
            <a:ext cx="5334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68" name="Text Box 8">
            <a:extLst>
              <a:ext uri="{FF2B5EF4-FFF2-40B4-BE49-F238E27FC236}">
                <a16:creationId xmlns:a16="http://schemas.microsoft.com/office/drawing/2014/main" id="{EB001ECE-976E-457E-ABCF-E241E89F7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019425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ea typeface="Arial Unicode MS" pitchFamily="34" charset="-128"/>
              </a:rPr>
              <a:t>Variables</a:t>
            </a:r>
          </a:p>
        </p:txBody>
      </p:sp>
      <p:sp>
        <p:nvSpPr>
          <p:cNvPr id="1064969" name="AutoShape 9">
            <a:extLst>
              <a:ext uri="{FF2B5EF4-FFF2-40B4-BE49-F238E27FC236}">
                <a16:creationId xmlns:a16="http://schemas.microsoft.com/office/drawing/2014/main" id="{F2E28A7C-11C9-4661-95F3-5215B996654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24500" y="3133725"/>
            <a:ext cx="5334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70" name="Text Box 10">
            <a:extLst>
              <a:ext uri="{FF2B5EF4-FFF2-40B4-BE49-F238E27FC236}">
                <a16:creationId xmlns:a16="http://schemas.microsoft.com/office/drawing/2014/main" id="{9C60E554-4436-4D8F-AC85-EDCE31397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629025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ea typeface="Arial Unicode MS" pitchFamily="34" charset="-128"/>
              </a:rPr>
              <a:t>Values</a:t>
            </a:r>
          </a:p>
        </p:txBody>
      </p:sp>
      <p:pic>
        <p:nvPicPr>
          <p:cNvPr id="1064971" name="Picture 11">
            <a:extLst>
              <a:ext uri="{FF2B5EF4-FFF2-40B4-BE49-F238E27FC236}">
                <a16:creationId xmlns:a16="http://schemas.microsoft.com/office/drawing/2014/main" id="{AD91BA9E-573C-496F-AD87-D3E6BAFD0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14425"/>
            <a:ext cx="26860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72" name="Text Box 12">
            <a:extLst>
              <a:ext uri="{FF2B5EF4-FFF2-40B4-BE49-F238E27FC236}">
                <a16:creationId xmlns:a16="http://schemas.microsoft.com/office/drawing/2014/main" id="{F0973C72-082E-47F2-B9BE-F9C23D843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010025"/>
            <a:ext cx="327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ea typeface="Arial Unicode MS" pitchFamily="34" charset="-128"/>
              </a:rPr>
              <a:t>{Value, Time, Qualifier, Offset}</a:t>
            </a:r>
          </a:p>
        </p:txBody>
      </p:sp>
      <p:sp>
        <p:nvSpPr>
          <p:cNvPr id="1064973" name="Text Box 13">
            <a:extLst>
              <a:ext uri="{FF2B5EF4-FFF2-40B4-BE49-F238E27FC236}">
                <a16:creationId xmlns:a16="http://schemas.microsoft.com/office/drawing/2014/main" id="{5991E075-1845-4FEB-92A5-2A9E9A275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6202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0066FF"/>
                </a:solidFill>
                <a:ea typeface="Arial Unicode MS" pitchFamily="34" charset="-128"/>
              </a:rPr>
              <a:t>Utah State </a:t>
            </a:r>
          </a:p>
          <a:p>
            <a:pPr algn="ctr"/>
            <a:r>
              <a:rPr lang="en-US" altLang="en-US">
                <a:solidFill>
                  <a:srgbClr val="0066FF"/>
                </a:solidFill>
                <a:ea typeface="Arial Unicode MS" pitchFamily="34" charset="-128"/>
              </a:rPr>
              <a:t>Univ</a:t>
            </a:r>
          </a:p>
        </p:txBody>
      </p:sp>
      <p:sp>
        <p:nvSpPr>
          <p:cNvPr id="1064974" name="Text Box 14">
            <a:extLst>
              <a:ext uri="{FF2B5EF4-FFF2-40B4-BE49-F238E27FC236}">
                <a16:creationId xmlns:a16="http://schemas.microsoft.com/office/drawing/2014/main" id="{07121DD7-BBBD-43C6-B839-7903F0687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4782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66FF"/>
                </a:solidFill>
                <a:ea typeface="Arial Unicode MS" pitchFamily="34" charset="-128"/>
              </a:rPr>
              <a:t>Little Bear River </a:t>
            </a:r>
          </a:p>
        </p:txBody>
      </p:sp>
      <p:sp>
        <p:nvSpPr>
          <p:cNvPr id="1064975" name="Text Box 15">
            <a:extLst>
              <a:ext uri="{FF2B5EF4-FFF2-40B4-BE49-F238E27FC236}">
                <a16:creationId xmlns:a16="http://schemas.microsoft.com/office/drawing/2014/main" id="{14F2E40E-0826-459D-9F9A-51CBDA0B9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09825"/>
            <a:ext cx="330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66FF"/>
                </a:solidFill>
                <a:ea typeface="Arial Unicode MS" pitchFamily="34" charset="-128"/>
              </a:rPr>
              <a:t>Little Bear River at Mendon Rd</a:t>
            </a:r>
          </a:p>
        </p:txBody>
      </p:sp>
      <p:sp>
        <p:nvSpPr>
          <p:cNvPr id="1064976" name="Text Box 16">
            <a:extLst>
              <a:ext uri="{FF2B5EF4-FFF2-40B4-BE49-F238E27FC236}">
                <a16:creationId xmlns:a16="http://schemas.microsoft.com/office/drawing/2014/main" id="{86081B91-3946-4D39-A509-4624AA9DC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019425"/>
            <a:ext cx="202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66FF"/>
                </a:solidFill>
                <a:ea typeface="Arial Unicode MS" pitchFamily="34" charset="-128"/>
              </a:rPr>
              <a:t>Dissolved Oxygen</a:t>
            </a:r>
          </a:p>
        </p:txBody>
      </p:sp>
      <p:sp>
        <p:nvSpPr>
          <p:cNvPr id="1064977" name="Text Box 17">
            <a:extLst>
              <a:ext uri="{FF2B5EF4-FFF2-40B4-BE49-F238E27FC236}">
                <a16:creationId xmlns:a16="http://schemas.microsoft.com/office/drawing/2014/main" id="{E5C752BD-312C-4769-96FD-546FA9B2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629025"/>
            <a:ext cx="349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66FF"/>
                </a:solidFill>
                <a:ea typeface="Arial Unicode MS" pitchFamily="34" charset="-128"/>
              </a:rPr>
              <a:t>9.78 mg/L, 1 October 2007, 6PM</a:t>
            </a:r>
          </a:p>
        </p:txBody>
      </p:sp>
      <p:sp>
        <p:nvSpPr>
          <p:cNvPr id="1064978" name="Text Box 18">
            <a:extLst>
              <a:ext uri="{FF2B5EF4-FFF2-40B4-BE49-F238E27FC236}">
                <a16:creationId xmlns:a16="http://schemas.microsoft.com/office/drawing/2014/main" id="{D935309B-B82A-478E-B758-85A69B331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57688"/>
            <a:ext cx="784542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</a:rPr>
              <a:t>  A </a:t>
            </a:r>
            <a:r>
              <a:rPr lang="en-US" altLang="en-US">
                <a:solidFill>
                  <a:srgbClr val="FF3300"/>
                </a:solidFill>
                <a:ea typeface="Arial Unicode MS" pitchFamily="34" charset="-128"/>
              </a:rPr>
              <a:t>data source</a:t>
            </a:r>
            <a:r>
              <a:rPr lang="en-US" altLang="en-US">
                <a:ea typeface="Arial Unicode MS" pitchFamily="34" charset="-128"/>
              </a:rPr>
              <a:t> operates an observation network</a:t>
            </a: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</a:rPr>
              <a:t>  A </a:t>
            </a:r>
            <a:r>
              <a:rPr lang="en-US" altLang="en-US">
                <a:solidFill>
                  <a:srgbClr val="FF3300"/>
                </a:solidFill>
                <a:ea typeface="Arial Unicode MS" pitchFamily="34" charset="-128"/>
              </a:rPr>
              <a:t>network</a:t>
            </a:r>
            <a:r>
              <a:rPr lang="en-US" altLang="en-US">
                <a:ea typeface="Arial Unicode MS" pitchFamily="34" charset="-128"/>
              </a:rPr>
              <a:t> is a set of observation sites</a:t>
            </a: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</a:rPr>
              <a:t>  A </a:t>
            </a:r>
            <a:r>
              <a:rPr lang="en-US" altLang="en-US">
                <a:solidFill>
                  <a:srgbClr val="FF3300"/>
                </a:solidFill>
                <a:ea typeface="Arial Unicode MS" pitchFamily="34" charset="-128"/>
              </a:rPr>
              <a:t>site</a:t>
            </a:r>
            <a:r>
              <a:rPr lang="en-US" altLang="en-US">
                <a:ea typeface="Arial Unicode MS" pitchFamily="34" charset="-128"/>
              </a:rPr>
              <a:t> is a point location where one or more variables are measured</a:t>
            </a: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</a:rPr>
              <a:t>  A </a:t>
            </a:r>
            <a:r>
              <a:rPr lang="en-US" altLang="en-US">
                <a:solidFill>
                  <a:srgbClr val="FF3300"/>
                </a:solidFill>
                <a:ea typeface="Arial Unicode MS" pitchFamily="34" charset="-128"/>
              </a:rPr>
              <a:t>variable</a:t>
            </a:r>
            <a:r>
              <a:rPr lang="en-US" altLang="en-US">
                <a:ea typeface="Arial Unicode MS" pitchFamily="34" charset="-128"/>
              </a:rPr>
              <a:t> is a property describing the flow or quality of water</a:t>
            </a: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</a:rPr>
              <a:t>  A </a:t>
            </a:r>
            <a:r>
              <a:rPr lang="en-US" altLang="en-US">
                <a:solidFill>
                  <a:srgbClr val="FF3300"/>
                </a:solidFill>
                <a:ea typeface="Arial Unicode MS" pitchFamily="34" charset="-128"/>
              </a:rPr>
              <a:t>value</a:t>
            </a:r>
            <a:r>
              <a:rPr lang="en-US" altLang="en-US">
                <a:ea typeface="Arial Unicode MS" pitchFamily="34" charset="-128"/>
              </a:rPr>
              <a:t> is an observation of a variable at a particular time</a:t>
            </a: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</a:rPr>
              <a:t>  A </a:t>
            </a:r>
            <a:r>
              <a:rPr lang="en-US" altLang="en-US">
                <a:solidFill>
                  <a:srgbClr val="FF3300"/>
                </a:solidFill>
                <a:ea typeface="Arial Unicode MS" pitchFamily="34" charset="-128"/>
              </a:rPr>
              <a:t>qualifier</a:t>
            </a:r>
            <a:r>
              <a:rPr lang="en-US" altLang="en-US">
                <a:ea typeface="Arial Unicode MS" pitchFamily="34" charset="-128"/>
              </a:rPr>
              <a:t> is a symbol that provides additional information about the value</a:t>
            </a: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</a:rPr>
              <a:t>  An </a:t>
            </a:r>
            <a:r>
              <a:rPr lang="en-US" altLang="en-US">
                <a:solidFill>
                  <a:srgbClr val="FF3300"/>
                </a:solidFill>
                <a:ea typeface="Arial Unicode MS" pitchFamily="34" charset="-128"/>
              </a:rPr>
              <a:t>offset</a:t>
            </a:r>
            <a:r>
              <a:rPr lang="en-US" altLang="en-US">
                <a:ea typeface="Arial Unicode MS" pitchFamily="34" charset="-128"/>
              </a:rPr>
              <a:t> allows specification of measurements at various depths in water</a:t>
            </a:r>
          </a:p>
        </p:txBody>
      </p:sp>
      <p:sp>
        <p:nvSpPr>
          <p:cNvPr id="1064979" name="Oval 19">
            <a:extLst>
              <a:ext uri="{FF2B5EF4-FFF2-40B4-BE49-F238E27FC236}">
                <a16:creationId xmlns:a16="http://schemas.microsoft.com/office/drawing/2014/main" id="{6C0D612E-1E90-4336-9889-4571FD638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64782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80" name="Oval 20">
            <a:extLst>
              <a:ext uri="{FF2B5EF4-FFF2-40B4-BE49-F238E27FC236}">
                <a16:creationId xmlns:a16="http://schemas.microsoft.com/office/drawing/2014/main" id="{0D802781-A170-4ED4-9601-F73A67F9A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80022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81" name="Oval 21">
            <a:extLst>
              <a:ext uri="{FF2B5EF4-FFF2-40B4-BE49-F238E27FC236}">
                <a16:creationId xmlns:a16="http://schemas.microsoft.com/office/drawing/2014/main" id="{78E8588C-7A41-4FE2-982D-232E7FF1E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72402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82" name="Oval 22">
            <a:extLst>
              <a:ext uri="{FF2B5EF4-FFF2-40B4-BE49-F238E27FC236}">
                <a16:creationId xmlns:a16="http://schemas.microsoft.com/office/drawing/2014/main" id="{CBE49DD2-5BF6-407F-89B6-412C64B87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9542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83" name="Oval 23">
            <a:extLst>
              <a:ext uri="{FF2B5EF4-FFF2-40B4-BE49-F238E27FC236}">
                <a16:creationId xmlns:a16="http://schemas.microsoft.com/office/drawing/2014/main" id="{FD344540-C1A2-4B89-96D1-54759E794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8602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84" name="Rectangle 24">
            <a:extLst>
              <a:ext uri="{FF2B5EF4-FFF2-40B4-BE49-F238E27FC236}">
                <a16:creationId xmlns:a16="http://schemas.microsoft.com/office/drawing/2014/main" id="{4133C81D-4AA1-46AB-AA23-6F59CA45B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422400"/>
            <a:ext cx="2057400" cy="2511425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86" name="Text Box 26">
            <a:extLst>
              <a:ext uri="{FF2B5EF4-FFF2-40B4-BE49-F238E27FC236}">
                <a16:creationId xmlns:a16="http://schemas.microsoft.com/office/drawing/2014/main" id="{8402A676-4836-4019-9B5C-ED85D3F7B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1630363"/>
            <a:ext cx="94456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1600" i="1">
                <a:solidFill>
                  <a:srgbClr val="FF3300"/>
                </a:solidFill>
                <a:ea typeface="Arial Unicode MS" pitchFamily="34" charset="-128"/>
              </a:rPr>
              <a:t>GetSites</a:t>
            </a:r>
          </a:p>
        </p:txBody>
      </p:sp>
      <p:sp>
        <p:nvSpPr>
          <p:cNvPr id="1064987" name="Text Box 27">
            <a:extLst>
              <a:ext uri="{FF2B5EF4-FFF2-40B4-BE49-F238E27FC236}">
                <a16:creationId xmlns:a16="http://schemas.microsoft.com/office/drawing/2014/main" id="{C99FD5AC-C1C0-4C7A-9D2A-05D55BAD8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38" y="2044700"/>
            <a:ext cx="118268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1600" i="1">
                <a:solidFill>
                  <a:srgbClr val="FF3300"/>
                </a:solidFill>
                <a:ea typeface="Arial Unicode MS" pitchFamily="34" charset="-128"/>
              </a:rPr>
              <a:t>GetSiteInfo</a:t>
            </a:r>
          </a:p>
        </p:txBody>
      </p:sp>
      <p:sp>
        <p:nvSpPr>
          <p:cNvPr id="1064988" name="Text Box 28">
            <a:extLst>
              <a:ext uri="{FF2B5EF4-FFF2-40B4-BE49-F238E27FC236}">
                <a16:creationId xmlns:a16="http://schemas.microsoft.com/office/drawing/2014/main" id="{F3578F89-EF43-4A81-A687-4DD0638E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2528888"/>
            <a:ext cx="133826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1600" i="1">
                <a:solidFill>
                  <a:srgbClr val="FF3300"/>
                </a:solidFill>
                <a:ea typeface="Arial Unicode MS" pitchFamily="34" charset="-128"/>
              </a:rPr>
              <a:t>GetVariables</a:t>
            </a:r>
          </a:p>
        </p:txBody>
      </p:sp>
      <p:sp>
        <p:nvSpPr>
          <p:cNvPr id="1064989" name="Text Box 29">
            <a:extLst>
              <a:ext uri="{FF2B5EF4-FFF2-40B4-BE49-F238E27FC236}">
                <a16:creationId xmlns:a16="http://schemas.microsoft.com/office/drawing/2014/main" id="{8FB4BA83-3CAA-457C-A68A-A52B4AA53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3013075"/>
            <a:ext cx="15763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1600" i="1">
                <a:solidFill>
                  <a:srgbClr val="FF3300"/>
                </a:solidFill>
                <a:ea typeface="Arial Unicode MS" pitchFamily="34" charset="-128"/>
              </a:rPr>
              <a:t>GetVariableInfo</a:t>
            </a:r>
          </a:p>
        </p:txBody>
      </p:sp>
      <p:sp>
        <p:nvSpPr>
          <p:cNvPr id="1064990" name="Text Box 30">
            <a:extLst>
              <a:ext uri="{FF2B5EF4-FFF2-40B4-BE49-F238E27FC236}">
                <a16:creationId xmlns:a16="http://schemas.microsoft.com/office/drawing/2014/main" id="{B508CC70-A71C-4BE6-9561-53A23C8C8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3427413"/>
            <a:ext cx="1533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2200" b="1" i="1">
                <a:solidFill>
                  <a:srgbClr val="FF3300"/>
                </a:solidFill>
                <a:ea typeface="Arial Unicode MS" pitchFamily="34" charset="-128"/>
              </a:rPr>
              <a:t>GetValues</a:t>
            </a:r>
          </a:p>
        </p:txBody>
      </p:sp>
      <p:sp>
        <p:nvSpPr>
          <p:cNvPr id="1064991" name="Rectangle 31">
            <a:extLst>
              <a:ext uri="{FF2B5EF4-FFF2-40B4-BE49-F238E27FC236}">
                <a16:creationId xmlns:a16="http://schemas.microsoft.com/office/drawing/2014/main" id="{411EE5CA-7826-483C-A651-FE3EE7D19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6327775"/>
            <a:ext cx="8261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00">
                <a:latin typeface="Helvetica" panose="020B0604020202020204" pitchFamily="34" charset="0"/>
              </a:rPr>
              <a:t>Horsburgh, J. S., D. G. Tarboton, D. R. Maidment and I. Zaslavsky, (2008), "A Relational Model for Environmental and Water Resources Data," </a:t>
            </a:r>
            <a:r>
              <a:rPr lang="en-US" altLang="en-US" sz="1400" u="sng">
                <a:latin typeface="Helvetica" panose="020B0604020202020204" pitchFamily="34" charset="0"/>
              </a:rPr>
              <a:t>Water Resources Research (in press)</a:t>
            </a:r>
            <a:r>
              <a:rPr lang="en-US" altLang="en-US" sz="1400">
                <a:latin typeface="Helvetica" panose="020B0604020202020204" pitchFamily="34" charset="0"/>
              </a:rPr>
              <a:t>.</a:t>
            </a:r>
          </a:p>
        </p:txBody>
      </p:sp>
      <p:sp>
        <p:nvSpPr>
          <p:cNvPr id="1064992" name="Text Box 32">
            <a:extLst>
              <a:ext uri="{FF2B5EF4-FFF2-40B4-BE49-F238E27FC236}">
                <a16:creationId xmlns:a16="http://schemas.microsoft.com/office/drawing/2014/main" id="{266B7934-D520-4D6F-A752-BC0632A8F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-11113"/>
            <a:ext cx="8243887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600">
                <a:solidFill>
                  <a:schemeClr val="tx2"/>
                </a:solidFill>
                <a:latin typeface="Helvetica" panose="020B0604020202020204" pitchFamily="34" charset="0"/>
              </a:rPr>
              <a:t>Point Observations Information Model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>
            <a:extLst>
              <a:ext uri="{FF2B5EF4-FFF2-40B4-BE49-F238E27FC236}">
                <a16:creationId xmlns:a16="http://schemas.microsoft.com/office/drawing/2014/main" id="{86291A7C-A34D-4339-9D5B-F5C1F5B53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141288"/>
            <a:ext cx="8229600" cy="723900"/>
          </a:xfrm>
        </p:spPr>
        <p:txBody>
          <a:bodyPr/>
          <a:lstStyle/>
          <a:p>
            <a:r>
              <a:rPr lang="en-US" altLang="en-US" sz="4000"/>
              <a:t>CUAHSI Observations Data Model</a:t>
            </a:r>
          </a:p>
        </p:txBody>
      </p:sp>
      <p:grpSp>
        <p:nvGrpSpPr>
          <p:cNvPr id="1067011" name="Group 3">
            <a:extLst>
              <a:ext uri="{FF2B5EF4-FFF2-40B4-BE49-F238E27FC236}">
                <a16:creationId xmlns:a16="http://schemas.microsoft.com/office/drawing/2014/main" id="{56C3C98A-83A9-46DB-A7F5-AAEC1D4DA4FE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265238"/>
            <a:ext cx="4641850" cy="3652837"/>
            <a:chOff x="2736" y="1223"/>
            <a:chExt cx="2924" cy="2301"/>
          </a:xfrm>
        </p:grpSpPr>
        <p:grpSp>
          <p:nvGrpSpPr>
            <p:cNvPr id="1067012" name="Group 4">
              <a:extLst>
                <a:ext uri="{FF2B5EF4-FFF2-40B4-BE49-F238E27FC236}">
                  <a16:creationId xmlns:a16="http://schemas.microsoft.com/office/drawing/2014/main" id="{79987D75-6B24-4AC9-9586-4E3FC421E6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920"/>
              <a:ext cx="864" cy="960"/>
              <a:chOff x="3600" y="2160"/>
              <a:chExt cx="864" cy="960"/>
            </a:xfrm>
          </p:grpSpPr>
          <p:sp>
            <p:nvSpPr>
              <p:cNvPr id="1067013" name="Rectangle 5">
                <a:extLst>
                  <a:ext uri="{FF2B5EF4-FFF2-40B4-BE49-F238E27FC236}">
                    <a16:creationId xmlns:a16="http://schemas.microsoft.com/office/drawing/2014/main" id="{3F4FD74D-303F-47BF-A445-606973A37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864" cy="7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67014" name="Group 6">
                <a:extLst>
                  <a:ext uri="{FF2B5EF4-FFF2-40B4-BE49-F238E27FC236}">
                    <a16:creationId xmlns:a16="http://schemas.microsoft.com/office/drawing/2014/main" id="{5797D7E8-96DF-427D-BBED-3703D2678B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0" y="2160"/>
                <a:ext cx="864" cy="960"/>
                <a:chOff x="3600" y="1632"/>
                <a:chExt cx="864" cy="1536"/>
              </a:xfrm>
            </p:grpSpPr>
            <p:sp>
              <p:nvSpPr>
                <p:cNvPr id="1067015" name="Oval 7">
                  <a:extLst>
                    <a:ext uri="{FF2B5EF4-FFF2-40B4-BE49-F238E27FC236}">
                      <a16:creationId xmlns:a16="http://schemas.microsoft.com/office/drawing/2014/main" id="{59E9C9EB-AAA8-4947-8DFD-3EFEFF06D3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632"/>
                  <a:ext cx="864" cy="38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016" name="Oval 8">
                  <a:extLst>
                    <a:ext uri="{FF2B5EF4-FFF2-40B4-BE49-F238E27FC236}">
                      <a16:creationId xmlns:a16="http://schemas.microsoft.com/office/drawing/2014/main" id="{3A52535E-F330-4663-8469-A2EA797777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864" cy="38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017" name="Line 9">
                  <a:extLst>
                    <a:ext uri="{FF2B5EF4-FFF2-40B4-BE49-F238E27FC236}">
                      <a16:creationId xmlns:a16="http://schemas.microsoft.com/office/drawing/2014/main" id="{36697208-76D2-41C9-BE94-0A543CE62E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64" y="18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018" name="Line 10">
                  <a:extLst>
                    <a:ext uri="{FF2B5EF4-FFF2-40B4-BE49-F238E27FC236}">
                      <a16:creationId xmlns:a16="http://schemas.microsoft.com/office/drawing/2014/main" id="{FAEA6170-D91B-48AE-AF1A-04CBC26D8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0" y="18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67019" name="Text Box 11">
              <a:extLst>
                <a:ext uri="{FF2B5EF4-FFF2-40B4-BE49-F238E27FC236}">
                  <a16:creationId xmlns:a16="http://schemas.microsoft.com/office/drawing/2014/main" id="{8AB860AC-9BB4-4138-B720-B5C645445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" y="1223"/>
              <a:ext cx="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r>
                <a:rPr lang="en-US" altLang="en-US"/>
                <a:t>Streamflow</a:t>
              </a:r>
            </a:p>
          </p:txBody>
        </p:sp>
        <p:sp>
          <p:nvSpPr>
            <p:cNvPr id="1067020" name="Text Box 12">
              <a:extLst>
                <a:ext uri="{FF2B5EF4-FFF2-40B4-BE49-F238E27FC236}">
                  <a16:creationId xmlns:a16="http://schemas.microsoft.com/office/drawing/2014/main" id="{4CCC3321-1E3D-47E8-942C-513507861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3120"/>
              <a:ext cx="7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algn="ctr"/>
              <a:r>
                <a:rPr lang="en-US" altLang="en-US"/>
                <a:t>Flux tower</a:t>
              </a:r>
            </a:p>
            <a:p>
              <a:pPr algn="ctr"/>
              <a:r>
                <a:rPr lang="en-US" altLang="en-US"/>
                <a:t>data</a:t>
              </a:r>
            </a:p>
          </p:txBody>
        </p:sp>
        <p:sp>
          <p:nvSpPr>
            <p:cNvPr id="1067021" name="Text Box 13">
              <a:extLst>
                <a:ext uri="{FF2B5EF4-FFF2-40B4-BE49-F238E27FC236}">
                  <a16:creationId xmlns:a16="http://schemas.microsoft.com/office/drawing/2014/main" id="{41E8C928-46D3-435B-A170-0DF3420D0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016"/>
              <a:ext cx="9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algn="ctr"/>
              <a:r>
                <a:rPr lang="en-US" altLang="en-US"/>
                <a:t>Precipitation</a:t>
              </a:r>
            </a:p>
            <a:p>
              <a:pPr algn="ctr"/>
              <a:r>
                <a:rPr lang="en-US" altLang="en-US"/>
                <a:t>&amp; Climate</a:t>
              </a:r>
            </a:p>
          </p:txBody>
        </p:sp>
        <p:sp>
          <p:nvSpPr>
            <p:cNvPr id="1067022" name="Text Box 14">
              <a:extLst>
                <a:ext uri="{FF2B5EF4-FFF2-40B4-BE49-F238E27FC236}">
                  <a16:creationId xmlns:a16="http://schemas.microsoft.com/office/drawing/2014/main" id="{71E012E9-0C03-4BCA-9BE7-1BCC0A65F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248"/>
              <a:ext cx="9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algn="ctr"/>
              <a:r>
                <a:rPr lang="en-US" altLang="en-US"/>
                <a:t>Groundwater</a:t>
              </a:r>
            </a:p>
            <a:p>
              <a:pPr algn="ctr"/>
              <a:r>
                <a:rPr lang="en-US" altLang="en-US"/>
                <a:t>levels</a:t>
              </a:r>
            </a:p>
          </p:txBody>
        </p:sp>
        <p:sp>
          <p:nvSpPr>
            <p:cNvPr id="1067023" name="Text Box 15">
              <a:extLst>
                <a:ext uri="{FF2B5EF4-FFF2-40B4-BE49-F238E27FC236}">
                  <a16:creationId xmlns:a16="http://schemas.microsoft.com/office/drawing/2014/main" id="{40C77994-4813-4DB1-B4BB-895C3FDBC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120"/>
              <a:ext cx="9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r>
                <a:rPr lang="en-US" altLang="en-US"/>
                <a:t>Water Quality</a:t>
              </a:r>
            </a:p>
          </p:txBody>
        </p:sp>
        <p:sp>
          <p:nvSpPr>
            <p:cNvPr id="1067024" name="Text Box 16">
              <a:extLst>
                <a:ext uri="{FF2B5EF4-FFF2-40B4-BE49-F238E27FC236}">
                  <a16:creationId xmlns:a16="http://schemas.microsoft.com/office/drawing/2014/main" id="{DAEAAE2E-227F-46DC-8DE2-95FE520B8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160"/>
              <a:ext cx="66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algn="ctr"/>
              <a:r>
                <a:rPr lang="en-US" altLang="en-US"/>
                <a:t>Soil </a:t>
              </a:r>
            </a:p>
            <a:p>
              <a:pPr algn="ctr"/>
              <a:r>
                <a:rPr lang="en-US" altLang="en-US"/>
                <a:t>moisture</a:t>
              </a:r>
            </a:p>
            <a:p>
              <a:pPr algn="ctr"/>
              <a:r>
                <a:rPr lang="en-US" altLang="en-US"/>
                <a:t>data</a:t>
              </a:r>
            </a:p>
          </p:txBody>
        </p:sp>
        <p:sp>
          <p:nvSpPr>
            <p:cNvPr id="1067025" name="Line 17">
              <a:extLst>
                <a:ext uri="{FF2B5EF4-FFF2-40B4-BE49-F238E27FC236}">
                  <a16:creationId xmlns:a16="http://schemas.microsoft.com/office/drawing/2014/main" id="{6E602065-90D6-4FF1-96EB-2ACAC4AD5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440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26" name="Line 18">
              <a:extLst>
                <a:ext uri="{FF2B5EF4-FFF2-40B4-BE49-F238E27FC236}">
                  <a16:creationId xmlns:a16="http://schemas.microsoft.com/office/drawing/2014/main" id="{CEA5E365-100D-4712-87CD-3F53A6C71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25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27" name="Line 19">
              <a:extLst>
                <a:ext uri="{FF2B5EF4-FFF2-40B4-BE49-F238E27FC236}">
                  <a16:creationId xmlns:a16="http://schemas.microsoft.com/office/drawing/2014/main" id="{D419C006-FA5B-46A3-9B21-EC2E25E47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880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28" name="Line 20">
              <a:extLst>
                <a:ext uri="{FF2B5EF4-FFF2-40B4-BE49-F238E27FC236}">
                  <a16:creationId xmlns:a16="http://schemas.microsoft.com/office/drawing/2014/main" id="{F71E3F12-73A9-4050-A75B-E393DD6262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56" y="2832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29" name="Line 21">
              <a:extLst>
                <a:ext uri="{FF2B5EF4-FFF2-40B4-BE49-F238E27FC236}">
                  <a16:creationId xmlns:a16="http://schemas.microsoft.com/office/drawing/2014/main" id="{DC4A41A3-0ABE-4F49-B370-307831375C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24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30" name="Line 22">
              <a:extLst>
                <a:ext uri="{FF2B5EF4-FFF2-40B4-BE49-F238E27FC236}">
                  <a16:creationId xmlns:a16="http://schemas.microsoft.com/office/drawing/2014/main" id="{F5A19A64-5B60-4BF5-A9D3-E295670221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8" y="163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7031" name="Group 23">
            <a:extLst>
              <a:ext uri="{FF2B5EF4-FFF2-40B4-BE49-F238E27FC236}">
                <a16:creationId xmlns:a16="http://schemas.microsoft.com/office/drawing/2014/main" id="{88211BA0-3DB4-4208-BBF2-C953E5500E94}"/>
              </a:ext>
            </a:extLst>
          </p:cNvPr>
          <p:cNvGrpSpPr>
            <a:grpSpLocks/>
          </p:cNvGrpSpPr>
          <p:nvPr/>
        </p:nvGrpSpPr>
        <p:grpSpPr bwMode="auto">
          <a:xfrm>
            <a:off x="5653088" y="4687888"/>
            <a:ext cx="2587625" cy="2170112"/>
            <a:chOff x="487" y="2696"/>
            <a:chExt cx="1773" cy="1487"/>
          </a:xfrm>
        </p:grpSpPr>
        <p:sp>
          <p:nvSpPr>
            <p:cNvPr id="1067032" name="Text Box 24">
              <a:extLst>
                <a:ext uri="{FF2B5EF4-FFF2-40B4-BE49-F238E27FC236}">
                  <a16:creationId xmlns:a16="http://schemas.microsoft.com/office/drawing/2014/main" id="{3E213204-D81A-4DAE-B175-DFBF60FA3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" y="3931"/>
              <a:ext cx="77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Variables</a:t>
              </a:r>
              <a:endParaRPr lang="en-US" altLang="en-US" b="1"/>
            </a:p>
          </p:txBody>
        </p:sp>
        <p:sp>
          <p:nvSpPr>
            <p:cNvPr id="1067033" name="Line 25">
              <a:extLst>
                <a:ext uri="{FF2B5EF4-FFF2-40B4-BE49-F238E27FC236}">
                  <a16:creationId xmlns:a16="http://schemas.microsoft.com/office/drawing/2014/main" id="{C0E5D42A-15A6-40C6-B268-606882F06E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78" y="2750"/>
              <a:ext cx="0" cy="8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34" name="Line 26">
              <a:extLst>
                <a:ext uri="{FF2B5EF4-FFF2-40B4-BE49-F238E27FC236}">
                  <a16:creationId xmlns:a16="http://schemas.microsoft.com/office/drawing/2014/main" id="{643E8745-52DA-4937-BC7F-9AEC6783B2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" y="3609"/>
              <a:ext cx="591" cy="3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35" name="Line 27">
              <a:extLst>
                <a:ext uri="{FF2B5EF4-FFF2-40B4-BE49-F238E27FC236}">
                  <a16:creationId xmlns:a16="http://schemas.microsoft.com/office/drawing/2014/main" id="{E601587D-2367-467F-BBD3-082FE8D8B9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8" y="3609"/>
              <a:ext cx="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36" name="Text Box 28">
              <a:extLst>
                <a:ext uri="{FF2B5EF4-FFF2-40B4-BE49-F238E27FC236}">
                  <a16:creationId xmlns:a16="http://schemas.microsoft.com/office/drawing/2014/main" id="{ED989A3C-05D1-470D-8608-2D3D88334D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0" y="3595"/>
              <a:ext cx="5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Space</a:t>
              </a:r>
              <a:endParaRPr lang="en-US" altLang="en-US" b="1"/>
            </a:p>
          </p:txBody>
        </p:sp>
        <p:sp>
          <p:nvSpPr>
            <p:cNvPr id="1067037" name="Text Box 29">
              <a:extLst>
                <a:ext uri="{FF2B5EF4-FFF2-40B4-BE49-F238E27FC236}">
                  <a16:creationId xmlns:a16="http://schemas.microsoft.com/office/drawing/2014/main" id="{45CE1232-37A0-4075-8B7B-9126BA681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" y="2696"/>
              <a:ext cx="47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  <a:endParaRPr lang="en-US" altLang="en-US" b="1"/>
            </a:p>
          </p:txBody>
        </p:sp>
        <p:sp>
          <p:nvSpPr>
            <p:cNvPr id="1067038" name="Line 30">
              <a:extLst>
                <a:ext uri="{FF2B5EF4-FFF2-40B4-BE49-F238E27FC236}">
                  <a16:creationId xmlns:a16="http://schemas.microsoft.com/office/drawing/2014/main" id="{69F1AE6A-720E-42E7-B4E4-B03AA81C1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34" y="3072"/>
              <a:ext cx="0" cy="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39" name="Line 31">
              <a:extLst>
                <a:ext uri="{FF2B5EF4-FFF2-40B4-BE49-F238E27FC236}">
                  <a16:creationId xmlns:a16="http://schemas.microsoft.com/office/drawing/2014/main" id="{144AA051-14AE-4F2A-96CC-21155D2EF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" y="3260"/>
              <a:ext cx="0" cy="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40" name="Line 32">
              <a:extLst>
                <a:ext uri="{FF2B5EF4-FFF2-40B4-BE49-F238E27FC236}">
                  <a16:creationId xmlns:a16="http://schemas.microsoft.com/office/drawing/2014/main" id="{3699E0C4-AF44-455D-9730-31208CCF15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9" y="3260"/>
              <a:ext cx="0" cy="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41" name="Line 33">
              <a:extLst>
                <a:ext uri="{FF2B5EF4-FFF2-40B4-BE49-F238E27FC236}">
                  <a16:creationId xmlns:a16="http://schemas.microsoft.com/office/drawing/2014/main" id="{83F9ECF8-5310-45C3-B27E-9EE560BDAB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9" y="3609"/>
              <a:ext cx="295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42" name="Line 34">
              <a:extLst>
                <a:ext uri="{FF2B5EF4-FFF2-40B4-BE49-F238E27FC236}">
                  <a16:creationId xmlns:a16="http://schemas.microsoft.com/office/drawing/2014/main" id="{A4042B89-7C6D-4E4E-9EFE-3B6D16C587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5" y="3797"/>
              <a:ext cx="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43" name="Line 35">
              <a:extLst>
                <a:ext uri="{FF2B5EF4-FFF2-40B4-BE49-F238E27FC236}">
                  <a16:creationId xmlns:a16="http://schemas.microsoft.com/office/drawing/2014/main" id="{7568D72A-C095-40CD-9C70-02F6979010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9" y="3072"/>
              <a:ext cx="295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44" name="Line 36">
              <a:extLst>
                <a:ext uri="{FF2B5EF4-FFF2-40B4-BE49-F238E27FC236}">
                  <a16:creationId xmlns:a16="http://schemas.microsoft.com/office/drawing/2014/main" id="{BABF582E-900F-4FB0-809F-A786D03FAC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5" y="3260"/>
              <a:ext cx="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45" name="Line 37">
              <a:extLst>
                <a:ext uri="{FF2B5EF4-FFF2-40B4-BE49-F238E27FC236}">
                  <a16:creationId xmlns:a16="http://schemas.microsoft.com/office/drawing/2014/main" id="{024361C9-C265-4C71-9842-1211684E1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" y="3072"/>
              <a:ext cx="323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46" name="Line 38">
              <a:extLst>
                <a:ext uri="{FF2B5EF4-FFF2-40B4-BE49-F238E27FC236}">
                  <a16:creationId xmlns:a16="http://schemas.microsoft.com/office/drawing/2014/main" id="{F6140F4A-B5A5-41DE-A0CC-210AAB0B24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8" y="3072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47" name="Oval 39">
              <a:extLst>
                <a:ext uri="{FF2B5EF4-FFF2-40B4-BE49-F238E27FC236}">
                  <a16:creationId xmlns:a16="http://schemas.microsoft.com/office/drawing/2014/main" id="{4C01315B-7596-4F73-9476-CDF040C12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3233"/>
              <a:ext cx="54" cy="5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7048" name="Text Box 40">
            <a:extLst>
              <a:ext uri="{FF2B5EF4-FFF2-40B4-BE49-F238E27FC236}">
                <a16:creationId xmlns:a16="http://schemas.microsoft.com/office/drawing/2014/main" id="{1FC3DEA2-FC49-41EB-8706-A66920B8F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179513"/>
            <a:ext cx="43688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altLang="en-US" sz="2400">
                <a:latin typeface="Helvetica" panose="020B0604020202020204" pitchFamily="34" charset="0"/>
              </a:rPr>
              <a:t>A </a:t>
            </a:r>
            <a:r>
              <a:rPr lang="en-US" altLang="en-US" sz="2400">
                <a:solidFill>
                  <a:srgbClr val="FF3300"/>
                </a:solidFill>
                <a:latin typeface="Helvetica" panose="020B0604020202020204" pitchFamily="34" charset="0"/>
              </a:rPr>
              <a:t>relational database</a:t>
            </a:r>
            <a:r>
              <a:rPr lang="en-US" altLang="en-US" sz="2400">
                <a:latin typeface="Helvetica" panose="020B0604020202020204" pitchFamily="34" charset="0"/>
              </a:rPr>
              <a:t> at the single observation level (atomic model)</a:t>
            </a:r>
          </a:p>
          <a:p>
            <a:pPr eaLnBrk="0" hangingPunct="0">
              <a:buFontTx/>
              <a:buChar char="•"/>
            </a:pPr>
            <a:r>
              <a:rPr lang="en-US" altLang="en-US" sz="2400">
                <a:latin typeface="Helvetica" panose="020B0604020202020204" pitchFamily="34" charset="0"/>
              </a:rPr>
              <a:t>Stores </a:t>
            </a:r>
            <a:r>
              <a:rPr lang="en-US" altLang="en-US" sz="2400">
                <a:solidFill>
                  <a:srgbClr val="FF3300"/>
                </a:solidFill>
                <a:latin typeface="Helvetica" panose="020B0604020202020204" pitchFamily="34" charset="0"/>
              </a:rPr>
              <a:t>observation data</a:t>
            </a:r>
            <a:r>
              <a:rPr lang="en-US" altLang="en-US" sz="2400">
                <a:latin typeface="Helvetica" panose="020B0604020202020204" pitchFamily="34" charset="0"/>
              </a:rPr>
              <a:t> made at points</a:t>
            </a:r>
          </a:p>
          <a:p>
            <a:pPr eaLnBrk="0" hangingPunct="0">
              <a:buFontTx/>
              <a:buChar char="•"/>
            </a:pPr>
            <a:r>
              <a:rPr lang="en-US" altLang="en-US" sz="2400">
                <a:latin typeface="Helvetica" panose="020B0604020202020204" pitchFamily="34" charset="0"/>
              </a:rPr>
              <a:t>Metadata for </a:t>
            </a:r>
            <a:r>
              <a:rPr lang="en-US" altLang="en-US" sz="2400">
                <a:solidFill>
                  <a:srgbClr val="FF3300"/>
                </a:solidFill>
                <a:latin typeface="Helvetica" panose="020B0604020202020204" pitchFamily="34" charset="0"/>
              </a:rPr>
              <a:t>unambiguous interpretation</a:t>
            </a:r>
          </a:p>
          <a:p>
            <a:pPr eaLnBrk="0" hangingPunct="0">
              <a:buFontTx/>
              <a:buChar char="•"/>
            </a:pPr>
            <a:r>
              <a:rPr lang="en-US" altLang="en-US" sz="2400">
                <a:latin typeface="Helvetica" panose="020B0604020202020204" pitchFamily="34" charset="0"/>
              </a:rPr>
              <a:t>Traceable heritage from </a:t>
            </a:r>
            <a:r>
              <a:rPr lang="en-US" altLang="en-US" sz="2400">
                <a:solidFill>
                  <a:srgbClr val="FF3300"/>
                </a:solidFill>
                <a:latin typeface="Helvetica" panose="020B0604020202020204" pitchFamily="34" charset="0"/>
              </a:rPr>
              <a:t>raw</a:t>
            </a:r>
            <a:r>
              <a:rPr lang="en-US" altLang="en-US" sz="2400">
                <a:latin typeface="Helvetica" panose="020B0604020202020204" pitchFamily="34" charset="0"/>
              </a:rPr>
              <a:t> measurements to </a:t>
            </a:r>
            <a:r>
              <a:rPr lang="en-US" altLang="en-US" sz="2400">
                <a:solidFill>
                  <a:srgbClr val="FF3300"/>
                </a:solidFill>
                <a:latin typeface="Helvetica" panose="020B0604020202020204" pitchFamily="34" charset="0"/>
              </a:rPr>
              <a:t>usable</a:t>
            </a:r>
            <a:r>
              <a:rPr lang="en-US" altLang="en-US" sz="2400">
                <a:latin typeface="Helvetica" panose="020B0604020202020204" pitchFamily="34" charset="0"/>
              </a:rPr>
              <a:t> information</a:t>
            </a:r>
          </a:p>
          <a:p>
            <a:pPr eaLnBrk="0" hangingPunct="0">
              <a:buFontTx/>
              <a:buChar char="•"/>
            </a:pPr>
            <a:r>
              <a:rPr lang="en-US" altLang="en-US" sz="2400">
                <a:solidFill>
                  <a:srgbClr val="FF3300"/>
                </a:solidFill>
                <a:latin typeface="Helvetica" panose="020B0604020202020204" pitchFamily="34" charset="0"/>
              </a:rPr>
              <a:t>Standard format</a:t>
            </a:r>
            <a:r>
              <a:rPr lang="en-US" altLang="en-US" sz="2400">
                <a:latin typeface="Helvetica" panose="020B0604020202020204" pitchFamily="34" charset="0"/>
              </a:rPr>
              <a:t> for data sharing</a:t>
            </a:r>
          </a:p>
          <a:p>
            <a:pPr eaLnBrk="0" hangingPunct="0">
              <a:buFontTx/>
              <a:buChar char="•"/>
            </a:pPr>
            <a:r>
              <a:rPr lang="en-US" altLang="en-US" sz="2400">
                <a:solidFill>
                  <a:srgbClr val="FF3300"/>
                </a:solidFill>
                <a:latin typeface="Helvetica" panose="020B0604020202020204" pitchFamily="34" charset="0"/>
              </a:rPr>
              <a:t>Cross dimension</a:t>
            </a:r>
            <a:r>
              <a:rPr lang="en-US" altLang="en-US" sz="2400">
                <a:latin typeface="Helvetica" panose="020B0604020202020204" pitchFamily="34" charset="0"/>
              </a:rPr>
              <a:t> retrieval and analysis</a:t>
            </a:r>
          </a:p>
          <a:p>
            <a:pPr eaLnBrk="0" hangingPunct="0">
              <a:buFontTx/>
              <a:buChar char="•"/>
            </a:pPr>
            <a:endParaRPr lang="en-US" altLang="en-US" sz="2400" b="1" i="1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>
            <a:extLst>
              <a:ext uri="{FF2B5EF4-FFF2-40B4-BE49-F238E27FC236}">
                <a16:creationId xmlns:a16="http://schemas.microsoft.com/office/drawing/2014/main" id="{7C8CE641-5AD1-408A-87F8-0F0A85E3D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68035" name="Rectangle 3">
            <a:extLst>
              <a:ext uri="{FF2B5EF4-FFF2-40B4-BE49-F238E27FC236}">
                <a16:creationId xmlns:a16="http://schemas.microsoft.com/office/drawing/2014/main" id="{248CAC51-A5E2-48ED-812A-B781C2130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68036" name="Picture 4" descr="ODM1DataModelFigure">
            <a:extLst>
              <a:ext uri="{FF2B5EF4-FFF2-40B4-BE49-F238E27FC236}">
                <a16:creationId xmlns:a16="http://schemas.microsoft.com/office/drawing/2014/main" id="{29D03BDF-6F85-4ABA-828C-A0B0CDFF3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8916988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8037" name="Rectangle 5">
            <a:extLst>
              <a:ext uri="{FF2B5EF4-FFF2-40B4-BE49-F238E27FC236}">
                <a16:creationId xmlns:a16="http://schemas.microsoft.com/office/drawing/2014/main" id="{2C55021C-C8D9-47B4-B24A-2B6C715D5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014413"/>
            <a:ext cx="533400" cy="12858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039" name="Rectangle 7">
            <a:extLst>
              <a:ext uri="{FF2B5EF4-FFF2-40B4-BE49-F238E27FC236}">
                <a16:creationId xmlns:a16="http://schemas.microsoft.com/office/drawing/2014/main" id="{120C5D1D-C0ED-41D1-B929-E7CE82C47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248400"/>
            <a:ext cx="3276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040" name="Rectangle 8">
            <a:extLst>
              <a:ext uri="{FF2B5EF4-FFF2-40B4-BE49-F238E27FC236}">
                <a16:creationId xmlns:a16="http://schemas.microsoft.com/office/drawing/2014/main" id="{F39A713B-D029-4A68-8CD0-40D1CEA7B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248400"/>
            <a:ext cx="533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0" rIns="91433" bIns="0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</a:rPr>
              <a:t>CUAHSI Observations Data Model</a:t>
            </a:r>
          </a:p>
          <a:p>
            <a:pPr algn="ctr" eaLnBrk="0" hangingPunct="0"/>
            <a:r>
              <a:rPr lang="en-US" altLang="en-US" b="1" u="sng">
                <a:solidFill>
                  <a:srgbClr val="0000FF"/>
                </a:solidFill>
              </a:rPr>
              <a:t>http://www.cuahsi.org/his/odm.html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058" name="Picture 2">
            <a:extLst>
              <a:ext uri="{FF2B5EF4-FFF2-40B4-BE49-F238E27FC236}">
                <a16:creationId xmlns:a16="http://schemas.microsoft.com/office/drawing/2014/main" id="{410B322A-180D-4603-999E-B53A38713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"/>
          <a:stretch>
            <a:fillRect/>
          </a:stretch>
        </p:blipFill>
        <p:spPr bwMode="auto">
          <a:xfrm>
            <a:off x="3140075" y="738188"/>
            <a:ext cx="5775325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9059" name="Rectangle 3">
            <a:extLst>
              <a:ext uri="{FF2B5EF4-FFF2-40B4-BE49-F238E27FC236}">
                <a16:creationId xmlns:a16="http://schemas.microsoft.com/office/drawing/2014/main" id="{E99F6CC3-B433-4D51-8CE9-1B0A9F8C9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-52388"/>
            <a:ext cx="7772400" cy="835026"/>
          </a:xfrm>
        </p:spPr>
        <p:txBody>
          <a:bodyPr/>
          <a:lstStyle/>
          <a:p>
            <a:r>
              <a:rPr lang="en-US" altLang="en-US"/>
              <a:t>Site Attributes</a:t>
            </a:r>
          </a:p>
        </p:txBody>
      </p:sp>
      <p:sp>
        <p:nvSpPr>
          <p:cNvPr id="1069060" name="Text Box 4">
            <a:extLst>
              <a:ext uri="{FF2B5EF4-FFF2-40B4-BE49-F238E27FC236}">
                <a16:creationId xmlns:a16="http://schemas.microsoft.com/office/drawing/2014/main" id="{A66BCDF8-83AB-4934-A72D-006F0E0FF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3543300"/>
            <a:ext cx="6973888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</a:rPr>
              <a:t>SiteCode</a:t>
            </a:r>
            <a:r>
              <a:rPr lang="en-US" altLang="en-US"/>
              <a:t>, e.g. NWIS:10109000</a:t>
            </a:r>
          </a:p>
          <a:p>
            <a:r>
              <a:rPr lang="en-US" altLang="en-US">
                <a:solidFill>
                  <a:srgbClr val="FF3300"/>
                </a:solidFill>
              </a:rPr>
              <a:t>SiteName</a:t>
            </a:r>
            <a:r>
              <a:rPr lang="en-US" altLang="en-US"/>
              <a:t>, e.g. Logan River Near Logan, UT</a:t>
            </a:r>
          </a:p>
          <a:p>
            <a:r>
              <a:rPr lang="en-US" altLang="en-US">
                <a:solidFill>
                  <a:srgbClr val="FF3300"/>
                </a:solidFill>
              </a:rPr>
              <a:t>Latitude, Longitude</a:t>
            </a:r>
            <a:r>
              <a:rPr lang="en-US" altLang="en-US"/>
              <a:t> Geographic coordinates of site</a:t>
            </a:r>
          </a:p>
          <a:p>
            <a:r>
              <a:rPr lang="en-US" altLang="en-US">
                <a:solidFill>
                  <a:srgbClr val="FF3300"/>
                </a:solidFill>
              </a:rPr>
              <a:t>LatLongDatum</a:t>
            </a:r>
            <a:r>
              <a:rPr lang="en-US" altLang="en-US"/>
              <a:t> Spatial reference system of latitude and longitude</a:t>
            </a:r>
          </a:p>
          <a:p>
            <a:r>
              <a:rPr lang="en-US" altLang="en-US">
                <a:solidFill>
                  <a:srgbClr val="FF3300"/>
                </a:solidFill>
              </a:rPr>
              <a:t>Elevation_m</a:t>
            </a:r>
            <a:r>
              <a:rPr lang="en-US" altLang="en-US"/>
              <a:t> Elevation of the site</a:t>
            </a:r>
          </a:p>
          <a:p>
            <a:r>
              <a:rPr lang="en-US" altLang="en-US">
                <a:solidFill>
                  <a:srgbClr val="FF3300"/>
                </a:solidFill>
              </a:rPr>
              <a:t>VerticalDatum</a:t>
            </a:r>
            <a:r>
              <a:rPr lang="en-US" altLang="en-US"/>
              <a:t> Datum of the site elevation</a:t>
            </a:r>
          </a:p>
          <a:p>
            <a:r>
              <a:rPr lang="en-US" altLang="en-US">
                <a:solidFill>
                  <a:srgbClr val="FF3300"/>
                </a:solidFill>
              </a:rPr>
              <a:t>Local X, Local Y</a:t>
            </a:r>
            <a:r>
              <a:rPr lang="en-US" altLang="en-US"/>
              <a:t> Local coordinates of site</a:t>
            </a:r>
          </a:p>
          <a:p>
            <a:r>
              <a:rPr lang="en-US" altLang="en-US">
                <a:solidFill>
                  <a:srgbClr val="FF3300"/>
                </a:solidFill>
              </a:rPr>
              <a:t>LocalProjection</a:t>
            </a:r>
            <a:r>
              <a:rPr lang="en-US" altLang="en-US"/>
              <a:t> Spatial reference system of local coordinates</a:t>
            </a:r>
          </a:p>
          <a:p>
            <a:r>
              <a:rPr lang="en-US" altLang="en-US">
                <a:solidFill>
                  <a:srgbClr val="FF3300"/>
                </a:solidFill>
              </a:rPr>
              <a:t>PosAccuracy_m</a:t>
            </a:r>
            <a:r>
              <a:rPr lang="en-US" altLang="en-US"/>
              <a:t> Positional Accuracy</a:t>
            </a:r>
          </a:p>
          <a:p>
            <a:r>
              <a:rPr lang="en-US" altLang="en-US">
                <a:solidFill>
                  <a:srgbClr val="FF3300"/>
                </a:solidFill>
              </a:rPr>
              <a:t>State</a:t>
            </a:r>
            <a:r>
              <a:rPr lang="en-US" altLang="en-US"/>
              <a:t>, e.g. Utah</a:t>
            </a:r>
          </a:p>
          <a:p>
            <a:r>
              <a:rPr lang="en-US" altLang="en-US">
                <a:solidFill>
                  <a:srgbClr val="FF3300"/>
                </a:solidFill>
              </a:rPr>
              <a:t>County</a:t>
            </a:r>
            <a:r>
              <a:rPr lang="en-US" altLang="en-US"/>
              <a:t>, e.g. Cache</a:t>
            </a:r>
          </a:p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>
            <a:extLst>
              <a:ext uri="{FF2B5EF4-FFF2-40B4-BE49-F238E27FC236}">
                <a16:creationId xmlns:a16="http://schemas.microsoft.com/office/drawing/2014/main" id="{97FAF9B4-21B1-435A-A9DD-25734091E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820863"/>
            <a:ext cx="1938337" cy="2698750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0083" name="Picture 3">
            <a:extLst>
              <a:ext uri="{FF2B5EF4-FFF2-40B4-BE49-F238E27FC236}">
                <a16:creationId xmlns:a16="http://schemas.microsoft.com/office/drawing/2014/main" id="{EA098DBB-1C56-4C39-A581-E1B965141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55963" y="1957388"/>
            <a:ext cx="5976937" cy="490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70084" name="Group 4">
            <a:extLst>
              <a:ext uri="{FF2B5EF4-FFF2-40B4-BE49-F238E27FC236}">
                <a16:creationId xmlns:a16="http://schemas.microsoft.com/office/drawing/2014/main" id="{55A23D1A-FB53-4D01-A4BB-BD98E43E1B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92513" y="1931988"/>
            <a:ext cx="4962525" cy="4881562"/>
            <a:chOff x="1776" y="384"/>
            <a:chExt cx="3115" cy="3488"/>
          </a:xfrm>
        </p:grpSpPr>
        <p:sp>
          <p:nvSpPr>
            <p:cNvPr id="1070085" name="AutoShape 5">
              <a:extLst>
                <a:ext uri="{FF2B5EF4-FFF2-40B4-BE49-F238E27FC236}">
                  <a16:creationId xmlns:a16="http://schemas.microsoft.com/office/drawing/2014/main" id="{A3C6D1F5-0D6A-4B53-AE61-632736E51E0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76" y="384"/>
              <a:ext cx="3115" cy="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086" name="Rectangle 6">
              <a:extLst>
                <a:ext uri="{FF2B5EF4-FFF2-40B4-BE49-F238E27FC236}">
                  <a16:creationId xmlns:a16="http://schemas.microsoft.com/office/drawing/2014/main" id="{26E6D355-6B6F-4CDF-8CEF-8088413DF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" y="391"/>
              <a:ext cx="578" cy="168"/>
            </a:xfrm>
            <a:prstGeom prst="rect">
              <a:avLst/>
            </a:prstGeom>
            <a:solidFill>
              <a:srgbClr val="E6E6E6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087" name="Rectangle 7">
              <a:extLst>
                <a:ext uri="{FF2B5EF4-FFF2-40B4-BE49-F238E27FC236}">
                  <a16:creationId xmlns:a16="http://schemas.microsoft.com/office/drawing/2014/main" id="{B2C1823B-138A-4E30-B003-8EEC7E56F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420"/>
              <a:ext cx="30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  <a:latin typeface="Tahoma" panose="020B0604030504040204" pitchFamily="34" charset="0"/>
                </a:rPr>
                <a:t>Feature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088" name="Rectangle 8">
              <a:extLst>
                <a:ext uri="{FF2B5EF4-FFF2-40B4-BE49-F238E27FC236}">
                  <a16:creationId xmlns:a16="http://schemas.microsoft.com/office/drawing/2014/main" id="{60AD084C-4795-4585-96BA-F4BE00C96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846"/>
              <a:ext cx="548" cy="175"/>
            </a:xfrm>
            <a:prstGeom prst="rect">
              <a:avLst/>
            </a:prstGeom>
            <a:solidFill>
              <a:srgbClr val="B0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089" name="Rectangle 9">
              <a:extLst>
                <a:ext uri="{FF2B5EF4-FFF2-40B4-BE49-F238E27FC236}">
                  <a16:creationId xmlns:a16="http://schemas.microsoft.com/office/drawing/2014/main" id="{5CBBAC65-3678-428C-BC34-9CF7A3388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879"/>
              <a:ext cx="44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  <a:latin typeface="Tahoma" panose="020B0604030504040204" pitchFamily="34" charset="0"/>
                </a:rPr>
                <a:t>Waterbody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090" name="Rectangle 10">
              <a:extLst>
                <a:ext uri="{FF2B5EF4-FFF2-40B4-BE49-F238E27FC236}">
                  <a16:creationId xmlns:a16="http://schemas.microsoft.com/office/drawing/2014/main" id="{5252FBB9-9BF7-4FFD-B747-76358C0B9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1021"/>
              <a:ext cx="548" cy="615"/>
            </a:xfrm>
            <a:prstGeom prst="rect">
              <a:avLst/>
            </a:prstGeom>
            <a:solidFill>
              <a:srgbClr val="B0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091" name="Rectangle 11">
              <a:extLst>
                <a:ext uri="{FF2B5EF4-FFF2-40B4-BE49-F238E27FC236}">
                  <a16:creationId xmlns:a16="http://schemas.microsoft.com/office/drawing/2014/main" id="{1B16F611-5545-4347-82D9-FEC64982C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1036"/>
              <a:ext cx="2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HydroID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092" name="Rectangle 12">
              <a:extLst>
                <a:ext uri="{FF2B5EF4-FFF2-40B4-BE49-F238E27FC236}">
                  <a16:creationId xmlns:a16="http://schemas.microsoft.com/office/drawing/2014/main" id="{44B5B544-1F00-418D-B0CC-3D1DF5866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1130"/>
              <a:ext cx="38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HydroCode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093" name="Rectangle 13">
              <a:extLst>
                <a:ext uri="{FF2B5EF4-FFF2-40B4-BE49-F238E27FC236}">
                  <a16:creationId xmlns:a16="http://schemas.microsoft.com/office/drawing/2014/main" id="{276CC578-33F2-47DC-9370-DFDF0DE2B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1223"/>
              <a:ext cx="21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FType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094" name="Rectangle 14">
              <a:extLst>
                <a:ext uri="{FF2B5EF4-FFF2-40B4-BE49-F238E27FC236}">
                  <a16:creationId xmlns:a16="http://schemas.microsoft.com/office/drawing/2014/main" id="{24994ECF-E5B6-4554-9092-5FEA2B15A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1318"/>
              <a:ext cx="20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Name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095" name="Rectangle 15">
              <a:extLst>
                <a:ext uri="{FF2B5EF4-FFF2-40B4-BE49-F238E27FC236}">
                  <a16:creationId xmlns:a16="http://schemas.microsoft.com/office/drawing/2014/main" id="{26F560A9-AE0D-4F19-847F-47DDB5B9B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1412"/>
              <a:ext cx="3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AreaSqKm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096" name="Rectangle 16">
              <a:extLst>
                <a:ext uri="{FF2B5EF4-FFF2-40B4-BE49-F238E27FC236}">
                  <a16:creationId xmlns:a16="http://schemas.microsoft.com/office/drawing/2014/main" id="{BAEEA630-EF46-42C1-A2C0-A3A78A4B2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1506"/>
              <a:ext cx="37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JunctionID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097" name="Rectangle 17">
              <a:extLst>
                <a:ext uri="{FF2B5EF4-FFF2-40B4-BE49-F238E27FC236}">
                  <a16:creationId xmlns:a16="http://schemas.microsoft.com/office/drawing/2014/main" id="{6E966014-C0CF-4A23-8282-00C474BC3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858"/>
              <a:ext cx="549" cy="191"/>
            </a:xfrm>
            <a:prstGeom prst="rect">
              <a:avLst/>
            </a:prstGeom>
            <a:solidFill>
              <a:srgbClr val="B0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098" name="Rectangle 18">
              <a:extLst>
                <a:ext uri="{FF2B5EF4-FFF2-40B4-BE49-F238E27FC236}">
                  <a16:creationId xmlns:a16="http://schemas.microsoft.com/office/drawing/2014/main" id="{F32AE3F7-7C63-4549-B23F-3752CEAD3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898"/>
              <a:ext cx="44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  <a:latin typeface="Tahoma" panose="020B0604030504040204" pitchFamily="34" charset="0"/>
                </a:rPr>
                <a:t>HydroPoint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099" name="Rectangle 19">
              <a:extLst>
                <a:ext uri="{FF2B5EF4-FFF2-40B4-BE49-F238E27FC236}">
                  <a16:creationId xmlns:a16="http://schemas.microsoft.com/office/drawing/2014/main" id="{B9CE2E96-08CA-4066-AFAB-AC3FE1142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1049"/>
              <a:ext cx="549" cy="536"/>
            </a:xfrm>
            <a:prstGeom prst="rect">
              <a:avLst/>
            </a:prstGeom>
            <a:solidFill>
              <a:srgbClr val="B0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00" name="Rectangle 20">
              <a:extLst>
                <a:ext uri="{FF2B5EF4-FFF2-40B4-BE49-F238E27FC236}">
                  <a16:creationId xmlns:a16="http://schemas.microsoft.com/office/drawing/2014/main" id="{30654431-B7B1-4BEB-8A36-C9A6B3F6B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1073"/>
              <a:ext cx="29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HydroID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01" name="Rectangle 21">
              <a:extLst>
                <a:ext uri="{FF2B5EF4-FFF2-40B4-BE49-F238E27FC236}">
                  <a16:creationId xmlns:a16="http://schemas.microsoft.com/office/drawing/2014/main" id="{1B62A335-3199-4711-AFBF-1BE17444E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1167"/>
              <a:ext cx="38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HydroCode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02" name="Rectangle 22">
              <a:extLst>
                <a:ext uri="{FF2B5EF4-FFF2-40B4-BE49-F238E27FC236}">
                  <a16:creationId xmlns:a16="http://schemas.microsoft.com/office/drawing/2014/main" id="{FC387394-9523-47A3-A022-7B37492D2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1261"/>
              <a:ext cx="21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FType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03" name="Rectangle 23">
              <a:extLst>
                <a:ext uri="{FF2B5EF4-FFF2-40B4-BE49-F238E27FC236}">
                  <a16:creationId xmlns:a16="http://schemas.microsoft.com/office/drawing/2014/main" id="{A5DAA98E-6FF6-4A31-B35A-DFDDB7F45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1356"/>
              <a:ext cx="2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Name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04" name="Rectangle 24">
              <a:extLst>
                <a:ext uri="{FF2B5EF4-FFF2-40B4-BE49-F238E27FC236}">
                  <a16:creationId xmlns:a16="http://schemas.microsoft.com/office/drawing/2014/main" id="{9343CF5B-10CC-404D-840C-AF21A495B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1451"/>
              <a:ext cx="37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JunctionID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05" name="Rectangle 25">
              <a:extLst>
                <a:ext uri="{FF2B5EF4-FFF2-40B4-BE49-F238E27FC236}">
                  <a16:creationId xmlns:a16="http://schemas.microsoft.com/office/drawing/2014/main" id="{77CCA43C-CF52-46E5-B3C5-E7324DC7F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" y="846"/>
              <a:ext cx="518" cy="211"/>
            </a:xfrm>
            <a:prstGeom prst="rect">
              <a:avLst/>
            </a:prstGeom>
            <a:solidFill>
              <a:srgbClr val="B0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06" name="Rectangle 26">
              <a:extLst>
                <a:ext uri="{FF2B5EF4-FFF2-40B4-BE49-F238E27FC236}">
                  <a16:creationId xmlns:a16="http://schemas.microsoft.com/office/drawing/2014/main" id="{9556C341-57F1-4E67-B4AB-6DC26D6D3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896"/>
              <a:ext cx="43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  <a:latin typeface="Tahoma" panose="020B0604030504040204" pitchFamily="34" charset="0"/>
                </a:rPr>
                <a:t>Watershed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07" name="Rectangle 27">
              <a:extLst>
                <a:ext uri="{FF2B5EF4-FFF2-40B4-BE49-F238E27FC236}">
                  <a16:creationId xmlns:a16="http://schemas.microsoft.com/office/drawing/2014/main" id="{8158414D-20BA-459A-B2B9-00D7E91D9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" y="1030"/>
              <a:ext cx="518" cy="606"/>
            </a:xfrm>
            <a:prstGeom prst="rect">
              <a:avLst/>
            </a:prstGeom>
            <a:solidFill>
              <a:srgbClr val="B0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08" name="Rectangle 28">
              <a:extLst>
                <a:ext uri="{FF2B5EF4-FFF2-40B4-BE49-F238E27FC236}">
                  <a16:creationId xmlns:a16="http://schemas.microsoft.com/office/drawing/2014/main" id="{9E7B6F2E-39D8-48EF-BAD7-1A3C425B1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1042"/>
              <a:ext cx="2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HydroID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09" name="Rectangle 29">
              <a:extLst>
                <a:ext uri="{FF2B5EF4-FFF2-40B4-BE49-F238E27FC236}">
                  <a16:creationId xmlns:a16="http://schemas.microsoft.com/office/drawing/2014/main" id="{61CEA7D2-6209-4FA0-9CB4-B81364E13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1135"/>
              <a:ext cx="38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HydroCode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10" name="Rectangle 30">
              <a:extLst>
                <a:ext uri="{FF2B5EF4-FFF2-40B4-BE49-F238E27FC236}">
                  <a16:creationId xmlns:a16="http://schemas.microsoft.com/office/drawing/2014/main" id="{4AFAEC8F-FFD1-44A5-A357-A9B5906B0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1230"/>
              <a:ext cx="27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DrainID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11" name="Rectangle 31">
              <a:extLst>
                <a:ext uri="{FF2B5EF4-FFF2-40B4-BE49-F238E27FC236}">
                  <a16:creationId xmlns:a16="http://schemas.microsoft.com/office/drawing/2014/main" id="{8F1D5E27-9C00-4371-AE3B-41FA3E9F8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1324"/>
              <a:ext cx="3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AreaSqKm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12" name="Rectangle 32">
              <a:extLst>
                <a:ext uri="{FF2B5EF4-FFF2-40B4-BE49-F238E27FC236}">
                  <a16:creationId xmlns:a16="http://schemas.microsoft.com/office/drawing/2014/main" id="{87D8AAA6-BF0E-43E7-BA3C-D9F344233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1418"/>
              <a:ext cx="37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JunctionID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13" name="Rectangle 33">
              <a:extLst>
                <a:ext uri="{FF2B5EF4-FFF2-40B4-BE49-F238E27FC236}">
                  <a16:creationId xmlns:a16="http://schemas.microsoft.com/office/drawing/2014/main" id="{0EA37B9B-698E-4FE4-987F-7A3D81F27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1513"/>
              <a:ext cx="44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NextDownID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14" name="Line 34">
              <a:extLst>
                <a:ext uri="{FF2B5EF4-FFF2-40B4-BE49-F238E27FC236}">
                  <a16:creationId xmlns:a16="http://schemas.microsoft.com/office/drawing/2014/main" id="{8AE44444-FB6F-44F5-8DC4-90B7BCBF53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5" y="1922"/>
              <a:ext cx="2" cy="17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15" name="Rectangle 35">
              <a:extLst>
                <a:ext uri="{FF2B5EF4-FFF2-40B4-BE49-F238E27FC236}">
                  <a16:creationId xmlns:a16="http://schemas.microsoft.com/office/drawing/2014/main" id="{124BFC5C-FC8C-4BE2-8547-3D97D8DCD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" y="1754"/>
              <a:ext cx="942" cy="168"/>
            </a:xfrm>
            <a:prstGeom prst="rect">
              <a:avLst/>
            </a:prstGeom>
            <a:solidFill>
              <a:srgbClr val="E6E6E6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16" name="Rectangle 36">
              <a:extLst>
                <a:ext uri="{FF2B5EF4-FFF2-40B4-BE49-F238E27FC236}">
                  <a16:creationId xmlns:a16="http://schemas.microsoft.com/office/drawing/2014/main" id="{64B4A2DD-AFAC-460B-A48B-92110E87E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1781"/>
              <a:ext cx="85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  <a:latin typeface="Tahoma" panose="020B0604030504040204" pitchFamily="34" charset="0"/>
                </a:rPr>
                <a:t>ComplexEdgeFeature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17" name="Rectangle 37">
              <a:extLst>
                <a:ext uri="{FF2B5EF4-FFF2-40B4-BE49-F238E27FC236}">
                  <a16:creationId xmlns:a16="http://schemas.microsoft.com/office/drawing/2014/main" id="{22F1246A-6DBB-4FDC-85BF-98FEF9A21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" y="3384"/>
              <a:ext cx="369" cy="99"/>
            </a:xfrm>
            <a:prstGeom prst="rect">
              <a:avLst/>
            </a:prstGeom>
            <a:solidFill>
              <a:srgbClr val="B7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18" name="Rectangle 38">
              <a:extLst>
                <a:ext uri="{FF2B5EF4-FFF2-40B4-BE49-F238E27FC236}">
                  <a16:creationId xmlns:a16="http://schemas.microsoft.com/office/drawing/2014/main" id="{BE771CCD-8974-405F-8588-032B0B37A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3387"/>
              <a:ext cx="361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EdgeType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19" name="Freeform 39">
              <a:extLst>
                <a:ext uri="{FF2B5EF4-FFF2-40B4-BE49-F238E27FC236}">
                  <a16:creationId xmlns:a16="http://schemas.microsoft.com/office/drawing/2014/main" id="{97AA4623-7B23-4328-830A-3ADC0E3CA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2809"/>
              <a:ext cx="238" cy="970"/>
            </a:xfrm>
            <a:custGeom>
              <a:avLst/>
              <a:gdLst>
                <a:gd name="T0" fmla="*/ 303 w 477"/>
                <a:gd name="T1" fmla="*/ 1940 h 1940"/>
                <a:gd name="T2" fmla="*/ 0 w 477"/>
                <a:gd name="T3" fmla="*/ 1940 h 1940"/>
                <a:gd name="T4" fmla="*/ 0 w 477"/>
                <a:gd name="T5" fmla="*/ 0 h 1940"/>
                <a:gd name="T6" fmla="*/ 477 w 477"/>
                <a:gd name="T7" fmla="*/ 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7" h="1940">
                  <a:moveTo>
                    <a:pt x="303" y="1940"/>
                  </a:moveTo>
                  <a:lnTo>
                    <a:pt x="0" y="1940"/>
                  </a:lnTo>
                  <a:lnTo>
                    <a:pt x="0" y="0"/>
                  </a:lnTo>
                  <a:lnTo>
                    <a:pt x="4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20" name="Freeform 40">
              <a:extLst>
                <a:ext uri="{FF2B5EF4-FFF2-40B4-BE49-F238E27FC236}">
                  <a16:creationId xmlns:a16="http://schemas.microsoft.com/office/drawing/2014/main" id="{2019AEAE-7F85-47DC-A839-E485D4AFA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2809"/>
              <a:ext cx="238" cy="777"/>
            </a:xfrm>
            <a:custGeom>
              <a:avLst/>
              <a:gdLst>
                <a:gd name="T0" fmla="*/ 303 w 477"/>
                <a:gd name="T1" fmla="*/ 1553 h 1553"/>
                <a:gd name="T2" fmla="*/ 0 w 477"/>
                <a:gd name="T3" fmla="*/ 1553 h 1553"/>
                <a:gd name="T4" fmla="*/ 0 w 477"/>
                <a:gd name="T5" fmla="*/ 0 h 1553"/>
                <a:gd name="T6" fmla="*/ 477 w 477"/>
                <a:gd name="T7" fmla="*/ 0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7" h="1553">
                  <a:moveTo>
                    <a:pt x="303" y="1553"/>
                  </a:moveTo>
                  <a:lnTo>
                    <a:pt x="0" y="1553"/>
                  </a:lnTo>
                  <a:lnTo>
                    <a:pt x="0" y="0"/>
                  </a:lnTo>
                  <a:lnTo>
                    <a:pt x="4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21" name="Rectangle 41">
              <a:extLst>
                <a:ext uri="{FF2B5EF4-FFF2-40B4-BE49-F238E27FC236}">
                  <a16:creationId xmlns:a16="http://schemas.microsoft.com/office/drawing/2014/main" id="{E5EB103D-9799-4B8E-BC5D-5DE376A89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" y="3502"/>
              <a:ext cx="800" cy="168"/>
            </a:xfrm>
            <a:prstGeom prst="rect">
              <a:avLst/>
            </a:prstGeom>
            <a:pattFill prst="ltUpDiag">
              <a:fgClr>
                <a:srgbClr val="FFFFFF"/>
              </a:fgClr>
              <a:bgClr>
                <a:srgbClr val="B0FFFF"/>
              </a:bgClr>
            </a:patt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22" name="Rectangle 42">
              <a:extLst>
                <a:ext uri="{FF2B5EF4-FFF2-40B4-BE49-F238E27FC236}">
                  <a16:creationId xmlns:a16="http://schemas.microsoft.com/office/drawing/2014/main" id="{9E584135-256B-4B81-B2C2-3E88C4333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4" y="3529"/>
              <a:ext cx="33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  <a:latin typeface="Tahoma" panose="020B0604030504040204" pitchFamily="34" charset="0"/>
                </a:rPr>
                <a:t>Flowline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23" name="Rectangle 43">
              <a:extLst>
                <a:ext uri="{FF2B5EF4-FFF2-40B4-BE49-F238E27FC236}">
                  <a16:creationId xmlns:a16="http://schemas.microsoft.com/office/drawing/2014/main" id="{9867BF39-BE49-4A40-BB68-28DB35EF8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" y="3695"/>
              <a:ext cx="800" cy="168"/>
            </a:xfrm>
            <a:prstGeom prst="rect">
              <a:avLst/>
            </a:prstGeom>
            <a:pattFill prst="ltUpDiag">
              <a:fgClr>
                <a:srgbClr val="FFFFFF"/>
              </a:fgClr>
              <a:bgClr>
                <a:srgbClr val="B0FFFF"/>
              </a:bgClr>
            </a:patt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24" name="Rectangle 44">
              <a:extLst>
                <a:ext uri="{FF2B5EF4-FFF2-40B4-BE49-F238E27FC236}">
                  <a16:creationId xmlns:a16="http://schemas.microsoft.com/office/drawing/2014/main" id="{A22E1190-8209-4083-99A2-93F6C4DD5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3725"/>
              <a:ext cx="38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  <a:latin typeface="Tahoma" panose="020B0604030504040204" pitchFamily="34" charset="0"/>
                </a:rPr>
                <a:t>Shoreline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25" name="Freeform 45">
              <a:extLst>
                <a:ext uri="{FF2B5EF4-FFF2-40B4-BE49-F238E27FC236}">
                  <a16:creationId xmlns:a16="http://schemas.microsoft.com/office/drawing/2014/main" id="{3F803018-7F4B-43BD-93A5-6AAF3BCC7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1926"/>
              <a:ext cx="143" cy="100"/>
            </a:xfrm>
            <a:custGeom>
              <a:avLst/>
              <a:gdLst>
                <a:gd name="T0" fmla="*/ 286 w 286"/>
                <a:gd name="T1" fmla="*/ 202 h 202"/>
                <a:gd name="T2" fmla="*/ 143 w 286"/>
                <a:gd name="T3" fmla="*/ 0 h 202"/>
                <a:gd name="T4" fmla="*/ 0 w 286"/>
                <a:gd name="T5" fmla="*/ 202 h 202"/>
                <a:gd name="T6" fmla="*/ 286 w 286"/>
                <a:gd name="T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02">
                  <a:moveTo>
                    <a:pt x="286" y="202"/>
                  </a:moveTo>
                  <a:lnTo>
                    <a:pt x="143" y="0"/>
                  </a:lnTo>
                  <a:lnTo>
                    <a:pt x="0" y="202"/>
                  </a:lnTo>
                  <a:lnTo>
                    <a:pt x="286" y="20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26" name="Rectangle 46">
              <a:extLst>
                <a:ext uri="{FF2B5EF4-FFF2-40B4-BE49-F238E27FC236}">
                  <a16:creationId xmlns:a16="http://schemas.microsoft.com/office/drawing/2014/main" id="{B91F7132-031D-40E3-BC2E-D04E5FEBC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" y="2098"/>
              <a:ext cx="636" cy="247"/>
            </a:xfrm>
            <a:prstGeom prst="rect">
              <a:avLst/>
            </a:prstGeom>
            <a:solidFill>
              <a:srgbClr val="B0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27" name="Rectangle 47">
              <a:extLst>
                <a:ext uri="{FF2B5EF4-FFF2-40B4-BE49-F238E27FC236}">
                  <a16:creationId xmlns:a16="http://schemas.microsoft.com/office/drawing/2014/main" id="{3A82D14F-B325-4799-ADD4-A6420B151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" y="2166"/>
              <a:ext cx="43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  <a:latin typeface="Tahoma" panose="020B0604030504040204" pitchFamily="34" charset="0"/>
                </a:rPr>
                <a:t>HydroEdge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28" name="Rectangle 48">
              <a:extLst>
                <a:ext uri="{FF2B5EF4-FFF2-40B4-BE49-F238E27FC236}">
                  <a16:creationId xmlns:a16="http://schemas.microsoft.com/office/drawing/2014/main" id="{6687531A-20BE-4081-8603-0B78B316E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" y="2310"/>
              <a:ext cx="636" cy="999"/>
            </a:xfrm>
            <a:prstGeom prst="rect">
              <a:avLst/>
            </a:prstGeom>
            <a:solidFill>
              <a:srgbClr val="B0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29" name="Rectangle 49">
              <a:extLst>
                <a:ext uri="{FF2B5EF4-FFF2-40B4-BE49-F238E27FC236}">
                  <a16:creationId xmlns:a16="http://schemas.microsoft.com/office/drawing/2014/main" id="{FDF07918-2182-45D1-BB02-ADC328C7D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2330"/>
              <a:ext cx="2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HydroID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30" name="Rectangle 50">
              <a:extLst>
                <a:ext uri="{FF2B5EF4-FFF2-40B4-BE49-F238E27FC236}">
                  <a16:creationId xmlns:a16="http://schemas.microsoft.com/office/drawing/2014/main" id="{9198C04B-664C-44E6-B1EB-C33A611E0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2425"/>
              <a:ext cx="38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HydroCode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31" name="Rectangle 51">
              <a:extLst>
                <a:ext uri="{FF2B5EF4-FFF2-40B4-BE49-F238E27FC236}">
                  <a16:creationId xmlns:a16="http://schemas.microsoft.com/office/drawing/2014/main" id="{7DE8D340-F95F-44C7-89AE-1AF63245D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2518"/>
              <a:ext cx="39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ReachCode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32" name="Rectangle 52">
              <a:extLst>
                <a:ext uri="{FF2B5EF4-FFF2-40B4-BE49-F238E27FC236}">
                  <a16:creationId xmlns:a16="http://schemas.microsoft.com/office/drawing/2014/main" id="{772CFA6A-C8C1-4EE8-91EA-FCF8C9E27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2612"/>
              <a:ext cx="20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Name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33" name="Rectangle 53">
              <a:extLst>
                <a:ext uri="{FF2B5EF4-FFF2-40B4-BE49-F238E27FC236}">
                  <a16:creationId xmlns:a16="http://schemas.microsoft.com/office/drawing/2014/main" id="{8A608166-FF71-44E1-84B9-438A432F8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2707"/>
              <a:ext cx="35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LengthKm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34" name="Rectangle 54">
              <a:extLst>
                <a:ext uri="{FF2B5EF4-FFF2-40B4-BE49-F238E27FC236}">
                  <a16:creationId xmlns:a16="http://schemas.microsoft.com/office/drawing/2014/main" id="{BF91B6B8-E879-42DA-B172-80F366C24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2801"/>
              <a:ext cx="44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LengthDown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35" name="Rectangle 55">
              <a:extLst>
                <a:ext uri="{FF2B5EF4-FFF2-40B4-BE49-F238E27FC236}">
                  <a16:creationId xmlns:a16="http://schemas.microsoft.com/office/drawing/2014/main" id="{787DB518-1FB7-4473-8CAB-1B4C3FA1B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2895"/>
              <a:ext cx="2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FlowDir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36" name="Rectangle 56">
              <a:extLst>
                <a:ext uri="{FF2B5EF4-FFF2-40B4-BE49-F238E27FC236}">
                  <a16:creationId xmlns:a16="http://schemas.microsoft.com/office/drawing/2014/main" id="{75F64A1D-A298-4688-B3AD-5A5339979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2990"/>
              <a:ext cx="21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FType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37" name="Rectangle 57">
              <a:extLst>
                <a:ext uri="{FF2B5EF4-FFF2-40B4-BE49-F238E27FC236}">
                  <a16:creationId xmlns:a16="http://schemas.microsoft.com/office/drawing/2014/main" id="{A2D70564-EDC0-4C02-8639-D8395CCDD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3083"/>
              <a:ext cx="34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EdgeType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38" name="Rectangle 58">
              <a:extLst>
                <a:ext uri="{FF2B5EF4-FFF2-40B4-BE49-F238E27FC236}">
                  <a16:creationId xmlns:a16="http://schemas.microsoft.com/office/drawing/2014/main" id="{6B4DC9A8-8F71-4911-B8A3-E747774A4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3177"/>
              <a:ext cx="27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Enabled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39" name="Freeform 59">
              <a:extLst>
                <a:ext uri="{FF2B5EF4-FFF2-40B4-BE49-F238E27FC236}">
                  <a16:creationId xmlns:a16="http://schemas.microsoft.com/office/drawing/2014/main" id="{240E8A8F-9198-46BB-92C4-78B9AC5F2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1636"/>
              <a:ext cx="225" cy="672"/>
            </a:xfrm>
            <a:custGeom>
              <a:avLst/>
              <a:gdLst>
                <a:gd name="T0" fmla="*/ 0 w 450"/>
                <a:gd name="T1" fmla="*/ 1344 h 1344"/>
                <a:gd name="T2" fmla="*/ 450 w 450"/>
                <a:gd name="T3" fmla="*/ 1344 h 1344"/>
                <a:gd name="T4" fmla="*/ 450 w 450"/>
                <a:gd name="T5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0" h="1344">
                  <a:moveTo>
                    <a:pt x="0" y="1344"/>
                  </a:moveTo>
                  <a:lnTo>
                    <a:pt x="450" y="1344"/>
                  </a:lnTo>
                  <a:lnTo>
                    <a:pt x="450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40" name="Line 60">
              <a:extLst>
                <a:ext uri="{FF2B5EF4-FFF2-40B4-BE49-F238E27FC236}">
                  <a16:creationId xmlns:a16="http://schemas.microsoft.com/office/drawing/2014/main" id="{9B00190B-B43E-49A0-85CB-EBAB03077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6" y="1922"/>
              <a:ext cx="1" cy="27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41" name="Rectangle 61">
              <a:extLst>
                <a:ext uri="{FF2B5EF4-FFF2-40B4-BE49-F238E27FC236}">
                  <a16:creationId xmlns:a16="http://schemas.microsoft.com/office/drawing/2014/main" id="{6BC86C15-3B0B-4ED1-9CAB-A3C183F2B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" y="1754"/>
              <a:ext cx="989" cy="168"/>
            </a:xfrm>
            <a:prstGeom prst="rect">
              <a:avLst/>
            </a:prstGeom>
            <a:solidFill>
              <a:srgbClr val="E6E6E6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42" name="Rectangle 62">
              <a:extLst>
                <a:ext uri="{FF2B5EF4-FFF2-40B4-BE49-F238E27FC236}">
                  <a16:creationId xmlns:a16="http://schemas.microsoft.com/office/drawing/2014/main" id="{A6678563-FAA4-4AFD-A6E9-0061CDC74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3" y="1781"/>
              <a:ext cx="92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  <a:latin typeface="Tahoma" panose="020B0604030504040204" pitchFamily="34" charset="0"/>
                </a:rPr>
                <a:t>SimpleJunctionFeature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43" name="Rectangle 63">
              <a:extLst>
                <a:ext uri="{FF2B5EF4-FFF2-40B4-BE49-F238E27FC236}">
                  <a16:creationId xmlns:a16="http://schemas.microsoft.com/office/drawing/2014/main" id="{96A65D6B-67B0-4940-9DE1-6519C5190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" y="2330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44" name="Freeform 64">
              <a:extLst>
                <a:ext uri="{FF2B5EF4-FFF2-40B4-BE49-F238E27FC236}">
                  <a16:creationId xmlns:a16="http://schemas.microsoft.com/office/drawing/2014/main" id="{6BAA40E3-D8A7-47C8-AAD1-E28737B42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1917"/>
              <a:ext cx="143" cy="101"/>
            </a:xfrm>
            <a:custGeom>
              <a:avLst/>
              <a:gdLst>
                <a:gd name="T0" fmla="*/ 286 w 286"/>
                <a:gd name="T1" fmla="*/ 201 h 201"/>
                <a:gd name="T2" fmla="*/ 143 w 286"/>
                <a:gd name="T3" fmla="*/ 0 h 201"/>
                <a:gd name="T4" fmla="*/ 0 w 286"/>
                <a:gd name="T5" fmla="*/ 201 h 201"/>
                <a:gd name="T6" fmla="*/ 286 w 286"/>
                <a:gd name="T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01">
                  <a:moveTo>
                    <a:pt x="286" y="201"/>
                  </a:moveTo>
                  <a:lnTo>
                    <a:pt x="143" y="0"/>
                  </a:lnTo>
                  <a:lnTo>
                    <a:pt x="0" y="201"/>
                  </a:lnTo>
                  <a:lnTo>
                    <a:pt x="286" y="20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45" name="Rectangle 65">
              <a:extLst>
                <a:ext uri="{FF2B5EF4-FFF2-40B4-BE49-F238E27FC236}">
                  <a16:creationId xmlns:a16="http://schemas.microsoft.com/office/drawing/2014/main" id="{108ECBAB-79B2-4BDC-99C2-87D8F143C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2199"/>
              <a:ext cx="628" cy="219"/>
            </a:xfrm>
            <a:prstGeom prst="rect">
              <a:avLst/>
            </a:prstGeom>
            <a:solidFill>
              <a:srgbClr val="B0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46" name="Rectangle 66">
              <a:extLst>
                <a:ext uri="{FF2B5EF4-FFF2-40B4-BE49-F238E27FC236}">
                  <a16:creationId xmlns:a16="http://schemas.microsoft.com/office/drawing/2014/main" id="{6F5CC8EC-3EAC-4FD8-9C54-410936473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" y="2252"/>
              <a:ext cx="58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  <a:latin typeface="Tahoma" panose="020B0604030504040204" pitchFamily="34" charset="0"/>
                </a:rPr>
                <a:t>HydroJunction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47" name="Rectangle 67">
              <a:extLst>
                <a:ext uri="{FF2B5EF4-FFF2-40B4-BE49-F238E27FC236}">
                  <a16:creationId xmlns:a16="http://schemas.microsoft.com/office/drawing/2014/main" id="{4B930F29-55F0-4D0B-80FD-3DB299F37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2400"/>
              <a:ext cx="628" cy="808"/>
            </a:xfrm>
            <a:prstGeom prst="rect">
              <a:avLst/>
            </a:prstGeom>
            <a:solidFill>
              <a:srgbClr val="B0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48" name="Rectangle 68">
              <a:extLst>
                <a:ext uri="{FF2B5EF4-FFF2-40B4-BE49-F238E27FC236}">
                  <a16:creationId xmlns:a16="http://schemas.microsoft.com/office/drawing/2014/main" id="{D91CC49C-146F-4F4E-8297-34DCFA438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420"/>
              <a:ext cx="2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HydroID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49" name="Rectangle 69">
              <a:extLst>
                <a:ext uri="{FF2B5EF4-FFF2-40B4-BE49-F238E27FC236}">
                  <a16:creationId xmlns:a16="http://schemas.microsoft.com/office/drawing/2014/main" id="{F42C13E4-5F2B-4C4E-BCCA-7ADB6C887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513"/>
              <a:ext cx="38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HydroCode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50" name="Rectangle 70">
              <a:extLst>
                <a:ext uri="{FF2B5EF4-FFF2-40B4-BE49-F238E27FC236}">
                  <a16:creationId xmlns:a16="http://schemas.microsoft.com/office/drawing/2014/main" id="{5BEF5B00-D80F-4BB1-9900-9347C7C45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607"/>
              <a:ext cx="44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NextDownID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51" name="Rectangle 71">
              <a:extLst>
                <a:ext uri="{FF2B5EF4-FFF2-40B4-BE49-F238E27FC236}">
                  <a16:creationId xmlns:a16="http://schemas.microsoft.com/office/drawing/2014/main" id="{6B81EDF9-0733-4DD0-B572-AA38BE849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699"/>
              <a:ext cx="44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LengthDown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52" name="Rectangle 72">
              <a:extLst>
                <a:ext uri="{FF2B5EF4-FFF2-40B4-BE49-F238E27FC236}">
                  <a16:creationId xmlns:a16="http://schemas.microsoft.com/office/drawing/2014/main" id="{EA1750A7-D1B6-4D2A-82FB-A15D5F0AA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798"/>
              <a:ext cx="34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DrainArea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53" name="Rectangle 73">
              <a:extLst>
                <a:ext uri="{FF2B5EF4-FFF2-40B4-BE49-F238E27FC236}">
                  <a16:creationId xmlns:a16="http://schemas.microsoft.com/office/drawing/2014/main" id="{8C8019F9-26E5-4042-8E7E-5C60F5B27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890"/>
              <a:ext cx="21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FType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54" name="Rectangle 74">
              <a:extLst>
                <a:ext uri="{FF2B5EF4-FFF2-40B4-BE49-F238E27FC236}">
                  <a16:creationId xmlns:a16="http://schemas.microsoft.com/office/drawing/2014/main" id="{7A2F48A6-5917-4192-A1FE-EB7611FE1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984"/>
              <a:ext cx="27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Enabled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55" name="Rectangle 75">
              <a:extLst>
                <a:ext uri="{FF2B5EF4-FFF2-40B4-BE49-F238E27FC236}">
                  <a16:creationId xmlns:a16="http://schemas.microsoft.com/office/drawing/2014/main" id="{C936939F-B1A8-4C3B-89F0-C4C0897B7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3077"/>
              <a:ext cx="44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AncillaryRole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56" name="Freeform 76">
              <a:extLst>
                <a:ext uri="{FF2B5EF4-FFF2-40B4-BE49-F238E27FC236}">
                  <a16:creationId xmlns:a16="http://schemas.microsoft.com/office/drawing/2014/main" id="{93E933E2-4BB7-4C27-99C5-9CCC7963B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559"/>
              <a:ext cx="966" cy="299"/>
            </a:xfrm>
            <a:custGeom>
              <a:avLst/>
              <a:gdLst>
                <a:gd name="T0" fmla="*/ 0 w 1931"/>
                <a:gd name="T1" fmla="*/ 597 h 597"/>
                <a:gd name="T2" fmla="*/ 0 w 1931"/>
                <a:gd name="T3" fmla="*/ 437 h 597"/>
                <a:gd name="T4" fmla="*/ 1931 w 1931"/>
                <a:gd name="T5" fmla="*/ 437 h 597"/>
                <a:gd name="T6" fmla="*/ 1931 w 1931"/>
                <a:gd name="T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1" h="597">
                  <a:moveTo>
                    <a:pt x="0" y="597"/>
                  </a:moveTo>
                  <a:lnTo>
                    <a:pt x="0" y="437"/>
                  </a:lnTo>
                  <a:lnTo>
                    <a:pt x="1931" y="437"/>
                  </a:lnTo>
                  <a:lnTo>
                    <a:pt x="193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57" name="Freeform 77">
              <a:extLst>
                <a:ext uri="{FF2B5EF4-FFF2-40B4-BE49-F238E27FC236}">
                  <a16:creationId xmlns:a16="http://schemas.microsoft.com/office/drawing/2014/main" id="{B0FD1760-C398-4986-AA39-5BB13352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" y="559"/>
              <a:ext cx="1108" cy="287"/>
            </a:xfrm>
            <a:custGeom>
              <a:avLst/>
              <a:gdLst>
                <a:gd name="T0" fmla="*/ 2215 w 2215"/>
                <a:gd name="T1" fmla="*/ 573 h 573"/>
                <a:gd name="T2" fmla="*/ 2215 w 2215"/>
                <a:gd name="T3" fmla="*/ 437 h 573"/>
                <a:gd name="T4" fmla="*/ 0 w 2215"/>
                <a:gd name="T5" fmla="*/ 437 h 573"/>
                <a:gd name="T6" fmla="*/ 0 w 2215"/>
                <a:gd name="T7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5" h="573">
                  <a:moveTo>
                    <a:pt x="2215" y="573"/>
                  </a:moveTo>
                  <a:lnTo>
                    <a:pt x="2215" y="437"/>
                  </a:lnTo>
                  <a:lnTo>
                    <a:pt x="0" y="437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58" name="Rectangle 78">
              <a:extLst>
                <a:ext uri="{FF2B5EF4-FFF2-40B4-BE49-F238E27FC236}">
                  <a16:creationId xmlns:a16="http://schemas.microsoft.com/office/drawing/2014/main" id="{696E1E88-C50B-4264-8A0F-2DC741BFC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1693"/>
              <a:ext cx="3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*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59" name="Rectangle 79">
              <a:extLst>
                <a:ext uri="{FF2B5EF4-FFF2-40B4-BE49-F238E27FC236}">
                  <a16:creationId xmlns:a16="http://schemas.microsoft.com/office/drawing/2014/main" id="{0B0469E7-A556-4CCE-9080-2783BF49A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24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60" name="Rectangle 80">
              <a:extLst>
                <a:ext uri="{FF2B5EF4-FFF2-40B4-BE49-F238E27FC236}">
                  <a16:creationId xmlns:a16="http://schemas.microsoft.com/office/drawing/2014/main" id="{49632E9E-B809-43FD-9949-F70DB5E14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1685"/>
              <a:ext cx="3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*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61" name="Rectangle 81">
              <a:extLst>
                <a:ext uri="{FF2B5EF4-FFF2-40B4-BE49-F238E27FC236}">
                  <a16:creationId xmlns:a16="http://schemas.microsoft.com/office/drawing/2014/main" id="{16BFD97A-4813-43B4-9596-9D33B2D89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" y="2714"/>
              <a:ext cx="641" cy="191"/>
            </a:xfrm>
            <a:prstGeom prst="rect">
              <a:avLst/>
            </a:prstGeom>
            <a:solidFill>
              <a:srgbClr val="BFFFB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62" name="Rectangle 82">
              <a:extLst>
                <a:ext uri="{FF2B5EF4-FFF2-40B4-BE49-F238E27FC236}">
                  <a16:creationId xmlns:a16="http://schemas.microsoft.com/office/drawing/2014/main" id="{236EBE4F-3E82-421A-B3C3-9C7F11263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" y="2754"/>
              <a:ext cx="58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  <a:latin typeface="Tahoma" panose="020B0604030504040204" pitchFamily="34" charset="0"/>
                </a:rPr>
                <a:t>HydroNetwork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63" name="Line 83">
              <a:extLst>
                <a:ext uri="{FF2B5EF4-FFF2-40B4-BE49-F238E27FC236}">
                  <a16:creationId xmlns:a16="http://schemas.microsoft.com/office/drawing/2014/main" id="{570EFA30-1FAC-4DFC-99F8-D25DF8D84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9" y="2804"/>
              <a:ext cx="128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64" name="Freeform 84">
              <a:extLst>
                <a:ext uri="{FF2B5EF4-FFF2-40B4-BE49-F238E27FC236}">
                  <a16:creationId xmlns:a16="http://schemas.microsoft.com/office/drawing/2014/main" id="{2159F60F-31F4-4684-838A-6B1CB8623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2809"/>
              <a:ext cx="155" cy="1"/>
            </a:xfrm>
            <a:custGeom>
              <a:avLst/>
              <a:gdLst>
                <a:gd name="T0" fmla="*/ 310 w 310"/>
                <a:gd name="T1" fmla="*/ 159 w 310"/>
                <a:gd name="T2" fmla="*/ 159 w 310"/>
                <a:gd name="T3" fmla="*/ 0 w 3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10">
                  <a:moveTo>
                    <a:pt x="310" y="0"/>
                  </a:moveTo>
                  <a:lnTo>
                    <a:pt x="159" y="0"/>
                  </a:lnTo>
                  <a:lnTo>
                    <a:pt x="159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65" name="Freeform 85">
              <a:extLst>
                <a:ext uri="{FF2B5EF4-FFF2-40B4-BE49-F238E27FC236}">
                  <a16:creationId xmlns:a16="http://schemas.microsoft.com/office/drawing/2014/main" id="{7353A107-BC1A-4075-A572-A68206CBF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1317"/>
              <a:ext cx="946" cy="991"/>
            </a:xfrm>
            <a:custGeom>
              <a:avLst/>
              <a:gdLst>
                <a:gd name="T0" fmla="*/ 0 w 1892"/>
                <a:gd name="T1" fmla="*/ 0 h 1982"/>
                <a:gd name="T2" fmla="*/ 620 w 1892"/>
                <a:gd name="T3" fmla="*/ 0 h 1982"/>
                <a:gd name="T4" fmla="*/ 620 w 1892"/>
                <a:gd name="T5" fmla="*/ 1982 h 1982"/>
                <a:gd name="T6" fmla="*/ 1892 w 1892"/>
                <a:gd name="T7" fmla="*/ 1982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2" h="1982">
                  <a:moveTo>
                    <a:pt x="0" y="0"/>
                  </a:moveTo>
                  <a:lnTo>
                    <a:pt x="620" y="0"/>
                  </a:lnTo>
                  <a:lnTo>
                    <a:pt x="620" y="1982"/>
                  </a:lnTo>
                  <a:lnTo>
                    <a:pt x="1892" y="1982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66" name="Freeform 86">
              <a:extLst>
                <a:ext uri="{FF2B5EF4-FFF2-40B4-BE49-F238E27FC236}">
                  <a16:creationId xmlns:a16="http://schemas.microsoft.com/office/drawing/2014/main" id="{EA0028B7-131C-4848-82B2-A4A4AC25B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636"/>
              <a:ext cx="252" cy="672"/>
            </a:xfrm>
            <a:custGeom>
              <a:avLst/>
              <a:gdLst>
                <a:gd name="T0" fmla="*/ 0 w 505"/>
                <a:gd name="T1" fmla="*/ 0 h 1344"/>
                <a:gd name="T2" fmla="*/ 0 w 505"/>
                <a:gd name="T3" fmla="*/ 1344 h 1344"/>
                <a:gd name="T4" fmla="*/ 505 w 505"/>
                <a:gd name="T5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5" h="1344">
                  <a:moveTo>
                    <a:pt x="0" y="0"/>
                  </a:moveTo>
                  <a:lnTo>
                    <a:pt x="0" y="1344"/>
                  </a:lnTo>
                  <a:lnTo>
                    <a:pt x="505" y="1344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67" name="Rectangle 87">
              <a:extLst>
                <a:ext uri="{FF2B5EF4-FFF2-40B4-BE49-F238E27FC236}">
                  <a16:creationId xmlns:a16="http://schemas.microsoft.com/office/drawing/2014/main" id="{FC9B1E4B-D510-4C3E-B19C-424F4274A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1198"/>
              <a:ext cx="3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*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68" name="Rectangle 88">
              <a:extLst>
                <a:ext uri="{FF2B5EF4-FFF2-40B4-BE49-F238E27FC236}">
                  <a16:creationId xmlns:a16="http://schemas.microsoft.com/office/drawing/2014/main" id="{6011B42D-C190-4F6E-A5BB-E9F4F8BDB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2199"/>
              <a:ext cx="628" cy="219"/>
            </a:xfrm>
            <a:prstGeom prst="rect">
              <a:avLst/>
            </a:prstGeom>
            <a:solidFill>
              <a:srgbClr val="B0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69" name="Rectangle 89">
              <a:extLst>
                <a:ext uri="{FF2B5EF4-FFF2-40B4-BE49-F238E27FC236}">
                  <a16:creationId xmlns:a16="http://schemas.microsoft.com/office/drawing/2014/main" id="{CBF51E8C-2475-4F81-A7F5-AEB469FDB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" y="2252"/>
              <a:ext cx="58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  <a:latin typeface="Tahoma" panose="020B0604030504040204" pitchFamily="34" charset="0"/>
                </a:rPr>
                <a:t>HydroJunction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70" name="Rectangle 90">
              <a:extLst>
                <a:ext uri="{FF2B5EF4-FFF2-40B4-BE49-F238E27FC236}">
                  <a16:creationId xmlns:a16="http://schemas.microsoft.com/office/drawing/2014/main" id="{BE316346-1A6A-4F44-9180-46D0DD4D0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2400"/>
              <a:ext cx="628" cy="808"/>
            </a:xfrm>
            <a:prstGeom prst="rect">
              <a:avLst/>
            </a:prstGeom>
            <a:solidFill>
              <a:srgbClr val="B0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71" name="Rectangle 91">
              <a:extLst>
                <a:ext uri="{FF2B5EF4-FFF2-40B4-BE49-F238E27FC236}">
                  <a16:creationId xmlns:a16="http://schemas.microsoft.com/office/drawing/2014/main" id="{14D61BD5-7B9E-4C63-A46D-89B280984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420"/>
              <a:ext cx="2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HydroID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72" name="Rectangle 92">
              <a:extLst>
                <a:ext uri="{FF2B5EF4-FFF2-40B4-BE49-F238E27FC236}">
                  <a16:creationId xmlns:a16="http://schemas.microsoft.com/office/drawing/2014/main" id="{DD3E03EB-1460-4D6B-B7BB-241636D55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513"/>
              <a:ext cx="38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HydroCode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73" name="Rectangle 93">
              <a:extLst>
                <a:ext uri="{FF2B5EF4-FFF2-40B4-BE49-F238E27FC236}">
                  <a16:creationId xmlns:a16="http://schemas.microsoft.com/office/drawing/2014/main" id="{9DD3A0CA-4655-425E-A6B9-2DACE8DB9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607"/>
              <a:ext cx="44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NextDownID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74" name="Rectangle 94">
              <a:extLst>
                <a:ext uri="{FF2B5EF4-FFF2-40B4-BE49-F238E27FC236}">
                  <a16:creationId xmlns:a16="http://schemas.microsoft.com/office/drawing/2014/main" id="{4635C995-14DD-48A6-A3A4-524BC1E3F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699"/>
              <a:ext cx="44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LengthDown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75" name="Rectangle 95">
              <a:extLst>
                <a:ext uri="{FF2B5EF4-FFF2-40B4-BE49-F238E27FC236}">
                  <a16:creationId xmlns:a16="http://schemas.microsoft.com/office/drawing/2014/main" id="{9C780471-BA46-443D-A6AA-8A6593EAA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798"/>
              <a:ext cx="34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DrainArea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76" name="Rectangle 96">
              <a:extLst>
                <a:ext uri="{FF2B5EF4-FFF2-40B4-BE49-F238E27FC236}">
                  <a16:creationId xmlns:a16="http://schemas.microsoft.com/office/drawing/2014/main" id="{79D132B2-6E61-4FC6-881D-A59D4C2C3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890"/>
              <a:ext cx="21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FType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77" name="Rectangle 97">
              <a:extLst>
                <a:ext uri="{FF2B5EF4-FFF2-40B4-BE49-F238E27FC236}">
                  <a16:creationId xmlns:a16="http://schemas.microsoft.com/office/drawing/2014/main" id="{184C93DD-1EB0-4BE0-B64C-0C470C77E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984"/>
              <a:ext cx="27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Enabled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78" name="Rectangle 98">
              <a:extLst>
                <a:ext uri="{FF2B5EF4-FFF2-40B4-BE49-F238E27FC236}">
                  <a16:creationId xmlns:a16="http://schemas.microsoft.com/office/drawing/2014/main" id="{EA2B37F1-D783-4DB1-B5B3-95D454C8A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3077"/>
              <a:ext cx="44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AncillaryRole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79" name="Rectangle 99">
              <a:extLst>
                <a:ext uri="{FF2B5EF4-FFF2-40B4-BE49-F238E27FC236}">
                  <a16:creationId xmlns:a16="http://schemas.microsoft.com/office/drawing/2014/main" id="{170613FF-37DE-4866-AE49-1E151BEB2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199"/>
              <a:ext cx="628" cy="219"/>
            </a:xfrm>
            <a:prstGeom prst="rect">
              <a:avLst/>
            </a:prstGeom>
            <a:solidFill>
              <a:srgbClr val="B0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80" name="Rectangle 100">
              <a:extLst>
                <a:ext uri="{FF2B5EF4-FFF2-40B4-BE49-F238E27FC236}">
                  <a16:creationId xmlns:a16="http://schemas.microsoft.com/office/drawing/2014/main" id="{69C410B7-546F-4A44-8AD8-D7DFBA0C7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252"/>
              <a:ext cx="58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  <a:latin typeface="Tahoma" panose="020B0604030504040204" pitchFamily="34" charset="0"/>
                </a:rPr>
                <a:t>HydroJunction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81" name="Rectangle 101">
              <a:extLst>
                <a:ext uri="{FF2B5EF4-FFF2-40B4-BE49-F238E27FC236}">
                  <a16:creationId xmlns:a16="http://schemas.microsoft.com/office/drawing/2014/main" id="{557B122C-A5D7-4AA6-8AE6-2C28D0BC0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400"/>
              <a:ext cx="628" cy="808"/>
            </a:xfrm>
            <a:prstGeom prst="rect">
              <a:avLst/>
            </a:prstGeom>
            <a:solidFill>
              <a:srgbClr val="B0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82" name="Rectangle 102">
              <a:extLst>
                <a:ext uri="{FF2B5EF4-FFF2-40B4-BE49-F238E27FC236}">
                  <a16:creationId xmlns:a16="http://schemas.microsoft.com/office/drawing/2014/main" id="{FEF1651D-94A4-4FE8-B0E1-047AFEBCD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2420"/>
              <a:ext cx="2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HydroID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83" name="Rectangle 103">
              <a:extLst>
                <a:ext uri="{FF2B5EF4-FFF2-40B4-BE49-F238E27FC236}">
                  <a16:creationId xmlns:a16="http://schemas.microsoft.com/office/drawing/2014/main" id="{8FA9C1EA-881A-4989-AC00-20E322D69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2513"/>
              <a:ext cx="38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HydroCode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84" name="Rectangle 104">
              <a:extLst>
                <a:ext uri="{FF2B5EF4-FFF2-40B4-BE49-F238E27FC236}">
                  <a16:creationId xmlns:a16="http://schemas.microsoft.com/office/drawing/2014/main" id="{3FBDA0FD-20ED-4352-9768-D8FBD121D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2607"/>
              <a:ext cx="44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NextDownID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85" name="Rectangle 105">
              <a:extLst>
                <a:ext uri="{FF2B5EF4-FFF2-40B4-BE49-F238E27FC236}">
                  <a16:creationId xmlns:a16="http://schemas.microsoft.com/office/drawing/2014/main" id="{FE167CA0-86E1-469A-988B-1FF99641A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2699"/>
              <a:ext cx="44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LengthDown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86" name="Rectangle 106">
              <a:extLst>
                <a:ext uri="{FF2B5EF4-FFF2-40B4-BE49-F238E27FC236}">
                  <a16:creationId xmlns:a16="http://schemas.microsoft.com/office/drawing/2014/main" id="{2860D0E4-51F0-4349-B204-4E6000CD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2798"/>
              <a:ext cx="34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DrainArea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87" name="Rectangle 107">
              <a:extLst>
                <a:ext uri="{FF2B5EF4-FFF2-40B4-BE49-F238E27FC236}">
                  <a16:creationId xmlns:a16="http://schemas.microsoft.com/office/drawing/2014/main" id="{BBDA03FD-CA9D-41D5-9CA9-7AC5E5F69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2890"/>
              <a:ext cx="21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FType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88" name="Rectangle 108">
              <a:extLst>
                <a:ext uri="{FF2B5EF4-FFF2-40B4-BE49-F238E27FC236}">
                  <a16:creationId xmlns:a16="http://schemas.microsoft.com/office/drawing/2014/main" id="{357A474A-EE29-4862-84D2-470D020DA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2984"/>
              <a:ext cx="27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Enabled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89" name="Rectangle 109">
              <a:extLst>
                <a:ext uri="{FF2B5EF4-FFF2-40B4-BE49-F238E27FC236}">
                  <a16:creationId xmlns:a16="http://schemas.microsoft.com/office/drawing/2014/main" id="{5436E495-11CC-47B9-B13E-F808454F3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3077"/>
              <a:ext cx="44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AncillaryRole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70190" name="Line 110">
              <a:extLst>
                <a:ext uri="{FF2B5EF4-FFF2-40B4-BE49-F238E27FC236}">
                  <a16:creationId xmlns:a16="http://schemas.microsoft.com/office/drawing/2014/main" id="{69B24628-5101-4FF1-9EE6-A48B8818C0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0" y="559"/>
              <a:ext cx="2" cy="28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91" name="Freeform 111">
              <a:extLst>
                <a:ext uri="{FF2B5EF4-FFF2-40B4-BE49-F238E27FC236}">
                  <a16:creationId xmlns:a16="http://schemas.microsoft.com/office/drawing/2014/main" id="{6B34DEA9-7832-4065-8788-824F98F9C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564"/>
              <a:ext cx="143" cy="101"/>
            </a:xfrm>
            <a:custGeom>
              <a:avLst/>
              <a:gdLst>
                <a:gd name="T0" fmla="*/ 286 w 286"/>
                <a:gd name="T1" fmla="*/ 202 h 202"/>
                <a:gd name="T2" fmla="*/ 143 w 286"/>
                <a:gd name="T3" fmla="*/ 0 h 202"/>
                <a:gd name="T4" fmla="*/ 0 w 286"/>
                <a:gd name="T5" fmla="*/ 202 h 202"/>
                <a:gd name="T6" fmla="*/ 286 w 286"/>
                <a:gd name="T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202">
                  <a:moveTo>
                    <a:pt x="286" y="202"/>
                  </a:moveTo>
                  <a:lnTo>
                    <a:pt x="143" y="0"/>
                  </a:lnTo>
                  <a:lnTo>
                    <a:pt x="0" y="202"/>
                  </a:lnTo>
                  <a:lnTo>
                    <a:pt x="286" y="20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0192" name="Text Box 112">
            <a:extLst>
              <a:ext uri="{FF2B5EF4-FFF2-40B4-BE49-F238E27FC236}">
                <a16:creationId xmlns:a16="http://schemas.microsoft.com/office/drawing/2014/main" id="{2E105B23-2B2D-48B2-A846-7DA919501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4121150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>
            <a:spAutoFit/>
          </a:bodyPr>
          <a:lstStyle/>
          <a:p>
            <a:r>
              <a:rPr lang="en-US" altLang="en-US" sz="1000"/>
              <a:t>1</a:t>
            </a:r>
          </a:p>
        </p:txBody>
      </p:sp>
      <p:sp>
        <p:nvSpPr>
          <p:cNvPr id="1070193" name="Text Box 113">
            <a:extLst>
              <a:ext uri="{FF2B5EF4-FFF2-40B4-BE49-F238E27FC236}">
                <a16:creationId xmlns:a16="http://schemas.microsoft.com/office/drawing/2014/main" id="{C8065A4B-8113-432B-A7B9-59AD774D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2801938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>
            <a:spAutoFit/>
          </a:bodyPr>
          <a:lstStyle/>
          <a:p>
            <a:r>
              <a:rPr lang="en-US" altLang="en-US" sz="1000"/>
              <a:t>1</a:t>
            </a:r>
          </a:p>
        </p:txBody>
      </p:sp>
      <p:sp>
        <p:nvSpPr>
          <p:cNvPr id="1070194" name="Rectangle 114">
            <a:extLst>
              <a:ext uri="{FF2B5EF4-FFF2-40B4-BE49-F238E27FC236}">
                <a16:creationId xmlns:a16="http://schemas.microsoft.com/office/drawing/2014/main" id="{1B49A26E-F63D-433D-BAD1-7A9219BB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3884613"/>
            <a:ext cx="1114425" cy="263525"/>
          </a:xfrm>
          <a:prstGeom prst="rect">
            <a:avLst/>
          </a:prstGeom>
          <a:solidFill>
            <a:srgbClr val="B0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195" name="Rectangle 115">
            <a:extLst>
              <a:ext uri="{FF2B5EF4-FFF2-40B4-BE49-F238E27FC236}">
                <a16:creationId xmlns:a16="http://schemas.microsoft.com/office/drawing/2014/main" id="{FC706F98-2A78-4502-A6A3-7ECA5B529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3951288"/>
            <a:ext cx="908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b="1">
                <a:solidFill>
                  <a:srgbClr val="000000"/>
                </a:solidFill>
                <a:latin typeface="Tahoma" panose="020B0604030504040204" pitchFamily="34" charset="0"/>
              </a:rPr>
              <a:t>CouplingTable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070196" name="Rectangle 116">
            <a:extLst>
              <a:ext uri="{FF2B5EF4-FFF2-40B4-BE49-F238E27FC236}">
                <a16:creationId xmlns:a16="http://schemas.microsoft.com/office/drawing/2014/main" id="{5B78B234-A500-42E7-BB0D-BF1FE3764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4125913"/>
            <a:ext cx="1114425" cy="352425"/>
          </a:xfrm>
          <a:prstGeom prst="rect">
            <a:avLst/>
          </a:prstGeom>
          <a:solidFill>
            <a:srgbClr val="B0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197" name="Rectangle 117">
            <a:extLst>
              <a:ext uri="{FF2B5EF4-FFF2-40B4-BE49-F238E27FC236}">
                <a16:creationId xmlns:a16="http://schemas.microsoft.com/office/drawing/2014/main" id="{C99B8E5D-15C0-4C57-A1BC-8FC1695C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4140200"/>
            <a:ext cx="342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Tahoma" panose="020B0604030504040204" pitchFamily="34" charset="0"/>
              </a:rPr>
              <a:t>SiteID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070198" name="Rectangle 118">
            <a:extLst>
              <a:ext uri="{FF2B5EF4-FFF2-40B4-BE49-F238E27FC236}">
                <a16:creationId xmlns:a16="http://schemas.microsoft.com/office/drawing/2014/main" id="{C413D892-B53C-4FBF-A966-F35F47E82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4262438"/>
            <a:ext cx="466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Tahoma" panose="020B0604030504040204" pitchFamily="34" charset="0"/>
              </a:rPr>
              <a:t>HydroID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070199" name="Rectangle 119">
            <a:extLst>
              <a:ext uri="{FF2B5EF4-FFF2-40B4-BE49-F238E27FC236}">
                <a16:creationId xmlns:a16="http://schemas.microsoft.com/office/drawing/2014/main" id="{D7046C0C-D5F2-4475-BA41-40477830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2703513"/>
            <a:ext cx="1111250" cy="263525"/>
          </a:xfrm>
          <a:prstGeom prst="rect">
            <a:avLst/>
          </a:prstGeom>
          <a:solidFill>
            <a:srgbClr val="B0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200" name="Rectangle 120">
            <a:extLst>
              <a:ext uri="{FF2B5EF4-FFF2-40B4-BE49-F238E27FC236}">
                <a16:creationId xmlns:a16="http://schemas.microsoft.com/office/drawing/2014/main" id="{C6A820B7-71DC-47E8-B1E9-23E6C189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2770188"/>
            <a:ext cx="3127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b="1">
                <a:solidFill>
                  <a:srgbClr val="000000"/>
                </a:solidFill>
                <a:latin typeface="Tahoma" panose="020B0604030504040204" pitchFamily="34" charset="0"/>
              </a:rPr>
              <a:t>Sites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070201" name="Rectangle 121">
            <a:extLst>
              <a:ext uri="{FF2B5EF4-FFF2-40B4-BE49-F238E27FC236}">
                <a16:creationId xmlns:a16="http://schemas.microsoft.com/office/drawing/2014/main" id="{B6E46178-159A-408C-B92A-241A94AED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2944813"/>
            <a:ext cx="1111250" cy="814387"/>
          </a:xfrm>
          <a:prstGeom prst="rect">
            <a:avLst/>
          </a:prstGeom>
          <a:solidFill>
            <a:srgbClr val="B0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202" name="Rectangle 122">
            <a:extLst>
              <a:ext uri="{FF2B5EF4-FFF2-40B4-BE49-F238E27FC236}">
                <a16:creationId xmlns:a16="http://schemas.microsoft.com/office/drawing/2014/main" id="{33F42D53-9665-4DDE-8484-01A2A2EB1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2957513"/>
            <a:ext cx="342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Tahoma" panose="020B0604030504040204" pitchFamily="34" charset="0"/>
              </a:rPr>
              <a:t>SiteID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070203" name="Rectangle 123">
            <a:extLst>
              <a:ext uri="{FF2B5EF4-FFF2-40B4-BE49-F238E27FC236}">
                <a16:creationId xmlns:a16="http://schemas.microsoft.com/office/drawing/2014/main" id="{A98D3414-B02F-4ACA-9C77-EA8216280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3081338"/>
            <a:ext cx="6905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Tahoma" panose="020B0604030504040204" pitchFamily="34" charset="0"/>
              </a:rPr>
              <a:t>SiteCode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070204" name="Rectangle 124">
            <a:extLst>
              <a:ext uri="{FF2B5EF4-FFF2-40B4-BE49-F238E27FC236}">
                <a16:creationId xmlns:a16="http://schemas.microsoft.com/office/drawing/2014/main" id="{1DFC7D1A-C16C-47A8-BF9F-76E9DB49A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3203575"/>
            <a:ext cx="53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Tahoma" panose="020B0604030504040204" pitchFamily="34" charset="0"/>
              </a:rPr>
              <a:t>SiteName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070205" name="Rectangle 125">
            <a:extLst>
              <a:ext uri="{FF2B5EF4-FFF2-40B4-BE49-F238E27FC236}">
                <a16:creationId xmlns:a16="http://schemas.microsoft.com/office/drawing/2014/main" id="{5D63E244-38AB-4E6F-842A-00715EFD8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3327400"/>
            <a:ext cx="4524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Tahoma" panose="020B0604030504040204" pitchFamily="34" charset="0"/>
              </a:rPr>
              <a:t>Latitude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070206" name="Rectangle 126">
            <a:extLst>
              <a:ext uri="{FF2B5EF4-FFF2-40B4-BE49-F238E27FC236}">
                <a16:creationId xmlns:a16="http://schemas.microsoft.com/office/drawing/2014/main" id="{C335724B-53DC-4B7D-9927-BD1C576D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3449638"/>
            <a:ext cx="552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Tahoma" panose="020B0604030504040204" pitchFamily="34" charset="0"/>
              </a:rPr>
              <a:t>Longitude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070207" name="Rectangle 127">
            <a:extLst>
              <a:ext uri="{FF2B5EF4-FFF2-40B4-BE49-F238E27FC236}">
                <a16:creationId xmlns:a16="http://schemas.microsoft.com/office/drawing/2014/main" id="{B6645BEA-41D2-4972-B5E0-5648E3A87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3562350"/>
            <a:ext cx="1031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Tahoma" panose="020B0604030504040204" pitchFamily="34" charset="0"/>
              </a:rPr>
              <a:t>…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1070208" name="Group 128">
            <a:extLst>
              <a:ext uri="{FF2B5EF4-FFF2-40B4-BE49-F238E27FC236}">
                <a16:creationId xmlns:a16="http://schemas.microsoft.com/office/drawing/2014/main" id="{EA093CF3-A901-474D-896D-AFEBBABA3308}"/>
              </a:ext>
            </a:extLst>
          </p:cNvPr>
          <p:cNvGrpSpPr>
            <a:grpSpLocks/>
          </p:cNvGrpSpPr>
          <p:nvPr/>
        </p:nvGrpSpPr>
        <p:grpSpPr bwMode="auto">
          <a:xfrm>
            <a:off x="379413" y="2054225"/>
            <a:ext cx="1781175" cy="461963"/>
            <a:chOff x="384" y="576"/>
            <a:chExt cx="1152" cy="336"/>
          </a:xfrm>
        </p:grpSpPr>
        <p:sp>
          <p:nvSpPr>
            <p:cNvPr id="1070209" name="Rectangle 129">
              <a:extLst>
                <a:ext uri="{FF2B5EF4-FFF2-40B4-BE49-F238E27FC236}">
                  <a16:creationId xmlns:a16="http://schemas.microsoft.com/office/drawing/2014/main" id="{35DC0762-9AAB-4E13-92B0-F7A5A6819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576"/>
              <a:ext cx="1104" cy="336"/>
            </a:xfrm>
            <a:prstGeom prst="rect">
              <a:avLst/>
            </a:prstGeom>
            <a:solidFill>
              <a:srgbClr val="E6E6E6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210" name="Rectangle 130">
              <a:extLst>
                <a:ext uri="{FF2B5EF4-FFF2-40B4-BE49-F238E27FC236}">
                  <a16:creationId xmlns:a16="http://schemas.microsoft.com/office/drawing/2014/main" id="{81878A0A-3DF4-4DC6-87AF-4E939F7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672"/>
              <a:ext cx="115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000" b="1">
                  <a:solidFill>
                    <a:srgbClr val="000000"/>
                  </a:solidFill>
                  <a:latin typeface="Tahoma" panose="020B0604030504040204" pitchFamily="34" charset="0"/>
                </a:rPr>
                <a:t>Observations Data Model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1070211" name="Line 131">
            <a:extLst>
              <a:ext uri="{FF2B5EF4-FFF2-40B4-BE49-F238E27FC236}">
                <a16:creationId xmlns:a16="http://schemas.microsoft.com/office/drawing/2014/main" id="{B68B5BAA-0032-45C4-8A9C-BC29D98D31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8525" y="2960688"/>
            <a:ext cx="973138" cy="14271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212" name="Text Box 132">
            <a:extLst>
              <a:ext uri="{FF2B5EF4-FFF2-40B4-BE49-F238E27FC236}">
                <a16:creationId xmlns:a16="http://schemas.microsoft.com/office/drawing/2014/main" id="{D754464C-8723-4CB8-98B3-2B1864268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3" y="4319588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>
            <a:spAutoFit/>
          </a:bodyPr>
          <a:lstStyle/>
          <a:p>
            <a:r>
              <a:rPr lang="en-US" altLang="en-US" sz="1000"/>
              <a:t>1</a:t>
            </a:r>
          </a:p>
        </p:txBody>
      </p:sp>
      <p:sp>
        <p:nvSpPr>
          <p:cNvPr id="1070213" name="Text Box 133">
            <a:extLst>
              <a:ext uri="{FF2B5EF4-FFF2-40B4-BE49-F238E27FC236}">
                <a16:creationId xmlns:a16="http://schemas.microsoft.com/office/drawing/2014/main" id="{5CCB2A54-AF5D-499D-8BC3-0EC24331B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2743200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>
            <a:spAutoFit/>
          </a:bodyPr>
          <a:lstStyle/>
          <a:p>
            <a:r>
              <a:rPr lang="en-US" altLang="en-US" sz="1000"/>
              <a:t>1</a:t>
            </a:r>
          </a:p>
        </p:txBody>
      </p:sp>
      <p:sp>
        <p:nvSpPr>
          <p:cNvPr id="1070214" name="Line 134">
            <a:extLst>
              <a:ext uri="{FF2B5EF4-FFF2-40B4-BE49-F238E27FC236}">
                <a16:creationId xmlns:a16="http://schemas.microsoft.com/office/drawing/2014/main" id="{E96DB515-5549-448D-BEE7-ED316D5356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5138" y="2963863"/>
            <a:ext cx="2665412" cy="698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215" name="Line 135">
            <a:extLst>
              <a:ext uri="{FF2B5EF4-FFF2-40B4-BE49-F238E27FC236}">
                <a16:creationId xmlns:a16="http://schemas.microsoft.com/office/drawing/2014/main" id="{1BD1909A-844C-42A3-ADAD-7A0AFDCC8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8150" y="3032125"/>
            <a:ext cx="606425" cy="1165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216" name="Text Box 136">
            <a:extLst>
              <a:ext uri="{FF2B5EF4-FFF2-40B4-BE49-F238E27FC236}">
                <a16:creationId xmlns:a16="http://schemas.microsoft.com/office/drawing/2014/main" id="{E943FE83-7DC3-427A-9CE7-4FC686A0B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25" y="3246438"/>
            <a:ext cx="731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OR</a:t>
            </a:r>
          </a:p>
        </p:txBody>
      </p:sp>
      <p:sp>
        <p:nvSpPr>
          <p:cNvPr id="1070217" name="Rectangle 137">
            <a:extLst>
              <a:ext uri="{FF2B5EF4-FFF2-40B4-BE49-F238E27FC236}">
                <a16:creationId xmlns:a16="http://schemas.microsoft.com/office/drawing/2014/main" id="{2D38F7EC-E857-4610-9712-A79D7C4D1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212725"/>
            <a:ext cx="8355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/>
              <a:t>Independent of, but can be coupled to Geographic Representation</a:t>
            </a:r>
          </a:p>
        </p:txBody>
      </p:sp>
      <p:sp>
        <p:nvSpPr>
          <p:cNvPr id="1070218" name="Rectangle 138">
            <a:extLst>
              <a:ext uri="{FF2B5EF4-FFF2-40B4-BE49-F238E27FC236}">
                <a16:creationId xmlns:a16="http://schemas.microsoft.com/office/drawing/2014/main" id="{4BFF2095-8D63-41DC-A518-22CD0A676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1003300"/>
            <a:ext cx="2219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FF3300"/>
                </a:solidFill>
              </a:rPr>
              <a:t>ODM</a:t>
            </a:r>
          </a:p>
        </p:txBody>
      </p:sp>
      <p:sp>
        <p:nvSpPr>
          <p:cNvPr id="1070219" name="Rectangle 139">
            <a:extLst>
              <a:ext uri="{FF2B5EF4-FFF2-40B4-BE49-F238E27FC236}">
                <a16:creationId xmlns:a16="http://schemas.microsoft.com/office/drawing/2014/main" id="{45E820AB-3AA3-4407-9286-6645773D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1001713"/>
            <a:ext cx="2219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FF3300"/>
                </a:solidFill>
              </a:rPr>
              <a:t>Arc Hydro</a:t>
            </a:r>
          </a:p>
        </p:txBody>
      </p:sp>
      <p:sp>
        <p:nvSpPr>
          <p:cNvPr id="1070220" name="Rectangle 140">
            <a:extLst>
              <a:ext uri="{FF2B5EF4-FFF2-40B4-BE49-F238E27FC236}">
                <a16:creationId xmlns:a16="http://schemas.microsoft.com/office/drawing/2014/main" id="{31B0B3EA-3D60-4B4A-91AE-6CCB9B205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820863"/>
            <a:ext cx="5319713" cy="5008562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efault Design">
  <a:themeElements>
    <a:clrScheme name="5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ATERS Network CD 2007 compressed-1">
  <a:themeElements>
    <a:clrScheme name="WATERS Network CD 2007 compressed-1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CC00"/>
      </a:folHlink>
    </a:clrScheme>
    <a:fontScheme name="WATERS Network CD 2007 compressed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ATERS Network CD 2007 compressed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14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15">
        <a:dk1>
          <a:srgbClr val="000099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FFFFFF"/>
        </a:accent2>
        <a:accent3>
          <a:srgbClr val="FFFFFF"/>
        </a:accent3>
        <a:accent4>
          <a:srgbClr val="000082"/>
        </a:accent4>
        <a:accent5>
          <a:srgbClr val="AAE2CA"/>
        </a:accent5>
        <a:accent6>
          <a:srgbClr val="E7E7E7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Default Design">
  <a:themeElements>
    <a:clrScheme name="15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5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5_Default Design 14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FF"/>
    </a:hlink>
    <a:folHlink>
      <a:srgbClr val="0000FF"/>
    </a:folHlink>
  </a:clrScheme>
</a:themeOverride>
</file>

<file path=ppt/theme/themeOverride11.xml><?xml version="1.0" encoding="utf-8"?>
<a:themeOverride xmlns:a="http://schemas.openxmlformats.org/drawingml/2006/main">
  <a:clrScheme name="5_Default Design 14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FF"/>
    </a:hlink>
    <a:folHlink>
      <a:srgbClr val="0000FF"/>
    </a:folHlink>
  </a:clrScheme>
</a:themeOverride>
</file>

<file path=ppt/theme/themeOverride12.xml><?xml version="1.0" encoding="utf-8"?>
<a:themeOverride xmlns:a="http://schemas.openxmlformats.org/drawingml/2006/main">
  <a:clrScheme name="5_Default Design 14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5_Default Design 14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1438</Words>
  <Application>Microsoft Office PowerPoint</Application>
  <PresentationFormat>On-screen Show (4:3)</PresentationFormat>
  <Paragraphs>319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Times New Roman</vt:lpstr>
      <vt:lpstr>Calibri</vt:lpstr>
      <vt:lpstr>Helvetica</vt:lpstr>
      <vt:lpstr>Times</vt:lpstr>
      <vt:lpstr>Verdana</vt:lpstr>
      <vt:lpstr>Arial Unicode MS</vt:lpstr>
      <vt:lpstr>StarSymbol</vt:lpstr>
      <vt:lpstr>Tahoma</vt:lpstr>
      <vt:lpstr>SimSun</vt:lpstr>
      <vt:lpstr>Default Design</vt:lpstr>
      <vt:lpstr>3_Default Design</vt:lpstr>
      <vt:lpstr>5_Default Design</vt:lpstr>
      <vt:lpstr>WATERS Network CD 2007 compressed-1</vt:lpstr>
      <vt:lpstr>15_Default Design</vt:lpstr>
      <vt:lpstr>1_Office Theme</vt:lpstr>
      <vt:lpstr>Office Theme</vt:lpstr>
      <vt:lpstr>Using an Observations Data Model in Hydrologic Information Systems </vt:lpstr>
      <vt:lpstr>PowerPoint Presentation</vt:lpstr>
      <vt:lpstr>Why an Observations Data Model </vt:lpstr>
      <vt:lpstr>What are the basic attributes to be associated with each single data value and how can these best be organized?</vt:lpstr>
      <vt:lpstr>PowerPoint Presentation</vt:lpstr>
      <vt:lpstr>CUAHSI Observations Data Model</vt:lpstr>
      <vt:lpstr>PowerPoint Presentation</vt:lpstr>
      <vt:lpstr>Site Attributes</vt:lpstr>
      <vt:lpstr>PowerPoint Presentation</vt:lpstr>
      <vt:lpstr>Variable attributes</vt:lpstr>
      <vt:lpstr>Discharge, Stage, Concentration and Daily Average Example</vt:lpstr>
      <vt:lpstr>Stage and Streamflow Example</vt:lpstr>
      <vt:lpstr>Offset</vt:lpstr>
      <vt:lpstr>Water Chemistry from a profile in a lake</vt:lpstr>
      <vt:lpstr>Implementation in WATERS Network Information System</vt:lpstr>
      <vt:lpstr>Utah – Little Bear River and Mud Lake</vt:lpstr>
      <vt:lpstr>Florida – Santa Fe Watershed</vt:lpstr>
      <vt:lpstr>Loading data into ODM</vt:lpstr>
      <vt:lpstr>Managing Data Within ODM - ODM Tools</vt:lpstr>
      <vt:lpstr>PowerPoint Presentation</vt:lpstr>
      <vt:lpstr>Summary </vt:lpstr>
      <vt:lpstr>Future Considerations</vt:lpstr>
      <vt:lpstr>HIS Website http://www.cuahsi.org/his </vt:lpstr>
    </vt:vector>
  </TitlesOfParts>
  <Company>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Series Plot from the Data Portal</dc:title>
  <dc:creator>CRWR</dc:creator>
  <cp:lastModifiedBy>Levi Sanchez</cp:lastModifiedBy>
  <cp:revision>162</cp:revision>
  <dcterms:created xsi:type="dcterms:W3CDTF">2005-06-16T06:21:49Z</dcterms:created>
  <dcterms:modified xsi:type="dcterms:W3CDTF">2023-03-10T23:49:10Z</dcterms:modified>
</cp:coreProperties>
</file>