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3"/>
  </p:notesMasterIdLst>
  <p:handoutMasterIdLst>
    <p:handoutMasterId r:id="rId34"/>
  </p:handoutMasterIdLst>
  <p:sldIdLst>
    <p:sldId id="264" r:id="rId2"/>
    <p:sldId id="279" r:id="rId3"/>
    <p:sldId id="266" r:id="rId4"/>
    <p:sldId id="278" r:id="rId5"/>
    <p:sldId id="267" r:id="rId6"/>
    <p:sldId id="276" r:id="rId7"/>
    <p:sldId id="277" r:id="rId8"/>
    <p:sldId id="270" r:id="rId9"/>
    <p:sldId id="280" r:id="rId10"/>
    <p:sldId id="263" r:id="rId11"/>
    <p:sldId id="290" r:id="rId12"/>
    <p:sldId id="293" r:id="rId13"/>
    <p:sldId id="294" r:id="rId14"/>
    <p:sldId id="275" r:id="rId15"/>
    <p:sldId id="281" r:id="rId16"/>
    <p:sldId id="285" r:id="rId17"/>
    <p:sldId id="274" r:id="rId18"/>
    <p:sldId id="292" r:id="rId19"/>
    <p:sldId id="291" r:id="rId20"/>
    <p:sldId id="286" r:id="rId21"/>
    <p:sldId id="256" r:id="rId22"/>
    <p:sldId id="258" r:id="rId23"/>
    <p:sldId id="261" r:id="rId24"/>
    <p:sldId id="295" r:id="rId25"/>
    <p:sldId id="269" r:id="rId26"/>
    <p:sldId id="297" r:id="rId27"/>
    <p:sldId id="272" r:id="rId28"/>
    <p:sldId id="298" r:id="rId29"/>
    <p:sldId id="273" r:id="rId30"/>
    <p:sldId id="299" r:id="rId31"/>
    <p:sldId id="300"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ujins"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6" autoAdjust="0"/>
    <p:restoredTop sz="86439" autoAdjust="0"/>
  </p:normalViewPr>
  <p:slideViewPr>
    <p:cSldViewPr snapToGrid="0">
      <p:cViewPr varScale="1">
        <p:scale>
          <a:sx n="97" d="100"/>
          <a:sy n="97" d="100"/>
        </p:scale>
        <p:origin x="35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7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emf"/><Relationship Id="rId1" Type="http://schemas.openxmlformats.org/officeDocument/2006/relationships/image" Target="../media/image20.wmf"/><Relationship Id="rId4"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0BBABC6-7397-44E7-A416-A88B82E550A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endParaRPr lang="en-US" altLang="en-US"/>
          </a:p>
        </p:txBody>
      </p:sp>
      <p:sp>
        <p:nvSpPr>
          <p:cNvPr id="41987" name="Rectangle 3">
            <a:extLst>
              <a:ext uri="{FF2B5EF4-FFF2-40B4-BE49-F238E27FC236}">
                <a16:creationId xmlns:a16="http://schemas.microsoft.com/office/drawing/2014/main" id="{270181C7-FC0E-408A-AE8D-8434F153ACFB}"/>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endParaRPr lang="en-US" altLang="en-US"/>
          </a:p>
        </p:txBody>
      </p:sp>
      <p:sp>
        <p:nvSpPr>
          <p:cNvPr id="41988" name="Rectangle 4">
            <a:extLst>
              <a:ext uri="{FF2B5EF4-FFF2-40B4-BE49-F238E27FC236}">
                <a16:creationId xmlns:a16="http://schemas.microsoft.com/office/drawing/2014/main" id="{B488C90F-F282-436B-BCF1-1D4795105EE1}"/>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endParaRPr lang="en-US" altLang="en-US"/>
          </a:p>
        </p:txBody>
      </p:sp>
      <p:sp>
        <p:nvSpPr>
          <p:cNvPr id="41989" name="Rectangle 5">
            <a:extLst>
              <a:ext uri="{FF2B5EF4-FFF2-40B4-BE49-F238E27FC236}">
                <a16:creationId xmlns:a16="http://schemas.microsoft.com/office/drawing/2014/main" id="{F5D3956E-495D-4B92-A8E9-69A88CFDF318}"/>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302C83BB-4465-4D06-8A5F-76D9C807141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D4BED40-CE95-42BE-B47A-006372CD9B8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endParaRPr lang="en-US" altLang="en-US"/>
          </a:p>
        </p:txBody>
      </p:sp>
      <p:sp>
        <p:nvSpPr>
          <p:cNvPr id="30723" name="Rectangle 3">
            <a:extLst>
              <a:ext uri="{FF2B5EF4-FFF2-40B4-BE49-F238E27FC236}">
                <a16:creationId xmlns:a16="http://schemas.microsoft.com/office/drawing/2014/main" id="{E92723CD-1C06-4918-8DFA-86CEE87CCA23}"/>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endParaRPr lang="en-US" altLang="en-US"/>
          </a:p>
        </p:txBody>
      </p:sp>
      <p:sp>
        <p:nvSpPr>
          <p:cNvPr id="30724" name="Rectangle 4">
            <a:extLst>
              <a:ext uri="{FF2B5EF4-FFF2-40B4-BE49-F238E27FC236}">
                <a16:creationId xmlns:a16="http://schemas.microsoft.com/office/drawing/2014/main" id="{58AA814E-56AF-4096-90F1-55AADBB04F3A}"/>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a:extLst>
              <a:ext uri="{FF2B5EF4-FFF2-40B4-BE49-F238E27FC236}">
                <a16:creationId xmlns:a16="http://schemas.microsoft.com/office/drawing/2014/main" id="{2A084B80-E2D5-4551-A86D-EE383C617D78}"/>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6" name="Rectangle 6">
            <a:extLst>
              <a:ext uri="{FF2B5EF4-FFF2-40B4-BE49-F238E27FC236}">
                <a16:creationId xmlns:a16="http://schemas.microsoft.com/office/drawing/2014/main" id="{6C1399D1-E6D6-42F2-BD2B-6CB804AF379C}"/>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endParaRPr lang="en-US" altLang="en-US"/>
          </a:p>
        </p:txBody>
      </p:sp>
      <p:sp>
        <p:nvSpPr>
          <p:cNvPr id="30727" name="Rectangle 7">
            <a:extLst>
              <a:ext uri="{FF2B5EF4-FFF2-40B4-BE49-F238E27FC236}">
                <a16:creationId xmlns:a16="http://schemas.microsoft.com/office/drawing/2014/main" id="{FF93C610-3D6A-4323-80BD-D1AA60D43011}"/>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0FA8D0F7-1458-4CD1-AC89-406C51C07A5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14CD593-E665-45F1-BE87-6C36A5063510}"/>
              </a:ext>
            </a:extLst>
          </p:cNvPr>
          <p:cNvSpPr>
            <a:spLocks noGrp="1" noChangeArrowheads="1"/>
          </p:cNvSpPr>
          <p:nvPr>
            <p:ph type="sldNum" sz="quarter" idx="5"/>
          </p:nvPr>
        </p:nvSpPr>
        <p:spPr>
          <a:ln/>
        </p:spPr>
        <p:txBody>
          <a:bodyPr/>
          <a:lstStyle/>
          <a:p>
            <a:fld id="{D1EA9AE7-2F37-40BE-8BAD-BCA6F86D04B5}" type="slidenum">
              <a:rPr lang="en-US" altLang="en-US"/>
              <a:pPr/>
              <a:t>3</a:t>
            </a:fld>
            <a:endParaRPr lang="en-US" altLang="en-US"/>
          </a:p>
        </p:txBody>
      </p:sp>
      <p:sp>
        <p:nvSpPr>
          <p:cNvPr id="104450" name="Rectangle 2">
            <a:extLst>
              <a:ext uri="{FF2B5EF4-FFF2-40B4-BE49-F238E27FC236}">
                <a16:creationId xmlns:a16="http://schemas.microsoft.com/office/drawing/2014/main" id="{A5927656-86EA-4412-BAB4-79D133694250}"/>
              </a:ext>
            </a:extLst>
          </p:cNvPr>
          <p:cNvSpPr>
            <a:spLocks noRot="1" noChangeArrowheads="1" noTextEdit="1"/>
          </p:cNvSpPr>
          <p:nvPr>
            <p:ph type="sldImg"/>
          </p:nvPr>
        </p:nvSpPr>
        <p:spPr>
          <a:ln/>
        </p:spPr>
      </p:sp>
      <p:sp>
        <p:nvSpPr>
          <p:cNvPr id="104451" name="Rectangle 3">
            <a:extLst>
              <a:ext uri="{FF2B5EF4-FFF2-40B4-BE49-F238E27FC236}">
                <a16:creationId xmlns:a16="http://schemas.microsoft.com/office/drawing/2014/main" id="{A2F56478-402D-4A20-8A9E-432E61B3A9DF}"/>
              </a:ext>
            </a:extLst>
          </p:cNvPr>
          <p:cNvSpPr>
            <a:spLocks noGrp="1" noChangeArrowheads="1"/>
          </p:cNvSpPr>
          <p:nvPr>
            <p:ph type="body" idx="1"/>
          </p:nvPr>
        </p:nvSpPr>
        <p:spPr/>
        <p:txBody>
          <a:bodyPr/>
          <a:lstStyle/>
          <a:p>
            <a:pPr marL="228600" indent="-228600"/>
            <a:r>
              <a:rPr lang="en-US" altLang="en-US"/>
              <a:t>It may be obvious to this audience, but just to set the stage, in considering snow and runoff some of the potential effects of climate change are:  (read from slide).  These speak to the need to examine trends and understand the interactions involved.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FA7606F-7628-4FA7-BBA3-5D5FFE626317}"/>
              </a:ext>
            </a:extLst>
          </p:cNvPr>
          <p:cNvSpPr>
            <a:spLocks noGrp="1" noChangeArrowheads="1"/>
          </p:cNvSpPr>
          <p:nvPr>
            <p:ph type="sldNum" sz="quarter" idx="5"/>
          </p:nvPr>
        </p:nvSpPr>
        <p:spPr>
          <a:ln/>
        </p:spPr>
        <p:txBody>
          <a:bodyPr/>
          <a:lstStyle/>
          <a:p>
            <a:fld id="{ED8CD0C8-8623-4A4A-8606-CEB1B4D7EA57}" type="slidenum">
              <a:rPr lang="en-US" altLang="en-US"/>
              <a:pPr/>
              <a:t>14</a:t>
            </a:fld>
            <a:endParaRPr lang="en-US" altLang="en-US"/>
          </a:p>
        </p:txBody>
      </p:sp>
      <p:sp>
        <p:nvSpPr>
          <p:cNvPr id="112642" name="Rectangle 2">
            <a:extLst>
              <a:ext uri="{FF2B5EF4-FFF2-40B4-BE49-F238E27FC236}">
                <a16:creationId xmlns:a16="http://schemas.microsoft.com/office/drawing/2014/main" id="{FAA70AFA-FE6C-4B8D-9DEE-99648454AA19}"/>
              </a:ext>
            </a:extLst>
          </p:cNvPr>
          <p:cNvSpPr>
            <a:spLocks noRot="1" noChangeArrowheads="1" noTextEdit="1"/>
          </p:cNvSpPr>
          <p:nvPr>
            <p:ph type="sldImg"/>
          </p:nvPr>
        </p:nvSpPr>
        <p:spPr>
          <a:ln/>
        </p:spPr>
      </p:sp>
      <p:sp>
        <p:nvSpPr>
          <p:cNvPr id="112643" name="Rectangle 3">
            <a:extLst>
              <a:ext uri="{FF2B5EF4-FFF2-40B4-BE49-F238E27FC236}">
                <a16:creationId xmlns:a16="http://schemas.microsoft.com/office/drawing/2014/main" id="{38243F6B-5389-40AA-9F36-C679F4D1F870}"/>
              </a:ext>
            </a:extLst>
          </p:cNvPr>
          <p:cNvSpPr>
            <a:spLocks noGrp="1" noChangeArrowheads="1"/>
          </p:cNvSpPr>
          <p:nvPr>
            <p:ph type="body" idx="1"/>
          </p:nvPr>
        </p:nvSpPr>
        <p:spPr/>
        <p:txBody>
          <a:bodyPr/>
          <a:lstStyle/>
          <a:p>
            <a:pPr marL="228600" indent="-228600"/>
            <a:r>
              <a:rPr lang="en-US" altLang="en-US"/>
              <a:t>This slide illustrates an empirical approach based on topography developed by Günter Blöschl.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1B3D29-25DB-420B-8510-A7E40A470DA4}"/>
              </a:ext>
            </a:extLst>
          </p:cNvPr>
          <p:cNvSpPr>
            <a:spLocks noGrp="1" noChangeArrowheads="1"/>
          </p:cNvSpPr>
          <p:nvPr>
            <p:ph type="sldNum" sz="quarter" idx="5"/>
          </p:nvPr>
        </p:nvSpPr>
        <p:spPr>
          <a:ln/>
        </p:spPr>
        <p:txBody>
          <a:bodyPr/>
          <a:lstStyle/>
          <a:p>
            <a:fld id="{7CB9DA08-242E-4DDE-849C-ADEEBEC3BF11}" type="slidenum">
              <a:rPr lang="en-US" altLang="en-US"/>
              <a:pPr/>
              <a:t>15</a:t>
            </a:fld>
            <a:endParaRPr lang="en-US" altLang="en-US"/>
          </a:p>
        </p:txBody>
      </p:sp>
      <p:sp>
        <p:nvSpPr>
          <p:cNvPr id="113666" name="Rectangle 2">
            <a:extLst>
              <a:ext uri="{FF2B5EF4-FFF2-40B4-BE49-F238E27FC236}">
                <a16:creationId xmlns:a16="http://schemas.microsoft.com/office/drawing/2014/main" id="{86A8F7A3-9D82-4C9D-9735-932E10C5532A}"/>
              </a:ext>
            </a:extLst>
          </p:cNvPr>
          <p:cNvSpPr>
            <a:spLocks noRot="1" noChangeArrowheads="1" noTextEdit="1"/>
          </p:cNvSpPr>
          <p:nvPr>
            <p:ph type="sldImg"/>
          </p:nvPr>
        </p:nvSpPr>
        <p:spPr>
          <a:ln/>
        </p:spPr>
      </p:sp>
      <p:sp>
        <p:nvSpPr>
          <p:cNvPr id="113667" name="Rectangle 3">
            <a:extLst>
              <a:ext uri="{FF2B5EF4-FFF2-40B4-BE49-F238E27FC236}">
                <a16:creationId xmlns:a16="http://schemas.microsoft.com/office/drawing/2014/main" id="{717AE3A5-0292-4AD2-B3C9-6D43B1D7C5ED}"/>
              </a:ext>
            </a:extLst>
          </p:cNvPr>
          <p:cNvSpPr>
            <a:spLocks noGrp="1" noChangeArrowheads="1"/>
          </p:cNvSpPr>
          <p:nvPr>
            <p:ph type="body" idx="1"/>
          </p:nvPr>
        </p:nvSpPr>
        <p:spPr/>
        <p:txBody>
          <a:bodyPr/>
          <a:lstStyle/>
          <a:p>
            <a:pPr marL="228600" indent="-228600"/>
            <a:r>
              <a:rPr lang="en-US" altLang="en-US"/>
              <a:t>This is also a slide from Blöschl's work.  In snow modeling the scale of model elements controls the extent to which spatial variability can be explicitly represented by the model.  Here in this spectral density function the variability associated with each scale or frequency is depicted.  On the left at spacings larger than the element size variability is explicitly represented by differences between model elements.  On the right at spacings smaller than the model element size variability has to be represented within a model element, i.e. subgrid variability.  The representation of subgrid variability has been the focus of much work in snow and other modeling.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C42CF22-E8DA-4C35-814D-7403B60C774A}"/>
              </a:ext>
            </a:extLst>
          </p:cNvPr>
          <p:cNvSpPr>
            <a:spLocks noGrp="1" noChangeArrowheads="1"/>
          </p:cNvSpPr>
          <p:nvPr>
            <p:ph type="sldNum" sz="quarter" idx="5"/>
          </p:nvPr>
        </p:nvSpPr>
        <p:spPr>
          <a:ln/>
        </p:spPr>
        <p:txBody>
          <a:bodyPr/>
          <a:lstStyle/>
          <a:p>
            <a:fld id="{281C359E-1F28-4429-8F3F-55447504525D}" type="slidenum">
              <a:rPr lang="en-US" altLang="en-US"/>
              <a:pPr/>
              <a:t>16</a:t>
            </a:fld>
            <a:endParaRPr lang="en-US" altLang="en-US"/>
          </a:p>
        </p:txBody>
      </p:sp>
      <p:sp>
        <p:nvSpPr>
          <p:cNvPr id="67586" name="Rectangle 2">
            <a:extLst>
              <a:ext uri="{FF2B5EF4-FFF2-40B4-BE49-F238E27FC236}">
                <a16:creationId xmlns:a16="http://schemas.microsoft.com/office/drawing/2014/main" id="{596B4DC7-993B-4AB4-8275-25CD52251744}"/>
              </a:ext>
            </a:extLst>
          </p:cNvPr>
          <p:cNvSpPr>
            <a:spLocks noRot="1" noChangeArrowheads="1" noTextEdit="1"/>
          </p:cNvSpPr>
          <p:nvPr>
            <p:ph type="sldImg"/>
          </p:nvPr>
        </p:nvSpPr>
        <p:spPr>
          <a:ln/>
        </p:spPr>
      </p:sp>
      <p:sp>
        <p:nvSpPr>
          <p:cNvPr id="67587" name="Rectangle 3">
            <a:extLst>
              <a:ext uri="{FF2B5EF4-FFF2-40B4-BE49-F238E27FC236}">
                <a16:creationId xmlns:a16="http://schemas.microsoft.com/office/drawing/2014/main" id="{2310240D-F1E0-4F8A-86BE-B6CA2459935F}"/>
              </a:ext>
            </a:extLst>
          </p:cNvPr>
          <p:cNvSpPr>
            <a:spLocks noGrp="1" noChangeArrowheads="1"/>
          </p:cNvSpPr>
          <p:nvPr>
            <p:ph type="body" idx="1"/>
          </p:nvPr>
        </p:nvSpPr>
        <p:spPr>
          <a:xfrm>
            <a:off x="914400" y="4344988"/>
            <a:ext cx="5029200" cy="4113212"/>
          </a:xfrm>
        </p:spPr>
        <p:txBody>
          <a:bodyPr/>
          <a:lstStyle/>
          <a:p>
            <a:r>
              <a:rPr lang="en-US" altLang="en-US"/>
              <a:t>This slide shows a method we developed to use a depletion curve to represent subgrid variability.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D3F550-4859-4EA0-9A9A-7F6F88B2BA72}"/>
              </a:ext>
            </a:extLst>
          </p:cNvPr>
          <p:cNvSpPr>
            <a:spLocks noGrp="1" noChangeArrowheads="1"/>
          </p:cNvSpPr>
          <p:nvPr>
            <p:ph type="sldNum" sz="quarter" idx="5"/>
          </p:nvPr>
        </p:nvSpPr>
        <p:spPr>
          <a:ln/>
        </p:spPr>
        <p:txBody>
          <a:bodyPr/>
          <a:lstStyle/>
          <a:p>
            <a:fld id="{A11C2A15-B40F-4079-AE5B-096CA61DAA50}" type="slidenum">
              <a:rPr lang="en-US" altLang="en-US"/>
              <a:pPr/>
              <a:t>17</a:t>
            </a:fld>
            <a:endParaRPr lang="en-US" altLang="en-US"/>
          </a:p>
        </p:txBody>
      </p:sp>
      <p:sp>
        <p:nvSpPr>
          <p:cNvPr id="114690" name="Rectangle 2">
            <a:extLst>
              <a:ext uri="{FF2B5EF4-FFF2-40B4-BE49-F238E27FC236}">
                <a16:creationId xmlns:a16="http://schemas.microsoft.com/office/drawing/2014/main" id="{817F1430-79E3-4E61-B5DA-2432809FEA53}"/>
              </a:ext>
            </a:extLst>
          </p:cNvPr>
          <p:cNvSpPr>
            <a:spLocks noRot="1" noChangeArrowheads="1" noTextEdit="1"/>
          </p:cNvSpPr>
          <p:nvPr>
            <p:ph type="sldImg"/>
          </p:nvPr>
        </p:nvSpPr>
        <p:spPr>
          <a:ln/>
        </p:spPr>
      </p:sp>
      <p:sp>
        <p:nvSpPr>
          <p:cNvPr id="114691" name="Rectangle 3">
            <a:extLst>
              <a:ext uri="{FF2B5EF4-FFF2-40B4-BE49-F238E27FC236}">
                <a16:creationId xmlns:a16="http://schemas.microsoft.com/office/drawing/2014/main" id="{84E101A0-ABAF-468F-8074-64BDD6782578}"/>
              </a:ext>
            </a:extLst>
          </p:cNvPr>
          <p:cNvSpPr>
            <a:spLocks noGrp="1" noChangeArrowheads="1"/>
          </p:cNvSpPr>
          <p:nvPr>
            <p:ph type="body" idx="1"/>
          </p:nvPr>
        </p:nvSpPr>
        <p:spPr/>
        <p:txBody>
          <a:bodyPr/>
          <a:lstStyle/>
          <a:p>
            <a:pPr marL="228600" indent="-228600"/>
            <a:r>
              <a:rPr lang="en-US" altLang="en-US"/>
              <a:t>This slide shows how a depletion curve is used to evolve a point model using energy and mass fluxes over only the snow covered area.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59AFD5-8290-4B13-AEC3-FAE83E7EE3BF}"/>
              </a:ext>
            </a:extLst>
          </p:cNvPr>
          <p:cNvSpPr>
            <a:spLocks noGrp="1" noChangeArrowheads="1"/>
          </p:cNvSpPr>
          <p:nvPr>
            <p:ph type="sldNum" sz="quarter" idx="5"/>
          </p:nvPr>
        </p:nvSpPr>
        <p:spPr>
          <a:ln/>
        </p:spPr>
        <p:txBody>
          <a:bodyPr/>
          <a:lstStyle/>
          <a:p>
            <a:fld id="{28F0AF8C-B030-43BE-A48E-558CF5A36043}" type="slidenum">
              <a:rPr lang="en-US" altLang="en-US"/>
              <a:pPr/>
              <a:t>18</a:t>
            </a:fld>
            <a:endParaRPr lang="en-US" altLang="en-US"/>
          </a:p>
        </p:txBody>
      </p:sp>
      <p:sp>
        <p:nvSpPr>
          <p:cNvPr id="115714" name="Rectangle 2">
            <a:extLst>
              <a:ext uri="{FF2B5EF4-FFF2-40B4-BE49-F238E27FC236}">
                <a16:creationId xmlns:a16="http://schemas.microsoft.com/office/drawing/2014/main" id="{E5DB75F6-F502-4FF1-8BD1-A01937B83FBF}"/>
              </a:ext>
            </a:extLst>
          </p:cNvPr>
          <p:cNvSpPr>
            <a:spLocks noRot="1" noChangeArrowheads="1" noTextEdit="1"/>
          </p:cNvSpPr>
          <p:nvPr>
            <p:ph type="sldImg"/>
          </p:nvPr>
        </p:nvSpPr>
        <p:spPr>
          <a:ln/>
        </p:spPr>
      </p:sp>
      <p:sp>
        <p:nvSpPr>
          <p:cNvPr id="115715" name="Rectangle 3">
            <a:extLst>
              <a:ext uri="{FF2B5EF4-FFF2-40B4-BE49-F238E27FC236}">
                <a16:creationId xmlns:a16="http://schemas.microsoft.com/office/drawing/2014/main" id="{46C9491F-8C33-47B0-BD7A-015DCEBE7C4E}"/>
              </a:ext>
            </a:extLst>
          </p:cNvPr>
          <p:cNvSpPr>
            <a:spLocks noGrp="1" noChangeArrowheads="1"/>
          </p:cNvSpPr>
          <p:nvPr>
            <p:ph type="body" idx="1"/>
          </p:nvPr>
        </p:nvSpPr>
        <p:spPr/>
        <p:txBody>
          <a:bodyPr/>
          <a:lstStyle/>
          <a:p>
            <a:pPr marL="228600" indent="-228600"/>
            <a:r>
              <a:rPr lang="en-US" altLang="en-US"/>
              <a:t>This shows how this works, in comparison to observations and a spatially explicit fully distributed model.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4E45494-BD04-42A4-B3D7-5FA2A6FD5150}"/>
              </a:ext>
            </a:extLst>
          </p:cNvPr>
          <p:cNvSpPr>
            <a:spLocks noGrp="1" noChangeArrowheads="1"/>
          </p:cNvSpPr>
          <p:nvPr>
            <p:ph type="sldNum" sz="quarter" idx="5"/>
          </p:nvPr>
        </p:nvSpPr>
        <p:spPr>
          <a:ln/>
        </p:spPr>
        <p:txBody>
          <a:bodyPr/>
          <a:lstStyle/>
          <a:p>
            <a:fld id="{36DC6DE6-61EE-42EB-82A2-93DBE37A205E}" type="slidenum">
              <a:rPr lang="en-US" altLang="en-US"/>
              <a:pPr/>
              <a:t>19</a:t>
            </a:fld>
            <a:endParaRPr lang="en-US" altLang="en-US"/>
          </a:p>
        </p:txBody>
      </p:sp>
      <p:sp>
        <p:nvSpPr>
          <p:cNvPr id="116738" name="Rectangle 2">
            <a:extLst>
              <a:ext uri="{FF2B5EF4-FFF2-40B4-BE49-F238E27FC236}">
                <a16:creationId xmlns:a16="http://schemas.microsoft.com/office/drawing/2014/main" id="{F7CF7143-00C5-43F0-9DCB-BD24CBEDAB66}"/>
              </a:ext>
            </a:extLst>
          </p:cNvPr>
          <p:cNvSpPr>
            <a:spLocks noRot="1" noChangeArrowheads="1" noTextEdit="1"/>
          </p:cNvSpPr>
          <p:nvPr>
            <p:ph type="sldImg"/>
          </p:nvPr>
        </p:nvSpPr>
        <p:spPr>
          <a:ln/>
        </p:spPr>
      </p:sp>
      <p:sp>
        <p:nvSpPr>
          <p:cNvPr id="116739" name="Rectangle 3">
            <a:extLst>
              <a:ext uri="{FF2B5EF4-FFF2-40B4-BE49-F238E27FC236}">
                <a16:creationId xmlns:a16="http://schemas.microsoft.com/office/drawing/2014/main" id="{87D74095-D751-4EFA-AB5D-A2ECF6F1F0B9}"/>
              </a:ext>
            </a:extLst>
          </p:cNvPr>
          <p:cNvSpPr>
            <a:spLocks noGrp="1" noChangeArrowheads="1"/>
          </p:cNvSpPr>
          <p:nvPr>
            <p:ph type="body" idx="1"/>
          </p:nvPr>
        </p:nvSpPr>
        <p:spPr/>
        <p:txBody>
          <a:bodyPr/>
          <a:lstStyle/>
          <a:p>
            <a:pPr marL="228600" indent="-228600"/>
            <a:r>
              <a:rPr lang="en-US" altLang="en-US"/>
              <a:t>In the slide just presented the depletion curve was derived based upon detailed spatially distributed measurements.  This is impractical for large areas so we need ways to relate the depletion curves to surrogate measures of variability.  This slide shows depletion curves derived from the following surrogate variables.  (1) Elevation, (2) accumulation factor, in this case estimated from the snow covered area images, and (3) a peak accumulation estimate based on regression with accumulation factor and elevation as predictor variables.  The regression parameters were calibrated against peak accumulation from a spatially explicit model.  The spatially explicit distributed model is used as a reference.  We see that it is possible to get depletion curves that approach the reference depletion curve based on surrogate variables, but that the better estimates still require some reliance on spatially explicit modeling.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99D922-2F3F-41E6-805E-D439D9A9EB6B}"/>
              </a:ext>
            </a:extLst>
          </p:cNvPr>
          <p:cNvSpPr>
            <a:spLocks noGrp="1" noChangeArrowheads="1"/>
          </p:cNvSpPr>
          <p:nvPr>
            <p:ph type="sldNum" sz="quarter" idx="5"/>
          </p:nvPr>
        </p:nvSpPr>
        <p:spPr>
          <a:ln/>
        </p:spPr>
        <p:txBody>
          <a:bodyPr/>
          <a:lstStyle/>
          <a:p>
            <a:fld id="{73142AB7-AEA7-4FC4-8A6B-BC1DEBD7D942}" type="slidenum">
              <a:rPr lang="en-US" altLang="en-US"/>
              <a:pPr/>
              <a:t>20</a:t>
            </a:fld>
            <a:endParaRPr lang="en-US" altLang="en-US"/>
          </a:p>
        </p:txBody>
      </p:sp>
      <p:sp>
        <p:nvSpPr>
          <p:cNvPr id="99330" name="Rectangle 2">
            <a:extLst>
              <a:ext uri="{FF2B5EF4-FFF2-40B4-BE49-F238E27FC236}">
                <a16:creationId xmlns:a16="http://schemas.microsoft.com/office/drawing/2014/main" id="{52DBA17B-0683-4C0F-BC2E-7D59ABA20A97}"/>
              </a:ext>
            </a:extLst>
          </p:cNvPr>
          <p:cNvSpPr>
            <a:spLocks noRot="1" noChangeArrowheads="1" noTextEdit="1"/>
          </p:cNvSpPr>
          <p:nvPr>
            <p:ph type="sldImg"/>
          </p:nvPr>
        </p:nvSpPr>
        <p:spPr>
          <a:ln/>
        </p:spPr>
      </p:sp>
      <p:sp>
        <p:nvSpPr>
          <p:cNvPr id="99331" name="Rectangle 3">
            <a:extLst>
              <a:ext uri="{FF2B5EF4-FFF2-40B4-BE49-F238E27FC236}">
                <a16:creationId xmlns:a16="http://schemas.microsoft.com/office/drawing/2014/main" id="{E3C96970-8DB4-4F5E-B99E-166E4C670B49}"/>
              </a:ext>
            </a:extLst>
          </p:cNvPr>
          <p:cNvSpPr>
            <a:spLocks noGrp="1" noChangeArrowheads="1"/>
          </p:cNvSpPr>
          <p:nvPr>
            <p:ph type="body" idx="1"/>
          </p:nvPr>
        </p:nvSpPr>
        <p:spPr/>
        <p:txBody>
          <a:bodyPr/>
          <a:lstStyle/>
          <a:p>
            <a:pPr marL="228600" indent="-228600"/>
            <a:r>
              <a:rPr lang="en-US" altLang="en-US"/>
              <a:t>In this slide we examine the time stability of depletion curves.  One of the foundations of the depletion curve approach is that the same shape of depletion curve is assumed for low and high snow years.  The rescaling based on maximum accumulation is important for the ease of practical implementation free from specific date assumptions for peak accumulation.  This shows in data from Keith Cooley at Upper sheep creek for 9 years that the depletion curve (at least here) appears to be relatively stable across years.  This stability is the basis for another idea for the use of depletion curves.  </a:t>
            </a:r>
            <a:r>
              <a:rPr lang="en-US" altLang="en-US" b="1"/>
              <a:t>Snow covered area is relatively easy to measure, and if one during a melt season observed Af, one can infer from a depletion curve the fraction of basin average snow water equivalent that has melted and the fraction that remains in the basin.  One then just needs an index of scale to infer the actual melt amounts or water equivalent remaining.  Potential indices include point measurements, e.g. from SNOTEL, or measurements of melt runoff at a stream gage.  </a:t>
            </a:r>
            <a:r>
              <a:rPr lang="en-US" altLang="en-US"/>
              <a:t>This idea is developed further in a minute.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DE81794-D59C-4CFE-A6B6-EACB09F309B1}"/>
              </a:ext>
            </a:extLst>
          </p:cNvPr>
          <p:cNvSpPr>
            <a:spLocks noGrp="1" noChangeArrowheads="1"/>
          </p:cNvSpPr>
          <p:nvPr>
            <p:ph type="sldNum" sz="quarter" idx="5"/>
          </p:nvPr>
        </p:nvSpPr>
        <p:spPr>
          <a:ln/>
        </p:spPr>
        <p:txBody>
          <a:bodyPr/>
          <a:lstStyle/>
          <a:p>
            <a:fld id="{3F00F49C-E879-4235-A55A-A3476B1B7DB2}" type="slidenum">
              <a:rPr lang="en-US" altLang="en-US"/>
              <a:pPr/>
              <a:t>21</a:t>
            </a:fld>
            <a:endParaRPr lang="en-US" altLang="en-US"/>
          </a:p>
        </p:txBody>
      </p:sp>
      <p:sp>
        <p:nvSpPr>
          <p:cNvPr id="117762" name="Rectangle 2">
            <a:extLst>
              <a:ext uri="{FF2B5EF4-FFF2-40B4-BE49-F238E27FC236}">
                <a16:creationId xmlns:a16="http://schemas.microsoft.com/office/drawing/2014/main" id="{799FF855-D05F-4821-9AA1-81191E2E0192}"/>
              </a:ext>
            </a:extLst>
          </p:cNvPr>
          <p:cNvSpPr>
            <a:spLocks noRot="1" noChangeArrowheads="1" noTextEdit="1"/>
          </p:cNvSpPr>
          <p:nvPr>
            <p:ph type="sldImg"/>
          </p:nvPr>
        </p:nvSpPr>
        <p:spPr>
          <a:ln/>
        </p:spPr>
      </p:sp>
      <p:sp>
        <p:nvSpPr>
          <p:cNvPr id="117763" name="Rectangle 3">
            <a:extLst>
              <a:ext uri="{FF2B5EF4-FFF2-40B4-BE49-F238E27FC236}">
                <a16:creationId xmlns:a16="http://schemas.microsoft.com/office/drawing/2014/main" id="{B90ACA8A-438C-432C-88E9-5F50CDD09FE0}"/>
              </a:ext>
            </a:extLst>
          </p:cNvPr>
          <p:cNvSpPr>
            <a:spLocks noGrp="1" noChangeArrowheads="1"/>
          </p:cNvSpPr>
          <p:nvPr>
            <p:ph type="body" idx="1"/>
          </p:nvPr>
        </p:nvSpPr>
        <p:spPr/>
        <p:txBody>
          <a:bodyPr/>
          <a:lstStyle/>
          <a:p>
            <a:pPr marL="228600" indent="-228600"/>
            <a:r>
              <a:rPr lang="en-US" altLang="en-US"/>
              <a:t>There are still challenges in the estimation of depletion curves and following is a suggestion (not tested) that we put forth for possibly doing this.  Again this relies on the idea that snow covered area is relatively easy to measure.  One can take measurements of snow covered area over time to establish Af(t).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929F7D6-6051-47C2-AE6D-5FEE2F71CC68}"/>
              </a:ext>
            </a:extLst>
          </p:cNvPr>
          <p:cNvSpPr>
            <a:spLocks noGrp="1" noChangeArrowheads="1"/>
          </p:cNvSpPr>
          <p:nvPr>
            <p:ph type="sldNum" sz="quarter" idx="5"/>
          </p:nvPr>
        </p:nvSpPr>
        <p:spPr>
          <a:ln/>
        </p:spPr>
        <p:txBody>
          <a:bodyPr/>
          <a:lstStyle/>
          <a:p>
            <a:fld id="{F1DF8008-29C7-4BC7-AB03-5FB9AFBCC94D}" type="slidenum">
              <a:rPr lang="en-US" altLang="en-US"/>
              <a:pPr/>
              <a:t>22</a:t>
            </a:fld>
            <a:endParaRPr lang="en-US" altLang="en-US"/>
          </a:p>
        </p:txBody>
      </p:sp>
      <p:sp>
        <p:nvSpPr>
          <p:cNvPr id="118786" name="Rectangle 2">
            <a:extLst>
              <a:ext uri="{FF2B5EF4-FFF2-40B4-BE49-F238E27FC236}">
                <a16:creationId xmlns:a16="http://schemas.microsoft.com/office/drawing/2014/main" id="{16C67B75-5F2B-492A-8BA1-CE61A6C68DB3}"/>
              </a:ext>
            </a:extLst>
          </p:cNvPr>
          <p:cNvSpPr>
            <a:spLocks noRot="1" noChangeArrowheads="1" noTextEdit="1"/>
          </p:cNvSpPr>
          <p:nvPr>
            <p:ph type="sldImg"/>
          </p:nvPr>
        </p:nvSpPr>
        <p:spPr>
          <a:ln/>
        </p:spPr>
      </p:sp>
      <p:sp>
        <p:nvSpPr>
          <p:cNvPr id="118787" name="Rectangle 3">
            <a:extLst>
              <a:ext uri="{FF2B5EF4-FFF2-40B4-BE49-F238E27FC236}">
                <a16:creationId xmlns:a16="http://schemas.microsoft.com/office/drawing/2014/main" id="{82FE573D-B4D5-41CA-A673-01CE9C15C6B8}"/>
              </a:ext>
            </a:extLst>
          </p:cNvPr>
          <p:cNvSpPr>
            <a:spLocks noGrp="1" noChangeArrowheads="1"/>
          </p:cNvSpPr>
          <p:nvPr>
            <p:ph type="body" idx="1"/>
          </p:nvPr>
        </p:nvSpPr>
        <p:spPr/>
        <p:txBody>
          <a:bodyPr/>
          <a:lstStyle/>
          <a:p>
            <a:pPr marL="228600" indent="-228600"/>
            <a:r>
              <a:rPr lang="en-US" altLang="en-US"/>
              <a:t>Next one can initialize a model with sufficient snow to sustain snow cover over a season to obtain potential melt over time.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C34F255-A5EF-4C1B-ABD4-FBA4A364E4E5}"/>
              </a:ext>
            </a:extLst>
          </p:cNvPr>
          <p:cNvSpPr>
            <a:spLocks noGrp="1" noChangeArrowheads="1"/>
          </p:cNvSpPr>
          <p:nvPr>
            <p:ph type="sldNum" sz="quarter" idx="5"/>
          </p:nvPr>
        </p:nvSpPr>
        <p:spPr>
          <a:ln/>
        </p:spPr>
        <p:txBody>
          <a:bodyPr/>
          <a:lstStyle/>
          <a:p>
            <a:fld id="{27BC925E-DE06-4C84-A574-DD118BDC19E2}" type="slidenum">
              <a:rPr lang="en-US" altLang="en-US"/>
              <a:pPr/>
              <a:t>23</a:t>
            </a:fld>
            <a:endParaRPr lang="en-US" altLang="en-US"/>
          </a:p>
        </p:txBody>
      </p:sp>
      <p:sp>
        <p:nvSpPr>
          <p:cNvPr id="119810" name="Rectangle 2">
            <a:extLst>
              <a:ext uri="{FF2B5EF4-FFF2-40B4-BE49-F238E27FC236}">
                <a16:creationId xmlns:a16="http://schemas.microsoft.com/office/drawing/2014/main" id="{AB67596F-F646-491B-9509-6968D20D0DFA}"/>
              </a:ext>
            </a:extLst>
          </p:cNvPr>
          <p:cNvSpPr>
            <a:spLocks noRot="1" noChangeArrowheads="1" noTextEdit="1"/>
          </p:cNvSpPr>
          <p:nvPr>
            <p:ph type="sldImg"/>
          </p:nvPr>
        </p:nvSpPr>
        <p:spPr>
          <a:ln/>
        </p:spPr>
      </p:sp>
      <p:sp>
        <p:nvSpPr>
          <p:cNvPr id="119811" name="Rectangle 3">
            <a:extLst>
              <a:ext uri="{FF2B5EF4-FFF2-40B4-BE49-F238E27FC236}">
                <a16:creationId xmlns:a16="http://schemas.microsoft.com/office/drawing/2014/main" id="{BB8FECCB-E3F9-4868-A4C8-D1AF8C357CB2}"/>
              </a:ext>
            </a:extLst>
          </p:cNvPr>
          <p:cNvSpPr>
            <a:spLocks noGrp="1" noChangeArrowheads="1"/>
          </p:cNvSpPr>
          <p:nvPr>
            <p:ph type="body" idx="1"/>
          </p:nvPr>
        </p:nvSpPr>
        <p:spPr/>
        <p:txBody>
          <a:bodyPr/>
          <a:lstStyle/>
          <a:p>
            <a:pPr marL="228600" indent="-228600"/>
            <a:r>
              <a:rPr lang="en-US" altLang="en-US"/>
              <a:t>Combining these gives Af(m).  The relationship between snow covered area and potential melt is at the heart of the derivation of depletion curves from the spatial distribution of snow as illustrated here.  Given an initial spatially variable snow distribution subject to potential melt m, the remaining snow water equivalent is the integral of snow water equivalent over the area with depths greater than m.  This establishes the relationship between basin average snow covered area Wa and melt m.  This can be used to establish the depletion curve Wa(Af) or its inverse.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1F9D438-8607-471D-92C2-C18C4C52B6CC}"/>
              </a:ext>
            </a:extLst>
          </p:cNvPr>
          <p:cNvSpPr>
            <a:spLocks noGrp="1" noChangeArrowheads="1"/>
          </p:cNvSpPr>
          <p:nvPr>
            <p:ph type="sldNum" sz="quarter" idx="5"/>
          </p:nvPr>
        </p:nvSpPr>
        <p:spPr>
          <a:ln/>
        </p:spPr>
        <p:txBody>
          <a:bodyPr/>
          <a:lstStyle/>
          <a:p>
            <a:fld id="{A707E38C-9E90-4F2E-A2D5-22EED8A26937}" type="slidenum">
              <a:rPr lang="en-US" altLang="en-US"/>
              <a:pPr/>
              <a:t>4</a:t>
            </a:fld>
            <a:endParaRPr lang="en-US" altLang="en-US"/>
          </a:p>
        </p:txBody>
      </p:sp>
      <p:sp>
        <p:nvSpPr>
          <p:cNvPr id="103426" name="Rectangle 2">
            <a:extLst>
              <a:ext uri="{FF2B5EF4-FFF2-40B4-BE49-F238E27FC236}">
                <a16:creationId xmlns:a16="http://schemas.microsoft.com/office/drawing/2014/main" id="{550A98E8-4C0C-4646-B822-0E535EA8D894}"/>
              </a:ext>
            </a:extLst>
          </p:cNvPr>
          <p:cNvSpPr>
            <a:spLocks noRot="1" noChangeArrowheads="1" noTextEdit="1"/>
          </p:cNvSpPr>
          <p:nvPr>
            <p:ph type="sldImg"/>
          </p:nvPr>
        </p:nvSpPr>
        <p:spPr>
          <a:ln/>
        </p:spPr>
      </p:sp>
      <p:sp>
        <p:nvSpPr>
          <p:cNvPr id="103427" name="Rectangle 3">
            <a:extLst>
              <a:ext uri="{FF2B5EF4-FFF2-40B4-BE49-F238E27FC236}">
                <a16:creationId xmlns:a16="http://schemas.microsoft.com/office/drawing/2014/main" id="{B3DF47FC-26F6-4CD1-9819-FA6111B0E7CE}"/>
              </a:ext>
            </a:extLst>
          </p:cNvPr>
          <p:cNvSpPr>
            <a:spLocks noGrp="1" noChangeArrowheads="1"/>
          </p:cNvSpPr>
          <p:nvPr>
            <p:ph type="body" idx="1"/>
          </p:nvPr>
        </p:nvSpPr>
        <p:spPr/>
        <p:txBody>
          <a:bodyPr/>
          <a:lstStyle/>
          <a:p>
            <a:pPr marL="228600" indent="-228600"/>
            <a:r>
              <a:rPr lang="en-US" altLang="en-US"/>
              <a:t>If we are to quantify snowmelt runoff we need to know the following four things:  (read from slide).  These involve combining observation and modeling, so a theme that I will promote is learning through </a:t>
            </a:r>
            <a:r>
              <a:rPr lang="en-US" altLang="en-US" b="1"/>
              <a:t>integration of observation and modeling</a:t>
            </a:r>
            <a:r>
              <a:rPr lang="en-US" altLang="en-US"/>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3C0D32C-37AA-47F8-907C-5AF8F736B4CF}"/>
              </a:ext>
            </a:extLst>
          </p:cNvPr>
          <p:cNvSpPr>
            <a:spLocks noGrp="1" noChangeArrowheads="1"/>
          </p:cNvSpPr>
          <p:nvPr>
            <p:ph type="sldNum" sz="quarter" idx="5"/>
          </p:nvPr>
        </p:nvSpPr>
        <p:spPr>
          <a:ln/>
        </p:spPr>
        <p:txBody>
          <a:bodyPr/>
          <a:lstStyle/>
          <a:p>
            <a:fld id="{47C32107-44DB-4DC4-8F02-BF40F31ED773}" type="slidenum">
              <a:rPr lang="en-US" altLang="en-US"/>
              <a:pPr/>
              <a:t>24</a:t>
            </a:fld>
            <a:endParaRPr lang="en-US" altLang="en-US"/>
          </a:p>
        </p:txBody>
      </p:sp>
      <p:sp>
        <p:nvSpPr>
          <p:cNvPr id="120834" name="Rectangle 2">
            <a:extLst>
              <a:ext uri="{FF2B5EF4-FFF2-40B4-BE49-F238E27FC236}">
                <a16:creationId xmlns:a16="http://schemas.microsoft.com/office/drawing/2014/main" id="{0E435B2B-B92F-4482-9F8F-3D38C3CE7799}"/>
              </a:ext>
            </a:extLst>
          </p:cNvPr>
          <p:cNvSpPr>
            <a:spLocks noRot="1" noChangeArrowheads="1" noTextEdit="1"/>
          </p:cNvSpPr>
          <p:nvPr>
            <p:ph type="sldImg"/>
          </p:nvPr>
        </p:nvSpPr>
        <p:spPr>
          <a:ln/>
        </p:spPr>
      </p:sp>
      <p:sp>
        <p:nvSpPr>
          <p:cNvPr id="120835" name="Rectangle 3">
            <a:extLst>
              <a:ext uri="{FF2B5EF4-FFF2-40B4-BE49-F238E27FC236}">
                <a16:creationId xmlns:a16="http://schemas.microsoft.com/office/drawing/2014/main" id="{A33A3184-573C-436C-B846-FA4279559885}"/>
              </a:ext>
            </a:extLst>
          </p:cNvPr>
          <p:cNvSpPr>
            <a:spLocks noGrp="1" noChangeArrowheads="1"/>
          </p:cNvSpPr>
          <p:nvPr>
            <p:ph type="body" idx="1"/>
          </p:nvPr>
        </p:nvSpPr>
        <p:spPr/>
        <p:txBody>
          <a:bodyPr/>
          <a:lstStyle/>
          <a:p>
            <a:pPr marL="228600" indent="-228600"/>
            <a:r>
              <a:rPr lang="en-US" altLang="en-US"/>
              <a:t>This idea has potential to provide for post season reconstruction of time series of basin average snow water equivalent.  Don Cline and colleagues used a similar idea to reconstruct spatially distributed snow water equivalent based on a spatially distributed model.  This is also similar to the idea Jinsheng You's results that I showed earlier for estimating accumulation factor from a sequence of images.  In these methods I think that uncertainty will be reduced when the function is well defined by frequent snow covered area images.  MODIS may be good sensor to try with this method.  Once the depletion curve is established through this approach it can be used for future modeling and surface water estimation, as well as in real time to give the fraction of snow remaining in a watershed for operational purposes.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D57CB5-E14E-4BCA-9A04-BB9103A60305}"/>
              </a:ext>
            </a:extLst>
          </p:cNvPr>
          <p:cNvSpPr>
            <a:spLocks noGrp="1" noChangeArrowheads="1"/>
          </p:cNvSpPr>
          <p:nvPr>
            <p:ph type="sldNum" sz="quarter" idx="5"/>
          </p:nvPr>
        </p:nvSpPr>
        <p:spPr>
          <a:ln/>
        </p:spPr>
        <p:txBody>
          <a:bodyPr/>
          <a:lstStyle/>
          <a:p>
            <a:fld id="{D2B8EAB4-A929-4B0A-A895-FF10B2EC1B56}" type="slidenum">
              <a:rPr lang="en-US" altLang="en-US"/>
              <a:pPr/>
              <a:t>25</a:t>
            </a:fld>
            <a:endParaRPr lang="en-US" altLang="en-US"/>
          </a:p>
        </p:txBody>
      </p:sp>
      <p:sp>
        <p:nvSpPr>
          <p:cNvPr id="121858" name="Rectangle 2">
            <a:extLst>
              <a:ext uri="{FF2B5EF4-FFF2-40B4-BE49-F238E27FC236}">
                <a16:creationId xmlns:a16="http://schemas.microsoft.com/office/drawing/2014/main" id="{09A7FEF8-A18B-4F8B-8944-01EF883DAEB8}"/>
              </a:ext>
            </a:extLst>
          </p:cNvPr>
          <p:cNvSpPr>
            <a:spLocks noRot="1" noChangeArrowheads="1" noTextEdit="1"/>
          </p:cNvSpPr>
          <p:nvPr>
            <p:ph type="sldImg"/>
          </p:nvPr>
        </p:nvSpPr>
        <p:spPr>
          <a:ln/>
        </p:spPr>
      </p:sp>
      <p:sp>
        <p:nvSpPr>
          <p:cNvPr id="121859" name="Rectangle 3">
            <a:extLst>
              <a:ext uri="{FF2B5EF4-FFF2-40B4-BE49-F238E27FC236}">
                <a16:creationId xmlns:a16="http://schemas.microsoft.com/office/drawing/2014/main" id="{2D43DD3A-872F-4E73-9A57-0C61598351DE}"/>
              </a:ext>
            </a:extLst>
          </p:cNvPr>
          <p:cNvSpPr>
            <a:spLocks noGrp="1" noChangeArrowheads="1"/>
          </p:cNvSpPr>
          <p:nvPr>
            <p:ph type="body" idx="1"/>
          </p:nvPr>
        </p:nvSpPr>
        <p:spPr/>
        <p:txBody>
          <a:bodyPr/>
          <a:lstStyle/>
          <a:p>
            <a:pPr marL="228600" indent="-228600"/>
            <a:r>
              <a:rPr lang="en-US" altLang="en-US"/>
              <a:t>The role that snow plays in energy fluxes also deserves some attention.  This shows thermocouple measurements of snow temperature at different depths in a snowpack as well as infrared measurements of surface temperature.  The dampening of fluctuations with depth illustrate the thermal insulating effect of snow.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1451E8A-60AC-4528-9256-3D43E3946983}"/>
              </a:ext>
            </a:extLst>
          </p:cNvPr>
          <p:cNvSpPr>
            <a:spLocks noGrp="1" noChangeArrowheads="1"/>
          </p:cNvSpPr>
          <p:nvPr>
            <p:ph type="sldNum" sz="quarter" idx="5"/>
          </p:nvPr>
        </p:nvSpPr>
        <p:spPr>
          <a:ln/>
        </p:spPr>
        <p:txBody>
          <a:bodyPr/>
          <a:lstStyle/>
          <a:p>
            <a:fld id="{C80BB05B-46D2-4032-8F99-0338A1D637EE}" type="slidenum">
              <a:rPr lang="en-US" altLang="en-US"/>
              <a:pPr/>
              <a:t>26</a:t>
            </a:fld>
            <a:endParaRPr lang="en-US" altLang="en-US"/>
          </a:p>
        </p:txBody>
      </p:sp>
      <p:sp>
        <p:nvSpPr>
          <p:cNvPr id="122882" name="Rectangle 2">
            <a:extLst>
              <a:ext uri="{FF2B5EF4-FFF2-40B4-BE49-F238E27FC236}">
                <a16:creationId xmlns:a16="http://schemas.microsoft.com/office/drawing/2014/main" id="{C245314C-A9AF-49FE-8066-275AACBF41AE}"/>
              </a:ext>
            </a:extLst>
          </p:cNvPr>
          <p:cNvSpPr>
            <a:spLocks noRot="1" noChangeArrowheads="1" noTextEdit="1"/>
          </p:cNvSpPr>
          <p:nvPr>
            <p:ph type="sldImg"/>
          </p:nvPr>
        </p:nvSpPr>
        <p:spPr>
          <a:ln/>
        </p:spPr>
      </p:sp>
      <p:sp>
        <p:nvSpPr>
          <p:cNvPr id="122883" name="Rectangle 3">
            <a:extLst>
              <a:ext uri="{FF2B5EF4-FFF2-40B4-BE49-F238E27FC236}">
                <a16:creationId xmlns:a16="http://schemas.microsoft.com/office/drawing/2014/main" id="{BE694A85-552E-44FF-9B91-BCD880761F3D}"/>
              </a:ext>
            </a:extLst>
          </p:cNvPr>
          <p:cNvSpPr>
            <a:spLocks noGrp="1" noChangeArrowheads="1"/>
          </p:cNvSpPr>
          <p:nvPr>
            <p:ph type="body" idx="1"/>
          </p:nvPr>
        </p:nvSpPr>
        <p:spPr/>
        <p:txBody>
          <a:bodyPr/>
          <a:lstStyle/>
          <a:p>
            <a:pPr marL="228600" indent="-228600"/>
            <a:r>
              <a:rPr lang="en-US" altLang="en-US"/>
              <a:t>These observations can be understood using heat conduction theory over a semi-infinite domain.  For diurnal fluctuations at the surface the dampening depth is dependent upon snow properties.  This idea was used in the UEB snowmelt model we developed to parameterize the surface temperature without having to resort to layering in the model.  These observations can also be used to infer thermal properties of the snow for use in models.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26AC65-7857-45BA-9983-17AC90F7C12E}"/>
              </a:ext>
            </a:extLst>
          </p:cNvPr>
          <p:cNvSpPr>
            <a:spLocks noGrp="1" noChangeArrowheads="1"/>
          </p:cNvSpPr>
          <p:nvPr>
            <p:ph type="sldNum" sz="quarter" idx="5"/>
          </p:nvPr>
        </p:nvSpPr>
        <p:spPr>
          <a:ln/>
        </p:spPr>
        <p:txBody>
          <a:bodyPr/>
          <a:lstStyle/>
          <a:p>
            <a:fld id="{0400820E-B720-4C35-8BAA-6C96A6AE6DD8}" type="slidenum">
              <a:rPr lang="en-US" altLang="en-US"/>
              <a:pPr/>
              <a:t>27</a:t>
            </a:fld>
            <a:endParaRPr lang="en-US" altLang="en-US"/>
          </a:p>
        </p:txBody>
      </p:sp>
      <p:sp>
        <p:nvSpPr>
          <p:cNvPr id="37890" name="Rectangle 2">
            <a:extLst>
              <a:ext uri="{FF2B5EF4-FFF2-40B4-BE49-F238E27FC236}">
                <a16:creationId xmlns:a16="http://schemas.microsoft.com/office/drawing/2014/main" id="{F9ED34AA-5158-42F1-A84A-49E465D47CC9}"/>
              </a:ext>
            </a:extLst>
          </p:cNvPr>
          <p:cNvSpPr>
            <a:spLocks noRot="1" noChangeArrowheads="1" noTextEdit="1"/>
          </p:cNvSpPr>
          <p:nvPr>
            <p:ph type="sldImg"/>
          </p:nvPr>
        </p:nvSpPr>
        <p:spPr>
          <a:ln/>
        </p:spPr>
      </p:sp>
      <p:sp>
        <p:nvSpPr>
          <p:cNvPr id="37891" name="Rectangle 3">
            <a:extLst>
              <a:ext uri="{FF2B5EF4-FFF2-40B4-BE49-F238E27FC236}">
                <a16:creationId xmlns:a16="http://schemas.microsoft.com/office/drawing/2014/main" id="{383563D1-5883-4E7A-8396-202CE8B62365}"/>
              </a:ext>
            </a:extLst>
          </p:cNvPr>
          <p:cNvSpPr>
            <a:spLocks noGrp="1" noChangeArrowheads="1"/>
          </p:cNvSpPr>
          <p:nvPr>
            <p:ph type="body" idx="1"/>
          </p:nvPr>
        </p:nvSpPr>
        <p:spPr>
          <a:xfrm>
            <a:off x="914400" y="4343400"/>
            <a:ext cx="5029200" cy="4114800"/>
          </a:xfrm>
        </p:spPr>
        <p:txBody>
          <a:bodyPr/>
          <a:lstStyle/>
          <a:p>
            <a:pPr marL="228600" indent="-228600"/>
            <a:r>
              <a:rPr lang="en-US" altLang="en-US"/>
              <a:t>This slide shows some snow properties estimated from these measurements.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237BB66-DA5B-49AF-A4E4-B7AC6FBCA772}"/>
              </a:ext>
            </a:extLst>
          </p:cNvPr>
          <p:cNvSpPr>
            <a:spLocks noGrp="1" noChangeArrowheads="1"/>
          </p:cNvSpPr>
          <p:nvPr>
            <p:ph type="sldNum" sz="quarter" idx="5"/>
          </p:nvPr>
        </p:nvSpPr>
        <p:spPr>
          <a:ln/>
        </p:spPr>
        <p:txBody>
          <a:bodyPr/>
          <a:lstStyle/>
          <a:p>
            <a:fld id="{380182E0-4CAF-41DE-9473-F1CD40BB291F}" type="slidenum">
              <a:rPr lang="en-US" altLang="en-US"/>
              <a:pPr/>
              <a:t>28</a:t>
            </a:fld>
            <a:endParaRPr lang="en-US" altLang="en-US"/>
          </a:p>
        </p:txBody>
      </p:sp>
      <p:sp>
        <p:nvSpPr>
          <p:cNvPr id="123906" name="Rectangle 2">
            <a:extLst>
              <a:ext uri="{FF2B5EF4-FFF2-40B4-BE49-F238E27FC236}">
                <a16:creationId xmlns:a16="http://schemas.microsoft.com/office/drawing/2014/main" id="{F6966107-83E5-4857-8391-DF58CE38ADE4}"/>
              </a:ext>
            </a:extLst>
          </p:cNvPr>
          <p:cNvSpPr>
            <a:spLocks noRot="1" noChangeArrowheads="1" noTextEdit="1"/>
          </p:cNvSpPr>
          <p:nvPr>
            <p:ph type="sldImg"/>
          </p:nvPr>
        </p:nvSpPr>
        <p:spPr>
          <a:ln/>
        </p:spPr>
      </p:sp>
      <p:sp>
        <p:nvSpPr>
          <p:cNvPr id="123907" name="Rectangle 3">
            <a:extLst>
              <a:ext uri="{FF2B5EF4-FFF2-40B4-BE49-F238E27FC236}">
                <a16:creationId xmlns:a16="http://schemas.microsoft.com/office/drawing/2014/main" id="{A2787E5D-D559-4710-BBA5-C126F1D80B75}"/>
              </a:ext>
            </a:extLst>
          </p:cNvPr>
          <p:cNvSpPr>
            <a:spLocks noGrp="1" noChangeArrowheads="1"/>
          </p:cNvSpPr>
          <p:nvPr>
            <p:ph type="body" idx="1"/>
          </p:nvPr>
        </p:nvSpPr>
        <p:spPr/>
        <p:txBody>
          <a:bodyPr/>
          <a:lstStyle/>
          <a:p>
            <a:pPr marL="228600" indent="-228600"/>
            <a:r>
              <a:rPr lang="en-US" altLang="en-US"/>
              <a:t>This slide shows comparisons of modeled and measured snow energy content.  We found these measurements of snow temperature useful to validate modeled energy content and correct energy content modeling discrepancies.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29C7AA3-0BDC-4F79-9B2A-797540CC1970}"/>
              </a:ext>
            </a:extLst>
          </p:cNvPr>
          <p:cNvSpPr>
            <a:spLocks noGrp="1" noChangeArrowheads="1"/>
          </p:cNvSpPr>
          <p:nvPr>
            <p:ph type="sldNum" sz="quarter" idx="5"/>
          </p:nvPr>
        </p:nvSpPr>
        <p:spPr>
          <a:ln/>
        </p:spPr>
        <p:txBody>
          <a:bodyPr/>
          <a:lstStyle/>
          <a:p>
            <a:fld id="{F194D4C4-A77C-40BA-A3BD-E6C7CF06F711}" type="slidenum">
              <a:rPr lang="en-US" altLang="en-US"/>
              <a:pPr/>
              <a:t>29</a:t>
            </a:fld>
            <a:endParaRPr lang="en-US" altLang="en-US"/>
          </a:p>
        </p:txBody>
      </p:sp>
      <p:sp>
        <p:nvSpPr>
          <p:cNvPr id="39938" name="Rectangle 2">
            <a:extLst>
              <a:ext uri="{FF2B5EF4-FFF2-40B4-BE49-F238E27FC236}">
                <a16:creationId xmlns:a16="http://schemas.microsoft.com/office/drawing/2014/main" id="{93D0951F-21FE-4095-9991-C39B44DD9C6C}"/>
              </a:ext>
            </a:extLst>
          </p:cNvPr>
          <p:cNvSpPr>
            <a:spLocks noRot="1" noChangeArrowheads="1" noTextEdit="1"/>
          </p:cNvSpPr>
          <p:nvPr>
            <p:ph type="sldImg"/>
          </p:nvPr>
        </p:nvSpPr>
        <p:spPr>
          <a:ln/>
        </p:spPr>
      </p:sp>
      <p:sp>
        <p:nvSpPr>
          <p:cNvPr id="39939" name="Rectangle 3">
            <a:extLst>
              <a:ext uri="{FF2B5EF4-FFF2-40B4-BE49-F238E27FC236}">
                <a16:creationId xmlns:a16="http://schemas.microsoft.com/office/drawing/2014/main" id="{E7B4341C-4A3B-4AB3-A5DA-BD5FF9908E20}"/>
              </a:ext>
            </a:extLst>
          </p:cNvPr>
          <p:cNvSpPr>
            <a:spLocks noGrp="1" noChangeArrowheads="1"/>
          </p:cNvSpPr>
          <p:nvPr>
            <p:ph type="body" idx="1"/>
          </p:nvPr>
        </p:nvSpPr>
        <p:spPr>
          <a:xfrm>
            <a:off x="914400" y="4343400"/>
            <a:ext cx="5029200" cy="4114800"/>
          </a:xfrm>
        </p:spPr>
        <p:txBody>
          <a:bodyPr/>
          <a:lstStyle/>
          <a:p>
            <a:pPr marL="228600" indent="-228600"/>
            <a:r>
              <a:rPr lang="en-US" altLang="en-US"/>
              <a:t>I have in this presentation focused on the importance of measuring, understanding and modeling heterogeneity, and to a lesser extent touched on some of the thermal properties of snow.  There are also many things that I did not mention because of time limitations that are also important and are listed here.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BD312CF-1F10-4BFC-A56B-F6FC57119D79}"/>
              </a:ext>
            </a:extLst>
          </p:cNvPr>
          <p:cNvSpPr>
            <a:spLocks noGrp="1" noChangeArrowheads="1"/>
          </p:cNvSpPr>
          <p:nvPr>
            <p:ph type="sldNum" sz="quarter" idx="5"/>
          </p:nvPr>
        </p:nvSpPr>
        <p:spPr>
          <a:ln/>
        </p:spPr>
        <p:txBody>
          <a:bodyPr/>
          <a:lstStyle/>
          <a:p>
            <a:fld id="{691D94F0-46B8-43CE-B6DD-C6CB3E8885A3}" type="slidenum">
              <a:rPr lang="en-US" altLang="en-US"/>
              <a:pPr/>
              <a:t>30</a:t>
            </a:fld>
            <a:endParaRPr lang="en-US" altLang="en-US"/>
          </a:p>
        </p:txBody>
      </p:sp>
      <p:sp>
        <p:nvSpPr>
          <p:cNvPr id="124930" name="Rectangle 2">
            <a:extLst>
              <a:ext uri="{FF2B5EF4-FFF2-40B4-BE49-F238E27FC236}">
                <a16:creationId xmlns:a16="http://schemas.microsoft.com/office/drawing/2014/main" id="{D513067E-D497-497B-A492-29C30A89AFE3}"/>
              </a:ext>
            </a:extLst>
          </p:cNvPr>
          <p:cNvSpPr>
            <a:spLocks noRot="1" noChangeArrowheads="1" noTextEdit="1"/>
          </p:cNvSpPr>
          <p:nvPr>
            <p:ph type="sldImg"/>
          </p:nvPr>
        </p:nvSpPr>
        <p:spPr>
          <a:ln/>
        </p:spPr>
      </p:sp>
      <p:sp>
        <p:nvSpPr>
          <p:cNvPr id="124931" name="Rectangle 3">
            <a:extLst>
              <a:ext uri="{FF2B5EF4-FFF2-40B4-BE49-F238E27FC236}">
                <a16:creationId xmlns:a16="http://schemas.microsoft.com/office/drawing/2014/main" id="{CA46324C-D960-4A43-A7A5-751B606192B8}"/>
              </a:ext>
            </a:extLst>
          </p:cNvPr>
          <p:cNvSpPr>
            <a:spLocks noGrp="1" noChangeArrowheads="1"/>
          </p:cNvSpPr>
          <p:nvPr>
            <p:ph type="body" idx="1"/>
          </p:nvPr>
        </p:nvSpPr>
        <p:spPr/>
        <p:txBody>
          <a:bodyPr/>
          <a:lstStyle/>
          <a:p>
            <a:pPr marL="228600" indent="-228600"/>
            <a:r>
              <a:rPr lang="en-US" altLang="en-US"/>
              <a:t>Let me try wrap up some of these ideas.  Here is a list of some of the challenges I see where additional snow hydrology research is needed.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4CF6045-DA6A-47F0-9C8F-F9871914D070}"/>
              </a:ext>
            </a:extLst>
          </p:cNvPr>
          <p:cNvSpPr>
            <a:spLocks noGrp="1" noChangeArrowheads="1"/>
          </p:cNvSpPr>
          <p:nvPr>
            <p:ph type="sldNum" sz="quarter" idx="5"/>
          </p:nvPr>
        </p:nvSpPr>
        <p:spPr>
          <a:ln/>
        </p:spPr>
        <p:txBody>
          <a:bodyPr/>
          <a:lstStyle/>
          <a:p>
            <a:fld id="{A7DED4AC-87B9-483C-B7DA-F1BC066C8AD8}" type="slidenum">
              <a:rPr lang="en-US" altLang="en-US"/>
              <a:pPr/>
              <a:t>5</a:t>
            </a:fld>
            <a:endParaRPr lang="en-US" altLang="en-US"/>
          </a:p>
        </p:txBody>
      </p:sp>
      <p:sp>
        <p:nvSpPr>
          <p:cNvPr id="105474" name="Rectangle 2">
            <a:extLst>
              <a:ext uri="{FF2B5EF4-FFF2-40B4-BE49-F238E27FC236}">
                <a16:creationId xmlns:a16="http://schemas.microsoft.com/office/drawing/2014/main" id="{6A9139FF-A29D-469D-B490-1967A6D68C8D}"/>
              </a:ext>
            </a:extLst>
          </p:cNvPr>
          <p:cNvSpPr>
            <a:spLocks noRot="1" noChangeArrowheads="1" noTextEdit="1"/>
          </p:cNvSpPr>
          <p:nvPr>
            <p:ph type="sldImg"/>
          </p:nvPr>
        </p:nvSpPr>
        <p:spPr>
          <a:ln/>
        </p:spPr>
      </p:sp>
      <p:sp>
        <p:nvSpPr>
          <p:cNvPr id="105475" name="Rectangle 3">
            <a:extLst>
              <a:ext uri="{FF2B5EF4-FFF2-40B4-BE49-F238E27FC236}">
                <a16:creationId xmlns:a16="http://schemas.microsoft.com/office/drawing/2014/main" id="{3C948271-E7B1-4737-BA4C-2DBC346E6EC6}"/>
              </a:ext>
            </a:extLst>
          </p:cNvPr>
          <p:cNvSpPr>
            <a:spLocks noGrp="1" noChangeArrowheads="1"/>
          </p:cNvSpPr>
          <p:nvPr>
            <p:ph type="body" idx="1"/>
          </p:nvPr>
        </p:nvSpPr>
        <p:spPr/>
        <p:txBody>
          <a:bodyPr/>
          <a:lstStyle/>
          <a:p>
            <a:pPr marL="228600" indent="-228600"/>
            <a:r>
              <a:rPr lang="en-US" altLang="en-US"/>
              <a:t>In understanding snow and runoff it is important to quantify these things.  Snow water equivalent is the depth of water that results when a snowpack melts and it is the basic quantity used to quantify the amount of snow water present.  We do not have a good way to measure or predict snow water equivalent over a large watershed due in large part to spatial heterogeneity.  We can measure SWE at a point, but over an area it is difficult.  I'll talk about some of the methods in a minute, but </a:t>
            </a:r>
            <a:r>
              <a:rPr lang="en-US" altLang="en-US" b="1"/>
              <a:t>measuring SWE patterns over large areas is a significant limitation that needs attention</a:t>
            </a:r>
            <a:r>
              <a:rPr lang="en-US" altLang="en-US"/>
              <a:t>.  Snow is also a very interesting substance.  Being comprised of ice crystals and air it acts as an insulator to the conduction of heat.  Heat transport processes also modify the medium itself.  These properties need to be understood and reflected in models to correctly estimate snow melt surface water inputs.  I'll talk about some of the recent ideas and improvements in modeling snow thermal properties.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A22E6C6-AF55-48A2-B0D9-5DCCBC63FA7C}"/>
              </a:ext>
            </a:extLst>
          </p:cNvPr>
          <p:cNvSpPr>
            <a:spLocks noGrp="1" noChangeArrowheads="1"/>
          </p:cNvSpPr>
          <p:nvPr>
            <p:ph type="sldNum" sz="quarter" idx="5"/>
          </p:nvPr>
        </p:nvSpPr>
        <p:spPr>
          <a:ln/>
        </p:spPr>
        <p:txBody>
          <a:bodyPr/>
          <a:lstStyle/>
          <a:p>
            <a:fld id="{F7259FE6-3B72-43E1-BA4A-8030B1B6913F}" type="slidenum">
              <a:rPr lang="en-US" altLang="en-US"/>
              <a:pPr/>
              <a:t>6</a:t>
            </a:fld>
            <a:endParaRPr lang="en-US" altLang="en-US"/>
          </a:p>
        </p:txBody>
      </p:sp>
      <p:sp>
        <p:nvSpPr>
          <p:cNvPr id="106498" name="Rectangle 2">
            <a:extLst>
              <a:ext uri="{FF2B5EF4-FFF2-40B4-BE49-F238E27FC236}">
                <a16:creationId xmlns:a16="http://schemas.microsoft.com/office/drawing/2014/main" id="{46AAF58A-2C50-43F1-B2C5-EFC4CD683D48}"/>
              </a:ext>
            </a:extLst>
          </p:cNvPr>
          <p:cNvSpPr>
            <a:spLocks noRot="1" noChangeArrowheads="1" noTextEdit="1"/>
          </p:cNvSpPr>
          <p:nvPr>
            <p:ph type="sldImg"/>
          </p:nvPr>
        </p:nvSpPr>
        <p:spPr>
          <a:ln/>
        </p:spPr>
      </p:sp>
      <p:sp>
        <p:nvSpPr>
          <p:cNvPr id="106499" name="Rectangle 3">
            <a:extLst>
              <a:ext uri="{FF2B5EF4-FFF2-40B4-BE49-F238E27FC236}">
                <a16:creationId xmlns:a16="http://schemas.microsoft.com/office/drawing/2014/main" id="{4A20DDC5-CC1B-480B-82E4-00036763AE25}"/>
              </a:ext>
            </a:extLst>
          </p:cNvPr>
          <p:cNvSpPr>
            <a:spLocks noGrp="1" noChangeArrowheads="1"/>
          </p:cNvSpPr>
          <p:nvPr>
            <p:ph type="body" idx="1"/>
          </p:nvPr>
        </p:nvSpPr>
        <p:spPr/>
        <p:txBody>
          <a:bodyPr/>
          <a:lstStyle/>
          <a:p>
            <a:pPr marL="228600" indent="-228600"/>
            <a:r>
              <a:rPr lang="en-US" altLang="en-US"/>
              <a:t>This reviews some of the methods for quantifying snow water equivalent.  Ground based methods include field snow surveys and the SNOTEL system based on snow pillows.  These have the disadvantage of being point measurements that are hard to extend over a large watershed.  Remote sensing offers the only real opportunity to obtain spatial snow water equivalent and here are some of the methods. (Discuss advantages and limitations).  I think that to make real progress in quantifying SWE we really need to integrate models with measurements, an assimilation approach.  NOHRSC has made quite a bit of progress in this area, but more is needed.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5FD389C-AA34-4B81-B6CB-8ED3A287F2EE}"/>
              </a:ext>
            </a:extLst>
          </p:cNvPr>
          <p:cNvSpPr>
            <a:spLocks noGrp="1" noChangeArrowheads="1"/>
          </p:cNvSpPr>
          <p:nvPr>
            <p:ph type="sldNum" sz="quarter" idx="5"/>
          </p:nvPr>
        </p:nvSpPr>
        <p:spPr>
          <a:ln/>
        </p:spPr>
        <p:txBody>
          <a:bodyPr/>
          <a:lstStyle/>
          <a:p>
            <a:fld id="{3CEECB5F-B680-47A8-9246-9A547FF972C6}" type="slidenum">
              <a:rPr lang="en-US" altLang="en-US"/>
              <a:pPr/>
              <a:t>7</a:t>
            </a:fld>
            <a:endParaRPr lang="en-US" altLang="en-US"/>
          </a:p>
        </p:txBody>
      </p:sp>
      <p:sp>
        <p:nvSpPr>
          <p:cNvPr id="107522" name="Rectangle 2">
            <a:extLst>
              <a:ext uri="{FF2B5EF4-FFF2-40B4-BE49-F238E27FC236}">
                <a16:creationId xmlns:a16="http://schemas.microsoft.com/office/drawing/2014/main" id="{D9825442-EFF9-442E-8BE9-D6D868CA77DA}"/>
              </a:ext>
            </a:extLst>
          </p:cNvPr>
          <p:cNvSpPr>
            <a:spLocks noRot="1" noChangeArrowheads="1" noTextEdit="1"/>
          </p:cNvSpPr>
          <p:nvPr>
            <p:ph type="sldImg"/>
          </p:nvPr>
        </p:nvSpPr>
        <p:spPr>
          <a:ln/>
        </p:spPr>
      </p:sp>
      <p:sp>
        <p:nvSpPr>
          <p:cNvPr id="107523" name="Rectangle 3">
            <a:extLst>
              <a:ext uri="{FF2B5EF4-FFF2-40B4-BE49-F238E27FC236}">
                <a16:creationId xmlns:a16="http://schemas.microsoft.com/office/drawing/2014/main" id="{448A3C8D-B1BA-4F12-9059-A24B4AA99837}"/>
              </a:ext>
            </a:extLst>
          </p:cNvPr>
          <p:cNvSpPr>
            <a:spLocks noGrp="1" noChangeArrowheads="1"/>
          </p:cNvSpPr>
          <p:nvPr>
            <p:ph type="body" idx="1"/>
          </p:nvPr>
        </p:nvSpPr>
        <p:spPr/>
        <p:txBody>
          <a:bodyPr/>
          <a:lstStyle/>
          <a:p>
            <a:pPr marL="228600" indent="-228600"/>
            <a:r>
              <a:rPr lang="en-US" altLang="en-US"/>
              <a:t>Now I would like to really focus on heterogeneity of snow at multiple scales.  Heterogeneity is caused by a number of processes - listed here.  </a:t>
            </a:r>
            <a:r>
              <a:rPr lang="en-US" altLang="en-US" b="1"/>
              <a:t>Quantifying and understanding heterogeneity is a major challenge for snow science</a:t>
            </a:r>
            <a:r>
              <a:rPr lang="en-US" altLang="en-US"/>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2D24109-A21E-40F1-BFFF-A4D9AEE136AF}"/>
              </a:ext>
            </a:extLst>
          </p:cNvPr>
          <p:cNvSpPr>
            <a:spLocks noGrp="1" noChangeArrowheads="1"/>
          </p:cNvSpPr>
          <p:nvPr>
            <p:ph type="sldNum" sz="quarter" idx="5"/>
          </p:nvPr>
        </p:nvSpPr>
        <p:spPr>
          <a:ln/>
        </p:spPr>
        <p:txBody>
          <a:bodyPr/>
          <a:lstStyle/>
          <a:p>
            <a:fld id="{982C6684-0748-42F6-92D1-C577FF95268A}" type="slidenum">
              <a:rPr lang="en-US" altLang="en-US"/>
              <a:pPr/>
              <a:t>10</a:t>
            </a:fld>
            <a:endParaRPr lang="en-US" altLang="en-US"/>
          </a:p>
        </p:txBody>
      </p:sp>
      <p:sp>
        <p:nvSpPr>
          <p:cNvPr id="108546" name="Rectangle 2">
            <a:extLst>
              <a:ext uri="{FF2B5EF4-FFF2-40B4-BE49-F238E27FC236}">
                <a16:creationId xmlns:a16="http://schemas.microsoft.com/office/drawing/2014/main" id="{98B75124-151E-4955-AA3D-94FE71096CB8}"/>
              </a:ext>
            </a:extLst>
          </p:cNvPr>
          <p:cNvSpPr>
            <a:spLocks noRot="1" noChangeArrowheads="1" noTextEdit="1"/>
          </p:cNvSpPr>
          <p:nvPr>
            <p:ph type="sldImg"/>
          </p:nvPr>
        </p:nvSpPr>
        <p:spPr>
          <a:ln/>
        </p:spPr>
      </p:sp>
      <p:sp>
        <p:nvSpPr>
          <p:cNvPr id="108547" name="Rectangle 3">
            <a:extLst>
              <a:ext uri="{FF2B5EF4-FFF2-40B4-BE49-F238E27FC236}">
                <a16:creationId xmlns:a16="http://schemas.microsoft.com/office/drawing/2014/main" id="{E4112640-A0F8-4E71-9A3C-1FE42F1480B9}"/>
              </a:ext>
            </a:extLst>
          </p:cNvPr>
          <p:cNvSpPr>
            <a:spLocks noGrp="1" noChangeArrowheads="1"/>
          </p:cNvSpPr>
          <p:nvPr>
            <p:ph type="body" idx="1"/>
          </p:nvPr>
        </p:nvSpPr>
        <p:spPr/>
        <p:txBody>
          <a:bodyPr/>
          <a:lstStyle/>
          <a:p>
            <a:pPr marL="228600" indent="-228600"/>
            <a:r>
              <a:rPr lang="en-US" altLang="en-US"/>
              <a:t>I now go through a series of examples to illustrate the state of the art and future challenges.  This slide shows the difference between applying a point model and detailed spatially explicit model over a small area to estimate surface water input.  The spatially distributed model sustains surface water input from the drift areas much later in to the spring, more consistent with the observed timing of snowmelt runoff.  The spatially distributed model used the </a:t>
            </a:r>
            <a:r>
              <a:rPr lang="en-US" altLang="en-US" b="1"/>
              <a:t>accumulation factor concept</a:t>
            </a:r>
            <a:r>
              <a:rPr lang="en-US" altLang="en-US"/>
              <a:t> to relate measured precipitation to accumulation at each location accounting for redistribution due to drifting.  In this example at Upper Sheep Creek, accumulation factor was estimated from measurements of SWE at each grid point.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4E5DF0-924E-4E52-900F-DBF6FF1E345B}"/>
              </a:ext>
            </a:extLst>
          </p:cNvPr>
          <p:cNvSpPr>
            <a:spLocks noGrp="1" noChangeArrowheads="1"/>
          </p:cNvSpPr>
          <p:nvPr>
            <p:ph type="sldNum" sz="quarter" idx="5"/>
          </p:nvPr>
        </p:nvSpPr>
        <p:spPr>
          <a:ln/>
        </p:spPr>
        <p:txBody>
          <a:bodyPr/>
          <a:lstStyle/>
          <a:p>
            <a:fld id="{3B38F020-391F-45AC-949B-1BD677124413}" type="slidenum">
              <a:rPr lang="en-US" altLang="en-US"/>
              <a:pPr/>
              <a:t>11</a:t>
            </a:fld>
            <a:endParaRPr lang="en-US" altLang="en-US"/>
          </a:p>
        </p:txBody>
      </p:sp>
      <p:sp>
        <p:nvSpPr>
          <p:cNvPr id="109570" name="Rectangle 2">
            <a:extLst>
              <a:ext uri="{FF2B5EF4-FFF2-40B4-BE49-F238E27FC236}">
                <a16:creationId xmlns:a16="http://schemas.microsoft.com/office/drawing/2014/main" id="{CBFC67E8-C285-4EC0-A2CF-780E607CB4BB}"/>
              </a:ext>
            </a:extLst>
          </p:cNvPr>
          <p:cNvSpPr>
            <a:spLocks noRot="1" noChangeArrowheads="1" noTextEdit="1"/>
          </p:cNvSpPr>
          <p:nvPr>
            <p:ph type="sldImg"/>
          </p:nvPr>
        </p:nvSpPr>
        <p:spPr>
          <a:ln/>
        </p:spPr>
      </p:sp>
      <p:sp>
        <p:nvSpPr>
          <p:cNvPr id="109571" name="Rectangle 3">
            <a:extLst>
              <a:ext uri="{FF2B5EF4-FFF2-40B4-BE49-F238E27FC236}">
                <a16:creationId xmlns:a16="http://schemas.microsoft.com/office/drawing/2014/main" id="{9444E05B-9977-4097-B6C1-D70075D2A869}"/>
              </a:ext>
            </a:extLst>
          </p:cNvPr>
          <p:cNvSpPr>
            <a:spLocks noGrp="1" noChangeArrowheads="1"/>
          </p:cNvSpPr>
          <p:nvPr>
            <p:ph type="body" idx="1"/>
          </p:nvPr>
        </p:nvSpPr>
        <p:spPr/>
        <p:txBody>
          <a:bodyPr/>
          <a:lstStyle/>
          <a:p>
            <a:r>
              <a:rPr lang="en-US" altLang="en-US"/>
              <a:t>Measurements of SWE are hard to obtain over a larger area so other approaches are needed to estimate accumulation factor.  This work from Jinsheng You uses a method based on snow covered area to estimate accumulation factor.  The idea is that at each point there is a time/date at which snowcover was last observed and a later date at which a snow free surface was first observed.  The accumulation factor in the mass balance equation can be used to adjust a model to have it predicting snow disappearance on either of these dates.  This gives the range of AF.  Now if we look at edge grid cells in the images and make the assumption that if they are snow covered, they are about to become snow free, or if they are snow free that they just became snow free then one of the bounds on AF can be selected for a subset of the domain.  This subset of edge cells is used to calibrate a regression model related to topographic attributed to estimate AF over the entire domain.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90EF1B-F154-42F6-B597-209984A4E526}"/>
              </a:ext>
            </a:extLst>
          </p:cNvPr>
          <p:cNvSpPr>
            <a:spLocks noGrp="1" noChangeArrowheads="1"/>
          </p:cNvSpPr>
          <p:nvPr>
            <p:ph type="sldNum" sz="quarter" idx="5"/>
          </p:nvPr>
        </p:nvSpPr>
        <p:spPr>
          <a:ln/>
        </p:spPr>
        <p:txBody>
          <a:bodyPr/>
          <a:lstStyle/>
          <a:p>
            <a:fld id="{F679128A-0C7B-40EC-9D82-38014AEA227D}" type="slidenum">
              <a:rPr lang="en-US" altLang="en-US"/>
              <a:pPr/>
              <a:t>12</a:t>
            </a:fld>
            <a:endParaRPr lang="en-US" altLang="en-US"/>
          </a:p>
        </p:txBody>
      </p:sp>
      <p:sp>
        <p:nvSpPr>
          <p:cNvPr id="110594" name="Rectangle 2">
            <a:extLst>
              <a:ext uri="{FF2B5EF4-FFF2-40B4-BE49-F238E27FC236}">
                <a16:creationId xmlns:a16="http://schemas.microsoft.com/office/drawing/2014/main" id="{7231466C-FC1D-46A9-AA76-C2445DD0D261}"/>
              </a:ext>
            </a:extLst>
          </p:cNvPr>
          <p:cNvSpPr>
            <a:spLocks noRot="1" noChangeArrowheads="1" noTextEdit="1"/>
          </p:cNvSpPr>
          <p:nvPr>
            <p:ph type="sldImg"/>
          </p:nvPr>
        </p:nvSpPr>
        <p:spPr>
          <a:ln/>
        </p:spPr>
      </p:sp>
      <p:sp>
        <p:nvSpPr>
          <p:cNvPr id="110595" name="Rectangle 3">
            <a:extLst>
              <a:ext uri="{FF2B5EF4-FFF2-40B4-BE49-F238E27FC236}">
                <a16:creationId xmlns:a16="http://schemas.microsoft.com/office/drawing/2014/main" id="{283CFADC-59F2-49B0-AF27-42F7AB8820E9}"/>
              </a:ext>
            </a:extLst>
          </p:cNvPr>
          <p:cNvSpPr>
            <a:spLocks noGrp="1" noChangeArrowheads="1"/>
          </p:cNvSpPr>
          <p:nvPr>
            <p:ph type="body" idx="1"/>
          </p:nvPr>
        </p:nvSpPr>
        <p:spPr/>
        <p:txBody>
          <a:bodyPr/>
          <a:lstStyle/>
          <a:p>
            <a:pPr marL="228600" indent="-228600"/>
            <a:r>
              <a:rPr lang="en-US" altLang="en-US"/>
              <a:t>Another approach to modeling the spatial variability of SWE is to use a blowing snow model to physically quantify the effect of snow drifting.  This slide illustrates the Snowtran 3D model developed by Liston and Sturm that represents the processes listed.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56376DE-56D7-483A-A413-15587B51FE28}"/>
              </a:ext>
            </a:extLst>
          </p:cNvPr>
          <p:cNvSpPr>
            <a:spLocks noGrp="1" noChangeArrowheads="1"/>
          </p:cNvSpPr>
          <p:nvPr>
            <p:ph type="sldNum" sz="quarter" idx="5"/>
          </p:nvPr>
        </p:nvSpPr>
        <p:spPr>
          <a:ln/>
        </p:spPr>
        <p:txBody>
          <a:bodyPr/>
          <a:lstStyle/>
          <a:p>
            <a:fld id="{08EFCF43-96CE-4C83-B146-E24226096651}" type="slidenum">
              <a:rPr lang="en-US" altLang="en-US"/>
              <a:pPr/>
              <a:t>13</a:t>
            </a:fld>
            <a:endParaRPr lang="en-US" altLang="en-US"/>
          </a:p>
        </p:txBody>
      </p:sp>
      <p:sp>
        <p:nvSpPr>
          <p:cNvPr id="111618" name="Rectangle 2">
            <a:extLst>
              <a:ext uri="{FF2B5EF4-FFF2-40B4-BE49-F238E27FC236}">
                <a16:creationId xmlns:a16="http://schemas.microsoft.com/office/drawing/2014/main" id="{78133716-F310-435C-BB0E-1B806593DB53}"/>
              </a:ext>
            </a:extLst>
          </p:cNvPr>
          <p:cNvSpPr>
            <a:spLocks noRot="1" noChangeArrowheads="1" noTextEdit="1"/>
          </p:cNvSpPr>
          <p:nvPr>
            <p:ph type="sldImg"/>
          </p:nvPr>
        </p:nvSpPr>
        <p:spPr>
          <a:ln/>
        </p:spPr>
      </p:sp>
      <p:sp>
        <p:nvSpPr>
          <p:cNvPr id="111619" name="Rectangle 3">
            <a:extLst>
              <a:ext uri="{FF2B5EF4-FFF2-40B4-BE49-F238E27FC236}">
                <a16:creationId xmlns:a16="http://schemas.microsoft.com/office/drawing/2014/main" id="{7CEBE5AC-5B10-4CF7-AC06-E41782014D2D}"/>
              </a:ext>
            </a:extLst>
          </p:cNvPr>
          <p:cNvSpPr>
            <a:spLocks noGrp="1" noChangeArrowheads="1"/>
          </p:cNvSpPr>
          <p:nvPr>
            <p:ph type="body" idx="1"/>
          </p:nvPr>
        </p:nvSpPr>
        <p:spPr/>
        <p:txBody>
          <a:bodyPr/>
          <a:lstStyle/>
          <a:p>
            <a:pPr marL="228600" indent="-228600"/>
            <a:r>
              <a:rPr lang="en-US" altLang="en-US"/>
              <a:t>Here is an example of application of this model over the upper portion of the Reynolds Creek experimental watershed.  Point comparisons were disappointing, but the overall distribution of SWE compared not too badly between model and observations.  In some applications it is only this distribution that is needed so these results are still useful.  They also point to the need for improving blowing snow models.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3250" name="Group 2">
            <a:extLst>
              <a:ext uri="{FF2B5EF4-FFF2-40B4-BE49-F238E27FC236}">
                <a16:creationId xmlns:a16="http://schemas.microsoft.com/office/drawing/2014/main" id="{AE63D487-B79C-4922-8493-39B87721C961}"/>
              </a:ext>
            </a:extLst>
          </p:cNvPr>
          <p:cNvGrpSpPr>
            <a:grpSpLocks/>
          </p:cNvGrpSpPr>
          <p:nvPr/>
        </p:nvGrpSpPr>
        <p:grpSpPr bwMode="auto">
          <a:xfrm>
            <a:off x="-3222625" y="304800"/>
            <a:ext cx="11909425" cy="4724400"/>
            <a:chOff x="-2030" y="192"/>
            <a:chExt cx="7502" cy="2976"/>
          </a:xfrm>
        </p:grpSpPr>
        <p:sp>
          <p:nvSpPr>
            <p:cNvPr id="53251" name="Line 3">
              <a:extLst>
                <a:ext uri="{FF2B5EF4-FFF2-40B4-BE49-F238E27FC236}">
                  <a16:creationId xmlns:a16="http://schemas.microsoft.com/office/drawing/2014/main" id="{3135123C-F1DA-450D-8E0E-EDFE4A7B7EBB}"/>
                </a:ext>
              </a:extLst>
            </p:cNvPr>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2" name="AutoShape 4">
              <a:extLst>
                <a:ext uri="{FF2B5EF4-FFF2-40B4-BE49-F238E27FC236}">
                  <a16:creationId xmlns:a16="http://schemas.microsoft.com/office/drawing/2014/main" id="{84105934-97D6-49F9-9B77-E280927E51AB}"/>
                </a:ext>
              </a:extLst>
            </p:cNvPr>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2083 -32000"/>
                <a:gd name="T13" fmla="*/ T12 w 64000"/>
                <a:gd name="T14" fmla="+- 0 -29632 -32000"/>
                <a:gd name="T15" fmla="*/ -29632 h 64000"/>
                <a:gd name="T16" fmla="+- 0 32000 -32000"/>
                <a:gd name="T17" fmla="*/ T16 w 64000"/>
                <a:gd name="T18" fmla="+- 0 0 -32000"/>
                <a:gd name="T19" fmla="*/ 0 h 64000"/>
                <a:gd name="T20" fmla="+- 0 12083 -32000"/>
                <a:gd name="T21" fmla="*/ T20 w 64000"/>
                <a:gd name="T22" fmla="+- 0 29631 -32000"/>
                <a:gd name="T23" fmla="*/ 29631 h 64000"/>
                <a:gd name="T24" fmla="+- 0 12083 -32000"/>
                <a:gd name="T25" fmla="*/ T24 w 64000"/>
                <a:gd name="T26" fmla="+- 0 29631 -32000"/>
                <a:gd name="T27" fmla="*/ 29631 h 64000"/>
                <a:gd name="T28" fmla="+- 0 12082 -32000"/>
                <a:gd name="T29" fmla="*/ T28 w 64000"/>
                <a:gd name="T30" fmla="+- 0 29631 -32000"/>
                <a:gd name="T31" fmla="*/ 29631 h 64000"/>
                <a:gd name="T32" fmla="+- 0 12083 -32000"/>
                <a:gd name="T33" fmla="*/ T32 w 64000"/>
                <a:gd name="T34" fmla="+- 0 29632 -32000"/>
                <a:gd name="T35" fmla="*/ 29632 h 64000"/>
                <a:gd name="T36" fmla="+- 0 12083 -32000"/>
                <a:gd name="T37" fmla="*/ T36 w 64000"/>
                <a:gd name="T38" fmla="+- 0 -29632 -32000"/>
                <a:gd name="T39" fmla="*/ -29632 h 64000"/>
                <a:gd name="T40" fmla="+- 0 12082 -32000"/>
                <a:gd name="T41" fmla="*/ T40 w 64000"/>
                <a:gd name="T42" fmla="+- 0 -29632 -32000"/>
                <a:gd name="T43" fmla="*/ -29632 h 64000"/>
                <a:gd name="T44" fmla="+- 0 12083 -32000"/>
                <a:gd name="T45" fmla="*/ T44 w 64000"/>
                <a:gd name="T46" fmla="+- 0 -29632 -32000"/>
                <a:gd name="T47" fmla="*/ -29632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anose="02020603050405020304" pitchFamily="18" charset="0"/>
              </a:endParaRPr>
            </a:p>
          </p:txBody>
        </p:sp>
        <p:sp>
          <p:nvSpPr>
            <p:cNvPr id="53253" name="AutoShape 5">
              <a:extLst>
                <a:ext uri="{FF2B5EF4-FFF2-40B4-BE49-F238E27FC236}">
                  <a16:creationId xmlns:a16="http://schemas.microsoft.com/office/drawing/2014/main" id="{24036B02-C270-4B66-9A76-54A67E298FE5}"/>
                </a:ext>
              </a:extLst>
            </p:cNvPr>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994 -32000"/>
                <a:gd name="T13" fmla="*/ T12 w 64000"/>
                <a:gd name="T14" fmla="+- 0 -25754 -32000"/>
                <a:gd name="T15" fmla="*/ -25754 h 64000"/>
                <a:gd name="T16" fmla="+- 0 32000 -32000"/>
                <a:gd name="T17" fmla="*/ T16 w 64000"/>
                <a:gd name="T18" fmla="+- 0 0 -32000"/>
                <a:gd name="T19" fmla="*/ 0 h 64000"/>
                <a:gd name="T20" fmla="+- 0 18994 -32000"/>
                <a:gd name="T21" fmla="*/ T20 w 64000"/>
                <a:gd name="T22" fmla="+- 0 25753 -32000"/>
                <a:gd name="T23" fmla="*/ 25753 h 64000"/>
                <a:gd name="T24" fmla="+- 0 18994 -32000"/>
                <a:gd name="T25" fmla="*/ T24 w 64000"/>
                <a:gd name="T26" fmla="+- 0 25753 -32000"/>
                <a:gd name="T27" fmla="*/ 25753 h 64000"/>
                <a:gd name="T28" fmla="+- 0 18993 -32000"/>
                <a:gd name="T29" fmla="*/ T28 w 64000"/>
                <a:gd name="T30" fmla="+- 0 25753 -32000"/>
                <a:gd name="T31" fmla="*/ 25753 h 64000"/>
                <a:gd name="T32" fmla="+- 0 18994 -32000"/>
                <a:gd name="T33" fmla="*/ T32 w 64000"/>
                <a:gd name="T34" fmla="+- 0 25754 -32000"/>
                <a:gd name="T35" fmla="*/ 25754 h 64000"/>
                <a:gd name="T36" fmla="+- 0 18994 -32000"/>
                <a:gd name="T37" fmla="*/ T36 w 64000"/>
                <a:gd name="T38" fmla="+- 0 -25754 -32000"/>
                <a:gd name="T39" fmla="*/ -25754 h 64000"/>
                <a:gd name="T40" fmla="+- 0 18993 -32000"/>
                <a:gd name="T41" fmla="*/ T40 w 64000"/>
                <a:gd name="T42" fmla="+- 0 -25754 -32000"/>
                <a:gd name="T43" fmla="*/ -25754 h 64000"/>
                <a:gd name="T44" fmla="+- 0 18994 -32000"/>
                <a:gd name="T45" fmla="*/ T44 w 64000"/>
                <a:gd name="T46" fmla="+- 0 -25754 -32000"/>
                <a:gd name="T47" fmla="*/ -257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grpSp>
      <p:sp>
        <p:nvSpPr>
          <p:cNvPr id="53254" name="Rectangle 6">
            <a:extLst>
              <a:ext uri="{FF2B5EF4-FFF2-40B4-BE49-F238E27FC236}">
                <a16:creationId xmlns:a16="http://schemas.microsoft.com/office/drawing/2014/main" id="{39E65237-9864-4E63-A645-7E374890DDD7}"/>
              </a:ext>
            </a:extLst>
          </p:cNvPr>
          <p:cNvSpPr>
            <a:spLocks noGrp="1" noChangeArrowheads="1"/>
          </p:cNvSpPr>
          <p:nvPr>
            <p:ph type="ctrTitle"/>
          </p:nvPr>
        </p:nvSpPr>
        <p:spPr>
          <a:xfrm>
            <a:off x="1443038" y="985838"/>
            <a:ext cx="7239000" cy="1444625"/>
          </a:xfrm>
        </p:spPr>
        <p:txBody>
          <a:bodyPr/>
          <a:lstStyle>
            <a:lvl1pPr>
              <a:defRPr sz="4000"/>
            </a:lvl1pPr>
          </a:lstStyle>
          <a:p>
            <a:pPr lvl="0"/>
            <a:r>
              <a:rPr lang="en-US" altLang="en-US" noProof="0"/>
              <a:t>Click to edit Master title style</a:t>
            </a:r>
          </a:p>
        </p:txBody>
      </p:sp>
      <p:sp>
        <p:nvSpPr>
          <p:cNvPr id="53255" name="Rectangle 7">
            <a:extLst>
              <a:ext uri="{FF2B5EF4-FFF2-40B4-BE49-F238E27FC236}">
                <a16:creationId xmlns:a16="http://schemas.microsoft.com/office/drawing/2014/main" id="{BA794615-8694-4A25-B2A6-740F98404936}"/>
              </a:ext>
            </a:extLst>
          </p:cNvPr>
          <p:cNvSpPr>
            <a:spLocks noGrp="1" noChangeArrowheads="1"/>
          </p:cNvSpPr>
          <p:nvPr>
            <p:ph type="subTitle" idx="1"/>
          </p:nvPr>
        </p:nvSpPr>
        <p:spPr>
          <a:xfrm>
            <a:off x="1443038" y="3427413"/>
            <a:ext cx="7239000" cy="1752600"/>
          </a:xfrm>
        </p:spPr>
        <p:txBody>
          <a:bodyPr/>
          <a:lstStyle>
            <a:lvl1pPr marL="0" indent="0">
              <a:buFont typeface="Wingdings" panose="05000000000000000000" pitchFamily="2" charset="2"/>
              <a:buNone/>
              <a:defRPr/>
            </a:lvl1pPr>
          </a:lstStyle>
          <a:p>
            <a:pPr lvl="0"/>
            <a:r>
              <a:rPr lang="en-US" altLang="en-US" noProof="0"/>
              <a:t>Click to edit Master subtitle style</a:t>
            </a:r>
          </a:p>
        </p:txBody>
      </p:sp>
      <p:sp>
        <p:nvSpPr>
          <p:cNvPr id="53256" name="Rectangle 8">
            <a:extLst>
              <a:ext uri="{FF2B5EF4-FFF2-40B4-BE49-F238E27FC236}">
                <a16:creationId xmlns:a16="http://schemas.microsoft.com/office/drawing/2014/main" id="{9D5FCDA3-D982-4BC4-95F9-6B0448A8B45C}"/>
              </a:ext>
            </a:extLst>
          </p:cNvPr>
          <p:cNvSpPr>
            <a:spLocks noGrp="1" noChangeArrowheads="1"/>
          </p:cNvSpPr>
          <p:nvPr>
            <p:ph type="dt" sz="half" idx="2"/>
          </p:nvPr>
        </p:nvSpPr>
        <p:spPr/>
        <p:txBody>
          <a:bodyPr/>
          <a:lstStyle>
            <a:lvl1pPr>
              <a:defRPr/>
            </a:lvl1pPr>
          </a:lstStyle>
          <a:p>
            <a:endParaRPr lang="en-US" altLang="en-US"/>
          </a:p>
        </p:txBody>
      </p:sp>
      <p:sp>
        <p:nvSpPr>
          <p:cNvPr id="53257" name="Rectangle 9">
            <a:extLst>
              <a:ext uri="{FF2B5EF4-FFF2-40B4-BE49-F238E27FC236}">
                <a16:creationId xmlns:a16="http://schemas.microsoft.com/office/drawing/2014/main" id="{9E90B046-B9D9-4F5B-92AF-F5B185E0CCBF}"/>
              </a:ext>
            </a:extLst>
          </p:cNvPr>
          <p:cNvSpPr>
            <a:spLocks noGrp="1" noChangeArrowheads="1"/>
          </p:cNvSpPr>
          <p:nvPr>
            <p:ph type="ftr" sz="quarter" idx="3"/>
          </p:nvPr>
        </p:nvSpPr>
        <p:spPr/>
        <p:txBody>
          <a:bodyPr/>
          <a:lstStyle>
            <a:lvl1pPr>
              <a:defRPr/>
            </a:lvl1pPr>
          </a:lstStyle>
          <a:p>
            <a:endParaRPr lang="en-US" altLang="en-US"/>
          </a:p>
        </p:txBody>
      </p:sp>
      <p:sp>
        <p:nvSpPr>
          <p:cNvPr id="53258" name="Rectangle 10">
            <a:extLst>
              <a:ext uri="{FF2B5EF4-FFF2-40B4-BE49-F238E27FC236}">
                <a16:creationId xmlns:a16="http://schemas.microsoft.com/office/drawing/2014/main" id="{3E68AEFC-C95A-4D3B-A200-509BF6C084B0}"/>
              </a:ext>
            </a:extLst>
          </p:cNvPr>
          <p:cNvSpPr>
            <a:spLocks noGrp="1" noChangeArrowheads="1"/>
          </p:cNvSpPr>
          <p:nvPr>
            <p:ph type="sldNum" sz="quarter" idx="4"/>
          </p:nvPr>
        </p:nvSpPr>
        <p:spPr/>
        <p:txBody>
          <a:bodyPr/>
          <a:lstStyle>
            <a:lvl1pPr>
              <a:defRPr/>
            </a:lvl1pPr>
          </a:lstStyle>
          <a:p>
            <a:fld id="{6F703EEA-0624-43FC-8E4F-ABF510F50717}"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556E2-86AD-4F33-B4E4-E98DE5B89C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887970-2CA0-427D-A469-78DAB334E3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47C551-2FA1-4200-A0FE-C22EC4BDB93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799E102-02F0-41EA-8E5D-E1D501F2693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A46959D-86B7-4799-9549-4A49A06F335F}"/>
              </a:ext>
            </a:extLst>
          </p:cNvPr>
          <p:cNvSpPr>
            <a:spLocks noGrp="1"/>
          </p:cNvSpPr>
          <p:nvPr>
            <p:ph type="sldNum" sz="quarter" idx="12"/>
          </p:nvPr>
        </p:nvSpPr>
        <p:spPr/>
        <p:txBody>
          <a:bodyPr/>
          <a:lstStyle>
            <a:lvl1pPr>
              <a:defRPr/>
            </a:lvl1pPr>
          </a:lstStyle>
          <a:p>
            <a:fld id="{C2C43B4D-C5F4-4A8A-9C25-CA32729A6506}" type="slidenum">
              <a:rPr lang="en-US" altLang="en-US"/>
              <a:pPr/>
              <a:t>‹#›</a:t>
            </a:fld>
            <a:endParaRPr lang="en-US" altLang="en-US"/>
          </a:p>
        </p:txBody>
      </p:sp>
    </p:spTree>
    <p:extLst>
      <p:ext uri="{BB962C8B-B14F-4D97-AF65-F5344CB8AC3E}">
        <p14:creationId xmlns:p14="http://schemas.microsoft.com/office/powerpoint/2010/main" val="318776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31B7EA-0F2E-4427-97B8-0B675CE735DD}"/>
              </a:ext>
            </a:extLst>
          </p:cNvPr>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5E49FF-69B8-40DF-A441-2EE31DFA4F8C}"/>
              </a:ext>
            </a:extLst>
          </p:cNvPr>
          <p:cNvSpPr>
            <a:spLocks noGrp="1"/>
          </p:cNvSpPr>
          <p:nvPr>
            <p:ph type="body" orient="vert" idx="1"/>
          </p:nvPr>
        </p:nvSpPr>
        <p:spPr>
          <a:xfrm>
            <a:off x="1370013" y="301625"/>
            <a:ext cx="5334000" cy="56403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40658C-C408-4B6B-87F4-C040005C3E6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35A8C58-14FB-4638-AF5E-6E941E415E2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B8CA733-DD47-4D43-9D2C-A7F8F0DB1F2E}"/>
              </a:ext>
            </a:extLst>
          </p:cNvPr>
          <p:cNvSpPr>
            <a:spLocks noGrp="1"/>
          </p:cNvSpPr>
          <p:nvPr>
            <p:ph type="sldNum" sz="quarter" idx="12"/>
          </p:nvPr>
        </p:nvSpPr>
        <p:spPr/>
        <p:txBody>
          <a:bodyPr/>
          <a:lstStyle>
            <a:lvl1pPr>
              <a:defRPr/>
            </a:lvl1pPr>
          </a:lstStyle>
          <a:p>
            <a:fld id="{A249BAAF-AA19-42F7-A0EC-D2A3923599CB}" type="slidenum">
              <a:rPr lang="en-US" altLang="en-US"/>
              <a:pPr/>
              <a:t>‹#›</a:t>
            </a:fld>
            <a:endParaRPr lang="en-US" altLang="en-US"/>
          </a:p>
        </p:txBody>
      </p:sp>
    </p:spTree>
    <p:extLst>
      <p:ext uri="{BB962C8B-B14F-4D97-AF65-F5344CB8AC3E}">
        <p14:creationId xmlns:p14="http://schemas.microsoft.com/office/powerpoint/2010/main" val="1109323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0214D-EE15-4553-B66D-CE35F106ED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B60351-EC0C-44A0-B7B2-50259DFA5E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E0540-7D63-429C-BF5C-422CB66009D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88B636D-9702-4B4E-8541-D3D10F56826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4E16883-9760-452C-A023-5F81C1DB5C40}"/>
              </a:ext>
            </a:extLst>
          </p:cNvPr>
          <p:cNvSpPr>
            <a:spLocks noGrp="1"/>
          </p:cNvSpPr>
          <p:nvPr>
            <p:ph type="sldNum" sz="quarter" idx="12"/>
          </p:nvPr>
        </p:nvSpPr>
        <p:spPr/>
        <p:txBody>
          <a:bodyPr/>
          <a:lstStyle>
            <a:lvl1pPr>
              <a:defRPr/>
            </a:lvl1pPr>
          </a:lstStyle>
          <a:p>
            <a:fld id="{A9129607-0B28-42A2-8A00-6E92477AAC9E}" type="slidenum">
              <a:rPr lang="en-US" altLang="en-US"/>
              <a:pPr/>
              <a:t>‹#›</a:t>
            </a:fld>
            <a:endParaRPr lang="en-US" altLang="en-US"/>
          </a:p>
        </p:txBody>
      </p:sp>
    </p:spTree>
    <p:extLst>
      <p:ext uri="{BB962C8B-B14F-4D97-AF65-F5344CB8AC3E}">
        <p14:creationId xmlns:p14="http://schemas.microsoft.com/office/powerpoint/2010/main" val="681503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DD717-5014-49B1-9810-3B0722BA7851}"/>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1D8DA4-6DB7-47AD-BC9E-B7661C3A3F8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AB989AEF-CB60-4EA1-B3A4-8A97E905194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956DB3B-CE9C-4460-B2CB-52F1DEA6E4B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204624F-1962-4447-A6E0-CA7561923254}"/>
              </a:ext>
            </a:extLst>
          </p:cNvPr>
          <p:cNvSpPr>
            <a:spLocks noGrp="1"/>
          </p:cNvSpPr>
          <p:nvPr>
            <p:ph type="sldNum" sz="quarter" idx="12"/>
          </p:nvPr>
        </p:nvSpPr>
        <p:spPr/>
        <p:txBody>
          <a:bodyPr/>
          <a:lstStyle>
            <a:lvl1pPr>
              <a:defRPr/>
            </a:lvl1pPr>
          </a:lstStyle>
          <a:p>
            <a:fld id="{223D29A1-683B-41AB-B9E7-F11C7AEA55DA}" type="slidenum">
              <a:rPr lang="en-US" altLang="en-US"/>
              <a:pPr/>
              <a:t>‹#›</a:t>
            </a:fld>
            <a:endParaRPr lang="en-US" altLang="en-US"/>
          </a:p>
        </p:txBody>
      </p:sp>
    </p:spTree>
    <p:extLst>
      <p:ext uri="{BB962C8B-B14F-4D97-AF65-F5344CB8AC3E}">
        <p14:creationId xmlns:p14="http://schemas.microsoft.com/office/powerpoint/2010/main" val="346554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3DE7-8A0E-44CF-8163-7FEC1F32E9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5B6267-785F-4CEB-8063-60FE26502BCB}"/>
              </a:ext>
            </a:extLst>
          </p:cNvPr>
          <p:cNvSpPr>
            <a:spLocks noGrp="1"/>
          </p:cNvSpPr>
          <p:nvPr>
            <p:ph sz="half" idx="1"/>
          </p:nvPr>
        </p:nvSpPr>
        <p:spPr>
          <a:xfrm>
            <a:off x="1370013" y="1827213"/>
            <a:ext cx="3579812"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E7B783-5BE9-46AF-B0D7-A63F7DAA844A}"/>
              </a:ext>
            </a:extLst>
          </p:cNvPr>
          <p:cNvSpPr>
            <a:spLocks noGrp="1"/>
          </p:cNvSpPr>
          <p:nvPr>
            <p:ph sz="half" idx="2"/>
          </p:nvPr>
        </p:nvSpPr>
        <p:spPr>
          <a:xfrm>
            <a:off x="5102225" y="1827213"/>
            <a:ext cx="35814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CFDC47-064D-4E08-84EF-806F7680089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8C7DA32-F091-4A81-BEF7-F9FB800E9E1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BEC35AE-7B77-4737-8B4F-534BE5A13231}"/>
              </a:ext>
            </a:extLst>
          </p:cNvPr>
          <p:cNvSpPr>
            <a:spLocks noGrp="1"/>
          </p:cNvSpPr>
          <p:nvPr>
            <p:ph type="sldNum" sz="quarter" idx="12"/>
          </p:nvPr>
        </p:nvSpPr>
        <p:spPr/>
        <p:txBody>
          <a:bodyPr/>
          <a:lstStyle>
            <a:lvl1pPr>
              <a:defRPr/>
            </a:lvl1pPr>
          </a:lstStyle>
          <a:p>
            <a:fld id="{EFEA3B03-DCC2-4C40-AFBC-CF174DA6C617}" type="slidenum">
              <a:rPr lang="en-US" altLang="en-US"/>
              <a:pPr/>
              <a:t>‹#›</a:t>
            </a:fld>
            <a:endParaRPr lang="en-US" altLang="en-US"/>
          </a:p>
        </p:txBody>
      </p:sp>
    </p:spTree>
    <p:extLst>
      <p:ext uri="{BB962C8B-B14F-4D97-AF65-F5344CB8AC3E}">
        <p14:creationId xmlns:p14="http://schemas.microsoft.com/office/powerpoint/2010/main" val="345795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18846-C91A-4957-A9A0-854E83DC0F2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2B5267-0AE0-4824-8AFF-83BC1B81BD3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56E25A9-9D98-4E3E-A445-80321B42748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EEB3B0-CB09-4C44-B310-039FC15DDDC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C5C3F18-0D4F-452D-BB84-21B4585DE43E}"/>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B126C7-21BE-49B6-A8DD-19D104A10A8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1799266D-3CC3-493D-B2E7-24C6E6F0954E}"/>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C430E3FC-1C80-4444-BE29-42FA6CAC7561}"/>
              </a:ext>
            </a:extLst>
          </p:cNvPr>
          <p:cNvSpPr>
            <a:spLocks noGrp="1"/>
          </p:cNvSpPr>
          <p:nvPr>
            <p:ph type="sldNum" sz="quarter" idx="12"/>
          </p:nvPr>
        </p:nvSpPr>
        <p:spPr/>
        <p:txBody>
          <a:bodyPr/>
          <a:lstStyle>
            <a:lvl1pPr>
              <a:defRPr/>
            </a:lvl1pPr>
          </a:lstStyle>
          <a:p>
            <a:fld id="{050021B3-FCEA-4F75-927C-886A8D2DC133}" type="slidenum">
              <a:rPr lang="en-US" altLang="en-US"/>
              <a:pPr/>
              <a:t>‹#›</a:t>
            </a:fld>
            <a:endParaRPr lang="en-US" altLang="en-US"/>
          </a:p>
        </p:txBody>
      </p:sp>
    </p:spTree>
    <p:extLst>
      <p:ext uri="{BB962C8B-B14F-4D97-AF65-F5344CB8AC3E}">
        <p14:creationId xmlns:p14="http://schemas.microsoft.com/office/powerpoint/2010/main" val="2060354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CAE5F-F608-400D-AEDE-F6F907E0AA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C58709-BCF7-44D6-A70B-2D295CA492A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874588C-FB94-46D4-A9EF-3A98D7FFDE0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6C85BE4-1026-4C8B-A91A-E12B7096553C}"/>
              </a:ext>
            </a:extLst>
          </p:cNvPr>
          <p:cNvSpPr>
            <a:spLocks noGrp="1"/>
          </p:cNvSpPr>
          <p:nvPr>
            <p:ph type="sldNum" sz="quarter" idx="12"/>
          </p:nvPr>
        </p:nvSpPr>
        <p:spPr/>
        <p:txBody>
          <a:bodyPr/>
          <a:lstStyle>
            <a:lvl1pPr>
              <a:defRPr/>
            </a:lvl1pPr>
          </a:lstStyle>
          <a:p>
            <a:fld id="{05A2D0D2-95DE-42E4-BC32-D34ACD9C4045}" type="slidenum">
              <a:rPr lang="en-US" altLang="en-US"/>
              <a:pPr/>
              <a:t>‹#›</a:t>
            </a:fld>
            <a:endParaRPr lang="en-US" altLang="en-US"/>
          </a:p>
        </p:txBody>
      </p:sp>
    </p:spTree>
    <p:extLst>
      <p:ext uri="{BB962C8B-B14F-4D97-AF65-F5344CB8AC3E}">
        <p14:creationId xmlns:p14="http://schemas.microsoft.com/office/powerpoint/2010/main" val="224658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D0A268-319B-48AE-8C37-4374EA42EA3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8B4DA03-B9FD-4864-9CB8-B09C304FF033}"/>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3F717F9-BE3A-42BE-A0D0-AD3761A829B2}"/>
              </a:ext>
            </a:extLst>
          </p:cNvPr>
          <p:cNvSpPr>
            <a:spLocks noGrp="1"/>
          </p:cNvSpPr>
          <p:nvPr>
            <p:ph type="sldNum" sz="quarter" idx="12"/>
          </p:nvPr>
        </p:nvSpPr>
        <p:spPr/>
        <p:txBody>
          <a:bodyPr/>
          <a:lstStyle>
            <a:lvl1pPr>
              <a:defRPr/>
            </a:lvl1pPr>
          </a:lstStyle>
          <a:p>
            <a:fld id="{F7A2A51B-7C14-4479-B9DB-A58626302947}" type="slidenum">
              <a:rPr lang="en-US" altLang="en-US"/>
              <a:pPr/>
              <a:t>‹#›</a:t>
            </a:fld>
            <a:endParaRPr lang="en-US" altLang="en-US"/>
          </a:p>
        </p:txBody>
      </p:sp>
    </p:spTree>
    <p:extLst>
      <p:ext uri="{BB962C8B-B14F-4D97-AF65-F5344CB8AC3E}">
        <p14:creationId xmlns:p14="http://schemas.microsoft.com/office/powerpoint/2010/main" val="241297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420BF-6915-44DD-8911-89688C48F02E}"/>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C1AA09-A094-488C-A4AB-526F8426FF2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8B6F28-1C79-4789-BC36-1F5D8051BA9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B2FCA5-BD78-4DD3-9E2C-69545955D00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0255C7D-8D84-4100-8E86-25C54404B93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7A510AF-E52C-46C4-BC17-33207FCC58AF}"/>
              </a:ext>
            </a:extLst>
          </p:cNvPr>
          <p:cNvSpPr>
            <a:spLocks noGrp="1"/>
          </p:cNvSpPr>
          <p:nvPr>
            <p:ph type="sldNum" sz="quarter" idx="12"/>
          </p:nvPr>
        </p:nvSpPr>
        <p:spPr/>
        <p:txBody>
          <a:bodyPr/>
          <a:lstStyle>
            <a:lvl1pPr>
              <a:defRPr/>
            </a:lvl1pPr>
          </a:lstStyle>
          <a:p>
            <a:fld id="{D5750C43-1F5B-4EDA-A42A-91E344D23FE6}" type="slidenum">
              <a:rPr lang="en-US" altLang="en-US"/>
              <a:pPr/>
              <a:t>‹#›</a:t>
            </a:fld>
            <a:endParaRPr lang="en-US" altLang="en-US"/>
          </a:p>
        </p:txBody>
      </p:sp>
    </p:spTree>
    <p:extLst>
      <p:ext uri="{BB962C8B-B14F-4D97-AF65-F5344CB8AC3E}">
        <p14:creationId xmlns:p14="http://schemas.microsoft.com/office/powerpoint/2010/main" val="918911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1D7E-D2CE-4E02-A38C-3C06B8651DB9}"/>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21A13-A724-4804-B583-98DC5322F2A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848ADC-3CE8-4C0B-AEF5-5061BA9198E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4BE49A-8B92-4C8A-AC07-6EB81CD8583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DA556AC-4ABE-4E4E-87F2-1EA3F57B191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5D0FE75-4D16-46E0-B9EC-DE66A6537FB8}"/>
              </a:ext>
            </a:extLst>
          </p:cNvPr>
          <p:cNvSpPr>
            <a:spLocks noGrp="1"/>
          </p:cNvSpPr>
          <p:nvPr>
            <p:ph type="sldNum" sz="quarter" idx="12"/>
          </p:nvPr>
        </p:nvSpPr>
        <p:spPr/>
        <p:txBody>
          <a:bodyPr/>
          <a:lstStyle>
            <a:lvl1pPr>
              <a:defRPr/>
            </a:lvl1pPr>
          </a:lstStyle>
          <a:p>
            <a:fld id="{5EE583A7-6D52-4775-B676-23978AF272C7}" type="slidenum">
              <a:rPr lang="en-US" altLang="en-US"/>
              <a:pPr/>
              <a:t>‹#›</a:t>
            </a:fld>
            <a:endParaRPr lang="en-US" altLang="en-US"/>
          </a:p>
        </p:txBody>
      </p:sp>
    </p:spTree>
    <p:extLst>
      <p:ext uri="{BB962C8B-B14F-4D97-AF65-F5344CB8AC3E}">
        <p14:creationId xmlns:p14="http://schemas.microsoft.com/office/powerpoint/2010/main" val="3737760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2226" name="Group 2">
            <a:extLst>
              <a:ext uri="{FF2B5EF4-FFF2-40B4-BE49-F238E27FC236}">
                <a16:creationId xmlns:a16="http://schemas.microsoft.com/office/drawing/2014/main" id="{1BADBC91-0AD3-472E-B1AB-578BA7BB7F75}"/>
              </a:ext>
            </a:extLst>
          </p:cNvPr>
          <p:cNvGrpSpPr>
            <a:grpSpLocks/>
          </p:cNvGrpSpPr>
          <p:nvPr/>
        </p:nvGrpSpPr>
        <p:grpSpPr bwMode="auto">
          <a:xfrm>
            <a:off x="-3238500" y="0"/>
            <a:ext cx="11925300" cy="3810000"/>
            <a:chOff x="-2040" y="0"/>
            <a:chExt cx="7512" cy="2400"/>
          </a:xfrm>
        </p:grpSpPr>
        <p:sp>
          <p:nvSpPr>
            <p:cNvPr id="52227" name="AutoShape 3">
              <a:extLst>
                <a:ext uri="{FF2B5EF4-FFF2-40B4-BE49-F238E27FC236}">
                  <a16:creationId xmlns:a16="http://schemas.microsoft.com/office/drawing/2014/main" id="{B557141F-56FC-4062-BFDA-72F7E1ABA751}"/>
                </a:ext>
              </a:extLst>
            </p:cNvPr>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296 -32000"/>
                <a:gd name="T13" fmla="*/ T12 w 64000"/>
                <a:gd name="T14" fmla="+- 0 -26254 -32000"/>
                <a:gd name="T15" fmla="*/ -26254 h 64000"/>
                <a:gd name="T16" fmla="+- 0 32000 -32000"/>
                <a:gd name="T17" fmla="*/ T16 w 64000"/>
                <a:gd name="T18" fmla="+- 0 0 -32000"/>
                <a:gd name="T19" fmla="*/ 0 h 64000"/>
                <a:gd name="T20" fmla="+- 0 18296 -32000"/>
                <a:gd name="T21" fmla="*/ T20 w 64000"/>
                <a:gd name="T22" fmla="+- 0 26253 -32000"/>
                <a:gd name="T23" fmla="*/ 26253 h 64000"/>
                <a:gd name="T24" fmla="+- 0 18296 -32000"/>
                <a:gd name="T25" fmla="*/ T24 w 64000"/>
                <a:gd name="T26" fmla="+- 0 26253 -32000"/>
                <a:gd name="T27" fmla="*/ 26253 h 64000"/>
                <a:gd name="T28" fmla="+- 0 18295 -32000"/>
                <a:gd name="T29" fmla="*/ T28 w 64000"/>
                <a:gd name="T30" fmla="+- 0 26253 -32000"/>
                <a:gd name="T31" fmla="*/ 26253 h 64000"/>
                <a:gd name="T32" fmla="+- 0 18296 -32000"/>
                <a:gd name="T33" fmla="*/ T32 w 64000"/>
                <a:gd name="T34" fmla="+- 0 26254 -32000"/>
                <a:gd name="T35" fmla="*/ 26254 h 64000"/>
                <a:gd name="T36" fmla="+- 0 18296 -32000"/>
                <a:gd name="T37" fmla="*/ T36 w 64000"/>
                <a:gd name="T38" fmla="+- 0 -26254 -32000"/>
                <a:gd name="T39" fmla="*/ -26254 h 64000"/>
                <a:gd name="T40" fmla="+- 0 18295 -32000"/>
                <a:gd name="T41" fmla="*/ T40 w 64000"/>
                <a:gd name="T42" fmla="+- 0 -26254 -32000"/>
                <a:gd name="T43" fmla="*/ -26254 h 64000"/>
                <a:gd name="T44" fmla="+- 0 18296 -32000"/>
                <a:gd name="T45" fmla="*/ T44 w 64000"/>
                <a:gd name="T46" fmla="+- 0 -26254 -32000"/>
                <a:gd name="T47" fmla="*/ -262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anose="02020603050405020304" pitchFamily="18" charset="0"/>
              </a:endParaRPr>
            </a:p>
          </p:txBody>
        </p:sp>
        <p:sp>
          <p:nvSpPr>
            <p:cNvPr id="52228" name="AutoShape 4">
              <a:extLst>
                <a:ext uri="{FF2B5EF4-FFF2-40B4-BE49-F238E27FC236}">
                  <a16:creationId xmlns:a16="http://schemas.microsoft.com/office/drawing/2014/main" id="{62782BCF-F0EE-4935-A624-D6461EF05054}"/>
                </a:ext>
              </a:extLst>
            </p:cNvPr>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077 -32000"/>
                <a:gd name="T13" fmla="*/ T12 w 64000"/>
                <a:gd name="T14" fmla="+- 0 -26405 -32000"/>
                <a:gd name="T15" fmla="*/ -26405 h 64000"/>
                <a:gd name="T16" fmla="+- 0 32000 -32000"/>
                <a:gd name="T17" fmla="*/ T16 w 64000"/>
                <a:gd name="T18" fmla="+- 0 0 -32000"/>
                <a:gd name="T19" fmla="*/ 0 h 64000"/>
                <a:gd name="T20" fmla="+- 0 18077 -32000"/>
                <a:gd name="T21" fmla="*/ T20 w 64000"/>
                <a:gd name="T22" fmla="+- 0 26404 -32000"/>
                <a:gd name="T23" fmla="*/ 26404 h 64000"/>
                <a:gd name="T24" fmla="+- 0 18077 -32000"/>
                <a:gd name="T25" fmla="*/ T24 w 64000"/>
                <a:gd name="T26" fmla="+- 0 26404 -32000"/>
                <a:gd name="T27" fmla="*/ 26404 h 64000"/>
                <a:gd name="T28" fmla="+- 0 18076 -32000"/>
                <a:gd name="T29" fmla="*/ T28 w 64000"/>
                <a:gd name="T30" fmla="+- 0 26404 -32000"/>
                <a:gd name="T31" fmla="*/ 26404 h 64000"/>
                <a:gd name="T32" fmla="+- 0 18077 -32000"/>
                <a:gd name="T33" fmla="*/ T32 w 64000"/>
                <a:gd name="T34" fmla="+- 0 26405 -32000"/>
                <a:gd name="T35" fmla="*/ 26405 h 64000"/>
                <a:gd name="T36" fmla="+- 0 18077 -32000"/>
                <a:gd name="T37" fmla="*/ T36 w 64000"/>
                <a:gd name="T38" fmla="+- 0 -26405 -32000"/>
                <a:gd name="T39" fmla="*/ -26405 h 64000"/>
                <a:gd name="T40" fmla="+- 0 18076 -32000"/>
                <a:gd name="T41" fmla="*/ T40 w 64000"/>
                <a:gd name="T42" fmla="+- 0 -26405 -32000"/>
                <a:gd name="T43" fmla="*/ -26405 h 64000"/>
                <a:gd name="T44" fmla="+- 0 18077 -32000"/>
                <a:gd name="T45" fmla="*/ T44 w 64000"/>
                <a:gd name="T46" fmla="+- 0 -26405 -32000"/>
                <a:gd name="T47" fmla="*/ -26405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2229" name="Line 5">
              <a:extLst>
                <a:ext uri="{FF2B5EF4-FFF2-40B4-BE49-F238E27FC236}">
                  <a16:creationId xmlns:a16="http://schemas.microsoft.com/office/drawing/2014/main" id="{0E714063-9C66-4270-94B2-D57EAC26C006}"/>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230" name="Rectangle 6">
            <a:extLst>
              <a:ext uri="{FF2B5EF4-FFF2-40B4-BE49-F238E27FC236}">
                <a16:creationId xmlns:a16="http://schemas.microsoft.com/office/drawing/2014/main" id="{139EDEB3-33D7-4E46-8472-81984784BFC4}"/>
              </a:ext>
            </a:extLst>
          </p:cNvPr>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52231" name="Rectangle 7">
            <a:extLst>
              <a:ext uri="{FF2B5EF4-FFF2-40B4-BE49-F238E27FC236}">
                <a16:creationId xmlns:a16="http://schemas.microsoft.com/office/drawing/2014/main" id="{5B835B56-E44E-430C-93A5-03AA56B4157A}"/>
              </a:ext>
            </a:extLst>
          </p:cNvPr>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2232" name="Rectangle 8">
            <a:extLst>
              <a:ext uri="{FF2B5EF4-FFF2-40B4-BE49-F238E27FC236}">
                <a16:creationId xmlns:a16="http://schemas.microsoft.com/office/drawing/2014/main" id="{C51495AA-0F3D-4536-9F2A-541A518B3401}"/>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52233" name="Rectangle 9">
            <a:extLst>
              <a:ext uri="{FF2B5EF4-FFF2-40B4-BE49-F238E27FC236}">
                <a16:creationId xmlns:a16="http://schemas.microsoft.com/office/drawing/2014/main" id="{8036CC87-A204-490E-81D9-AF7DE8F78C4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en-US"/>
          </a:p>
        </p:txBody>
      </p:sp>
      <p:sp>
        <p:nvSpPr>
          <p:cNvPr id="52234" name="Rectangle 10">
            <a:extLst>
              <a:ext uri="{FF2B5EF4-FFF2-40B4-BE49-F238E27FC236}">
                <a16:creationId xmlns:a16="http://schemas.microsoft.com/office/drawing/2014/main" id="{66E5DFDF-4110-4EEB-AD14-703A64E11D9E}"/>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123B2D0-CF7E-4742-84B0-D42796110D6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fontAlgn="base">
        <a:spcBef>
          <a:spcPct val="0"/>
        </a:spcBef>
        <a:spcAft>
          <a:spcPct val="0"/>
        </a:spcAft>
        <a:defRPr sz="3600" kern="12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panose="020B0604020202020204" pitchFamily="34" charset="0"/>
        </a:defRPr>
      </a:lvl2pPr>
      <a:lvl3pPr algn="l" rtl="0" fontAlgn="base">
        <a:spcBef>
          <a:spcPct val="0"/>
        </a:spcBef>
        <a:spcAft>
          <a:spcPct val="0"/>
        </a:spcAft>
        <a:defRPr sz="3600">
          <a:solidFill>
            <a:schemeClr val="tx2"/>
          </a:solidFill>
          <a:latin typeface="Arial" panose="020B0604020202020204" pitchFamily="34" charset="0"/>
        </a:defRPr>
      </a:lvl3pPr>
      <a:lvl4pPr algn="l" rtl="0" fontAlgn="base">
        <a:spcBef>
          <a:spcPct val="0"/>
        </a:spcBef>
        <a:spcAft>
          <a:spcPct val="0"/>
        </a:spcAft>
        <a:defRPr sz="3600">
          <a:solidFill>
            <a:schemeClr val="tx2"/>
          </a:solidFill>
          <a:latin typeface="Arial" panose="020B0604020202020204" pitchFamily="34" charset="0"/>
        </a:defRPr>
      </a:lvl4pPr>
      <a:lvl5pPr algn="l" rtl="0" fontAlgn="base">
        <a:spcBef>
          <a:spcPct val="0"/>
        </a:spcBef>
        <a:spcAft>
          <a:spcPct val="0"/>
        </a:spcAft>
        <a:defRPr sz="3600">
          <a:solidFill>
            <a:schemeClr val="tx2"/>
          </a:solidFill>
          <a:latin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fontAlgn="base">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wmf"/><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oleObject1.bin"/><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8.wmf"/><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12.xml"/><Relationship Id="rId7" Type="http://schemas.openxmlformats.org/officeDocument/2006/relationships/image" Target="../media/image21.emf"/><Relationship Id="rId12" Type="http://schemas.openxmlformats.org/officeDocument/2006/relationships/image" Target="../media/image23.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Microsoft_Word_97_-_2003_Document.doc"/><Relationship Id="rId11" Type="http://schemas.openxmlformats.org/officeDocument/2006/relationships/oleObject" Target="../embeddings/oleObject4.bin"/><Relationship Id="rId5" Type="http://schemas.openxmlformats.org/officeDocument/2006/relationships/image" Target="../media/image20.wmf"/><Relationship Id="rId10" Type="http://schemas.openxmlformats.org/officeDocument/2006/relationships/image" Target="../media/image22.wmf"/><Relationship Id="rId4" Type="http://schemas.openxmlformats.org/officeDocument/2006/relationships/oleObject" Target="../embeddings/oleObject2.bin"/><Relationship Id="rId9"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3.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28.wmf"/><Relationship Id="rId5" Type="http://schemas.openxmlformats.org/officeDocument/2006/relationships/image" Target="../media/image25.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27.wmf"/></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32.wmf"/><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oleObject" Target="../embeddings/oleObject15.bin"/><Relationship Id="rId18" Type="http://schemas.openxmlformats.org/officeDocument/2006/relationships/oleObject" Target="../embeddings/oleObject17.bin"/><Relationship Id="rId3" Type="http://schemas.openxmlformats.org/officeDocument/2006/relationships/notesSlide" Target="../notesSlides/notesSlide22.xml"/><Relationship Id="rId7" Type="http://schemas.openxmlformats.org/officeDocument/2006/relationships/image" Target="../media/image35.wmf"/><Relationship Id="rId12" Type="http://schemas.openxmlformats.org/officeDocument/2006/relationships/oleObject" Target="../embeddings/oleObject14.bin"/><Relationship Id="rId17" Type="http://schemas.openxmlformats.org/officeDocument/2006/relationships/image" Target="../media/image41.wmf"/><Relationship Id="rId2" Type="http://schemas.openxmlformats.org/officeDocument/2006/relationships/slideLayout" Target="../slideLayouts/slideLayout2.xml"/><Relationship Id="rId16" Type="http://schemas.openxmlformats.org/officeDocument/2006/relationships/image" Target="../media/image39.wmf"/><Relationship Id="rId1" Type="http://schemas.openxmlformats.org/officeDocument/2006/relationships/vmlDrawing" Target="../drawings/vmlDrawing5.vml"/><Relationship Id="rId6" Type="http://schemas.openxmlformats.org/officeDocument/2006/relationships/oleObject" Target="../embeddings/oleObject11.bin"/><Relationship Id="rId11" Type="http://schemas.openxmlformats.org/officeDocument/2006/relationships/image" Target="../media/image37.wmf"/><Relationship Id="rId5" Type="http://schemas.openxmlformats.org/officeDocument/2006/relationships/image" Target="../media/image34.wmf"/><Relationship Id="rId15" Type="http://schemas.openxmlformats.org/officeDocument/2006/relationships/oleObject" Target="../embeddings/oleObject16.bin"/><Relationship Id="rId10" Type="http://schemas.openxmlformats.org/officeDocument/2006/relationships/oleObject" Target="../embeddings/oleObject13.bin"/><Relationship Id="rId19" Type="http://schemas.openxmlformats.org/officeDocument/2006/relationships/image" Target="../media/image40.wmf"/><Relationship Id="rId4" Type="http://schemas.openxmlformats.org/officeDocument/2006/relationships/oleObject" Target="../embeddings/oleObject10.bin"/><Relationship Id="rId9" Type="http://schemas.openxmlformats.org/officeDocument/2006/relationships/image" Target="../media/image36.wmf"/><Relationship Id="rId14" Type="http://schemas.openxmlformats.org/officeDocument/2006/relationships/image" Target="../media/image38.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8E2251B-9C3B-4DF6-8650-5863DE52AE09}"/>
              </a:ext>
            </a:extLst>
          </p:cNvPr>
          <p:cNvSpPr>
            <a:spLocks noGrp="1" noChangeArrowheads="1"/>
          </p:cNvSpPr>
          <p:nvPr>
            <p:ph type="ctrTitle"/>
          </p:nvPr>
        </p:nvSpPr>
        <p:spPr/>
        <p:txBody>
          <a:bodyPr/>
          <a:lstStyle/>
          <a:p>
            <a:r>
              <a:rPr lang="en-US" altLang="en-US"/>
              <a:t>Snow, Snowpacks and Runoff </a:t>
            </a:r>
          </a:p>
        </p:txBody>
      </p:sp>
      <p:sp>
        <p:nvSpPr>
          <p:cNvPr id="10244" name="Rectangle 4">
            <a:extLst>
              <a:ext uri="{FF2B5EF4-FFF2-40B4-BE49-F238E27FC236}">
                <a16:creationId xmlns:a16="http://schemas.microsoft.com/office/drawing/2014/main" id="{11FB572C-EAFC-435A-AFA5-0C8F5AC700E5}"/>
              </a:ext>
            </a:extLst>
          </p:cNvPr>
          <p:cNvSpPr>
            <a:spLocks noGrp="1" noChangeArrowheads="1"/>
          </p:cNvSpPr>
          <p:nvPr>
            <p:ph type="subTitle" idx="1"/>
          </p:nvPr>
        </p:nvSpPr>
        <p:spPr/>
        <p:txBody>
          <a:bodyPr/>
          <a:lstStyle/>
          <a:p>
            <a:r>
              <a:rPr lang="en-US" altLang="en-US"/>
              <a:t>David G Tarboton</a:t>
            </a:r>
          </a:p>
          <a:p>
            <a:r>
              <a:rPr lang="en-US" altLang="en-US"/>
              <a:t>Charles H Luce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C6A0927B-FC7B-45FE-96CE-CEB3C2B33016}"/>
              </a:ext>
            </a:extLst>
          </p:cNvPr>
          <p:cNvSpPr>
            <a:spLocks noGrp="1" noChangeArrowheads="1"/>
          </p:cNvSpPr>
          <p:nvPr>
            <p:ph type="title" idx="4294967295"/>
          </p:nvPr>
        </p:nvSpPr>
        <p:spPr/>
        <p:txBody>
          <a:bodyPr/>
          <a:lstStyle/>
          <a:p>
            <a:r>
              <a:rPr lang="en-US" altLang="en-US" sz="3200"/>
              <a:t>Modeling spatial heterogeneity examples</a:t>
            </a:r>
          </a:p>
        </p:txBody>
      </p:sp>
      <p:pic>
        <p:nvPicPr>
          <p:cNvPr id="9220" name="Picture 4">
            <a:extLst>
              <a:ext uri="{FF2B5EF4-FFF2-40B4-BE49-F238E27FC236}">
                <a16:creationId xmlns:a16="http://schemas.microsoft.com/office/drawing/2014/main" id="{25A4740A-58A7-4973-9C63-FAE2238E9B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02" b="79539"/>
          <a:stretch>
            <a:fillRect/>
          </a:stretch>
        </p:blipFill>
        <p:spPr bwMode="auto">
          <a:xfrm>
            <a:off x="3660775" y="1600200"/>
            <a:ext cx="5483225" cy="1355725"/>
          </a:xfrm>
          <a:prstGeom prst="rect">
            <a:avLst/>
          </a:prstGeom>
          <a:solidFill>
            <a:schemeClr val="bg1"/>
          </a:solidFill>
        </p:spPr>
      </p:pic>
      <p:pic>
        <p:nvPicPr>
          <p:cNvPr id="9221" name="Picture 5" descr="uscdf">
            <a:extLst>
              <a:ext uri="{FF2B5EF4-FFF2-40B4-BE49-F238E27FC236}">
                <a16:creationId xmlns:a16="http://schemas.microsoft.com/office/drawing/2014/main" id="{807E9421-659C-4A1B-8399-9C27C7D2BF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167" t="9009" b="53232"/>
          <a:stretch>
            <a:fillRect/>
          </a:stretch>
        </p:blipFill>
        <p:spPr bwMode="auto">
          <a:xfrm>
            <a:off x="0" y="4570413"/>
            <a:ext cx="381000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2 region dotmap">
            <a:extLst>
              <a:ext uri="{FF2B5EF4-FFF2-40B4-BE49-F238E27FC236}">
                <a16:creationId xmlns:a16="http://schemas.microsoft.com/office/drawing/2014/main" id="{F3BE2235-8703-4AF4-AF54-07B6F8D8F1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8603" t="11255" r="9634" b="53781"/>
          <a:stretch>
            <a:fillRect/>
          </a:stretch>
        </p:blipFill>
        <p:spPr bwMode="auto">
          <a:xfrm>
            <a:off x="0" y="2362200"/>
            <a:ext cx="3429000" cy="1897063"/>
          </a:xfrm>
          <a:prstGeom prst="rect">
            <a:avLst/>
          </a:prstGeom>
          <a:noFill/>
          <a:extLst>
            <a:ext uri="{909E8E84-426E-40DD-AFC4-6F175D3DCCD1}">
              <a14:hiddenFill xmlns:a14="http://schemas.microsoft.com/office/drawing/2010/main">
                <a:solidFill>
                  <a:srgbClr val="FFFFFF"/>
                </a:solidFill>
              </a14:hiddenFill>
            </a:ext>
          </a:extLst>
        </p:spPr>
      </p:pic>
      <p:sp>
        <p:nvSpPr>
          <p:cNvPr id="9223" name="Text Box 7">
            <a:extLst>
              <a:ext uri="{FF2B5EF4-FFF2-40B4-BE49-F238E27FC236}">
                <a16:creationId xmlns:a16="http://schemas.microsoft.com/office/drawing/2014/main" id="{4EFF257C-3C77-43BF-8677-7A6532834DBD}"/>
              </a:ext>
            </a:extLst>
          </p:cNvPr>
          <p:cNvSpPr txBox="1">
            <a:spLocks noChangeArrowheads="1"/>
          </p:cNvSpPr>
          <p:nvPr/>
        </p:nvSpPr>
        <p:spPr bwMode="auto">
          <a:xfrm>
            <a:off x="974725" y="4222750"/>
            <a:ext cx="241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Upper Sheep Creek</a:t>
            </a:r>
          </a:p>
        </p:txBody>
      </p:sp>
      <p:sp>
        <p:nvSpPr>
          <p:cNvPr id="9224" name="Text Box 8">
            <a:extLst>
              <a:ext uri="{FF2B5EF4-FFF2-40B4-BE49-F238E27FC236}">
                <a16:creationId xmlns:a16="http://schemas.microsoft.com/office/drawing/2014/main" id="{0DA3164E-BFB0-4B3B-9CFE-A9ED9B11AB9C}"/>
              </a:ext>
            </a:extLst>
          </p:cNvPr>
          <p:cNvSpPr txBox="1">
            <a:spLocks noChangeArrowheads="1"/>
          </p:cNvSpPr>
          <p:nvPr/>
        </p:nvSpPr>
        <p:spPr bwMode="auto">
          <a:xfrm>
            <a:off x="457200" y="6491288"/>
            <a:ext cx="263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Accumulation Factors</a:t>
            </a:r>
          </a:p>
        </p:txBody>
      </p:sp>
      <p:grpSp>
        <p:nvGrpSpPr>
          <p:cNvPr id="9228" name="Group 12">
            <a:extLst>
              <a:ext uri="{FF2B5EF4-FFF2-40B4-BE49-F238E27FC236}">
                <a16:creationId xmlns:a16="http://schemas.microsoft.com/office/drawing/2014/main" id="{D4796A3E-09E5-4051-9EF1-859C2F7002E3}"/>
              </a:ext>
            </a:extLst>
          </p:cNvPr>
          <p:cNvGrpSpPr>
            <a:grpSpLocks/>
          </p:cNvGrpSpPr>
          <p:nvPr/>
        </p:nvGrpSpPr>
        <p:grpSpPr bwMode="auto">
          <a:xfrm>
            <a:off x="3660775" y="3124200"/>
            <a:ext cx="5483225" cy="1371600"/>
            <a:chOff x="2306" y="2208"/>
            <a:chExt cx="3454" cy="864"/>
          </a:xfrm>
        </p:grpSpPr>
        <p:pic>
          <p:nvPicPr>
            <p:cNvPr id="9218" name="Picture 2">
              <a:extLst>
                <a:ext uri="{FF2B5EF4-FFF2-40B4-BE49-F238E27FC236}">
                  <a16:creationId xmlns:a16="http://schemas.microsoft.com/office/drawing/2014/main" id="{787E7DC3-C59E-4107-BA3D-58CCFCAB3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685" b="59932"/>
            <a:stretch>
              <a:fillRect/>
            </a:stretch>
          </p:blipFill>
          <p:spPr bwMode="auto">
            <a:xfrm>
              <a:off x="2306" y="2208"/>
              <a:ext cx="3454" cy="864"/>
            </a:xfrm>
            <a:prstGeom prst="rect">
              <a:avLst/>
            </a:prstGeom>
            <a:solidFill>
              <a:schemeClr val="bg1"/>
            </a:solidFill>
          </p:spPr>
        </p:pic>
        <p:sp>
          <p:nvSpPr>
            <p:cNvPr id="9225" name="Rectangle 9">
              <a:extLst>
                <a:ext uri="{FF2B5EF4-FFF2-40B4-BE49-F238E27FC236}">
                  <a16:creationId xmlns:a16="http://schemas.microsoft.com/office/drawing/2014/main" id="{2F02019F-C0CB-43A5-9E32-790A5C7A85FB}"/>
                </a:ext>
              </a:extLst>
            </p:cNvPr>
            <p:cNvSpPr>
              <a:spLocks noChangeArrowheads="1"/>
            </p:cNvSpPr>
            <p:nvPr/>
          </p:nvSpPr>
          <p:spPr bwMode="auto">
            <a:xfrm>
              <a:off x="2640" y="2352"/>
              <a:ext cx="19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rPr>
                <a:t>Detailed spatially explicit</a:t>
              </a:r>
            </a:p>
          </p:txBody>
        </p:sp>
      </p:grpSp>
      <p:grpSp>
        <p:nvGrpSpPr>
          <p:cNvPr id="9231" name="Group 15">
            <a:extLst>
              <a:ext uri="{FF2B5EF4-FFF2-40B4-BE49-F238E27FC236}">
                <a16:creationId xmlns:a16="http://schemas.microsoft.com/office/drawing/2014/main" id="{F87BF1D5-BE3C-466B-B237-5E53FA9F1108}"/>
              </a:ext>
            </a:extLst>
          </p:cNvPr>
          <p:cNvGrpSpPr>
            <a:grpSpLocks/>
          </p:cNvGrpSpPr>
          <p:nvPr/>
        </p:nvGrpSpPr>
        <p:grpSpPr bwMode="auto">
          <a:xfrm>
            <a:off x="3660775" y="4648200"/>
            <a:ext cx="5483225" cy="1371600"/>
            <a:chOff x="2306" y="3168"/>
            <a:chExt cx="3454" cy="864"/>
          </a:xfrm>
        </p:grpSpPr>
        <p:pic>
          <p:nvPicPr>
            <p:cNvPr id="9226" name="Picture 10">
              <a:extLst>
                <a:ext uri="{FF2B5EF4-FFF2-40B4-BE49-F238E27FC236}">
                  <a16:creationId xmlns:a16="http://schemas.microsoft.com/office/drawing/2014/main" id="{12F59E49-3E9D-4894-9CB0-DE7419982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0068" b="40549"/>
            <a:stretch>
              <a:fillRect/>
            </a:stretch>
          </p:blipFill>
          <p:spPr bwMode="auto">
            <a:xfrm>
              <a:off x="2306" y="3168"/>
              <a:ext cx="3454" cy="864"/>
            </a:xfrm>
            <a:prstGeom prst="rect">
              <a:avLst/>
            </a:prstGeom>
            <a:solidFill>
              <a:schemeClr val="bg1"/>
            </a:solidFill>
          </p:spPr>
        </p:pic>
        <p:sp>
          <p:nvSpPr>
            <p:cNvPr id="9227" name="Rectangle 11">
              <a:extLst>
                <a:ext uri="{FF2B5EF4-FFF2-40B4-BE49-F238E27FC236}">
                  <a16:creationId xmlns:a16="http://schemas.microsoft.com/office/drawing/2014/main" id="{9ADFADC5-3762-4DD3-A7D0-CCB2EA06617D}"/>
                </a:ext>
              </a:extLst>
            </p:cNvPr>
            <p:cNvSpPr>
              <a:spLocks noChangeArrowheads="1"/>
            </p:cNvSpPr>
            <p:nvPr/>
          </p:nvSpPr>
          <p:spPr bwMode="auto">
            <a:xfrm>
              <a:off x="2690" y="3312"/>
              <a:ext cx="47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rPr>
                <a:t>Point</a:t>
              </a:r>
            </a:p>
          </p:txBody>
        </p:sp>
      </p:grpSp>
      <p:sp>
        <p:nvSpPr>
          <p:cNvPr id="9230" name="Rectangle 14">
            <a:extLst>
              <a:ext uri="{FF2B5EF4-FFF2-40B4-BE49-F238E27FC236}">
                <a16:creationId xmlns:a16="http://schemas.microsoft.com/office/drawing/2014/main" id="{CA65DD21-1F71-45D6-901F-653AC68B2EDA}"/>
              </a:ext>
            </a:extLst>
          </p:cNvPr>
          <p:cNvSpPr>
            <a:spLocks noChangeArrowheads="1"/>
          </p:cNvSpPr>
          <p:nvPr/>
        </p:nvSpPr>
        <p:spPr bwMode="auto">
          <a:xfrm>
            <a:off x="3429000" y="6218238"/>
            <a:ext cx="57150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en-US" sz="1200"/>
              <a:t>Luce, C. H., D. G. Tarboton and K. R. Cooley, (1998), "The Influence of the Spatial Distribution of Snow on Basin-Averaged Snowmelt," Hydrological Processes, 12(10-11): 1671-1683.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24E9108D-1C47-4875-B2DA-6831AA025980}"/>
              </a:ext>
            </a:extLst>
          </p:cNvPr>
          <p:cNvSpPr>
            <a:spLocks noGrp="1" noChangeArrowheads="1"/>
          </p:cNvSpPr>
          <p:nvPr>
            <p:ph type="title"/>
          </p:nvPr>
        </p:nvSpPr>
        <p:spPr/>
        <p:txBody>
          <a:bodyPr/>
          <a:lstStyle/>
          <a:p>
            <a:r>
              <a:rPr lang="en-US" altLang="en-US" sz="3200"/>
              <a:t>Estimating Accumulation Factor from Snow Covered Area Images</a:t>
            </a:r>
          </a:p>
        </p:txBody>
      </p:sp>
      <p:pic>
        <p:nvPicPr>
          <p:cNvPr id="75780" name="Picture 4" descr="snowcover_depletion_all">
            <a:extLst>
              <a:ext uri="{FF2B5EF4-FFF2-40B4-BE49-F238E27FC236}">
                <a16:creationId xmlns:a16="http://schemas.microsoft.com/office/drawing/2014/main" id="{C802C304-9B64-4745-ABBE-7A4AE1EF0B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70" t="11006" b="4611"/>
          <a:stretch>
            <a:fillRect/>
          </a:stretch>
        </p:blipFill>
        <p:spPr bwMode="auto">
          <a:xfrm>
            <a:off x="0" y="3976688"/>
            <a:ext cx="4267200" cy="2652712"/>
          </a:xfrm>
          <a:prstGeom prst="rect">
            <a:avLst/>
          </a:prstGeom>
          <a:noFill/>
          <a:extLst>
            <a:ext uri="{909E8E84-426E-40DD-AFC4-6F175D3DCCD1}">
              <a14:hiddenFill xmlns:a14="http://schemas.microsoft.com/office/drawing/2010/main">
                <a:solidFill>
                  <a:srgbClr val="FFFFFF"/>
                </a:solidFill>
              </a14:hiddenFill>
            </a:ext>
          </a:extLst>
        </p:spPr>
      </p:pic>
      <p:grpSp>
        <p:nvGrpSpPr>
          <p:cNvPr id="75827" name="Group 51">
            <a:extLst>
              <a:ext uri="{FF2B5EF4-FFF2-40B4-BE49-F238E27FC236}">
                <a16:creationId xmlns:a16="http://schemas.microsoft.com/office/drawing/2014/main" id="{11C41C9E-8B7A-4525-B271-1FDEB495AFF7}"/>
              </a:ext>
            </a:extLst>
          </p:cNvPr>
          <p:cNvGrpSpPr>
            <a:grpSpLocks/>
          </p:cNvGrpSpPr>
          <p:nvPr/>
        </p:nvGrpSpPr>
        <p:grpSpPr bwMode="auto">
          <a:xfrm>
            <a:off x="1560513" y="1752600"/>
            <a:ext cx="4408487" cy="1966913"/>
            <a:chOff x="1200" y="1104"/>
            <a:chExt cx="2777" cy="1239"/>
          </a:xfrm>
        </p:grpSpPr>
        <p:sp>
          <p:nvSpPr>
            <p:cNvPr id="75803" name="Line 27">
              <a:extLst>
                <a:ext uri="{FF2B5EF4-FFF2-40B4-BE49-F238E27FC236}">
                  <a16:creationId xmlns:a16="http://schemas.microsoft.com/office/drawing/2014/main" id="{6E8A0C95-17A7-4082-A97D-C615DD0420B8}"/>
                </a:ext>
              </a:extLst>
            </p:cNvPr>
            <p:cNvSpPr>
              <a:spLocks noChangeShapeType="1"/>
            </p:cNvSpPr>
            <p:nvPr/>
          </p:nvSpPr>
          <p:spPr bwMode="auto">
            <a:xfrm>
              <a:off x="1441" y="2112"/>
              <a:ext cx="238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5804" name="Line 28">
              <a:extLst>
                <a:ext uri="{FF2B5EF4-FFF2-40B4-BE49-F238E27FC236}">
                  <a16:creationId xmlns:a16="http://schemas.microsoft.com/office/drawing/2014/main" id="{244D0CD2-8BD8-4070-95BF-67A53AEE82F1}"/>
                </a:ext>
              </a:extLst>
            </p:cNvPr>
            <p:cNvSpPr>
              <a:spLocks noChangeShapeType="1"/>
            </p:cNvSpPr>
            <p:nvPr/>
          </p:nvSpPr>
          <p:spPr bwMode="auto">
            <a:xfrm flipV="1">
              <a:off x="1441" y="1178"/>
              <a:ext cx="0" cy="93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5805" name="Line 29">
              <a:extLst>
                <a:ext uri="{FF2B5EF4-FFF2-40B4-BE49-F238E27FC236}">
                  <a16:creationId xmlns:a16="http://schemas.microsoft.com/office/drawing/2014/main" id="{10F8B9E9-8448-4B69-8740-10E637D6F975}"/>
                </a:ext>
              </a:extLst>
            </p:cNvPr>
            <p:cNvSpPr>
              <a:spLocks noChangeShapeType="1"/>
            </p:cNvSpPr>
            <p:nvPr/>
          </p:nvSpPr>
          <p:spPr bwMode="auto">
            <a:xfrm>
              <a:off x="2640" y="2112"/>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6" name="Line 30">
              <a:extLst>
                <a:ext uri="{FF2B5EF4-FFF2-40B4-BE49-F238E27FC236}">
                  <a16:creationId xmlns:a16="http://schemas.microsoft.com/office/drawing/2014/main" id="{E21A8B8B-7740-4B96-AE73-933375D5590B}"/>
                </a:ext>
              </a:extLst>
            </p:cNvPr>
            <p:cNvSpPr>
              <a:spLocks noChangeShapeType="1"/>
            </p:cNvSpPr>
            <p:nvPr/>
          </p:nvSpPr>
          <p:spPr bwMode="auto">
            <a:xfrm>
              <a:off x="3168" y="2112"/>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7" name="Text Box 31">
              <a:extLst>
                <a:ext uri="{FF2B5EF4-FFF2-40B4-BE49-F238E27FC236}">
                  <a16:creationId xmlns:a16="http://schemas.microsoft.com/office/drawing/2014/main" id="{3C5A96A6-A888-4CD1-AA2E-A533C98CFE1A}"/>
                </a:ext>
              </a:extLst>
            </p:cNvPr>
            <p:cNvSpPr txBox="1">
              <a:spLocks noChangeArrowheads="1"/>
            </p:cNvSpPr>
            <p:nvPr/>
          </p:nvSpPr>
          <p:spPr bwMode="auto">
            <a:xfrm>
              <a:off x="1774" y="2160"/>
              <a:ext cx="57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zh-CN" sz="1600">
                  <a:solidFill>
                    <a:srgbClr val="000000"/>
                  </a:solidFill>
                  <a:latin typeface="Times New Roman" panose="02020603050405020304" pitchFamily="18" charset="0"/>
                  <a:ea typeface="SimSun" panose="02010600030101010101" pitchFamily="2" charset="-122"/>
                </a:rPr>
                <a:t>Snow observed</a:t>
              </a:r>
              <a:endParaRPr lang="en-US" altLang="en-US" sz="1600" b="1">
                <a:latin typeface="Arial" panose="020B0604020202020204" pitchFamily="34" charset="0"/>
              </a:endParaRPr>
            </a:p>
          </p:txBody>
        </p:sp>
        <p:sp>
          <p:nvSpPr>
            <p:cNvPr id="75808" name="Text Box 32">
              <a:extLst>
                <a:ext uri="{FF2B5EF4-FFF2-40B4-BE49-F238E27FC236}">
                  <a16:creationId xmlns:a16="http://schemas.microsoft.com/office/drawing/2014/main" id="{BC6D1845-5A95-47C2-9B2E-48BCFCDFBB48}"/>
                </a:ext>
              </a:extLst>
            </p:cNvPr>
            <p:cNvSpPr txBox="1">
              <a:spLocks noChangeArrowheads="1"/>
            </p:cNvSpPr>
            <p:nvPr/>
          </p:nvSpPr>
          <p:spPr bwMode="auto">
            <a:xfrm>
              <a:off x="3478" y="1826"/>
              <a:ext cx="38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1" hangingPunct="1"/>
              <a:r>
                <a:rPr lang="en-US" altLang="zh-CN" sz="1600">
                  <a:solidFill>
                    <a:srgbClr val="000000"/>
                  </a:solidFill>
                  <a:latin typeface="Times New Roman" panose="02020603050405020304" pitchFamily="18" charset="0"/>
                  <a:ea typeface="SimSun" panose="02010600030101010101" pitchFamily="2" charset="-122"/>
                </a:rPr>
                <a:t>Snow free</a:t>
              </a:r>
              <a:endParaRPr lang="en-US" altLang="en-US" sz="1600" b="1">
                <a:latin typeface="Arial" panose="020B0604020202020204" pitchFamily="34" charset="0"/>
              </a:endParaRPr>
            </a:p>
          </p:txBody>
        </p:sp>
        <p:sp>
          <p:nvSpPr>
            <p:cNvPr id="75809" name="Freeform 33">
              <a:extLst>
                <a:ext uri="{FF2B5EF4-FFF2-40B4-BE49-F238E27FC236}">
                  <a16:creationId xmlns:a16="http://schemas.microsoft.com/office/drawing/2014/main" id="{0D1B8B36-1D89-4E7A-8B8E-2E5BCC3E6D58}"/>
                </a:ext>
              </a:extLst>
            </p:cNvPr>
            <p:cNvSpPr>
              <a:spLocks/>
            </p:cNvSpPr>
            <p:nvPr/>
          </p:nvSpPr>
          <p:spPr bwMode="auto">
            <a:xfrm>
              <a:off x="1441" y="1755"/>
              <a:ext cx="1199" cy="357"/>
            </a:xfrm>
            <a:custGeom>
              <a:avLst/>
              <a:gdLst>
                <a:gd name="T0" fmla="*/ 0 w 3060"/>
                <a:gd name="T1" fmla="*/ 1317 h 1317"/>
                <a:gd name="T2" fmla="*/ 360 w 3060"/>
                <a:gd name="T3" fmla="*/ 777 h 1317"/>
                <a:gd name="T4" fmla="*/ 885 w 3060"/>
                <a:gd name="T5" fmla="*/ 432 h 1317"/>
                <a:gd name="T6" fmla="*/ 1170 w 3060"/>
                <a:gd name="T7" fmla="*/ 222 h 1317"/>
                <a:gd name="T8" fmla="*/ 1905 w 3060"/>
                <a:gd name="T9" fmla="*/ 12 h 1317"/>
                <a:gd name="T10" fmla="*/ 2265 w 3060"/>
                <a:gd name="T11" fmla="*/ 147 h 1317"/>
                <a:gd name="T12" fmla="*/ 2685 w 3060"/>
                <a:gd name="T13" fmla="*/ 567 h 1317"/>
                <a:gd name="T14" fmla="*/ 3060 w 3060"/>
                <a:gd name="T15" fmla="*/ 1317 h 1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60" h="1317">
                  <a:moveTo>
                    <a:pt x="0" y="1317"/>
                  </a:moveTo>
                  <a:cubicBezTo>
                    <a:pt x="120" y="1122"/>
                    <a:pt x="213" y="924"/>
                    <a:pt x="360" y="777"/>
                  </a:cubicBezTo>
                  <a:cubicBezTo>
                    <a:pt x="507" y="630"/>
                    <a:pt x="750" y="525"/>
                    <a:pt x="885" y="432"/>
                  </a:cubicBezTo>
                  <a:cubicBezTo>
                    <a:pt x="1020" y="339"/>
                    <a:pt x="1000" y="292"/>
                    <a:pt x="1170" y="222"/>
                  </a:cubicBezTo>
                  <a:cubicBezTo>
                    <a:pt x="1340" y="152"/>
                    <a:pt x="1723" y="24"/>
                    <a:pt x="1905" y="12"/>
                  </a:cubicBezTo>
                  <a:cubicBezTo>
                    <a:pt x="2087" y="0"/>
                    <a:pt x="2135" y="55"/>
                    <a:pt x="2265" y="147"/>
                  </a:cubicBezTo>
                  <a:cubicBezTo>
                    <a:pt x="2395" y="239"/>
                    <a:pt x="2553" y="372"/>
                    <a:pt x="2685" y="567"/>
                  </a:cubicBezTo>
                  <a:cubicBezTo>
                    <a:pt x="2817" y="762"/>
                    <a:pt x="2982" y="1161"/>
                    <a:pt x="3060" y="1317"/>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10" name="Freeform 34">
              <a:extLst>
                <a:ext uri="{FF2B5EF4-FFF2-40B4-BE49-F238E27FC236}">
                  <a16:creationId xmlns:a16="http://schemas.microsoft.com/office/drawing/2014/main" id="{EA61E4CE-2F0C-4D08-9AA2-531C8078E3A6}"/>
                </a:ext>
              </a:extLst>
            </p:cNvPr>
            <p:cNvSpPr>
              <a:spLocks/>
            </p:cNvSpPr>
            <p:nvPr/>
          </p:nvSpPr>
          <p:spPr bwMode="auto">
            <a:xfrm>
              <a:off x="1441" y="1296"/>
              <a:ext cx="1727" cy="816"/>
            </a:xfrm>
            <a:custGeom>
              <a:avLst/>
              <a:gdLst>
                <a:gd name="T0" fmla="*/ 0 w 6120"/>
                <a:gd name="T1" fmla="*/ 3345 h 3345"/>
                <a:gd name="T2" fmla="*/ 360 w 6120"/>
                <a:gd name="T3" fmla="*/ 2265 h 3345"/>
                <a:gd name="T4" fmla="*/ 900 w 6120"/>
                <a:gd name="T5" fmla="*/ 1725 h 3345"/>
                <a:gd name="T6" fmla="*/ 1440 w 6120"/>
                <a:gd name="T7" fmla="*/ 1005 h 3345"/>
                <a:gd name="T8" fmla="*/ 2085 w 6120"/>
                <a:gd name="T9" fmla="*/ 750 h 3345"/>
                <a:gd name="T10" fmla="*/ 2910 w 6120"/>
                <a:gd name="T11" fmla="*/ 285 h 3345"/>
                <a:gd name="T12" fmla="*/ 4095 w 6120"/>
                <a:gd name="T13" fmla="*/ 30 h 3345"/>
                <a:gd name="T14" fmla="*/ 4755 w 6120"/>
                <a:gd name="T15" fmla="*/ 465 h 3345"/>
                <a:gd name="T16" fmla="*/ 5205 w 6120"/>
                <a:gd name="T17" fmla="*/ 1035 h 3345"/>
                <a:gd name="T18" fmla="*/ 5610 w 6120"/>
                <a:gd name="T19" fmla="*/ 1845 h 3345"/>
                <a:gd name="T20" fmla="*/ 6120 w 6120"/>
                <a:gd name="T21" fmla="*/ 3345 h 3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20" h="3345">
                  <a:moveTo>
                    <a:pt x="0" y="3345"/>
                  </a:moveTo>
                  <a:cubicBezTo>
                    <a:pt x="105" y="2940"/>
                    <a:pt x="210" y="2535"/>
                    <a:pt x="360" y="2265"/>
                  </a:cubicBezTo>
                  <a:cubicBezTo>
                    <a:pt x="510" y="1995"/>
                    <a:pt x="720" y="1935"/>
                    <a:pt x="900" y="1725"/>
                  </a:cubicBezTo>
                  <a:cubicBezTo>
                    <a:pt x="1080" y="1515"/>
                    <a:pt x="1242" y="1167"/>
                    <a:pt x="1440" y="1005"/>
                  </a:cubicBezTo>
                  <a:cubicBezTo>
                    <a:pt x="1638" y="843"/>
                    <a:pt x="1840" y="870"/>
                    <a:pt x="2085" y="750"/>
                  </a:cubicBezTo>
                  <a:cubicBezTo>
                    <a:pt x="2330" y="630"/>
                    <a:pt x="2575" y="405"/>
                    <a:pt x="2910" y="285"/>
                  </a:cubicBezTo>
                  <a:cubicBezTo>
                    <a:pt x="3245" y="165"/>
                    <a:pt x="3788" y="0"/>
                    <a:pt x="4095" y="30"/>
                  </a:cubicBezTo>
                  <a:cubicBezTo>
                    <a:pt x="4402" y="60"/>
                    <a:pt x="4570" y="298"/>
                    <a:pt x="4755" y="465"/>
                  </a:cubicBezTo>
                  <a:cubicBezTo>
                    <a:pt x="4940" y="632"/>
                    <a:pt x="5062" y="805"/>
                    <a:pt x="5205" y="1035"/>
                  </a:cubicBezTo>
                  <a:cubicBezTo>
                    <a:pt x="5348" y="1265"/>
                    <a:pt x="5458" y="1460"/>
                    <a:pt x="5610" y="1845"/>
                  </a:cubicBezTo>
                  <a:cubicBezTo>
                    <a:pt x="5762" y="2230"/>
                    <a:pt x="6014" y="3033"/>
                    <a:pt x="6120" y="334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11" name="Text Box 35">
              <a:extLst>
                <a:ext uri="{FF2B5EF4-FFF2-40B4-BE49-F238E27FC236}">
                  <a16:creationId xmlns:a16="http://schemas.microsoft.com/office/drawing/2014/main" id="{996E5A70-56E9-4FE2-B368-E9A91651DA84}"/>
                </a:ext>
              </a:extLst>
            </p:cNvPr>
            <p:cNvSpPr txBox="1">
              <a:spLocks noChangeArrowheads="1"/>
            </p:cNvSpPr>
            <p:nvPr/>
          </p:nvSpPr>
          <p:spPr bwMode="auto">
            <a:xfrm>
              <a:off x="1200" y="1104"/>
              <a:ext cx="39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zh-CN" sz="2000">
                  <a:solidFill>
                    <a:srgbClr val="000000"/>
                  </a:solidFill>
                  <a:latin typeface="Times New Roman" panose="02020603050405020304" pitchFamily="18" charset="0"/>
                  <a:ea typeface="SimSun" panose="02010600030101010101" pitchFamily="2" charset="-122"/>
                </a:rPr>
                <a:t>W</a:t>
              </a:r>
              <a:endParaRPr lang="en-US" altLang="en-US" sz="2000" b="1">
                <a:latin typeface="Arial" panose="020B0604020202020204" pitchFamily="34" charset="0"/>
              </a:endParaRPr>
            </a:p>
          </p:txBody>
        </p:sp>
        <p:sp>
          <p:nvSpPr>
            <p:cNvPr id="75812" name="Text Box 36">
              <a:extLst>
                <a:ext uri="{FF2B5EF4-FFF2-40B4-BE49-F238E27FC236}">
                  <a16:creationId xmlns:a16="http://schemas.microsoft.com/office/drawing/2014/main" id="{C62AE2B0-CA0C-40B5-BE97-B97A1B01BB72}"/>
                </a:ext>
              </a:extLst>
            </p:cNvPr>
            <p:cNvSpPr txBox="1">
              <a:spLocks noChangeArrowheads="1"/>
            </p:cNvSpPr>
            <p:nvPr/>
          </p:nvSpPr>
          <p:spPr bwMode="auto">
            <a:xfrm>
              <a:off x="2917" y="1253"/>
              <a:ext cx="73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zh-CN" sz="1600">
                  <a:solidFill>
                    <a:srgbClr val="000000"/>
                  </a:solidFill>
                  <a:latin typeface="Times New Roman" panose="02020603050405020304" pitchFamily="18" charset="0"/>
                  <a:ea typeface="SimSun" panose="02010600030101010101" pitchFamily="2" charset="-122"/>
                </a:rPr>
                <a:t>AF upper bound</a:t>
              </a:r>
              <a:endParaRPr lang="en-US" altLang="en-US" sz="1600" b="1">
                <a:latin typeface="Arial" panose="020B0604020202020204" pitchFamily="34" charset="0"/>
              </a:endParaRPr>
            </a:p>
          </p:txBody>
        </p:sp>
        <p:sp>
          <p:nvSpPr>
            <p:cNvPr id="75813" name="Text Box 37">
              <a:extLst>
                <a:ext uri="{FF2B5EF4-FFF2-40B4-BE49-F238E27FC236}">
                  <a16:creationId xmlns:a16="http://schemas.microsoft.com/office/drawing/2014/main" id="{120EA96F-24B4-4FA4-8A25-FBCF8F5880EC}"/>
                </a:ext>
              </a:extLst>
            </p:cNvPr>
            <p:cNvSpPr txBox="1">
              <a:spLocks noChangeArrowheads="1"/>
            </p:cNvSpPr>
            <p:nvPr/>
          </p:nvSpPr>
          <p:spPr bwMode="auto">
            <a:xfrm>
              <a:off x="1904" y="1776"/>
              <a:ext cx="49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zh-CN" sz="1600">
                  <a:solidFill>
                    <a:srgbClr val="000000"/>
                  </a:solidFill>
                  <a:latin typeface="Times New Roman" panose="02020603050405020304" pitchFamily="18" charset="0"/>
                  <a:ea typeface="SimSun" panose="02010600030101010101" pitchFamily="2" charset="-122"/>
                </a:rPr>
                <a:t>AF lower bound</a:t>
              </a:r>
              <a:endParaRPr lang="en-US" altLang="en-US" sz="1600" b="1">
                <a:latin typeface="Arial" panose="020B0604020202020204" pitchFamily="34" charset="0"/>
              </a:endParaRPr>
            </a:p>
          </p:txBody>
        </p:sp>
        <p:sp>
          <p:nvSpPr>
            <p:cNvPr id="75814" name="Text Box 38">
              <a:extLst>
                <a:ext uri="{FF2B5EF4-FFF2-40B4-BE49-F238E27FC236}">
                  <a16:creationId xmlns:a16="http://schemas.microsoft.com/office/drawing/2014/main" id="{0500051D-9324-4CAC-B8DE-D08A62748681}"/>
                </a:ext>
              </a:extLst>
            </p:cNvPr>
            <p:cNvSpPr txBox="1">
              <a:spLocks noChangeArrowheads="1"/>
            </p:cNvSpPr>
            <p:nvPr/>
          </p:nvSpPr>
          <p:spPr bwMode="auto">
            <a:xfrm>
              <a:off x="2527" y="2112"/>
              <a:ext cx="25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T</a:t>
              </a:r>
              <a:r>
                <a:rPr lang="en-US" altLang="en-US" baseline="-25000">
                  <a:latin typeface="Arial" panose="020B0604020202020204" pitchFamily="34" charset="0"/>
                </a:rPr>
                <a:t>1</a:t>
              </a:r>
            </a:p>
          </p:txBody>
        </p:sp>
        <p:sp>
          <p:nvSpPr>
            <p:cNvPr id="75815" name="Text Box 39">
              <a:extLst>
                <a:ext uri="{FF2B5EF4-FFF2-40B4-BE49-F238E27FC236}">
                  <a16:creationId xmlns:a16="http://schemas.microsoft.com/office/drawing/2014/main" id="{DD3D571C-3A41-4326-A554-231171E380FD}"/>
                </a:ext>
              </a:extLst>
            </p:cNvPr>
            <p:cNvSpPr txBox="1">
              <a:spLocks noChangeArrowheads="1"/>
            </p:cNvSpPr>
            <p:nvPr/>
          </p:nvSpPr>
          <p:spPr bwMode="auto">
            <a:xfrm>
              <a:off x="3072" y="2112"/>
              <a:ext cx="2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a:latin typeface="Arial" panose="020B0604020202020204" pitchFamily="34" charset="0"/>
                </a:rPr>
                <a:t>T</a:t>
              </a:r>
              <a:r>
                <a:rPr lang="en-US" altLang="en-US" baseline="-25000">
                  <a:latin typeface="Arial" panose="020B0604020202020204" pitchFamily="34" charset="0"/>
                </a:rPr>
                <a:t>2</a:t>
              </a:r>
            </a:p>
          </p:txBody>
        </p:sp>
        <p:sp>
          <p:nvSpPr>
            <p:cNvPr id="75816" name="Text Box 40">
              <a:extLst>
                <a:ext uri="{FF2B5EF4-FFF2-40B4-BE49-F238E27FC236}">
                  <a16:creationId xmlns:a16="http://schemas.microsoft.com/office/drawing/2014/main" id="{10E5FBFD-859B-4FD7-A066-4A6ED79F440C}"/>
                </a:ext>
              </a:extLst>
            </p:cNvPr>
            <p:cNvSpPr txBox="1">
              <a:spLocks noChangeArrowheads="1"/>
            </p:cNvSpPr>
            <p:nvPr/>
          </p:nvSpPr>
          <p:spPr bwMode="auto">
            <a:xfrm>
              <a:off x="3456" y="2112"/>
              <a:ext cx="52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a:latin typeface="Arial" panose="020B0604020202020204" pitchFamily="34" charset="0"/>
                </a:rPr>
                <a:t>Time</a:t>
              </a:r>
              <a:endParaRPr lang="en-US" altLang="en-US" baseline="-25000">
                <a:latin typeface="Arial" panose="020B0604020202020204" pitchFamily="34" charset="0"/>
              </a:endParaRPr>
            </a:p>
          </p:txBody>
        </p:sp>
        <p:sp>
          <p:nvSpPr>
            <p:cNvPr id="75817" name="Freeform 41">
              <a:extLst>
                <a:ext uri="{FF2B5EF4-FFF2-40B4-BE49-F238E27FC236}">
                  <a16:creationId xmlns:a16="http://schemas.microsoft.com/office/drawing/2014/main" id="{2A4F0FD7-D4B1-4424-B742-0599081A3632}"/>
                </a:ext>
              </a:extLst>
            </p:cNvPr>
            <p:cNvSpPr>
              <a:spLocks/>
            </p:cNvSpPr>
            <p:nvPr/>
          </p:nvSpPr>
          <p:spPr bwMode="auto">
            <a:xfrm>
              <a:off x="1455" y="1494"/>
              <a:ext cx="1569" cy="618"/>
            </a:xfrm>
            <a:custGeom>
              <a:avLst/>
              <a:gdLst>
                <a:gd name="T0" fmla="*/ 0 w 3060"/>
                <a:gd name="T1" fmla="*/ 1317 h 1317"/>
                <a:gd name="T2" fmla="*/ 360 w 3060"/>
                <a:gd name="T3" fmla="*/ 777 h 1317"/>
                <a:gd name="T4" fmla="*/ 885 w 3060"/>
                <a:gd name="T5" fmla="*/ 432 h 1317"/>
                <a:gd name="T6" fmla="*/ 1170 w 3060"/>
                <a:gd name="T7" fmla="*/ 222 h 1317"/>
                <a:gd name="T8" fmla="*/ 1905 w 3060"/>
                <a:gd name="T9" fmla="*/ 12 h 1317"/>
                <a:gd name="T10" fmla="*/ 2265 w 3060"/>
                <a:gd name="T11" fmla="*/ 147 h 1317"/>
                <a:gd name="T12" fmla="*/ 2685 w 3060"/>
                <a:gd name="T13" fmla="*/ 567 h 1317"/>
                <a:gd name="T14" fmla="*/ 3060 w 3060"/>
                <a:gd name="T15" fmla="*/ 1317 h 1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60" h="1317">
                  <a:moveTo>
                    <a:pt x="0" y="1317"/>
                  </a:moveTo>
                  <a:cubicBezTo>
                    <a:pt x="120" y="1122"/>
                    <a:pt x="213" y="924"/>
                    <a:pt x="360" y="777"/>
                  </a:cubicBezTo>
                  <a:cubicBezTo>
                    <a:pt x="507" y="630"/>
                    <a:pt x="750" y="525"/>
                    <a:pt x="885" y="432"/>
                  </a:cubicBezTo>
                  <a:cubicBezTo>
                    <a:pt x="1020" y="339"/>
                    <a:pt x="1000" y="292"/>
                    <a:pt x="1170" y="222"/>
                  </a:cubicBezTo>
                  <a:cubicBezTo>
                    <a:pt x="1340" y="152"/>
                    <a:pt x="1723" y="24"/>
                    <a:pt x="1905" y="12"/>
                  </a:cubicBezTo>
                  <a:cubicBezTo>
                    <a:pt x="2087" y="0"/>
                    <a:pt x="2135" y="55"/>
                    <a:pt x="2265" y="147"/>
                  </a:cubicBezTo>
                  <a:cubicBezTo>
                    <a:pt x="2395" y="239"/>
                    <a:pt x="2553" y="372"/>
                    <a:pt x="2685" y="567"/>
                  </a:cubicBezTo>
                  <a:cubicBezTo>
                    <a:pt x="2817" y="762"/>
                    <a:pt x="2982" y="1161"/>
                    <a:pt x="3060" y="1317"/>
                  </a:cubicBezTo>
                </a:path>
              </a:pathLst>
            </a:custGeom>
            <a:noFill/>
            <a:ln w="19050" cap="flat">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18" name="Freeform 42">
              <a:extLst>
                <a:ext uri="{FF2B5EF4-FFF2-40B4-BE49-F238E27FC236}">
                  <a16:creationId xmlns:a16="http://schemas.microsoft.com/office/drawing/2014/main" id="{CE0E9E98-B838-41F8-B72F-3BC9CCC93B9D}"/>
                </a:ext>
              </a:extLst>
            </p:cNvPr>
            <p:cNvSpPr>
              <a:spLocks/>
            </p:cNvSpPr>
            <p:nvPr/>
          </p:nvSpPr>
          <p:spPr bwMode="auto">
            <a:xfrm>
              <a:off x="1448" y="1622"/>
              <a:ext cx="1384" cy="490"/>
            </a:xfrm>
            <a:custGeom>
              <a:avLst/>
              <a:gdLst>
                <a:gd name="T0" fmla="*/ 0 w 3060"/>
                <a:gd name="T1" fmla="*/ 1317 h 1317"/>
                <a:gd name="T2" fmla="*/ 360 w 3060"/>
                <a:gd name="T3" fmla="*/ 777 h 1317"/>
                <a:gd name="T4" fmla="*/ 885 w 3060"/>
                <a:gd name="T5" fmla="*/ 432 h 1317"/>
                <a:gd name="T6" fmla="*/ 1170 w 3060"/>
                <a:gd name="T7" fmla="*/ 222 h 1317"/>
                <a:gd name="T8" fmla="*/ 1905 w 3060"/>
                <a:gd name="T9" fmla="*/ 12 h 1317"/>
                <a:gd name="T10" fmla="*/ 2265 w 3060"/>
                <a:gd name="T11" fmla="*/ 147 h 1317"/>
                <a:gd name="T12" fmla="*/ 2685 w 3060"/>
                <a:gd name="T13" fmla="*/ 567 h 1317"/>
                <a:gd name="T14" fmla="*/ 3060 w 3060"/>
                <a:gd name="T15" fmla="*/ 1317 h 1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60" h="1317">
                  <a:moveTo>
                    <a:pt x="0" y="1317"/>
                  </a:moveTo>
                  <a:cubicBezTo>
                    <a:pt x="120" y="1122"/>
                    <a:pt x="213" y="924"/>
                    <a:pt x="360" y="777"/>
                  </a:cubicBezTo>
                  <a:cubicBezTo>
                    <a:pt x="507" y="630"/>
                    <a:pt x="750" y="525"/>
                    <a:pt x="885" y="432"/>
                  </a:cubicBezTo>
                  <a:cubicBezTo>
                    <a:pt x="1020" y="339"/>
                    <a:pt x="1000" y="292"/>
                    <a:pt x="1170" y="222"/>
                  </a:cubicBezTo>
                  <a:cubicBezTo>
                    <a:pt x="1340" y="152"/>
                    <a:pt x="1723" y="24"/>
                    <a:pt x="1905" y="12"/>
                  </a:cubicBezTo>
                  <a:cubicBezTo>
                    <a:pt x="2087" y="0"/>
                    <a:pt x="2135" y="55"/>
                    <a:pt x="2265" y="147"/>
                  </a:cubicBezTo>
                  <a:cubicBezTo>
                    <a:pt x="2395" y="239"/>
                    <a:pt x="2553" y="372"/>
                    <a:pt x="2685" y="567"/>
                  </a:cubicBezTo>
                  <a:cubicBezTo>
                    <a:pt x="2817" y="762"/>
                    <a:pt x="2982" y="1161"/>
                    <a:pt x="3060" y="1317"/>
                  </a:cubicBezTo>
                </a:path>
              </a:pathLst>
            </a:custGeom>
            <a:noFill/>
            <a:ln w="19050" cap="flat">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19" name="Line 43">
              <a:extLst>
                <a:ext uri="{FF2B5EF4-FFF2-40B4-BE49-F238E27FC236}">
                  <a16:creationId xmlns:a16="http://schemas.microsoft.com/office/drawing/2014/main" id="{4BD76B30-2C15-4388-BDA2-D08FD637F3A2}"/>
                </a:ext>
              </a:extLst>
            </p:cNvPr>
            <p:cNvSpPr>
              <a:spLocks noChangeShapeType="1"/>
            </p:cNvSpPr>
            <p:nvPr/>
          </p:nvSpPr>
          <p:spPr bwMode="auto">
            <a:xfrm flipH="1">
              <a:off x="3168" y="1941"/>
              <a:ext cx="391" cy="17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20" name="Line 44">
              <a:extLst>
                <a:ext uri="{FF2B5EF4-FFF2-40B4-BE49-F238E27FC236}">
                  <a16:creationId xmlns:a16="http://schemas.microsoft.com/office/drawing/2014/main" id="{C75CA3EB-1016-4959-8215-ECF1F8A093AE}"/>
                </a:ext>
              </a:extLst>
            </p:cNvPr>
            <p:cNvSpPr>
              <a:spLocks noChangeShapeType="1"/>
            </p:cNvSpPr>
            <p:nvPr/>
          </p:nvSpPr>
          <p:spPr bwMode="auto">
            <a:xfrm flipV="1">
              <a:off x="2092" y="2112"/>
              <a:ext cx="548" cy="1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21" name="Freeform 45">
              <a:extLst>
                <a:ext uri="{FF2B5EF4-FFF2-40B4-BE49-F238E27FC236}">
                  <a16:creationId xmlns:a16="http://schemas.microsoft.com/office/drawing/2014/main" id="{77A4A287-6DA2-46C2-9304-544AEA438DAC}"/>
                </a:ext>
              </a:extLst>
            </p:cNvPr>
            <p:cNvSpPr>
              <a:spLocks/>
            </p:cNvSpPr>
            <p:nvPr/>
          </p:nvSpPr>
          <p:spPr bwMode="auto">
            <a:xfrm>
              <a:off x="2256" y="1344"/>
              <a:ext cx="376" cy="405"/>
            </a:xfrm>
            <a:custGeom>
              <a:avLst/>
              <a:gdLst>
                <a:gd name="T0" fmla="*/ 0 w 397"/>
                <a:gd name="T1" fmla="*/ 467 h 467"/>
                <a:gd name="T2" fmla="*/ 121 w 397"/>
                <a:gd name="T3" fmla="*/ 155 h 467"/>
                <a:gd name="T4" fmla="*/ 397 w 397"/>
                <a:gd name="T5" fmla="*/ 0 h 467"/>
              </a:gdLst>
              <a:ahLst/>
              <a:cxnLst>
                <a:cxn ang="0">
                  <a:pos x="T0" y="T1"/>
                </a:cxn>
                <a:cxn ang="0">
                  <a:pos x="T2" y="T3"/>
                </a:cxn>
                <a:cxn ang="0">
                  <a:pos x="T4" y="T5"/>
                </a:cxn>
              </a:cxnLst>
              <a:rect l="0" t="0" r="r" b="b"/>
              <a:pathLst>
                <a:path w="397" h="467">
                  <a:moveTo>
                    <a:pt x="0" y="467"/>
                  </a:moveTo>
                  <a:cubicBezTo>
                    <a:pt x="21" y="415"/>
                    <a:pt x="55" y="233"/>
                    <a:pt x="121" y="155"/>
                  </a:cubicBezTo>
                  <a:cubicBezTo>
                    <a:pt x="187" y="77"/>
                    <a:pt x="340" y="32"/>
                    <a:pt x="397" y="0"/>
                  </a:cubicBezTo>
                </a:path>
              </a:pathLst>
            </a:custGeom>
            <a:noFill/>
            <a:ln w="2857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22" name="Text Box 46">
              <a:extLst>
                <a:ext uri="{FF2B5EF4-FFF2-40B4-BE49-F238E27FC236}">
                  <a16:creationId xmlns:a16="http://schemas.microsoft.com/office/drawing/2014/main" id="{5A0E396A-D15E-47AC-9050-8542E2D6FF9C}"/>
                </a:ext>
              </a:extLst>
            </p:cNvPr>
            <p:cNvSpPr txBox="1">
              <a:spLocks noChangeArrowheads="1"/>
            </p:cNvSpPr>
            <p:nvPr/>
          </p:nvSpPr>
          <p:spPr bwMode="auto">
            <a:xfrm rot="18900000">
              <a:off x="1897" y="1296"/>
              <a:ext cx="74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400">
                  <a:latin typeface="Arial" panose="020B0604020202020204" pitchFamily="34" charset="0"/>
                </a:rPr>
                <a:t>Range of AF</a:t>
              </a:r>
            </a:p>
          </p:txBody>
        </p:sp>
      </p:grpSp>
      <p:graphicFrame>
        <p:nvGraphicFramePr>
          <p:cNvPr id="75823" name="Object 47">
            <a:extLst>
              <a:ext uri="{FF2B5EF4-FFF2-40B4-BE49-F238E27FC236}">
                <a16:creationId xmlns:a16="http://schemas.microsoft.com/office/drawing/2014/main" id="{C00043E7-E865-42B9-B7E8-F4A125FBCA5E}"/>
              </a:ext>
            </a:extLst>
          </p:cNvPr>
          <p:cNvGraphicFramePr>
            <a:graphicFrameLocks noChangeAspect="1"/>
          </p:cNvGraphicFramePr>
          <p:nvPr/>
        </p:nvGraphicFramePr>
        <p:xfrm>
          <a:off x="5638800" y="2133600"/>
          <a:ext cx="2925763" cy="573088"/>
        </p:xfrm>
        <a:graphic>
          <a:graphicData uri="http://schemas.openxmlformats.org/presentationml/2006/ole">
            <mc:AlternateContent xmlns:mc="http://schemas.openxmlformats.org/markup-compatibility/2006">
              <mc:Choice xmlns:v="urn:schemas-microsoft-com:vml" Requires="v">
                <p:oleObj spid="_x0000_s75831" name="Equation" r:id="rId5" imgW="1879560" imgH="368280" progId="Equation.3">
                  <p:embed/>
                </p:oleObj>
              </mc:Choice>
              <mc:Fallback>
                <p:oleObj name="Equation" r:id="rId5" imgW="1879560" imgH="368280" progId="Equation.3">
                  <p:embed/>
                  <p:pic>
                    <p:nvPicPr>
                      <p:cNvPr id="0" name="Object 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133600"/>
                        <a:ext cx="2925763" cy="5730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5824" name="Picture 48" descr="df_cbnosssc">
            <a:extLst>
              <a:ext uri="{FF2B5EF4-FFF2-40B4-BE49-F238E27FC236}">
                <a16:creationId xmlns:a16="http://schemas.microsoft.com/office/drawing/2014/main" id="{D1E9512A-B387-4BD3-A4ED-0CF35C9F9A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448" t="16489" r="5116" b="20186"/>
          <a:stretch>
            <a:fillRect/>
          </a:stretch>
        </p:blipFill>
        <p:spPr bwMode="auto">
          <a:xfrm>
            <a:off x="4572000" y="4114800"/>
            <a:ext cx="44958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25" name="Text Box 49">
            <a:extLst>
              <a:ext uri="{FF2B5EF4-FFF2-40B4-BE49-F238E27FC236}">
                <a16:creationId xmlns:a16="http://schemas.microsoft.com/office/drawing/2014/main" id="{14FC38EB-357F-4F07-9A5D-E4A8EE14069D}"/>
              </a:ext>
            </a:extLst>
          </p:cNvPr>
          <p:cNvSpPr txBox="1">
            <a:spLocks noChangeArrowheads="1"/>
          </p:cNvSpPr>
          <p:nvPr/>
        </p:nvSpPr>
        <p:spPr bwMode="auto">
          <a:xfrm>
            <a:off x="381000" y="6553200"/>
            <a:ext cx="83454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Green Lakes Valley Accumulation Factors. Jinsheng You, Unpublished PhD 2004</a:t>
            </a:r>
          </a:p>
        </p:txBody>
      </p:sp>
      <p:sp>
        <p:nvSpPr>
          <p:cNvPr id="75828" name="Text Box 52">
            <a:extLst>
              <a:ext uri="{FF2B5EF4-FFF2-40B4-BE49-F238E27FC236}">
                <a16:creationId xmlns:a16="http://schemas.microsoft.com/office/drawing/2014/main" id="{BD00D8A6-2585-49DF-94F1-032E8F4FD014}"/>
              </a:ext>
            </a:extLst>
          </p:cNvPr>
          <p:cNvSpPr txBox="1">
            <a:spLocks noChangeArrowheads="1"/>
          </p:cNvSpPr>
          <p:nvPr/>
        </p:nvSpPr>
        <p:spPr bwMode="auto">
          <a:xfrm>
            <a:off x="0" y="38862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Snow Covered Area Images</a:t>
            </a:r>
          </a:p>
        </p:txBody>
      </p:sp>
      <p:sp>
        <p:nvSpPr>
          <p:cNvPr id="75829" name="Text Box 53">
            <a:extLst>
              <a:ext uri="{FF2B5EF4-FFF2-40B4-BE49-F238E27FC236}">
                <a16:creationId xmlns:a16="http://schemas.microsoft.com/office/drawing/2014/main" id="{C8FC0FA4-BF89-4D9E-B34C-311AC778B438}"/>
              </a:ext>
            </a:extLst>
          </p:cNvPr>
          <p:cNvSpPr txBox="1">
            <a:spLocks noChangeArrowheads="1"/>
          </p:cNvSpPr>
          <p:nvPr/>
        </p:nvSpPr>
        <p:spPr bwMode="auto">
          <a:xfrm>
            <a:off x="4876800" y="3886200"/>
            <a:ext cx="388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Estimated Accumulation Factor</a:t>
            </a:r>
          </a:p>
        </p:txBody>
      </p:sp>
      <p:sp>
        <p:nvSpPr>
          <p:cNvPr id="75830" name="Rectangle 54">
            <a:extLst>
              <a:ext uri="{FF2B5EF4-FFF2-40B4-BE49-F238E27FC236}">
                <a16:creationId xmlns:a16="http://schemas.microsoft.com/office/drawing/2014/main" id="{B00FE8D6-05D5-48AF-84C5-D1E0C9EC2BF5}"/>
              </a:ext>
            </a:extLst>
          </p:cNvPr>
          <p:cNvSpPr>
            <a:spLocks noChangeArrowheads="1"/>
          </p:cNvSpPr>
          <p:nvPr/>
        </p:nvSpPr>
        <p:spPr bwMode="auto">
          <a:xfrm>
            <a:off x="5613400" y="2036763"/>
            <a:ext cx="3009900" cy="798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5" name="Picture 7" descr="snowtran3d1">
            <a:extLst>
              <a:ext uri="{FF2B5EF4-FFF2-40B4-BE49-F238E27FC236}">
                <a16:creationId xmlns:a16="http://schemas.microsoft.com/office/drawing/2014/main" id="{AC9AB7F0-F7C6-4C8E-92F2-19DE26239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41" t="3522" r="2641" b="4402"/>
          <a:stretch>
            <a:fillRect/>
          </a:stretch>
        </p:blipFill>
        <p:spPr bwMode="auto">
          <a:xfrm>
            <a:off x="311150" y="2141538"/>
            <a:ext cx="4633913" cy="33512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8857" name="Rectangle 9">
            <a:extLst>
              <a:ext uri="{FF2B5EF4-FFF2-40B4-BE49-F238E27FC236}">
                <a16:creationId xmlns:a16="http://schemas.microsoft.com/office/drawing/2014/main" id="{A96CA5BD-8132-4916-8A26-F806E1D43CBC}"/>
              </a:ext>
            </a:extLst>
          </p:cNvPr>
          <p:cNvSpPr>
            <a:spLocks noGrp="1" noChangeArrowheads="1"/>
          </p:cNvSpPr>
          <p:nvPr>
            <p:ph type="title"/>
          </p:nvPr>
        </p:nvSpPr>
        <p:spPr>
          <a:xfrm>
            <a:off x="660400" y="334963"/>
            <a:ext cx="4667250" cy="1143000"/>
          </a:xfrm>
        </p:spPr>
        <p:txBody>
          <a:bodyPr/>
          <a:lstStyle/>
          <a:p>
            <a:r>
              <a:rPr lang="en-US" altLang="en-US" sz="3200"/>
              <a:t>Estimating Accumulation Factor from Blowing Snow Model</a:t>
            </a:r>
          </a:p>
        </p:txBody>
      </p:sp>
      <p:sp>
        <p:nvSpPr>
          <p:cNvPr id="78859" name="Rectangle 11">
            <a:extLst>
              <a:ext uri="{FF2B5EF4-FFF2-40B4-BE49-F238E27FC236}">
                <a16:creationId xmlns:a16="http://schemas.microsoft.com/office/drawing/2014/main" id="{86C1CDE9-287E-422A-9E5A-2CAD8186ADED}"/>
              </a:ext>
            </a:extLst>
          </p:cNvPr>
          <p:cNvSpPr>
            <a:spLocks noChangeArrowheads="1"/>
          </p:cNvSpPr>
          <p:nvPr/>
        </p:nvSpPr>
        <p:spPr bwMode="auto">
          <a:xfrm>
            <a:off x="4916488" y="1312863"/>
            <a:ext cx="3883025" cy="387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8" name="Rectangle 10">
            <a:extLst>
              <a:ext uri="{FF2B5EF4-FFF2-40B4-BE49-F238E27FC236}">
                <a16:creationId xmlns:a16="http://schemas.microsoft.com/office/drawing/2014/main" id="{A6E2E493-E052-4AC6-B388-25D1CC99BAFC}"/>
              </a:ext>
            </a:extLst>
          </p:cNvPr>
          <p:cNvSpPr>
            <a:spLocks noGrp="1" noChangeArrowheads="1"/>
          </p:cNvSpPr>
          <p:nvPr>
            <p:ph type="body" idx="1"/>
          </p:nvPr>
        </p:nvSpPr>
        <p:spPr>
          <a:xfrm>
            <a:off x="4886325" y="869950"/>
            <a:ext cx="4108450" cy="5641975"/>
          </a:xfrm>
        </p:spPr>
        <p:txBody>
          <a:bodyPr/>
          <a:lstStyle/>
          <a:p>
            <a:pPr marL="0" indent="0">
              <a:buFont typeface="Wingdings" panose="05000000000000000000" pitchFamily="2" charset="2"/>
              <a:buNone/>
            </a:pPr>
            <a:r>
              <a:rPr lang="en-US" altLang="en-US"/>
              <a:t>SnowTran-3D:</a:t>
            </a:r>
          </a:p>
          <a:p>
            <a:pPr marL="461963" lvl="1" indent="-236538"/>
            <a:r>
              <a:rPr lang="en-US" altLang="en-US"/>
              <a:t>Wind modeled over topography producing deposition and erosion</a:t>
            </a:r>
          </a:p>
          <a:p>
            <a:pPr marL="461963" lvl="1" indent="-236538"/>
            <a:r>
              <a:rPr lang="en-US" altLang="en-US"/>
              <a:t>outputs snow depth</a:t>
            </a:r>
          </a:p>
          <a:p>
            <a:pPr marL="461963" lvl="1" indent="-236538"/>
            <a:r>
              <a:rPr lang="en-US" altLang="en-US"/>
              <a:t>accumulation factors defined as the ratio of simulated SWE to the water equivalent of snowfall</a:t>
            </a:r>
          </a:p>
        </p:txBody>
      </p:sp>
      <p:sp>
        <p:nvSpPr>
          <p:cNvPr id="78860" name="Rectangle 12">
            <a:extLst>
              <a:ext uri="{FF2B5EF4-FFF2-40B4-BE49-F238E27FC236}">
                <a16:creationId xmlns:a16="http://schemas.microsoft.com/office/drawing/2014/main" id="{F745DADD-AD0D-4F83-AE3F-412E3135633F}"/>
              </a:ext>
            </a:extLst>
          </p:cNvPr>
          <p:cNvSpPr>
            <a:spLocks noChangeArrowheads="1"/>
          </p:cNvSpPr>
          <p:nvPr/>
        </p:nvSpPr>
        <p:spPr bwMode="auto">
          <a:xfrm>
            <a:off x="158750" y="6216650"/>
            <a:ext cx="8775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t>Liston, G. E. and M. Sturm, (1998), "A Snow-Transport Model for Complex Terrain," </a:t>
            </a:r>
            <a:r>
              <a:rPr lang="en-US" altLang="en-US" sz="1600" u="sng"/>
              <a:t>Journal of Glaciology</a:t>
            </a:r>
            <a:r>
              <a:rPr lang="en-US" altLang="en-US" sz="1600"/>
              <a:t>, 44(148): 498-516.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0904" name="Picture 8" descr="TG Vegetation Map">
            <a:extLst>
              <a:ext uri="{FF2B5EF4-FFF2-40B4-BE49-F238E27FC236}">
                <a16:creationId xmlns:a16="http://schemas.microsoft.com/office/drawing/2014/main" id="{F46B50C0-CFEE-4D5A-B827-532434527C53}"/>
              </a:ext>
            </a:extLst>
          </p:cNvPr>
          <p:cNvPicPr>
            <a:picLocks noChangeArrowheads="1"/>
          </p:cNvPicPr>
          <p:nvPr/>
        </p:nvPicPr>
        <p:blipFill>
          <a:blip r:embed="rId3">
            <a:clrChange>
              <a:clrFrom>
                <a:srgbClr val="F1F7E9"/>
              </a:clrFrom>
              <a:clrTo>
                <a:srgbClr val="F1F7E9">
                  <a:alpha val="0"/>
                </a:srgbClr>
              </a:clrTo>
            </a:clrChange>
            <a:extLst>
              <a:ext uri="{28A0092B-C50C-407E-A947-70E740481C1C}">
                <a14:useLocalDpi xmlns:a14="http://schemas.microsoft.com/office/drawing/2010/main" val="0"/>
              </a:ext>
            </a:extLst>
          </a:blip>
          <a:srcRect/>
          <a:stretch>
            <a:fillRect/>
          </a:stretch>
        </p:blipFill>
        <p:spPr bwMode="auto">
          <a:xfrm>
            <a:off x="106363" y="692150"/>
            <a:ext cx="4452937" cy="5064125"/>
          </a:xfrm>
          <a:prstGeom prst="rect">
            <a:avLst/>
          </a:prstGeom>
          <a:noFill/>
          <a:extLst>
            <a:ext uri="{909E8E84-426E-40DD-AFC4-6F175D3DCCD1}">
              <a14:hiddenFill xmlns:a14="http://schemas.microsoft.com/office/drawing/2010/main">
                <a:solidFill>
                  <a:srgbClr val="FFFFFF"/>
                </a:solidFill>
              </a14:hiddenFill>
            </a:ext>
          </a:extLst>
        </p:spPr>
      </p:pic>
      <p:sp>
        <p:nvSpPr>
          <p:cNvPr id="80905" name="Rectangle 9">
            <a:extLst>
              <a:ext uri="{FF2B5EF4-FFF2-40B4-BE49-F238E27FC236}">
                <a16:creationId xmlns:a16="http://schemas.microsoft.com/office/drawing/2014/main" id="{35D4E289-7113-4CBE-BD73-2BE6FBCCF238}"/>
              </a:ext>
            </a:extLst>
          </p:cNvPr>
          <p:cNvSpPr>
            <a:spLocks noGrp="1" noChangeArrowheads="1"/>
          </p:cNvSpPr>
          <p:nvPr>
            <p:ph type="title"/>
          </p:nvPr>
        </p:nvSpPr>
        <p:spPr>
          <a:xfrm>
            <a:off x="874713" y="0"/>
            <a:ext cx="7313612" cy="1143000"/>
          </a:xfrm>
        </p:spPr>
        <p:txBody>
          <a:bodyPr/>
          <a:lstStyle/>
          <a:p>
            <a:pPr algn="ctr"/>
            <a:r>
              <a:rPr lang="en-US" altLang="en-US" sz="3200"/>
              <a:t>SnowTran-3D Simulations at Reynolds Creek</a:t>
            </a:r>
          </a:p>
        </p:txBody>
      </p:sp>
      <p:pic>
        <p:nvPicPr>
          <p:cNvPr id="80907" name="Picture 11" descr="CDF comparison of SWE (USC)">
            <a:extLst>
              <a:ext uri="{FF2B5EF4-FFF2-40B4-BE49-F238E27FC236}">
                <a16:creationId xmlns:a16="http://schemas.microsoft.com/office/drawing/2014/main" id="{D6092514-200C-4068-8BF3-1FB039B49E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21" t="13028" r="6442" b="3908"/>
          <a:stretch>
            <a:fillRect/>
          </a:stretch>
        </p:blipFill>
        <p:spPr bwMode="auto">
          <a:xfrm>
            <a:off x="4957763" y="3727450"/>
            <a:ext cx="4025900" cy="3052763"/>
          </a:xfrm>
          <a:prstGeom prst="rect">
            <a:avLst/>
          </a:prstGeom>
          <a:noFill/>
          <a:extLst>
            <a:ext uri="{909E8E84-426E-40DD-AFC4-6F175D3DCCD1}">
              <a14:hiddenFill xmlns:a14="http://schemas.microsoft.com/office/drawing/2010/main">
                <a:solidFill>
                  <a:srgbClr val="FFFFFF"/>
                </a:solidFill>
              </a14:hiddenFill>
            </a:ext>
          </a:extLst>
        </p:spPr>
      </p:pic>
      <p:grpSp>
        <p:nvGrpSpPr>
          <p:cNvPr id="80910" name="Group 14">
            <a:extLst>
              <a:ext uri="{FF2B5EF4-FFF2-40B4-BE49-F238E27FC236}">
                <a16:creationId xmlns:a16="http://schemas.microsoft.com/office/drawing/2014/main" id="{5245658C-B7A7-474B-B560-698B7239FE83}"/>
              </a:ext>
            </a:extLst>
          </p:cNvPr>
          <p:cNvGrpSpPr>
            <a:grpSpLocks/>
          </p:cNvGrpSpPr>
          <p:nvPr/>
        </p:nvGrpSpPr>
        <p:grpSpPr bwMode="auto">
          <a:xfrm>
            <a:off x="5480050" y="500063"/>
            <a:ext cx="2843213" cy="3221037"/>
            <a:chOff x="3431" y="245"/>
            <a:chExt cx="1791" cy="2029"/>
          </a:xfrm>
        </p:grpSpPr>
        <p:pic>
          <p:nvPicPr>
            <p:cNvPr id="80906" name="Picture 10" descr="PDIMS5PScat030393">
              <a:extLst>
                <a:ext uri="{FF2B5EF4-FFF2-40B4-BE49-F238E27FC236}">
                  <a16:creationId xmlns:a16="http://schemas.microsoft.com/office/drawing/2014/main" id="{2B4342E3-69C4-422A-B0F4-0A02D90E1D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5454" r="16364"/>
            <a:stretch>
              <a:fillRect/>
            </a:stretch>
          </p:blipFill>
          <p:spPr bwMode="auto">
            <a:xfrm>
              <a:off x="3431" y="245"/>
              <a:ext cx="1791" cy="2029"/>
            </a:xfrm>
            <a:prstGeom prst="rect">
              <a:avLst/>
            </a:prstGeom>
            <a:noFill/>
            <a:extLst>
              <a:ext uri="{909E8E84-426E-40DD-AFC4-6F175D3DCCD1}">
                <a14:hiddenFill xmlns:a14="http://schemas.microsoft.com/office/drawing/2010/main">
                  <a:solidFill>
                    <a:srgbClr val="FFFFFF"/>
                  </a:solidFill>
                </a14:hiddenFill>
              </a:ext>
            </a:extLst>
          </p:spPr>
        </p:pic>
        <p:sp>
          <p:nvSpPr>
            <p:cNvPr id="80909" name="Rectangle 13">
              <a:extLst>
                <a:ext uri="{FF2B5EF4-FFF2-40B4-BE49-F238E27FC236}">
                  <a16:creationId xmlns:a16="http://schemas.microsoft.com/office/drawing/2014/main" id="{E1644DE9-0B5B-4232-8EC6-4E30D6196AD7}"/>
                </a:ext>
              </a:extLst>
            </p:cNvPr>
            <p:cNvSpPr>
              <a:spLocks noChangeArrowheads="1"/>
            </p:cNvSpPr>
            <p:nvPr/>
          </p:nvSpPr>
          <p:spPr bwMode="auto">
            <a:xfrm>
              <a:off x="3829" y="529"/>
              <a:ext cx="454" cy="2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8" name="Text Box 12">
              <a:extLst>
                <a:ext uri="{FF2B5EF4-FFF2-40B4-BE49-F238E27FC236}">
                  <a16:creationId xmlns:a16="http://schemas.microsoft.com/office/drawing/2014/main" id="{B272D774-D045-4CB4-9DF6-DE60712B45E2}"/>
                </a:ext>
              </a:extLst>
            </p:cNvPr>
            <p:cNvSpPr txBox="1">
              <a:spLocks noChangeArrowheads="1"/>
            </p:cNvSpPr>
            <p:nvPr/>
          </p:nvSpPr>
          <p:spPr bwMode="auto">
            <a:xfrm>
              <a:off x="3775" y="471"/>
              <a:ext cx="116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Point comparison</a:t>
              </a:r>
            </a:p>
          </p:txBody>
        </p:sp>
      </p:grpSp>
      <p:sp>
        <p:nvSpPr>
          <p:cNvPr id="80911" name="Text Box 15">
            <a:extLst>
              <a:ext uri="{FF2B5EF4-FFF2-40B4-BE49-F238E27FC236}">
                <a16:creationId xmlns:a16="http://schemas.microsoft.com/office/drawing/2014/main" id="{0F9CAFE5-856F-46E1-94E8-8E538452A1E6}"/>
              </a:ext>
            </a:extLst>
          </p:cNvPr>
          <p:cNvSpPr txBox="1">
            <a:spLocks noChangeArrowheads="1"/>
          </p:cNvSpPr>
          <p:nvPr/>
        </p:nvSpPr>
        <p:spPr bwMode="auto">
          <a:xfrm>
            <a:off x="6881813" y="4284663"/>
            <a:ext cx="16621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Distribution comparison</a:t>
            </a:r>
          </a:p>
        </p:txBody>
      </p:sp>
      <p:sp>
        <p:nvSpPr>
          <p:cNvPr id="80912" name="Rectangle 16">
            <a:extLst>
              <a:ext uri="{FF2B5EF4-FFF2-40B4-BE49-F238E27FC236}">
                <a16:creationId xmlns:a16="http://schemas.microsoft.com/office/drawing/2014/main" id="{78E782E2-C742-4B09-80B8-D73C78EFFFC6}"/>
              </a:ext>
            </a:extLst>
          </p:cNvPr>
          <p:cNvSpPr>
            <a:spLocks noChangeArrowheads="1"/>
          </p:cNvSpPr>
          <p:nvPr/>
        </p:nvSpPr>
        <p:spPr bwMode="auto">
          <a:xfrm>
            <a:off x="0" y="5913438"/>
            <a:ext cx="49641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t>Prasad, R., D. G. Tarboton, G. E. Liston, C. H. Luce and M. S. Seyfried, (2001), "Testing a Blowing Snow Model against Distributed Snow Measurements at Upper Sheep Creek, Idaho, USA," </a:t>
            </a:r>
            <a:r>
              <a:rPr lang="en-US" altLang="en-US" sz="1200" u="sng"/>
              <a:t>Water Resources Research</a:t>
            </a:r>
            <a:r>
              <a:rPr lang="en-US" altLang="en-US" sz="1200"/>
              <a:t>, 37(5): 1341-1356.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3449ECEF-207D-493C-B8B5-AC9BFCE215CF}"/>
              </a:ext>
            </a:extLst>
          </p:cNvPr>
          <p:cNvSpPr>
            <a:spLocks noGrp="1" noChangeArrowheads="1"/>
          </p:cNvSpPr>
          <p:nvPr>
            <p:ph type="title"/>
          </p:nvPr>
        </p:nvSpPr>
        <p:spPr/>
        <p:txBody>
          <a:bodyPr/>
          <a:lstStyle/>
          <a:p>
            <a:r>
              <a:rPr lang="en-US" altLang="en-US" sz="3200"/>
              <a:t>Accumulation Factor estimated from topography using empirical rules</a:t>
            </a:r>
          </a:p>
        </p:txBody>
      </p:sp>
      <p:pic>
        <p:nvPicPr>
          <p:cNvPr id="44036" name="Picture 4" descr="figs1_3_4_5_3_0001">
            <a:extLst>
              <a:ext uri="{FF2B5EF4-FFF2-40B4-BE49-F238E27FC236}">
                <a16:creationId xmlns:a16="http://schemas.microsoft.com/office/drawing/2014/main" id="{D96DD21A-8BF4-493C-A097-27306399D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1913" y="1744663"/>
            <a:ext cx="4378325" cy="4210050"/>
          </a:xfrm>
          <a:prstGeom prst="rect">
            <a:avLst/>
          </a:prstGeom>
          <a:noFill/>
          <a:extLst>
            <a:ext uri="{909E8E84-426E-40DD-AFC4-6F175D3DCCD1}">
              <a14:hiddenFill xmlns:a14="http://schemas.microsoft.com/office/drawing/2010/main">
                <a:solidFill>
                  <a:srgbClr val="FFFFFF"/>
                </a:solidFill>
              </a14:hiddenFill>
            </a:ext>
          </a:extLst>
        </p:spPr>
      </p:pic>
      <p:sp>
        <p:nvSpPr>
          <p:cNvPr id="44039" name="Text Box 7">
            <a:extLst>
              <a:ext uri="{FF2B5EF4-FFF2-40B4-BE49-F238E27FC236}">
                <a16:creationId xmlns:a16="http://schemas.microsoft.com/office/drawing/2014/main" id="{7B966DB2-A773-4083-B8FA-B75D7775B107}"/>
              </a:ext>
            </a:extLst>
          </p:cNvPr>
          <p:cNvSpPr txBox="1">
            <a:spLocks noChangeArrowheads="1"/>
          </p:cNvSpPr>
          <p:nvPr/>
        </p:nvSpPr>
        <p:spPr bwMode="auto">
          <a:xfrm>
            <a:off x="263525" y="3414713"/>
            <a:ext cx="4002088"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(a</a:t>
            </a:r>
            <a:r>
              <a:rPr lang="en-US" altLang="en-US" baseline="-25000"/>
              <a:t>1</a:t>
            </a:r>
            <a:r>
              <a:rPr lang="en-US" altLang="en-US"/>
              <a:t>+a</a:t>
            </a:r>
            <a:r>
              <a:rPr lang="en-US" altLang="en-US" baseline="-25000"/>
              <a:t>2</a:t>
            </a:r>
            <a:r>
              <a:rPr lang="en-US" altLang="en-US"/>
              <a:t>z)*(1-f(slope))</a:t>
            </a:r>
          </a:p>
          <a:p>
            <a:pPr algn="ctr">
              <a:spcBef>
                <a:spcPct val="50000"/>
              </a:spcBef>
            </a:pPr>
            <a:r>
              <a:rPr lang="en-US" altLang="en-US"/>
              <a:t>*(1+a</a:t>
            </a:r>
            <a:r>
              <a:rPr lang="en-US" altLang="en-US" baseline="-25000"/>
              <a:t>3</a:t>
            </a:r>
            <a:r>
              <a:rPr lang="en-US" altLang="en-US"/>
              <a:t>curv)</a:t>
            </a:r>
          </a:p>
        </p:txBody>
      </p:sp>
      <p:sp>
        <p:nvSpPr>
          <p:cNvPr id="44040" name="Rectangle 8">
            <a:extLst>
              <a:ext uri="{FF2B5EF4-FFF2-40B4-BE49-F238E27FC236}">
                <a16:creationId xmlns:a16="http://schemas.microsoft.com/office/drawing/2014/main" id="{D2B0105B-CE7A-4BF9-BE3F-DC7B2CFA840C}"/>
              </a:ext>
            </a:extLst>
          </p:cNvPr>
          <p:cNvSpPr>
            <a:spLocks noChangeArrowheads="1"/>
          </p:cNvSpPr>
          <p:nvPr/>
        </p:nvSpPr>
        <p:spPr bwMode="auto">
          <a:xfrm>
            <a:off x="0" y="6127750"/>
            <a:ext cx="91440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t>Blöschl, G., R. Kirnbauer and D. Gutnecht, (1991), "Distributed Snowmelt Simulations in an Alpine Catchment.  1. Model Evaluation on the Basis of Snow Cover Patterns," </a:t>
            </a:r>
            <a:r>
              <a:rPr lang="en-US" altLang="en-US" sz="1400" u="sng"/>
              <a:t>Water Resources Research</a:t>
            </a:r>
            <a:r>
              <a:rPr lang="en-US" altLang="en-US" sz="1400"/>
              <a:t>, 27(12): 3171-3179.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3">
            <a:extLst>
              <a:ext uri="{FF2B5EF4-FFF2-40B4-BE49-F238E27FC236}">
                <a16:creationId xmlns:a16="http://schemas.microsoft.com/office/drawing/2014/main" id="{78881581-9B32-4ADF-B5B7-E478D0813123}"/>
              </a:ext>
            </a:extLst>
          </p:cNvPr>
          <p:cNvSpPr txBox="1">
            <a:spLocks noChangeArrowheads="1"/>
          </p:cNvSpPr>
          <p:nvPr/>
        </p:nvSpPr>
        <p:spPr bwMode="auto">
          <a:xfrm>
            <a:off x="6477000" y="6583363"/>
            <a:ext cx="2368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latin typeface="Times New Roman" panose="02020603050405020304" pitchFamily="18" charset="0"/>
              </a:rPr>
              <a:t>(after Blöschl and Kirnbauer, 1994)</a:t>
            </a:r>
          </a:p>
        </p:txBody>
      </p:sp>
      <p:sp>
        <p:nvSpPr>
          <p:cNvPr id="60420" name="Rectangle 4">
            <a:extLst>
              <a:ext uri="{FF2B5EF4-FFF2-40B4-BE49-F238E27FC236}">
                <a16:creationId xmlns:a16="http://schemas.microsoft.com/office/drawing/2014/main" id="{3537B84D-FCE8-47FD-912A-E57AD170D7F9}"/>
              </a:ext>
            </a:extLst>
          </p:cNvPr>
          <p:cNvSpPr>
            <a:spLocks noGrp="1" noChangeArrowheads="1"/>
          </p:cNvSpPr>
          <p:nvPr>
            <p:ph type="title"/>
          </p:nvPr>
        </p:nvSpPr>
        <p:spPr>
          <a:xfrm>
            <a:off x="1371600" y="152400"/>
            <a:ext cx="7313613" cy="1143000"/>
          </a:xfrm>
        </p:spPr>
        <p:txBody>
          <a:bodyPr/>
          <a:lstStyle/>
          <a:p>
            <a:r>
              <a:rPr lang="en-US" altLang="en-US" sz="3200"/>
              <a:t>Subgrid Variability Parameterization</a:t>
            </a:r>
          </a:p>
        </p:txBody>
      </p:sp>
      <p:grpSp>
        <p:nvGrpSpPr>
          <p:cNvPr id="60481" name="Group 65">
            <a:extLst>
              <a:ext uri="{FF2B5EF4-FFF2-40B4-BE49-F238E27FC236}">
                <a16:creationId xmlns:a16="http://schemas.microsoft.com/office/drawing/2014/main" id="{1DFAA89D-D732-4943-985E-9F93BE9310EE}"/>
              </a:ext>
            </a:extLst>
          </p:cNvPr>
          <p:cNvGrpSpPr>
            <a:grpSpLocks/>
          </p:cNvGrpSpPr>
          <p:nvPr/>
        </p:nvGrpSpPr>
        <p:grpSpPr bwMode="auto">
          <a:xfrm>
            <a:off x="609600" y="1482725"/>
            <a:ext cx="7850188" cy="5299075"/>
            <a:chOff x="384" y="934"/>
            <a:chExt cx="4945" cy="3338"/>
          </a:xfrm>
        </p:grpSpPr>
        <p:sp>
          <p:nvSpPr>
            <p:cNvPr id="60421" name="AutoShape 5">
              <a:extLst>
                <a:ext uri="{FF2B5EF4-FFF2-40B4-BE49-F238E27FC236}">
                  <a16:creationId xmlns:a16="http://schemas.microsoft.com/office/drawing/2014/main" id="{1AB618E7-4617-40E4-9A0A-82E6D2ED8884}"/>
                </a:ext>
              </a:extLst>
            </p:cNvPr>
            <p:cNvSpPr>
              <a:spLocks noChangeAspect="1" noChangeArrowheads="1" noTextEdit="1"/>
            </p:cNvSpPr>
            <p:nvPr/>
          </p:nvSpPr>
          <p:spPr bwMode="auto">
            <a:xfrm>
              <a:off x="384" y="934"/>
              <a:ext cx="4945" cy="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60429" name="Group 13">
              <a:extLst>
                <a:ext uri="{FF2B5EF4-FFF2-40B4-BE49-F238E27FC236}">
                  <a16:creationId xmlns:a16="http://schemas.microsoft.com/office/drawing/2014/main" id="{D360FDBE-0D91-43DC-9F8F-092A43099F25}"/>
                </a:ext>
              </a:extLst>
            </p:cNvPr>
            <p:cNvGrpSpPr>
              <a:grpSpLocks/>
            </p:cNvGrpSpPr>
            <p:nvPr/>
          </p:nvGrpSpPr>
          <p:grpSpPr bwMode="auto">
            <a:xfrm>
              <a:off x="698" y="1125"/>
              <a:ext cx="4621" cy="2691"/>
              <a:chOff x="698" y="1125"/>
              <a:chExt cx="4621" cy="2691"/>
            </a:xfrm>
          </p:grpSpPr>
          <p:grpSp>
            <p:nvGrpSpPr>
              <p:cNvPr id="60425" name="Group 9">
                <a:extLst>
                  <a:ext uri="{FF2B5EF4-FFF2-40B4-BE49-F238E27FC236}">
                    <a16:creationId xmlns:a16="http://schemas.microsoft.com/office/drawing/2014/main" id="{18D021E0-5605-4656-8CBD-E75F8A923C9C}"/>
                  </a:ext>
                </a:extLst>
              </p:cNvPr>
              <p:cNvGrpSpPr>
                <a:grpSpLocks/>
              </p:cNvGrpSpPr>
              <p:nvPr/>
            </p:nvGrpSpPr>
            <p:grpSpPr bwMode="auto">
              <a:xfrm>
                <a:off x="698" y="1125"/>
                <a:ext cx="94" cy="2644"/>
                <a:chOff x="698" y="1125"/>
                <a:chExt cx="94" cy="2644"/>
              </a:xfrm>
            </p:grpSpPr>
            <p:sp>
              <p:nvSpPr>
                <p:cNvPr id="60423" name="Line 7">
                  <a:extLst>
                    <a:ext uri="{FF2B5EF4-FFF2-40B4-BE49-F238E27FC236}">
                      <a16:creationId xmlns:a16="http://schemas.microsoft.com/office/drawing/2014/main" id="{7DC29E3D-9B34-460F-B853-F046663492D4}"/>
                    </a:ext>
                  </a:extLst>
                </p:cNvPr>
                <p:cNvSpPr>
                  <a:spLocks noChangeShapeType="1"/>
                </p:cNvSpPr>
                <p:nvPr/>
              </p:nvSpPr>
              <p:spPr bwMode="auto">
                <a:xfrm flipV="1">
                  <a:off x="744" y="1214"/>
                  <a:ext cx="1" cy="255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4" name="Freeform 8">
                  <a:extLst>
                    <a:ext uri="{FF2B5EF4-FFF2-40B4-BE49-F238E27FC236}">
                      <a16:creationId xmlns:a16="http://schemas.microsoft.com/office/drawing/2014/main" id="{EA1D6EF4-1B24-44AD-BB61-5E212337A519}"/>
                    </a:ext>
                  </a:extLst>
                </p:cNvPr>
                <p:cNvSpPr>
                  <a:spLocks/>
                </p:cNvSpPr>
                <p:nvPr/>
              </p:nvSpPr>
              <p:spPr bwMode="auto">
                <a:xfrm>
                  <a:off x="698" y="1125"/>
                  <a:ext cx="94" cy="92"/>
                </a:xfrm>
                <a:custGeom>
                  <a:avLst/>
                  <a:gdLst>
                    <a:gd name="T0" fmla="*/ 94 w 94"/>
                    <a:gd name="T1" fmla="*/ 92 h 92"/>
                    <a:gd name="T2" fmla="*/ 46 w 94"/>
                    <a:gd name="T3" fmla="*/ 0 h 92"/>
                    <a:gd name="T4" fmla="*/ 0 w 94"/>
                    <a:gd name="T5" fmla="*/ 92 h 92"/>
                    <a:gd name="T6" fmla="*/ 94 w 94"/>
                    <a:gd name="T7" fmla="*/ 92 h 92"/>
                  </a:gdLst>
                  <a:ahLst/>
                  <a:cxnLst>
                    <a:cxn ang="0">
                      <a:pos x="T0" y="T1"/>
                    </a:cxn>
                    <a:cxn ang="0">
                      <a:pos x="T2" y="T3"/>
                    </a:cxn>
                    <a:cxn ang="0">
                      <a:pos x="T4" y="T5"/>
                    </a:cxn>
                    <a:cxn ang="0">
                      <a:pos x="T6" y="T7"/>
                    </a:cxn>
                  </a:cxnLst>
                  <a:rect l="0" t="0" r="r" b="b"/>
                  <a:pathLst>
                    <a:path w="94" h="92">
                      <a:moveTo>
                        <a:pt x="94" y="92"/>
                      </a:moveTo>
                      <a:lnTo>
                        <a:pt x="46" y="0"/>
                      </a:lnTo>
                      <a:lnTo>
                        <a:pt x="0" y="92"/>
                      </a:lnTo>
                      <a:lnTo>
                        <a:pt x="94"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0428" name="Group 12">
                <a:extLst>
                  <a:ext uri="{FF2B5EF4-FFF2-40B4-BE49-F238E27FC236}">
                    <a16:creationId xmlns:a16="http://schemas.microsoft.com/office/drawing/2014/main" id="{07F50A38-A756-47EB-B85D-7E9BA4F0F6EC}"/>
                  </a:ext>
                </a:extLst>
              </p:cNvPr>
              <p:cNvGrpSpPr>
                <a:grpSpLocks/>
              </p:cNvGrpSpPr>
              <p:nvPr/>
            </p:nvGrpSpPr>
            <p:grpSpPr bwMode="auto">
              <a:xfrm>
                <a:off x="744" y="3723"/>
                <a:ext cx="4575" cy="93"/>
                <a:chOff x="744" y="3723"/>
                <a:chExt cx="4575" cy="93"/>
              </a:xfrm>
            </p:grpSpPr>
            <p:sp>
              <p:nvSpPr>
                <p:cNvPr id="60426" name="Line 10">
                  <a:extLst>
                    <a:ext uri="{FF2B5EF4-FFF2-40B4-BE49-F238E27FC236}">
                      <a16:creationId xmlns:a16="http://schemas.microsoft.com/office/drawing/2014/main" id="{FAF8677F-77B5-432E-8FAC-F696D35414EB}"/>
                    </a:ext>
                  </a:extLst>
                </p:cNvPr>
                <p:cNvSpPr>
                  <a:spLocks noChangeShapeType="1"/>
                </p:cNvSpPr>
                <p:nvPr/>
              </p:nvSpPr>
              <p:spPr bwMode="auto">
                <a:xfrm>
                  <a:off x="744" y="3769"/>
                  <a:ext cx="4485"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7" name="Freeform 11">
                  <a:extLst>
                    <a:ext uri="{FF2B5EF4-FFF2-40B4-BE49-F238E27FC236}">
                      <a16:creationId xmlns:a16="http://schemas.microsoft.com/office/drawing/2014/main" id="{6D1945B8-2526-4108-B508-713E7D3C9F0C}"/>
                    </a:ext>
                  </a:extLst>
                </p:cNvPr>
                <p:cNvSpPr>
                  <a:spLocks/>
                </p:cNvSpPr>
                <p:nvPr/>
              </p:nvSpPr>
              <p:spPr bwMode="auto">
                <a:xfrm>
                  <a:off x="5226" y="3723"/>
                  <a:ext cx="93" cy="93"/>
                </a:xfrm>
                <a:custGeom>
                  <a:avLst/>
                  <a:gdLst>
                    <a:gd name="T0" fmla="*/ 0 w 93"/>
                    <a:gd name="T1" fmla="*/ 93 h 93"/>
                    <a:gd name="T2" fmla="*/ 93 w 93"/>
                    <a:gd name="T3" fmla="*/ 46 h 93"/>
                    <a:gd name="T4" fmla="*/ 0 w 93"/>
                    <a:gd name="T5" fmla="*/ 0 h 93"/>
                    <a:gd name="T6" fmla="*/ 0 w 93"/>
                    <a:gd name="T7" fmla="*/ 93 h 93"/>
                  </a:gdLst>
                  <a:ahLst/>
                  <a:cxnLst>
                    <a:cxn ang="0">
                      <a:pos x="T0" y="T1"/>
                    </a:cxn>
                    <a:cxn ang="0">
                      <a:pos x="T2" y="T3"/>
                    </a:cxn>
                    <a:cxn ang="0">
                      <a:pos x="T4" y="T5"/>
                    </a:cxn>
                    <a:cxn ang="0">
                      <a:pos x="T6" y="T7"/>
                    </a:cxn>
                  </a:cxnLst>
                  <a:rect l="0" t="0" r="r" b="b"/>
                  <a:pathLst>
                    <a:path w="93" h="93">
                      <a:moveTo>
                        <a:pt x="0" y="93"/>
                      </a:moveTo>
                      <a:lnTo>
                        <a:pt x="93" y="46"/>
                      </a:lnTo>
                      <a:lnTo>
                        <a:pt x="0" y="0"/>
                      </a:lnTo>
                      <a:lnTo>
                        <a:pt x="0"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60438" name="Group 22">
              <a:extLst>
                <a:ext uri="{FF2B5EF4-FFF2-40B4-BE49-F238E27FC236}">
                  <a16:creationId xmlns:a16="http://schemas.microsoft.com/office/drawing/2014/main" id="{B320823A-DE4E-481A-B3AF-15AC61DD66EA}"/>
                </a:ext>
              </a:extLst>
            </p:cNvPr>
            <p:cNvGrpSpPr>
              <a:grpSpLocks/>
            </p:cNvGrpSpPr>
            <p:nvPr/>
          </p:nvGrpSpPr>
          <p:grpSpPr bwMode="auto">
            <a:xfrm>
              <a:off x="1388" y="3983"/>
              <a:ext cx="2716" cy="288"/>
              <a:chOff x="1388" y="3983"/>
              <a:chExt cx="2716" cy="288"/>
            </a:xfrm>
          </p:grpSpPr>
          <p:sp>
            <p:nvSpPr>
              <p:cNvPr id="60430" name="Rectangle 14">
                <a:extLst>
                  <a:ext uri="{FF2B5EF4-FFF2-40B4-BE49-F238E27FC236}">
                    <a16:creationId xmlns:a16="http://schemas.microsoft.com/office/drawing/2014/main" id="{EC2E01B8-B924-43BA-978B-812B727BA888}"/>
                  </a:ext>
                </a:extLst>
              </p:cNvPr>
              <p:cNvSpPr>
                <a:spLocks noChangeArrowheads="1"/>
              </p:cNvSpPr>
              <p:nvPr/>
            </p:nvSpPr>
            <p:spPr bwMode="auto">
              <a:xfrm>
                <a:off x="1909" y="3983"/>
                <a:ext cx="1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431" name="Rectangle 15">
                <a:extLst>
                  <a:ext uri="{FF2B5EF4-FFF2-40B4-BE49-F238E27FC236}">
                    <a16:creationId xmlns:a16="http://schemas.microsoft.com/office/drawing/2014/main" id="{C391B57B-DFB2-4214-9CE3-7CF343DF714C}"/>
                  </a:ext>
                </a:extLst>
              </p:cNvPr>
              <p:cNvSpPr>
                <a:spLocks noChangeArrowheads="1"/>
              </p:cNvSpPr>
              <p:nvPr/>
            </p:nvSpPr>
            <p:spPr bwMode="auto">
              <a:xfrm>
                <a:off x="1995" y="4038"/>
                <a:ext cx="146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100">
                    <a:solidFill>
                      <a:srgbClr val="000000"/>
                    </a:solidFill>
                    <a:latin typeface="Times New Roman" panose="02020603050405020304" pitchFamily="18" charset="0"/>
                  </a:rPr>
                  <a:t>Spacing     Frequency</a:t>
                </a:r>
                <a:endParaRPr lang="en-US" altLang="en-US"/>
              </a:p>
            </p:txBody>
          </p:sp>
          <p:grpSp>
            <p:nvGrpSpPr>
              <p:cNvPr id="60434" name="Group 18">
                <a:extLst>
                  <a:ext uri="{FF2B5EF4-FFF2-40B4-BE49-F238E27FC236}">
                    <a16:creationId xmlns:a16="http://schemas.microsoft.com/office/drawing/2014/main" id="{4EC1DC9C-C545-4399-A33C-39EBC00A5F6A}"/>
                  </a:ext>
                </a:extLst>
              </p:cNvPr>
              <p:cNvGrpSpPr>
                <a:grpSpLocks/>
              </p:cNvGrpSpPr>
              <p:nvPr/>
            </p:nvGrpSpPr>
            <p:grpSpPr bwMode="auto">
              <a:xfrm>
                <a:off x="3603" y="4080"/>
                <a:ext cx="501" cy="94"/>
                <a:chOff x="3603" y="4080"/>
                <a:chExt cx="501" cy="94"/>
              </a:xfrm>
            </p:grpSpPr>
            <p:sp>
              <p:nvSpPr>
                <p:cNvPr id="60432" name="Line 16">
                  <a:extLst>
                    <a:ext uri="{FF2B5EF4-FFF2-40B4-BE49-F238E27FC236}">
                      <a16:creationId xmlns:a16="http://schemas.microsoft.com/office/drawing/2014/main" id="{211E5E45-001F-4F59-9F3E-FBCD19F92AFA}"/>
                    </a:ext>
                  </a:extLst>
                </p:cNvPr>
                <p:cNvSpPr>
                  <a:spLocks noChangeShapeType="1"/>
                </p:cNvSpPr>
                <p:nvPr/>
              </p:nvSpPr>
              <p:spPr bwMode="auto">
                <a:xfrm>
                  <a:off x="3603" y="4126"/>
                  <a:ext cx="41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3" name="Freeform 17">
                  <a:extLst>
                    <a:ext uri="{FF2B5EF4-FFF2-40B4-BE49-F238E27FC236}">
                      <a16:creationId xmlns:a16="http://schemas.microsoft.com/office/drawing/2014/main" id="{5C022642-25D1-431B-A976-83A74E983FEE}"/>
                    </a:ext>
                  </a:extLst>
                </p:cNvPr>
                <p:cNvSpPr>
                  <a:spLocks/>
                </p:cNvSpPr>
                <p:nvPr/>
              </p:nvSpPr>
              <p:spPr bwMode="auto">
                <a:xfrm>
                  <a:off x="4011" y="4080"/>
                  <a:ext cx="93" cy="94"/>
                </a:xfrm>
                <a:custGeom>
                  <a:avLst/>
                  <a:gdLst>
                    <a:gd name="T0" fmla="*/ 0 w 93"/>
                    <a:gd name="T1" fmla="*/ 94 h 94"/>
                    <a:gd name="T2" fmla="*/ 93 w 93"/>
                    <a:gd name="T3" fmla="*/ 46 h 94"/>
                    <a:gd name="T4" fmla="*/ 0 w 93"/>
                    <a:gd name="T5" fmla="*/ 0 h 94"/>
                    <a:gd name="T6" fmla="*/ 0 w 93"/>
                    <a:gd name="T7" fmla="*/ 94 h 94"/>
                  </a:gdLst>
                  <a:ahLst/>
                  <a:cxnLst>
                    <a:cxn ang="0">
                      <a:pos x="T0" y="T1"/>
                    </a:cxn>
                    <a:cxn ang="0">
                      <a:pos x="T2" y="T3"/>
                    </a:cxn>
                    <a:cxn ang="0">
                      <a:pos x="T4" y="T5"/>
                    </a:cxn>
                    <a:cxn ang="0">
                      <a:pos x="T6" y="T7"/>
                    </a:cxn>
                  </a:cxnLst>
                  <a:rect l="0" t="0" r="r" b="b"/>
                  <a:pathLst>
                    <a:path w="93" h="94">
                      <a:moveTo>
                        <a:pt x="0" y="94"/>
                      </a:moveTo>
                      <a:lnTo>
                        <a:pt x="93" y="46"/>
                      </a:lnTo>
                      <a:lnTo>
                        <a:pt x="0" y="0"/>
                      </a:lnTo>
                      <a:lnTo>
                        <a:pt x="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0437" name="Group 21">
                <a:extLst>
                  <a:ext uri="{FF2B5EF4-FFF2-40B4-BE49-F238E27FC236}">
                    <a16:creationId xmlns:a16="http://schemas.microsoft.com/office/drawing/2014/main" id="{6694D202-9E7C-4E1C-8765-CA4347C504FB}"/>
                  </a:ext>
                </a:extLst>
              </p:cNvPr>
              <p:cNvGrpSpPr>
                <a:grpSpLocks/>
              </p:cNvGrpSpPr>
              <p:nvPr/>
            </p:nvGrpSpPr>
            <p:grpSpPr bwMode="auto">
              <a:xfrm>
                <a:off x="1388" y="4078"/>
                <a:ext cx="500" cy="94"/>
                <a:chOff x="1388" y="4078"/>
                <a:chExt cx="500" cy="94"/>
              </a:xfrm>
            </p:grpSpPr>
            <p:sp>
              <p:nvSpPr>
                <p:cNvPr id="60435" name="Line 19">
                  <a:extLst>
                    <a:ext uri="{FF2B5EF4-FFF2-40B4-BE49-F238E27FC236}">
                      <a16:creationId xmlns:a16="http://schemas.microsoft.com/office/drawing/2014/main" id="{623FB376-D3C5-49BC-8662-3FB17F7AC6D3}"/>
                    </a:ext>
                  </a:extLst>
                </p:cNvPr>
                <p:cNvSpPr>
                  <a:spLocks noChangeShapeType="1"/>
                </p:cNvSpPr>
                <p:nvPr/>
              </p:nvSpPr>
              <p:spPr bwMode="auto">
                <a:xfrm flipH="1">
                  <a:off x="1477" y="4126"/>
                  <a:ext cx="411"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6" name="Freeform 20">
                  <a:extLst>
                    <a:ext uri="{FF2B5EF4-FFF2-40B4-BE49-F238E27FC236}">
                      <a16:creationId xmlns:a16="http://schemas.microsoft.com/office/drawing/2014/main" id="{C8145271-7007-4FB6-8FED-441877C2E1BA}"/>
                    </a:ext>
                  </a:extLst>
                </p:cNvPr>
                <p:cNvSpPr>
                  <a:spLocks/>
                </p:cNvSpPr>
                <p:nvPr/>
              </p:nvSpPr>
              <p:spPr bwMode="auto">
                <a:xfrm>
                  <a:off x="1388" y="4078"/>
                  <a:ext cx="92" cy="94"/>
                </a:xfrm>
                <a:custGeom>
                  <a:avLst/>
                  <a:gdLst>
                    <a:gd name="T0" fmla="*/ 92 w 92"/>
                    <a:gd name="T1" fmla="*/ 0 h 94"/>
                    <a:gd name="T2" fmla="*/ 0 w 92"/>
                    <a:gd name="T3" fmla="*/ 48 h 94"/>
                    <a:gd name="T4" fmla="*/ 92 w 92"/>
                    <a:gd name="T5" fmla="*/ 94 h 94"/>
                    <a:gd name="T6" fmla="*/ 92 w 92"/>
                    <a:gd name="T7" fmla="*/ 0 h 94"/>
                  </a:gdLst>
                  <a:ahLst/>
                  <a:cxnLst>
                    <a:cxn ang="0">
                      <a:pos x="T0" y="T1"/>
                    </a:cxn>
                    <a:cxn ang="0">
                      <a:pos x="T2" y="T3"/>
                    </a:cxn>
                    <a:cxn ang="0">
                      <a:pos x="T4" y="T5"/>
                    </a:cxn>
                    <a:cxn ang="0">
                      <a:pos x="T6" y="T7"/>
                    </a:cxn>
                  </a:cxnLst>
                  <a:rect l="0" t="0" r="r" b="b"/>
                  <a:pathLst>
                    <a:path w="92" h="94">
                      <a:moveTo>
                        <a:pt x="92" y="0"/>
                      </a:moveTo>
                      <a:lnTo>
                        <a:pt x="0" y="48"/>
                      </a:lnTo>
                      <a:lnTo>
                        <a:pt x="92" y="94"/>
                      </a:lnTo>
                      <a:lnTo>
                        <a:pt x="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0439" name="Rectangle 23">
              <a:extLst>
                <a:ext uri="{FF2B5EF4-FFF2-40B4-BE49-F238E27FC236}">
                  <a16:creationId xmlns:a16="http://schemas.microsoft.com/office/drawing/2014/main" id="{3521708E-D4FE-4E95-B38F-198D3C9AAE1D}"/>
                </a:ext>
              </a:extLst>
            </p:cNvPr>
            <p:cNvSpPr>
              <a:spLocks noChangeArrowheads="1"/>
            </p:cNvSpPr>
            <p:nvPr/>
          </p:nvSpPr>
          <p:spPr bwMode="auto">
            <a:xfrm>
              <a:off x="2460" y="3769"/>
              <a:ext cx="490"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440" name="Rectangle 24">
              <a:extLst>
                <a:ext uri="{FF2B5EF4-FFF2-40B4-BE49-F238E27FC236}">
                  <a16:creationId xmlns:a16="http://schemas.microsoft.com/office/drawing/2014/main" id="{1E8812AB-C95F-41DE-9A52-8E5A6F9A1F9D}"/>
                </a:ext>
              </a:extLst>
            </p:cNvPr>
            <p:cNvSpPr>
              <a:spLocks noChangeArrowheads="1"/>
            </p:cNvSpPr>
            <p:nvPr/>
          </p:nvSpPr>
          <p:spPr bwMode="auto">
            <a:xfrm>
              <a:off x="2560" y="3801"/>
              <a:ext cx="31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100">
                  <a:solidFill>
                    <a:srgbClr val="000000"/>
                  </a:solidFill>
                  <a:latin typeface="Times New Roman" panose="02020603050405020304" pitchFamily="18" charset="0"/>
                </a:rPr>
                <a:t>2/</a:t>
              </a:r>
              <a:r>
                <a:rPr lang="en-US" altLang="en-US" sz="2100">
                  <a:solidFill>
                    <a:srgbClr val="000000"/>
                  </a:solidFill>
                  <a:latin typeface="Symbol" panose="05050102010706020507" pitchFamily="18" charset="2"/>
                </a:rPr>
                <a:t>D</a:t>
              </a:r>
              <a:r>
                <a:rPr lang="en-US" altLang="en-US" sz="2100">
                  <a:solidFill>
                    <a:srgbClr val="000000"/>
                  </a:solidFill>
                  <a:latin typeface="Times New Roman" panose="02020603050405020304" pitchFamily="18" charset="0"/>
                </a:rPr>
                <a:t>x</a:t>
              </a:r>
              <a:endParaRPr lang="en-US" altLang="en-US"/>
            </a:p>
          </p:txBody>
        </p:sp>
        <p:grpSp>
          <p:nvGrpSpPr>
            <p:cNvPr id="60463" name="Group 47">
              <a:extLst>
                <a:ext uri="{FF2B5EF4-FFF2-40B4-BE49-F238E27FC236}">
                  <a16:creationId xmlns:a16="http://schemas.microsoft.com/office/drawing/2014/main" id="{CF4621F4-2D98-4A2F-8C45-F7531634BF51}"/>
                </a:ext>
              </a:extLst>
            </p:cNvPr>
            <p:cNvGrpSpPr>
              <a:grpSpLocks/>
            </p:cNvGrpSpPr>
            <p:nvPr/>
          </p:nvGrpSpPr>
          <p:grpSpPr bwMode="auto">
            <a:xfrm>
              <a:off x="2740" y="1196"/>
              <a:ext cx="12" cy="2573"/>
              <a:chOff x="2740" y="1196"/>
              <a:chExt cx="12" cy="2573"/>
            </a:xfrm>
          </p:grpSpPr>
          <p:sp>
            <p:nvSpPr>
              <p:cNvPr id="60443" name="Rectangle 27">
                <a:extLst>
                  <a:ext uri="{FF2B5EF4-FFF2-40B4-BE49-F238E27FC236}">
                    <a16:creationId xmlns:a16="http://schemas.microsoft.com/office/drawing/2014/main" id="{EC196EA7-FBF4-4559-A3D1-59565CE81799}"/>
                  </a:ext>
                </a:extLst>
              </p:cNvPr>
              <p:cNvSpPr>
                <a:spLocks noChangeArrowheads="1"/>
              </p:cNvSpPr>
              <p:nvPr/>
            </p:nvSpPr>
            <p:spPr bwMode="auto">
              <a:xfrm>
                <a:off x="2740" y="3673"/>
                <a:ext cx="12"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444" name="Rectangle 28">
                <a:extLst>
                  <a:ext uri="{FF2B5EF4-FFF2-40B4-BE49-F238E27FC236}">
                    <a16:creationId xmlns:a16="http://schemas.microsoft.com/office/drawing/2014/main" id="{D75B561C-F319-40B4-AA84-A305D5B743D9}"/>
                  </a:ext>
                </a:extLst>
              </p:cNvPr>
              <p:cNvSpPr>
                <a:spLocks noChangeArrowheads="1"/>
              </p:cNvSpPr>
              <p:nvPr/>
            </p:nvSpPr>
            <p:spPr bwMode="auto">
              <a:xfrm>
                <a:off x="2740" y="3542"/>
                <a:ext cx="12"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445" name="Rectangle 29">
                <a:extLst>
                  <a:ext uri="{FF2B5EF4-FFF2-40B4-BE49-F238E27FC236}">
                    <a16:creationId xmlns:a16="http://schemas.microsoft.com/office/drawing/2014/main" id="{548479FE-23B7-4808-96CD-9F6D7966E740}"/>
                  </a:ext>
                </a:extLst>
              </p:cNvPr>
              <p:cNvSpPr>
                <a:spLocks noChangeArrowheads="1"/>
              </p:cNvSpPr>
              <p:nvPr/>
            </p:nvSpPr>
            <p:spPr bwMode="auto">
              <a:xfrm>
                <a:off x="2740" y="3411"/>
                <a:ext cx="12"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446" name="Rectangle 30">
                <a:extLst>
                  <a:ext uri="{FF2B5EF4-FFF2-40B4-BE49-F238E27FC236}">
                    <a16:creationId xmlns:a16="http://schemas.microsoft.com/office/drawing/2014/main" id="{C685D011-6346-46A2-A133-C8693C5A485F}"/>
                  </a:ext>
                </a:extLst>
              </p:cNvPr>
              <p:cNvSpPr>
                <a:spLocks noChangeArrowheads="1"/>
              </p:cNvSpPr>
              <p:nvPr/>
            </p:nvSpPr>
            <p:spPr bwMode="auto">
              <a:xfrm>
                <a:off x="2740" y="3280"/>
                <a:ext cx="12"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447" name="Rectangle 31">
                <a:extLst>
                  <a:ext uri="{FF2B5EF4-FFF2-40B4-BE49-F238E27FC236}">
                    <a16:creationId xmlns:a16="http://schemas.microsoft.com/office/drawing/2014/main" id="{BCE5AE47-A5FE-4A3C-8925-F299C866A72F}"/>
                  </a:ext>
                </a:extLst>
              </p:cNvPr>
              <p:cNvSpPr>
                <a:spLocks noChangeArrowheads="1"/>
              </p:cNvSpPr>
              <p:nvPr/>
            </p:nvSpPr>
            <p:spPr bwMode="auto">
              <a:xfrm>
                <a:off x="2740" y="3149"/>
                <a:ext cx="12"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448" name="Rectangle 32">
                <a:extLst>
                  <a:ext uri="{FF2B5EF4-FFF2-40B4-BE49-F238E27FC236}">
                    <a16:creationId xmlns:a16="http://schemas.microsoft.com/office/drawing/2014/main" id="{B82D6540-BA95-4C18-9F61-220A8C79BCDD}"/>
                  </a:ext>
                </a:extLst>
              </p:cNvPr>
              <p:cNvSpPr>
                <a:spLocks noChangeArrowheads="1"/>
              </p:cNvSpPr>
              <p:nvPr/>
            </p:nvSpPr>
            <p:spPr bwMode="auto">
              <a:xfrm>
                <a:off x="2740" y="3018"/>
                <a:ext cx="12"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449" name="Rectangle 33">
                <a:extLst>
                  <a:ext uri="{FF2B5EF4-FFF2-40B4-BE49-F238E27FC236}">
                    <a16:creationId xmlns:a16="http://schemas.microsoft.com/office/drawing/2014/main" id="{382F54D5-B83C-4E50-BFC6-C5868CB0C859}"/>
                  </a:ext>
                </a:extLst>
              </p:cNvPr>
              <p:cNvSpPr>
                <a:spLocks noChangeArrowheads="1"/>
              </p:cNvSpPr>
              <p:nvPr/>
            </p:nvSpPr>
            <p:spPr bwMode="auto">
              <a:xfrm>
                <a:off x="2740" y="2887"/>
                <a:ext cx="12"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450" name="Rectangle 34">
                <a:extLst>
                  <a:ext uri="{FF2B5EF4-FFF2-40B4-BE49-F238E27FC236}">
                    <a16:creationId xmlns:a16="http://schemas.microsoft.com/office/drawing/2014/main" id="{A6852B56-3ECE-40BF-893F-D845331810EC}"/>
                  </a:ext>
                </a:extLst>
              </p:cNvPr>
              <p:cNvSpPr>
                <a:spLocks noChangeArrowheads="1"/>
              </p:cNvSpPr>
              <p:nvPr/>
            </p:nvSpPr>
            <p:spPr bwMode="auto">
              <a:xfrm>
                <a:off x="2740" y="2756"/>
                <a:ext cx="12"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451" name="Rectangle 35">
                <a:extLst>
                  <a:ext uri="{FF2B5EF4-FFF2-40B4-BE49-F238E27FC236}">
                    <a16:creationId xmlns:a16="http://schemas.microsoft.com/office/drawing/2014/main" id="{6BB853C3-37BF-4727-8D12-D93F0057B872}"/>
                  </a:ext>
                </a:extLst>
              </p:cNvPr>
              <p:cNvSpPr>
                <a:spLocks noChangeArrowheads="1"/>
              </p:cNvSpPr>
              <p:nvPr/>
            </p:nvSpPr>
            <p:spPr bwMode="auto">
              <a:xfrm>
                <a:off x="2740" y="2625"/>
                <a:ext cx="12"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452" name="Rectangle 36">
                <a:extLst>
                  <a:ext uri="{FF2B5EF4-FFF2-40B4-BE49-F238E27FC236}">
                    <a16:creationId xmlns:a16="http://schemas.microsoft.com/office/drawing/2014/main" id="{C14BB9D4-8971-4C73-AE39-025461D007B6}"/>
                  </a:ext>
                </a:extLst>
              </p:cNvPr>
              <p:cNvSpPr>
                <a:spLocks noChangeArrowheads="1"/>
              </p:cNvSpPr>
              <p:nvPr/>
            </p:nvSpPr>
            <p:spPr bwMode="auto">
              <a:xfrm>
                <a:off x="2740" y="2494"/>
                <a:ext cx="12"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453" name="Rectangle 37">
                <a:extLst>
                  <a:ext uri="{FF2B5EF4-FFF2-40B4-BE49-F238E27FC236}">
                    <a16:creationId xmlns:a16="http://schemas.microsoft.com/office/drawing/2014/main" id="{140EF962-3FBF-429B-8D24-09CF8C66D8DF}"/>
                  </a:ext>
                </a:extLst>
              </p:cNvPr>
              <p:cNvSpPr>
                <a:spLocks noChangeArrowheads="1"/>
              </p:cNvSpPr>
              <p:nvPr/>
            </p:nvSpPr>
            <p:spPr bwMode="auto">
              <a:xfrm>
                <a:off x="2740" y="2363"/>
                <a:ext cx="12"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454" name="Rectangle 38">
                <a:extLst>
                  <a:ext uri="{FF2B5EF4-FFF2-40B4-BE49-F238E27FC236}">
                    <a16:creationId xmlns:a16="http://schemas.microsoft.com/office/drawing/2014/main" id="{6A769230-5B71-4AB2-8495-4A120DDA04D4}"/>
                  </a:ext>
                </a:extLst>
              </p:cNvPr>
              <p:cNvSpPr>
                <a:spLocks noChangeArrowheads="1"/>
              </p:cNvSpPr>
              <p:nvPr/>
            </p:nvSpPr>
            <p:spPr bwMode="auto">
              <a:xfrm>
                <a:off x="2740" y="2232"/>
                <a:ext cx="12"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455" name="Rectangle 39">
                <a:extLst>
                  <a:ext uri="{FF2B5EF4-FFF2-40B4-BE49-F238E27FC236}">
                    <a16:creationId xmlns:a16="http://schemas.microsoft.com/office/drawing/2014/main" id="{AF6DFA85-CFEA-44BF-9A87-60752472CF14}"/>
                  </a:ext>
                </a:extLst>
              </p:cNvPr>
              <p:cNvSpPr>
                <a:spLocks noChangeArrowheads="1"/>
              </p:cNvSpPr>
              <p:nvPr/>
            </p:nvSpPr>
            <p:spPr bwMode="auto">
              <a:xfrm>
                <a:off x="2740" y="2101"/>
                <a:ext cx="12"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456" name="Rectangle 40">
                <a:extLst>
                  <a:ext uri="{FF2B5EF4-FFF2-40B4-BE49-F238E27FC236}">
                    <a16:creationId xmlns:a16="http://schemas.microsoft.com/office/drawing/2014/main" id="{963EE913-E72B-4752-9F59-7CA4975D87A6}"/>
                  </a:ext>
                </a:extLst>
              </p:cNvPr>
              <p:cNvSpPr>
                <a:spLocks noChangeArrowheads="1"/>
              </p:cNvSpPr>
              <p:nvPr/>
            </p:nvSpPr>
            <p:spPr bwMode="auto">
              <a:xfrm>
                <a:off x="2740" y="1970"/>
                <a:ext cx="12"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457" name="Rectangle 41">
                <a:extLst>
                  <a:ext uri="{FF2B5EF4-FFF2-40B4-BE49-F238E27FC236}">
                    <a16:creationId xmlns:a16="http://schemas.microsoft.com/office/drawing/2014/main" id="{C44BADCE-BF24-4374-91DC-F2D3066FC9C1}"/>
                  </a:ext>
                </a:extLst>
              </p:cNvPr>
              <p:cNvSpPr>
                <a:spLocks noChangeArrowheads="1"/>
              </p:cNvSpPr>
              <p:nvPr/>
            </p:nvSpPr>
            <p:spPr bwMode="auto">
              <a:xfrm>
                <a:off x="2740" y="1839"/>
                <a:ext cx="12"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458" name="Rectangle 42">
                <a:extLst>
                  <a:ext uri="{FF2B5EF4-FFF2-40B4-BE49-F238E27FC236}">
                    <a16:creationId xmlns:a16="http://schemas.microsoft.com/office/drawing/2014/main" id="{28DB5C57-8541-4E97-8654-827BBB52E926}"/>
                  </a:ext>
                </a:extLst>
              </p:cNvPr>
              <p:cNvSpPr>
                <a:spLocks noChangeArrowheads="1"/>
              </p:cNvSpPr>
              <p:nvPr/>
            </p:nvSpPr>
            <p:spPr bwMode="auto">
              <a:xfrm>
                <a:off x="2740" y="1708"/>
                <a:ext cx="12" cy="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459" name="Rectangle 43">
                <a:extLst>
                  <a:ext uri="{FF2B5EF4-FFF2-40B4-BE49-F238E27FC236}">
                    <a16:creationId xmlns:a16="http://schemas.microsoft.com/office/drawing/2014/main" id="{73CD03B7-735E-4B2F-B461-02F28691D159}"/>
                  </a:ext>
                </a:extLst>
              </p:cNvPr>
              <p:cNvSpPr>
                <a:spLocks noChangeArrowheads="1"/>
              </p:cNvSpPr>
              <p:nvPr/>
            </p:nvSpPr>
            <p:spPr bwMode="auto">
              <a:xfrm>
                <a:off x="2740" y="1577"/>
                <a:ext cx="12" cy="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460" name="Rectangle 44">
                <a:extLst>
                  <a:ext uri="{FF2B5EF4-FFF2-40B4-BE49-F238E27FC236}">
                    <a16:creationId xmlns:a16="http://schemas.microsoft.com/office/drawing/2014/main" id="{7EFFAE95-0ED0-4A43-8694-BFF2BE1F84D0}"/>
                  </a:ext>
                </a:extLst>
              </p:cNvPr>
              <p:cNvSpPr>
                <a:spLocks noChangeArrowheads="1"/>
              </p:cNvSpPr>
              <p:nvPr/>
            </p:nvSpPr>
            <p:spPr bwMode="auto">
              <a:xfrm>
                <a:off x="2740" y="1446"/>
                <a:ext cx="12" cy="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461" name="Rectangle 45">
                <a:extLst>
                  <a:ext uri="{FF2B5EF4-FFF2-40B4-BE49-F238E27FC236}">
                    <a16:creationId xmlns:a16="http://schemas.microsoft.com/office/drawing/2014/main" id="{7809D2DA-A8FF-4148-A9EE-A2ADA1160D4E}"/>
                  </a:ext>
                </a:extLst>
              </p:cNvPr>
              <p:cNvSpPr>
                <a:spLocks noChangeArrowheads="1"/>
              </p:cNvSpPr>
              <p:nvPr/>
            </p:nvSpPr>
            <p:spPr bwMode="auto">
              <a:xfrm>
                <a:off x="2740" y="1315"/>
                <a:ext cx="12" cy="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462" name="Rectangle 46">
                <a:extLst>
                  <a:ext uri="{FF2B5EF4-FFF2-40B4-BE49-F238E27FC236}">
                    <a16:creationId xmlns:a16="http://schemas.microsoft.com/office/drawing/2014/main" id="{94DED117-FAF6-4F69-8FB8-0AC22D51067C}"/>
                  </a:ext>
                </a:extLst>
              </p:cNvPr>
              <p:cNvSpPr>
                <a:spLocks noChangeArrowheads="1"/>
              </p:cNvSpPr>
              <p:nvPr/>
            </p:nvSpPr>
            <p:spPr bwMode="auto">
              <a:xfrm>
                <a:off x="2740" y="1196"/>
                <a:ext cx="12" cy="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60464" name="Freeform 48">
              <a:extLst>
                <a:ext uri="{FF2B5EF4-FFF2-40B4-BE49-F238E27FC236}">
                  <a16:creationId xmlns:a16="http://schemas.microsoft.com/office/drawing/2014/main" id="{BE68EA4F-B1E0-4D51-9D6F-C9E5992DBA64}"/>
                </a:ext>
              </a:extLst>
            </p:cNvPr>
            <p:cNvSpPr>
              <a:spLocks/>
            </p:cNvSpPr>
            <p:nvPr/>
          </p:nvSpPr>
          <p:spPr bwMode="auto">
            <a:xfrm>
              <a:off x="887" y="1553"/>
              <a:ext cx="4289" cy="2144"/>
            </a:xfrm>
            <a:custGeom>
              <a:avLst/>
              <a:gdLst>
                <a:gd name="T0" fmla="*/ 36 w 4289"/>
                <a:gd name="T1" fmla="*/ 5 h 2144"/>
                <a:gd name="T2" fmla="*/ 112 w 4289"/>
                <a:gd name="T3" fmla="*/ 14 h 2144"/>
                <a:gd name="T4" fmla="*/ 197 w 4289"/>
                <a:gd name="T5" fmla="*/ 29 h 2144"/>
                <a:gd name="T6" fmla="*/ 298 w 4289"/>
                <a:gd name="T7" fmla="*/ 52 h 2144"/>
                <a:gd name="T8" fmla="*/ 358 w 4289"/>
                <a:gd name="T9" fmla="*/ 67 h 2144"/>
                <a:gd name="T10" fmla="*/ 425 w 4289"/>
                <a:gd name="T11" fmla="*/ 85 h 2144"/>
                <a:gd name="T12" fmla="*/ 501 w 4289"/>
                <a:gd name="T13" fmla="*/ 105 h 2144"/>
                <a:gd name="T14" fmla="*/ 666 w 4289"/>
                <a:gd name="T15" fmla="*/ 151 h 2144"/>
                <a:gd name="T16" fmla="*/ 839 w 4289"/>
                <a:gd name="T17" fmla="*/ 206 h 2144"/>
                <a:gd name="T18" fmla="*/ 962 w 4289"/>
                <a:gd name="T19" fmla="*/ 252 h 2144"/>
                <a:gd name="T20" fmla="*/ 1037 w 4289"/>
                <a:gd name="T21" fmla="*/ 283 h 2144"/>
                <a:gd name="T22" fmla="*/ 1095 w 4289"/>
                <a:gd name="T23" fmla="*/ 310 h 2144"/>
                <a:gd name="T24" fmla="*/ 1144 w 4289"/>
                <a:gd name="T25" fmla="*/ 332 h 2144"/>
                <a:gd name="T26" fmla="*/ 1190 w 4289"/>
                <a:gd name="T27" fmla="*/ 355 h 2144"/>
                <a:gd name="T28" fmla="*/ 1242 w 4289"/>
                <a:gd name="T29" fmla="*/ 384 h 2144"/>
                <a:gd name="T30" fmla="*/ 1306 w 4289"/>
                <a:gd name="T31" fmla="*/ 425 h 2144"/>
                <a:gd name="T32" fmla="*/ 1346 w 4289"/>
                <a:gd name="T33" fmla="*/ 450 h 2144"/>
                <a:gd name="T34" fmla="*/ 1391 w 4289"/>
                <a:gd name="T35" fmla="*/ 481 h 2144"/>
                <a:gd name="T36" fmla="*/ 1443 w 4289"/>
                <a:gd name="T37" fmla="*/ 516 h 2144"/>
                <a:gd name="T38" fmla="*/ 1504 w 4289"/>
                <a:gd name="T39" fmla="*/ 557 h 2144"/>
                <a:gd name="T40" fmla="*/ 1573 w 4289"/>
                <a:gd name="T41" fmla="*/ 603 h 2144"/>
                <a:gd name="T42" fmla="*/ 1653 w 4289"/>
                <a:gd name="T43" fmla="*/ 658 h 2144"/>
                <a:gd name="T44" fmla="*/ 1744 w 4289"/>
                <a:gd name="T45" fmla="*/ 724 h 2144"/>
                <a:gd name="T46" fmla="*/ 1845 w 4289"/>
                <a:gd name="T47" fmla="*/ 798 h 2144"/>
                <a:gd name="T48" fmla="*/ 1954 w 4289"/>
                <a:gd name="T49" fmla="*/ 879 h 2144"/>
                <a:gd name="T50" fmla="*/ 2070 w 4289"/>
                <a:gd name="T51" fmla="*/ 965 h 2144"/>
                <a:gd name="T52" fmla="*/ 2317 w 4289"/>
                <a:gd name="T53" fmla="*/ 1150 h 2144"/>
                <a:gd name="T54" fmla="*/ 2572 w 4289"/>
                <a:gd name="T55" fmla="*/ 1339 h 2144"/>
                <a:gd name="T56" fmla="*/ 2823 w 4289"/>
                <a:gd name="T57" fmla="*/ 1520 h 2144"/>
                <a:gd name="T58" fmla="*/ 3004 w 4289"/>
                <a:gd name="T59" fmla="*/ 1647 h 2144"/>
                <a:gd name="T60" fmla="*/ 3115 w 4289"/>
                <a:gd name="T61" fmla="*/ 1723 h 2144"/>
                <a:gd name="T62" fmla="*/ 3220 w 4289"/>
                <a:gd name="T63" fmla="*/ 1791 h 2144"/>
                <a:gd name="T64" fmla="*/ 3316 w 4289"/>
                <a:gd name="T65" fmla="*/ 1851 h 2144"/>
                <a:gd name="T66" fmla="*/ 3401 w 4289"/>
                <a:gd name="T67" fmla="*/ 1900 h 2144"/>
                <a:gd name="T68" fmla="*/ 3483 w 4289"/>
                <a:gd name="T69" fmla="*/ 1940 h 2144"/>
                <a:gd name="T70" fmla="*/ 3601 w 4289"/>
                <a:gd name="T71" fmla="*/ 1992 h 2144"/>
                <a:gd name="T72" fmla="*/ 3745 w 4289"/>
                <a:gd name="T73" fmla="*/ 2043 h 2144"/>
                <a:gd name="T74" fmla="*/ 3875 w 4289"/>
                <a:gd name="T75" fmla="*/ 2077 h 2144"/>
                <a:gd name="T76" fmla="*/ 3992 w 4289"/>
                <a:gd name="T77" fmla="*/ 2100 h 2144"/>
                <a:gd name="T78" fmla="*/ 4095 w 4289"/>
                <a:gd name="T79" fmla="*/ 2115 h 2144"/>
                <a:gd name="T80" fmla="*/ 4184 w 4289"/>
                <a:gd name="T81" fmla="*/ 2125 h 2144"/>
                <a:gd name="T82" fmla="*/ 4257 w 4289"/>
                <a:gd name="T83" fmla="*/ 2137 h 2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89" h="2144">
                  <a:moveTo>
                    <a:pt x="0" y="0"/>
                  </a:moveTo>
                  <a:lnTo>
                    <a:pt x="36" y="5"/>
                  </a:lnTo>
                  <a:lnTo>
                    <a:pt x="73" y="9"/>
                  </a:lnTo>
                  <a:lnTo>
                    <a:pt x="112" y="14"/>
                  </a:lnTo>
                  <a:lnTo>
                    <a:pt x="152" y="21"/>
                  </a:lnTo>
                  <a:lnTo>
                    <a:pt x="197" y="29"/>
                  </a:lnTo>
                  <a:lnTo>
                    <a:pt x="244" y="39"/>
                  </a:lnTo>
                  <a:lnTo>
                    <a:pt x="298" y="52"/>
                  </a:lnTo>
                  <a:lnTo>
                    <a:pt x="328" y="60"/>
                  </a:lnTo>
                  <a:lnTo>
                    <a:pt x="358" y="67"/>
                  </a:lnTo>
                  <a:lnTo>
                    <a:pt x="390" y="76"/>
                  </a:lnTo>
                  <a:lnTo>
                    <a:pt x="425" y="85"/>
                  </a:lnTo>
                  <a:lnTo>
                    <a:pt x="462" y="94"/>
                  </a:lnTo>
                  <a:lnTo>
                    <a:pt x="501" y="105"/>
                  </a:lnTo>
                  <a:lnTo>
                    <a:pt x="581" y="127"/>
                  </a:lnTo>
                  <a:lnTo>
                    <a:pt x="666" y="151"/>
                  </a:lnTo>
                  <a:lnTo>
                    <a:pt x="752" y="178"/>
                  </a:lnTo>
                  <a:lnTo>
                    <a:pt x="839" y="206"/>
                  </a:lnTo>
                  <a:lnTo>
                    <a:pt x="922" y="236"/>
                  </a:lnTo>
                  <a:lnTo>
                    <a:pt x="962" y="252"/>
                  </a:lnTo>
                  <a:lnTo>
                    <a:pt x="1001" y="268"/>
                  </a:lnTo>
                  <a:lnTo>
                    <a:pt x="1037" y="283"/>
                  </a:lnTo>
                  <a:lnTo>
                    <a:pt x="1068" y="298"/>
                  </a:lnTo>
                  <a:lnTo>
                    <a:pt x="1095" y="310"/>
                  </a:lnTo>
                  <a:lnTo>
                    <a:pt x="1120" y="320"/>
                  </a:lnTo>
                  <a:lnTo>
                    <a:pt x="1144" y="332"/>
                  </a:lnTo>
                  <a:lnTo>
                    <a:pt x="1168" y="343"/>
                  </a:lnTo>
                  <a:lnTo>
                    <a:pt x="1190" y="355"/>
                  </a:lnTo>
                  <a:lnTo>
                    <a:pt x="1215" y="370"/>
                  </a:lnTo>
                  <a:lnTo>
                    <a:pt x="1242" y="384"/>
                  </a:lnTo>
                  <a:lnTo>
                    <a:pt x="1272" y="404"/>
                  </a:lnTo>
                  <a:lnTo>
                    <a:pt x="1306" y="425"/>
                  </a:lnTo>
                  <a:lnTo>
                    <a:pt x="1326" y="437"/>
                  </a:lnTo>
                  <a:lnTo>
                    <a:pt x="1346" y="450"/>
                  </a:lnTo>
                  <a:lnTo>
                    <a:pt x="1367" y="465"/>
                  </a:lnTo>
                  <a:lnTo>
                    <a:pt x="1391" y="481"/>
                  </a:lnTo>
                  <a:lnTo>
                    <a:pt x="1416" y="498"/>
                  </a:lnTo>
                  <a:lnTo>
                    <a:pt x="1443" y="516"/>
                  </a:lnTo>
                  <a:lnTo>
                    <a:pt x="1473" y="535"/>
                  </a:lnTo>
                  <a:lnTo>
                    <a:pt x="1504" y="557"/>
                  </a:lnTo>
                  <a:lnTo>
                    <a:pt x="1537" y="580"/>
                  </a:lnTo>
                  <a:lnTo>
                    <a:pt x="1573" y="603"/>
                  </a:lnTo>
                  <a:lnTo>
                    <a:pt x="1611" y="630"/>
                  </a:lnTo>
                  <a:lnTo>
                    <a:pt x="1653" y="658"/>
                  </a:lnTo>
                  <a:lnTo>
                    <a:pt x="1696" y="691"/>
                  </a:lnTo>
                  <a:lnTo>
                    <a:pt x="1744" y="724"/>
                  </a:lnTo>
                  <a:lnTo>
                    <a:pt x="1793" y="761"/>
                  </a:lnTo>
                  <a:lnTo>
                    <a:pt x="1845" y="798"/>
                  </a:lnTo>
                  <a:lnTo>
                    <a:pt x="1899" y="839"/>
                  </a:lnTo>
                  <a:lnTo>
                    <a:pt x="1954" y="879"/>
                  </a:lnTo>
                  <a:lnTo>
                    <a:pt x="2012" y="922"/>
                  </a:lnTo>
                  <a:lnTo>
                    <a:pt x="2070" y="965"/>
                  </a:lnTo>
                  <a:lnTo>
                    <a:pt x="2192" y="1056"/>
                  </a:lnTo>
                  <a:lnTo>
                    <a:pt x="2317" y="1150"/>
                  </a:lnTo>
                  <a:lnTo>
                    <a:pt x="2444" y="1244"/>
                  </a:lnTo>
                  <a:lnTo>
                    <a:pt x="2572" y="1339"/>
                  </a:lnTo>
                  <a:lnTo>
                    <a:pt x="2698" y="1431"/>
                  </a:lnTo>
                  <a:lnTo>
                    <a:pt x="2823" y="1520"/>
                  </a:lnTo>
                  <a:lnTo>
                    <a:pt x="2944" y="1607"/>
                  </a:lnTo>
                  <a:lnTo>
                    <a:pt x="3004" y="1647"/>
                  </a:lnTo>
                  <a:lnTo>
                    <a:pt x="3060" y="1686"/>
                  </a:lnTo>
                  <a:lnTo>
                    <a:pt x="3115" y="1723"/>
                  </a:lnTo>
                  <a:lnTo>
                    <a:pt x="3169" y="1759"/>
                  </a:lnTo>
                  <a:lnTo>
                    <a:pt x="3220" y="1791"/>
                  </a:lnTo>
                  <a:lnTo>
                    <a:pt x="3269" y="1823"/>
                  </a:lnTo>
                  <a:lnTo>
                    <a:pt x="3316" y="1851"/>
                  </a:lnTo>
                  <a:lnTo>
                    <a:pt x="3359" y="1876"/>
                  </a:lnTo>
                  <a:lnTo>
                    <a:pt x="3401" y="1900"/>
                  </a:lnTo>
                  <a:lnTo>
                    <a:pt x="3443" y="1921"/>
                  </a:lnTo>
                  <a:lnTo>
                    <a:pt x="3483" y="1940"/>
                  </a:lnTo>
                  <a:lnTo>
                    <a:pt x="3523" y="1960"/>
                  </a:lnTo>
                  <a:lnTo>
                    <a:pt x="3601" y="1992"/>
                  </a:lnTo>
                  <a:lnTo>
                    <a:pt x="3674" y="2021"/>
                  </a:lnTo>
                  <a:lnTo>
                    <a:pt x="3745" y="2043"/>
                  </a:lnTo>
                  <a:lnTo>
                    <a:pt x="3812" y="2062"/>
                  </a:lnTo>
                  <a:lnTo>
                    <a:pt x="3875" y="2077"/>
                  </a:lnTo>
                  <a:lnTo>
                    <a:pt x="3936" y="2089"/>
                  </a:lnTo>
                  <a:lnTo>
                    <a:pt x="3992" y="2100"/>
                  </a:lnTo>
                  <a:lnTo>
                    <a:pt x="4046" y="2107"/>
                  </a:lnTo>
                  <a:lnTo>
                    <a:pt x="4095" y="2115"/>
                  </a:lnTo>
                  <a:lnTo>
                    <a:pt x="4141" y="2119"/>
                  </a:lnTo>
                  <a:lnTo>
                    <a:pt x="4184" y="2125"/>
                  </a:lnTo>
                  <a:lnTo>
                    <a:pt x="4223" y="2131"/>
                  </a:lnTo>
                  <a:lnTo>
                    <a:pt x="4257" y="2137"/>
                  </a:lnTo>
                  <a:lnTo>
                    <a:pt x="4289" y="2144"/>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65" name="Rectangle 49">
              <a:extLst>
                <a:ext uri="{FF2B5EF4-FFF2-40B4-BE49-F238E27FC236}">
                  <a16:creationId xmlns:a16="http://schemas.microsoft.com/office/drawing/2014/main" id="{19EF2146-F01D-4997-82F7-0974F1D45E32}"/>
                </a:ext>
              </a:extLst>
            </p:cNvPr>
            <p:cNvSpPr>
              <a:spLocks noChangeArrowheads="1"/>
            </p:cNvSpPr>
            <p:nvPr/>
          </p:nvSpPr>
          <p:spPr bwMode="auto">
            <a:xfrm rot="16200000">
              <a:off x="26" y="2254"/>
              <a:ext cx="102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100">
                  <a:solidFill>
                    <a:srgbClr val="000000"/>
                  </a:solidFill>
                  <a:latin typeface="Times New Roman" panose="02020603050405020304" pitchFamily="18" charset="0"/>
                </a:rPr>
                <a:t>Spectral Power</a:t>
              </a:r>
              <a:endParaRPr lang="en-US" altLang="en-US"/>
            </a:p>
          </p:txBody>
        </p:sp>
        <p:grpSp>
          <p:nvGrpSpPr>
            <p:cNvPr id="60469" name="Group 53">
              <a:extLst>
                <a:ext uri="{FF2B5EF4-FFF2-40B4-BE49-F238E27FC236}">
                  <a16:creationId xmlns:a16="http://schemas.microsoft.com/office/drawing/2014/main" id="{13E358B4-B3E4-474C-9777-D9F8B51F4F39}"/>
                </a:ext>
              </a:extLst>
            </p:cNvPr>
            <p:cNvGrpSpPr>
              <a:grpSpLocks/>
            </p:cNvGrpSpPr>
            <p:nvPr/>
          </p:nvGrpSpPr>
          <p:grpSpPr bwMode="auto">
            <a:xfrm>
              <a:off x="744" y="1291"/>
              <a:ext cx="2002" cy="96"/>
              <a:chOff x="744" y="1291"/>
              <a:chExt cx="2002" cy="96"/>
            </a:xfrm>
          </p:grpSpPr>
          <p:sp>
            <p:nvSpPr>
              <p:cNvPr id="60466" name="Line 50">
                <a:extLst>
                  <a:ext uri="{FF2B5EF4-FFF2-40B4-BE49-F238E27FC236}">
                    <a16:creationId xmlns:a16="http://schemas.microsoft.com/office/drawing/2014/main" id="{DF3DFCD7-8EC1-4B8E-892F-A6B869636441}"/>
                  </a:ext>
                </a:extLst>
              </p:cNvPr>
              <p:cNvSpPr>
                <a:spLocks noChangeShapeType="1"/>
              </p:cNvSpPr>
              <p:nvPr/>
            </p:nvSpPr>
            <p:spPr bwMode="auto">
              <a:xfrm>
                <a:off x="805" y="1339"/>
                <a:ext cx="1880"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67" name="Freeform 51">
                <a:extLst>
                  <a:ext uri="{FF2B5EF4-FFF2-40B4-BE49-F238E27FC236}">
                    <a16:creationId xmlns:a16="http://schemas.microsoft.com/office/drawing/2014/main" id="{9459FB3F-A2E1-4D62-84FA-C8080B3E3D35}"/>
                  </a:ext>
                </a:extLst>
              </p:cNvPr>
              <p:cNvSpPr>
                <a:spLocks/>
              </p:cNvSpPr>
              <p:nvPr/>
            </p:nvSpPr>
            <p:spPr bwMode="auto">
              <a:xfrm>
                <a:off x="744" y="1291"/>
                <a:ext cx="93" cy="94"/>
              </a:xfrm>
              <a:custGeom>
                <a:avLst/>
                <a:gdLst>
                  <a:gd name="T0" fmla="*/ 93 w 93"/>
                  <a:gd name="T1" fmla="*/ 0 h 94"/>
                  <a:gd name="T2" fmla="*/ 0 w 93"/>
                  <a:gd name="T3" fmla="*/ 48 h 94"/>
                  <a:gd name="T4" fmla="*/ 93 w 93"/>
                  <a:gd name="T5" fmla="*/ 94 h 94"/>
                  <a:gd name="T6" fmla="*/ 64 w 93"/>
                  <a:gd name="T7" fmla="*/ 48 h 94"/>
                  <a:gd name="T8" fmla="*/ 93 w 93"/>
                  <a:gd name="T9" fmla="*/ 0 h 94"/>
                </a:gdLst>
                <a:ahLst/>
                <a:cxnLst>
                  <a:cxn ang="0">
                    <a:pos x="T0" y="T1"/>
                  </a:cxn>
                  <a:cxn ang="0">
                    <a:pos x="T2" y="T3"/>
                  </a:cxn>
                  <a:cxn ang="0">
                    <a:pos x="T4" y="T5"/>
                  </a:cxn>
                  <a:cxn ang="0">
                    <a:pos x="T6" y="T7"/>
                  </a:cxn>
                  <a:cxn ang="0">
                    <a:pos x="T8" y="T9"/>
                  </a:cxn>
                </a:cxnLst>
                <a:rect l="0" t="0" r="r" b="b"/>
                <a:pathLst>
                  <a:path w="93" h="94">
                    <a:moveTo>
                      <a:pt x="93" y="0"/>
                    </a:moveTo>
                    <a:lnTo>
                      <a:pt x="0" y="48"/>
                    </a:lnTo>
                    <a:lnTo>
                      <a:pt x="93" y="94"/>
                    </a:lnTo>
                    <a:lnTo>
                      <a:pt x="64" y="48"/>
                    </a:lnTo>
                    <a:lnTo>
                      <a:pt x="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68" name="Freeform 52">
                <a:extLst>
                  <a:ext uri="{FF2B5EF4-FFF2-40B4-BE49-F238E27FC236}">
                    <a16:creationId xmlns:a16="http://schemas.microsoft.com/office/drawing/2014/main" id="{ABABA359-6F4D-4C11-9E16-C4DE0ABEAD15}"/>
                  </a:ext>
                </a:extLst>
              </p:cNvPr>
              <p:cNvSpPr>
                <a:spLocks/>
              </p:cNvSpPr>
              <p:nvPr/>
            </p:nvSpPr>
            <p:spPr bwMode="auto">
              <a:xfrm>
                <a:off x="2653" y="1293"/>
                <a:ext cx="93" cy="94"/>
              </a:xfrm>
              <a:custGeom>
                <a:avLst/>
                <a:gdLst>
                  <a:gd name="T0" fmla="*/ 0 w 93"/>
                  <a:gd name="T1" fmla="*/ 94 h 94"/>
                  <a:gd name="T2" fmla="*/ 93 w 93"/>
                  <a:gd name="T3" fmla="*/ 46 h 94"/>
                  <a:gd name="T4" fmla="*/ 0 w 93"/>
                  <a:gd name="T5" fmla="*/ 0 h 94"/>
                  <a:gd name="T6" fmla="*/ 29 w 93"/>
                  <a:gd name="T7" fmla="*/ 46 h 94"/>
                  <a:gd name="T8" fmla="*/ 0 w 93"/>
                  <a:gd name="T9" fmla="*/ 94 h 94"/>
                </a:gdLst>
                <a:ahLst/>
                <a:cxnLst>
                  <a:cxn ang="0">
                    <a:pos x="T0" y="T1"/>
                  </a:cxn>
                  <a:cxn ang="0">
                    <a:pos x="T2" y="T3"/>
                  </a:cxn>
                  <a:cxn ang="0">
                    <a:pos x="T4" y="T5"/>
                  </a:cxn>
                  <a:cxn ang="0">
                    <a:pos x="T6" y="T7"/>
                  </a:cxn>
                  <a:cxn ang="0">
                    <a:pos x="T8" y="T9"/>
                  </a:cxn>
                </a:cxnLst>
                <a:rect l="0" t="0" r="r" b="b"/>
                <a:pathLst>
                  <a:path w="93" h="94">
                    <a:moveTo>
                      <a:pt x="0" y="94"/>
                    </a:moveTo>
                    <a:lnTo>
                      <a:pt x="93" y="46"/>
                    </a:lnTo>
                    <a:lnTo>
                      <a:pt x="0" y="0"/>
                    </a:lnTo>
                    <a:lnTo>
                      <a:pt x="29" y="46"/>
                    </a:lnTo>
                    <a:lnTo>
                      <a:pt x="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0473" name="Group 57">
              <a:extLst>
                <a:ext uri="{FF2B5EF4-FFF2-40B4-BE49-F238E27FC236}">
                  <a16:creationId xmlns:a16="http://schemas.microsoft.com/office/drawing/2014/main" id="{49D2DAF6-9D1F-400F-9762-A45BC9BC383D}"/>
                </a:ext>
              </a:extLst>
            </p:cNvPr>
            <p:cNvGrpSpPr>
              <a:grpSpLocks/>
            </p:cNvGrpSpPr>
            <p:nvPr/>
          </p:nvGrpSpPr>
          <p:grpSpPr bwMode="auto">
            <a:xfrm>
              <a:off x="2746" y="1291"/>
              <a:ext cx="2430" cy="96"/>
              <a:chOff x="2746" y="1291"/>
              <a:chExt cx="2430" cy="96"/>
            </a:xfrm>
          </p:grpSpPr>
          <p:sp>
            <p:nvSpPr>
              <p:cNvPr id="60470" name="Line 54">
                <a:extLst>
                  <a:ext uri="{FF2B5EF4-FFF2-40B4-BE49-F238E27FC236}">
                    <a16:creationId xmlns:a16="http://schemas.microsoft.com/office/drawing/2014/main" id="{FB5F4C7D-80EF-42BD-BC72-3C46C0571FD6}"/>
                  </a:ext>
                </a:extLst>
              </p:cNvPr>
              <p:cNvSpPr>
                <a:spLocks noChangeShapeType="1"/>
              </p:cNvSpPr>
              <p:nvPr/>
            </p:nvSpPr>
            <p:spPr bwMode="auto">
              <a:xfrm>
                <a:off x="2807" y="1339"/>
                <a:ext cx="2308"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71" name="Freeform 55">
                <a:extLst>
                  <a:ext uri="{FF2B5EF4-FFF2-40B4-BE49-F238E27FC236}">
                    <a16:creationId xmlns:a16="http://schemas.microsoft.com/office/drawing/2014/main" id="{EE765737-E97B-4FC8-AD56-012D6079BC00}"/>
                  </a:ext>
                </a:extLst>
              </p:cNvPr>
              <p:cNvSpPr>
                <a:spLocks/>
              </p:cNvSpPr>
              <p:nvPr/>
            </p:nvSpPr>
            <p:spPr bwMode="auto">
              <a:xfrm>
                <a:off x="2746" y="1291"/>
                <a:ext cx="92" cy="94"/>
              </a:xfrm>
              <a:custGeom>
                <a:avLst/>
                <a:gdLst>
                  <a:gd name="T0" fmla="*/ 92 w 92"/>
                  <a:gd name="T1" fmla="*/ 0 h 94"/>
                  <a:gd name="T2" fmla="*/ 0 w 92"/>
                  <a:gd name="T3" fmla="*/ 48 h 94"/>
                  <a:gd name="T4" fmla="*/ 92 w 92"/>
                  <a:gd name="T5" fmla="*/ 94 h 94"/>
                  <a:gd name="T6" fmla="*/ 64 w 92"/>
                  <a:gd name="T7" fmla="*/ 48 h 94"/>
                  <a:gd name="T8" fmla="*/ 92 w 92"/>
                  <a:gd name="T9" fmla="*/ 0 h 94"/>
                </a:gdLst>
                <a:ahLst/>
                <a:cxnLst>
                  <a:cxn ang="0">
                    <a:pos x="T0" y="T1"/>
                  </a:cxn>
                  <a:cxn ang="0">
                    <a:pos x="T2" y="T3"/>
                  </a:cxn>
                  <a:cxn ang="0">
                    <a:pos x="T4" y="T5"/>
                  </a:cxn>
                  <a:cxn ang="0">
                    <a:pos x="T6" y="T7"/>
                  </a:cxn>
                  <a:cxn ang="0">
                    <a:pos x="T8" y="T9"/>
                  </a:cxn>
                </a:cxnLst>
                <a:rect l="0" t="0" r="r" b="b"/>
                <a:pathLst>
                  <a:path w="92" h="94">
                    <a:moveTo>
                      <a:pt x="92" y="0"/>
                    </a:moveTo>
                    <a:lnTo>
                      <a:pt x="0" y="48"/>
                    </a:lnTo>
                    <a:lnTo>
                      <a:pt x="92" y="94"/>
                    </a:lnTo>
                    <a:lnTo>
                      <a:pt x="64" y="48"/>
                    </a:lnTo>
                    <a:lnTo>
                      <a:pt x="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72" name="Freeform 56">
                <a:extLst>
                  <a:ext uri="{FF2B5EF4-FFF2-40B4-BE49-F238E27FC236}">
                    <a16:creationId xmlns:a16="http://schemas.microsoft.com/office/drawing/2014/main" id="{56BDA191-E381-44FD-9C6A-BC352D866983}"/>
                  </a:ext>
                </a:extLst>
              </p:cNvPr>
              <p:cNvSpPr>
                <a:spLocks/>
              </p:cNvSpPr>
              <p:nvPr/>
            </p:nvSpPr>
            <p:spPr bwMode="auto">
              <a:xfrm>
                <a:off x="5083" y="1293"/>
                <a:ext cx="93" cy="94"/>
              </a:xfrm>
              <a:custGeom>
                <a:avLst/>
                <a:gdLst>
                  <a:gd name="T0" fmla="*/ 0 w 93"/>
                  <a:gd name="T1" fmla="*/ 94 h 94"/>
                  <a:gd name="T2" fmla="*/ 93 w 93"/>
                  <a:gd name="T3" fmla="*/ 46 h 94"/>
                  <a:gd name="T4" fmla="*/ 0 w 93"/>
                  <a:gd name="T5" fmla="*/ 0 h 94"/>
                  <a:gd name="T6" fmla="*/ 29 w 93"/>
                  <a:gd name="T7" fmla="*/ 46 h 94"/>
                  <a:gd name="T8" fmla="*/ 0 w 93"/>
                  <a:gd name="T9" fmla="*/ 94 h 94"/>
                </a:gdLst>
                <a:ahLst/>
                <a:cxnLst>
                  <a:cxn ang="0">
                    <a:pos x="T0" y="T1"/>
                  </a:cxn>
                  <a:cxn ang="0">
                    <a:pos x="T2" y="T3"/>
                  </a:cxn>
                  <a:cxn ang="0">
                    <a:pos x="T4" y="T5"/>
                  </a:cxn>
                  <a:cxn ang="0">
                    <a:pos x="T6" y="T7"/>
                  </a:cxn>
                  <a:cxn ang="0">
                    <a:pos x="T8" y="T9"/>
                  </a:cxn>
                </a:cxnLst>
                <a:rect l="0" t="0" r="r" b="b"/>
                <a:pathLst>
                  <a:path w="93" h="94">
                    <a:moveTo>
                      <a:pt x="0" y="94"/>
                    </a:moveTo>
                    <a:lnTo>
                      <a:pt x="93" y="46"/>
                    </a:lnTo>
                    <a:lnTo>
                      <a:pt x="0" y="0"/>
                    </a:lnTo>
                    <a:lnTo>
                      <a:pt x="29" y="46"/>
                    </a:lnTo>
                    <a:lnTo>
                      <a:pt x="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0474" name="Rectangle 58">
              <a:extLst>
                <a:ext uri="{FF2B5EF4-FFF2-40B4-BE49-F238E27FC236}">
                  <a16:creationId xmlns:a16="http://schemas.microsoft.com/office/drawing/2014/main" id="{4C7CE8A9-1E42-4B86-B6D9-F0E8BD57C63A}"/>
                </a:ext>
              </a:extLst>
            </p:cNvPr>
            <p:cNvSpPr>
              <a:spLocks noChangeArrowheads="1"/>
            </p:cNvSpPr>
            <p:nvPr/>
          </p:nvSpPr>
          <p:spPr bwMode="auto">
            <a:xfrm>
              <a:off x="1027" y="937"/>
              <a:ext cx="1434"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475" name="Rectangle 59">
              <a:extLst>
                <a:ext uri="{FF2B5EF4-FFF2-40B4-BE49-F238E27FC236}">
                  <a16:creationId xmlns:a16="http://schemas.microsoft.com/office/drawing/2014/main" id="{89E9F272-340B-42C4-9247-C96759F1C5F7}"/>
                </a:ext>
              </a:extLst>
            </p:cNvPr>
            <p:cNvSpPr>
              <a:spLocks noChangeArrowheads="1"/>
            </p:cNvSpPr>
            <p:nvPr/>
          </p:nvSpPr>
          <p:spPr bwMode="auto">
            <a:xfrm>
              <a:off x="1114" y="992"/>
              <a:ext cx="6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Arial" panose="020B0604020202020204" pitchFamily="34" charset="0"/>
                </a:rPr>
                <a:t>Resolved </a:t>
              </a:r>
              <a:endParaRPr lang="en-US" altLang="en-US"/>
            </a:p>
          </p:txBody>
        </p:sp>
        <p:sp>
          <p:nvSpPr>
            <p:cNvPr id="60476" name="Rectangle 60">
              <a:extLst>
                <a:ext uri="{FF2B5EF4-FFF2-40B4-BE49-F238E27FC236}">
                  <a16:creationId xmlns:a16="http://schemas.microsoft.com/office/drawing/2014/main" id="{4A650C70-F08C-4D95-AB21-28D1E7DE7284}"/>
                </a:ext>
              </a:extLst>
            </p:cNvPr>
            <p:cNvSpPr>
              <a:spLocks noChangeArrowheads="1"/>
            </p:cNvSpPr>
            <p:nvPr/>
          </p:nvSpPr>
          <p:spPr bwMode="auto">
            <a:xfrm>
              <a:off x="1114" y="1163"/>
              <a:ext cx="1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Arial" panose="020B0604020202020204" pitchFamily="34" charset="0"/>
                </a:rPr>
                <a:t>Element-to-Element</a:t>
              </a:r>
              <a:endParaRPr lang="en-US" altLang="en-US"/>
            </a:p>
          </p:txBody>
        </p:sp>
        <p:sp>
          <p:nvSpPr>
            <p:cNvPr id="60477" name="Rectangle 61">
              <a:extLst>
                <a:ext uri="{FF2B5EF4-FFF2-40B4-BE49-F238E27FC236}">
                  <a16:creationId xmlns:a16="http://schemas.microsoft.com/office/drawing/2014/main" id="{46BBFA47-1E2C-42CA-AC27-7FD647C3415F}"/>
                </a:ext>
              </a:extLst>
            </p:cNvPr>
            <p:cNvSpPr>
              <a:spLocks noChangeArrowheads="1"/>
            </p:cNvSpPr>
            <p:nvPr/>
          </p:nvSpPr>
          <p:spPr bwMode="auto">
            <a:xfrm>
              <a:off x="3174" y="946"/>
              <a:ext cx="1719"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478" name="Rectangle 62">
              <a:extLst>
                <a:ext uri="{FF2B5EF4-FFF2-40B4-BE49-F238E27FC236}">
                  <a16:creationId xmlns:a16="http://schemas.microsoft.com/office/drawing/2014/main" id="{28D14DD6-3424-402D-A159-69C46B5AFB7B}"/>
                </a:ext>
              </a:extLst>
            </p:cNvPr>
            <p:cNvSpPr>
              <a:spLocks noChangeArrowheads="1"/>
            </p:cNvSpPr>
            <p:nvPr/>
          </p:nvSpPr>
          <p:spPr bwMode="auto">
            <a:xfrm>
              <a:off x="3261" y="1001"/>
              <a:ext cx="8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Arial" panose="020B0604020202020204" pitchFamily="34" charset="0"/>
                </a:rPr>
                <a:t>Resolved by </a:t>
              </a:r>
              <a:endParaRPr lang="en-US" altLang="en-US"/>
            </a:p>
          </p:txBody>
        </p:sp>
        <p:sp>
          <p:nvSpPr>
            <p:cNvPr id="60479" name="Rectangle 63">
              <a:extLst>
                <a:ext uri="{FF2B5EF4-FFF2-40B4-BE49-F238E27FC236}">
                  <a16:creationId xmlns:a16="http://schemas.microsoft.com/office/drawing/2014/main" id="{10D526E5-81A5-474C-85A4-8D4432419BBD}"/>
                </a:ext>
              </a:extLst>
            </p:cNvPr>
            <p:cNvSpPr>
              <a:spLocks noChangeArrowheads="1"/>
            </p:cNvSpPr>
            <p:nvPr/>
          </p:nvSpPr>
          <p:spPr bwMode="auto">
            <a:xfrm>
              <a:off x="4084" y="1001"/>
              <a:ext cx="5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Arial" panose="020B0604020202020204" pitchFamily="34" charset="0"/>
                </a:rPr>
                <a:t>Subgrid </a:t>
              </a:r>
              <a:endParaRPr lang="en-US" altLang="en-US"/>
            </a:p>
          </p:txBody>
        </p:sp>
        <p:sp>
          <p:nvSpPr>
            <p:cNvPr id="60480" name="Rectangle 64">
              <a:extLst>
                <a:ext uri="{FF2B5EF4-FFF2-40B4-BE49-F238E27FC236}">
                  <a16:creationId xmlns:a16="http://schemas.microsoft.com/office/drawing/2014/main" id="{3852254C-3D40-4678-81A5-3012E1D8591E}"/>
                </a:ext>
              </a:extLst>
            </p:cNvPr>
            <p:cNvSpPr>
              <a:spLocks noChangeArrowheads="1"/>
            </p:cNvSpPr>
            <p:nvPr/>
          </p:nvSpPr>
          <p:spPr bwMode="auto">
            <a:xfrm>
              <a:off x="3261" y="1172"/>
              <a:ext cx="15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Arial" panose="020B0604020202020204" pitchFamily="34" charset="0"/>
                </a:rPr>
                <a:t>Scale Parameterizations</a:t>
              </a:r>
              <a:endParaRPr lang="en-US" alt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8C0796FD-9571-47E9-A2B5-CC9C004C845C}"/>
              </a:ext>
            </a:extLst>
          </p:cNvPr>
          <p:cNvSpPr>
            <a:spLocks noGrp="1" noChangeArrowheads="1"/>
          </p:cNvSpPr>
          <p:nvPr>
            <p:ph type="title"/>
          </p:nvPr>
        </p:nvSpPr>
        <p:spPr>
          <a:xfrm>
            <a:off x="1066800" y="152400"/>
            <a:ext cx="7772400" cy="1143000"/>
          </a:xfrm>
        </p:spPr>
        <p:txBody>
          <a:bodyPr/>
          <a:lstStyle/>
          <a:p>
            <a:r>
              <a:rPr lang="en-US" altLang="en-US" sz="2800">
                <a:solidFill>
                  <a:schemeClr val="tx1"/>
                </a:solidFill>
              </a:rPr>
              <a:t>Depletion curve for parameterization of subgrid variability in accumulation and melt</a:t>
            </a:r>
          </a:p>
        </p:txBody>
      </p:sp>
      <p:graphicFrame>
        <p:nvGraphicFramePr>
          <p:cNvPr id="66564" name="Object 4">
            <a:extLst>
              <a:ext uri="{FF2B5EF4-FFF2-40B4-BE49-F238E27FC236}">
                <a16:creationId xmlns:a16="http://schemas.microsoft.com/office/drawing/2014/main" id="{05E8981C-9350-44C0-85A1-EE8428F3EE8F}"/>
              </a:ext>
            </a:extLst>
          </p:cNvPr>
          <p:cNvGraphicFramePr>
            <a:graphicFrameLocks noChangeAspect="1"/>
          </p:cNvGraphicFramePr>
          <p:nvPr/>
        </p:nvGraphicFramePr>
        <p:xfrm>
          <a:off x="838200" y="3648075"/>
          <a:ext cx="3390900" cy="2676525"/>
        </p:xfrm>
        <a:graphic>
          <a:graphicData uri="http://schemas.openxmlformats.org/presentationml/2006/ole">
            <mc:AlternateContent xmlns:mc="http://schemas.openxmlformats.org/markup-compatibility/2006">
              <mc:Choice xmlns:v="urn:schemas-microsoft-com:vml" Requires="v">
                <p:oleObj spid="_x0000_s66572" name="Picture" r:id="rId4" imgW="3171960" imgH="2505240" progId="Word.Picture.8">
                  <p:embed/>
                </p:oleObj>
              </mc:Choice>
              <mc:Fallback>
                <p:oleObj name="Picture" r:id="rId4" imgW="3171960" imgH="2505240"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648075"/>
                        <a:ext cx="3390900" cy="267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5" name="Object 5">
            <a:extLst>
              <a:ext uri="{FF2B5EF4-FFF2-40B4-BE49-F238E27FC236}">
                <a16:creationId xmlns:a16="http://schemas.microsoft.com/office/drawing/2014/main" id="{E04BD0F0-6D32-4636-864F-4783995968FD}"/>
              </a:ext>
            </a:extLst>
          </p:cNvPr>
          <p:cNvGraphicFramePr>
            <a:graphicFrameLocks noChangeAspect="1"/>
          </p:cNvGraphicFramePr>
          <p:nvPr/>
        </p:nvGraphicFramePr>
        <p:xfrm>
          <a:off x="1295400" y="4038600"/>
          <a:ext cx="2543175" cy="492125"/>
        </p:xfrm>
        <a:graphic>
          <a:graphicData uri="http://schemas.openxmlformats.org/presentationml/2006/ole">
            <mc:AlternateContent xmlns:mc="http://schemas.openxmlformats.org/markup-compatibility/2006">
              <mc:Choice xmlns:v="urn:schemas-microsoft-com:vml" Requires="v">
                <p:oleObj spid="_x0000_s66573" name="Document" r:id="rId6" imgW="5361519" imgH="1049105" progId="Word.Document.8">
                  <p:embed/>
                </p:oleObj>
              </mc:Choice>
              <mc:Fallback>
                <p:oleObj name="Document" r:id="rId6" imgW="5361519" imgH="1049105" progId="Word.Document.8">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4038600"/>
                        <a:ext cx="254317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66" name="Rectangle 6">
            <a:extLst>
              <a:ext uri="{FF2B5EF4-FFF2-40B4-BE49-F238E27FC236}">
                <a16:creationId xmlns:a16="http://schemas.microsoft.com/office/drawing/2014/main" id="{44D51568-464C-46ED-AE5A-27538DB09311}"/>
              </a:ext>
            </a:extLst>
          </p:cNvPr>
          <p:cNvSpPr>
            <a:spLocks noChangeArrowheads="1"/>
          </p:cNvSpPr>
          <p:nvPr/>
        </p:nvSpPr>
        <p:spPr bwMode="auto">
          <a:xfrm>
            <a:off x="0" y="6264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en-US" sz="1200"/>
              <a:t>Luce, C. H., D. G. Tarboton and K. R. Cooley, (1999), "Subgrid Parameterization Of Snow Distribution For An Energy And Mass Balance Snow Cover Model," Hydrological Processes, 13: 1921-1933 </a:t>
            </a:r>
          </a:p>
        </p:txBody>
      </p:sp>
      <p:pic>
        <p:nvPicPr>
          <p:cNvPr id="66567" name="Picture 7">
            <a:extLst>
              <a:ext uri="{FF2B5EF4-FFF2-40B4-BE49-F238E27FC236}">
                <a16:creationId xmlns:a16="http://schemas.microsoft.com/office/drawing/2014/main" id="{8A9A8DCF-6F61-4252-8E22-FBF1C5B067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11235"/>
          <a:stretch>
            <a:fillRect/>
          </a:stretch>
        </p:blipFill>
        <p:spPr bwMode="auto">
          <a:xfrm>
            <a:off x="1371600" y="1524000"/>
            <a:ext cx="6400800" cy="2298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568" name="Object 8">
            <a:extLst>
              <a:ext uri="{FF2B5EF4-FFF2-40B4-BE49-F238E27FC236}">
                <a16:creationId xmlns:a16="http://schemas.microsoft.com/office/drawing/2014/main" id="{81C1A0DB-BB6E-4CEA-B62E-F9F833AA4B53}"/>
              </a:ext>
            </a:extLst>
          </p:cNvPr>
          <p:cNvGraphicFramePr>
            <a:graphicFrameLocks noChangeAspect="1"/>
          </p:cNvGraphicFramePr>
          <p:nvPr/>
        </p:nvGraphicFramePr>
        <p:xfrm>
          <a:off x="4810125" y="3808413"/>
          <a:ext cx="3346450" cy="1243012"/>
        </p:xfrm>
        <a:graphic>
          <a:graphicData uri="http://schemas.openxmlformats.org/presentationml/2006/ole">
            <mc:AlternateContent xmlns:mc="http://schemas.openxmlformats.org/markup-compatibility/2006">
              <mc:Choice xmlns:v="urn:schemas-microsoft-com:vml" Requires="v">
                <p:oleObj spid="_x0000_s66574" name="Equation" r:id="rId9" imgW="1409400" imgH="520560" progId="Equation.3">
                  <p:embed/>
                </p:oleObj>
              </mc:Choice>
              <mc:Fallback>
                <p:oleObj name="Equation" r:id="rId9" imgW="1409400" imgH="52056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10125" y="3808413"/>
                        <a:ext cx="3346450" cy="1243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9" name="Object 9">
            <a:extLst>
              <a:ext uri="{FF2B5EF4-FFF2-40B4-BE49-F238E27FC236}">
                <a16:creationId xmlns:a16="http://schemas.microsoft.com/office/drawing/2014/main" id="{EE7381A6-EF25-4D48-9F5B-BC5AFA2E3A9B}"/>
              </a:ext>
            </a:extLst>
          </p:cNvPr>
          <p:cNvGraphicFramePr>
            <a:graphicFrameLocks noChangeAspect="1"/>
          </p:cNvGraphicFramePr>
          <p:nvPr/>
        </p:nvGraphicFramePr>
        <p:xfrm>
          <a:off x="5222875" y="4886325"/>
          <a:ext cx="3094038" cy="1133475"/>
        </p:xfrm>
        <a:graphic>
          <a:graphicData uri="http://schemas.openxmlformats.org/presentationml/2006/ole">
            <mc:AlternateContent xmlns:mc="http://schemas.openxmlformats.org/markup-compatibility/2006">
              <mc:Choice xmlns:v="urn:schemas-microsoft-com:vml" Requires="v">
                <p:oleObj spid="_x0000_s66575" name="Equation" r:id="rId11" imgW="1409400" imgH="520560" progId="Equation.3">
                  <p:embed/>
                </p:oleObj>
              </mc:Choice>
              <mc:Fallback>
                <p:oleObj name="Equation" r:id="rId11" imgW="1409400" imgH="52056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22875" y="4886325"/>
                        <a:ext cx="3094038" cy="113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70" name="Text Box 10">
            <a:extLst>
              <a:ext uri="{FF2B5EF4-FFF2-40B4-BE49-F238E27FC236}">
                <a16:creationId xmlns:a16="http://schemas.microsoft.com/office/drawing/2014/main" id="{7811AF98-3D26-4DB0-B036-2D06040D564D}"/>
              </a:ext>
            </a:extLst>
          </p:cNvPr>
          <p:cNvSpPr txBox="1">
            <a:spLocks noChangeArrowheads="1"/>
          </p:cNvSpPr>
          <p:nvPr/>
        </p:nvSpPr>
        <p:spPr bwMode="auto">
          <a:xfrm>
            <a:off x="2667000" y="19050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Accumulation variability</a:t>
            </a:r>
          </a:p>
        </p:txBody>
      </p:sp>
      <p:sp>
        <p:nvSpPr>
          <p:cNvPr id="66571" name="Text Box 11">
            <a:extLst>
              <a:ext uri="{FF2B5EF4-FFF2-40B4-BE49-F238E27FC236}">
                <a16:creationId xmlns:a16="http://schemas.microsoft.com/office/drawing/2014/main" id="{9A3768F3-E3F5-4FFF-B83B-93CC5911A2C8}"/>
              </a:ext>
            </a:extLst>
          </p:cNvPr>
          <p:cNvSpPr txBox="1">
            <a:spLocks noChangeArrowheads="1"/>
          </p:cNvSpPr>
          <p:nvPr/>
        </p:nvSpPr>
        <p:spPr bwMode="auto">
          <a:xfrm>
            <a:off x="7315200" y="1905000"/>
            <a:ext cx="137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Melt variability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AC9C084-76FE-4DF0-99A1-1C593970D93B}"/>
              </a:ext>
            </a:extLst>
          </p:cNvPr>
          <p:cNvSpPr>
            <a:spLocks noGrp="1" noChangeArrowheads="1"/>
          </p:cNvSpPr>
          <p:nvPr>
            <p:ph type="title"/>
          </p:nvPr>
        </p:nvSpPr>
        <p:spPr/>
        <p:txBody>
          <a:bodyPr/>
          <a:lstStyle/>
          <a:p>
            <a:r>
              <a:rPr lang="en-US" altLang="en-US" sz="3200"/>
              <a:t>Depletion curve parameterization of a point snowmelt model</a:t>
            </a:r>
          </a:p>
        </p:txBody>
      </p:sp>
      <p:sp>
        <p:nvSpPr>
          <p:cNvPr id="40965" name="Rectangle 5">
            <a:extLst>
              <a:ext uri="{FF2B5EF4-FFF2-40B4-BE49-F238E27FC236}">
                <a16:creationId xmlns:a16="http://schemas.microsoft.com/office/drawing/2014/main" id="{98768CD6-BFF4-4258-B536-EA158FC90A39}"/>
              </a:ext>
            </a:extLst>
          </p:cNvPr>
          <p:cNvSpPr>
            <a:spLocks noChangeArrowheads="1"/>
          </p:cNvSpPr>
          <p:nvPr/>
        </p:nvSpPr>
        <p:spPr bwMode="auto">
          <a:xfrm>
            <a:off x="0" y="1711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0967" name="Rectangle 7">
            <a:extLst>
              <a:ext uri="{FF2B5EF4-FFF2-40B4-BE49-F238E27FC236}">
                <a16:creationId xmlns:a16="http://schemas.microsoft.com/office/drawing/2014/main" id="{7608013F-A76D-4ED2-A003-6192C9CE3ED6}"/>
              </a:ext>
            </a:extLst>
          </p:cNvPr>
          <p:cNvSpPr>
            <a:spLocks noChangeArrowheads="1"/>
          </p:cNvSpPr>
          <p:nvPr/>
        </p:nvSpPr>
        <p:spPr bwMode="auto">
          <a:xfrm>
            <a:off x="0" y="2182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0966" name="Object 6">
            <a:extLst>
              <a:ext uri="{FF2B5EF4-FFF2-40B4-BE49-F238E27FC236}">
                <a16:creationId xmlns:a16="http://schemas.microsoft.com/office/drawing/2014/main" id="{7083B74B-DBD4-48F1-8F47-5872596C1D46}"/>
              </a:ext>
            </a:extLst>
          </p:cNvPr>
          <p:cNvGraphicFramePr>
            <a:graphicFrameLocks/>
          </p:cNvGraphicFramePr>
          <p:nvPr/>
        </p:nvGraphicFramePr>
        <p:xfrm>
          <a:off x="606425" y="2057400"/>
          <a:ext cx="4419600" cy="3624263"/>
        </p:xfrm>
        <a:graphic>
          <a:graphicData uri="http://schemas.openxmlformats.org/presentationml/2006/ole">
            <mc:AlternateContent xmlns:mc="http://schemas.openxmlformats.org/markup-compatibility/2006">
              <mc:Choice xmlns:v="urn:schemas-microsoft-com:vml" Requires="v">
                <p:oleObj spid="_x0000_s40976" name="Picture" r:id="rId4" imgW="3035321" imgH="2814709" progId="Word.Picture.8">
                  <p:embed/>
                </p:oleObj>
              </mc:Choice>
              <mc:Fallback>
                <p:oleObj name="Picture" r:id="rId4" imgW="3035321" imgH="2814709" progId="Word.Picture.8">
                  <p:embed/>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b="11040"/>
                      <a:stretch>
                        <a:fillRect/>
                      </a:stretch>
                    </p:blipFill>
                    <p:spPr bwMode="auto">
                      <a:xfrm>
                        <a:off x="606425" y="2057400"/>
                        <a:ext cx="4419600" cy="3624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9" name="Rectangle 9">
            <a:extLst>
              <a:ext uri="{FF2B5EF4-FFF2-40B4-BE49-F238E27FC236}">
                <a16:creationId xmlns:a16="http://schemas.microsoft.com/office/drawing/2014/main" id="{C3EA955E-716C-49F9-9946-FC1C5F23BD7F}"/>
              </a:ext>
            </a:extLst>
          </p:cNvPr>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0968" name="Object 8">
            <a:extLst>
              <a:ext uri="{FF2B5EF4-FFF2-40B4-BE49-F238E27FC236}">
                <a16:creationId xmlns:a16="http://schemas.microsoft.com/office/drawing/2014/main" id="{BE9150B7-6C12-4561-BA97-5EFB01372C89}"/>
              </a:ext>
            </a:extLst>
          </p:cNvPr>
          <p:cNvGraphicFramePr>
            <a:graphicFrameLocks noChangeAspect="1"/>
          </p:cNvGraphicFramePr>
          <p:nvPr/>
        </p:nvGraphicFramePr>
        <p:xfrm>
          <a:off x="5559425" y="2468563"/>
          <a:ext cx="3414713" cy="411162"/>
        </p:xfrm>
        <a:graphic>
          <a:graphicData uri="http://schemas.openxmlformats.org/presentationml/2006/ole">
            <mc:AlternateContent xmlns:mc="http://schemas.openxmlformats.org/markup-compatibility/2006">
              <mc:Choice xmlns:v="urn:schemas-microsoft-com:vml" Requires="v">
                <p:oleObj spid="_x0000_s40977" name="Equation" r:id="rId6" imgW="1688760" imgH="203040" progId="Equation.3">
                  <p:embed/>
                </p:oleObj>
              </mc:Choice>
              <mc:Fallback>
                <p:oleObj name="Equation" r:id="rId6" imgW="1688760" imgH="20304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9425" y="2468563"/>
                        <a:ext cx="3414713"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71" name="Rectangle 11">
            <a:extLst>
              <a:ext uri="{FF2B5EF4-FFF2-40B4-BE49-F238E27FC236}">
                <a16:creationId xmlns:a16="http://schemas.microsoft.com/office/drawing/2014/main" id="{717A6EFC-6DEB-4F67-B85F-CCB11EFDB882}"/>
              </a:ext>
            </a:extLst>
          </p:cNvPr>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0970" name="Object 10">
            <a:extLst>
              <a:ext uri="{FF2B5EF4-FFF2-40B4-BE49-F238E27FC236}">
                <a16:creationId xmlns:a16="http://schemas.microsoft.com/office/drawing/2014/main" id="{5DEAA97B-4768-48D9-9F7D-7F5C1A719D66}"/>
              </a:ext>
            </a:extLst>
          </p:cNvPr>
          <p:cNvGraphicFramePr>
            <a:graphicFrameLocks noChangeAspect="1"/>
          </p:cNvGraphicFramePr>
          <p:nvPr/>
        </p:nvGraphicFramePr>
        <p:xfrm>
          <a:off x="5559425" y="3352800"/>
          <a:ext cx="3265488" cy="893763"/>
        </p:xfrm>
        <a:graphic>
          <a:graphicData uri="http://schemas.openxmlformats.org/presentationml/2006/ole">
            <mc:AlternateContent xmlns:mc="http://schemas.openxmlformats.org/markup-compatibility/2006">
              <mc:Choice xmlns:v="urn:schemas-microsoft-com:vml" Requires="v">
                <p:oleObj spid="_x0000_s40978" name="Equation" r:id="rId8" imgW="1638000" imgH="444240" progId="Equation.3">
                  <p:embed/>
                </p:oleObj>
              </mc:Choice>
              <mc:Fallback>
                <p:oleObj name="Equation" r:id="rId8" imgW="1638000" imgH="44424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9425" y="3352800"/>
                        <a:ext cx="3265488" cy="89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73" name="Rectangle 13">
            <a:extLst>
              <a:ext uri="{FF2B5EF4-FFF2-40B4-BE49-F238E27FC236}">
                <a16:creationId xmlns:a16="http://schemas.microsoft.com/office/drawing/2014/main" id="{63E26D0C-6593-4B12-BCC0-4CF1245C0190}"/>
              </a:ext>
            </a:extLst>
          </p:cNvPr>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0974" name="Object 14">
            <a:extLst>
              <a:ext uri="{FF2B5EF4-FFF2-40B4-BE49-F238E27FC236}">
                <a16:creationId xmlns:a16="http://schemas.microsoft.com/office/drawing/2014/main" id="{10D3E3D5-809D-464D-8E47-F6F53BC63CD8}"/>
              </a:ext>
            </a:extLst>
          </p:cNvPr>
          <p:cNvGraphicFramePr>
            <a:graphicFrameLocks noChangeAspect="1"/>
          </p:cNvGraphicFramePr>
          <p:nvPr/>
        </p:nvGraphicFramePr>
        <p:xfrm>
          <a:off x="5559425" y="4719638"/>
          <a:ext cx="2897188" cy="731837"/>
        </p:xfrm>
        <a:graphic>
          <a:graphicData uri="http://schemas.openxmlformats.org/presentationml/2006/ole">
            <mc:AlternateContent xmlns:mc="http://schemas.openxmlformats.org/markup-compatibility/2006">
              <mc:Choice xmlns:v="urn:schemas-microsoft-com:vml" Requires="v">
                <p:oleObj spid="_x0000_s40979" name="Equation" r:id="rId10" imgW="1447560" imgH="368280" progId="Equation.3">
                  <p:embed/>
                </p:oleObj>
              </mc:Choice>
              <mc:Fallback>
                <p:oleObj name="Equation" r:id="rId10" imgW="1447560" imgH="368280"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9425" y="4719638"/>
                        <a:ext cx="2897188" cy="731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a:extLst>
              <a:ext uri="{FF2B5EF4-FFF2-40B4-BE49-F238E27FC236}">
                <a16:creationId xmlns:a16="http://schemas.microsoft.com/office/drawing/2014/main" id="{1FD778A6-90EC-4958-960B-30EE60FF5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264"/>
          <a:stretch>
            <a:fillRect/>
          </a:stretch>
        </p:blipFill>
        <p:spPr bwMode="auto">
          <a:xfrm>
            <a:off x="0" y="0"/>
            <a:ext cx="8966200" cy="6467475"/>
          </a:xfrm>
          <a:prstGeom prst="rect">
            <a:avLst/>
          </a:prstGeom>
          <a:solidFill>
            <a:schemeClr val="bg1"/>
          </a:solidFill>
        </p:spPr>
      </p:pic>
      <p:sp>
        <p:nvSpPr>
          <p:cNvPr id="77827" name="Text Box 3">
            <a:extLst>
              <a:ext uri="{FF2B5EF4-FFF2-40B4-BE49-F238E27FC236}">
                <a16:creationId xmlns:a16="http://schemas.microsoft.com/office/drawing/2014/main" id="{361A534F-5CA5-4491-9BC1-5EA9F478E471}"/>
              </a:ext>
            </a:extLst>
          </p:cNvPr>
          <p:cNvSpPr txBox="1">
            <a:spLocks noChangeArrowheads="1"/>
          </p:cNvSpPr>
          <p:nvPr/>
        </p:nvSpPr>
        <p:spPr bwMode="auto">
          <a:xfrm>
            <a:off x="423863" y="6302375"/>
            <a:ext cx="8393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t>Luce, C. H., D. G. Tarboton and K. R. Cooley, (1999), "Subgrid Parameterization Of Snow Distribution For An Energy And Mass Balance Snow Cover Model," Hydrological Processes, 13: 1921-1933 </a:t>
            </a:r>
          </a:p>
        </p:txBody>
      </p:sp>
      <p:sp>
        <p:nvSpPr>
          <p:cNvPr id="77828" name="Rectangle 4">
            <a:extLst>
              <a:ext uri="{FF2B5EF4-FFF2-40B4-BE49-F238E27FC236}">
                <a16:creationId xmlns:a16="http://schemas.microsoft.com/office/drawing/2014/main" id="{5A15C986-9D24-4EC5-90D5-D64C7898770F}"/>
              </a:ext>
            </a:extLst>
          </p:cNvPr>
          <p:cNvSpPr>
            <a:spLocks noChangeArrowheads="1"/>
          </p:cNvSpPr>
          <p:nvPr/>
        </p:nvSpPr>
        <p:spPr bwMode="auto">
          <a:xfrm>
            <a:off x="1504950" y="406400"/>
            <a:ext cx="249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Upper Sheep Creek.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19" name="Picture 19">
            <a:extLst>
              <a:ext uri="{FF2B5EF4-FFF2-40B4-BE49-F238E27FC236}">
                <a16:creationId xmlns:a16="http://schemas.microsoft.com/office/drawing/2014/main" id="{7E3B94CA-5445-475D-BD9F-95BB4EB8C79C}"/>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047750" y="1593850"/>
            <a:ext cx="7239000" cy="492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820" name="Rectangle 20">
            <a:extLst>
              <a:ext uri="{FF2B5EF4-FFF2-40B4-BE49-F238E27FC236}">
                <a16:creationId xmlns:a16="http://schemas.microsoft.com/office/drawing/2014/main" id="{1AAC7E28-DC82-40DB-85F9-4FE1232EDADC}"/>
              </a:ext>
            </a:extLst>
          </p:cNvPr>
          <p:cNvSpPr>
            <a:spLocks noChangeArrowheads="1"/>
          </p:cNvSpPr>
          <p:nvPr/>
        </p:nvSpPr>
        <p:spPr bwMode="auto">
          <a:xfrm>
            <a:off x="2444750" y="1674813"/>
            <a:ext cx="2925763" cy="885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2" name="Rectangle 2">
            <a:extLst>
              <a:ext uri="{FF2B5EF4-FFF2-40B4-BE49-F238E27FC236}">
                <a16:creationId xmlns:a16="http://schemas.microsoft.com/office/drawing/2014/main" id="{C216BA63-0B7A-4395-A386-A62B97CEE359}"/>
              </a:ext>
            </a:extLst>
          </p:cNvPr>
          <p:cNvSpPr>
            <a:spLocks noGrp="1" noChangeArrowheads="1"/>
          </p:cNvSpPr>
          <p:nvPr>
            <p:ph type="title"/>
          </p:nvPr>
        </p:nvSpPr>
        <p:spPr>
          <a:xfrm>
            <a:off x="1343025" y="304800"/>
            <a:ext cx="6656388" cy="1143000"/>
          </a:xfrm>
        </p:spPr>
        <p:txBody>
          <a:bodyPr/>
          <a:lstStyle/>
          <a:p>
            <a:r>
              <a:rPr lang="en-US" altLang="en-US" sz="2400"/>
              <a:t>Depletion curves derived using distributions of surrogate variables</a:t>
            </a:r>
          </a:p>
        </p:txBody>
      </p:sp>
      <p:sp>
        <p:nvSpPr>
          <p:cNvPr id="76807" name="Text Box 7">
            <a:extLst>
              <a:ext uri="{FF2B5EF4-FFF2-40B4-BE49-F238E27FC236}">
                <a16:creationId xmlns:a16="http://schemas.microsoft.com/office/drawing/2014/main" id="{758B1BA9-ED7C-4A6D-81E9-4B51283D1B17}"/>
              </a:ext>
            </a:extLst>
          </p:cNvPr>
          <p:cNvSpPr txBox="1">
            <a:spLocks noChangeArrowheads="1"/>
          </p:cNvSpPr>
          <p:nvPr/>
        </p:nvSpPr>
        <p:spPr bwMode="auto">
          <a:xfrm>
            <a:off x="2498725" y="1647825"/>
            <a:ext cx="3622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Distributed model reference</a:t>
            </a:r>
          </a:p>
        </p:txBody>
      </p:sp>
      <p:sp>
        <p:nvSpPr>
          <p:cNvPr id="76812" name="Text Box 12">
            <a:extLst>
              <a:ext uri="{FF2B5EF4-FFF2-40B4-BE49-F238E27FC236}">
                <a16:creationId xmlns:a16="http://schemas.microsoft.com/office/drawing/2014/main" id="{A259D2BA-0229-4DE5-9521-A9AE19576D8D}"/>
              </a:ext>
            </a:extLst>
          </p:cNvPr>
          <p:cNvSpPr txBox="1">
            <a:spLocks noChangeArrowheads="1"/>
          </p:cNvSpPr>
          <p:nvPr/>
        </p:nvSpPr>
        <p:spPr bwMode="auto">
          <a:xfrm>
            <a:off x="2498725" y="1871663"/>
            <a:ext cx="3622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Elevation, z</a:t>
            </a:r>
          </a:p>
        </p:txBody>
      </p:sp>
      <p:sp>
        <p:nvSpPr>
          <p:cNvPr id="76813" name="Text Box 13">
            <a:extLst>
              <a:ext uri="{FF2B5EF4-FFF2-40B4-BE49-F238E27FC236}">
                <a16:creationId xmlns:a16="http://schemas.microsoft.com/office/drawing/2014/main" id="{3942B705-2A3A-4C24-B099-48E5E809A7EF}"/>
              </a:ext>
            </a:extLst>
          </p:cNvPr>
          <p:cNvSpPr txBox="1">
            <a:spLocks noChangeArrowheads="1"/>
          </p:cNvSpPr>
          <p:nvPr/>
        </p:nvSpPr>
        <p:spPr bwMode="auto">
          <a:xfrm>
            <a:off x="2489200" y="2038350"/>
            <a:ext cx="3622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Accumulation factor</a:t>
            </a:r>
            <a:r>
              <a:rPr lang="en-US" altLang="en-US" sz="2000"/>
              <a:t>, </a:t>
            </a:r>
            <a:r>
              <a:rPr lang="en-US" altLang="en-US" sz="1600">
                <a:sym typeface="Symbol" panose="05050102010706020507" pitchFamily="18" charset="2"/>
              </a:rPr>
              <a:t></a:t>
            </a:r>
          </a:p>
        </p:txBody>
      </p:sp>
      <p:sp>
        <p:nvSpPr>
          <p:cNvPr id="76814" name="Rectangle 14">
            <a:extLst>
              <a:ext uri="{FF2B5EF4-FFF2-40B4-BE49-F238E27FC236}">
                <a16:creationId xmlns:a16="http://schemas.microsoft.com/office/drawing/2014/main" id="{0F1FD597-458F-46E1-B9DA-F9062819EF3C}"/>
              </a:ext>
            </a:extLst>
          </p:cNvPr>
          <p:cNvSpPr>
            <a:spLocks noChangeArrowheads="1"/>
          </p:cNvSpPr>
          <p:nvPr/>
        </p:nvSpPr>
        <p:spPr bwMode="auto">
          <a:xfrm>
            <a:off x="2479675" y="2309813"/>
            <a:ext cx="21685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ym typeface="Symbol" panose="05050102010706020507" pitchFamily="18" charset="2"/>
              </a:rPr>
              <a:t>Peak accumulation </a:t>
            </a:r>
          </a:p>
          <a:p>
            <a:r>
              <a:rPr lang="en-US" altLang="en-US" sz="1600">
                <a:sym typeface="Symbol" panose="05050102010706020507" pitchFamily="18" charset="2"/>
              </a:rPr>
              <a:t>regression </a:t>
            </a:r>
          </a:p>
          <a:p>
            <a:r>
              <a:rPr lang="en-US" altLang="en-US" sz="1600">
                <a:sym typeface="Symbol" panose="05050102010706020507" pitchFamily="18" charset="2"/>
              </a:rPr>
              <a:t>combining , z</a:t>
            </a:r>
          </a:p>
        </p:txBody>
      </p:sp>
      <p:sp>
        <p:nvSpPr>
          <p:cNvPr id="76821" name="Rectangle 21">
            <a:extLst>
              <a:ext uri="{FF2B5EF4-FFF2-40B4-BE49-F238E27FC236}">
                <a16:creationId xmlns:a16="http://schemas.microsoft.com/office/drawing/2014/main" id="{104753A8-F41C-4D8C-AB42-C2168D288753}"/>
              </a:ext>
            </a:extLst>
          </p:cNvPr>
          <p:cNvSpPr>
            <a:spLocks noChangeArrowheads="1"/>
          </p:cNvSpPr>
          <p:nvPr/>
        </p:nvSpPr>
        <p:spPr bwMode="auto">
          <a:xfrm>
            <a:off x="2203450" y="6491288"/>
            <a:ext cx="4467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Jinsheng You, Unpublished PhD 2004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2" descr="calvin_snow">
            <a:extLst>
              <a:ext uri="{FF2B5EF4-FFF2-40B4-BE49-F238E27FC236}">
                <a16:creationId xmlns:a16="http://schemas.microsoft.com/office/drawing/2014/main" id="{C975F481-B2DF-4420-9A06-018B7C143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0" y="457200"/>
            <a:ext cx="9144000" cy="3244850"/>
          </a:xfrm>
          <a:prstGeom prst="rect">
            <a:avLst/>
          </a:prstGeom>
          <a:noFill/>
          <a:extLst>
            <a:ext uri="{909E8E84-426E-40DD-AFC4-6F175D3DCCD1}">
              <a14:hiddenFill xmlns:a14="http://schemas.microsoft.com/office/drawing/2010/main">
                <a:solidFill>
                  <a:srgbClr val="FFFFFF"/>
                </a:solidFill>
              </a14:hiddenFill>
            </a:ext>
          </a:extLst>
        </p:spPr>
      </p:pic>
      <p:pic>
        <p:nvPicPr>
          <p:cNvPr id="57354" name="Picture 10" descr="Sampled shortly after deposition on snowpack.">
            <a:extLst>
              <a:ext uri="{FF2B5EF4-FFF2-40B4-BE49-F238E27FC236}">
                <a16:creationId xmlns:a16="http://schemas.microsoft.com/office/drawing/2014/main" id="{66DBCF85-F63B-49D9-849F-B78140A8D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3657600"/>
            <a:ext cx="2455863" cy="2743200"/>
          </a:xfrm>
          <a:prstGeom prst="rect">
            <a:avLst/>
          </a:prstGeom>
          <a:noFill/>
          <a:extLst>
            <a:ext uri="{909E8E84-426E-40DD-AFC4-6F175D3DCCD1}">
              <a14:hiddenFill xmlns:a14="http://schemas.microsoft.com/office/drawing/2010/main">
                <a:solidFill>
                  <a:srgbClr val="FFFFFF"/>
                </a:solidFill>
              </a14:hiddenFill>
            </a:ext>
          </a:extLst>
        </p:spPr>
      </p:pic>
      <p:sp>
        <p:nvSpPr>
          <p:cNvPr id="57355" name="Rectangle 11">
            <a:extLst>
              <a:ext uri="{FF2B5EF4-FFF2-40B4-BE49-F238E27FC236}">
                <a16:creationId xmlns:a16="http://schemas.microsoft.com/office/drawing/2014/main" id="{5AC3B6E2-0688-4971-8B69-E571579BE5D3}"/>
              </a:ext>
            </a:extLst>
          </p:cNvPr>
          <p:cNvSpPr>
            <a:spLocks noGrp="1" noChangeArrowheads="1"/>
          </p:cNvSpPr>
          <p:nvPr>
            <p:ph type="title"/>
          </p:nvPr>
        </p:nvSpPr>
        <p:spPr>
          <a:xfrm>
            <a:off x="2743200" y="304800"/>
            <a:ext cx="3200400" cy="457200"/>
          </a:xfrm>
        </p:spPr>
        <p:txBody>
          <a:bodyPr/>
          <a:lstStyle/>
          <a:p>
            <a:r>
              <a:rPr lang="en-US" altLang="en-US" sz="3200"/>
              <a:t>Show and Tell</a:t>
            </a:r>
          </a:p>
        </p:txBody>
      </p:sp>
      <p:pic>
        <p:nvPicPr>
          <p:cNvPr id="57358" name="Picture 14" descr="Rounding of original shape is more pronounced.">
            <a:extLst>
              <a:ext uri="{FF2B5EF4-FFF2-40B4-BE49-F238E27FC236}">
                <a16:creationId xmlns:a16="http://schemas.microsoft.com/office/drawing/2014/main" id="{83E20E53-2E7A-4683-9B94-DAFAE0A762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3775" y="3657600"/>
            <a:ext cx="24638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7360" name="Picture 16" descr="The side plane is only one example of irregular crystals which include broken crystal fragments and abnormal growth features.">
            <a:extLst>
              <a:ext uri="{FF2B5EF4-FFF2-40B4-BE49-F238E27FC236}">
                <a16:creationId xmlns:a16="http://schemas.microsoft.com/office/drawing/2014/main" id="{DF9CE46D-1090-43EC-A1A4-3C7FEFC8C9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0413" y="3657600"/>
            <a:ext cx="2465387" cy="2743200"/>
          </a:xfrm>
          <a:prstGeom prst="rect">
            <a:avLst/>
          </a:prstGeom>
          <a:noFill/>
          <a:extLst>
            <a:ext uri="{909E8E84-426E-40DD-AFC4-6F175D3DCCD1}">
              <a14:hiddenFill xmlns:a14="http://schemas.microsoft.com/office/drawing/2010/main">
                <a:solidFill>
                  <a:srgbClr val="FFFFFF"/>
                </a:solidFill>
              </a14:hiddenFill>
            </a:ext>
          </a:extLst>
        </p:spPr>
      </p:pic>
      <p:sp>
        <p:nvSpPr>
          <p:cNvPr id="57361" name="Text Box 17">
            <a:extLst>
              <a:ext uri="{FF2B5EF4-FFF2-40B4-BE49-F238E27FC236}">
                <a16:creationId xmlns:a16="http://schemas.microsoft.com/office/drawing/2014/main" id="{BFBD826D-55D0-4EC2-AF08-4535FBD7B76C}"/>
              </a:ext>
            </a:extLst>
          </p:cNvPr>
          <p:cNvSpPr txBox="1">
            <a:spLocks noChangeArrowheads="1"/>
          </p:cNvSpPr>
          <p:nvPr/>
        </p:nvSpPr>
        <p:spPr bwMode="auto">
          <a:xfrm>
            <a:off x="1219200" y="6553200"/>
            <a:ext cx="624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Images from http://www.anri.barc.usda.gov/emusnow/default.htm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8EF425D8-274E-4F26-8A17-D8C597B0E61D}"/>
              </a:ext>
            </a:extLst>
          </p:cNvPr>
          <p:cNvSpPr>
            <a:spLocks noGrp="1" noChangeArrowheads="1"/>
          </p:cNvSpPr>
          <p:nvPr>
            <p:ph type="title"/>
          </p:nvPr>
        </p:nvSpPr>
        <p:spPr/>
        <p:txBody>
          <a:bodyPr/>
          <a:lstStyle/>
          <a:p>
            <a:r>
              <a:rPr lang="en-US" altLang="en-US"/>
              <a:t>Time Stability of Depletion Curves</a:t>
            </a:r>
          </a:p>
        </p:txBody>
      </p:sp>
      <p:pic>
        <p:nvPicPr>
          <p:cNvPr id="68612" name="Picture 4">
            <a:extLst>
              <a:ext uri="{FF2B5EF4-FFF2-40B4-BE49-F238E27FC236}">
                <a16:creationId xmlns:a16="http://schemas.microsoft.com/office/drawing/2014/main" id="{7EEB47C5-C6BA-4F4D-9BBE-458DEE971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165"/>
          <a:stretch>
            <a:fillRect/>
          </a:stretch>
        </p:blipFill>
        <p:spPr bwMode="auto">
          <a:xfrm>
            <a:off x="1143000" y="1524000"/>
            <a:ext cx="6934200"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Rectangle 5">
            <a:extLst>
              <a:ext uri="{FF2B5EF4-FFF2-40B4-BE49-F238E27FC236}">
                <a16:creationId xmlns:a16="http://schemas.microsoft.com/office/drawing/2014/main" id="{CDC9A64A-D8EB-4F0B-86A2-05BA5ECC91E4}"/>
              </a:ext>
            </a:extLst>
          </p:cNvPr>
          <p:cNvSpPr>
            <a:spLocks noChangeArrowheads="1"/>
          </p:cNvSpPr>
          <p:nvPr/>
        </p:nvSpPr>
        <p:spPr bwMode="auto">
          <a:xfrm rot="10800000" flipV="1">
            <a:off x="685800" y="6019800"/>
            <a:ext cx="731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en-US" altLang="en-US"/>
              <a:t>Depletion curves from several years of data at Upper Sheep Creek (data provided by K. Cooley)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4" name="Group 66">
            <a:extLst>
              <a:ext uri="{FF2B5EF4-FFF2-40B4-BE49-F238E27FC236}">
                <a16:creationId xmlns:a16="http://schemas.microsoft.com/office/drawing/2014/main" id="{9E473EBB-E2F5-41CF-84DA-75ABFA0907CD}"/>
              </a:ext>
            </a:extLst>
          </p:cNvPr>
          <p:cNvGrpSpPr>
            <a:grpSpLocks/>
          </p:cNvGrpSpPr>
          <p:nvPr/>
        </p:nvGrpSpPr>
        <p:grpSpPr bwMode="auto">
          <a:xfrm>
            <a:off x="636588" y="3322638"/>
            <a:ext cx="2884487" cy="2271712"/>
            <a:chOff x="605" y="2039"/>
            <a:chExt cx="1817" cy="1431"/>
          </a:xfrm>
        </p:grpSpPr>
        <p:grpSp>
          <p:nvGrpSpPr>
            <p:cNvPr id="2073" name="Group 25">
              <a:extLst>
                <a:ext uri="{FF2B5EF4-FFF2-40B4-BE49-F238E27FC236}">
                  <a16:creationId xmlns:a16="http://schemas.microsoft.com/office/drawing/2014/main" id="{B9F762B3-1FA1-42D3-BDDD-4DCD3EFE0401}"/>
                </a:ext>
              </a:extLst>
            </p:cNvPr>
            <p:cNvGrpSpPr>
              <a:grpSpLocks/>
            </p:cNvGrpSpPr>
            <p:nvPr/>
          </p:nvGrpSpPr>
          <p:grpSpPr bwMode="auto">
            <a:xfrm>
              <a:off x="838" y="2135"/>
              <a:ext cx="1584" cy="1296"/>
              <a:chOff x="912" y="576"/>
              <a:chExt cx="1584" cy="1296"/>
            </a:xfrm>
          </p:grpSpPr>
          <p:sp>
            <p:nvSpPr>
              <p:cNvPr id="2050" name="AutoShape 2">
                <a:extLst>
                  <a:ext uri="{FF2B5EF4-FFF2-40B4-BE49-F238E27FC236}">
                    <a16:creationId xmlns:a16="http://schemas.microsoft.com/office/drawing/2014/main" id="{DAB773C1-FFF7-4FB4-A5D6-3D34185FC71B}"/>
                  </a:ext>
                </a:extLst>
              </p:cNvPr>
              <p:cNvSpPr>
                <a:spLocks noChangeArrowheads="1"/>
              </p:cNvSpPr>
              <p:nvPr/>
            </p:nvSpPr>
            <p:spPr bwMode="auto">
              <a:xfrm>
                <a:off x="948" y="768"/>
                <a:ext cx="1536" cy="144"/>
              </a:xfrm>
              <a:prstGeom prst="parallelogram">
                <a:avLst>
                  <a:gd name="adj" fmla="val 26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 name="AutoShape 3">
                <a:extLst>
                  <a:ext uri="{FF2B5EF4-FFF2-40B4-BE49-F238E27FC236}">
                    <a16:creationId xmlns:a16="http://schemas.microsoft.com/office/drawing/2014/main" id="{DF3D10C5-B717-4F51-9452-06004537DE70}"/>
                  </a:ext>
                </a:extLst>
              </p:cNvPr>
              <p:cNvSpPr>
                <a:spLocks noChangeArrowheads="1"/>
              </p:cNvSpPr>
              <p:nvPr/>
            </p:nvSpPr>
            <p:spPr bwMode="auto">
              <a:xfrm>
                <a:off x="912" y="1728"/>
                <a:ext cx="1536" cy="144"/>
              </a:xfrm>
              <a:prstGeom prst="parallelogram">
                <a:avLst>
                  <a:gd name="adj" fmla="val 26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 name="AutoShape 4">
                <a:extLst>
                  <a:ext uri="{FF2B5EF4-FFF2-40B4-BE49-F238E27FC236}">
                    <a16:creationId xmlns:a16="http://schemas.microsoft.com/office/drawing/2014/main" id="{B5772064-3140-44E2-B20F-E8E08E4E163E}"/>
                  </a:ext>
                </a:extLst>
              </p:cNvPr>
              <p:cNvSpPr>
                <a:spLocks noChangeArrowheads="1"/>
              </p:cNvSpPr>
              <p:nvPr/>
            </p:nvSpPr>
            <p:spPr bwMode="auto">
              <a:xfrm>
                <a:off x="948" y="1536"/>
                <a:ext cx="1536" cy="144"/>
              </a:xfrm>
              <a:prstGeom prst="parallelogram">
                <a:avLst>
                  <a:gd name="adj" fmla="val 26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 name="AutoShape 5">
                <a:extLst>
                  <a:ext uri="{FF2B5EF4-FFF2-40B4-BE49-F238E27FC236}">
                    <a16:creationId xmlns:a16="http://schemas.microsoft.com/office/drawing/2014/main" id="{0574193E-FE33-4C7A-B664-63465A666241}"/>
                  </a:ext>
                </a:extLst>
              </p:cNvPr>
              <p:cNvSpPr>
                <a:spLocks noChangeArrowheads="1"/>
              </p:cNvSpPr>
              <p:nvPr/>
            </p:nvSpPr>
            <p:spPr bwMode="auto">
              <a:xfrm>
                <a:off x="948" y="1344"/>
                <a:ext cx="1536" cy="144"/>
              </a:xfrm>
              <a:prstGeom prst="parallelogram">
                <a:avLst>
                  <a:gd name="adj" fmla="val 26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AutoShape 6">
                <a:extLst>
                  <a:ext uri="{FF2B5EF4-FFF2-40B4-BE49-F238E27FC236}">
                    <a16:creationId xmlns:a16="http://schemas.microsoft.com/office/drawing/2014/main" id="{0D44B03E-A21E-4C19-A31E-7B379AD99F3A}"/>
                  </a:ext>
                </a:extLst>
              </p:cNvPr>
              <p:cNvSpPr>
                <a:spLocks noChangeArrowheads="1"/>
              </p:cNvSpPr>
              <p:nvPr/>
            </p:nvSpPr>
            <p:spPr bwMode="auto">
              <a:xfrm>
                <a:off x="948" y="1152"/>
                <a:ext cx="1536" cy="144"/>
              </a:xfrm>
              <a:prstGeom prst="parallelogram">
                <a:avLst>
                  <a:gd name="adj" fmla="val 26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AutoShape 7">
                <a:extLst>
                  <a:ext uri="{FF2B5EF4-FFF2-40B4-BE49-F238E27FC236}">
                    <a16:creationId xmlns:a16="http://schemas.microsoft.com/office/drawing/2014/main" id="{0793B24B-6CFA-4546-9E8B-FF7ED24C8FA3}"/>
                  </a:ext>
                </a:extLst>
              </p:cNvPr>
              <p:cNvSpPr>
                <a:spLocks noChangeArrowheads="1"/>
              </p:cNvSpPr>
              <p:nvPr/>
            </p:nvSpPr>
            <p:spPr bwMode="auto">
              <a:xfrm>
                <a:off x="948" y="960"/>
                <a:ext cx="1536" cy="144"/>
              </a:xfrm>
              <a:prstGeom prst="parallelogram">
                <a:avLst>
                  <a:gd name="adj" fmla="val 26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 name="AutoShape 8">
                <a:extLst>
                  <a:ext uri="{FF2B5EF4-FFF2-40B4-BE49-F238E27FC236}">
                    <a16:creationId xmlns:a16="http://schemas.microsoft.com/office/drawing/2014/main" id="{C77BAACC-C411-417A-93B2-24AD3F74B33D}"/>
                  </a:ext>
                </a:extLst>
              </p:cNvPr>
              <p:cNvSpPr>
                <a:spLocks noChangeArrowheads="1"/>
              </p:cNvSpPr>
              <p:nvPr/>
            </p:nvSpPr>
            <p:spPr bwMode="auto">
              <a:xfrm>
                <a:off x="960" y="576"/>
                <a:ext cx="1536" cy="144"/>
              </a:xfrm>
              <a:prstGeom prst="parallelogram">
                <a:avLst>
                  <a:gd name="adj" fmla="val 26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7" name="AutoShape 9">
                <a:extLst>
                  <a:ext uri="{FF2B5EF4-FFF2-40B4-BE49-F238E27FC236}">
                    <a16:creationId xmlns:a16="http://schemas.microsoft.com/office/drawing/2014/main" id="{51C74CB5-1338-411B-97B1-7C53F1440F70}"/>
                  </a:ext>
                </a:extLst>
              </p:cNvPr>
              <p:cNvSpPr>
                <a:spLocks noChangeArrowheads="1"/>
              </p:cNvSpPr>
              <p:nvPr/>
            </p:nvSpPr>
            <p:spPr bwMode="auto">
              <a:xfrm>
                <a:off x="912" y="1728"/>
                <a:ext cx="1536" cy="144"/>
              </a:xfrm>
              <a:prstGeom prst="parallelogram">
                <a:avLst>
                  <a:gd name="adj" fmla="val 266667"/>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AutoShape 10">
                <a:extLst>
                  <a:ext uri="{FF2B5EF4-FFF2-40B4-BE49-F238E27FC236}">
                    <a16:creationId xmlns:a16="http://schemas.microsoft.com/office/drawing/2014/main" id="{EE2DD599-8997-4FBF-828B-BEE9C6B459FC}"/>
                  </a:ext>
                </a:extLst>
              </p:cNvPr>
              <p:cNvSpPr>
                <a:spLocks noChangeArrowheads="1"/>
              </p:cNvSpPr>
              <p:nvPr/>
            </p:nvSpPr>
            <p:spPr bwMode="auto">
              <a:xfrm>
                <a:off x="960" y="1344"/>
                <a:ext cx="1200" cy="144"/>
              </a:xfrm>
              <a:prstGeom prst="parallelogram">
                <a:avLst>
                  <a:gd name="adj" fmla="val 237500"/>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9" name="AutoShape 11">
                <a:extLst>
                  <a:ext uri="{FF2B5EF4-FFF2-40B4-BE49-F238E27FC236}">
                    <a16:creationId xmlns:a16="http://schemas.microsoft.com/office/drawing/2014/main" id="{B723F18A-952E-4576-A699-DB96E7E7CC54}"/>
                  </a:ext>
                </a:extLst>
              </p:cNvPr>
              <p:cNvSpPr>
                <a:spLocks noChangeArrowheads="1"/>
              </p:cNvSpPr>
              <p:nvPr/>
            </p:nvSpPr>
            <p:spPr bwMode="auto">
              <a:xfrm>
                <a:off x="960" y="1536"/>
                <a:ext cx="1296" cy="144"/>
              </a:xfrm>
              <a:prstGeom prst="parallelogram">
                <a:avLst>
                  <a:gd name="adj" fmla="val 250000"/>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0" name="AutoShape 12">
                <a:extLst>
                  <a:ext uri="{FF2B5EF4-FFF2-40B4-BE49-F238E27FC236}">
                    <a16:creationId xmlns:a16="http://schemas.microsoft.com/office/drawing/2014/main" id="{8CD8979E-9C2E-4AC6-8BBF-57090E61796B}"/>
                  </a:ext>
                </a:extLst>
              </p:cNvPr>
              <p:cNvSpPr>
                <a:spLocks noChangeArrowheads="1"/>
              </p:cNvSpPr>
              <p:nvPr/>
            </p:nvSpPr>
            <p:spPr bwMode="auto">
              <a:xfrm>
                <a:off x="960" y="960"/>
                <a:ext cx="672" cy="144"/>
              </a:xfrm>
              <a:prstGeom prst="parallelogram">
                <a:avLst>
                  <a:gd name="adj" fmla="val 249991"/>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1" name="AutoShape 13">
                <a:extLst>
                  <a:ext uri="{FF2B5EF4-FFF2-40B4-BE49-F238E27FC236}">
                    <a16:creationId xmlns:a16="http://schemas.microsoft.com/office/drawing/2014/main" id="{3703F72D-99A9-4069-9FE4-0F0940A1BE7C}"/>
                  </a:ext>
                </a:extLst>
              </p:cNvPr>
              <p:cNvSpPr>
                <a:spLocks noChangeArrowheads="1"/>
              </p:cNvSpPr>
              <p:nvPr/>
            </p:nvSpPr>
            <p:spPr bwMode="auto">
              <a:xfrm>
                <a:off x="960" y="1152"/>
                <a:ext cx="864" cy="144"/>
              </a:xfrm>
              <a:prstGeom prst="parallelogram">
                <a:avLst>
                  <a:gd name="adj" fmla="val 249306"/>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2" name="AutoShape 14">
                <a:extLst>
                  <a:ext uri="{FF2B5EF4-FFF2-40B4-BE49-F238E27FC236}">
                    <a16:creationId xmlns:a16="http://schemas.microsoft.com/office/drawing/2014/main" id="{FA0E194B-F5CF-44A3-9D6C-F38962C6FF23}"/>
                  </a:ext>
                </a:extLst>
              </p:cNvPr>
              <p:cNvSpPr>
                <a:spLocks noChangeArrowheads="1"/>
              </p:cNvSpPr>
              <p:nvPr/>
            </p:nvSpPr>
            <p:spPr bwMode="auto">
              <a:xfrm>
                <a:off x="960" y="768"/>
                <a:ext cx="576" cy="144"/>
              </a:xfrm>
              <a:prstGeom prst="parallelogram">
                <a:avLst>
                  <a:gd name="adj" fmla="val 255556"/>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65" name="Text Box 17">
              <a:extLst>
                <a:ext uri="{FF2B5EF4-FFF2-40B4-BE49-F238E27FC236}">
                  <a16:creationId xmlns:a16="http://schemas.microsoft.com/office/drawing/2014/main" id="{84FC7AFA-0818-45DE-9FDF-8DA5CACA3BD7}"/>
                </a:ext>
              </a:extLst>
            </p:cNvPr>
            <p:cNvSpPr txBox="1">
              <a:spLocks noChangeArrowheads="1"/>
            </p:cNvSpPr>
            <p:nvPr/>
          </p:nvSpPr>
          <p:spPr bwMode="auto">
            <a:xfrm>
              <a:off x="605" y="2039"/>
              <a:ext cx="2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a:latin typeface="Times New Roman" panose="02020603050405020304" pitchFamily="18" charset="0"/>
                </a:rPr>
                <a:t>t</a:t>
              </a:r>
              <a:r>
                <a:rPr lang="en-US" altLang="en-US" baseline="-25000">
                  <a:latin typeface="Times New Roman" panose="02020603050405020304" pitchFamily="18" charset="0"/>
                </a:rPr>
                <a:t>1</a:t>
              </a:r>
            </a:p>
          </p:txBody>
        </p:sp>
        <p:sp>
          <p:nvSpPr>
            <p:cNvPr id="2066" name="Text Box 18">
              <a:extLst>
                <a:ext uri="{FF2B5EF4-FFF2-40B4-BE49-F238E27FC236}">
                  <a16:creationId xmlns:a16="http://schemas.microsoft.com/office/drawing/2014/main" id="{17CFF3DD-9667-42D7-8EA7-797AD4049A5F}"/>
                </a:ext>
              </a:extLst>
            </p:cNvPr>
            <p:cNvSpPr txBox="1">
              <a:spLocks noChangeArrowheads="1"/>
            </p:cNvSpPr>
            <p:nvPr/>
          </p:nvSpPr>
          <p:spPr bwMode="auto">
            <a:xfrm>
              <a:off x="605" y="2239"/>
              <a:ext cx="2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a:latin typeface="Times New Roman" panose="02020603050405020304" pitchFamily="18" charset="0"/>
                </a:rPr>
                <a:t>t</a:t>
              </a:r>
              <a:r>
                <a:rPr lang="en-US" altLang="en-US" baseline="-25000">
                  <a:latin typeface="Times New Roman" panose="02020603050405020304" pitchFamily="18" charset="0"/>
                </a:rPr>
                <a:t>2</a:t>
              </a:r>
            </a:p>
          </p:txBody>
        </p:sp>
        <p:sp>
          <p:nvSpPr>
            <p:cNvPr id="2067" name="Text Box 19">
              <a:extLst>
                <a:ext uri="{FF2B5EF4-FFF2-40B4-BE49-F238E27FC236}">
                  <a16:creationId xmlns:a16="http://schemas.microsoft.com/office/drawing/2014/main" id="{0FA588CC-0289-43F7-8F30-04BA0A74B77C}"/>
                </a:ext>
              </a:extLst>
            </p:cNvPr>
            <p:cNvSpPr txBox="1">
              <a:spLocks noChangeArrowheads="1"/>
            </p:cNvSpPr>
            <p:nvPr/>
          </p:nvSpPr>
          <p:spPr bwMode="auto">
            <a:xfrm>
              <a:off x="605" y="2439"/>
              <a:ext cx="2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a:latin typeface="Times New Roman" panose="02020603050405020304" pitchFamily="18" charset="0"/>
                </a:rPr>
                <a:t>t</a:t>
              </a:r>
              <a:r>
                <a:rPr lang="en-US" altLang="en-US" baseline="-25000">
                  <a:latin typeface="Times New Roman" panose="02020603050405020304" pitchFamily="18" charset="0"/>
                </a:rPr>
                <a:t>3</a:t>
              </a:r>
            </a:p>
          </p:txBody>
        </p:sp>
        <p:sp>
          <p:nvSpPr>
            <p:cNvPr id="2068" name="Text Box 20">
              <a:extLst>
                <a:ext uri="{FF2B5EF4-FFF2-40B4-BE49-F238E27FC236}">
                  <a16:creationId xmlns:a16="http://schemas.microsoft.com/office/drawing/2014/main" id="{12AFEE56-B913-49CD-BB24-1FD50ABC9547}"/>
                </a:ext>
              </a:extLst>
            </p:cNvPr>
            <p:cNvSpPr txBox="1">
              <a:spLocks noChangeArrowheads="1"/>
            </p:cNvSpPr>
            <p:nvPr/>
          </p:nvSpPr>
          <p:spPr bwMode="auto">
            <a:xfrm>
              <a:off x="605" y="2639"/>
              <a:ext cx="2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a:latin typeface="Times New Roman" panose="02020603050405020304" pitchFamily="18" charset="0"/>
                </a:rPr>
                <a:t>t</a:t>
              </a:r>
              <a:r>
                <a:rPr lang="en-US" altLang="en-US" baseline="-25000">
                  <a:latin typeface="Times New Roman" panose="02020603050405020304" pitchFamily="18" charset="0"/>
                </a:rPr>
                <a:t>4</a:t>
              </a:r>
            </a:p>
          </p:txBody>
        </p:sp>
        <p:sp>
          <p:nvSpPr>
            <p:cNvPr id="2069" name="Text Box 21">
              <a:extLst>
                <a:ext uri="{FF2B5EF4-FFF2-40B4-BE49-F238E27FC236}">
                  <a16:creationId xmlns:a16="http://schemas.microsoft.com/office/drawing/2014/main" id="{B21D1B2A-5B0F-424F-9449-1D95818BC47C}"/>
                </a:ext>
              </a:extLst>
            </p:cNvPr>
            <p:cNvSpPr txBox="1">
              <a:spLocks noChangeArrowheads="1"/>
            </p:cNvSpPr>
            <p:nvPr/>
          </p:nvSpPr>
          <p:spPr bwMode="auto">
            <a:xfrm>
              <a:off x="605" y="3039"/>
              <a:ext cx="2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a:latin typeface="Times New Roman" panose="02020603050405020304" pitchFamily="18" charset="0"/>
                </a:rPr>
                <a:t>t</a:t>
              </a:r>
              <a:r>
                <a:rPr lang="en-US" altLang="en-US" baseline="-25000">
                  <a:latin typeface="Times New Roman" panose="02020603050405020304" pitchFamily="18" charset="0"/>
                </a:rPr>
                <a:t>6</a:t>
              </a:r>
            </a:p>
          </p:txBody>
        </p:sp>
        <p:sp>
          <p:nvSpPr>
            <p:cNvPr id="2070" name="Text Box 22">
              <a:extLst>
                <a:ext uri="{FF2B5EF4-FFF2-40B4-BE49-F238E27FC236}">
                  <a16:creationId xmlns:a16="http://schemas.microsoft.com/office/drawing/2014/main" id="{52F11D35-45D0-485C-81E6-779E07C1E10E}"/>
                </a:ext>
              </a:extLst>
            </p:cNvPr>
            <p:cNvSpPr txBox="1">
              <a:spLocks noChangeArrowheads="1"/>
            </p:cNvSpPr>
            <p:nvPr/>
          </p:nvSpPr>
          <p:spPr bwMode="auto">
            <a:xfrm>
              <a:off x="605" y="2839"/>
              <a:ext cx="2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a:latin typeface="Times New Roman" panose="02020603050405020304" pitchFamily="18" charset="0"/>
                </a:rPr>
                <a:t>t</a:t>
              </a:r>
              <a:r>
                <a:rPr lang="en-US" altLang="en-US" baseline="-25000">
                  <a:latin typeface="Times New Roman" panose="02020603050405020304" pitchFamily="18" charset="0"/>
                </a:rPr>
                <a:t>5</a:t>
              </a:r>
            </a:p>
          </p:txBody>
        </p:sp>
        <p:sp>
          <p:nvSpPr>
            <p:cNvPr id="2071" name="Text Box 23">
              <a:extLst>
                <a:ext uri="{FF2B5EF4-FFF2-40B4-BE49-F238E27FC236}">
                  <a16:creationId xmlns:a16="http://schemas.microsoft.com/office/drawing/2014/main" id="{3E93CC5D-F471-476A-8E6C-3CCA90A5DD01}"/>
                </a:ext>
              </a:extLst>
            </p:cNvPr>
            <p:cNvSpPr txBox="1">
              <a:spLocks noChangeArrowheads="1"/>
            </p:cNvSpPr>
            <p:nvPr/>
          </p:nvSpPr>
          <p:spPr bwMode="auto">
            <a:xfrm>
              <a:off x="605" y="3239"/>
              <a:ext cx="2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a:latin typeface="Times New Roman" panose="02020603050405020304" pitchFamily="18" charset="0"/>
                </a:rPr>
                <a:t>t</a:t>
              </a:r>
              <a:r>
                <a:rPr lang="en-US" altLang="en-US" baseline="-25000">
                  <a:latin typeface="Times New Roman" panose="02020603050405020304" pitchFamily="18" charset="0"/>
                </a:rPr>
                <a:t>7</a:t>
              </a:r>
            </a:p>
          </p:txBody>
        </p:sp>
      </p:grpSp>
      <p:grpSp>
        <p:nvGrpSpPr>
          <p:cNvPr id="2113" name="Group 65">
            <a:extLst>
              <a:ext uri="{FF2B5EF4-FFF2-40B4-BE49-F238E27FC236}">
                <a16:creationId xmlns:a16="http://schemas.microsoft.com/office/drawing/2014/main" id="{49B05668-73EA-4C74-85B8-E2880472547D}"/>
              </a:ext>
            </a:extLst>
          </p:cNvPr>
          <p:cNvGrpSpPr>
            <a:grpSpLocks/>
          </p:cNvGrpSpPr>
          <p:nvPr/>
        </p:nvGrpSpPr>
        <p:grpSpPr bwMode="auto">
          <a:xfrm>
            <a:off x="4568825" y="3302000"/>
            <a:ext cx="4071938" cy="3124200"/>
            <a:chOff x="2640" y="2208"/>
            <a:chExt cx="2565" cy="1968"/>
          </a:xfrm>
        </p:grpSpPr>
        <p:sp>
          <p:nvSpPr>
            <p:cNvPr id="2098" name="Rectangle 50">
              <a:extLst>
                <a:ext uri="{FF2B5EF4-FFF2-40B4-BE49-F238E27FC236}">
                  <a16:creationId xmlns:a16="http://schemas.microsoft.com/office/drawing/2014/main" id="{69CAA8DB-8FBF-47A9-A3E9-048FF7CE83FA}"/>
                </a:ext>
              </a:extLst>
            </p:cNvPr>
            <p:cNvSpPr>
              <a:spLocks noChangeArrowheads="1"/>
            </p:cNvSpPr>
            <p:nvPr/>
          </p:nvSpPr>
          <p:spPr bwMode="auto">
            <a:xfrm>
              <a:off x="2928" y="2208"/>
              <a:ext cx="2160" cy="1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 name="Text Box 51">
              <a:extLst>
                <a:ext uri="{FF2B5EF4-FFF2-40B4-BE49-F238E27FC236}">
                  <a16:creationId xmlns:a16="http://schemas.microsoft.com/office/drawing/2014/main" id="{ECF2B37E-6BD8-46A9-B4AD-6D715B4FB6CB}"/>
                </a:ext>
              </a:extLst>
            </p:cNvPr>
            <p:cNvSpPr txBox="1">
              <a:spLocks noChangeArrowheads="1"/>
            </p:cNvSpPr>
            <p:nvPr/>
          </p:nvSpPr>
          <p:spPr bwMode="auto">
            <a:xfrm>
              <a:off x="2640" y="2784"/>
              <a:ext cx="2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400">
                  <a:latin typeface="Times New Roman" panose="02020603050405020304" pitchFamily="18" charset="0"/>
                </a:rPr>
                <a:t>A</a:t>
              </a:r>
              <a:r>
                <a:rPr lang="en-US" altLang="en-US" sz="2400" baseline="-25000">
                  <a:latin typeface="Times New Roman" panose="02020603050405020304" pitchFamily="18" charset="0"/>
                </a:rPr>
                <a:t>f</a:t>
              </a:r>
            </a:p>
          </p:txBody>
        </p:sp>
        <p:sp>
          <p:nvSpPr>
            <p:cNvPr id="2100" name="Freeform 52">
              <a:extLst>
                <a:ext uri="{FF2B5EF4-FFF2-40B4-BE49-F238E27FC236}">
                  <a16:creationId xmlns:a16="http://schemas.microsoft.com/office/drawing/2014/main" id="{0A683531-A8BC-44EC-9229-BCCC6394D1EA}"/>
                </a:ext>
              </a:extLst>
            </p:cNvPr>
            <p:cNvSpPr>
              <a:spLocks/>
            </p:cNvSpPr>
            <p:nvPr/>
          </p:nvSpPr>
          <p:spPr bwMode="auto">
            <a:xfrm rot="10800000" flipH="1">
              <a:off x="2928" y="2208"/>
              <a:ext cx="2160" cy="1440"/>
            </a:xfrm>
            <a:custGeom>
              <a:avLst/>
              <a:gdLst>
                <a:gd name="T0" fmla="*/ 0 w 1200"/>
                <a:gd name="T1" fmla="*/ 912 h 912"/>
                <a:gd name="T2" fmla="*/ 192 w 1200"/>
                <a:gd name="T3" fmla="*/ 864 h 912"/>
                <a:gd name="T4" fmla="*/ 624 w 1200"/>
                <a:gd name="T5" fmla="*/ 720 h 912"/>
                <a:gd name="T6" fmla="*/ 816 w 1200"/>
                <a:gd name="T7" fmla="*/ 480 h 912"/>
                <a:gd name="T8" fmla="*/ 1008 w 1200"/>
                <a:gd name="T9" fmla="*/ 144 h 912"/>
                <a:gd name="T10" fmla="*/ 1200 w 1200"/>
                <a:gd name="T11" fmla="*/ 0 h 912"/>
              </a:gdLst>
              <a:ahLst/>
              <a:cxnLst>
                <a:cxn ang="0">
                  <a:pos x="T0" y="T1"/>
                </a:cxn>
                <a:cxn ang="0">
                  <a:pos x="T2" y="T3"/>
                </a:cxn>
                <a:cxn ang="0">
                  <a:pos x="T4" y="T5"/>
                </a:cxn>
                <a:cxn ang="0">
                  <a:pos x="T6" y="T7"/>
                </a:cxn>
                <a:cxn ang="0">
                  <a:pos x="T8" y="T9"/>
                </a:cxn>
                <a:cxn ang="0">
                  <a:pos x="T10" y="T11"/>
                </a:cxn>
              </a:cxnLst>
              <a:rect l="0" t="0" r="r" b="b"/>
              <a:pathLst>
                <a:path w="1200" h="912">
                  <a:moveTo>
                    <a:pt x="0" y="912"/>
                  </a:moveTo>
                  <a:cubicBezTo>
                    <a:pt x="44" y="904"/>
                    <a:pt x="88" y="896"/>
                    <a:pt x="192" y="864"/>
                  </a:cubicBezTo>
                  <a:cubicBezTo>
                    <a:pt x="296" y="832"/>
                    <a:pt x="520" y="784"/>
                    <a:pt x="624" y="720"/>
                  </a:cubicBezTo>
                  <a:cubicBezTo>
                    <a:pt x="728" y="656"/>
                    <a:pt x="752" y="576"/>
                    <a:pt x="816" y="480"/>
                  </a:cubicBezTo>
                  <a:cubicBezTo>
                    <a:pt x="880" y="384"/>
                    <a:pt x="944" y="224"/>
                    <a:pt x="1008" y="144"/>
                  </a:cubicBezTo>
                  <a:cubicBezTo>
                    <a:pt x="1072" y="64"/>
                    <a:pt x="1136" y="32"/>
                    <a:pt x="120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01" name="Group 53">
              <a:extLst>
                <a:ext uri="{FF2B5EF4-FFF2-40B4-BE49-F238E27FC236}">
                  <a16:creationId xmlns:a16="http://schemas.microsoft.com/office/drawing/2014/main" id="{2F67F645-C40D-471C-811A-F6B80E1F3145}"/>
                </a:ext>
              </a:extLst>
            </p:cNvPr>
            <p:cNvGrpSpPr>
              <a:grpSpLocks/>
            </p:cNvGrpSpPr>
            <p:nvPr/>
          </p:nvGrpSpPr>
          <p:grpSpPr bwMode="auto">
            <a:xfrm>
              <a:off x="2860" y="3648"/>
              <a:ext cx="2345" cy="231"/>
              <a:chOff x="2880" y="1968"/>
              <a:chExt cx="2345" cy="231"/>
            </a:xfrm>
          </p:grpSpPr>
          <p:sp>
            <p:nvSpPr>
              <p:cNvPr id="2102" name="Text Box 54">
                <a:extLst>
                  <a:ext uri="{FF2B5EF4-FFF2-40B4-BE49-F238E27FC236}">
                    <a16:creationId xmlns:a16="http://schemas.microsoft.com/office/drawing/2014/main" id="{ADDE73B5-D17B-41A3-9CB6-28CA121F7250}"/>
                  </a:ext>
                </a:extLst>
              </p:cNvPr>
              <p:cNvSpPr txBox="1">
                <a:spLocks noChangeArrowheads="1"/>
              </p:cNvSpPr>
              <p:nvPr/>
            </p:nvSpPr>
            <p:spPr bwMode="auto">
              <a:xfrm>
                <a:off x="2880" y="1968"/>
                <a:ext cx="2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a:latin typeface="Times New Roman" panose="02020603050405020304" pitchFamily="18" charset="0"/>
                  </a:rPr>
                  <a:t>t</a:t>
                </a:r>
                <a:r>
                  <a:rPr lang="en-US" altLang="en-US" baseline="-25000">
                    <a:latin typeface="Times New Roman" panose="02020603050405020304" pitchFamily="18" charset="0"/>
                  </a:rPr>
                  <a:t>1</a:t>
                </a:r>
              </a:p>
            </p:txBody>
          </p:sp>
          <p:sp>
            <p:nvSpPr>
              <p:cNvPr id="2103" name="Text Box 55">
                <a:extLst>
                  <a:ext uri="{FF2B5EF4-FFF2-40B4-BE49-F238E27FC236}">
                    <a16:creationId xmlns:a16="http://schemas.microsoft.com/office/drawing/2014/main" id="{6F073D2D-2070-4A5C-BB61-A9042F704AF6}"/>
                  </a:ext>
                </a:extLst>
              </p:cNvPr>
              <p:cNvSpPr txBox="1">
                <a:spLocks noChangeArrowheads="1"/>
              </p:cNvSpPr>
              <p:nvPr/>
            </p:nvSpPr>
            <p:spPr bwMode="auto">
              <a:xfrm>
                <a:off x="3232" y="1968"/>
                <a:ext cx="2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a:latin typeface="Times New Roman" panose="02020603050405020304" pitchFamily="18" charset="0"/>
                  </a:rPr>
                  <a:t>t</a:t>
                </a:r>
                <a:r>
                  <a:rPr lang="en-US" altLang="en-US" baseline="-25000">
                    <a:latin typeface="Times New Roman" panose="02020603050405020304" pitchFamily="18" charset="0"/>
                  </a:rPr>
                  <a:t>2</a:t>
                </a:r>
              </a:p>
            </p:txBody>
          </p:sp>
          <p:sp>
            <p:nvSpPr>
              <p:cNvPr id="2104" name="Text Box 56">
                <a:extLst>
                  <a:ext uri="{FF2B5EF4-FFF2-40B4-BE49-F238E27FC236}">
                    <a16:creationId xmlns:a16="http://schemas.microsoft.com/office/drawing/2014/main" id="{D6695B0A-5EFA-4569-AC64-DD028BD2CACB}"/>
                  </a:ext>
                </a:extLst>
              </p:cNvPr>
              <p:cNvSpPr txBox="1">
                <a:spLocks noChangeArrowheads="1"/>
              </p:cNvSpPr>
              <p:nvPr/>
            </p:nvSpPr>
            <p:spPr bwMode="auto">
              <a:xfrm>
                <a:off x="3584" y="1968"/>
                <a:ext cx="2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a:latin typeface="Times New Roman" panose="02020603050405020304" pitchFamily="18" charset="0"/>
                  </a:rPr>
                  <a:t>t</a:t>
                </a:r>
                <a:r>
                  <a:rPr lang="en-US" altLang="en-US" baseline="-25000">
                    <a:latin typeface="Times New Roman" panose="02020603050405020304" pitchFamily="18" charset="0"/>
                  </a:rPr>
                  <a:t>3</a:t>
                </a:r>
              </a:p>
            </p:txBody>
          </p:sp>
          <p:sp>
            <p:nvSpPr>
              <p:cNvPr id="2105" name="Text Box 57">
                <a:extLst>
                  <a:ext uri="{FF2B5EF4-FFF2-40B4-BE49-F238E27FC236}">
                    <a16:creationId xmlns:a16="http://schemas.microsoft.com/office/drawing/2014/main" id="{F3F95503-72A9-409F-B01C-792539542312}"/>
                  </a:ext>
                </a:extLst>
              </p:cNvPr>
              <p:cNvSpPr txBox="1">
                <a:spLocks noChangeArrowheads="1"/>
              </p:cNvSpPr>
              <p:nvPr/>
            </p:nvSpPr>
            <p:spPr bwMode="auto">
              <a:xfrm>
                <a:off x="3936" y="1968"/>
                <a:ext cx="2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a:latin typeface="Times New Roman" panose="02020603050405020304" pitchFamily="18" charset="0"/>
                  </a:rPr>
                  <a:t>t</a:t>
                </a:r>
                <a:r>
                  <a:rPr lang="en-US" altLang="en-US" baseline="-25000">
                    <a:latin typeface="Times New Roman" panose="02020603050405020304" pitchFamily="18" charset="0"/>
                  </a:rPr>
                  <a:t>4</a:t>
                </a:r>
              </a:p>
            </p:txBody>
          </p:sp>
          <p:sp>
            <p:nvSpPr>
              <p:cNvPr id="2106" name="Text Box 58">
                <a:extLst>
                  <a:ext uri="{FF2B5EF4-FFF2-40B4-BE49-F238E27FC236}">
                    <a16:creationId xmlns:a16="http://schemas.microsoft.com/office/drawing/2014/main" id="{9F7C7BEF-CFA2-44B5-9A2B-BAD5CFA59EC6}"/>
                  </a:ext>
                </a:extLst>
              </p:cNvPr>
              <p:cNvSpPr txBox="1">
                <a:spLocks noChangeArrowheads="1"/>
              </p:cNvSpPr>
              <p:nvPr/>
            </p:nvSpPr>
            <p:spPr bwMode="auto">
              <a:xfrm>
                <a:off x="4640" y="1968"/>
                <a:ext cx="2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a:latin typeface="Times New Roman" panose="02020603050405020304" pitchFamily="18" charset="0"/>
                  </a:rPr>
                  <a:t>t</a:t>
                </a:r>
                <a:r>
                  <a:rPr lang="en-US" altLang="en-US" baseline="-25000">
                    <a:latin typeface="Times New Roman" panose="02020603050405020304" pitchFamily="18" charset="0"/>
                  </a:rPr>
                  <a:t>6</a:t>
                </a:r>
              </a:p>
            </p:txBody>
          </p:sp>
          <p:sp>
            <p:nvSpPr>
              <p:cNvPr id="2107" name="Text Box 59">
                <a:extLst>
                  <a:ext uri="{FF2B5EF4-FFF2-40B4-BE49-F238E27FC236}">
                    <a16:creationId xmlns:a16="http://schemas.microsoft.com/office/drawing/2014/main" id="{2886A76B-1F2F-4FEF-8C90-B326BBA60B2E}"/>
                  </a:ext>
                </a:extLst>
              </p:cNvPr>
              <p:cNvSpPr txBox="1">
                <a:spLocks noChangeArrowheads="1"/>
              </p:cNvSpPr>
              <p:nvPr/>
            </p:nvSpPr>
            <p:spPr bwMode="auto">
              <a:xfrm>
                <a:off x="4288" y="1968"/>
                <a:ext cx="2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a:latin typeface="Times New Roman" panose="02020603050405020304" pitchFamily="18" charset="0"/>
                  </a:rPr>
                  <a:t>t</a:t>
                </a:r>
                <a:r>
                  <a:rPr lang="en-US" altLang="en-US" baseline="-25000">
                    <a:latin typeface="Times New Roman" panose="02020603050405020304" pitchFamily="18" charset="0"/>
                  </a:rPr>
                  <a:t>5</a:t>
                </a:r>
              </a:p>
            </p:txBody>
          </p:sp>
          <p:sp>
            <p:nvSpPr>
              <p:cNvPr id="2108" name="Text Box 60">
                <a:extLst>
                  <a:ext uri="{FF2B5EF4-FFF2-40B4-BE49-F238E27FC236}">
                    <a16:creationId xmlns:a16="http://schemas.microsoft.com/office/drawing/2014/main" id="{EBAD25EE-32E5-428F-B8E7-0F899863B53F}"/>
                  </a:ext>
                </a:extLst>
              </p:cNvPr>
              <p:cNvSpPr txBox="1">
                <a:spLocks noChangeArrowheads="1"/>
              </p:cNvSpPr>
              <p:nvPr/>
            </p:nvSpPr>
            <p:spPr bwMode="auto">
              <a:xfrm>
                <a:off x="4992" y="1968"/>
                <a:ext cx="2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a:latin typeface="Times New Roman" panose="02020603050405020304" pitchFamily="18" charset="0"/>
                  </a:rPr>
                  <a:t>t</a:t>
                </a:r>
                <a:r>
                  <a:rPr lang="en-US" altLang="en-US" baseline="-25000">
                    <a:latin typeface="Times New Roman" panose="02020603050405020304" pitchFamily="18" charset="0"/>
                  </a:rPr>
                  <a:t>7</a:t>
                </a:r>
              </a:p>
            </p:txBody>
          </p:sp>
        </p:grpSp>
        <p:sp>
          <p:nvSpPr>
            <p:cNvPr id="2110" name="Text Box 62">
              <a:extLst>
                <a:ext uri="{FF2B5EF4-FFF2-40B4-BE49-F238E27FC236}">
                  <a16:creationId xmlns:a16="http://schemas.microsoft.com/office/drawing/2014/main" id="{28BAC38D-7FF3-4D28-8B3E-2EA822DCD465}"/>
                </a:ext>
              </a:extLst>
            </p:cNvPr>
            <p:cNvSpPr txBox="1">
              <a:spLocks noChangeArrowheads="1"/>
            </p:cNvSpPr>
            <p:nvPr/>
          </p:nvSpPr>
          <p:spPr bwMode="auto">
            <a:xfrm>
              <a:off x="3840" y="3888"/>
              <a:ext cx="5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a:latin typeface="Times New Roman" panose="02020603050405020304" pitchFamily="18" charset="0"/>
                </a:rPr>
                <a:t>Time</a:t>
              </a:r>
            </a:p>
          </p:txBody>
        </p:sp>
      </p:grpSp>
      <p:sp>
        <p:nvSpPr>
          <p:cNvPr id="2111" name="Rectangle 63">
            <a:extLst>
              <a:ext uri="{FF2B5EF4-FFF2-40B4-BE49-F238E27FC236}">
                <a16:creationId xmlns:a16="http://schemas.microsoft.com/office/drawing/2014/main" id="{CEFDBEA7-2760-4298-9EBD-F6B2F7C170FD}"/>
              </a:ext>
            </a:extLst>
          </p:cNvPr>
          <p:cNvSpPr>
            <a:spLocks noGrp="1" noChangeArrowheads="1"/>
          </p:cNvSpPr>
          <p:nvPr>
            <p:ph type="title"/>
          </p:nvPr>
        </p:nvSpPr>
        <p:spPr/>
        <p:txBody>
          <a:bodyPr/>
          <a:lstStyle/>
          <a:p>
            <a:r>
              <a:rPr lang="en-US" altLang="en-US" sz="3200"/>
              <a:t>Practical estimation of depletion curves remains a challenge</a:t>
            </a:r>
          </a:p>
        </p:txBody>
      </p:sp>
      <p:sp>
        <p:nvSpPr>
          <p:cNvPr id="2112" name="Text Box 64">
            <a:extLst>
              <a:ext uri="{FF2B5EF4-FFF2-40B4-BE49-F238E27FC236}">
                <a16:creationId xmlns:a16="http://schemas.microsoft.com/office/drawing/2014/main" id="{D070B7D6-4D50-48F2-B851-9EE117B9C606}"/>
              </a:ext>
            </a:extLst>
          </p:cNvPr>
          <p:cNvSpPr txBox="1">
            <a:spLocks noChangeArrowheads="1"/>
          </p:cNvSpPr>
          <p:nvPr/>
        </p:nvSpPr>
        <p:spPr bwMode="auto">
          <a:xfrm>
            <a:off x="1477963" y="1781175"/>
            <a:ext cx="710723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chemeClr val="tx2"/>
                </a:solidFill>
              </a:rPr>
              <a:t>A suggestion </a:t>
            </a:r>
          </a:p>
          <a:p>
            <a:r>
              <a:rPr lang="en-US" altLang="en-US" sz="2000">
                <a:solidFill>
                  <a:schemeClr val="tx2"/>
                </a:solidFill>
              </a:rPr>
              <a:t>Assimilate observed snow covered area with modeling to derive depletion curve and surface water input</a:t>
            </a:r>
          </a:p>
        </p:txBody>
      </p:sp>
      <p:sp>
        <p:nvSpPr>
          <p:cNvPr id="2115" name="AutoShape 67">
            <a:extLst>
              <a:ext uri="{FF2B5EF4-FFF2-40B4-BE49-F238E27FC236}">
                <a16:creationId xmlns:a16="http://schemas.microsoft.com/office/drawing/2014/main" id="{D9984CF9-275E-482B-91D7-0252D6ABECCD}"/>
              </a:ext>
            </a:extLst>
          </p:cNvPr>
          <p:cNvSpPr>
            <a:spLocks noChangeArrowheads="1"/>
          </p:cNvSpPr>
          <p:nvPr/>
        </p:nvSpPr>
        <p:spPr bwMode="auto">
          <a:xfrm>
            <a:off x="3743325" y="4249738"/>
            <a:ext cx="817563" cy="419100"/>
          </a:xfrm>
          <a:prstGeom prst="rightArrow">
            <a:avLst>
              <a:gd name="adj1" fmla="val 50000"/>
              <a:gd name="adj2" fmla="val 4876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6" name="Text Box 68">
            <a:extLst>
              <a:ext uri="{FF2B5EF4-FFF2-40B4-BE49-F238E27FC236}">
                <a16:creationId xmlns:a16="http://schemas.microsoft.com/office/drawing/2014/main" id="{5FD2799A-7226-4C55-A6F2-D9B8E692718C}"/>
              </a:ext>
            </a:extLst>
          </p:cNvPr>
          <p:cNvSpPr txBox="1">
            <a:spLocks noChangeArrowheads="1"/>
          </p:cNvSpPr>
          <p:nvPr/>
        </p:nvSpPr>
        <p:spPr bwMode="auto">
          <a:xfrm>
            <a:off x="5648325" y="4335463"/>
            <a:ext cx="1493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t>A</a:t>
            </a:r>
            <a:r>
              <a:rPr lang="en-US" altLang="en-US" sz="2400" b="1" baseline="-25000"/>
              <a:t>f</a:t>
            </a:r>
            <a:r>
              <a:rPr lang="en-US" altLang="en-US" sz="2400" b="1"/>
              <a:t>(t)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116"/>
                                        </p:tgtEl>
                                        <p:attrNameLst>
                                          <p:attrName>style.visibility</p:attrName>
                                        </p:attrNameLst>
                                      </p:cBhvr>
                                      <p:to>
                                        <p:strVal val="visible"/>
                                      </p:to>
                                    </p:set>
                                    <p:anim calcmode="lin" valueType="num">
                                      <p:cBhvr>
                                        <p:cTn id="7" dur="1000" fill="hold"/>
                                        <p:tgtEl>
                                          <p:spTgt spid="2116"/>
                                        </p:tgtEl>
                                        <p:attrNameLst>
                                          <p:attrName>ppt_w</p:attrName>
                                        </p:attrNameLst>
                                      </p:cBhvr>
                                      <p:tavLst>
                                        <p:tav tm="0">
                                          <p:val>
                                            <p:fltVal val="0"/>
                                          </p:val>
                                        </p:tav>
                                        <p:tav tm="100000">
                                          <p:val>
                                            <p:strVal val="#ppt_w"/>
                                          </p:val>
                                        </p:tav>
                                      </p:tavLst>
                                    </p:anim>
                                    <p:anim calcmode="lin" valueType="num">
                                      <p:cBhvr>
                                        <p:cTn id="8" dur="1000" fill="hold"/>
                                        <p:tgtEl>
                                          <p:spTgt spid="2116"/>
                                        </p:tgtEl>
                                        <p:attrNameLst>
                                          <p:attrName>ppt_h</p:attrName>
                                        </p:attrNameLst>
                                      </p:cBhvr>
                                      <p:tavLst>
                                        <p:tav tm="0">
                                          <p:val>
                                            <p:fltVal val="0"/>
                                          </p:val>
                                        </p:tav>
                                        <p:tav tm="100000">
                                          <p:val>
                                            <p:strVal val="#ppt_h"/>
                                          </p:val>
                                        </p:tav>
                                      </p:tavLst>
                                    </p:anim>
                                    <p:anim calcmode="lin" valueType="num">
                                      <p:cBhvr>
                                        <p:cTn id="9" dur="1000" fill="hold"/>
                                        <p:tgtEl>
                                          <p:spTgt spid="21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966BE84-68C4-43FB-92E0-D9D5C0109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1787" b="21588"/>
          <a:stretch>
            <a:fillRect/>
          </a:stretch>
        </p:blipFill>
        <p:spPr bwMode="auto">
          <a:xfrm>
            <a:off x="977900" y="1579563"/>
            <a:ext cx="8061325" cy="1890712"/>
          </a:xfrm>
          <a:prstGeom prst="rect">
            <a:avLst/>
          </a:prstGeom>
          <a:solidFill>
            <a:schemeClr val="bg1"/>
          </a:solidFill>
        </p:spPr>
      </p:pic>
      <p:sp>
        <p:nvSpPr>
          <p:cNvPr id="4099" name="AutoShape 3">
            <a:extLst>
              <a:ext uri="{FF2B5EF4-FFF2-40B4-BE49-F238E27FC236}">
                <a16:creationId xmlns:a16="http://schemas.microsoft.com/office/drawing/2014/main" id="{D607883C-B50C-4904-9BC9-318828DF0558}"/>
              </a:ext>
            </a:extLst>
          </p:cNvPr>
          <p:cNvSpPr>
            <a:spLocks noChangeArrowheads="1"/>
          </p:cNvSpPr>
          <p:nvPr/>
        </p:nvSpPr>
        <p:spPr bwMode="auto">
          <a:xfrm>
            <a:off x="4667250" y="3387725"/>
            <a:ext cx="990600" cy="439738"/>
          </a:xfrm>
          <a:prstGeom prst="down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0" name="Text Box 4">
            <a:extLst>
              <a:ext uri="{FF2B5EF4-FFF2-40B4-BE49-F238E27FC236}">
                <a16:creationId xmlns:a16="http://schemas.microsoft.com/office/drawing/2014/main" id="{AC6079D9-A2AE-44B3-89B2-10EBE777CDA5}"/>
              </a:ext>
            </a:extLst>
          </p:cNvPr>
          <p:cNvSpPr txBox="1">
            <a:spLocks noChangeArrowheads="1"/>
          </p:cNvSpPr>
          <p:nvPr/>
        </p:nvSpPr>
        <p:spPr bwMode="auto">
          <a:xfrm>
            <a:off x="2778125" y="1885950"/>
            <a:ext cx="1392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a:latin typeface="Times New Roman" panose="02020603050405020304" pitchFamily="18" charset="0"/>
              </a:rPr>
              <a:t>Melt Rate</a:t>
            </a:r>
          </a:p>
        </p:txBody>
      </p:sp>
      <p:grpSp>
        <p:nvGrpSpPr>
          <p:cNvPr id="4115" name="Group 19">
            <a:extLst>
              <a:ext uri="{FF2B5EF4-FFF2-40B4-BE49-F238E27FC236}">
                <a16:creationId xmlns:a16="http://schemas.microsoft.com/office/drawing/2014/main" id="{3FE43F35-0DEE-4F36-9914-2235F85C97CE}"/>
              </a:ext>
            </a:extLst>
          </p:cNvPr>
          <p:cNvGrpSpPr>
            <a:grpSpLocks/>
          </p:cNvGrpSpPr>
          <p:nvPr/>
        </p:nvGrpSpPr>
        <p:grpSpPr bwMode="auto">
          <a:xfrm>
            <a:off x="2874963" y="3867150"/>
            <a:ext cx="4094162" cy="2951163"/>
            <a:chOff x="1440" y="2352"/>
            <a:chExt cx="2579" cy="1859"/>
          </a:xfrm>
        </p:grpSpPr>
        <p:sp>
          <p:nvSpPr>
            <p:cNvPr id="4101" name="Rectangle 5">
              <a:extLst>
                <a:ext uri="{FF2B5EF4-FFF2-40B4-BE49-F238E27FC236}">
                  <a16:creationId xmlns:a16="http://schemas.microsoft.com/office/drawing/2014/main" id="{6121B8F0-C4CF-4A2B-A40F-7E1B3477781D}"/>
                </a:ext>
              </a:extLst>
            </p:cNvPr>
            <p:cNvSpPr>
              <a:spLocks noChangeArrowheads="1"/>
            </p:cNvSpPr>
            <p:nvPr/>
          </p:nvSpPr>
          <p:spPr bwMode="auto">
            <a:xfrm>
              <a:off x="1776" y="2352"/>
              <a:ext cx="2160" cy="1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2" name="Text Box 6">
              <a:extLst>
                <a:ext uri="{FF2B5EF4-FFF2-40B4-BE49-F238E27FC236}">
                  <a16:creationId xmlns:a16="http://schemas.microsoft.com/office/drawing/2014/main" id="{EF8C8F83-3A60-4108-A6A9-EED4696620BB}"/>
                </a:ext>
              </a:extLst>
            </p:cNvPr>
            <p:cNvSpPr txBox="1">
              <a:spLocks noChangeArrowheads="1"/>
            </p:cNvSpPr>
            <p:nvPr/>
          </p:nvSpPr>
          <p:spPr bwMode="auto">
            <a:xfrm rot="-5400000">
              <a:off x="874" y="2918"/>
              <a:ext cx="14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a:latin typeface="Times New Roman" panose="02020603050405020304" pitchFamily="18" charset="0"/>
                </a:rPr>
                <a:t>Cumulative Melt</a:t>
              </a:r>
            </a:p>
          </p:txBody>
        </p:sp>
        <p:sp>
          <p:nvSpPr>
            <p:cNvPr id="4103" name="Freeform 7">
              <a:extLst>
                <a:ext uri="{FF2B5EF4-FFF2-40B4-BE49-F238E27FC236}">
                  <a16:creationId xmlns:a16="http://schemas.microsoft.com/office/drawing/2014/main" id="{711B972D-8102-4A02-9793-F8EBB57E2244}"/>
                </a:ext>
              </a:extLst>
            </p:cNvPr>
            <p:cNvSpPr>
              <a:spLocks/>
            </p:cNvSpPr>
            <p:nvPr/>
          </p:nvSpPr>
          <p:spPr bwMode="auto">
            <a:xfrm>
              <a:off x="1776" y="2352"/>
              <a:ext cx="2160" cy="1440"/>
            </a:xfrm>
            <a:custGeom>
              <a:avLst/>
              <a:gdLst>
                <a:gd name="T0" fmla="*/ 0 w 2160"/>
                <a:gd name="T1" fmla="*/ 1440 h 1440"/>
                <a:gd name="T2" fmla="*/ 270 w 2160"/>
                <a:gd name="T3" fmla="*/ 1329 h 1440"/>
                <a:gd name="T4" fmla="*/ 450 w 2160"/>
                <a:gd name="T5" fmla="*/ 1108 h 1440"/>
                <a:gd name="T6" fmla="*/ 708 w 2160"/>
                <a:gd name="T7" fmla="*/ 932 h 1440"/>
                <a:gd name="T8" fmla="*/ 1080 w 2160"/>
                <a:gd name="T9" fmla="*/ 886 h 1440"/>
                <a:gd name="T10" fmla="*/ 1350 w 2160"/>
                <a:gd name="T11" fmla="*/ 554 h 1440"/>
                <a:gd name="T12" fmla="*/ 1620 w 2160"/>
                <a:gd name="T13" fmla="*/ 332 h 1440"/>
                <a:gd name="T14" fmla="*/ 1980 w 2160"/>
                <a:gd name="T15" fmla="*/ 222 h 1440"/>
                <a:gd name="T16" fmla="*/ 2160 w 2160"/>
                <a:gd name="T17"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0" h="1440">
                  <a:moveTo>
                    <a:pt x="0" y="1440"/>
                  </a:moveTo>
                  <a:cubicBezTo>
                    <a:pt x="98" y="1412"/>
                    <a:pt x="195" y="1385"/>
                    <a:pt x="270" y="1329"/>
                  </a:cubicBezTo>
                  <a:cubicBezTo>
                    <a:pt x="345" y="1274"/>
                    <a:pt x="377" y="1174"/>
                    <a:pt x="450" y="1108"/>
                  </a:cubicBezTo>
                  <a:cubicBezTo>
                    <a:pt x="523" y="1042"/>
                    <a:pt x="603" y="969"/>
                    <a:pt x="708" y="932"/>
                  </a:cubicBezTo>
                  <a:cubicBezTo>
                    <a:pt x="813" y="895"/>
                    <a:pt x="973" y="949"/>
                    <a:pt x="1080" y="886"/>
                  </a:cubicBezTo>
                  <a:cubicBezTo>
                    <a:pt x="1187" y="823"/>
                    <a:pt x="1260" y="646"/>
                    <a:pt x="1350" y="554"/>
                  </a:cubicBezTo>
                  <a:cubicBezTo>
                    <a:pt x="1440" y="462"/>
                    <a:pt x="1515" y="388"/>
                    <a:pt x="1620" y="332"/>
                  </a:cubicBezTo>
                  <a:cubicBezTo>
                    <a:pt x="1725" y="277"/>
                    <a:pt x="1890" y="277"/>
                    <a:pt x="1980" y="222"/>
                  </a:cubicBezTo>
                  <a:cubicBezTo>
                    <a:pt x="2070" y="166"/>
                    <a:pt x="2115" y="83"/>
                    <a:pt x="216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4" name="Text Box 8">
              <a:extLst>
                <a:ext uri="{FF2B5EF4-FFF2-40B4-BE49-F238E27FC236}">
                  <a16:creationId xmlns:a16="http://schemas.microsoft.com/office/drawing/2014/main" id="{F129A9A7-51F5-4173-AFDA-F307583E93B8}"/>
                </a:ext>
              </a:extLst>
            </p:cNvPr>
            <p:cNvSpPr txBox="1">
              <a:spLocks noChangeArrowheads="1"/>
            </p:cNvSpPr>
            <p:nvPr/>
          </p:nvSpPr>
          <p:spPr bwMode="auto">
            <a:xfrm>
              <a:off x="2606" y="3923"/>
              <a:ext cx="5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a:latin typeface="Times New Roman" panose="02020603050405020304" pitchFamily="18" charset="0"/>
                </a:rPr>
                <a:t>Time</a:t>
              </a:r>
            </a:p>
          </p:txBody>
        </p:sp>
        <p:grpSp>
          <p:nvGrpSpPr>
            <p:cNvPr id="4105" name="Group 9">
              <a:extLst>
                <a:ext uri="{FF2B5EF4-FFF2-40B4-BE49-F238E27FC236}">
                  <a16:creationId xmlns:a16="http://schemas.microsoft.com/office/drawing/2014/main" id="{EA5F6E4A-09F6-4A28-85CF-0C031FF32B15}"/>
                </a:ext>
              </a:extLst>
            </p:cNvPr>
            <p:cNvGrpSpPr>
              <a:grpSpLocks/>
            </p:cNvGrpSpPr>
            <p:nvPr/>
          </p:nvGrpSpPr>
          <p:grpSpPr bwMode="auto">
            <a:xfrm>
              <a:off x="1674" y="3760"/>
              <a:ext cx="2345" cy="231"/>
              <a:chOff x="2880" y="1968"/>
              <a:chExt cx="2345" cy="231"/>
            </a:xfrm>
          </p:grpSpPr>
          <p:sp>
            <p:nvSpPr>
              <p:cNvPr id="4106" name="Text Box 10">
                <a:extLst>
                  <a:ext uri="{FF2B5EF4-FFF2-40B4-BE49-F238E27FC236}">
                    <a16:creationId xmlns:a16="http://schemas.microsoft.com/office/drawing/2014/main" id="{D9477CA6-2E09-4DB8-9F3B-92B3110D06AD}"/>
                  </a:ext>
                </a:extLst>
              </p:cNvPr>
              <p:cNvSpPr txBox="1">
                <a:spLocks noChangeArrowheads="1"/>
              </p:cNvSpPr>
              <p:nvPr/>
            </p:nvSpPr>
            <p:spPr bwMode="auto">
              <a:xfrm>
                <a:off x="2880" y="1968"/>
                <a:ext cx="2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a:latin typeface="Times New Roman" panose="02020603050405020304" pitchFamily="18" charset="0"/>
                  </a:rPr>
                  <a:t>t</a:t>
                </a:r>
                <a:r>
                  <a:rPr lang="en-US" altLang="en-US" baseline="-25000">
                    <a:latin typeface="Times New Roman" panose="02020603050405020304" pitchFamily="18" charset="0"/>
                  </a:rPr>
                  <a:t>1</a:t>
                </a:r>
              </a:p>
            </p:txBody>
          </p:sp>
          <p:sp>
            <p:nvSpPr>
              <p:cNvPr id="4107" name="Text Box 11">
                <a:extLst>
                  <a:ext uri="{FF2B5EF4-FFF2-40B4-BE49-F238E27FC236}">
                    <a16:creationId xmlns:a16="http://schemas.microsoft.com/office/drawing/2014/main" id="{AD21BFC9-6F24-4EF0-B9DF-B598B904FD28}"/>
                  </a:ext>
                </a:extLst>
              </p:cNvPr>
              <p:cNvSpPr txBox="1">
                <a:spLocks noChangeArrowheads="1"/>
              </p:cNvSpPr>
              <p:nvPr/>
            </p:nvSpPr>
            <p:spPr bwMode="auto">
              <a:xfrm>
                <a:off x="3232" y="1968"/>
                <a:ext cx="2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a:latin typeface="Times New Roman" panose="02020603050405020304" pitchFamily="18" charset="0"/>
                  </a:rPr>
                  <a:t>t</a:t>
                </a:r>
                <a:r>
                  <a:rPr lang="en-US" altLang="en-US" baseline="-25000">
                    <a:latin typeface="Times New Roman" panose="02020603050405020304" pitchFamily="18" charset="0"/>
                  </a:rPr>
                  <a:t>2</a:t>
                </a:r>
              </a:p>
            </p:txBody>
          </p:sp>
          <p:sp>
            <p:nvSpPr>
              <p:cNvPr id="4108" name="Text Box 12">
                <a:extLst>
                  <a:ext uri="{FF2B5EF4-FFF2-40B4-BE49-F238E27FC236}">
                    <a16:creationId xmlns:a16="http://schemas.microsoft.com/office/drawing/2014/main" id="{F216AFC6-144B-4E96-8B49-CAD08B00F32C}"/>
                  </a:ext>
                </a:extLst>
              </p:cNvPr>
              <p:cNvSpPr txBox="1">
                <a:spLocks noChangeArrowheads="1"/>
              </p:cNvSpPr>
              <p:nvPr/>
            </p:nvSpPr>
            <p:spPr bwMode="auto">
              <a:xfrm>
                <a:off x="3584" y="1968"/>
                <a:ext cx="2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a:latin typeface="Times New Roman" panose="02020603050405020304" pitchFamily="18" charset="0"/>
                  </a:rPr>
                  <a:t>t</a:t>
                </a:r>
                <a:r>
                  <a:rPr lang="en-US" altLang="en-US" baseline="-25000">
                    <a:latin typeface="Times New Roman" panose="02020603050405020304" pitchFamily="18" charset="0"/>
                  </a:rPr>
                  <a:t>3</a:t>
                </a:r>
              </a:p>
            </p:txBody>
          </p:sp>
          <p:sp>
            <p:nvSpPr>
              <p:cNvPr id="4109" name="Text Box 13">
                <a:extLst>
                  <a:ext uri="{FF2B5EF4-FFF2-40B4-BE49-F238E27FC236}">
                    <a16:creationId xmlns:a16="http://schemas.microsoft.com/office/drawing/2014/main" id="{051AE171-BD55-454B-AD97-86A65D2F01C7}"/>
                  </a:ext>
                </a:extLst>
              </p:cNvPr>
              <p:cNvSpPr txBox="1">
                <a:spLocks noChangeArrowheads="1"/>
              </p:cNvSpPr>
              <p:nvPr/>
            </p:nvSpPr>
            <p:spPr bwMode="auto">
              <a:xfrm>
                <a:off x="3936" y="1968"/>
                <a:ext cx="2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a:latin typeface="Times New Roman" panose="02020603050405020304" pitchFamily="18" charset="0"/>
                  </a:rPr>
                  <a:t>t</a:t>
                </a:r>
                <a:r>
                  <a:rPr lang="en-US" altLang="en-US" baseline="-25000">
                    <a:latin typeface="Times New Roman" panose="02020603050405020304" pitchFamily="18" charset="0"/>
                  </a:rPr>
                  <a:t>4</a:t>
                </a:r>
              </a:p>
            </p:txBody>
          </p:sp>
          <p:sp>
            <p:nvSpPr>
              <p:cNvPr id="4110" name="Text Box 14">
                <a:extLst>
                  <a:ext uri="{FF2B5EF4-FFF2-40B4-BE49-F238E27FC236}">
                    <a16:creationId xmlns:a16="http://schemas.microsoft.com/office/drawing/2014/main" id="{7AC75744-8B09-4769-AB7B-FE65EA13389E}"/>
                  </a:ext>
                </a:extLst>
              </p:cNvPr>
              <p:cNvSpPr txBox="1">
                <a:spLocks noChangeArrowheads="1"/>
              </p:cNvSpPr>
              <p:nvPr/>
            </p:nvSpPr>
            <p:spPr bwMode="auto">
              <a:xfrm>
                <a:off x="4640" y="1968"/>
                <a:ext cx="2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a:latin typeface="Times New Roman" panose="02020603050405020304" pitchFamily="18" charset="0"/>
                  </a:rPr>
                  <a:t>t</a:t>
                </a:r>
                <a:r>
                  <a:rPr lang="en-US" altLang="en-US" baseline="-25000">
                    <a:latin typeface="Times New Roman" panose="02020603050405020304" pitchFamily="18" charset="0"/>
                  </a:rPr>
                  <a:t>6</a:t>
                </a:r>
              </a:p>
            </p:txBody>
          </p:sp>
          <p:sp>
            <p:nvSpPr>
              <p:cNvPr id="4111" name="Text Box 15">
                <a:extLst>
                  <a:ext uri="{FF2B5EF4-FFF2-40B4-BE49-F238E27FC236}">
                    <a16:creationId xmlns:a16="http://schemas.microsoft.com/office/drawing/2014/main" id="{D6FC164D-0849-41BC-9393-D1732991FB4F}"/>
                  </a:ext>
                </a:extLst>
              </p:cNvPr>
              <p:cNvSpPr txBox="1">
                <a:spLocks noChangeArrowheads="1"/>
              </p:cNvSpPr>
              <p:nvPr/>
            </p:nvSpPr>
            <p:spPr bwMode="auto">
              <a:xfrm>
                <a:off x="4288" y="1968"/>
                <a:ext cx="2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a:latin typeface="Times New Roman" panose="02020603050405020304" pitchFamily="18" charset="0"/>
                  </a:rPr>
                  <a:t>t</a:t>
                </a:r>
                <a:r>
                  <a:rPr lang="en-US" altLang="en-US" baseline="-25000">
                    <a:latin typeface="Times New Roman" panose="02020603050405020304" pitchFamily="18" charset="0"/>
                  </a:rPr>
                  <a:t>5</a:t>
                </a:r>
              </a:p>
            </p:txBody>
          </p:sp>
          <p:sp>
            <p:nvSpPr>
              <p:cNvPr id="4112" name="Text Box 16">
                <a:extLst>
                  <a:ext uri="{FF2B5EF4-FFF2-40B4-BE49-F238E27FC236}">
                    <a16:creationId xmlns:a16="http://schemas.microsoft.com/office/drawing/2014/main" id="{7345C8C6-BA62-4661-8C9B-31F51F46F342}"/>
                  </a:ext>
                </a:extLst>
              </p:cNvPr>
              <p:cNvSpPr txBox="1">
                <a:spLocks noChangeArrowheads="1"/>
              </p:cNvSpPr>
              <p:nvPr/>
            </p:nvSpPr>
            <p:spPr bwMode="auto">
              <a:xfrm>
                <a:off x="4992" y="1968"/>
                <a:ext cx="2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a:latin typeface="Times New Roman" panose="02020603050405020304" pitchFamily="18" charset="0"/>
                  </a:rPr>
                  <a:t>t</a:t>
                </a:r>
                <a:r>
                  <a:rPr lang="en-US" altLang="en-US" baseline="-25000">
                    <a:latin typeface="Times New Roman" panose="02020603050405020304" pitchFamily="18" charset="0"/>
                  </a:rPr>
                  <a:t>7</a:t>
                </a:r>
              </a:p>
            </p:txBody>
          </p:sp>
        </p:grpSp>
      </p:grpSp>
      <p:sp>
        <p:nvSpPr>
          <p:cNvPr id="4114" name="Rectangle 18">
            <a:extLst>
              <a:ext uri="{FF2B5EF4-FFF2-40B4-BE49-F238E27FC236}">
                <a16:creationId xmlns:a16="http://schemas.microsoft.com/office/drawing/2014/main" id="{C37EBB57-9D78-44D7-87E2-166344BD55B8}"/>
              </a:ext>
            </a:extLst>
          </p:cNvPr>
          <p:cNvSpPr>
            <a:spLocks noGrp="1" noChangeArrowheads="1"/>
          </p:cNvSpPr>
          <p:nvPr>
            <p:ph type="title"/>
          </p:nvPr>
        </p:nvSpPr>
        <p:spPr>
          <a:xfrm>
            <a:off x="950913" y="182563"/>
            <a:ext cx="7948612" cy="1143000"/>
          </a:xfrm>
        </p:spPr>
        <p:txBody>
          <a:bodyPr/>
          <a:lstStyle/>
          <a:p>
            <a:r>
              <a:rPr lang="en-US" altLang="en-US" sz="3200"/>
              <a:t>Point model initialized with sufficient snow to sustain snowcover to season end </a:t>
            </a:r>
          </a:p>
        </p:txBody>
      </p:sp>
      <p:sp>
        <p:nvSpPr>
          <p:cNvPr id="4116" name="Text Box 20">
            <a:extLst>
              <a:ext uri="{FF2B5EF4-FFF2-40B4-BE49-F238E27FC236}">
                <a16:creationId xmlns:a16="http://schemas.microsoft.com/office/drawing/2014/main" id="{1BAF7FCA-E8C4-4139-BE65-B982D33ACA08}"/>
              </a:ext>
            </a:extLst>
          </p:cNvPr>
          <p:cNvSpPr txBox="1">
            <a:spLocks noChangeArrowheads="1"/>
          </p:cNvSpPr>
          <p:nvPr/>
        </p:nvSpPr>
        <p:spPr bwMode="auto">
          <a:xfrm>
            <a:off x="3965575" y="4171950"/>
            <a:ext cx="1109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t>m(t)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116"/>
                                        </p:tgtEl>
                                        <p:attrNameLst>
                                          <p:attrName>style.visibility</p:attrName>
                                        </p:attrNameLst>
                                      </p:cBhvr>
                                      <p:to>
                                        <p:strVal val="visible"/>
                                      </p:to>
                                    </p:set>
                                    <p:anim calcmode="lin" valueType="num">
                                      <p:cBhvr>
                                        <p:cTn id="7" dur="1000" fill="hold"/>
                                        <p:tgtEl>
                                          <p:spTgt spid="4116"/>
                                        </p:tgtEl>
                                        <p:attrNameLst>
                                          <p:attrName>ppt_w</p:attrName>
                                        </p:attrNameLst>
                                      </p:cBhvr>
                                      <p:tavLst>
                                        <p:tav tm="0">
                                          <p:val>
                                            <p:fltVal val="0"/>
                                          </p:val>
                                        </p:tav>
                                        <p:tav tm="100000">
                                          <p:val>
                                            <p:strVal val="#ppt_w"/>
                                          </p:val>
                                        </p:tav>
                                      </p:tavLst>
                                    </p:anim>
                                    <p:anim calcmode="lin" valueType="num">
                                      <p:cBhvr>
                                        <p:cTn id="8" dur="1000" fill="hold"/>
                                        <p:tgtEl>
                                          <p:spTgt spid="4116"/>
                                        </p:tgtEl>
                                        <p:attrNameLst>
                                          <p:attrName>ppt_h</p:attrName>
                                        </p:attrNameLst>
                                      </p:cBhvr>
                                      <p:tavLst>
                                        <p:tav tm="0">
                                          <p:val>
                                            <p:fltVal val="0"/>
                                          </p:val>
                                        </p:tav>
                                        <p:tav tm="100000">
                                          <p:val>
                                            <p:strVal val="#ppt_h"/>
                                          </p:val>
                                        </p:tav>
                                      </p:tavLst>
                                    </p:anim>
                                    <p:anim calcmode="lin" valueType="num">
                                      <p:cBhvr>
                                        <p:cTn id="9" dur="1000" fill="hold"/>
                                        <p:tgtEl>
                                          <p:spTgt spid="41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1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a:extLst>
              <a:ext uri="{FF2B5EF4-FFF2-40B4-BE49-F238E27FC236}">
                <a16:creationId xmlns:a16="http://schemas.microsoft.com/office/drawing/2014/main" id="{DF0A5DDE-796E-443B-A653-1EF535B912FC}"/>
              </a:ext>
            </a:extLst>
          </p:cNvPr>
          <p:cNvSpPr>
            <a:spLocks noGrp="1" noChangeArrowheads="1"/>
          </p:cNvSpPr>
          <p:nvPr>
            <p:ph type="title"/>
          </p:nvPr>
        </p:nvSpPr>
        <p:spPr/>
        <p:txBody>
          <a:bodyPr/>
          <a:lstStyle/>
          <a:p>
            <a:r>
              <a:rPr lang="en-US" altLang="en-US"/>
              <a:t>Combining</a:t>
            </a:r>
          </a:p>
        </p:txBody>
      </p:sp>
      <p:sp>
        <p:nvSpPr>
          <p:cNvPr id="7186" name="Text Box 18">
            <a:extLst>
              <a:ext uri="{FF2B5EF4-FFF2-40B4-BE49-F238E27FC236}">
                <a16:creationId xmlns:a16="http://schemas.microsoft.com/office/drawing/2014/main" id="{EDA20CC9-A695-4EA2-9AC1-08E9C1C37EF7}"/>
              </a:ext>
            </a:extLst>
          </p:cNvPr>
          <p:cNvSpPr txBox="1">
            <a:spLocks noChangeArrowheads="1"/>
          </p:cNvSpPr>
          <p:nvPr/>
        </p:nvSpPr>
        <p:spPr bwMode="auto">
          <a:xfrm>
            <a:off x="1169988" y="1870075"/>
            <a:ext cx="170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t>A</a:t>
            </a:r>
            <a:r>
              <a:rPr lang="en-US" altLang="en-US" sz="2400" b="1" baseline="-25000"/>
              <a:t>f</a:t>
            </a:r>
            <a:r>
              <a:rPr lang="en-US" altLang="en-US" sz="2400" b="1"/>
              <a:t>(t)    &amp;</a:t>
            </a:r>
          </a:p>
        </p:txBody>
      </p:sp>
      <p:sp>
        <p:nvSpPr>
          <p:cNvPr id="7188" name="Rectangle 20">
            <a:extLst>
              <a:ext uri="{FF2B5EF4-FFF2-40B4-BE49-F238E27FC236}">
                <a16:creationId xmlns:a16="http://schemas.microsoft.com/office/drawing/2014/main" id="{3E4CD225-B74A-4DF0-8173-3C302F273242}"/>
              </a:ext>
            </a:extLst>
          </p:cNvPr>
          <p:cNvSpPr>
            <a:spLocks noChangeArrowheads="1"/>
          </p:cNvSpPr>
          <p:nvPr/>
        </p:nvSpPr>
        <p:spPr bwMode="auto">
          <a:xfrm>
            <a:off x="1177925" y="1773238"/>
            <a:ext cx="1052513" cy="6365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9" name="Text Box 21">
            <a:extLst>
              <a:ext uri="{FF2B5EF4-FFF2-40B4-BE49-F238E27FC236}">
                <a16:creationId xmlns:a16="http://schemas.microsoft.com/office/drawing/2014/main" id="{944DBCCA-0F0C-4BB1-BAEC-17ACDABAEEAC}"/>
              </a:ext>
            </a:extLst>
          </p:cNvPr>
          <p:cNvSpPr txBox="1">
            <a:spLocks noChangeArrowheads="1"/>
          </p:cNvSpPr>
          <p:nvPr/>
        </p:nvSpPr>
        <p:spPr bwMode="auto">
          <a:xfrm>
            <a:off x="920750" y="1974850"/>
            <a:ext cx="6572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900">
                <a:latin typeface="Times New Roman" panose="02020603050405020304" pitchFamily="18" charset="0"/>
              </a:rPr>
              <a:t>A</a:t>
            </a:r>
            <a:r>
              <a:rPr lang="en-US" altLang="en-US" sz="900" baseline="-25000">
                <a:latin typeface="Times New Roman" panose="02020603050405020304" pitchFamily="18" charset="0"/>
              </a:rPr>
              <a:t>f</a:t>
            </a:r>
          </a:p>
        </p:txBody>
      </p:sp>
      <p:sp>
        <p:nvSpPr>
          <p:cNvPr id="7190" name="Freeform 22">
            <a:extLst>
              <a:ext uri="{FF2B5EF4-FFF2-40B4-BE49-F238E27FC236}">
                <a16:creationId xmlns:a16="http://schemas.microsoft.com/office/drawing/2014/main" id="{5A57EC70-8BB8-4F67-B5C0-97C9DB8C3845}"/>
              </a:ext>
            </a:extLst>
          </p:cNvPr>
          <p:cNvSpPr>
            <a:spLocks/>
          </p:cNvSpPr>
          <p:nvPr/>
        </p:nvSpPr>
        <p:spPr bwMode="auto">
          <a:xfrm rot="10800000" flipH="1">
            <a:off x="1177925" y="1773238"/>
            <a:ext cx="1052513" cy="636587"/>
          </a:xfrm>
          <a:custGeom>
            <a:avLst/>
            <a:gdLst>
              <a:gd name="T0" fmla="*/ 0 w 1200"/>
              <a:gd name="T1" fmla="*/ 912 h 912"/>
              <a:gd name="T2" fmla="*/ 192 w 1200"/>
              <a:gd name="T3" fmla="*/ 864 h 912"/>
              <a:gd name="T4" fmla="*/ 624 w 1200"/>
              <a:gd name="T5" fmla="*/ 720 h 912"/>
              <a:gd name="T6" fmla="*/ 816 w 1200"/>
              <a:gd name="T7" fmla="*/ 480 h 912"/>
              <a:gd name="T8" fmla="*/ 1008 w 1200"/>
              <a:gd name="T9" fmla="*/ 144 h 912"/>
              <a:gd name="T10" fmla="*/ 1200 w 1200"/>
              <a:gd name="T11" fmla="*/ 0 h 912"/>
            </a:gdLst>
            <a:ahLst/>
            <a:cxnLst>
              <a:cxn ang="0">
                <a:pos x="T0" y="T1"/>
              </a:cxn>
              <a:cxn ang="0">
                <a:pos x="T2" y="T3"/>
              </a:cxn>
              <a:cxn ang="0">
                <a:pos x="T4" y="T5"/>
              </a:cxn>
              <a:cxn ang="0">
                <a:pos x="T6" y="T7"/>
              </a:cxn>
              <a:cxn ang="0">
                <a:pos x="T8" y="T9"/>
              </a:cxn>
              <a:cxn ang="0">
                <a:pos x="T10" y="T11"/>
              </a:cxn>
            </a:cxnLst>
            <a:rect l="0" t="0" r="r" b="b"/>
            <a:pathLst>
              <a:path w="1200" h="912">
                <a:moveTo>
                  <a:pt x="0" y="912"/>
                </a:moveTo>
                <a:cubicBezTo>
                  <a:pt x="44" y="904"/>
                  <a:pt x="88" y="896"/>
                  <a:pt x="192" y="864"/>
                </a:cubicBezTo>
                <a:cubicBezTo>
                  <a:pt x="296" y="832"/>
                  <a:pt x="520" y="784"/>
                  <a:pt x="624" y="720"/>
                </a:cubicBezTo>
                <a:cubicBezTo>
                  <a:pt x="728" y="656"/>
                  <a:pt x="752" y="576"/>
                  <a:pt x="816" y="480"/>
                </a:cubicBezTo>
                <a:cubicBezTo>
                  <a:pt x="880" y="384"/>
                  <a:pt x="944" y="224"/>
                  <a:pt x="1008" y="144"/>
                </a:cubicBezTo>
                <a:cubicBezTo>
                  <a:pt x="1072" y="64"/>
                  <a:pt x="1136" y="32"/>
                  <a:pt x="120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9" name="Text Box 31">
            <a:extLst>
              <a:ext uri="{FF2B5EF4-FFF2-40B4-BE49-F238E27FC236}">
                <a16:creationId xmlns:a16="http://schemas.microsoft.com/office/drawing/2014/main" id="{315828DF-1181-4EB3-A402-A4125CD93DAA}"/>
              </a:ext>
            </a:extLst>
          </p:cNvPr>
          <p:cNvSpPr txBox="1">
            <a:spLocks noChangeArrowheads="1"/>
          </p:cNvSpPr>
          <p:nvPr/>
        </p:nvSpPr>
        <p:spPr bwMode="auto">
          <a:xfrm>
            <a:off x="1462088" y="2417763"/>
            <a:ext cx="425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900">
                <a:latin typeface="Times New Roman" panose="02020603050405020304" pitchFamily="18" charset="0"/>
              </a:rPr>
              <a:t>Time</a:t>
            </a:r>
          </a:p>
        </p:txBody>
      </p:sp>
      <p:grpSp>
        <p:nvGrpSpPr>
          <p:cNvPr id="7213" name="Group 45">
            <a:extLst>
              <a:ext uri="{FF2B5EF4-FFF2-40B4-BE49-F238E27FC236}">
                <a16:creationId xmlns:a16="http://schemas.microsoft.com/office/drawing/2014/main" id="{01461F95-E385-4A13-86B1-B2600D88EBBB}"/>
              </a:ext>
            </a:extLst>
          </p:cNvPr>
          <p:cNvGrpSpPr>
            <a:grpSpLocks/>
          </p:cNvGrpSpPr>
          <p:nvPr/>
        </p:nvGrpSpPr>
        <p:grpSpPr bwMode="auto">
          <a:xfrm>
            <a:off x="2770188" y="1584325"/>
            <a:ext cx="1304925" cy="1049338"/>
            <a:chOff x="1745" y="1019"/>
            <a:chExt cx="822" cy="661"/>
          </a:xfrm>
        </p:grpSpPr>
        <p:sp>
          <p:nvSpPr>
            <p:cNvPr id="7201" name="Rectangle 33">
              <a:extLst>
                <a:ext uri="{FF2B5EF4-FFF2-40B4-BE49-F238E27FC236}">
                  <a16:creationId xmlns:a16="http://schemas.microsoft.com/office/drawing/2014/main" id="{4865EBA9-E3B1-4165-9967-868C55F644FF}"/>
                </a:ext>
              </a:extLst>
            </p:cNvPr>
            <p:cNvSpPr>
              <a:spLocks noChangeArrowheads="1"/>
            </p:cNvSpPr>
            <p:nvPr/>
          </p:nvSpPr>
          <p:spPr bwMode="auto">
            <a:xfrm>
              <a:off x="1865" y="1120"/>
              <a:ext cx="702" cy="4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2" name="Text Box 34">
              <a:extLst>
                <a:ext uri="{FF2B5EF4-FFF2-40B4-BE49-F238E27FC236}">
                  <a16:creationId xmlns:a16="http://schemas.microsoft.com/office/drawing/2014/main" id="{6CCD1FDC-44F5-4946-A2D9-D22E54264F86}"/>
                </a:ext>
              </a:extLst>
            </p:cNvPr>
            <p:cNvSpPr txBox="1">
              <a:spLocks noChangeArrowheads="1"/>
            </p:cNvSpPr>
            <p:nvPr/>
          </p:nvSpPr>
          <p:spPr bwMode="auto">
            <a:xfrm rot="-5400000">
              <a:off x="1514" y="1250"/>
              <a:ext cx="60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900">
                  <a:latin typeface="Times New Roman" panose="02020603050405020304" pitchFamily="18" charset="0"/>
                </a:rPr>
                <a:t>Cumulative Melt</a:t>
              </a:r>
            </a:p>
          </p:txBody>
        </p:sp>
        <p:sp>
          <p:nvSpPr>
            <p:cNvPr id="7203" name="Freeform 35">
              <a:extLst>
                <a:ext uri="{FF2B5EF4-FFF2-40B4-BE49-F238E27FC236}">
                  <a16:creationId xmlns:a16="http://schemas.microsoft.com/office/drawing/2014/main" id="{233E1B0B-E807-4ECB-83FE-531295342B4E}"/>
                </a:ext>
              </a:extLst>
            </p:cNvPr>
            <p:cNvSpPr>
              <a:spLocks/>
            </p:cNvSpPr>
            <p:nvPr/>
          </p:nvSpPr>
          <p:spPr bwMode="auto">
            <a:xfrm>
              <a:off x="1865" y="1120"/>
              <a:ext cx="702" cy="421"/>
            </a:xfrm>
            <a:custGeom>
              <a:avLst/>
              <a:gdLst>
                <a:gd name="T0" fmla="*/ 0 w 2160"/>
                <a:gd name="T1" fmla="*/ 1440 h 1440"/>
                <a:gd name="T2" fmla="*/ 270 w 2160"/>
                <a:gd name="T3" fmla="*/ 1329 h 1440"/>
                <a:gd name="T4" fmla="*/ 450 w 2160"/>
                <a:gd name="T5" fmla="*/ 1108 h 1440"/>
                <a:gd name="T6" fmla="*/ 708 w 2160"/>
                <a:gd name="T7" fmla="*/ 932 h 1440"/>
                <a:gd name="T8" fmla="*/ 1080 w 2160"/>
                <a:gd name="T9" fmla="*/ 886 h 1440"/>
                <a:gd name="T10" fmla="*/ 1350 w 2160"/>
                <a:gd name="T11" fmla="*/ 554 h 1440"/>
                <a:gd name="T12" fmla="*/ 1620 w 2160"/>
                <a:gd name="T13" fmla="*/ 332 h 1440"/>
                <a:gd name="T14" fmla="*/ 1980 w 2160"/>
                <a:gd name="T15" fmla="*/ 222 h 1440"/>
                <a:gd name="T16" fmla="*/ 2160 w 2160"/>
                <a:gd name="T17"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0" h="1440">
                  <a:moveTo>
                    <a:pt x="0" y="1440"/>
                  </a:moveTo>
                  <a:cubicBezTo>
                    <a:pt x="98" y="1412"/>
                    <a:pt x="195" y="1385"/>
                    <a:pt x="270" y="1329"/>
                  </a:cubicBezTo>
                  <a:cubicBezTo>
                    <a:pt x="345" y="1274"/>
                    <a:pt x="377" y="1174"/>
                    <a:pt x="450" y="1108"/>
                  </a:cubicBezTo>
                  <a:cubicBezTo>
                    <a:pt x="523" y="1042"/>
                    <a:pt x="603" y="969"/>
                    <a:pt x="708" y="932"/>
                  </a:cubicBezTo>
                  <a:cubicBezTo>
                    <a:pt x="813" y="895"/>
                    <a:pt x="973" y="949"/>
                    <a:pt x="1080" y="886"/>
                  </a:cubicBezTo>
                  <a:cubicBezTo>
                    <a:pt x="1187" y="823"/>
                    <a:pt x="1260" y="646"/>
                    <a:pt x="1350" y="554"/>
                  </a:cubicBezTo>
                  <a:cubicBezTo>
                    <a:pt x="1440" y="462"/>
                    <a:pt x="1515" y="388"/>
                    <a:pt x="1620" y="332"/>
                  </a:cubicBezTo>
                  <a:cubicBezTo>
                    <a:pt x="1725" y="277"/>
                    <a:pt x="1890" y="277"/>
                    <a:pt x="1980" y="222"/>
                  </a:cubicBezTo>
                  <a:cubicBezTo>
                    <a:pt x="2070" y="166"/>
                    <a:pt x="2115" y="83"/>
                    <a:pt x="216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4" name="Text Box 36">
              <a:extLst>
                <a:ext uri="{FF2B5EF4-FFF2-40B4-BE49-F238E27FC236}">
                  <a16:creationId xmlns:a16="http://schemas.microsoft.com/office/drawing/2014/main" id="{9C3B558A-9B7E-41D9-A3FD-00CAE9BA7F41}"/>
                </a:ext>
              </a:extLst>
            </p:cNvPr>
            <p:cNvSpPr txBox="1">
              <a:spLocks noChangeArrowheads="1"/>
            </p:cNvSpPr>
            <p:nvPr/>
          </p:nvSpPr>
          <p:spPr bwMode="auto">
            <a:xfrm>
              <a:off x="2088" y="1536"/>
              <a:ext cx="26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900">
                  <a:latin typeface="Times New Roman" panose="02020603050405020304" pitchFamily="18" charset="0"/>
                </a:rPr>
                <a:t>Time</a:t>
              </a:r>
            </a:p>
          </p:txBody>
        </p:sp>
      </p:grpSp>
      <p:sp>
        <p:nvSpPr>
          <p:cNvPr id="7214" name="Text Box 46">
            <a:extLst>
              <a:ext uri="{FF2B5EF4-FFF2-40B4-BE49-F238E27FC236}">
                <a16:creationId xmlns:a16="http://schemas.microsoft.com/office/drawing/2014/main" id="{621209E0-BAA5-4AAB-8860-19C06A81498D}"/>
              </a:ext>
            </a:extLst>
          </p:cNvPr>
          <p:cNvSpPr txBox="1">
            <a:spLocks noChangeArrowheads="1"/>
          </p:cNvSpPr>
          <p:nvPr/>
        </p:nvSpPr>
        <p:spPr bwMode="auto">
          <a:xfrm>
            <a:off x="3028950" y="1816100"/>
            <a:ext cx="1109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t>m(t)</a:t>
            </a:r>
          </a:p>
        </p:txBody>
      </p:sp>
      <p:sp>
        <p:nvSpPr>
          <p:cNvPr id="7215" name="AutoShape 47">
            <a:extLst>
              <a:ext uri="{FF2B5EF4-FFF2-40B4-BE49-F238E27FC236}">
                <a16:creationId xmlns:a16="http://schemas.microsoft.com/office/drawing/2014/main" id="{735E3B16-2457-4602-973D-BF5B13B73E84}"/>
              </a:ext>
            </a:extLst>
          </p:cNvPr>
          <p:cNvSpPr>
            <a:spLocks noChangeArrowheads="1"/>
          </p:cNvSpPr>
          <p:nvPr/>
        </p:nvSpPr>
        <p:spPr bwMode="auto">
          <a:xfrm>
            <a:off x="4421188" y="1882775"/>
            <a:ext cx="957262" cy="430213"/>
          </a:xfrm>
          <a:prstGeom prst="rightArrow">
            <a:avLst>
              <a:gd name="adj1" fmla="val 50000"/>
              <a:gd name="adj2" fmla="val 5562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8" name="Rectangle 50">
            <a:extLst>
              <a:ext uri="{FF2B5EF4-FFF2-40B4-BE49-F238E27FC236}">
                <a16:creationId xmlns:a16="http://schemas.microsoft.com/office/drawing/2014/main" id="{1D585E98-D847-4BF1-B369-A61520B235BC}"/>
              </a:ext>
            </a:extLst>
          </p:cNvPr>
          <p:cNvSpPr>
            <a:spLocks noChangeArrowheads="1"/>
          </p:cNvSpPr>
          <p:nvPr/>
        </p:nvSpPr>
        <p:spPr bwMode="auto">
          <a:xfrm>
            <a:off x="5794375" y="1833563"/>
            <a:ext cx="1158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A</a:t>
            </a:r>
            <a:r>
              <a:rPr lang="en-US" altLang="en-US" sz="2400" b="1" baseline="-25000"/>
              <a:t>f</a:t>
            </a:r>
            <a:r>
              <a:rPr lang="en-US" altLang="en-US" sz="2400" b="1"/>
              <a:t>(m)</a:t>
            </a:r>
          </a:p>
        </p:txBody>
      </p:sp>
      <p:sp>
        <p:nvSpPr>
          <p:cNvPr id="7299" name="Rectangle 131">
            <a:extLst>
              <a:ext uri="{FF2B5EF4-FFF2-40B4-BE49-F238E27FC236}">
                <a16:creationId xmlns:a16="http://schemas.microsoft.com/office/drawing/2014/main" id="{4A3360C5-A0D2-4493-A32F-F269B910F0C8}"/>
              </a:ext>
            </a:extLst>
          </p:cNvPr>
          <p:cNvSpPr>
            <a:spLocks noChangeArrowheads="1"/>
          </p:cNvSpPr>
          <p:nvPr/>
        </p:nvSpPr>
        <p:spPr bwMode="auto">
          <a:xfrm>
            <a:off x="4003675" y="5432425"/>
            <a:ext cx="4064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01" name="Rectangle 133">
            <a:extLst>
              <a:ext uri="{FF2B5EF4-FFF2-40B4-BE49-F238E27FC236}">
                <a16:creationId xmlns:a16="http://schemas.microsoft.com/office/drawing/2014/main" id="{8495AEA5-67AA-4E65-9B2D-410858BFE36A}"/>
              </a:ext>
            </a:extLst>
          </p:cNvPr>
          <p:cNvSpPr>
            <a:spLocks noChangeArrowheads="1"/>
          </p:cNvSpPr>
          <p:nvPr/>
        </p:nvSpPr>
        <p:spPr bwMode="auto">
          <a:xfrm>
            <a:off x="638175" y="3963988"/>
            <a:ext cx="4413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36" name="Rectangle 168">
            <a:extLst>
              <a:ext uri="{FF2B5EF4-FFF2-40B4-BE49-F238E27FC236}">
                <a16:creationId xmlns:a16="http://schemas.microsoft.com/office/drawing/2014/main" id="{641BD720-147E-44D6-80D0-57EB0E0B91AC}"/>
              </a:ext>
            </a:extLst>
          </p:cNvPr>
          <p:cNvSpPr>
            <a:spLocks noChangeArrowheads="1"/>
          </p:cNvSpPr>
          <p:nvPr/>
        </p:nvSpPr>
        <p:spPr bwMode="auto">
          <a:xfrm>
            <a:off x="4779963" y="2043113"/>
            <a:ext cx="18367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7354" name="Group 186">
            <a:extLst>
              <a:ext uri="{FF2B5EF4-FFF2-40B4-BE49-F238E27FC236}">
                <a16:creationId xmlns:a16="http://schemas.microsoft.com/office/drawing/2014/main" id="{7064422C-6065-4246-B92A-684755030DD7}"/>
              </a:ext>
            </a:extLst>
          </p:cNvPr>
          <p:cNvGrpSpPr>
            <a:grpSpLocks/>
          </p:cNvGrpSpPr>
          <p:nvPr/>
        </p:nvGrpSpPr>
        <p:grpSpPr bwMode="auto">
          <a:xfrm>
            <a:off x="774700" y="2833688"/>
            <a:ext cx="6721475" cy="3759200"/>
            <a:chOff x="488" y="1785"/>
            <a:chExt cx="4234" cy="2368"/>
          </a:xfrm>
        </p:grpSpPr>
        <p:graphicFrame>
          <p:nvGraphicFramePr>
            <p:cNvPr id="7171" name="Object 3">
              <a:extLst>
                <a:ext uri="{FF2B5EF4-FFF2-40B4-BE49-F238E27FC236}">
                  <a16:creationId xmlns:a16="http://schemas.microsoft.com/office/drawing/2014/main" id="{87515818-1B1E-4BEC-8350-DA985A4ADFA9}"/>
                </a:ext>
              </a:extLst>
            </p:cNvPr>
            <p:cNvGraphicFramePr>
              <a:graphicFrameLocks noChangeAspect="1"/>
            </p:cNvGraphicFramePr>
            <p:nvPr/>
          </p:nvGraphicFramePr>
          <p:xfrm>
            <a:off x="931" y="3497"/>
            <a:ext cx="1567" cy="656"/>
          </p:xfrm>
          <a:graphic>
            <a:graphicData uri="http://schemas.openxmlformats.org/presentationml/2006/ole">
              <mc:AlternateContent xmlns:mc="http://schemas.openxmlformats.org/markup-compatibility/2006">
                <mc:Choice xmlns:v="urn:schemas-microsoft-com:vml" Requires="v">
                  <p:oleObj spid="_x0000_s7356" name="Equation" r:id="rId4" imgW="1244520" imgH="520560" progId="Equation.3">
                    <p:embed/>
                  </p:oleObj>
                </mc:Choice>
                <mc:Fallback>
                  <p:oleObj name="Equation" r:id="rId4" imgW="1244520" imgH="52056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 y="3497"/>
                          <a:ext cx="1567" cy="656"/>
                        </a:xfrm>
                        <a:prstGeom prst="rect">
                          <a:avLst/>
                        </a:prstGeom>
                        <a:solidFill>
                          <a:schemeClr val="bg1"/>
                        </a:solidFill>
                      </p:spPr>
                    </p:pic>
                  </p:oleObj>
                </mc:Fallback>
              </mc:AlternateContent>
            </a:graphicData>
          </a:graphic>
        </p:graphicFrame>
        <p:grpSp>
          <p:nvGrpSpPr>
            <p:cNvPr id="7353" name="Group 185">
              <a:extLst>
                <a:ext uri="{FF2B5EF4-FFF2-40B4-BE49-F238E27FC236}">
                  <a16:creationId xmlns:a16="http://schemas.microsoft.com/office/drawing/2014/main" id="{DD50407B-0EF9-4D60-BDAA-1BA65E9274E3}"/>
                </a:ext>
              </a:extLst>
            </p:cNvPr>
            <p:cNvGrpSpPr>
              <a:grpSpLocks/>
            </p:cNvGrpSpPr>
            <p:nvPr/>
          </p:nvGrpSpPr>
          <p:grpSpPr bwMode="auto">
            <a:xfrm>
              <a:off x="488" y="1785"/>
              <a:ext cx="4234" cy="1638"/>
              <a:chOff x="488" y="1785"/>
              <a:chExt cx="4234" cy="1638"/>
            </a:xfrm>
          </p:grpSpPr>
          <p:sp>
            <p:nvSpPr>
              <p:cNvPr id="7349" name="Freeform 181">
                <a:extLst>
                  <a:ext uri="{FF2B5EF4-FFF2-40B4-BE49-F238E27FC236}">
                    <a16:creationId xmlns:a16="http://schemas.microsoft.com/office/drawing/2014/main" id="{F1B7D964-4E76-4CE2-835B-25B90255DB2C}"/>
                  </a:ext>
                </a:extLst>
              </p:cNvPr>
              <p:cNvSpPr>
                <a:spLocks/>
              </p:cNvSpPr>
              <p:nvPr/>
            </p:nvSpPr>
            <p:spPr bwMode="auto">
              <a:xfrm>
                <a:off x="1166" y="2173"/>
                <a:ext cx="2967" cy="868"/>
              </a:xfrm>
              <a:custGeom>
                <a:avLst/>
                <a:gdLst>
                  <a:gd name="T0" fmla="*/ 40 w 2967"/>
                  <a:gd name="T1" fmla="*/ 794 h 868"/>
                  <a:gd name="T2" fmla="*/ 132 w 2967"/>
                  <a:gd name="T3" fmla="*/ 627 h 868"/>
                  <a:gd name="T4" fmla="*/ 181 w 2967"/>
                  <a:gd name="T5" fmla="*/ 535 h 868"/>
                  <a:gd name="T6" fmla="*/ 236 w 2967"/>
                  <a:gd name="T7" fmla="*/ 443 h 868"/>
                  <a:gd name="T8" fmla="*/ 296 w 2967"/>
                  <a:gd name="T9" fmla="*/ 338 h 868"/>
                  <a:gd name="T10" fmla="*/ 351 w 2967"/>
                  <a:gd name="T11" fmla="*/ 267 h 868"/>
                  <a:gd name="T12" fmla="*/ 413 w 2967"/>
                  <a:gd name="T13" fmla="*/ 231 h 868"/>
                  <a:gd name="T14" fmla="*/ 480 w 2967"/>
                  <a:gd name="T15" fmla="*/ 231 h 868"/>
                  <a:gd name="T16" fmla="*/ 572 w 2967"/>
                  <a:gd name="T17" fmla="*/ 250 h 868"/>
                  <a:gd name="T18" fmla="*/ 638 w 2967"/>
                  <a:gd name="T19" fmla="*/ 264 h 868"/>
                  <a:gd name="T20" fmla="*/ 774 w 2967"/>
                  <a:gd name="T21" fmla="*/ 295 h 868"/>
                  <a:gd name="T22" fmla="*/ 909 w 2967"/>
                  <a:gd name="T23" fmla="*/ 336 h 868"/>
                  <a:gd name="T24" fmla="*/ 973 w 2967"/>
                  <a:gd name="T25" fmla="*/ 368 h 868"/>
                  <a:gd name="T26" fmla="*/ 1014 w 2967"/>
                  <a:gd name="T27" fmla="*/ 406 h 868"/>
                  <a:gd name="T28" fmla="*/ 1050 w 2967"/>
                  <a:gd name="T29" fmla="*/ 485 h 868"/>
                  <a:gd name="T30" fmla="*/ 1078 w 2967"/>
                  <a:gd name="T31" fmla="*/ 550 h 868"/>
                  <a:gd name="T32" fmla="*/ 1115 w 2967"/>
                  <a:gd name="T33" fmla="*/ 590 h 868"/>
                  <a:gd name="T34" fmla="*/ 1175 w 2967"/>
                  <a:gd name="T35" fmla="*/ 624 h 868"/>
                  <a:gd name="T36" fmla="*/ 1257 w 2967"/>
                  <a:gd name="T37" fmla="*/ 655 h 868"/>
                  <a:gd name="T38" fmla="*/ 1411 w 2967"/>
                  <a:gd name="T39" fmla="*/ 698 h 868"/>
                  <a:gd name="T40" fmla="*/ 1526 w 2967"/>
                  <a:gd name="T41" fmla="*/ 717 h 868"/>
                  <a:gd name="T42" fmla="*/ 1594 w 2967"/>
                  <a:gd name="T43" fmla="*/ 720 h 868"/>
                  <a:gd name="T44" fmla="*/ 1677 w 2967"/>
                  <a:gd name="T45" fmla="*/ 704 h 868"/>
                  <a:gd name="T46" fmla="*/ 1756 w 2967"/>
                  <a:gd name="T47" fmla="*/ 654 h 868"/>
                  <a:gd name="T48" fmla="*/ 1829 w 2967"/>
                  <a:gd name="T49" fmla="*/ 587 h 868"/>
                  <a:gd name="T50" fmla="*/ 1877 w 2967"/>
                  <a:gd name="T51" fmla="*/ 528 h 868"/>
                  <a:gd name="T52" fmla="*/ 1973 w 2967"/>
                  <a:gd name="T53" fmla="*/ 384 h 868"/>
                  <a:gd name="T54" fmla="*/ 2071 w 2967"/>
                  <a:gd name="T55" fmla="*/ 270 h 868"/>
                  <a:gd name="T56" fmla="*/ 2148 w 2967"/>
                  <a:gd name="T57" fmla="*/ 209 h 868"/>
                  <a:gd name="T58" fmla="*/ 2272 w 2967"/>
                  <a:gd name="T59" fmla="*/ 113 h 868"/>
                  <a:gd name="T60" fmla="*/ 2374 w 2967"/>
                  <a:gd name="T61" fmla="*/ 47 h 868"/>
                  <a:gd name="T62" fmla="*/ 2470 w 2967"/>
                  <a:gd name="T63" fmla="*/ 6 h 868"/>
                  <a:gd name="T64" fmla="*/ 2540 w 2967"/>
                  <a:gd name="T65" fmla="*/ 1 h 868"/>
                  <a:gd name="T66" fmla="*/ 2575 w 2967"/>
                  <a:gd name="T67" fmla="*/ 16 h 868"/>
                  <a:gd name="T68" fmla="*/ 2605 w 2967"/>
                  <a:gd name="T69" fmla="*/ 49 h 868"/>
                  <a:gd name="T70" fmla="*/ 2630 w 2967"/>
                  <a:gd name="T71" fmla="*/ 99 h 868"/>
                  <a:gd name="T72" fmla="*/ 2658 w 2967"/>
                  <a:gd name="T73" fmla="*/ 187 h 868"/>
                  <a:gd name="T74" fmla="*/ 2694 w 2967"/>
                  <a:gd name="T75" fmla="*/ 347 h 868"/>
                  <a:gd name="T76" fmla="*/ 2723 w 2967"/>
                  <a:gd name="T77" fmla="*/ 513 h 868"/>
                  <a:gd name="T78" fmla="*/ 2748 w 2967"/>
                  <a:gd name="T79" fmla="*/ 633 h 868"/>
                  <a:gd name="T80" fmla="*/ 2763 w 2967"/>
                  <a:gd name="T81" fmla="*/ 691 h 868"/>
                  <a:gd name="T82" fmla="*/ 2787 w 2967"/>
                  <a:gd name="T83" fmla="*/ 743 h 868"/>
                  <a:gd name="T84" fmla="*/ 2825 w 2967"/>
                  <a:gd name="T85" fmla="*/ 784 h 868"/>
                  <a:gd name="T86" fmla="*/ 2864 w 2967"/>
                  <a:gd name="T87" fmla="*/ 796 h 868"/>
                  <a:gd name="T88" fmla="*/ 2911 w 2967"/>
                  <a:gd name="T89" fmla="*/ 797 h 868"/>
                  <a:gd name="T90" fmla="*/ 2942 w 2967"/>
                  <a:gd name="T91" fmla="*/ 812 h 868"/>
                  <a:gd name="T92" fmla="*/ 2967 w 2967"/>
                  <a:gd name="T93" fmla="*/ 865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67" h="868">
                    <a:moveTo>
                      <a:pt x="0" y="868"/>
                    </a:moveTo>
                    <a:lnTo>
                      <a:pt x="21" y="827"/>
                    </a:lnTo>
                    <a:lnTo>
                      <a:pt x="40" y="794"/>
                    </a:lnTo>
                    <a:lnTo>
                      <a:pt x="77" y="728"/>
                    </a:lnTo>
                    <a:lnTo>
                      <a:pt x="114" y="660"/>
                    </a:lnTo>
                    <a:lnTo>
                      <a:pt x="132" y="627"/>
                    </a:lnTo>
                    <a:lnTo>
                      <a:pt x="150" y="594"/>
                    </a:lnTo>
                    <a:lnTo>
                      <a:pt x="166" y="563"/>
                    </a:lnTo>
                    <a:lnTo>
                      <a:pt x="181" y="535"/>
                    </a:lnTo>
                    <a:lnTo>
                      <a:pt x="197" y="508"/>
                    </a:lnTo>
                    <a:lnTo>
                      <a:pt x="211" y="485"/>
                    </a:lnTo>
                    <a:lnTo>
                      <a:pt x="236" y="443"/>
                    </a:lnTo>
                    <a:lnTo>
                      <a:pt x="258" y="405"/>
                    </a:lnTo>
                    <a:lnTo>
                      <a:pt x="279" y="369"/>
                    </a:lnTo>
                    <a:lnTo>
                      <a:pt x="296" y="338"/>
                    </a:lnTo>
                    <a:lnTo>
                      <a:pt x="314" y="311"/>
                    </a:lnTo>
                    <a:lnTo>
                      <a:pt x="332" y="287"/>
                    </a:lnTo>
                    <a:lnTo>
                      <a:pt x="351" y="267"/>
                    </a:lnTo>
                    <a:lnTo>
                      <a:pt x="372" y="250"/>
                    </a:lnTo>
                    <a:lnTo>
                      <a:pt x="394" y="239"/>
                    </a:lnTo>
                    <a:lnTo>
                      <a:pt x="413" y="231"/>
                    </a:lnTo>
                    <a:lnTo>
                      <a:pt x="434" y="228"/>
                    </a:lnTo>
                    <a:lnTo>
                      <a:pt x="456" y="228"/>
                    </a:lnTo>
                    <a:lnTo>
                      <a:pt x="480" y="231"/>
                    </a:lnTo>
                    <a:lnTo>
                      <a:pt x="507" y="237"/>
                    </a:lnTo>
                    <a:lnTo>
                      <a:pt x="536" y="243"/>
                    </a:lnTo>
                    <a:lnTo>
                      <a:pt x="572" y="250"/>
                    </a:lnTo>
                    <a:lnTo>
                      <a:pt x="592" y="255"/>
                    </a:lnTo>
                    <a:lnTo>
                      <a:pt x="615" y="259"/>
                    </a:lnTo>
                    <a:lnTo>
                      <a:pt x="638" y="264"/>
                    </a:lnTo>
                    <a:lnTo>
                      <a:pt x="663" y="268"/>
                    </a:lnTo>
                    <a:lnTo>
                      <a:pt x="718" y="280"/>
                    </a:lnTo>
                    <a:lnTo>
                      <a:pt x="774" y="295"/>
                    </a:lnTo>
                    <a:lnTo>
                      <a:pt x="832" y="310"/>
                    </a:lnTo>
                    <a:lnTo>
                      <a:pt x="885" y="328"/>
                    </a:lnTo>
                    <a:lnTo>
                      <a:pt x="909" y="336"/>
                    </a:lnTo>
                    <a:lnTo>
                      <a:pt x="933" y="347"/>
                    </a:lnTo>
                    <a:lnTo>
                      <a:pt x="953" y="357"/>
                    </a:lnTo>
                    <a:lnTo>
                      <a:pt x="973" y="368"/>
                    </a:lnTo>
                    <a:lnTo>
                      <a:pt x="989" y="379"/>
                    </a:lnTo>
                    <a:lnTo>
                      <a:pt x="1002" y="393"/>
                    </a:lnTo>
                    <a:lnTo>
                      <a:pt x="1014" y="406"/>
                    </a:lnTo>
                    <a:lnTo>
                      <a:pt x="1023" y="421"/>
                    </a:lnTo>
                    <a:lnTo>
                      <a:pt x="1038" y="452"/>
                    </a:lnTo>
                    <a:lnTo>
                      <a:pt x="1050" y="485"/>
                    </a:lnTo>
                    <a:lnTo>
                      <a:pt x="1063" y="517"/>
                    </a:lnTo>
                    <a:lnTo>
                      <a:pt x="1070" y="534"/>
                    </a:lnTo>
                    <a:lnTo>
                      <a:pt x="1078" y="550"/>
                    </a:lnTo>
                    <a:lnTo>
                      <a:pt x="1088" y="563"/>
                    </a:lnTo>
                    <a:lnTo>
                      <a:pt x="1100" y="578"/>
                    </a:lnTo>
                    <a:lnTo>
                      <a:pt x="1115" y="590"/>
                    </a:lnTo>
                    <a:lnTo>
                      <a:pt x="1133" y="602"/>
                    </a:lnTo>
                    <a:lnTo>
                      <a:pt x="1153" y="614"/>
                    </a:lnTo>
                    <a:lnTo>
                      <a:pt x="1175" y="624"/>
                    </a:lnTo>
                    <a:lnTo>
                      <a:pt x="1201" y="634"/>
                    </a:lnTo>
                    <a:lnTo>
                      <a:pt x="1227" y="645"/>
                    </a:lnTo>
                    <a:lnTo>
                      <a:pt x="1257" y="655"/>
                    </a:lnTo>
                    <a:lnTo>
                      <a:pt x="1286" y="665"/>
                    </a:lnTo>
                    <a:lnTo>
                      <a:pt x="1349" y="683"/>
                    </a:lnTo>
                    <a:lnTo>
                      <a:pt x="1411" y="698"/>
                    </a:lnTo>
                    <a:lnTo>
                      <a:pt x="1471" y="710"/>
                    </a:lnTo>
                    <a:lnTo>
                      <a:pt x="1500" y="714"/>
                    </a:lnTo>
                    <a:lnTo>
                      <a:pt x="1526" y="717"/>
                    </a:lnTo>
                    <a:lnTo>
                      <a:pt x="1551" y="720"/>
                    </a:lnTo>
                    <a:lnTo>
                      <a:pt x="1573" y="720"/>
                    </a:lnTo>
                    <a:lnTo>
                      <a:pt x="1594" y="720"/>
                    </a:lnTo>
                    <a:lnTo>
                      <a:pt x="1613" y="719"/>
                    </a:lnTo>
                    <a:lnTo>
                      <a:pt x="1647" y="713"/>
                    </a:lnTo>
                    <a:lnTo>
                      <a:pt x="1677" y="704"/>
                    </a:lnTo>
                    <a:lnTo>
                      <a:pt x="1704" y="691"/>
                    </a:lnTo>
                    <a:lnTo>
                      <a:pt x="1730" y="674"/>
                    </a:lnTo>
                    <a:lnTo>
                      <a:pt x="1756" y="654"/>
                    </a:lnTo>
                    <a:lnTo>
                      <a:pt x="1784" y="630"/>
                    </a:lnTo>
                    <a:lnTo>
                      <a:pt x="1813" y="602"/>
                    </a:lnTo>
                    <a:lnTo>
                      <a:pt x="1829" y="587"/>
                    </a:lnTo>
                    <a:lnTo>
                      <a:pt x="1846" y="569"/>
                    </a:lnTo>
                    <a:lnTo>
                      <a:pt x="1861" y="550"/>
                    </a:lnTo>
                    <a:lnTo>
                      <a:pt x="1877" y="528"/>
                    </a:lnTo>
                    <a:lnTo>
                      <a:pt x="1906" y="483"/>
                    </a:lnTo>
                    <a:lnTo>
                      <a:pt x="1939" y="434"/>
                    </a:lnTo>
                    <a:lnTo>
                      <a:pt x="1973" y="384"/>
                    </a:lnTo>
                    <a:lnTo>
                      <a:pt x="2009" y="336"/>
                    </a:lnTo>
                    <a:lnTo>
                      <a:pt x="2050" y="290"/>
                    </a:lnTo>
                    <a:lnTo>
                      <a:pt x="2071" y="270"/>
                    </a:lnTo>
                    <a:lnTo>
                      <a:pt x="2094" y="250"/>
                    </a:lnTo>
                    <a:lnTo>
                      <a:pt x="2120" y="231"/>
                    </a:lnTo>
                    <a:lnTo>
                      <a:pt x="2148" y="209"/>
                    </a:lnTo>
                    <a:lnTo>
                      <a:pt x="2176" y="185"/>
                    </a:lnTo>
                    <a:lnTo>
                      <a:pt x="2207" y="161"/>
                    </a:lnTo>
                    <a:lnTo>
                      <a:pt x="2272" y="113"/>
                    </a:lnTo>
                    <a:lnTo>
                      <a:pt x="2306" y="89"/>
                    </a:lnTo>
                    <a:lnTo>
                      <a:pt x="2340" y="67"/>
                    </a:lnTo>
                    <a:lnTo>
                      <a:pt x="2374" y="47"/>
                    </a:lnTo>
                    <a:lnTo>
                      <a:pt x="2407" y="30"/>
                    </a:lnTo>
                    <a:lnTo>
                      <a:pt x="2439" y="16"/>
                    </a:lnTo>
                    <a:lnTo>
                      <a:pt x="2470" y="6"/>
                    </a:lnTo>
                    <a:lnTo>
                      <a:pt x="2500" y="0"/>
                    </a:lnTo>
                    <a:lnTo>
                      <a:pt x="2526" y="0"/>
                    </a:lnTo>
                    <a:lnTo>
                      <a:pt x="2540" y="1"/>
                    </a:lnTo>
                    <a:lnTo>
                      <a:pt x="2553" y="4"/>
                    </a:lnTo>
                    <a:lnTo>
                      <a:pt x="2565" y="10"/>
                    </a:lnTo>
                    <a:lnTo>
                      <a:pt x="2575" y="16"/>
                    </a:lnTo>
                    <a:lnTo>
                      <a:pt x="2586" y="25"/>
                    </a:lnTo>
                    <a:lnTo>
                      <a:pt x="2596" y="35"/>
                    </a:lnTo>
                    <a:lnTo>
                      <a:pt x="2605" y="49"/>
                    </a:lnTo>
                    <a:lnTo>
                      <a:pt x="2614" y="64"/>
                    </a:lnTo>
                    <a:lnTo>
                      <a:pt x="2623" y="80"/>
                    </a:lnTo>
                    <a:lnTo>
                      <a:pt x="2630" y="99"/>
                    </a:lnTo>
                    <a:lnTo>
                      <a:pt x="2637" y="118"/>
                    </a:lnTo>
                    <a:lnTo>
                      <a:pt x="2645" y="141"/>
                    </a:lnTo>
                    <a:lnTo>
                      <a:pt x="2658" y="187"/>
                    </a:lnTo>
                    <a:lnTo>
                      <a:pt x="2671" y="237"/>
                    </a:lnTo>
                    <a:lnTo>
                      <a:pt x="2683" y="292"/>
                    </a:lnTo>
                    <a:lnTo>
                      <a:pt x="2694" y="347"/>
                    </a:lnTo>
                    <a:lnTo>
                      <a:pt x="2704" y="403"/>
                    </a:lnTo>
                    <a:lnTo>
                      <a:pt x="2713" y="458"/>
                    </a:lnTo>
                    <a:lnTo>
                      <a:pt x="2723" y="513"/>
                    </a:lnTo>
                    <a:lnTo>
                      <a:pt x="2732" y="563"/>
                    </a:lnTo>
                    <a:lnTo>
                      <a:pt x="2743" y="612"/>
                    </a:lnTo>
                    <a:lnTo>
                      <a:pt x="2748" y="633"/>
                    </a:lnTo>
                    <a:lnTo>
                      <a:pt x="2753" y="654"/>
                    </a:lnTo>
                    <a:lnTo>
                      <a:pt x="2759" y="673"/>
                    </a:lnTo>
                    <a:lnTo>
                      <a:pt x="2763" y="691"/>
                    </a:lnTo>
                    <a:lnTo>
                      <a:pt x="2769" y="707"/>
                    </a:lnTo>
                    <a:lnTo>
                      <a:pt x="2775" y="720"/>
                    </a:lnTo>
                    <a:lnTo>
                      <a:pt x="2787" y="743"/>
                    </a:lnTo>
                    <a:lnTo>
                      <a:pt x="2800" y="760"/>
                    </a:lnTo>
                    <a:lnTo>
                      <a:pt x="2812" y="774"/>
                    </a:lnTo>
                    <a:lnTo>
                      <a:pt x="2825" y="784"/>
                    </a:lnTo>
                    <a:lnTo>
                      <a:pt x="2837" y="790"/>
                    </a:lnTo>
                    <a:lnTo>
                      <a:pt x="2851" y="794"/>
                    </a:lnTo>
                    <a:lnTo>
                      <a:pt x="2864" y="796"/>
                    </a:lnTo>
                    <a:lnTo>
                      <a:pt x="2876" y="796"/>
                    </a:lnTo>
                    <a:lnTo>
                      <a:pt x="2899" y="797"/>
                    </a:lnTo>
                    <a:lnTo>
                      <a:pt x="2911" y="797"/>
                    </a:lnTo>
                    <a:lnTo>
                      <a:pt x="2922" y="800"/>
                    </a:lnTo>
                    <a:lnTo>
                      <a:pt x="2932" y="805"/>
                    </a:lnTo>
                    <a:lnTo>
                      <a:pt x="2942" y="812"/>
                    </a:lnTo>
                    <a:lnTo>
                      <a:pt x="2951" y="821"/>
                    </a:lnTo>
                    <a:lnTo>
                      <a:pt x="2959" y="836"/>
                    </a:lnTo>
                    <a:lnTo>
                      <a:pt x="2967" y="865"/>
                    </a:lnTo>
                    <a:lnTo>
                      <a:pt x="0" y="868"/>
                    </a:lnTo>
                    <a:close/>
                  </a:path>
                </a:pathLst>
              </a:custGeom>
              <a:solidFill>
                <a:schemeClr val="folHlink"/>
              </a:solidFill>
              <a:ln w="28575">
                <a:solidFill>
                  <a:srgbClr val="000000"/>
                </a:solidFill>
                <a:prstDash val="solid"/>
                <a:round/>
                <a:headEnd/>
                <a:tailEnd/>
              </a:ln>
            </p:spPr>
            <p:txBody>
              <a:bodyPr/>
              <a:lstStyle/>
              <a:p>
                <a:endParaRPr lang="en-US"/>
              </a:p>
            </p:txBody>
          </p:sp>
          <p:sp>
            <p:nvSpPr>
              <p:cNvPr id="7283" name="Text Box 115">
                <a:extLst>
                  <a:ext uri="{FF2B5EF4-FFF2-40B4-BE49-F238E27FC236}">
                    <a16:creationId xmlns:a16="http://schemas.microsoft.com/office/drawing/2014/main" id="{AA735CBE-8BD2-442D-9453-5C8FA7FC7B86}"/>
                  </a:ext>
                </a:extLst>
              </p:cNvPr>
              <p:cNvSpPr txBox="1">
                <a:spLocks noChangeArrowheads="1"/>
              </p:cNvSpPr>
              <p:nvPr/>
            </p:nvSpPr>
            <p:spPr bwMode="auto">
              <a:xfrm>
                <a:off x="4370" y="3096"/>
                <a:ext cx="35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a:t>
                </a:r>
              </a:p>
            </p:txBody>
          </p:sp>
          <p:sp>
            <p:nvSpPr>
              <p:cNvPr id="7294" name="Freeform 126">
                <a:extLst>
                  <a:ext uri="{FF2B5EF4-FFF2-40B4-BE49-F238E27FC236}">
                    <a16:creationId xmlns:a16="http://schemas.microsoft.com/office/drawing/2014/main" id="{EAC42B75-658F-478F-AF02-76E4F77298EB}"/>
                  </a:ext>
                </a:extLst>
              </p:cNvPr>
              <p:cNvSpPr>
                <a:spLocks/>
              </p:cNvSpPr>
              <p:nvPr/>
            </p:nvSpPr>
            <p:spPr bwMode="auto">
              <a:xfrm>
                <a:off x="750" y="2175"/>
                <a:ext cx="3428" cy="1245"/>
              </a:xfrm>
              <a:custGeom>
                <a:avLst/>
                <a:gdLst>
                  <a:gd name="T0" fmla="*/ 4 w 3428"/>
                  <a:gd name="T1" fmla="*/ 1230 h 1245"/>
                  <a:gd name="T2" fmla="*/ 20 w 3428"/>
                  <a:gd name="T3" fmla="*/ 1159 h 1245"/>
                  <a:gd name="T4" fmla="*/ 56 w 3428"/>
                  <a:gd name="T5" fmla="*/ 1081 h 1245"/>
                  <a:gd name="T6" fmla="*/ 100 w 3428"/>
                  <a:gd name="T7" fmla="*/ 1045 h 1245"/>
                  <a:gd name="T8" fmla="*/ 199 w 3428"/>
                  <a:gd name="T9" fmla="*/ 1024 h 1245"/>
                  <a:gd name="T10" fmla="*/ 275 w 3428"/>
                  <a:gd name="T11" fmla="*/ 1003 h 1245"/>
                  <a:gd name="T12" fmla="*/ 331 w 3428"/>
                  <a:gd name="T13" fmla="*/ 971 h 1245"/>
                  <a:gd name="T14" fmla="*/ 384 w 3428"/>
                  <a:gd name="T15" fmla="*/ 912 h 1245"/>
                  <a:gd name="T16" fmla="*/ 439 w 3428"/>
                  <a:gd name="T17" fmla="*/ 827 h 1245"/>
                  <a:gd name="T18" fmla="*/ 532 w 3428"/>
                  <a:gd name="T19" fmla="*/ 660 h 1245"/>
                  <a:gd name="T20" fmla="*/ 584 w 3428"/>
                  <a:gd name="T21" fmla="*/ 563 h 1245"/>
                  <a:gd name="T22" fmla="*/ 629 w 3428"/>
                  <a:gd name="T23" fmla="*/ 485 h 1245"/>
                  <a:gd name="T24" fmla="*/ 697 w 3428"/>
                  <a:gd name="T25" fmla="*/ 369 h 1245"/>
                  <a:gd name="T26" fmla="*/ 750 w 3428"/>
                  <a:gd name="T27" fmla="*/ 287 h 1245"/>
                  <a:gd name="T28" fmla="*/ 812 w 3428"/>
                  <a:gd name="T29" fmla="*/ 239 h 1245"/>
                  <a:gd name="T30" fmla="*/ 874 w 3428"/>
                  <a:gd name="T31" fmla="*/ 228 h 1245"/>
                  <a:gd name="T32" fmla="*/ 954 w 3428"/>
                  <a:gd name="T33" fmla="*/ 243 h 1245"/>
                  <a:gd name="T34" fmla="*/ 1033 w 3428"/>
                  <a:gd name="T35" fmla="*/ 259 h 1245"/>
                  <a:gd name="T36" fmla="*/ 1136 w 3428"/>
                  <a:gd name="T37" fmla="*/ 280 h 1245"/>
                  <a:gd name="T38" fmla="*/ 1303 w 3428"/>
                  <a:gd name="T39" fmla="*/ 328 h 1245"/>
                  <a:gd name="T40" fmla="*/ 1371 w 3428"/>
                  <a:gd name="T41" fmla="*/ 357 h 1245"/>
                  <a:gd name="T42" fmla="*/ 1420 w 3428"/>
                  <a:gd name="T43" fmla="*/ 393 h 1245"/>
                  <a:gd name="T44" fmla="*/ 1456 w 3428"/>
                  <a:gd name="T45" fmla="*/ 452 h 1245"/>
                  <a:gd name="T46" fmla="*/ 1488 w 3428"/>
                  <a:gd name="T47" fmla="*/ 534 h 1245"/>
                  <a:gd name="T48" fmla="*/ 1518 w 3428"/>
                  <a:gd name="T49" fmla="*/ 578 h 1245"/>
                  <a:gd name="T50" fmla="*/ 1571 w 3428"/>
                  <a:gd name="T51" fmla="*/ 614 h 1245"/>
                  <a:gd name="T52" fmla="*/ 1645 w 3428"/>
                  <a:gd name="T53" fmla="*/ 645 h 1245"/>
                  <a:gd name="T54" fmla="*/ 1767 w 3428"/>
                  <a:gd name="T55" fmla="*/ 683 h 1245"/>
                  <a:gd name="T56" fmla="*/ 1918 w 3428"/>
                  <a:gd name="T57" fmla="*/ 714 h 1245"/>
                  <a:gd name="T58" fmla="*/ 1991 w 3428"/>
                  <a:gd name="T59" fmla="*/ 720 h 1245"/>
                  <a:gd name="T60" fmla="*/ 2065 w 3428"/>
                  <a:gd name="T61" fmla="*/ 713 h 1245"/>
                  <a:gd name="T62" fmla="*/ 2148 w 3428"/>
                  <a:gd name="T63" fmla="*/ 674 h 1245"/>
                  <a:gd name="T64" fmla="*/ 2231 w 3428"/>
                  <a:gd name="T65" fmla="*/ 602 h 1245"/>
                  <a:gd name="T66" fmla="*/ 2279 w 3428"/>
                  <a:gd name="T67" fmla="*/ 550 h 1245"/>
                  <a:gd name="T68" fmla="*/ 2357 w 3428"/>
                  <a:gd name="T69" fmla="*/ 434 h 1245"/>
                  <a:gd name="T70" fmla="*/ 2468 w 3428"/>
                  <a:gd name="T71" fmla="*/ 290 h 1245"/>
                  <a:gd name="T72" fmla="*/ 2538 w 3428"/>
                  <a:gd name="T73" fmla="*/ 231 h 1245"/>
                  <a:gd name="T74" fmla="*/ 2625 w 3428"/>
                  <a:gd name="T75" fmla="*/ 161 h 1245"/>
                  <a:gd name="T76" fmla="*/ 2758 w 3428"/>
                  <a:gd name="T77" fmla="*/ 67 h 1245"/>
                  <a:gd name="T78" fmla="*/ 2857 w 3428"/>
                  <a:gd name="T79" fmla="*/ 16 h 1245"/>
                  <a:gd name="T80" fmla="*/ 2944 w 3428"/>
                  <a:gd name="T81" fmla="*/ 0 h 1245"/>
                  <a:gd name="T82" fmla="*/ 2983 w 3428"/>
                  <a:gd name="T83" fmla="*/ 10 h 1245"/>
                  <a:gd name="T84" fmla="*/ 3014 w 3428"/>
                  <a:gd name="T85" fmla="*/ 35 h 1245"/>
                  <a:gd name="T86" fmla="*/ 3041 w 3428"/>
                  <a:gd name="T87" fmla="*/ 80 h 1245"/>
                  <a:gd name="T88" fmla="*/ 3063 w 3428"/>
                  <a:gd name="T89" fmla="*/ 141 h 1245"/>
                  <a:gd name="T90" fmla="*/ 3101 w 3428"/>
                  <a:gd name="T91" fmla="*/ 292 h 1245"/>
                  <a:gd name="T92" fmla="*/ 3131 w 3428"/>
                  <a:gd name="T93" fmla="*/ 458 h 1245"/>
                  <a:gd name="T94" fmla="*/ 3161 w 3428"/>
                  <a:gd name="T95" fmla="*/ 612 h 1245"/>
                  <a:gd name="T96" fmla="*/ 3177 w 3428"/>
                  <a:gd name="T97" fmla="*/ 673 h 1245"/>
                  <a:gd name="T98" fmla="*/ 3193 w 3428"/>
                  <a:gd name="T99" fmla="*/ 720 h 1245"/>
                  <a:gd name="T100" fmla="*/ 3230 w 3428"/>
                  <a:gd name="T101" fmla="*/ 774 h 1245"/>
                  <a:gd name="T102" fmla="*/ 3269 w 3428"/>
                  <a:gd name="T103" fmla="*/ 794 h 1245"/>
                  <a:gd name="T104" fmla="*/ 3317 w 3428"/>
                  <a:gd name="T105" fmla="*/ 797 h 1245"/>
                  <a:gd name="T106" fmla="*/ 3350 w 3428"/>
                  <a:gd name="T107" fmla="*/ 805 h 1245"/>
                  <a:gd name="T108" fmla="*/ 3377 w 3428"/>
                  <a:gd name="T109" fmla="*/ 836 h 1245"/>
                  <a:gd name="T110" fmla="*/ 3394 w 3428"/>
                  <a:gd name="T111" fmla="*/ 900 h 1245"/>
                  <a:gd name="T112" fmla="*/ 3408 w 3428"/>
                  <a:gd name="T113" fmla="*/ 981 h 1245"/>
                  <a:gd name="T114" fmla="*/ 3419 w 3428"/>
                  <a:gd name="T115" fmla="*/ 1131 h 1245"/>
                  <a:gd name="T116" fmla="*/ 3425 w 3428"/>
                  <a:gd name="T117" fmla="*/ 1207 h 1245"/>
                  <a:gd name="T118" fmla="*/ 0 w 3428"/>
                  <a:gd name="T119" fmla="*/ 1245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28" h="1245">
                    <a:moveTo>
                      <a:pt x="0" y="1245"/>
                    </a:moveTo>
                    <a:lnTo>
                      <a:pt x="1" y="1239"/>
                    </a:lnTo>
                    <a:lnTo>
                      <a:pt x="4" y="1230"/>
                    </a:lnTo>
                    <a:lnTo>
                      <a:pt x="9" y="1210"/>
                    </a:lnTo>
                    <a:lnTo>
                      <a:pt x="13" y="1186"/>
                    </a:lnTo>
                    <a:lnTo>
                      <a:pt x="20" y="1159"/>
                    </a:lnTo>
                    <a:lnTo>
                      <a:pt x="29" y="1131"/>
                    </a:lnTo>
                    <a:lnTo>
                      <a:pt x="41" y="1104"/>
                    </a:lnTo>
                    <a:lnTo>
                      <a:pt x="56" y="1081"/>
                    </a:lnTo>
                    <a:lnTo>
                      <a:pt x="75" y="1060"/>
                    </a:lnTo>
                    <a:lnTo>
                      <a:pt x="87" y="1051"/>
                    </a:lnTo>
                    <a:lnTo>
                      <a:pt x="100" y="1045"/>
                    </a:lnTo>
                    <a:lnTo>
                      <a:pt x="130" y="1036"/>
                    </a:lnTo>
                    <a:lnTo>
                      <a:pt x="162" y="1030"/>
                    </a:lnTo>
                    <a:lnTo>
                      <a:pt x="199" y="1024"/>
                    </a:lnTo>
                    <a:lnTo>
                      <a:pt x="238" y="1017"/>
                    </a:lnTo>
                    <a:lnTo>
                      <a:pt x="257" y="1011"/>
                    </a:lnTo>
                    <a:lnTo>
                      <a:pt x="275" y="1003"/>
                    </a:lnTo>
                    <a:lnTo>
                      <a:pt x="294" y="996"/>
                    </a:lnTo>
                    <a:lnTo>
                      <a:pt x="313" y="984"/>
                    </a:lnTo>
                    <a:lnTo>
                      <a:pt x="331" y="971"/>
                    </a:lnTo>
                    <a:lnTo>
                      <a:pt x="349" y="955"/>
                    </a:lnTo>
                    <a:lnTo>
                      <a:pt x="367" y="935"/>
                    </a:lnTo>
                    <a:lnTo>
                      <a:pt x="384" y="912"/>
                    </a:lnTo>
                    <a:lnTo>
                      <a:pt x="402" y="886"/>
                    </a:lnTo>
                    <a:lnTo>
                      <a:pt x="421" y="858"/>
                    </a:lnTo>
                    <a:lnTo>
                      <a:pt x="439" y="827"/>
                    </a:lnTo>
                    <a:lnTo>
                      <a:pt x="458" y="794"/>
                    </a:lnTo>
                    <a:lnTo>
                      <a:pt x="495" y="728"/>
                    </a:lnTo>
                    <a:lnTo>
                      <a:pt x="532" y="660"/>
                    </a:lnTo>
                    <a:lnTo>
                      <a:pt x="550" y="627"/>
                    </a:lnTo>
                    <a:lnTo>
                      <a:pt x="568" y="594"/>
                    </a:lnTo>
                    <a:lnTo>
                      <a:pt x="584" y="563"/>
                    </a:lnTo>
                    <a:lnTo>
                      <a:pt x="599" y="535"/>
                    </a:lnTo>
                    <a:lnTo>
                      <a:pt x="615" y="508"/>
                    </a:lnTo>
                    <a:lnTo>
                      <a:pt x="629" y="485"/>
                    </a:lnTo>
                    <a:lnTo>
                      <a:pt x="654" y="443"/>
                    </a:lnTo>
                    <a:lnTo>
                      <a:pt x="676" y="405"/>
                    </a:lnTo>
                    <a:lnTo>
                      <a:pt x="697" y="369"/>
                    </a:lnTo>
                    <a:lnTo>
                      <a:pt x="714" y="338"/>
                    </a:lnTo>
                    <a:lnTo>
                      <a:pt x="732" y="311"/>
                    </a:lnTo>
                    <a:lnTo>
                      <a:pt x="750" y="287"/>
                    </a:lnTo>
                    <a:lnTo>
                      <a:pt x="769" y="267"/>
                    </a:lnTo>
                    <a:lnTo>
                      <a:pt x="790" y="250"/>
                    </a:lnTo>
                    <a:lnTo>
                      <a:pt x="812" y="239"/>
                    </a:lnTo>
                    <a:lnTo>
                      <a:pt x="831" y="231"/>
                    </a:lnTo>
                    <a:lnTo>
                      <a:pt x="852" y="228"/>
                    </a:lnTo>
                    <a:lnTo>
                      <a:pt x="874" y="228"/>
                    </a:lnTo>
                    <a:lnTo>
                      <a:pt x="898" y="231"/>
                    </a:lnTo>
                    <a:lnTo>
                      <a:pt x="925" y="237"/>
                    </a:lnTo>
                    <a:lnTo>
                      <a:pt x="954" y="243"/>
                    </a:lnTo>
                    <a:lnTo>
                      <a:pt x="990" y="250"/>
                    </a:lnTo>
                    <a:lnTo>
                      <a:pt x="1010" y="255"/>
                    </a:lnTo>
                    <a:lnTo>
                      <a:pt x="1033" y="259"/>
                    </a:lnTo>
                    <a:lnTo>
                      <a:pt x="1056" y="264"/>
                    </a:lnTo>
                    <a:lnTo>
                      <a:pt x="1081" y="268"/>
                    </a:lnTo>
                    <a:lnTo>
                      <a:pt x="1136" y="280"/>
                    </a:lnTo>
                    <a:lnTo>
                      <a:pt x="1192" y="295"/>
                    </a:lnTo>
                    <a:lnTo>
                      <a:pt x="1250" y="310"/>
                    </a:lnTo>
                    <a:lnTo>
                      <a:pt x="1303" y="328"/>
                    </a:lnTo>
                    <a:lnTo>
                      <a:pt x="1327" y="336"/>
                    </a:lnTo>
                    <a:lnTo>
                      <a:pt x="1351" y="347"/>
                    </a:lnTo>
                    <a:lnTo>
                      <a:pt x="1371" y="357"/>
                    </a:lnTo>
                    <a:lnTo>
                      <a:pt x="1391" y="368"/>
                    </a:lnTo>
                    <a:lnTo>
                      <a:pt x="1407" y="379"/>
                    </a:lnTo>
                    <a:lnTo>
                      <a:pt x="1420" y="393"/>
                    </a:lnTo>
                    <a:lnTo>
                      <a:pt x="1432" y="406"/>
                    </a:lnTo>
                    <a:lnTo>
                      <a:pt x="1441" y="421"/>
                    </a:lnTo>
                    <a:lnTo>
                      <a:pt x="1456" y="452"/>
                    </a:lnTo>
                    <a:lnTo>
                      <a:pt x="1468" y="485"/>
                    </a:lnTo>
                    <a:lnTo>
                      <a:pt x="1481" y="517"/>
                    </a:lnTo>
                    <a:lnTo>
                      <a:pt x="1488" y="534"/>
                    </a:lnTo>
                    <a:lnTo>
                      <a:pt x="1496" y="550"/>
                    </a:lnTo>
                    <a:lnTo>
                      <a:pt x="1506" y="563"/>
                    </a:lnTo>
                    <a:lnTo>
                      <a:pt x="1518" y="578"/>
                    </a:lnTo>
                    <a:lnTo>
                      <a:pt x="1533" y="590"/>
                    </a:lnTo>
                    <a:lnTo>
                      <a:pt x="1551" y="602"/>
                    </a:lnTo>
                    <a:lnTo>
                      <a:pt x="1571" y="614"/>
                    </a:lnTo>
                    <a:lnTo>
                      <a:pt x="1593" y="624"/>
                    </a:lnTo>
                    <a:lnTo>
                      <a:pt x="1619" y="634"/>
                    </a:lnTo>
                    <a:lnTo>
                      <a:pt x="1645" y="645"/>
                    </a:lnTo>
                    <a:lnTo>
                      <a:pt x="1675" y="655"/>
                    </a:lnTo>
                    <a:lnTo>
                      <a:pt x="1704" y="665"/>
                    </a:lnTo>
                    <a:lnTo>
                      <a:pt x="1767" y="683"/>
                    </a:lnTo>
                    <a:lnTo>
                      <a:pt x="1829" y="698"/>
                    </a:lnTo>
                    <a:lnTo>
                      <a:pt x="1889" y="710"/>
                    </a:lnTo>
                    <a:lnTo>
                      <a:pt x="1918" y="714"/>
                    </a:lnTo>
                    <a:lnTo>
                      <a:pt x="1944" y="717"/>
                    </a:lnTo>
                    <a:lnTo>
                      <a:pt x="1969" y="720"/>
                    </a:lnTo>
                    <a:lnTo>
                      <a:pt x="1991" y="720"/>
                    </a:lnTo>
                    <a:lnTo>
                      <a:pt x="2012" y="720"/>
                    </a:lnTo>
                    <a:lnTo>
                      <a:pt x="2031" y="719"/>
                    </a:lnTo>
                    <a:lnTo>
                      <a:pt x="2065" y="713"/>
                    </a:lnTo>
                    <a:lnTo>
                      <a:pt x="2095" y="704"/>
                    </a:lnTo>
                    <a:lnTo>
                      <a:pt x="2122" y="691"/>
                    </a:lnTo>
                    <a:lnTo>
                      <a:pt x="2148" y="674"/>
                    </a:lnTo>
                    <a:lnTo>
                      <a:pt x="2174" y="654"/>
                    </a:lnTo>
                    <a:lnTo>
                      <a:pt x="2202" y="630"/>
                    </a:lnTo>
                    <a:lnTo>
                      <a:pt x="2231" y="602"/>
                    </a:lnTo>
                    <a:lnTo>
                      <a:pt x="2247" y="587"/>
                    </a:lnTo>
                    <a:lnTo>
                      <a:pt x="2264" y="569"/>
                    </a:lnTo>
                    <a:lnTo>
                      <a:pt x="2279" y="550"/>
                    </a:lnTo>
                    <a:lnTo>
                      <a:pt x="2295" y="528"/>
                    </a:lnTo>
                    <a:lnTo>
                      <a:pt x="2324" y="483"/>
                    </a:lnTo>
                    <a:lnTo>
                      <a:pt x="2357" y="434"/>
                    </a:lnTo>
                    <a:lnTo>
                      <a:pt x="2391" y="384"/>
                    </a:lnTo>
                    <a:lnTo>
                      <a:pt x="2427" y="336"/>
                    </a:lnTo>
                    <a:lnTo>
                      <a:pt x="2468" y="290"/>
                    </a:lnTo>
                    <a:lnTo>
                      <a:pt x="2489" y="270"/>
                    </a:lnTo>
                    <a:lnTo>
                      <a:pt x="2512" y="250"/>
                    </a:lnTo>
                    <a:lnTo>
                      <a:pt x="2538" y="231"/>
                    </a:lnTo>
                    <a:lnTo>
                      <a:pt x="2566" y="209"/>
                    </a:lnTo>
                    <a:lnTo>
                      <a:pt x="2594" y="185"/>
                    </a:lnTo>
                    <a:lnTo>
                      <a:pt x="2625" y="161"/>
                    </a:lnTo>
                    <a:lnTo>
                      <a:pt x="2690" y="113"/>
                    </a:lnTo>
                    <a:lnTo>
                      <a:pt x="2724" y="89"/>
                    </a:lnTo>
                    <a:lnTo>
                      <a:pt x="2758" y="67"/>
                    </a:lnTo>
                    <a:lnTo>
                      <a:pt x="2792" y="47"/>
                    </a:lnTo>
                    <a:lnTo>
                      <a:pt x="2825" y="30"/>
                    </a:lnTo>
                    <a:lnTo>
                      <a:pt x="2857" y="16"/>
                    </a:lnTo>
                    <a:lnTo>
                      <a:pt x="2888" y="6"/>
                    </a:lnTo>
                    <a:lnTo>
                      <a:pt x="2918" y="0"/>
                    </a:lnTo>
                    <a:lnTo>
                      <a:pt x="2944" y="0"/>
                    </a:lnTo>
                    <a:lnTo>
                      <a:pt x="2958" y="1"/>
                    </a:lnTo>
                    <a:lnTo>
                      <a:pt x="2971" y="4"/>
                    </a:lnTo>
                    <a:lnTo>
                      <a:pt x="2983" y="10"/>
                    </a:lnTo>
                    <a:lnTo>
                      <a:pt x="2993" y="16"/>
                    </a:lnTo>
                    <a:lnTo>
                      <a:pt x="3004" y="25"/>
                    </a:lnTo>
                    <a:lnTo>
                      <a:pt x="3014" y="35"/>
                    </a:lnTo>
                    <a:lnTo>
                      <a:pt x="3023" y="49"/>
                    </a:lnTo>
                    <a:lnTo>
                      <a:pt x="3032" y="64"/>
                    </a:lnTo>
                    <a:lnTo>
                      <a:pt x="3041" y="80"/>
                    </a:lnTo>
                    <a:lnTo>
                      <a:pt x="3048" y="99"/>
                    </a:lnTo>
                    <a:lnTo>
                      <a:pt x="3055" y="118"/>
                    </a:lnTo>
                    <a:lnTo>
                      <a:pt x="3063" y="141"/>
                    </a:lnTo>
                    <a:lnTo>
                      <a:pt x="3076" y="187"/>
                    </a:lnTo>
                    <a:lnTo>
                      <a:pt x="3089" y="237"/>
                    </a:lnTo>
                    <a:lnTo>
                      <a:pt x="3101" y="292"/>
                    </a:lnTo>
                    <a:lnTo>
                      <a:pt x="3112" y="347"/>
                    </a:lnTo>
                    <a:lnTo>
                      <a:pt x="3122" y="403"/>
                    </a:lnTo>
                    <a:lnTo>
                      <a:pt x="3131" y="458"/>
                    </a:lnTo>
                    <a:lnTo>
                      <a:pt x="3141" y="513"/>
                    </a:lnTo>
                    <a:lnTo>
                      <a:pt x="3150" y="563"/>
                    </a:lnTo>
                    <a:lnTo>
                      <a:pt x="3161" y="612"/>
                    </a:lnTo>
                    <a:lnTo>
                      <a:pt x="3166" y="633"/>
                    </a:lnTo>
                    <a:lnTo>
                      <a:pt x="3171" y="654"/>
                    </a:lnTo>
                    <a:lnTo>
                      <a:pt x="3177" y="673"/>
                    </a:lnTo>
                    <a:lnTo>
                      <a:pt x="3181" y="691"/>
                    </a:lnTo>
                    <a:lnTo>
                      <a:pt x="3187" y="707"/>
                    </a:lnTo>
                    <a:lnTo>
                      <a:pt x="3193" y="720"/>
                    </a:lnTo>
                    <a:lnTo>
                      <a:pt x="3205" y="743"/>
                    </a:lnTo>
                    <a:lnTo>
                      <a:pt x="3218" y="760"/>
                    </a:lnTo>
                    <a:lnTo>
                      <a:pt x="3230" y="774"/>
                    </a:lnTo>
                    <a:lnTo>
                      <a:pt x="3243" y="784"/>
                    </a:lnTo>
                    <a:lnTo>
                      <a:pt x="3255" y="790"/>
                    </a:lnTo>
                    <a:lnTo>
                      <a:pt x="3269" y="794"/>
                    </a:lnTo>
                    <a:lnTo>
                      <a:pt x="3282" y="796"/>
                    </a:lnTo>
                    <a:lnTo>
                      <a:pt x="3294" y="796"/>
                    </a:lnTo>
                    <a:lnTo>
                      <a:pt x="3317" y="797"/>
                    </a:lnTo>
                    <a:lnTo>
                      <a:pt x="3329" y="797"/>
                    </a:lnTo>
                    <a:lnTo>
                      <a:pt x="3340" y="800"/>
                    </a:lnTo>
                    <a:lnTo>
                      <a:pt x="3350" y="805"/>
                    </a:lnTo>
                    <a:lnTo>
                      <a:pt x="3360" y="812"/>
                    </a:lnTo>
                    <a:lnTo>
                      <a:pt x="3369" y="821"/>
                    </a:lnTo>
                    <a:lnTo>
                      <a:pt x="3377" y="836"/>
                    </a:lnTo>
                    <a:lnTo>
                      <a:pt x="3384" y="854"/>
                    </a:lnTo>
                    <a:lnTo>
                      <a:pt x="3390" y="875"/>
                    </a:lnTo>
                    <a:lnTo>
                      <a:pt x="3394" y="900"/>
                    </a:lnTo>
                    <a:lnTo>
                      <a:pt x="3399" y="925"/>
                    </a:lnTo>
                    <a:lnTo>
                      <a:pt x="3403" y="953"/>
                    </a:lnTo>
                    <a:lnTo>
                      <a:pt x="3408" y="981"/>
                    </a:lnTo>
                    <a:lnTo>
                      <a:pt x="3414" y="1042"/>
                    </a:lnTo>
                    <a:lnTo>
                      <a:pt x="3418" y="1101"/>
                    </a:lnTo>
                    <a:lnTo>
                      <a:pt x="3419" y="1131"/>
                    </a:lnTo>
                    <a:lnTo>
                      <a:pt x="3421" y="1158"/>
                    </a:lnTo>
                    <a:lnTo>
                      <a:pt x="3422" y="1183"/>
                    </a:lnTo>
                    <a:lnTo>
                      <a:pt x="3425" y="1207"/>
                    </a:lnTo>
                    <a:lnTo>
                      <a:pt x="3427" y="1227"/>
                    </a:lnTo>
                    <a:lnTo>
                      <a:pt x="3428" y="1245"/>
                    </a:lnTo>
                    <a:lnTo>
                      <a:pt x="0" y="1245"/>
                    </a:lnTo>
                    <a:close/>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7297" name="Group 129">
                <a:extLst>
                  <a:ext uri="{FF2B5EF4-FFF2-40B4-BE49-F238E27FC236}">
                    <a16:creationId xmlns:a16="http://schemas.microsoft.com/office/drawing/2014/main" id="{192AF693-A391-45E8-B350-9A641196069B}"/>
                  </a:ext>
                </a:extLst>
              </p:cNvPr>
              <p:cNvGrpSpPr>
                <a:grpSpLocks/>
              </p:cNvGrpSpPr>
              <p:nvPr/>
            </p:nvGrpSpPr>
            <p:grpSpPr bwMode="auto">
              <a:xfrm>
                <a:off x="693" y="2249"/>
                <a:ext cx="107" cy="1165"/>
                <a:chOff x="693" y="1927"/>
                <a:chExt cx="114" cy="1487"/>
              </a:xfrm>
            </p:grpSpPr>
            <p:sp>
              <p:nvSpPr>
                <p:cNvPr id="7295" name="Rectangle 127">
                  <a:extLst>
                    <a:ext uri="{FF2B5EF4-FFF2-40B4-BE49-F238E27FC236}">
                      <a16:creationId xmlns:a16="http://schemas.microsoft.com/office/drawing/2014/main" id="{C3251BE5-30F6-42CB-ABDD-B0EF0189FCBE}"/>
                    </a:ext>
                  </a:extLst>
                </p:cNvPr>
                <p:cNvSpPr>
                  <a:spLocks noChangeArrowheads="1"/>
                </p:cNvSpPr>
                <p:nvPr/>
              </p:nvSpPr>
              <p:spPr bwMode="auto">
                <a:xfrm>
                  <a:off x="741" y="2039"/>
                  <a:ext cx="18" cy="13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96" name="Freeform 128">
                  <a:extLst>
                    <a:ext uri="{FF2B5EF4-FFF2-40B4-BE49-F238E27FC236}">
                      <a16:creationId xmlns:a16="http://schemas.microsoft.com/office/drawing/2014/main" id="{914E3D71-094E-4B47-B242-B7AC4C8E9317}"/>
                    </a:ext>
                  </a:extLst>
                </p:cNvPr>
                <p:cNvSpPr>
                  <a:spLocks/>
                </p:cNvSpPr>
                <p:nvPr/>
              </p:nvSpPr>
              <p:spPr bwMode="auto">
                <a:xfrm>
                  <a:off x="693" y="1927"/>
                  <a:ext cx="114" cy="114"/>
                </a:xfrm>
                <a:custGeom>
                  <a:avLst/>
                  <a:gdLst>
                    <a:gd name="T0" fmla="*/ 114 w 114"/>
                    <a:gd name="T1" fmla="*/ 114 h 114"/>
                    <a:gd name="T2" fmla="*/ 57 w 114"/>
                    <a:gd name="T3" fmla="*/ 0 h 114"/>
                    <a:gd name="T4" fmla="*/ 0 w 114"/>
                    <a:gd name="T5" fmla="*/ 114 h 114"/>
                    <a:gd name="T6" fmla="*/ 114 w 114"/>
                    <a:gd name="T7" fmla="*/ 114 h 114"/>
                  </a:gdLst>
                  <a:ahLst/>
                  <a:cxnLst>
                    <a:cxn ang="0">
                      <a:pos x="T0" y="T1"/>
                    </a:cxn>
                    <a:cxn ang="0">
                      <a:pos x="T2" y="T3"/>
                    </a:cxn>
                    <a:cxn ang="0">
                      <a:pos x="T4" y="T5"/>
                    </a:cxn>
                    <a:cxn ang="0">
                      <a:pos x="T6" y="T7"/>
                    </a:cxn>
                  </a:cxnLst>
                  <a:rect l="0" t="0" r="r" b="b"/>
                  <a:pathLst>
                    <a:path w="114" h="114">
                      <a:moveTo>
                        <a:pt x="114" y="114"/>
                      </a:moveTo>
                      <a:lnTo>
                        <a:pt x="57" y="0"/>
                      </a:lnTo>
                      <a:lnTo>
                        <a:pt x="0" y="114"/>
                      </a:lnTo>
                      <a:lnTo>
                        <a:pt x="114"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298" name="Rectangle 130">
                <a:extLst>
                  <a:ext uri="{FF2B5EF4-FFF2-40B4-BE49-F238E27FC236}">
                    <a16:creationId xmlns:a16="http://schemas.microsoft.com/office/drawing/2014/main" id="{37A947A2-3989-4298-926B-B90EBE25FCBC}"/>
                  </a:ext>
                </a:extLst>
              </p:cNvPr>
              <p:cNvSpPr>
                <a:spLocks noChangeArrowheads="1"/>
              </p:cNvSpPr>
              <p:nvPr/>
            </p:nvSpPr>
            <p:spPr bwMode="auto">
              <a:xfrm>
                <a:off x="750" y="3405"/>
                <a:ext cx="365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02" name="Rectangle 134">
                <a:extLst>
                  <a:ext uri="{FF2B5EF4-FFF2-40B4-BE49-F238E27FC236}">
                    <a16:creationId xmlns:a16="http://schemas.microsoft.com/office/drawing/2014/main" id="{5E489219-CA19-42DB-B95B-34AEC209B78A}"/>
                  </a:ext>
                </a:extLst>
              </p:cNvPr>
              <p:cNvSpPr>
                <a:spLocks noChangeArrowheads="1"/>
              </p:cNvSpPr>
              <p:nvPr/>
            </p:nvSpPr>
            <p:spPr bwMode="auto">
              <a:xfrm>
                <a:off x="488" y="2538"/>
                <a:ext cx="10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Tahoma" panose="020B0604030504040204" pitchFamily="34" charset="0"/>
                  </a:rPr>
                  <a:t>w</a:t>
                </a:r>
                <a:endParaRPr lang="en-US" altLang="en-US"/>
              </a:p>
            </p:txBody>
          </p:sp>
          <p:sp>
            <p:nvSpPr>
              <p:cNvPr id="7303" name="Rectangle 135">
                <a:extLst>
                  <a:ext uri="{FF2B5EF4-FFF2-40B4-BE49-F238E27FC236}">
                    <a16:creationId xmlns:a16="http://schemas.microsoft.com/office/drawing/2014/main" id="{6510942A-1572-46C3-97A6-AE5C64C85015}"/>
                  </a:ext>
                </a:extLst>
              </p:cNvPr>
              <p:cNvSpPr>
                <a:spLocks noChangeArrowheads="1"/>
              </p:cNvSpPr>
              <p:nvPr/>
            </p:nvSpPr>
            <p:spPr bwMode="auto">
              <a:xfrm>
                <a:off x="3425" y="2291"/>
                <a:ext cx="383"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04" name="Rectangle 136">
                <a:extLst>
                  <a:ext uri="{FF2B5EF4-FFF2-40B4-BE49-F238E27FC236}">
                    <a16:creationId xmlns:a16="http://schemas.microsoft.com/office/drawing/2014/main" id="{03F8097A-E252-41B5-A6EF-6A49A2DE5AAE}"/>
                  </a:ext>
                </a:extLst>
              </p:cNvPr>
              <p:cNvSpPr>
                <a:spLocks noChangeArrowheads="1"/>
              </p:cNvSpPr>
              <p:nvPr/>
            </p:nvSpPr>
            <p:spPr bwMode="auto">
              <a:xfrm>
                <a:off x="3335" y="2365"/>
                <a:ext cx="496"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05" name="Rectangle 137">
                <a:extLst>
                  <a:ext uri="{FF2B5EF4-FFF2-40B4-BE49-F238E27FC236}">
                    <a16:creationId xmlns:a16="http://schemas.microsoft.com/office/drawing/2014/main" id="{11811724-BA11-480C-ACC4-BAC99252D04D}"/>
                  </a:ext>
                </a:extLst>
              </p:cNvPr>
              <p:cNvSpPr>
                <a:spLocks noChangeArrowheads="1"/>
              </p:cNvSpPr>
              <p:nvPr/>
            </p:nvSpPr>
            <p:spPr bwMode="auto">
              <a:xfrm>
                <a:off x="3245" y="2439"/>
                <a:ext cx="60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06" name="Rectangle 138">
                <a:extLst>
                  <a:ext uri="{FF2B5EF4-FFF2-40B4-BE49-F238E27FC236}">
                    <a16:creationId xmlns:a16="http://schemas.microsoft.com/office/drawing/2014/main" id="{878B665E-9F55-4E5F-97BE-46378602FFEC}"/>
                  </a:ext>
                </a:extLst>
              </p:cNvPr>
              <p:cNvSpPr>
                <a:spLocks noChangeArrowheads="1"/>
              </p:cNvSpPr>
              <p:nvPr/>
            </p:nvSpPr>
            <p:spPr bwMode="auto">
              <a:xfrm>
                <a:off x="3169" y="2513"/>
                <a:ext cx="696"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07" name="Rectangle 139">
                <a:extLst>
                  <a:ext uri="{FF2B5EF4-FFF2-40B4-BE49-F238E27FC236}">
                    <a16:creationId xmlns:a16="http://schemas.microsoft.com/office/drawing/2014/main" id="{E6287E4F-5177-48A3-8809-CFA03C23ACB9}"/>
                  </a:ext>
                </a:extLst>
              </p:cNvPr>
              <p:cNvSpPr>
                <a:spLocks noChangeArrowheads="1"/>
              </p:cNvSpPr>
              <p:nvPr/>
            </p:nvSpPr>
            <p:spPr bwMode="auto">
              <a:xfrm>
                <a:off x="3114" y="2587"/>
                <a:ext cx="762"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08" name="Rectangle 140">
                <a:extLst>
                  <a:ext uri="{FF2B5EF4-FFF2-40B4-BE49-F238E27FC236}">
                    <a16:creationId xmlns:a16="http://schemas.microsoft.com/office/drawing/2014/main" id="{FD348A7B-0EC1-49FC-AD09-7D00838A160D}"/>
                  </a:ext>
                </a:extLst>
              </p:cNvPr>
              <p:cNvSpPr>
                <a:spLocks noChangeArrowheads="1"/>
              </p:cNvSpPr>
              <p:nvPr/>
            </p:nvSpPr>
            <p:spPr bwMode="auto">
              <a:xfrm>
                <a:off x="3066" y="2663"/>
                <a:ext cx="822"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09" name="Rectangle 141">
                <a:extLst>
                  <a:ext uri="{FF2B5EF4-FFF2-40B4-BE49-F238E27FC236}">
                    <a16:creationId xmlns:a16="http://schemas.microsoft.com/office/drawing/2014/main" id="{2FB90D80-C1BA-4F06-B6BB-22984B213EF2}"/>
                  </a:ext>
                </a:extLst>
              </p:cNvPr>
              <p:cNvSpPr>
                <a:spLocks noChangeArrowheads="1"/>
              </p:cNvSpPr>
              <p:nvPr/>
            </p:nvSpPr>
            <p:spPr bwMode="auto">
              <a:xfrm>
                <a:off x="3021" y="2737"/>
                <a:ext cx="876"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10" name="Rectangle 142">
                <a:extLst>
                  <a:ext uri="{FF2B5EF4-FFF2-40B4-BE49-F238E27FC236}">
                    <a16:creationId xmlns:a16="http://schemas.microsoft.com/office/drawing/2014/main" id="{CB5FA9B4-1DEE-4951-AE3F-3DA467FEE2F1}"/>
                  </a:ext>
                </a:extLst>
              </p:cNvPr>
              <p:cNvSpPr>
                <a:spLocks noChangeArrowheads="1"/>
              </p:cNvSpPr>
              <p:nvPr/>
            </p:nvSpPr>
            <p:spPr bwMode="auto">
              <a:xfrm>
                <a:off x="2938" y="2811"/>
                <a:ext cx="975"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11" name="Rectangle 143">
                <a:extLst>
                  <a:ext uri="{FF2B5EF4-FFF2-40B4-BE49-F238E27FC236}">
                    <a16:creationId xmlns:a16="http://schemas.microsoft.com/office/drawing/2014/main" id="{CFD391A8-2C58-446F-AB57-B607EE723003}"/>
                  </a:ext>
                </a:extLst>
              </p:cNvPr>
              <p:cNvSpPr>
                <a:spLocks noChangeArrowheads="1"/>
              </p:cNvSpPr>
              <p:nvPr/>
            </p:nvSpPr>
            <p:spPr bwMode="auto">
              <a:xfrm>
                <a:off x="2807" y="2885"/>
                <a:ext cx="1142"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12" name="Rectangle 144">
                <a:extLst>
                  <a:ext uri="{FF2B5EF4-FFF2-40B4-BE49-F238E27FC236}">
                    <a16:creationId xmlns:a16="http://schemas.microsoft.com/office/drawing/2014/main" id="{7FC017F5-A337-4CBE-8791-4558C272F56F}"/>
                  </a:ext>
                </a:extLst>
              </p:cNvPr>
              <p:cNvSpPr>
                <a:spLocks noChangeArrowheads="1"/>
              </p:cNvSpPr>
              <p:nvPr/>
            </p:nvSpPr>
            <p:spPr bwMode="auto">
              <a:xfrm>
                <a:off x="1216" y="2959"/>
                <a:ext cx="2803"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13" name="Rectangle 145">
                <a:extLst>
                  <a:ext uri="{FF2B5EF4-FFF2-40B4-BE49-F238E27FC236}">
                    <a16:creationId xmlns:a16="http://schemas.microsoft.com/office/drawing/2014/main" id="{94B83A1E-968E-4C3F-82CD-3EA78996086D}"/>
                  </a:ext>
                </a:extLst>
              </p:cNvPr>
              <p:cNvSpPr>
                <a:spLocks noChangeArrowheads="1"/>
              </p:cNvSpPr>
              <p:nvPr/>
            </p:nvSpPr>
            <p:spPr bwMode="auto">
              <a:xfrm>
                <a:off x="1171" y="3033"/>
                <a:ext cx="2961"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14" name="Rectangle 146">
                <a:extLst>
                  <a:ext uri="{FF2B5EF4-FFF2-40B4-BE49-F238E27FC236}">
                    <a16:creationId xmlns:a16="http://schemas.microsoft.com/office/drawing/2014/main" id="{D1584CD1-F5DA-4F57-A062-6F3CE5870E5A}"/>
                  </a:ext>
                </a:extLst>
              </p:cNvPr>
              <p:cNvSpPr>
                <a:spLocks noChangeArrowheads="1"/>
              </p:cNvSpPr>
              <p:nvPr/>
            </p:nvSpPr>
            <p:spPr bwMode="auto">
              <a:xfrm>
                <a:off x="1114" y="3107"/>
                <a:ext cx="3044"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15" name="Rectangle 147">
                <a:extLst>
                  <a:ext uri="{FF2B5EF4-FFF2-40B4-BE49-F238E27FC236}">
                    <a16:creationId xmlns:a16="http://schemas.microsoft.com/office/drawing/2014/main" id="{151BC4CF-CA89-47D4-ADFD-22CD717B8023}"/>
                  </a:ext>
                </a:extLst>
              </p:cNvPr>
              <p:cNvSpPr>
                <a:spLocks noChangeArrowheads="1"/>
              </p:cNvSpPr>
              <p:nvPr/>
            </p:nvSpPr>
            <p:spPr bwMode="auto">
              <a:xfrm>
                <a:off x="1003" y="3183"/>
                <a:ext cx="3155"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16" name="Rectangle 148">
                <a:extLst>
                  <a:ext uri="{FF2B5EF4-FFF2-40B4-BE49-F238E27FC236}">
                    <a16:creationId xmlns:a16="http://schemas.microsoft.com/office/drawing/2014/main" id="{D57069C5-F7DE-434A-8897-3F77F6CD14C7}"/>
                  </a:ext>
                </a:extLst>
              </p:cNvPr>
              <p:cNvSpPr>
                <a:spLocks noChangeArrowheads="1"/>
              </p:cNvSpPr>
              <p:nvPr/>
            </p:nvSpPr>
            <p:spPr bwMode="auto">
              <a:xfrm>
                <a:off x="793" y="3257"/>
                <a:ext cx="3374"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17" name="Rectangle 149">
                <a:extLst>
                  <a:ext uri="{FF2B5EF4-FFF2-40B4-BE49-F238E27FC236}">
                    <a16:creationId xmlns:a16="http://schemas.microsoft.com/office/drawing/2014/main" id="{EE81EDB8-3FA2-4F19-AD7D-C3DD100245BD}"/>
                  </a:ext>
                </a:extLst>
              </p:cNvPr>
              <p:cNvSpPr>
                <a:spLocks noChangeArrowheads="1"/>
              </p:cNvSpPr>
              <p:nvPr/>
            </p:nvSpPr>
            <p:spPr bwMode="auto">
              <a:xfrm>
                <a:off x="775" y="3331"/>
                <a:ext cx="3392"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18" name="Rectangle 150">
                <a:extLst>
                  <a:ext uri="{FF2B5EF4-FFF2-40B4-BE49-F238E27FC236}">
                    <a16:creationId xmlns:a16="http://schemas.microsoft.com/office/drawing/2014/main" id="{5411ABB1-70C4-49D1-9FD7-A7FA1AC5BD0C}"/>
                  </a:ext>
                </a:extLst>
              </p:cNvPr>
              <p:cNvSpPr>
                <a:spLocks noChangeArrowheads="1"/>
              </p:cNvSpPr>
              <p:nvPr/>
            </p:nvSpPr>
            <p:spPr bwMode="auto">
              <a:xfrm>
                <a:off x="3530" y="2216"/>
                <a:ext cx="240"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19" name="Rectangle 151">
                <a:extLst>
                  <a:ext uri="{FF2B5EF4-FFF2-40B4-BE49-F238E27FC236}">
                    <a16:creationId xmlns:a16="http://schemas.microsoft.com/office/drawing/2014/main" id="{01E5A646-84CE-4517-B047-01EF6AB6DE29}"/>
                  </a:ext>
                </a:extLst>
              </p:cNvPr>
              <p:cNvSpPr>
                <a:spLocks noChangeArrowheads="1"/>
              </p:cNvSpPr>
              <p:nvPr/>
            </p:nvSpPr>
            <p:spPr bwMode="auto">
              <a:xfrm>
                <a:off x="1516" y="2439"/>
                <a:ext cx="30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20" name="Rectangle 152">
                <a:extLst>
                  <a:ext uri="{FF2B5EF4-FFF2-40B4-BE49-F238E27FC236}">
                    <a16:creationId xmlns:a16="http://schemas.microsoft.com/office/drawing/2014/main" id="{3D0EADF7-8B70-4DA3-A23C-1AB722008F0E}"/>
                  </a:ext>
                </a:extLst>
              </p:cNvPr>
              <p:cNvSpPr>
                <a:spLocks noChangeArrowheads="1"/>
              </p:cNvSpPr>
              <p:nvPr/>
            </p:nvSpPr>
            <p:spPr bwMode="auto">
              <a:xfrm>
                <a:off x="1461" y="2513"/>
                <a:ext cx="623"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21" name="Rectangle 153">
                <a:extLst>
                  <a:ext uri="{FF2B5EF4-FFF2-40B4-BE49-F238E27FC236}">
                    <a16:creationId xmlns:a16="http://schemas.microsoft.com/office/drawing/2014/main" id="{A34A3A62-30C7-4876-94D4-A464D23BDD1C}"/>
                  </a:ext>
                </a:extLst>
              </p:cNvPr>
              <p:cNvSpPr>
                <a:spLocks noChangeArrowheads="1"/>
              </p:cNvSpPr>
              <p:nvPr/>
            </p:nvSpPr>
            <p:spPr bwMode="auto">
              <a:xfrm>
                <a:off x="1420" y="2587"/>
                <a:ext cx="764"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22" name="Rectangle 154">
                <a:extLst>
                  <a:ext uri="{FF2B5EF4-FFF2-40B4-BE49-F238E27FC236}">
                    <a16:creationId xmlns:a16="http://schemas.microsoft.com/office/drawing/2014/main" id="{72C29859-91E5-46D5-B52C-B68A0548C2D0}"/>
                  </a:ext>
                </a:extLst>
              </p:cNvPr>
              <p:cNvSpPr>
                <a:spLocks noChangeArrowheads="1"/>
              </p:cNvSpPr>
              <p:nvPr/>
            </p:nvSpPr>
            <p:spPr bwMode="auto">
              <a:xfrm>
                <a:off x="1371" y="2663"/>
                <a:ext cx="847"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23" name="Rectangle 155">
                <a:extLst>
                  <a:ext uri="{FF2B5EF4-FFF2-40B4-BE49-F238E27FC236}">
                    <a16:creationId xmlns:a16="http://schemas.microsoft.com/office/drawing/2014/main" id="{3AD381D4-512A-4D11-BB53-8ACEE33B2A01}"/>
                  </a:ext>
                </a:extLst>
              </p:cNvPr>
              <p:cNvSpPr>
                <a:spLocks noChangeArrowheads="1"/>
              </p:cNvSpPr>
              <p:nvPr/>
            </p:nvSpPr>
            <p:spPr bwMode="auto">
              <a:xfrm>
                <a:off x="1336" y="2737"/>
                <a:ext cx="9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24" name="Rectangle 156">
                <a:extLst>
                  <a:ext uri="{FF2B5EF4-FFF2-40B4-BE49-F238E27FC236}">
                    <a16:creationId xmlns:a16="http://schemas.microsoft.com/office/drawing/2014/main" id="{7F1849DF-2765-4B18-AA73-8A35827E8346}"/>
                  </a:ext>
                </a:extLst>
              </p:cNvPr>
              <p:cNvSpPr>
                <a:spLocks noChangeArrowheads="1"/>
              </p:cNvSpPr>
              <p:nvPr/>
            </p:nvSpPr>
            <p:spPr bwMode="auto">
              <a:xfrm>
                <a:off x="1297" y="2811"/>
                <a:ext cx="1095"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25" name="Rectangle 157">
                <a:extLst>
                  <a:ext uri="{FF2B5EF4-FFF2-40B4-BE49-F238E27FC236}">
                    <a16:creationId xmlns:a16="http://schemas.microsoft.com/office/drawing/2014/main" id="{ABECCA1C-F330-4062-B914-C32E363E42B9}"/>
                  </a:ext>
                </a:extLst>
              </p:cNvPr>
              <p:cNvSpPr>
                <a:spLocks noChangeArrowheads="1"/>
              </p:cNvSpPr>
              <p:nvPr/>
            </p:nvSpPr>
            <p:spPr bwMode="auto">
              <a:xfrm>
                <a:off x="1256" y="2885"/>
                <a:ext cx="1422"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26" name="Line 158">
                <a:extLst>
                  <a:ext uri="{FF2B5EF4-FFF2-40B4-BE49-F238E27FC236}">
                    <a16:creationId xmlns:a16="http://schemas.microsoft.com/office/drawing/2014/main" id="{0A3116B5-71BA-4E3E-A9A4-06CF619F7600}"/>
                  </a:ext>
                </a:extLst>
              </p:cNvPr>
              <p:cNvSpPr>
                <a:spLocks noChangeShapeType="1"/>
              </p:cNvSpPr>
              <p:nvPr/>
            </p:nvSpPr>
            <p:spPr bwMode="auto">
              <a:xfrm>
                <a:off x="4186" y="3042"/>
                <a:ext cx="186"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27" name="Rectangle 159">
                <a:extLst>
                  <a:ext uri="{FF2B5EF4-FFF2-40B4-BE49-F238E27FC236}">
                    <a16:creationId xmlns:a16="http://schemas.microsoft.com/office/drawing/2014/main" id="{333DCABD-C3FB-4CA4-913E-E3BD99D3B481}"/>
                  </a:ext>
                </a:extLst>
              </p:cNvPr>
              <p:cNvSpPr>
                <a:spLocks noChangeArrowheads="1"/>
              </p:cNvSpPr>
              <p:nvPr/>
            </p:nvSpPr>
            <p:spPr bwMode="auto">
              <a:xfrm>
                <a:off x="4380" y="3094"/>
                <a:ext cx="299"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7332" name="Group 164">
                <a:extLst>
                  <a:ext uri="{FF2B5EF4-FFF2-40B4-BE49-F238E27FC236}">
                    <a16:creationId xmlns:a16="http://schemas.microsoft.com/office/drawing/2014/main" id="{F8AEBAB0-EFC0-4EF7-B7A8-F14418E94B3C}"/>
                  </a:ext>
                </a:extLst>
              </p:cNvPr>
              <p:cNvGrpSpPr>
                <a:grpSpLocks/>
              </p:cNvGrpSpPr>
              <p:nvPr/>
            </p:nvGrpSpPr>
            <p:grpSpPr bwMode="auto">
              <a:xfrm>
                <a:off x="1168" y="2039"/>
                <a:ext cx="2967" cy="94"/>
                <a:chOff x="1168" y="2039"/>
                <a:chExt cx="2967" cy="94"/>
              </a:xfrm>
            </p:grpSpPr>
            <p:sp>
              <p:nvSpPr>
                <p:cNvPr id="7329" name="Line 161">
                  <a:extLst>
                    <a:ext uri="{FF2B5EF4-FFF2-40B4-BE49-F238E27FC236}">
                      <a16:creationId xmlns:a16="http://schemas.microsoft.com/office/drawing/2014/main" id="{8750D469-A4CD-48AD-8B48-76C6245CE02D}"/>
                    </a:ext>
                  </a:extLst>
                </p:cNvPr>
                <p:cNvSpPr>
                  <a:spLocks noChangeShapeType="1"/>
                </p:cNvSpPr>
                <p:nvPr/>
              </p:nvSpPr>
              <p:spPr bwMode="auto">
                <a:xfrm>
                  <a:off x="1257" y="2086"/>
                  <a:ext cx="2790"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30" name="Freeform 162">
                  <a:extLst>
                    <a:ext uri="{FF2B5EF4-FFF2-40B4-BE49-F238E27FC236}">
                      <a16:creationId xmlns:a16="http://schemas.microsoft.com/office/drawing/2014/main" id="{D9EB1F50-D7F8-4272-B497-CDA33C9CB52F}"/>
                    </a:ext>
                  </a:extLst>
                </p:cNvPr>
                <p:cNvSpPr>
                  <a:spLocks/>
                </p:cNvSpPr>
                <p:nvPr/>
              </p:nvSpPr>
              <p:spPr bwMode="auto">
                <a:xfrm>
                  <a:off x="1168" y="2039"/>
                  <a:ext cx="92" cy="93"/>
                </a:xfrm>
                <a:custGeom>
                  <a:avLst/>
                  <a:gdLst>
                    <a:gd name="T0" fmla="*/ 92 w 92"/>
                    <a:gd name="T1" fmla="*/ 0 h 93"/>
                    <a:gd name="T2" fmla="*/ 0 w 92"/>
                    <a:gd name="T3" fmla="*/ 47 h 93"/>
                    <a:gd name="T4" fmla="*/ 92 w 92"/>
                    <a:gd name="T5" fmla="*/ 93 h 93"/>
                    <a:gd name="T6" fmla="*/ 92 w 92"/>
                    <a:gd name="T7" fmla="*/ 0 h 93"/>
                  </a:gdLst>
                  <a:ahLst/>
                  <a:cxnLst>
                    <a:cxn ang="0">
                      <a:pos x="T0" y="T1"/>
                    </a:cxn>
                    <a:cxn ang="0">
                      <a:pos x="T2" y="T3"/>
                    </a:cxn>
                    <a:cxn ang="0">
                      <a:pos x="T4" y="T5"/>
                    </a:cxn>
                    <a:cxn ang="0">
                      <a:pos x="T6" y="T7"/>
                    </a:cxn>
                  </a:cxnLst>
                  <a:rect l="0" t="0" r="r" b="b"/>
                  <a:pathLst>
                    <a:path w="92" h="93">
                      <a:moveTo>
                        <a:pt x="92" y="0"/>
                      </a:moveTo>
                      <a:lnTo>
                        <a:pt x="0" y="47"/>
                      </a:lnTo>
                      <a:lnTo>
                        <a:pt x="92" y="93"/>
                      </a:lnTo>
                      <a:lnTo>
                        <a:pt x="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31" name="Freeform 163">
                  <a:extLst>
                    <a:ext uri="{FF2B5EF4-FFF2-40B4-BE49-F238E27FC236}">
                      <a16:creationId xmlns:a16="http://schemas.microsoft.com/office/drawing/2014/main" id="{A7207947-ACC4-4D91-8E91-66543204E166}"/>
                    </a:ext>
                  </a:extLst>
                </p:cNvPr>
                <p:cNvSpPr>
                  <a:spLocks/>
                </p:cNvSpPr>
                <p:nvPr/>
              </p:nvSpPr>
              <p:spPr bwMode="auto">
                <a:xfrm>
                  <a:off x="4044" y="2040"/>
                  <a:ext cx="91" cy="93"/>
                </a:xfrm>
                <a:custGeom>
                  <a:avLst/>
                  <a:gdLst>
                    <a:gd name="T0" fmla="*/ 0 w 91"/>
                    <a:gd name="T1" fmla="*/ 93 h 93"/>
                    <a:gd name="T2" fmla="*/ 91 w 91"/>
                    <a:gd name="T3" fmla="*/ 46 h 93"/>
                    <a:gd name="T4" fmla="*/ 0 w 91"/>
                    <a:gd name="T5" fmla="*/ 0 h 93"/>
                    <a:gd name="T6" fmla="*/ 0 w 91"/>
                    <a:gd name="T7" fmla="*/ 93 h 93"/>
                  </a:gdLst>
                  <a:ahLst/>
                  <a:cxnLst>
                    <a:cxn ang="0">
                      <a:pos x="T0" y="T1"/>
                    </a:cxn>
                    <a:cxn ang="0">
                      <a:pos x="T2" y="T3"/>
                    </a:cxn>
                    <a:cxn ang="0">
                      <a:pos x="T4" y="T5"/>
                    </a:cxn>
                    <a:cxn ang="0">
                      <a:pos x="T6" y="T7"/>
                    </a:cxn>
                  </a:cxnLst>
                  <a:rect l="0" t="0" r="r" b="b"/>
                  <a:pathLst>
                    <a:path w="91" h="93">
                      <a:moveTo>
                        <a:pt x="0" y="93"/>
                      </a:moveTo>
                      <a:lnTo>
                        <a:pt x="91" y="46"/>
                      </a:lnTo>
                      <a:lnTo>
                        <a:pt x="0" y="0"/>
                      </a:lnTo>
                      <a:lnTo>
                        <a:pt x="0"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333" name="Rectangle 165">
                <a:extLst>
                  <a:ext uri="{FF2B5EF4-FFF2-40B4-BE49-F238E27FC236}">
                    <a16:creationId xmlns:a16="http://schemas.microsoft.com/office/drawing/2014/main" id="{00702837-BDF3-42DF-8BA3-84AA9950568F}"/>
                  </a:ext>
                </a:extLst>
              </p:cNvPr>
              <p:cNvSpPr>
                <a:spLocks noChangeArrowheads="1"/>
              </p:cNvSpPr>
              <p:nvPr/>
            </p:nvSpPr>
            <p:spPr bwMode="auto">
              <a:xfrm>
                <a:off x="2533" y="1785"/>
                <a:ext cx="306"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34" name="Rectangle 166">
                <a:extLst>
                  <a:ext uri="{FF2B5EF4-FFF2-40B4-BE49-F238E27FC236}">
                    <a16:creationId xmlns:a16="http://schemas.microsoft.com/office/drawing/2014/main" id="{C81E5262-C365-4F80-878F-DE2B42BC6D1D}"/>
                  </a:ext>
                </a:extLst>
              </p:cNvPr>
              <p:cNvSpPr>
                <a:spLocks noChangeArrowheads="1"/>
              </p:cNvSpPr>
              <p:nvPr/>
            </p:nvSpPr>
            <p:spPr bwMode="auto">
              <a:xfrm>
                <a:off x="2619" y="1837"/>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Times New Roman" panose="02020603050405020304" pitchFamily="18" charset="0"/>
                  </a:rPr>
                  <a:t>A</a:t>
                </a:r>
                <a:endParaRPr lang="en-US" altLang="en-US"/>
              </a:p>
            </p:txBody>
          </p:sp>
          <p:sp>
            <p:nvSpPr>
              <p:cNvPr id="7335" name="Rectangle 167">
                <a:extLst>
                  <a:ext uri="{FF2B5EF4-FFF2-40B4-BE49-F238E27FC236}">
                    <a16:creationId xmlns:a16="http://schemas.microsoft.com/office/drawing/2014/main" id="{2E091A59-453A-4B4B-809A-C689BC96E3E2}"/>
                  </a:ext>
                </a:extLst>
              </p:cNvPr>
              <p:cNvSpPr>
                <a:spLocks noChangeArrowheads="1"/>
              </p:cNvSpPr>
              <p:nvPr/>
            </p:nvSpPr>
            <p:spPr bwMode="auto">
              <a:xfrm>
                <a:off x="2721" y="1914"/>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a:solidFill>
                      <a:srgbClr val="000000"/>
                    </a:solidFill>
                    <a:latin typeface="Times New Roman" panose="02020603050405020304" pitchFamily="18" charset="0"/>
                  </a:rPr>
                  <a:t>f</a:t>
                </a:r>
                <a:endParaRPr lang="en-US" altLang="en-US"/>
              </a:p>
            </p:txBody>
          </p:sp>
          <p:sp>
            <p:nvSpPr>
              <p:cNvPr id="7337" name="Rectangle 169">
                <a:extLst>
                  <a:ext uri="{FF2B5EF4-FFF2-40B4-BE49-F238E27FC236}">
                    <a16:creationId xmlns:a16="http://schemas.microsoft.com/office/drawing/2014/main" id="{45C5E57C-3FEC-45C2-9B00-D5AD64BE8039}"/>
                  </a:ext>
                </a:extLst>
              </p:cNvPr>
              <p:cNvSpPr>
                <a:spLocks noChangeArrowheads="1"/>
              </p:cNvSpPr>
              <p:nvPr/>
            </p:nvSpPr>
            <p:spPr bwMode="auto">
              <a:xfrm>
                <a:off x="2033" y="2213"/>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a:solidFill>
                      <a:srgbClr val="000000"/>
                    </a:solidFill>
                    <a:latin typeface="Times New Roman" panose="02020603050405020304" pitchFamily="18" charset="0"/>
                  </a:rPr>
                  <a:t>W</a:t>
                </a:r>
                <a:r>
                  <a:rPr lang="en-US" altLang="en-US" baseline="-25000">
                    <a:solidFill>
                      <a:srgbClr val="000000"/>
                    </a:solidFill>
                    <a:latin typeface="Times New Roman" panose="02020603050405020304" pitchFamily="18" charset="0"/>
                  </a:rPr>
                  <a:t>a</a:t>
                </a:r>
                <a:endParaRPr lang="en-US" altLang="en-US"/>
              </a:p>
            </p:txBody>
          </p:sp>
          <p:sp>
            <p:nvSpPr>
              <p:cNvPr id="7339" name="Rectangle 171">
                <a:extLst>
                  <a:ext uri="{FF2B5EF4-FFF2-40B4-BE49-F238E27FC236}">
                    <a16:creationId xmlns:a16="http://schemas.microsoft.com/office/drawing/2014/main" id="{A9F6B5FB-C3EB-444D-A757-536954BFDD99}"/>
                  </a:ext>
                </a:extLst>
              </p:cNvPr>
              <p:cNvSpPr>
                <a:spLocks noChangeArrowheads="1"/>
              </p:cNvSpPr>
              <p:nvPr/>
            </p:nvSpPr>
            <p:spPr bwMode="auto">
              <a:xfrm>
                <a:off x="2225" y="2214"/>
                <a:ext cx="7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Times New Roman" panose="02020603050405020304" pitchFamily="18" charset="0"/>
                  </a:rPr>
                  <a:t>= shaded area</a:t>
                </a:r>
                <a:endParaRPr lang="en-US" altLang="en-US"/>
              </a:p>
            </p:txBody>
          </p:sp>
          <p:grpSp>
            <p:nvGrpSpPr>
              <p:cNvPr id="7343" name="Group 175">
                <a:extLst>
                  <a:ext uri="{FF2B5EF4-FFF2-40B4-BE49-F238E27FC236}">
                    <a16:creationId xmlns:a16="http://schemas.microsoft.com/office/drawing/2014/main" id="{0AEAB6CD-FCF0-4DC9-AF62-0AA2E77F5358}"/>
                  </a:ext>
                </a:extLst>
              </p:cNvPr>
              <p:cNvGrpSpPr>
                <a:grpSpLocks/>
              </p:cNvGrpSpPr>
              <p:nvPr/>
            </p:nvGrpSpPr>
            <p:grpSpPr bwMode="auto">
              <a:xfrm>
                <a:off x="4286" y="3042"/>
                <a:ext cx="95" cy="372"/>
                <a:chOff x="4286" y="3042"/>
                <a:chExt cx="95" cy="372"/>
              </a:xfrm>
            </p:grpSpPr>
            <p:sp>
              <p:nvSpPr>
                <p:cNvPr id="7340" name="Line 172">
                  <a:extLst>
                    <a:ext uri="{FF2B5EF4-FFF2-40B4-BE49-F238E27FC236}">
                      <a16:creationId xmlns:a16="http://schemas.microsoft.com/office/drawing/2014/main" id="{0048CAEF-9C79-48B1-B8CB-3960C2911FAD}"/>
                    </a:ext>
                  </a:extLst>
                </p:cNvPr>
                <p:cNvSpPr>
                  <a:spLocks noChangeShapeType="1"/>
                </p:cNvSpPr>
                <p:nvPr/>
              </p:nvSpPr>
              <p:spPr bwMode="auto">
                <a:xfrm>
                  <a:off x="4334" y="3131"/>
                  <a:ext cx="1" cy="19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41" name="Freeform 173">
                  <a:extLst>
                    <a:ext uri="{FF2B5EF4-FFF2-40B4-BE49-F238E27FC236}">
                      <a16:creationId xmlns:a16="http://schemas.microsoft.com/office/drawing/2014/main" id="{7F4F432A-391C-4F34-9972-C4397C34EB53}"/>
                    </a:ext>
                  </a:extLst>
                </p:cNvPr>
                <p:cNvSpPr>
                  <a:spLocks/>
                </p:cNvSpPr>
                <p:nvPr/>
              </p:nvSpPr>
              <p:spPr bwMode="auto">
                <a:xfrm>
                  <a:off x="4288" y="3042"/>
                  <a:ext cx="93" cy="92"/>
                </a:xfrm>
                <a:custGeom>
                  <a:avLst/>
                  <a:gdLst>
                    <a:gd name="T0" fmla="*/ 93 w 93"/>
                    <a:gd name="T1" fmla="*/ 92 h 92"/>
                    <a:gd name="T2" fmla="*/ 46 w 93"/>
                    <a:gd name="T3" fmla="*/ 0 h 92"/>
                    <a:gd name="T4" fmla="*/ 0 w 93"/>
                    <a:gd name="T5" fmla="*/ 92 h 92"/>
                    <a:gd name="T6" fmla="*/ 93 w 93"/>
                    <a:gd name="T7" fmla="*/ 92 h 92"/>
                  </a:gdLst>
                  <a:ahLst/>
                  <a:cxnLst>
                    <a:cxn ang="0">
                      <a:pos x="T0" y="T1"/>
                    </a:cxn>
                    <a:cxn ang="0">
                      <a:pos x="T2" y="T3"/>
                    </a:cxn>
                    <a:cxn ang="0">
                      <a:pos x="T4" y="T5"/>
                    </a:cxn>
                    <a:cxn ang="0">
                      <a:pos x="T6" y="T7"/>
                    </a:cxn>
                  </a:cxnLst>
                  <a:rect l="0" t="0" r="r" b="b"/>
                  <a:pathLst>
                    <a:path w="93" h="92">
                      <a:moveTo>
                        <a:pt x="93" y="92"/>
                      </a:moveTo>
                      <a:lnTo>
                        <a:pt x="46" y="0"/>
                      </a:lnTo>
                      <a:lnTo>
                        <a:pt x="0" y="92"/>
                      </a:lnTo>
                      <a:lnTo>
                        <a:pt x="93"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42" name="Freeform 174">
                  <a:extLst>
                    <a:ext uri="{FF2B5EF4-FFF2-40B4-BE49-F238E27FC236}">
                      <a16:creationId xmlns:a16="http://schemas.microsoft.com/office/drawing/2014/main" id="{99F9FD81-424F-4BCA-A48C-2A79C2DD80E9}"/>
                    </a:ext>
                  </a:extLst>
                </p:cNvPr>
                <p:cNvSpPr>
                  <a:spLocks/>
                </p:cNvSpPr>
                <p:nvPr/>
              </p:nvSpPr>
              <p:spPr bwMode="auto">
                <a:xfrm>
                  <a:off x="4286" y="3322"/>
                  <a:ext cx="94" cy="92"/>
                </a:xfrm>
                <a:custGeom>
                  <a:avLst/>
                  <a:gdLst>
                    <a:gd name="T0" fmla="*/ 0 w 94"/>
                    <a:gd name="T1" fmla="*/ 0 h 92"/>
                    <a:gd name="T2" fmla="*/ 48 w 94"/>
                    <a:gd name="T3" fmla="*/ 92 h 92"/>
                    <a:gd name="T4" fmla="*/ 94 w 94"/>
                    <a:gd name="T5" fmla="*/ 0 h 92"/>
                    <a:gd name="T6" fmla="*/ 0 w 94"/>
                    <a:gd name="T7" fmla="*/ 0 h 92"/>
                  </a:gdLst>
                  <a:ahLst/>
                  <a:cxnLst>
                    <a:cxn ang="0">
                      <a:pos x="T0" y="T1"/>
                    </a:cxn>
                    <a:cxn ang="0">
                      <a:pos x="T2" y="T3"/>
                    </a:cxn>
                    <a:cxn ang="0">
                      <a:pos x="T4" y="T5"/>
                    </a:cxn>
                    <a:cxn ang="0">
                      <a:pos x="T6" y="T7"/>
                    </a:cxn>
                  </a:cxnLst>
                  <a:rect l="0" t="0" r="r" b="b"/>
                  <a:pathLst>
                    <a:path w="94" h="92">
                      <a:moveTo>
                        <a:pt x="0" y="0"/>
                      </a:moveTo>
                      <a:lnTo>
                        <a:pt x="48" y="92"/>
                      </a:lnTo>
                      <a:lnTo>
                        <a:pt x="9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344" name="Line 176">
                <a:extLst>
                  <a:ext uri="{FF2B5EF4-FFF2-40B4-BE49-F238E27FC236}">
                    <a16:creationId xmlns:a16="http://schemas.microsoft.com/office/drawing/2014/main" id="{BB2BFF7D-BF74-4F68-AA32-E2DC94ECE11A}"/>
                  </a:ext>
                </a:extLst>
              </p:cNvPr>
              <p:cNvSpPr>
                <a:spLocks noChangeShapeType="1"/>
              </p:cNvSpPr>
              <p:nvPr/>
            </p:nvSpPr>
            <p:spPr bwMode="auto">
              <a:xfrm flipV="1">
                <a:off x="4149" y="1927"/>
                <a:ext cx="1" cy="111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45" name="Line 177">
                <a:extLst>
                  <a:ext uri="{FF2B5EF4-FFF2-40B4-BE49-F238E27FC236}">
                    <a16:creationId xmlns:a16="http://schemas.microsoft.com/office/drawing/2014/main" id="{4A4B66A4-037F-42C3-BC1D-5BFF173AF92C}"/>
                  </a:ext>
                </a:extLst>
              </p:cNvPr>
              <p:cNvSpPr>
                <a:spLocks noChangeShapeType="1"/>
              </p:cNvSpPr>
              <p:nvPr/>
            </p:nvSpPr>
            <p:spPr bwMode="auto">
              <a:xfrm flipV="1">
                <a:off x="1160" y="1927"/>
                <a:ext cx="1" cy="111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50" name="Line 182">
                <a:extLst>
                  <a:ext uri="{FF2B5EF4-FFF2-40B4-BE49-F238E27FC236}">
                    <a16:creationId xmlns:a16="http://schemas.microsoft.com/office/drawing/2014/main" id="{C0DBCE47-2ABF-4188-AEC5-6297E1795583}"/>
                  </a:ext>
                </a:extLst>
              </p:cNvPr>
              <p:cNvSpPr>
                <a:spLocks noChangeShapeType="1"/>
              </p:cNvSpPr>
              <p:nvPr/>
            </p:nvSpPr>
            <p:spPr bwMode="auto">
              <a:xfrm flipH="1">
                <a:off x="2040" y="2419"/>
                <a:ext cx="142" cy="2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55" name="Group 187">
            <a:extLst>
              <a:ext uri="{FF2B5EF4-FFF2-40B4-BE49-F238E27FC236}">
                <a16:creationId xmlns:a16="http://schemas.microsoft.com/office/drawing/2014/main" id="{B5764737-F146-4665-B634-A390B44C989F}"/>
              </a:ext>
            </a:extLst>
          </p:cNvPr>
          <p:cNvGrpSpPr>
            <a:grpSpLocks/>
          </p:cNvGrpSpPr>
          <p:nvPr/>
        </p:nvGrpSpPr>
        <p:grpSpPr bwMode="auto">
          <a:xfrm>
            <a:off x="4337050" y="5803900"/>
            <a:ext cx="4394200" cy="479425"/>
            <a:chOff x="2732" y="3656"/>
            <a:chExt cx="2768" cy="302"/>
          </a:xfrm>
        </p:grpSpPr>
        <p:sp>
          <p:nvSpPr>
            <p:cNvPr id="7351" name="AutoShape 183">
              <a:extLst>
                <a:ext uri="{FF2B5EF4-FFF2-40B4-BE49-F238E27FC236}">
                  <a16:creationId xmlns:a16="http://schemas.microsoft.com/office/drawing/2014/main" id="{9CAF5CAA-150D-41AD-92D2-958EDFCF3FC3}"/>
                </a:ext>
              </a:extLst>
            </p:cNvPr>
            <p:cNvSpPr>
              <a:spLocks noChangeArrowheads="1"/>
            </p:cNvSpPr>
            <p:nvPr/>
          </p:nvSpPr>
          <p:spPr bwMode="auto">
            <a:xfrm>
              <a:off x="2732" y="3687"/>
              <a:ext cx="603" cy="271"/>
            </a:xfrm>
            <a:prstGeom prst="rightArrow">
              <a:avLst>
                <a:gd name="adj1" fmla="val 50000"/>
                <a:gd name="adj2" fmla="val 5562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 name="Rectangle 184">
              <a:extLst>
                <a:ext uri="{FF2B5EF4-FFF2-40B4-BE49-F238E27FC236}">
                  <a16:creationId xmlns:a16="http://schemas.microsoft.com/office/drawing/2014/main" id="{826438CE-C948-4D6B-A5B4-95AA4EA59140}"/>
                </a:ext>
              </a:extLst>
            </p:cNvPr>
            <p:cNvSpPr>
              <a:spLocks noChangeArrowheads="1"/>
            </p:cNvSpPr>
            <p:nvPr/>
          </p:nvSpPr>
          <p:spPr bwMode="auto">
            <a:xfrm>
              <a:off x="3597" y="3656"/>
              <a:ext cx="190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W</a:t>
              </a:r>
              <a:r>
                <a:rPr lang="en-US" altLang="en-US" sz="2400" b="1" baseline="-25000"/>
                <a:t>a</a:t>
              </a:r>
              <a:r>
                <a:rPr lang="en-US" altLang="en-US" sz="2400" b="1"/>
                <a:t>(A</a:t>
              </a:r>
              <a:r>
                <a:rPr lang="en-US" altLang="en-US" sz="2400" b="1" baseline="-25000"/>
                <a:t>f</a:t>
              </a:r>
              <a:r>
                <a:rPr lang="en-US" altLang="en-US" sz="2400" b="1"/>
                <a:t>) or A</a:t>
              </a:r>
              <a:r>
                <a:rPr lang="en-US" altLang="en-US" sz="2400" b="1" baseline="-25000"/>
                <a:t>f</a:t>
              </a:r>
              <a:r>
                <a:rPr lang="en-US" altLang="en-US" sz="2400" b="1"/>
                <a:t>(W</a:t>
              </a:r>
              <a:r>
                <a:rPr lang="en-US" altLang="en-US" sz="2400" b="1" baseline="-25000"/>
                <a:t>a</a:t>
              </a:r>
              <a:r>
                <a:rPr lang="en-US" altLang="en-US" sz="2400" b="1"/>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7354"/>
                                        </p:tgtEl>
                                        <p:attrNameLst>
                                          <p:attrName>style.visibility</p:attrName>
                                        </p:attrNameLst>
                                      </p:cBhvr>
                                      <p:to>
                                        <p:strVal val="visible"/>
                                      </p:to>
                                    </p:set>
                                    <p:anim calcmode="lin" valueType="num">
                                      <p:cBhvr>
                                        <p:cTn id="7" dur="1000" fill="hold"/>
                                        <p:tgtEl>
                                          <p:spTgt spid="7354"/>
                                        </p:tgtEl>
                                        <p:attrNameLst>
                                          <p:attrName>ppt_w</p:attrName>
                                        </p:attrNameLst>
                                      </p:cBhvr>
                                      <p:tavLst>
                                        <p:tav tm="0">
                                          <p:val>
                                            <p:fltVal val="0"/>
                                          </p:val>
                                        </p:tav>
                                        <p:tav tm="100000">
                                          <p:val>
                                            <p:strVal val="#ppt_w"/>
                                          </p:val>
                                        </p:tav>
                                      </p:tavLst>
                                    </p:anim>
                                    <p:anim calcmode="lin" valueType="num">
                                      <p:cBhvr>
                                        <p:cTn id="8" dur="1000" fill="hold"/>
                                        <p:tgtEl>
                                          <p:spTgt spid="7354"/>
                                        </p:tgtEl>
                                        <p:attrNameLst>
                                          <p:attrName>ppt_h</p:attrName>
                                        </p:attrNameLst>
                                      </p:cBhvr>
                                      <p:tavLst>
                                        <p:tav tm="0">
                                          <p:val>
                                            <p:fltVal val="0"/>
                                          </p:val>
                                        </p:tav>
                                        <p:tav tm="100000">
                                          <p:val>
                                            <p:strVal val="#ppt_h"/>
                                          </p:val>
                                        </p:tav>
                                      </p:tavLst>
                                    </p:anim>
                                    <p:anim calcmode="lin" valueType="num">
                                      <p:cBhvr>
                                        <p:cTn id="9" dur="1000" fill="hold"/>
                                        <p:tgtEl>
                                          <p:spTgt spid="735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3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7355"/>
                                        </p:tgtEl>
                                        <p:attrNameLst>
                                          <p:attrName>style.visibility</p:attrName>
                                        </p:attrNameLst>
                                      </p:cBhvr>
                                      <p:to>
                                        <p:strVal val="visible"/>
                                      </p:to>
                                    </p:set>
                                    <p:anim calcmode="lin" valueType="num">
                                      <p:cBhvr>
                                        <p:cTn id="15" dur="1000" fill="hold"/>
                                        <p:tgtEl>
                                          <p:spTgt spid="7355"/>
                                        </p:tgtEl>
                                        <p:attrNameLst>
                                          <p:attrName>ppt_w</p:attrName>
                                        </p:attrNameLst>
                                      </p:cBhvr>
                                      <p:tavLst>
                                        <p:tav tm="0">
                                          <p:val>
                                            <p:fltVal val="0"/>
                                          </p:val>
                                        </p:tav>
                                        <p:tav tm="100000">
                                          <p:val>
                                            <p:strVal val="#ppt_w"/>
                                          </p:val>
                                        </p:tav>
                                      </p:tavLst>
                                    </p:anim>
                                    <p:anim calcmode="lin" valueType="num">
                                      <p:cBhvr>
                                        <p:cTn id="16" dur="1000" fill="hold"/>
                                        <p:tgtEl>
                                          <p:spTgt spid="7355"/>
                                        </p:tgtEl>
                                        <p:attrNameLst>
                                          <p:attrName>ppt_h</p:attrName>
                                        </p:attrNameLst>
                                      </p:cBhvr>
                                      <p:tavLst>
                                        <p:tav tm="0">
                                          <p:val>
                                            <p:fltVal val="0"/>
                                          </p:val>
                                        </p:tav>
                                        <p:tav tm="100000">
                                          <p:val>
                                            <p:strVal val="#ppt_h"/>
                                          </p:val>
                                        </p:tav>
                                      </p:tavLst>
                                    </p:anim>
                                    <p:anim calcmode="lin" valueType="num">
                                      <p:cBhvr>
                                        <p:cTn id="17" dur="1000" fill="hold"/>
                                        <p:tgtEl>
                                          <p:spTgt spid="735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3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C0CA82E-F36C-470F-9AA2-EADBACCA2D7E}"/>
              </a:ext>
            </a:extLst>
          </p:cNvPr>
          <p:cNvSpPr>
            <a:spLocks noGrp="1" noChangeArrowheads="1"/>
          </p:cNvSpPr>
          <p:nvPr>
            <p:ph type="title"/>
          </p:nvPr>
        </p:nvSpPr>
        <p:spPr/>
        <p:txBody>
          <a:bodyPr/>
          <a:lstStyle/>
          <a:p>
            <a:r>
              <a:rPr lang="en-US" altLang="en-US"/>
              <a:t>Potential results</a:t>
            </a:r>
          </a:p>
        </p:txBody>
      </p:sp>
      <p:sp>
        <p:nvSpPr>
          <p:cNvPr id="90115" name="Rectangle 3">
            <a:extLst>
              <a:ext uri="{FF2B5EF4-FFF2-40B4-BE49-F238E27FC236}">
                <a16:creationId xmlns:a16="http://schemas.microsoft.com/office/drawing/2014/main" id="{057BB605-DFC3-486A-AB91-CE442FB03C7A}"/>
              </a:ext>
            </a:extLst>
          </p:cNvPr>
          <p:cNvSpPr>
            <a:spLocks noGrp="1" noChangeArrowheads="1"/>
          </p:cNvSpPr>
          <p:nvPr>
            <p:ph type="body" idx="1"/>
          </p:nvPr>
        </p:nvSpPr>
        <p:spPr/>
        <p:txBody>
          <a:bodyPr/>
          <a:lstStyle/>
          <a:p>
            <a:pPr>
              <a:lnSpc>
                <a:spcPct val="90000"/>
              </a:lnSpc>
            </a:pPr>
            <a:r>
              <a:rPr lang="en-US" altLang="en-US"/>
              <a:t>Post season reconstruction of W</a:t>
            </a:r>
            <a:r>
              <a:rPr lang="en-US" altLang="en-US" baseline="-25000"/>
              <a:t>a</a:t>
            </a:r>
            <a:r>
              <a:rPr lang="en-US" altLang="en-US"/>
              <a:t>(t)</a:t>
            </a:r>
          </a:p>
          <a:p>
            <a:pPr>
              <a:lnSpc>
                <a:spcPct val="90000"/>
              </a:lnSpc>
              <a:buFont typeface="Wingdings" panose="05000000000000000000" pitchFamily="2" charset="2"/>
              <a:buNone/>
            </a:pPr>
            <a:r>
              <a:rPr lang="en-US" altLang="en-US" sz="1500"/>
              <a:t>	(Similar to Cline, D. W., R. C. Bales and J. Dozier, (1998), "Estimating the Spatial Distribution of Snow in Mountain Basins Using Remote Sensing and Energy Balance Modeling," </a:t>
            </a:r>
            <a:r>
              <a:rPr lang="en-US" altLang="en-US" sz="1500" u="sng"/>
              <a:t>Water Resources Research</a:t>
            </a:r>
            <a:r>
              <a:rPr lang="en-US" altLang="en-US" sz="1500"/>
              <a:t>, 34(5): 1275-1285 who suggested post season reconstruction of spatially distributed peak snow accumulation based on a spatially distributed model)</a:t>
            </a:r>
          </a:p>
          <a:p>
            <a:pPr>
              <a:lnSpc>
                <a:spcPct val="90000"/>
              </a:lnSpc>
            </a:pPr>
            <a:r>
              <a:rPr lang="en-US" altLang="en-US"/>
              <a:t>A</a:t>
            </a:r>
            <a:r>
              <a:rPr lang="en-US" altLang="en-US" baseline="-25000"/>
              <a:t>f</a:t>
            </a:r>
            <a:r>
              <a:rPr lang="en-US" altLang="en-US"/>
              <a:t>(W</a:t>
            </a:r>
            <a:r>
              <a:rPr lang="en-US" altLang="en-US" baseline="-25000"/>
              <a:t>a</a:t>
            </a:r>
            <a:r>
              <a:rPr lang="en-US" altLang="en-US"/>
              <a:t>) for future modeling and surface water input estimation</a:t>
            </a:r>
          </a:p>
          <a:p>
            <a:pPr>
              <a:lnSpc>
                <a:spcPct val="90000"/>
              </a:lnSpc>
            </a:pPr>
            <a:r>
              <a:rPr lang="en-US" altLang="en-US"/>
              <a:t>Once depletion curve is in hand observations of A</a:t>
            </a:r>
            <a:r>
              <a:rPr lang="en-US" altLang="en-US" baseline="-25000"/>
              <a:t>f</a:t>
            </a:r>
            <a:r>
              <a:rPr lang="en-US" altLang="en-US"/>
              <a:t> give fraction of W that has been depleted/is remaining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4E2D5AB-32D0-4FFC-B3C2-2DD2471B38C2}"/>
              </a:ext>
            </a:extLst>
          </p:cNvPr>
          <p:cNvSpPr>
            <a:spLocks noGrp="1" noChangeArrowheads="1"/>
          </p:cNvSpPr>
          <p:nvPr>
            <p:ph type="title"/>
          </p:nvPr>
        </p:nvSpPr>
        <p:spPr/>
        <p:txBody>
          <a:bodyPr/>
          <a:lstStyle/>
          <a:p>
            <a:r>
              <a:rPr lang="en-US" altLang="en-US"/>
              <a:t>Snow's role in energy fluxes</a:t>
            </a:r>
          </a:p>
        </p:txBody>
      </p:sp>
      <p:sp>
        <p:nvSpPr>
          <p:cNvPr id="24579" name="Rectangle 3">
            <a:extLst>
              <a:ext uri="{FF2B5EF4-FFF2-40B4-BE49-F238E27FC236}">
                <a16:creationId xmlns:a16="http://schemas.microsoft.com/office/drawing/2014/main" id="{67D6603C-FAC8-4F56-8D81-D87900A3C181}"/>
              </a:ext>
            </a:extLst>
          </p:cNvPr>
          <p:cNvSpPr>
            <a:spLocks noGrp="1" noChangeArrowheads="1"/>
          </p:cNvSpPr>
          <p:nvPr>
            <p:ph type="body" idx="1"/>
          </p:nvPr>
        </p:nvSpPr>
        <p:spPr>
          <a:xfrm>
            <a:off x="1370013" y="1593850"/>
            <a:ext cx="7313612" cy="1047750"/>
          </a:xfrm>
        </p:spPr>
        <p:txBody>
          <a:bodyPr/>
          <a:lstStyle/>
          <a:p>
            <a:pPr marL="0" indent="0" algn="ctr">
              <a:buFont typeface="Wingdings" panose="05000000000000000000" pitchFamily="2" charset="2"/>
              <a:buNone/>
            </a:pPr>
            <a:r>
              <a:rPr lang="en-US" altLang="en-US" sz="2500"/>
              <a:t>Temperature fluctuations with depth and insulating effects</a:t>
            </a:r>
          </a:p>
        </p:txBody>
      </p:sp>
      <p:pic>
        <p:nvPicPr>
          <p:cNvPr id="24580" name="Picture 4">
            <a:extLst>
              <a:ext uri="{FF2B5EF4-FFF2-40B4-BE49-F238E27FC236}">
                <a16:creationId xmlns:a16="http://schemas.microsoft.com/office/drawing/2014/main" id="{70676EFF-FCBD-49E3-8EC8-43E0B63AE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2344738"/>
            <a:ext cx="6475413" cy="415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Rectangle 5">
            <a:extLst>
              <a:ext uri="{FF2B5EF4-FFF2-40B4-BE49-F238E27FC236}">
                <a16:creationId xmlns:a16="http://schemas.microsoft.com/office/drawing/2014/main" id="{C72CB392-3423-48A4-9038-1467FD51A795}"/>
              </a:ext>
            </a:extLst>
          </p:cNvPr>
          <p:cNvSpPr>
            <a:spLocks noChangeArrowheads="1"/>
          </p:cNvSpPr>
          <p:nvPr/>
        </p:nvSpPr>
        <p:spPr bwMode="auto">
          <a:xfrm>
            <a:off x="0" y="6400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t>Luce, C. H. and D. G. Tarboton, (2001), "A Modified Force-Restore Approach to Modeling Snow-Surface Heat Fluxes," </a:t>
            </a:r>
            <a:r>
              <a:rPr lang="en-US" altLang="en-US" sz="1200" u="sng"/>
              <a:t>Proceedings of the 69th Annual Western Snow Conference</a:t>
            </a:r>
            <a:r>
              <a:rPr lang="en-US" altLang="en-US" sz="1200"/>
              <a:t>, Sun Valley, Idaho.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DB24D222-E4BA-48E2-9B18-C4A68A6408D2}"/>
              </a:ext>
            </a:extLst>
          </p:cNvPr>
          <p:cNvSpPr>
            <a:spLocks noGrp="1" noChangeArrowheads="1"/>
          </p:cNvSpPr>
          <p:nvPr>
            <p:ph type="title"/>
          </p:nvPr>
        </p:nvSpPr>
        <p:spPr>
          <a:xfrm>
            <a:off x="1373188" y="179388"/>
            <a:ext cx="4351337" cy="914400"/>
          </a:xfrm>
        </p:spPr>
        <p:txBody>
          <a:bodyPr/>
          <a:lstStyle/>
          <a:p>
            <a:r>
              <a:rPr lang="en-US" altLang="en-US" sz="2800">
                <a:solidFill>
                  <a:schemeClr val="tx1"/>
                </a:solidFill>
              </a:rPr>
              <a:t>Heat conduction theory</a:t>
            </a:r>
          </a:p>
        </p:txBody>
      </p:sp>
      <p:grpSp>
        <p:nvGrpSpPr>
          <p:cNvPr id="92176" name="Group 16">
            <a:extLst>
              <a:ext uri="{FF2B5EF4-FFF2-40B4-BE49-F238E27FC236}">
                <a16:creationId xmlns:a16="http://schemas.microsoft.com/office/drawing/2014/main" id="{B9B5BFD7-F27F-4831-BC27-E74725F4D514}"/>
              </a:ext>
            </a:extLst>
          </p:cNvPr>
          <p:cNvGrpSpPr>
            <a:grpSpLocks/>
          </p:cNvGrpSpPr>
          <p:nvPr/>
        </p:nvGrpSpPr>
        <p:grpSpPr bwMode="auto">
          <a:xfrm>
            <a:off x="1524000" y="1633538"/>
            <a:ext cx="7315200" cy="4873625"/>
            <a:chOff x="960" y="1092"/>
            <a:chExt cx="4608" cy="3070"/>
          </a:xfrm>
        </p:grpSpPr>
        <p:sp>
          <p:nvSpPr>
            <p:cNvPr id="92163" name="Rectangle 3">
              <a:extLst>
                <a:ext uri="{FF2B5EF4-FFF2-40B4-BE49-F238E27FC236}">
                  <a16:creationId xmlns:a16="http://schemas.microsoft.com/office/drawing/2014/main" id="{B32673C3-78A7-40D1-BAE5-A976FEAF12A7}"/>
                </a:ext>
              </a:extLst>
            </p:cNvPr>
            <p:cNvSpPr>
              <a:spLocks noChangeArrowheads="1"/>
            </p:cNvSpPr>
            <p:nvPr/>
          </p:nvSpPr>
          <p:spPr bwMode="auto">
            <a:xfrm>
              <a:off x="960" y="1092"/>
              <a:ext cx="4608" cy="3036"/>
            </a:xfrm>
            <a:prstGeom prst="rect">
              <a:avLst/>
            </a:prstGeom>
          </p:spPr>
          <p:txBody>
            <a:bodyPr/>
            <a:lstStyle/>
            <a:p>
              <a:pPr marL="342900" indent="-342900" eaLnBrk="1" hangingPunct="1">
                <a:spcBef>
                  <a:spcPct val="20000"/>
                </a:spcBef>
                <a:buClr>
                  <a:schemeClr val="tx2"/>
                </a:buClr>
                <a:buSzPct val="70000"/>
                <a:buFont typeface="Wingdings" panose="05000000000000000000" pitchFamily="2" charset="2"/>
                <a:buNone/>
              </a:pPr>
              <a:r>
                <a:rPr lang="en-US" altLang="en-US" sz="2100"/>
                <a:t>Semi infinite domain</a:t>
              </a:r>
            </a:p>
            <a:p>
              <a:pPr marL="342900" indent="-342900" eaLnBrk="1" hangingPunct="1">
                <a:spcBef>
                  <a:spcPct val="20000"/>
                </a:spcBef>
                <a:buClr>
                  <a:schemeClr val="tx2"/>
                </a:buClr>
                <a:buSzPct val="70000"/>
                <a:buFont typeface="Wingdings" panose="05000000000000000000" pitchFamily="2" charset="2"/>
                <a:buNone/>
              </a:pPr>
              <a:endParaRPr lang="en-US" altLang="en-US" sz="2100"/>
            </a:p>
            <a:p>
              <a:pPr marL="342900" indent="-342900" eaLnBrk="1" hangingPunct="1">
                <a:spcBef>
                  <a:spcPct val="20000"/>
                </a:spcBef>
                <a:buClr>
                  <a:schemeClr val="tx2"/>
                </a:buClr>
                <a:buSzPct val="70000"/>
                <a:buFont typeface="Wingdings" panose="05000000000000000000" pitchFamily="2" charset="2"/>
                <a:buChar char="¡"/>
              </a:pPr>
              <a:endParaRPr lang="en-US" altLang="en-US" sz="2100"/>
            </a:p>
            <a:p>
              <a:pPr marL="342900" indent="-342900" eaLnBrk="1" hangingPunct="1">
                <a:spcBef>
                  <a:spcPct val="20000"/>
                </a:spcBef>
                <a:buClr>
                  <a:schemeClr val="tx2"/>
                </a:buClr>
                <a:buSzPct val="70000"/>
                <a:buFont typeface="Wingdings" panose="05000000000000000000" pitchFamily="2" charset="2"/>
                <a:buNone/>
              </a:pPr>
              <a:r>
                <a:rPr lang="en-US" altLang="en-US" sz="2100"/>
                <a:t>For diurnal fluctuations at surface</a:t>
              </a:r>
            </a:p>
            <a:p>
              <a:pPr marL="342900" indent="-342900" eaLnBrk="1" hangingPunct="1">
                <a:spcBef>
                  <a:spcPct val="20000"/>
                </a:spcBef>
                <a:buClr>
                  <a:schemeClr val="tx2"/>
                </a:buClr>
                <a:buSzPct val="70000"/>
                <a:buFont typeface="Wingdings" panose="05000000000000000000" pitchFamily="2" charset="2"/>
                <a:buChar char="¡"/>
              </a:pPr>
              <a:endParaRPr lang="en-US" altLang="en-US" sz="2100"/>
            </a:p>
            <a:p>
              <a:pPr marL="342900" indent="-342900" eaLnBrk="1" hangingPunct="1">
                <a:spcBef>
                  <a:spcPct val="20000"/>
                </a:spcBef>
                <a:buClr>
                  <a:schemeClr val="tx2"/>
                </a:buClr>
                <a:buSzPct val="70000"/>
                <a:buFont typeface="Wingdings" panose="05000000000000000000" pitchFamily="2" charset="2"/>
                <a:buChar char="¡"/>
              </a:pPr>
              <a:endParaRPr lang="en-US" altLang="en-US" sz="2100"/>
            </a:p>
            <a:p>
              <a:pPr marL="342900" indent="-342900" eaLnBrk="1" hangingPunct="1">
                <a:spcBef>
                  <a:spcPct val="20000"/>
                </a:spcBef>
                <a:buClr>
                  <a:schemeClr val="tx2"/>
                </a:buClr>
                <a:buSzPct val="70000"/>
                <a:buFont typeface="Wingdings" panose="05000000000000000000" pitchFamily="2" charset="2"/>
                <a:buNone/>
              </a:pPr>
              <a:endParaRPr lang="en-US" altLang="en-US" sz="2100"/>
            </a:p>
          </p:txBody>
        </p:sp>
        <p:graphicFrame>
          <p:nvGraphicFramePr>
            <p:cNvPr id="92164" name="Object 4">
              <a:extLst>
                <a:ext uri="{FF2B5EF4-FFF2-40B4-BE49-F238E27FC236}">
                  <a16:creationId xmlns:a16="http://schemas.microsoft.com/office/drawing/2014/main" id="{C48D373D-231A-47A9-93F6-A1F197AB8FB4}"/>
                </a:ext>
              </a:extLst>
            </p:cNvPr>
            <p:cNvGraphicFramePr>
              <a:graphicFrameLocks noChangeAspect="1"/>
            </p:cNvGraphicFramePr>
            <p:nvPr/>
          </p:nvGraphicFramePr>
          <p:xfrm>
            <a:off x="1296" y="1330"/>
            <a:ext cx="720" cy="396"/>
          </p:xfrm>
          <a:graphic>
            <a:graphicData uri="http://schemas.openxmlformats.org/presentationml/2006/ole">
              <mc:AlternateContent xmlns:mc="http://schemas.openxmlformats.org/markup-compatibility/2006">
                <mc:Choice xmlns:v="urn:schemas-microsoft-com:vml" Requires="v">
                  <p:oleObj spid="_x0000_s92177" name="Equation" r:id="rId4" imgW="762480" imgH="419040" progId="Equation.3">
                    <p:embed/>
                  </p:oleObj>
                </mc:Choice>
                <mc:Fallback>
                  <p:oleObj name="Equation" r:id="rId4" imgW="762480" imgH="419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 y="1330"/>
                          <a:ext cx="720" cy="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65" name="Object 5">
              <a:extLst>
                <a:ext uri="{FF2B5EF4-FFF2-40B4-BE49-F238E27FC236}">
                  <a16:creationId xmlns:a16="http://schemas.microsoft.com/office/drawing/2014/main" id="{CABE5D55-037D-49DF-9171-96AE04D2B55E}"/>
                </a:ext>
              </a:extLst>
            </p:cNvPr>
            <p:cNvGraphicFramePr>
              <a:graphicFrameLocks noChangeAspect="1"/>
            </p:cNvGraphicFramePr>
            <p:nvPr/>
          </p:nvGraphicFramePr>
          <p:xfrm>
            <a:off x="2642" y="1330"/>
            <a:ext cx="540" cy="457"/>
          </p:xfrm>
          <a:graphic>
            <a:graphicData uri="http://schemas.openxmlformats.org/presentationml/2006/ole">
              <mc:AlternateContent xmlns:mc="http://schemas.openxmlformats.org/markup-compatibility/2006">
                <mc:Choice xmlns:v="urn:schemas-microsoft-com:vml" Requires="v">
                  <p:oleObj spid="_x0000_s92178" name="Equation" r:id="rId6" imgW="496080" imgH="419040" progId="Equation.3">
                    <p:embed/>
                  </p:oleObj>
                </mc:Choice>
                <mc:Fallback>
                  <p:oleObj name="Equation" r:id="rId6" imgW="496080" imgH="4190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2" y="1330"/>
                          <a:ext cx="540" cy="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66" name="Object 6">
              <a:extLst>
                <a:ext uri="{FF2B5EF4-FFF2-40B4-BE49-F238E27FC236}">
                  <a16:creationId xmlns:a16="http://schemas.microsoft.com/office/drawing/2014/main" id="{264064B0-2574-419E-9E8B-5C109EF33607}"/>
                </a:ext>
              </a:extLst>
            </p:cNvPr>
            <p:cNvGraphicFramePr>
              <a:graphicFrameLocks noChangeAspect="1"/>
            </p:cNvGraphicFramePr>
            <p:nvPr/>
          </p:nvGraphicFramePr>
          <p:xfrm>
            <a:off x="1228" y="2216"/>
            <a:ext cx="2219" cy="506"/>
          </p:xfrm>
          <a:graphic>
            <a:graphicData uri="http://schemas.openxmlformats.org/presentationml/2006/ole">
              <mc:AlternateContent xmlns:mc="http://schemas.openxmlformats.org/markup-compatibility/2006">
                <mc:Choice xmlns:v="urn:schemas-microsoft-com:vml" Requires="v">
                  <p:oleObj spid="_x0000_s92179" name="Equation" r:id="rId8" imgW="2171520" imgH="495000" progId="Equation.3">
                    <p:embed/>
                  </p:oleObj>
                </mc:Choice>
                <mc:Fallback>
                  <p:oleObj name="Equation" r:id="rId8" imgW="2171520" imgH="4950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8" y="2216"/>
                          <a:ext cx="2219"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67" name="Object 7">
              <a:extLst>
                <a:ext uri="{FF2B5EF4-FFF2-40B4-BE49-F238E27FC236}">
                  <a16:creationId xmlns:a16="http://schemas.microsoft.com/office/drawing/2014/main" id="{7217E931-482B-44DB-A0B2-115C8C97E5E4}"/>
                </a:ext>
              </a:extLst>
            </p:cNvPr>
            <p:cNvGraphicFramePr>
              <a:graphicFrameLocks noChangeAspect="1"/>
            </p:cNvGraphicFramePr>
            <p:nvPr/>
          </p:nvGraphicFramePr>
          <p:xfrm>
            <a:off x="2832" y="2818"/>
            <a:ext cx="624" cy="472"/>
          </p:xfrm>
          <a:graphic>
            <a:graphicData uri="http://schemas.openxmlformats.org/presentationml/2006/ole">
              <mc:AlternateContent xmlns:mc="http://schemas.openxmlformats.org/markup-compatibility/2006">
                <mc:Choice xmlns:v="urn:schemas-microsoft-com:vml" Requires="v">
                  <p:oleObj spid="_x0000_s92180" name="Equation" r:id="rId10" imgW="638640" imgH="482760" progId="Equation.3">
                    <p:embed/>
                  </p:oleObj>
                </mc:Choice>
                <mc:Fallback>
                  <p:oleObj name="Equation" r:id="rId10" imgW="638640" imgH="48276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32" y="2818"/>
                          <a:ext cx="624"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68" name="Rectangle 8">
              <a:extLst>
                <a:ext uri="{FF2B5EF4-FFF2-40B4-BE49-F238E27FC236}">
                  <a16:creationId xmlns:a16="http://schemas.microsoft.com/office/drawing/2014/main" id="{0E25D873-7E53-460D-9EBD-DEE5AE9C06BD}"/>
                </a:ext>
              </a:extLst>
            </p:cNvPr>
            <p:cNvGraphicFramePr>
              <a:graphicFrameLocks/>
            </p:cNvGraphicFramePr>
            <p:nvPr/>
          </p:nvGraphicFramePr>
          <p:xfrm>
            <a:off x="960" y="1202"/>
            <a:ext cx="3840" cy="2560"/>
          </p:xfrm>
          <a:graphic>
            <a:graphicData uri="http://schemas.openxmlformats.org/presentationml/2006/ole">
              <mc:AlternateContent xmlns:mc="http://schemas.openxmlformats.org/markup-compatibility/2006">
                <mc:Choice xmlns:v="urn:schemas-microsoft-com:vml" Requires="v">
                  <p:oleObj spid="_x0000_s92181" name="Equation" r:id="rId12" imgW="0" imgH="0" progId="Equation.3">
                    <p:embed/>
                  </p:oleObj>
                </mc:Choice>
                <mc:Fallback>
                  <p:oleObj name="Equation" r:id="rId12" imgW="0" imgH="0" progId="Equation.3">
                    <p:embed/>
                    <p:pic>
                      <p:nvPicPr>
                        <p:cNvPr id="0" name="Rectangle 8"/>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60" y="1202"/>
                          <a:ext cx="3840" cy="2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69" name="Object 9">
              <a:extLst>
                <a:ext uri="{FF2B5EF4-FFF2-40B4-BE49-F238E27FC236}">
                  <a16:creationId xmlns:a16="http://schemas.microsoft.com/office/drawing/2014/main" id="{A6D17953-9BEE-4CC7-A82E-9A95E4FEF465}"/>
                </a:ext>
              </a:extLst>
            </p:cNvPr>
            <p:cNvGraphicFramePr>
              <a:graphicFrameLocks noChangeAspect="1"/>
            </p:cNvGraphicFramePr>
            <p:nvPr/>
          </p:nvGraphicFramePr>
          <p:xfrm>
            <a:off x="1130" y="3490"/>
            <a:ext cx="2830" cy="474"/>
          </p:xfrm>
          <a:graphic>
            <a:graphicData uri="http://schemas.openxmlformats.org/presentationml/2006/ole">
              <mc:AlternateContent xmlns:mc="http://schemas.openxmlformats.org/markup-compatibility/2006">
                <mc:Choice xmlns:v="urn:schemas-microsoft-com:vml" Requires="v">
                  <p:oleObj spid="_x0000_s92182" name="Equation" r:id="rId13" imgW="2654280" imgH="444240" progId="Equation.3">
                    <p:embed/>
                  </p:oleObj>
                </mc:Choice>
                <mc:Fallback>
                  <p:oleObj name="Equation" r:id="rId13" imgW="2654280" imgH="444240" progId="Equation.3">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30" y="3490"/>
                          <a:ext cx="2830"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70" name="Object 10">
              <a:extLst>
                <a:ext uri="{FF2B5EF4-FFF2-40B4-BE49-F238E27FC236}">
                  <a16:creationId xmlns:a16="http://schemas.microsoft.com/office/drawing/2014/main" id="{DD56CA30-97E9-4EA1-BE2F-543FEA74B710}"/>
                </a:ext>
              </a:extLst>
            </p:cNvPr>
            <p:cNvGraphicFramePr>
              <a:graphicFrameLocks noChangeAspect="1"/>
            </p:cNvGraphicFramePr>
            <p:nvPr/>
          </p:nvGraphicFramePr>
          <p:xfrm>
            <a:off x="1253" y="2945"/>
            <a:ext cx="662" cy="192"/>
          </p:xfrm>
          <a:graphic>
            <a:graphicData uri="http://schemas.openxmlformats.org/presentationml/2006/ole">
              <mc:AlternateContent xmlns:mc="http://schemas.openxmlformats.org/markup-compatibility/2006">
                <mc:Choice xmlns:v="urn:schemas-microsoft-com:vml" Requires="v">
                  <p:oleObj spid="_x0000_s92183" name="Equation" r:id="rId15" imgW="825480" imgH="215640" progId="Equation.3">
                    <p:embed/>
                  </p:oleObj>
                </mc:Choice>
                <mc:Fallback>
                  <p:oleObj name="Equation" r:id="rId15" imgW="825480" imgH="215640" progId="Equation.3">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53" y="2945"/>
                          <a:ext cx="66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2171" name="Picture 11">
              <a:extLst>
                <a:ext uri="{FF2B5EF4-FFF2-40B4-BE49-F238E27FC236}">
                  <a16:creationId xmlns:a16="http://schemas.microsoft.com/office/drawing/2014/main" id="{FCAB764C-580E-4D61-87B1-3F24D83BE495}"/>
                </a:ext>
              </a:extLst>
            </p:cNvPr>
            <p:cNvPicPr>
              <a:picLocks noChangeArrowheads="1"/>
            </p:cNvPicPr>
            <p:nvPr/>
          </p:nvPicPr>
          <p:blipFill>
            <a:blip r:embed="rId17">
              <a:extLst>
                <a:ext uri="{28A0092B-C50C-407E-A947-70E740481C1C}">
                  <a14:useLocalDpi xmlns:a14="http://schemas.microsoft.com/office/drawing/2010/main" val="0"/>
                </a:ext>
              </a:extLst>
            </a:blip>
            <a:srcRect l="28333" t="16190" b="18095"/>
            <a:stretch>
              <a:fillRect/>
            </a:stretch>
          </p:blipFill>
          <p:spPr bwMode="auto">
            <a:xfrm>
              <a:off x="4128" y="2386"/>
              <a:ext cx="1296" cy="1776"/>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72" name="Text Box 12">
              <a:extLst>
                <a:ext uri="{FF2B5EF4-FFF2-40B4-BE49-F238E27FC236}">
                  <a16:creationId xmlns:a16="http://schemas.microsoft.com/office/drawing/2014/main" id="{2ADB160D-C5BA-4AF4-A246-BC86310BD923}"/>
                </a:ext>
              </a:extLst>
            </p:cNvPr>
            <p:cNvSpPr txBox="1">
              <a:spLocks noChangeArrowheads="1"/>
            </p:cNvSpPr>
            <p:nvPr/>
          </p:nvSpPr>
          <p:spPr bwMode="auto">
            <a:xfrm>
              <a:off x="4560" y="2146"/>
              <a:ext cx="8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Times New Roman" panose="02020603050405020304" pitchFamily="18" charset="0"/>
                </a:rPr>
                <a:t>Amplitude</a:t>
              </a:r>
            </a:p>
          </p:txBody>
        </p:sp>
        <p:sp>
          <p:nvSpPr>
            <p:cNvPr id="92173" name="Line 13">
              <a:extLst>
                <a:ext uri="{FF2B5EF4-FFF2-40B4-BE49-F238E27FC236}">
                  <a16:creationId xmlns:a16="http://schemas.microsoft.com/office/drawing/2014/main" id="{FE8B3FEC-8019-44E2-963B-6A5F9DB14FE6}"/>
                </a:ext>
              </a:extLst>
            </p:cNvPr>
            <p:cNvSpPr>
              <a:spLocks noChangeShapeType="1"/>
            </p:cNvSpPr>
            <p:nvPr/>
          </p:nvSpPr>
          <p:spPr bwMode="auto">
            <a:xfrm>
              <a:off x="4176" y="2770"/>
              <a:ext cx="192" cy="0"/>
            </a:xfrm>
            <a:prstGeom prst="line">
              <a:avLst/>
            </a:prstGeom>
            <a:noFill/>
            <a:ln w="22225">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92174" name="Object 14">
              <a:extLst>
                <a:ext uri="{FF2B5EF4-FFF2-40B4-BE49-F238E27FC236}">
                  <a16:creationId xmlns:a16="http://schemas.microsoft.com/office/drawing/2014/main" id="{01E10F07-22D1-456D-A983-B781206D8AB5}"/>
                </a:ext>
              </a:extLst>
            </p:cNvPr>
            <p:cNvGraphicFramePr>
              <a:graphicFrameLocks noChangeAspect="1"/>
            </p:cNvGraphicFramePr>
            <p:nvPr/>
          </p:nvGraphicFramePr>
          <p:xfrm>
            <a:off x="4463" y="2722"/>
            <a:ext cx="338" cy="286"/>
          </p:xfrm>
          <a:graphic>
            <a:graphicData uri="http://schemas.openxmlformats.org/presentationml/2006/ole">
              <mc:AlternateContent xmlns:mc="http://schemas.openxmlformats.org/markup-compatibility/2006">
                <mc:Choice xmlns:v="urn:schemas-microsoft-com:vml" Requires="v">
                  <p:oleObj spid="_x0000_s92184" name="Equation" r:id="rId18" imgW="330120" imgH="279360" progId="Equation.3">
                    <p:embed/>
                  </p:oleObj>
                </mc:Choice>
                <mc:Fallback>
                  <p:oleObj name="Equation" r:id="rId18" imgW="330120" imgH="279360" progId="Equation.3">
                    <p:embed/>
                    <p:pic>
                      <p:nvPicPr>
                        <p:cNvPr id="0" name="Object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63" y="2722"/>
                          <a:ext cx="338" cy="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BA875C90-C774-4FC0-AA2E-96F30AA8F612}"/>
              </a:ext>
            </a:extLst>
          </p:cNvPr>
          <p:cNvSpPr>
            <a:spLocks noGrp="1" noChangeArrowheads="1"/>
          </p:cNvSpPr>
          <p:nvPr>
            <p:ph type="title"/>
          </p:nvPr>
        </p:nvSpPr>
        <p:spPr/>
        <p:txBody>
          <a:bodyPr/>
          <a:lstStyle/>
          <a:p>
            <a:r>
              <a:rPr lang="en-US" altLang="en-US"/>
              <a:t>Inference of thermal properties</a:t>
            </a:r>
          </a:p>
        </p:txBody>
      </p:sp>
      <p:sp>
        <p:nvSpPr>
          <p:cNvPr id="36935" name="Rectangle 71">
            <a:extLst>
              <a:ext uri="{FF2B5EF4-FFF2-40B4-BE49-F238E27FC236}">
                <a16:creationId xmlns:a16="http://schemas.microsoft.com/office/drawing/2014/main" id="{062E16B2-A1FF-4EA5-BC38-8363C2B392F4}"/>
              </a:ext>
            </a:extLst>
          </p:cNvPr>
          <p:cNvSpPr>
            <a:spLocks noGrp="1" noChangeArrowheads="1"/>
          </p:cNvSpPr>
          <p:nvPr>
            <p:ph type="body" idx="1"/>
          </p:nvPr>
        </p:nvSpPr>
        <p:spPr>
          <a:xfrm>
            <a:off x="1370013" y="1711325"/>
            <a:ext cx="7313612" cy="4114800"/>
          </a:xfrm>
        </p:spPr>
        <p:txBody>
          <a:bodyPr/>
          <a:lstStyle/>
          <a:p>
            <a:pPr marL="0" indent="0" algn="ctr">
              <a:buFont typeface="Wingdings" panose="05000000000000000000" pitchFamily="2" charset="2"/>
              <a:buNone/>
            </a:pPr>
            <a:r>
              <a:rPr lang="en-US" altLang="en-US"/>
              <a:t>Amplitude decrease used to evaluate effective conductivity to each depth </a:t>
            </a:r>
          </a:p>
        </p:txBody>
      </p:sp>
      <p:grpSp>
        <p:nvGrpSpPr>
          <p:cNvPr id="36936" name="Group 72">
            <a:extLst>
              <a:ext uri="{FF2B5EF4-FFF2-40B4-BE49-F238E27FC236}">
                <a16:creationId xmlns:a16="http://schemas.microsoft.com/office/drawing/2014/main" id="{AE38F2AA-09A2-4552-B889-40F8B053A306}"/>
              </a:ext>
            </a:extLst>
          </p:cNvPr>
          <p:cNvGrpSpPr>
            <a:grpSpLocks/>
          </p:cNvGrpSpPr>
          <p:nvPr/>
        </p:nvGrpSpPr>
        <p:grpSpPr bwMode="auto">
          <a:xfrm>
            <a:off x="690563" y="2986088"/>
            <a:ext cx="8342312" cy="3095625"/>
            <a:chOff x="505" y="1706"/>
            <a:chExt cx="5255" cy="1950"/>
          </a:xfrm>
        </p:grpSpPr>
        <p:sp>
          <p:nvSpPr>
            <p:cNvPr id="36869" name="Rectangle 5">
              <a:extLst>
                <a:ext uri="{FF2B5EF4-FFF2-40B4-BE49-F238E27FC236}">
                  <a16:creationId xmlns:a16="http://schemas.microsoft.com/office/drawing/2014/main" id="{32343DF2-2FC4-4366-98AB-106F75B07CA8}"/>
                </a:ext>
              </a:extLst>
            </p:cNvPr>
            <p:cNvSpPr>
              <a:spLocks noChangeArrowheads="1"/>
            </p:cNvSpPr>
            <p:nvPr/>
          </p:nvSpPr>
          <p:spPr bwMode="auto">
            <a:xfrm>
              <a:off x="735" y="1736"/>
              <a:ext cx="8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z</a:t>
              </a:r>
              <a:endParaRPr lang="en-US" altLang="en-US" sz="2000"/>
            </a:p>
          </p:txBody>
        </p:sp>
        <p:sp>
          <p:nvSpPr>
            <p:cNvPr id="36870" name="Rectangle 6">
              <a:extLst>
                <a:ext uri="{FF2B5EF4-FFF2-40B4-BE49-F238E27FC236}">
                  <a16:creationId xmlns:a16="http://schemas.microsoft.com/office/drawing/2014/main" id="{D0BC257A-269E-49D8-8E2A-B54A8AD66C59}"/>
                </a:ext>
              </a:extLst>
            </p:cNvPr>
            <p:cNvSpPr>
              <a:spLocks noChangeArrowheads="1"/>
            </p:cNvSpPr>
            <p:nvPr/>
          </p:nvSpPr>
          <p:spPr bwMode="auto">
            <a:xfrm>
              <a:off x="1052" y="1736"/>
              <a:ext cx="712"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Amplitude</a:t>
              </a:r>
              <a:endParaRPr lang="en-US" altLang="en-US" sz="2000"/>
            </a:p>
          </p:txBody>
        </p:sp>
        <p:sp>
          <p:nvSpPr>
            <p:cNvPr id="36871" name="Rectangle 7">
              <a:extLst>
                <a:ext uri="{FF2B5EF4-FFF2-40B4-BE49-F238E27FC236}">
                  <a16:creationId xmlns:a16="http://schemas.microsoft.com/office/drawing/2014/main" id="{D3D5E002-CDAA-48D5-82D2-FC9CD8159C3A}"/>
                </a:ext>
              </a:extLst>
            </p:cNvPr>
            <p:cNvSpPr>
              <a:spLocks noChangeArrowheads="1"/>
            </p:cNvSpPr>
            <p:nvPr/>
          </p:nvSpPr>
          <p:spPr bwMode="auto">
            <a:xfrm>
              <a:off x="1886" y="1736"/>
              <a:ext cx="63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exp(z/d</a:t>
              </a:r>
              <a:r>
                <a:rPr lang="en-US" altLang="en-US" sz="2000" baseline="-25000">
                  <a:solidFill>
                    <a:srgbClr val="000000"/>
                  </a:solidFill>
                  <a:latin typeface="Arial" panose="020B0604020202020204" pitchFamily="34" charset="0"/>
                </a:rPr>
                <a:t>1</a:t>
              </a:r>
              <a:r>
                <a:rPr lang="en-US" altLang="en-US" sz="2000">
                  <a:solidFill>
                    <a:srgbClr val="000000"/>
                  </a:solidFill>
                  <a:latin typeface="Arial" panose="020B0604020202020204" pitchFamily="34" charset="0"/>
                </a:rPr>
                <a:t>)</a:t>
              </a:r>
              <a:endParaRPr lang="en-US" altLang="en-US" sz="2000"/>
            </a:p>
          </p:txBody>
        </p:sp>
        <p:sp>
          <p:nvSpPr>
            <p:cNvPr id="36872" name="Rectangle 8">
              <a:extLst>
                <a:ext uri="{FF2B5EF4-FFF2-40B4-BE49-F238E27FC236}">
                  <a16:creationId xmlns:a16="http://schemas.microsoft.com/office/drawing/2014/main" id="{40F6275E-A305-49BE-85E6-186E8AA6DA5B}"/>
                </a:ext>
              </a:extLst>
            </p:cNvPr>
            <p:cNvSpPr>
              <a:spLocks noChangeArrowheads="1"/>
            </p:cNvSpPr>
            <p:nvPr/>
          </p:nvSpPr>
          <p:spPr bwMode="auto">
            <a:xfrm>
              <a:off x="2930" y="1736"/>
              <a:ext cx="2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z/d</a:t>
              </a:r>
              <a:r>
                <a:rPr lang="en-US" altLang="en-US" sz="2000" baseline="-25000">
                  <a:solidFill>
                    <a:srgbClr val="000000"/>
                  </a:solidFill>
                  <a:latin typeface="Arial" panose="020B0604020202020204" pitchFamily="34" charset="0"/>
                </a:rPr>
                <a:t>1</a:t>
              </a:r>
              <a:endParaRPr lang="en-US" altLang="en-US" sz="2000" baseline="-25000"/>
            </a:p>
          </p:txBody>
        </p:sp>
        <p:sp>
          <p:nvSpPr>
            <p:cNvPr id="36873" name="Rectangle 9">
              <a:extLst>
                <a:ext uri="{FF2B5EF4-FFF2-40B4-BE49-F238E27FC236}">
                  <a16:creationId xmlns:a16="http://schemas.microsoft.com/office/drawing/2014/main" id="{1CA23682-2D97-4961-907C-0E337AACC314}"/>
                </a:ext>
              </a:extLst>
            </p:cNvPr>
            <p:cNvSpPr>
              <a:spLocks noChangeArrowheads="1"/>
            </p:cNvSpPr>
            <p:nvPr/>
          </p:nvSpPr>
          <p:spPr bwMode="auto">
            <a:xfrm>
              <a:off x="3799" y="1736"/>
              <a:ext cx="1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d</a:t>
              </a:r>
              <a:r>
                <a:rPr lang="en-US" altLang="en-US" sz="2000" baseline="-25000">
                  <a:solidFill>
                    <a:srgbClr val="000000"/>
                  </a:solidFill>
                  <a:latin typeface="Arial" panose="020B0604020202020204" pitchFamily="34" charset="0"/>
                </a:rPr>
                <a:t>1</a:t>
              </a:r>
              <a:endParaRPr lang="en-US" altLang="en-US" sz="2000" baseline="-25000"/>
            </a:p>
          </p:txBody>
        </p:sp>
        <p:sp>
          <p:nvSpPr>
            <p:cNvPr id="36874" name="Rectangle 10">
              <a:extLst>
                <a:ext uri="{FF2B5EF4-FFF2-40B4-BE49-F238E27FC236}">
                  <a16:creationId xmlns:a16="http://schemas.microsoft.com/office/drawing/2014/main" id="{FEB7718E-2536-471C-98A4-C56AEA4CBF98}"/>
                </a:ext>
              </a:extLst>
            </p:cNvPr>
            <p:cNvSpPr>
              <a:spLocks noChangeArrowheads="1"/>
            </p:cNvSpPr>
            <p:nvPr/>
          </p:nvSpPr>
          <p:spPr bwMode="auto">
            <a:xfrm>
              <a:off x="4575" y="1736"/>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k</a:t>
              </a:r>
              <a:endParaRPr lang="en-US" altLang="en-US" sz="2000"/>
            </a:p>
          </p:txBody>
        </p:sp>
        <p:sp>
          <p:nvSpPr>
            <p:cNvPr id="36875" name="Rectangle 11">
              <a:extLst>
                <a:ext uri="{FF2B5EF4-FFF2-40B4-BE49-F238E27FC236}">
                  <a16:creationId xmlns:a16="http://schemas.microsoft.com/office/drawing/2014/main" id="{B568621C-A668-40C3-B899-A81882A1B89A}"/>
                </a:ext>
              </a:extLst>
            </p:cNvPr>
            <p:cNvSpPr>
              <a:spLocks noChangeArrowheads="1"/>
            </p:cNvSpPr>
            <p:nvPr/>
          </p:nvSpPr>
          <p:spPr bwMode="auto">
            <a:xfrm>
              <a:off x="5337" y="1736"/>
              <a:ext cx="8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Symbol" panose="05050102010706020507" pitchFamily="18" charset="2"/>
                </a:rPr>
                <a:t>l</a:t>
              </a:r>
              <a:endParaRPr lang="en-US" altLang="en-US" sz="2000"/>
            </a:p>
          </p:txBody>
        </p:sp>
        <p:sp>
          <p:nvSpPr>
            <p:cNvPr id="36876" name="Rectangle 12">
              <a:extLst>
                <a:ext uri="{FF2B5EF4-FFF2-40B4-BE49-F238E27FC236}">
                  <a16:creationId xmlns:a16="http://schemas.microsoft.com/office/drawing/2014/main" id="{CBB522A4-BCF2-4774-8B9B-921886C78AC3}"/>
                </a:ext>
              </a:extLst>
            </p:cNvPr>
            <p:cNvSpPr>
              <a:spLocks noChangeArrowheads="1"/>
            </p:cNvSpPr>
            <p:nvPr/>
          </p:nvSpPr>
          <p:spPr bwMode="auto">
            <a:xfrm>
              <a:off x="665" y="1973"/>
              <a:ext cx="21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cm</a:t>
              </a:r>
              <a:endParaRPr lang="en-US" altLang="en-US" sz="2000"/>
            </a:p>
          </p:txBody>
        </p:sp>
        <p:sp>
          <p:nvSpPr>
            <p:cNvPr id="36877" name="Rectangle 13">
              <a:extLst>
                <a:ext uri="{FF2B5EF4-FFF2-40B4-BE49-F238E27FC236}">
                  <a16:creationId xmlns:a16="http://schemas.microsoft.com/office/drawing/2014/main" id="{7CF360F9-D0F7-4BE9-B9FE-D0425EA635E0}"/>
                </a:ext>
              </a:extLst>
            </p:cNvPr>
            <p:cNvSpPr>
              <a:spLocks noChangeArrowheads="1"/>
            </p:cNvSpPr>
            <p:nvPr/>
          </p:nvSpPr>
          <p:spPr bwMode="auto">
            <a:xfrm>
              <a:off x="1334" y="1973"/>
              <a:ext cx="11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C</a:t>
              </a:r>
              <a:endParaRPr lang="en-US" altLang="en-US" sz="2000"/>
            </a:p>
          </p:txBody>
        </p:sp>
        <p:sp>
          <p:nvSpPr>
            <p:cNvPr id="36878" name="Rectangle 14">
              <a:extLst>
                <a:ext uri="{FF2B5EF4-FFF2-40B4-BE49-F238E27FC236}">
                  <a16:creationId xmlns:a16="http://schemas.microsoft.com/office/drawing/2014/main" id="{BBA86BA4-A115-4044-A96C-745BB677EAEE}"/>
                </a:ext>
              </a:extLst>
            </p:cNvPr>
            <p:cNvSpPr>
              <a:spLocks noChangeArrowheads="1"/>
            </p:cNvSpPr>
            <p:nvPr/>
          </p:nvSpPr>
          <p:spPr bwMode="auto">
            <a:xfrm>
              <a:off x="3776" y="1973"/>
              <a:ext cx="21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cm</a:t>
              </a:r>
              <a:endParaRPr lang="en-US" altLang="en-US" sz="2000"/>
            </a:p>
          </p:txBody>
        </p:sp>
        <p:sp>
          <p:nvSpPr>
            <p:cNvPr id="36879" name="Rectangle 15">
              <a:extLst>
                <a:ext uri="{FF2B5EF4-FFF2-40B4-BE49-F238E27FC236}">
                  <a16:creationId xmlns:a16="http://schemas.microsoft.com/office/drawing/2014/main" id="{DB18735E-71E7-460B-A2BF-50201391A537}"/>
                </a:ext>
              </a:extLst>
            </p:cNvPr>
            <p:cNvSpPr>
              <a:spLocks noChangeArrowheads="1"/>
            </p:cNvSpPr>
            <p:nvPr/>
          </p:nvSpPr>
          <p:spPr bwMode="auto">
            <a:xfrm>
              <a:off x="4410" y="1973"/>
              <a:ext cx="21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cm</a:t>
              </a:r>
              <a:endParaRPr lang="en-US" altLang="en-US" sz="2000"/>
            </a:p>
          </p:txBody>
        </p:sp>
        <p:sp>
          <p:nvSpPr>
            <p:cNvPr id="36880" name="Rectangle 16">
              <a:extLst>
                <a:ext uri="{FF2B5EF4-FFF2-40B4-BE49-F238E27FC236}">
                  <a16:creationId xmlns:a16="http://schemas.microsoft.com/office/drawing/2014/main" id="{C37EE74E-7CF6-4648-B773-BA44FE287BCA}"/>
                </a:ext>
              </a:extLst>
            </p:cNvPr>
            <p:cNvSpPr>
              <a:spLocks noChangeArrowheads="1"/>
            </p:cNvSpPr>
            <p:nvPr/>
          </p:nvSpPr>
          <p:spPr bwMode="auto">
            <a:xfrm>
              <a:off x="4622" y="1947"/>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latin typeface="Arial" panose="020B0604020202020204" pitchFamily="34" charset="0"/>
                </a:rPr>
                <a:t>2</a:t>
              </a:r>
              <a:endParaRPr lang="en-US" altLang="en-US" sz="2000"/>
            </a:p>
          </p:txBody>
        </p:sp>
        <p:sp>
          <p:nvSpPr>
            <p:cNvPr id="36881" name="Rectangle 17">
              <a:extLst>
                <a:ext uri="{FF2B5EF4-FFF2-40B4-BE49-F238E27FC236}">
                  <a16:creationId xmlns:a16="http://schemas.microsoft.com/office/drawing/2014/main" id="{3DA9A212-0BB4-44A1-92C2-A2CE157D26E7}"/>
                </a:ext>
              </a:extLst>
            </p:cNvPr>
            <p:cNvSpPr>
              <a:spLocks noChangeArrowheads="1"/>
            </p:cNvSpPr>
            <p:nvPr/>
          </p:nvSpPr>
          <p:spPr bwMode="auto">
            <a:xfrm>
              <a:off x="4680" y="1973"/>
              <a:ext cx="18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/hr</a:t>
              </a:r>
              <a:endParaRPr lang="en-US" altLang="en-US" sz="2000"/>
            </a:p>
          </p:txBody>
        </p:sp>
        <p:sp>
          <p:nvSpPr>
            <p:cNvPr id="36882" name="Rectangle 18">
              <a:extLst>
                <a:ext uri="{FF2B5EF4-FFF2-40B4-BE49-F238E27FC236}">
                  <a16:creationId xmlns:a16="http://schemas.microsoft.com/office/drawing/2014/main" id="{685AD960-C02B-48EF-BDBB-B682A38BC1ED}"/>
                </a:ext>
              </a:extLst>
            </p:cNvPr>
            <p:cNvSpPr>
              <a:spLocks noChangeArrowheads="1"/>
            </p:cNvSpPr>
            <p:nvPr/>
          </p:nvSpPr>
          <p:spPr bwMode="auto">
            <a:xfrm>
              <a:off x="5138" y="1973"/>
              <a:ext cx="479"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W/m/K</a:t>
              </a:r>
              <a:endParaRPr lang="en-US" altLang="en-US" sz="2000"/>
            </a:p>
          </p:txBody>
        </p:sp>
        <p:sp>
          <p:nvSpPr>
            <p:cNvPr id="36883" name="Rectangle 19">
              <a:extLst>
                <a:ext uri="{FF2B5EF4-FFF2-40B4-BE49-F238E27FC236}">
                  <a16:creationId xmlns:a16="http://schemas.microsoft.com/office/drawing/2014/main" id="{271B438E-0305-457B-AF7C-C5A4E0597A13}"/>
                </a:ext>
              </a:extLst>
            </p:cNvPr>
            <p:cNvSpPr>
              <a:spLocks noChangeArrowheads="1"/>
            </p:cNvSpPr>
            <p:nvPr/>
          </p:nvSpPr>
          <p:spPr bwMode="auto">
            <a:xfrm>
              <a:off x="899" y="218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0</a:t>
              </a:r>
              <a:endParaRPr lang="en-US" altLang="en-US" sz="2000"/>
            </a:p>
          </p:txBody>
        </p:sp>
        <p:sp>
          <p:nvSpPr>
            <p:cNvPr id="36884" name="Rectangle 20">
              <a:extLst>
                <a:ext uri="{FF2B5EF4-FFF2-40B4-BE49-F238E27FC236}">
                  <a16:creationId xmlns:a16="http://schemas.microsoft.com/office/drawing/2014/main" id="{71C37064-0186-47A8-819F-8F4038965BBB}"/>
                </a:ext>
              </a:extLst>
            </p:cNvPr>
            <p:cNvSpPr>
              <a:spLocks noChangeArrowheads="1"/>
            </p:cNvSpPr>
            <p:nvPr/>
          </p:nvSpPr>
          <p:spPr bwMode="auto">
            <a:xfrm>
              <a:off x="1240" y="2184"/>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5.52</a:t>
              </a:r>
              <a:endParaRPr lang="en-US" altLang="en-US" sz="2000"/>
            </a:p>
          </p:txBody>
        </p:sp>
        <p:sp>
          <p:nvSpPr>
            <p:cNvPr id="36885" name="Rectangle 21">
              <a:extLst>
                <a:ext uri="{FF2B5EF4-FFF2-40B4-BE49-F238E27FC236}">
                  <a16:creationId xmlns:a16="http://schemas.microsoft.com/office/drawing/2014/main" id="{6B17785D-75F6-48CB-9C06-B7C2A364A0B3}"/>
                </a:ext>
              </a:extLst>
            </p:cNvPr>
            <p:cNvSpPr>
              <a:spLocks noChangeArrowheads="1"/>
            </p:cNvSpPr>
            <p:nvPr/>
          </p:nvSpPr>
          <p:spPr bwMode="auto">
            <a:xfrm>
              <a:off x="2062" y="2184"/>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1.00</a:t>
              </a:r>
              <a:endParaRPr lang="en-US" altLang="en-US" sz="2000"/>
            </a:p>
          </p:txBody>
        </p:sp>
        <p:sp>
          <p:nvSpPr>
            <p:cNvPr id="36886" name="Rectangle 22">
              <a:extLst>
                <a:ext uri="{FF2B5EF4-FFF2-40B4-BE49-F238E27FC236}">
                  <a16:creationId xmlns:a16="http://schemas.microsoft.com/office/drawing/2014/main" id="{17B76F79-9F3B-499A-9949-BEF8DFAAEE99}"/>
                </a:ext>
              </a:extLst>
            </p:cNvPr>
            <p:cNvSpPr>
              <a:spLocks noChangeArrowheads="1"/>
            </p:cNvSpPr>
            <p:nvPr/>
          </p:nvSpPr>
          <p:spPr bwMode="auto">
            <a:xfrm>
              <a:off x="2930" y="2184"/>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0.00</a:t>
              </a:r>
              <a:endParaRPr lang="en-US" altLang="en-US" sz="2000"/>
            </a:p>
          </p:txBody>
        </p:sp>
        <p:sp>
          <p:nvSpPr>
            <p:cNvPr id="36887" name="Rectangle 23">
              <a:extLst>
                <a:ext uri="{FF2B5EF4-FFF2-40B4-BE49-F238E27FC236}">
                  <a16:creationId xmlns:a16="http://schemas.microsoft.com/office/drawing/2014/main" id="{9C0F3E6D-2686-47BB-8FA1-44CEC70D5DB4}"/>
                </a:ext>
              </a:extLst>
            </p:cNvPr>
            <p:cNvSpPr>
              <a:spLocks noChangeArrowheads="1"/>
            </p:cNvSpPr>
            <p:nvPr/>
          </p:nvSpPr>
          <p:spPr bwMode="auto">
            <a:xfrm>
              <a:off x="899" y="2396"/>
              <a:ext cx="89"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4</a:t>
              </a:r>
              <a:endParaRPr lang="en-US" altLang="en-US" sz="2000"/>
            </a:p>
          </p:txBody>
        </p:sp>
        <p:sp>
          <p:nvSpPr>
            <p:cNvPr id="36888" name="Rectangle 24">
              <a:extLst>
                <a:ext uri="{FF2B5EF4-FFF2-40B4-BE49-F238E27FC236}">
                  <a16:creationId xmlns:a16="http://schemas.microsoft.com/office/drawing/2014/main" id="{8F5FAB74-022F-4867-899A-6CDB06849D64}"/>
                </a:ext>
              </a:extLst>
            </p:cNvPr>
            <p:cNvSpPr>
              <a:spLocks noChangeArrowheads="1"/>
            </p:cNvSpPr>
            <p:nvPr/>
          </p:nvSpPr>
          <p:spPr bwMode="auto">
            <a:xfrm>
              <a:off x="1240" y="2396"/>
              <a:ext cx="31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0.81</a:t>
              </a:r>
              <a:endParaRPr lang="en-US" altLang="en-US" sz="2000"/>
            </a:p>
          </p:txBody>
        </p:sp>
        <p:sp>
          <p:nvSpPr>
            <p:cNvPr id="36889" name="Rectangle 25">
              <a:extLst>
                <a:ext uri="{FF2B5EF4-FFF2-40B4-BE49-F238E27FC236}">
                  <a16:creationId xmlns:a16="http://schemas.microsoft.com/office/drawing/2014/main" id="{C18C276E-BF90-43B1-9955-C2E803E62020}"/>
                </a:ext>
              </a:extLst>
            </p:cNvPr>
            <p:cNvSpPr>
              <a:spLocks noChangeArrowheads="1"/>
            </p:cNvSpPr>
            <p:nvPr/>
          </p:nvSpPr>
          <p:spPr bwMode="auto">
            <a:xfrm>
              <a:off x="2062" y="2396"/>
              <a:ext cx="31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0.15</a:t>
              </a:r>
              <a:endParaRPr lang="en-US" altLang="en-US" sz="2000"/>
            </a:p>
          </p:txBody>
        </p:sp>
        <p:sp>
          <p:nvSpPr>
            <p:cNvPr id="36890" name="Rectangle 26">
              <a:extLst>
                <a:ext uri="{FF2B5EF4-FFF2-40B4-BE49-F238E27FC236}">
                  <a16:creationId xmlns:a16="http://schemas.microsoft.com/office/drawing/2014/main" id="{7D6479E8-4AE5-4CF8-A2E2-AB22D826BDCD}"/>
                </a:ext>
              </a:extLst>
            </p:cNvPr>
            <p:cNvSpPr>
              <a:spLocks noChangeArrowheads="1"/>
            </p:cNvSpPr>
            <p:nvPr/>
          </p:nvSpPr>
          <p:spPr bwMode="auto">
            <a:xfrm>
              <a:off x="2930" y="2396"/>
              <a:ext cx="31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1.92</a:t>
              </a:r>
              <a:endParaRPr lang="en-US" altLang="en-US" sz="2000"/>
            </a:p>
          </p:txBody>
        </p:sp>
        <p:sp>
          <p:nvSpPr>
            <p:cNvPr id="36891" name="Rectangle 27">
              <a:extLst>
                <a:ext uri="{FF2B5EF4-FFF2-40B4-BE49-F238E27FC236}">
                  <a16:creationId xmlns:a16="http://schemas.microsoft.com/office/drawing/2014/main" id="{2704A246-AA2D-4C2D-869E-5CCB0C416BE9}"/>
                </a:ext>
              </a:extLst>
            </p:cNvPr>
            <p:cNvSpPr>
              <a:spLocks noChangeArrowheads="1"/>
            </p:cNvSpPr>
            <p:nvPr/>
          </p:nvSpPr>
          <p:spPr bwMode="auto">
            <a:xfrm>
              <a:off x="3729" y="2396"/>
              <a:ext cx="31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2.08</a:t>
              </a:r>
              <a:endParaRPr lang="en-US" altLang="en-US" sz="2000"/>
            </a:p>
          </p:txBody>
        </p:sp>
        <p:sp>
          <p:nvSpPr>
            <p:cNvPr id="36892" name="Rectangle 28">
              <a:extLst>
                <a:ext uri="{FF2B5EF4-FFF2-40B4-BE49-F238E27FC236}">
                  <a16:creationId xmlns:a16="http://schemas.microsoft.com/office/drawing/2014/main" id="{2CDA6B07-D732-48DA-A4E7-107432599CB0}"/>
                </a:ext>
              </a:extLst>
            </p:cNvPr>
            <p:cNvSpPr>
              <a:spLocks noChangeArrowheads="1"/>
            </p:cNvSpPr>
            <p:nvPr/>
          </p:nvSpPr>
          <p:spPr bwMode="auto">
            <a:xfrm>
              <a:off x="4481" y="2396"/>
              <a:ext cx="31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0.57</a:t>
              </a:r>
              <a:endParaRPr lang="en-US" altLang="en-US" sz="2000"/>
            </a:p>
          </p:txBody>
        </p:sp>
        <p:sp>
          <p:nvSpPr>
            <p:cNvPr id="36893" name="Rectangle 29">
              <a:extLst>
                <a:ext uri="{FF2B5EF4-FFF2-40B4-BE49-F238E27FC236}">
                  <a16:creationId xmlns:a16="http://schemas.microsoft.com/office/drawing/2014/main" id="{3B47C29C-A864-4CAF-B316-E9F066F25405}"/>
                </a:ext>
              </a:extLst>
            </p:cNvPr>
            <p:cNvSpPr>
              <a:spLocks noChangeArrowheads="1"/>
            </p:cNvSpPr>
            <p:nvPr/>
          </p:nvSpPr>
          <p:spPr bwMode="auto">
            <a:xfrm>
              <a:off x="5197" y="2396"/>
              <a:ext cx="40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0.013</a:t>
              </a:r>
              <a:endParaRPr lang="en-US" altLang="en-US" sz="2000"/>
            </a:p>
          </p:txBody>
        </p:sp>
        <p:sp>
          <p:nvSpPr>
            <p:cNvPr id="36894" name="Rectangle 30">
              <a:extLst>
                <a:ext uri="{FF2B5EF4-FFF2-40B4-BE49-F238E27FC236}">
                  <a16:creationId xmlns:a16="http://schemas.microsoft.com/office/drawing/2014/main" id="{39ECF88A-1E07-424D-8BF9-1F7C1E869D9C}"/>
                </a:ext>
              </a:extLst>
            </p:cNvPr>
            <p:cNvSpPr>
              <a:spLocks noChangeArrowheads="1"/>
            </p:cNvSpPr>
            <p:nvPr/>
          </p:nvSpPr>
          <p:spPr bwMode="auto">
            <a:xfrm>
              <a:off x="688" y="2608"/>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11.5</a:t>
              </a:r>
              <a:endParaRPr lang="en-US" altLang="en-US" sz="2000"/>
            </a:p>
          </p:txBody>
        </p:sp>
        <p:sp>
          <p:nvSpPr>
            <p:cNvPr id="36895" name="Rectangle 31">
              <a:extLst>
                <a:ext uri="{FF2B5EF4-FFF2-40B4-BE49-F238E27FC236}">
                  <a16:creationId xmlns:a16="http://schemas.microsoft.com/office/drawing/2014/main" id="{0807B02E-1AB1-4281-BE85-864698D549F3}"/>
                </a:ext>
              </a:extLst>
            </p:cNvPr>
            <p:cNvSpPr>
              <a:spLocks noChangeArrowheads="1"/>
            </p:cNvSpPr>
            <p:nvPr/>
          </p:nvSpPr>
          <p:spPr bwMode="auto">
            <a:xfrm>
              <a:off x="1240" y="2608"/>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0.59</a:t>
              </a:r>
              <a:endParaRPr lang="en-US" altLang="en-US" sz="2000"/>
            </a:p>
          </p:txBody>
        </p:sp>
        <p:sp>
          <p:nvSpPr>
            <p:cNvPr id="36896" name="Rectangle 32">
              <a:extLst>
                <a:ext uri="{FF2B5EF4-FFF2-40B4-BE49-F238E27FC236}">
                  <a16:creationId xmlns:a16="http://schemas.microsoft.com/office/drawing/2014/main" id="{ADFBC7BB-DBB5-4680-BD72-A1FAFDE95D7A}"/>
                </a:ext>
              </a:extLst>
            </p:cNvPr>
            <p:cNvSpPr>
              <a:spLocks noChangeArrowheads="1"/>
            </p:cNvSpPr>
            <p:nvPr/>
          </p:nvSpPr>
          <p:spPr bwMode="auto">
            <a:xfrm>
              <a:off x="2062" y="2608"/>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0.11</a:t>
              </a:r>
              <a:endParaRPr lang="en-US" altLang="en-US" sz="2000"/>
            </a:p>
          </p:txBody>
        </p:sp>
        <p:sp>
          <p:nvSpPr>
            <p:cNvPr id="36897" name="Rectangle 33">
              <a:extLst>
                <a:ext uri="{FF2B5EF4-FFF2-40B4-BE49-F238E27FC236}">
                  <a16:creationId xmlns:a16="http://schemas.microsoft.com/office/drawing/2014/main" id="{C402B544-779A-45E5-8DB3-550454D56192}"/>
                </a:ext>
              </a:extLst>
            </p:cNvPr>
            <p:cNvSpPr>
              <a:spLocks noChangeArrowheads="1"/>
            </p:cNvSpPr>
            <p:nvPr/>
          </p:nvSpPr>
          <p:spPr bwMode="auto">
            <a:xfrm>
              <a:off x="2930" y="2608"/>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2.23</a:t>
              </a:r>
              <a:endParaRPr lang="en-US" altLang="en-US" sz="2000"/>
            </a:p>
          </p:txBody>
        </p:sp>
        <p:sp>
          <p:nvSpPr>
            <p:cNvPr id="36898" name="Rectangle 34">
              <a:extLst>
                <a:ext uri="{FF2B5EF4-FFF2-40B4-BE49-F238E27FC236}">
                  <a16:creationId xmlns:a16="http://schemas.microsoft.com/office/drawing/2014/main" id="{D7DCC6F2-9E41-4EB8-86E9-BCA4FA8D027A}"/>
                </a:ext>
              </a:extLst>
            </p:cNvPr>
            <p:cNvSpPr>
              <a:spLocks noChangeArrowheads="1"/>
            </p:cNvSpPr>
            <p:nvPr/>
          </p:nvSpPr>
          <p:spPr bwMode="auto">
            <a:xfrm>
              <a:off x="3729" y="2608"/>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5.16</a:t>
              </a:r>
              <a:endParaRPr lang="en-US" altLang="en-US" sz="2000"/>
            </a:p>
          </p:txBody>
        </p:sp>
        <p:sp>
          <p:nvSpPr>
            <p:cNvPr id="36899" name="Rectangle 35">
              <a:extLst>
                <a:ext uri="{FF2B5EF4-FFF2-40B4-BE49-F238E27FC236}">
                  <a16:creationId xmlns:a16="http://schemas.microsoft.com/office/drawing/2014/main" id="{7ABEEF2D-5565-48E1-8D1D-4DC7ED16431C}"/>
                </a:ext>
              </a:extLst>
            </p:cNvPr>
            <p:cNvSpPr>
              <a:spLocks noChangeArrowheads="1"/>
            </p:cNvSpPr>
            <p:nvPr/>
          </p:nvSpPr>
          <p:spPr bwMode="auto">
            <a:xfrm>
              <a:off x="4481" y="2608"/>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3.48</a:t>
              </a:r>
              <a:endParaRPr lang="en-US" altLang="en-US" sz="2000"/>
            </a:p>
          </p:txBody>
        </p:sp>
        <p:sp>
          <p:nvSpPr>
            <p:cNvPr id="36900" name="Rectangle 36">
              <a:extLst>
                <a:ext uri="{FF2B5EF4-FFF2-40B4-BE49-F238E27FC236}">
                  <a16:creationId xmlns:a16="http://schemas.microsoft.com/office/drawing/2014/main" id="{2FC6FE47-EEEF-4D1C-BF22-FD5D19F4451E}"/>
                </a:ext>
              </a:extLst>
            </p:cNvPr>
            <p:cNvSpPr>
              <a:spLocks noChangeArrowheads="1"/>
            </p:cNvSpPr>
            <p:nvPr/>
          </p:nvSpPr>
          <p:spPr bwMode="auto">
            <a:xfrm>
              <a:off x="5197" y="2608"/>
              <a:ext cx="4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0.081</a:t>
              </a:r>
              <a:endParaRPr lang="en-US" altLang="en-US" sz="2000"/>
            </a:p>
          </p:txBody>
        </p:sp>
        <p:sp>
          <p:nvSpPr>
            <p:cNvPr id="36901" name="Rectangle 37">
              <a:extLst>
                <a:ext uri="{FF2B5EF4-FFF2-40B4-BE49-F238E27FC236}">
                  <a16:creationId xmlns:a16="http://schemas.microsoft.com/office/drawing/2014/main" id="{068EE703-5A5B-49A8-BCF0-4AC945A3192E}"/>
                </a:ext>
              </a:extLst>
            </p:cNvPr>
            <p:cNvSpPr>
              <a:spLocks noChangeArrowheads="1"/>
            </p:cNvSpPr>
            <p:nvPr/>
          </p:nvSpPr>
          <p:spPr bwMode="auto">
            <a:xfrm>
              <a:off x="817" y="282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19</a:t>
              </a:r>
              <a:endParaRPr lang="en-US" altLang="en-US" sz="2000"/>
            </a:p>
          </p:txBody>
        </p:sp>
        <p:sp>
          <p:nvSpPr>
            <p:cNvPr id="36902" name="Rectangle 38">
              <a:extLst>
                <a:ext uri="{FF2B5EF4-FFF2-40B4-BE49-F238E27FC236}">
                  <a16:creationId xmlns:a16="http://schemas.microsoft.com/office/drawing/2014/main" id="{F16DAFD6-3E0C-432F-9438-7BE621053F41}"/>
                </a:ext>
              </a:extLst>
            </p:cNvPr>
            <p:cNvSpPr>
              <a:spLocks noChangeArrowheads="1"/>
            </p:cNvSpPr>
            <p:nvPr/>
          </p:nvSpPr>
          <p:spPr bwMode="auto">
            <a:xfrm>
              <a:off x="1240" y="2820"/>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0.35</a:t>
              </a:r>
              <a:endParaRPr lang="en-US" altLang="en-US" sz="2000"/>
            </a:p>
          </p:txBody>
        </p:sp>
        <p:sp>
          <p:nvSpPr>
            <p:cNvPr id="36903" name="Rectangle 39">
              <a:extLst>
                <a:ext uri="{FF2B5EF4-FFF2-40B4-BE49-F238E27FC236}">
                  <a16:creationId xmlns:a16="http://schemas.microsoft.com/office/drawing/2014/main" id="{37D4254B-D79B-4A0F-8C68-8EC7A45A6B51}"/>
                </a:ext>
              </a:extLst>
            </p:cNvPr>
            <p:cNvSpPr>
              <a:spLocks noChangeArrowheads="1"/>
            </p:cNvSpPr>
            <p:nvPr/>
          </p:nvSpPr>
          <p:spPr bwMode="auto">
            <a:xfrm>
              <a:off x="2062" y="2820"/>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0.06</a:t>
              </a:r>
              <a:endParaRPr lang="en-US" altLang="en-US" sz="2000"/>
            </a:p>
          </p:txBody>
        </p:sp>
        <p:sp>
          <p:nvSpPr>
            <p:cNvPr id="36904" name="Rectangle 40">
              <a:extLst>
                <a:ext uri="{FF2B5EF4-FFF2-40B4-BE49-F238E27FC236}">
                  <a16:creationId xmlns:a16="http://schemas.microsoft.com/office/drawing/2014/main" id="{7444CAF5-28E2-4EBE-9F0D-B975F025E1C0}"/>
                </a:ext>
              </a:extLst>
            </p:cNvPr>
            <p:cNvSpPr>
              <a:spLocks noChangeArrowheads="1"/>
            </p:cNvSpPr>
            <p:nvPr/>
          </p:nvSpPr>
          <p:spPr bwMode="auto">
            <a:xfrm>
              <a:off x="2930" y="2820"/>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2.75</a:t>
              </a:r>
              <a:endParaRPr lang="en-US" altLang="en-US" sz="2000"/>
            </a:p>
          </p:txBody>
        </p:sp>
        <p:sp>
          <p:nvSpPr>
            <p:cNvPr id="36905" name="Rectangle 41">
              <a:extLst>
                <a:ext uri="{FF2B5EF4-FFF2-40B4-BE49-F238E27FC236}">
                  <a16:creationId xmlns:a16="http://schemas.microsoft.com/office/drawing/2014/main" id="{2B1971FE-8E57-42B6-B96B-8298486A2DFC}"/>
                </a:ext>
              </a:extLst>
            </p:cNvPr>
            <p:cNvSpPr>
              <a:spLocks noChangeArrowheads="1"/>
            </p:cNvSpPr>
            <p:nvPr/>
          </p:nvSpPr>
          <p:spPr bwMode="auto">
            <a:xfrm>
              <a:off x="3729" y="2820"/>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6.92</a:t>
              </a:r>
              <a:endParaRPr lang="en-US" altLang="en-US" sz="2000"/>
            </a:p>
          </p:txBody>
        </p:sp>
        <p:sp>
          <p:nvSpPr>
            <p:cNvPr id="36906" name="Rectangle 42">
              <a:extLst>
                <a:ext uri="{FF2B5EF4-FFF2-40B4-BE49-F238E27FC236}">
                  <a16:creationId xmlns:a16="http://schemas.microsoft.com/office/drawing/2014/main" id="{EECED80A-B345-4019-B6F0-C0B02B7960F9}"/>
                </a:ext>
              </a:extLst>
            </p:cNvPr>
            <p:cNvSpPr>
              <a:spLocks noChangeArrowheads="1"/>
            </p:cNvSpPr>
            <p:nvPr/>
          </p:nvSpPr>
          <p:spPr bwMode="auto">
            <a:xfrm>
              <a:off x="4481" y="2820"/>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6.26</a:t>
              </a:r>
              <a:endParaRPr lang="en-US" altLang="en-US" sz="2000"/>
            </a:p>
          </p:txBody>
        </p:sp>
        <p:sp>
          <p:nvSpPr>
            <p:cNvPr id="36907" name="Rectangle 43">
              <a:extLst>
                <a:ext uri="{FF2B5EF4-FFF2-40B4-BE49-F238E27FC236}">
                  <a16:creationId xmlns:a16="http://schemas.microsoft.com/office/drawing/2014/main" id="{DEE1304E-C5F1-4CB6-9EAC-E8D786BD7F2A}"/>
                </a:ext>
              </a:extLst>
            </p:cNvPr>
            <p:cNvSpPr>
              <a:spLocks noChangeArrowheads="1"/>
            </p:cNvSpPr>
            <p:nvPr/>
          </p:nvSpPr>
          <p:spPr bwMode="auto">
            <a:xfrm>
              <a:off x="5197" y="2820"/>
              <a:ext cx="4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0.145</a:t>
              </a:r>
              <a:endParaRPr lang="en-US" altLang="en-US" sz="2000"/>
            </a:p>
          </p:txBody>
        </p:sp>
        <p:sp>
          <p:nvSpPr>
            <p:cNvPr id="36908" name="Rectangle 44">
              <a:extLst>
                <a:ext uri="{FF2B5EF4-FFF2-40B4-BE49-F238E27FC236}">
                  <a16:creationId xmlns:a16="http://schemas.microsoft.com/office/drawing/2014/main" id="{F2EB7675-A9D1-453F-B569-58D07A177831}"/>
                </a:ext>
              </a:extLst>
            </p:cNvPr>
            <p:cNvSpPr>
              <a:spLocks noChangeArrowheads="1"/>
            </p:cNvSpPr>
            <p:nvPr/>
          </p:nvSpPr>
          <p:spPr bwMode="auto">
            <a:xfrm>
              <a:off x="688" y="3031"/>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26.5</a:t>
              </a:r>
              <a:endParaRPr lang="en-US" altLang="en-US" sz="2000"/>
            </a:p>
          </p:txBody>
        </p:sp>
        <p:sp>
          <p:nvSpPr>
            <p:cNvPr id="36909" name="Rectangle 45">
              <a:extLst>
                <a:ext uri="{FF2B5EF4-FFF2-40B4-BE49-F238E27FC236}">
                  <a16:creationId xmlns:a16="http://schemas.microsoft.com/office/drawing/2014/main" id="{9CAA0EDA-D7BC-40AA-9C57-2FDE66F3ABE9}"/>
                </a:ext>
              </a:extLst>
            </p:cNvPr>
            <p:cNvSpPr>
              <a:spLocks noChangeArrowheads="1"/>
            </p:cNvSpPr>
            <p:nvPr/>
          </p:nvSpPr>
          <p:spPr bwMode="auto">
            <a:xfrm>
              <a:off x="1240" y="3031"/>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0.28</a:t>
              </a:r>
              <a:endParaRPr lang="en-US" altLang="en-US" sz="2000"/>
            </a:p>
          </p:txBody>
        </p:sp>
        <p:sp>
          <p:nvSpPr>
            <p:cNvPr id="36910" name="Rectangle 46">
              <a:extLst>
                <a:ext uri="{FF2B5EF4-FFF2-40B4-BE49-F238E27FC236}">
                  <a16:creationId xmlns:a16="http://schemas.microsoft.com/office/drawing/2014/main" id="{6240B275-8B68-48F1-A3C7-D41764AE68AD}"/>
                </a:ext>
              </a:extLst>
            </p:cNvPr>
            <p:cNvSpPr>
              <a:spLocks noChangeArrowheads="1"/>
            </p:cNvSpPr>
            <p:nvPr/>
          </p:nvSpPr>
          <p:spPr bwMode="auto">
            <a:xfrm>
              <a:off x="2062" y="3031"/>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0.05</a:t>
              </a:r>
              <a:endParaRPr lang="en-US" altLang="en-US" sz="2000"/>
            </a:p>
          </p:txBody>
        </p:sp>
        <p:sp>
          <p:nvSpPr>
            <p:cNvPr id="36911" name="Rectangle 47">
              <a:extLst>
                <a:ext uri="{FF2B5EF4-FFF2-40B4-BE49-F238E27FC236}">
                  <a16:creationId xmlns:a16="http://schemas.microsoft.com/office/drawing/2014/main" id="{AA1D8CDC-EFF6-4278-8D17-0BF0E584CF8E}"/>
                </a:ext>
              </a:extLst>
            </p:cNvPr>
            <p:cNvSpPr>
              <a:spLocks noChangeArrowheads="1"/>
            </p:cNvSpPr>
            <p:nvPr/>
          </p:nvSpPr>
          <p:spPr bwMode="auto">
            <a:xfrm>
              <a:off x="2930" y="3031"/>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2.97</a:t>
              </a:r>
              <a:endParaRPr lang="en-US" altLang="en-US" sz="2000"/>
            </a:p>
          </p:txBody>
        </p:sp>
        <p:sp>
          <p:nvSpPr>
            <p:cNvPr id="36912" name="Rectangle 48">
              <a:extLst>
                <a:ext uri="{FF2B5EF4-FFF2-40B4-BE49-F238E27FC236}">
                  <a16:creationId xmlns:a16="http://schemas.microsoft.com/office/drawing/2014/main" id="{93ACA403-6F0D-4B04-86F8-D17DC2BDEA41}"/>
                </a:ext>
              </a:extLst>
            </p:cNvPr>
            <p:cNvSpPr>
              <a:spLocks noChangeArrowheads="1"/>
            </p:cNvSpPr>
            <p:nvPr/>
          </p:nvSpPr>
          <p:spPr bwMode="auto">
            <a:xfrm>
              <a:off x="3729" y="3031"/>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8.91</a:t>
              </a:r>
              <a:endParaRPr lang="en-US" altLang="en-US" sz="2000"/>
            </a:p>
          </p:txBody>
        </p:sp>
        <p:sp>
          <p:nvSpPr>
            <p:cNvPr id="36913" name="Rectangle 49">
              <a:extLst>
                <a:ext uri="{FF2B5EF4-FFF2-40B4-BE49-F238E27FC236}">
                  <a16:creationId xmlns:a16="http://schemas.microsoft.com/office/drawing/2014/main" id="{9A4E325E-DD5C-4928-A9E6-CC0954A137BB}"/>
                </a:ext>
              </a:extLst>
            </p:cNvPr>
            <p:cNvSpPr>
              <a:spLocks noChangeArrowheads="1"/>
            </p:cNvSpPr>
            <p:nvPr/>
          </p:nvSpPr>
          <p:spPr bwMode="auto">
            <a:xfrm>
              <a:off x="4445" y="3031"/>
              <a:ext cx="4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10.39</a:t>
              </a:r>
              <a:endParaRPr lang="en-US" altLang="en-US" sz="2000"/>
            </a:p>
          </p:txBody>
        </p:sp>
        <p:sp>
          <p:nvSpPr>
            <p:cNvPr id="36914" name="Rectangle 50">
              <a:extLst>
                <a:ext uri="{FF2B5EF4-FFF2-40B4-BE49-F238E27FC236}">
                  <a16:creationId xmlns:a16="http://schemas.microsoft.com/office/drawing/2014/main" id="{408D314E-A7F1-4FAF-AE50-3EDB23D1185E}"/>
                </a:ext>
              </a:extLst>
            </p:cNvPr>
            <p:cNvSpPr>
              <a:spLocks noChangeArrowheads="1"/>
            </p:cNvSpPr>
            <p:nvPr/>
          </p:nvSpPr>
          <p:spPr bwMode="auto">
            <a:xfrm>
              <a:off x="5197" y="3031"/>
              <a:ext cx="4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0.241</a:t>
              </a:r>
              <a:endParaRPr lang="en-US" altLang="en-US" sz="2000"/>
            </a:p>
          </p:txBody>
        </p:sp>
        <p:sp>
          <p:nvSpPr>
            <p:cNvPr id="36915" name="Rectangle 51">
              <a:extLst>
                <a:ext uri="{FF2B5EF4-FFF2-40B4-BE49-F238E27FC236}">
                  <a16:creationId xmlns:a16="http://schemas.microsoft.com/office/drawing/2014/main" id="{1607CFBD-7708-4FF7-9818-E50104CFE63C}"/>
                </a:ext>
              </a:extLst>
            </p:cNvPr>
            <p:cNvSpPr>
              <a:spLocks noChangeArrowheads="1"/>
            </p:cNvSpPr>
            <p:nvPr/>
          </p:nvSpPr>
          <p:spPr bwMode="auto">
            <a:xfrm>
              <a:off x="817" y="324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34</a:t>
              </a:r>
              <a:endParaRPr lang="en-US" altLang="en-US" sz="2000"/>
            </a:p>
          </p:txBody>
        </p:sp>
        <p:sp>
          <p:nvSpPr>
            <p:cNvPr id="36916" name="Rectangle 52">
              <a:extLst>
                <a:ext uri="{FF2B5EF4-FFF2-40B4-BE49-F238E27FC236}">
                  <a16:creationId xmlns:a16="http://schemas.microsoft.com/office/drawing/2014/main" id="{2A0F2596-3075-47ED-89D9-3903B9151430}"/>
                </a:ext>
              </a:extLst>
            </p:cNvPr>
            <p:cNvSpPr>
              <a:spLocks noChangeArrowheads="1"/>
            </p:cNvSpPr>
            <p:nvPr/>
          </p:nvSpPr>
          <p:spPr bwMode="auto">
            <a:xfrm>
              <a:off x="1240" y="3244"/>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0.11</a:t>
              </a:r>
              <a:endParaRPr lang="en-US" altLang="en-US" sz="2000"/>
            </a:p>
          </p:txBody>
        </p:sp>
        <p:sp>
          <p:nvSpPr>
            <p:cNvPr id="36917" name="Rectangle 53">
              <a:extLst>
                <a:ext uri="{FF2B5EF4-FFF2-40B4-BE49-F238E27FC236}">
                  <a16:creationId xmlns:a16="http://schemas.microsoft.com/office/drawing/2014/main" id="{7540C5AD-1112-490B-A126-AE0A155F555B}"/>
                </a:ext>
              </a:extLst>
            </p:cNvPr>
            <p:cNvSpPr>
              <a:spLocks noChangeArrowheads="1"/>
            </p:cNvSpPr>
            <p:nvPr/>
          </p:nvSpPr>
          <p:spPr bwMode="auto">
            <a:xfrm>
              <a:off x="2062" y="3244"/>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0.02</a:t>
              </a:r>
              <a:endParaRPr lang="en-US" altLang="en-US" sz="2000"/>
            </a:p>
          </p:txBody>
        </p:sp>
        <p:sp>
          <p:nvSpPr>
            <p:cNvPr id="36918" name="Rectangle 54">
              <a:extLst>
                <a:ext uri="{FF2B5EF4-FFF2-40B4-BE49-F238E27FC236}">
                  <a16:creationId xmlns:a16="http://schemas.microsoft.com/office/drawing/2014/main" id="{AF6190F8-0076-4B21-8990-F26ACFC24F61}"/>
                </a:ext>
              </a:extLst>
            </p:cNvPr>
            <p:cNvSpPr>
              <a:spLocks noChangeArrowheads="1"/>
            </p:cNvSpPr>
            <p:nvPr/>
          </p:nvSpPr>
          <p:spPr bwMode="auto">
            <a:xfrm>
              <a:off x="2930" y="3244"/>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3.96</a:t>
              </a:r>
              <a:endParaRPr lang="en-US" altLang="en-US" sz="2000"/>
            </a:p>
          </p:txBody>
        </p:sp>
        <p:sp>
          <p:nvSpPr>
            <p:cNvPr id="36919" name="Rectangle 55">
              <a:extLst>
                <a:ext uri="{FF2B5EF4-FFF2-40B4-BE49-F238E27FC236}">
                  <a16:creationId xmlns:a16="http://schemas.microsoft.com/office/drawing/2014/main" id="{11C4E269-FAD6-44C1-98DA-A0AD10EB1566}"/>
                </a:ext>
              </a:extLst>
            </p:cNvPr>
            <p:cNvSpPr>
              <a:spLocks noChangeArrowheads="1"/>
            </p:cNvSpPr>
            <p:nvPr/>
          </p:nvSpPr>
          <p:spPr bwMode="auto">
            <a:xfrm>
              <a:off x="3729" y="3244"/>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8.58</a:t>
              </a:r>
              <a:endParaRPr lang="en-US" altLang="en-US" sz="2000"/>
            </a:p>
          </p:txBody>
        </p:sp>
        <p:sp>
          <p:nvSpPr>
            <p:cNvPr id="36920" name="Rectangle 56">
              <a:extLst>
                <a:ext uri="{FF2B5EF4-FFF2-40B4-BE49-F238E27FC236}">
                  <a16:creationId xmlns:a16="http://schemas.microsoft.com/office/drawing/2014/main" id="{6CE6FD2A-CA0B-4DD8-8B6C-F4318A447A0A}"/>
                </a:ext>
              </a:extLst>
            </p:cNvPr>
            <p:cNvSpPr>
              <a:spLocks noChangeArrowheads="1"/>
            </p:cNvSpPr>
            <p:nvPr/>
          </p:nvSpPr>
          <p:spPr bwMode="auto">
            <a:xfrm>
              <a:off x="4481" y="3244"/>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9.64</a:t>
              </a:r>
              <a:endParaRPr lang="en-US" altLang="en-US" sz="2000"/>
            </a:p>
          </p:txBody>
        </p:sp>
        <p:sp>
          <p:nvSpPr>
            <p:cNvPr id="36921" name="Rectangle 57">
              <a:extLst>
                <a:ext uri="{FF2B5EF4-FFF2-40B4-BE49-F238E27FC236}">
                  <a16:creationId xmlns:a16="http://schemas.microsoft.com/office/drawing/2014/main" id="{3A7134DC-CF12-479F-B6A5-524F2C7A706B}"/>
                </a:ext>
              </a:extLst>
            </p:cNvPr>
            <p:cNvSpPr>
              <a:spLocks noChangeArrowheads="1"/>
            </p:cNvSpPr>
            <p:nvPr/>
          </p:nvSpPr>
          <p:spPr bwMode="auto">
            <a:xfrm>
              <a:off x="5197" y="3244"/>
              <a:ext cx="4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0.224</a:t>
              </a:r>
              <a:endParaRPr lang="en-US" altLang="en-US" sz="2000"/>
            </a:p>
          </p:txBody>
        </p:sp>
        <p:sp>
          <p:nvSpPr>
            <p:cNvPr id="36922" name="Rectangle 58">
              <a:extLst>
                <a:ext uri="{FF2B5EF4-FFF2-40B4-BE49-F238E27FC236}">
                  <a16:creationId xmlns:a16="http://schemas.microsoft.com/office/drawing/2014/main" id="{7D8C3A9F-5E23-44A9-A68A-B994BF4AC34F}"/>
                </a:ext>
              </a:extLst>
            </p:cNvPr>
            <p:cNvSpPr>
              <a:spLocks noChangeArrowheads="1"/>
            </p:cNvSpPr>
            <p:nvPr/>
          </p:nvSpPr>
          <p:spPr bwMode="auto">
            <a:xfrm>
              <a:off x="817" y="3456"/>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39</a:t>
              </a:r>
              <a:endParaRPr lang="en-US" altLang="en-US" sz="2000"/>
            </a:p>
          </p:txBody>
        </p:sp>
        <p:sp>
          <p:nvSpPr>
            <p:cNvPr id="36923" name="Rectangle 59">
              <a:extLst>
                <a:ext uri="{FF2B5EF4-FFF2-40B4-BE49-F238E27FC236}">
                  <a16:creationId xmlns:a16="http://schemas.microsoft.com/office/drawing/2014/main" id="{EDFBD5D8-EE98-4DE6-B779-58C1B6F42C0C}"/>
                </a:ext>
              </a:extLst>
            </p:cNvPr>
            <p:cNvSpPr>
              <a:spLocks noChangeArrowheads="1"/>
            </p:cNvSpPr>
            <p:nvPr/>
          </p:nvSpPr>
          <p:spPr bwMode="auto">
            <a:xfrm>
              <a:off x="1240" y="3456"/>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0.04</a:t>
              </a:r>
              <a:endParaRPr lang="en-US" altLang="en-US" sz="2000"/>
            </a:p>
          </p:txBody>
        </p:sp>
        <p:sp>
          <p:nvSpPr>
            <p:cNvPr id="36924" name="Rectangle 60">
              <a:extLst>
                <a:ext uri="{FF2B5EF4-FFF2-40B4-BE49-F238E27FC236}">
                  <a16:creationId xmlns:a16="http://schemas.microsoft.com/office/drawing/2014/main" id="{54F4CCBC-4511-47BF-BEB4-E80239747355}"/>
                </a:ext>
              </a:extLst>
            </p:cNvPr>
            <p:cNvSpPr>
              <a:spLocks noChangeArrowheads="1"/>
            </p:cNvSpPr>
            <p:nvPr/>
          </p:nvSpPr>
          <p:spPr bwMode="auto">
            <a:xfrm>
              <a:off x="2062" y="3456"/>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0.01</a:t>
              </a:r>
              <a:endParaRPr lang="en-US" altLang="en-US" sz="2000"/>
            </a:p>
          </p:txBody>
        </p:sp>
        <p:sp>
          <p:nvSpPr>
            <p:cNvPr id="36925" name="Rectangle 61">
              <a:extLst>
                <a:ext uri="{FF2B5EF4-FFF2-40B4-BE49-F238E27FC236}">
                  <a16:creationId xmlns:a16="http://schemas.microsoft.com/office/drawing/2014/main" id="{4CAAED08-FEF0-4C0C-84A9-AB13B47CFC13}"/>
                </a:ext>
              </a:extLst>
            </p:cNvPr>
            <p:cNvSpPr>
              <a:spLocks noChangeArrowheads="1"/>
            </p:cNvSpPr>
            <p:nvPr/>
          </p:nvSpPr>
          <p:spPr bwMode="auto">
            <a:xfrm>
              <a:off x="2930" y="3456"/>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4.86</a:t>
              </a:r>
              <a:endParaRPr lang="en-US" altLang="en-US" sz="2000"/>
            </a:p>
          </p:txBody>
        </p:sp>
        <p:sp>
          <p:nvSpPr>
            <p:cNvPr id="36926" name="Rectangle 62">
              <a:extLst>
                <a:ext uri="{FF2B5EF4-FFF2-40B4-BE49-F238E27FC236}">
                  <a16:creationId xmlns:a16="http://schemas.microsoft.com/office/drawing/2014/main" id="{793337D6-59FF-4FB5-A749-DED0C67B0EC0}"/>
                </a:ext>
              </a:extLst>
            </p:cNvPr>
            <p:cNvSpPr>
              <a:spLocks noChangeArrowheads="1"/>
            </p:cNvSpPr>
            <p:nvPr/>
          </p:nvSpPr>
          <p:spPr bwMode="auto">
            <a:xfrm>
              <a:off x="3729" y="3456"/>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8.02</a:t>
              </a:r>
              <a:endParaRPr lang="en-US" altLang="en-US" sz="2000"/>
            </a:p>
          </p:txBody>
        </p:sp>
        <p:sp>
          <p:nvSpPr>
            <p:cNvPr id="36927" name="Rectangle 63">
              <a:extLst>
                <a:ext uri="{FF2B5EF4-FFF2-40B4-BE49-F238E27FC236}">
                  <a16:creationId xmlns:a16="http://schemas.microsoft.com/office/drawing/2014/main" id="{C5B62A32-0392-48C1-854E-DD29EAF98027}"/>
                </a:ext>
              </a:extLst>
            </p:cNvPr>
            <p:cNvSpPr>
              <a:spLocks noChangeArrowheads="1"/>
            </p:cNvSpPr>
            <p:nvPr/>
          </p:nvSpPr>
          <p:spPr bwMode="auto">
            <a:xfrm>
              <a:off x="4481" y="3456"/>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8.42</a:t>
              </a:r>
              <a:endParaRPr lang="en-US" altLang="en-US" sz="2000"/>
            </a:p>
          </p:txBody>
        </p:sp>
        <p:sp>
          <p:nvSpPr>
            <p:cNvPr id="36928" name="Rectangle 64">
              <a:extLst>
                <a:ext uri="{FF2B5EF4-FFF2-40B4-BE49-F238E27FC236}">
                  <a16:creationId xmlns:a16="http://schemas.microsoft.com/office/drawing/2014/main" id="{55FE9112-0362-48A1-ADD8-EE37183D1AFF}"/>
                </a:ext>
              </a:extLst>
            </p:cNvPr>
            <p:cNvSpPr>
              <a:spLocks noChangeArrowheads="1"/>
            </p:cNvSpPr>
            <p:nvPr/>
          </p:nvSpPr>
          <p:spPr bwMode="auto">
            <a:xfrm>
              <a:off x="5197" y="3456"/>
              <a:ext cx="4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Arial" panose="020B0604020202020204" pitchFamily="34" charset="0"/>
                </a:rPr>
                <a:t>0.196</a:t>
              </a:r>
              <a:endParaRPr lang="en-US" altLang="en-US" sz="2000"/>
            </a:p>
          </p:txBody>
        </p:sp>
        <p:sp>
          <p:nvSpPr>
            <p:cNvPr id="36929" name="Line 65">
              <a:extLst>
                <a:ext uri="{FF2B5EF4-FFF2-40B4-BE49-F238E27FC236}">
                  <a16:creationId xmlns:a16="http://schemas.microsoft.com/office/drawing/2014/main" id="{529FE9F4-2E87-4008-BA9E-3679A5DA4F11}"/>
                </a:ext>
              </a:extLst>
            </p:cNvPr>
            <p:cNvSpPr>
              <a:spLocks noChangeShapeType="1"/>
            </p:cNvSpPr>
            <p:nvPr/>
          </p:nvSpPr>
          <p:spPr bwMode="auto">
            <a:xfrm>
              <a:off x="505" y="1706"/>
              <a:ext cx="52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0" name="Line 66">
              <a:extLst>
                <a:ext uri="{FF2B5EF4-FFF2-40B4-BE49-F238E27FC236}">
                  <a16:creationId xmlns:a16="http://schemas.microsoft.com/office/drawing/2014/main" id="{8EE320A0-EA41-4998-890F-20BE9E75B95D}"/>
                </a:ext>
              </a:extLst>
            </p:cNvPr>
            <p:cNvSpPr>
              <a:spLocks noChangeShapeType="1"/>
            </p:cNvSpPr>
            <p:nvPr/>
          </p:nvSpPr>
          <p:spPr bwMode="auto">
            <a:xfrm>
              <a:off x="524" y="2172"/>
              <a:ext cx="52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1" name="Rectangle 67">
              <a:extLst>
                <a:ext uri="{FF2B5EF4-FFF2-40B4-BE49-F238E27FC236}">
                  <a16:creationId xmlns:a16="http://schemas.microsoft.com/office/drawing/2014/main" id="{1FFB30DE-310A-4F94-BEA9-4A71FA0E52F3}"/>
                </a:ext>
              </a:extLst>
            </p:cNvPr>
            <p:cNvSpPr>
              <a:spLocks noChangeArrowheads="1"/>
            </p:cNvSpPr>
            <p:nvPr/>
          </p:nvSpPr>
          <p:spPr bwMode="auto">
            <a:xfrm>
              <a:off x="524" y="2172"/>
              <a:ext cx="523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32" name="Line 68">
              <a:extLst>
                <a:ext uri="{FF2B5EF4-FFF2-40B4-BE49-F238E27FC236}">
                  <a16:creationId xmlns:a16="http://schemas.microsoft.com/office/drawing/2014/main" id="{0E7EDB5D-14A9-4F9D-BF38-BBB6C46F8FDD}"/>
                </a:ext>
              </a:extLst>
            </p:cNvPr>
            <p:cNvSpPr>
              <a:spLocks noChangeShapeType="1"/>
            </p:cNvSpPr>
            <p:nvPr/>
          </p:nvSpPr>
          <p:spPr bwMode="auto">
            <a:xfrm>
              <a:off x="513" y="3655"/>
              <a:ext cx="52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6258" name="Picture 2">
            <a:extLst>
              <a:ext uri="{FF2B5EF4-FFF2-40B4-BE49-F238E27FC236}">
                <a16:creationId xmlns:a16="http://schemas.microsoft.com/office/drawing/2014/main" id="{C2CD7100-2FCE-4731-88AA-4BD65D117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565" b="6854"/>
          <a:stretch>
            <a:fillRect/>
          </a:stretch>
        </p:blipFill>
        <p:spPr bwMode="auto">
          <a:xfrm>
            <a:off x="717550" y="1204913"/>
            <a:ext cx="7615238" cy="5141912"/>
          </a:xfrm>
          <a:prstGeom prst="rect">
            <a:avLst/>
          </a:prstGeom>
          <a:solidFill>
            <a:schemeClr val="bg1"/>
          </a:solidFill>
        </p:spPr>
      </p:pic>
      <p:sp>
        <p:nvSpPr>
          <p:cNvPr id="96259" name="Rectangle 3">
            <a:extLst>
              <a:ext uri="{FF2B5EF4-FFF2-40B4-BE49-F238E27FC236}">
                <a16:creationId xmlns:a16="http://schemas.microsoft.com/office/drawing/2014/main" id="{EA375D05-1FDC-4018-8220-0E8CA846C08D}"/>
              </a:ext>
            </a:extLst>
          </p:cNvPr>
          <p:cNvSpPr>
            <a:spLocks noGrp="1" noChangeArrowheads="1"/>
          </p:cNvSpPr>
          <p:nvPr>
            <p:ph type="title"/>
          </p:nvPr>
        </p:nvSpPr>
        <p:spPr>
          <a:xfrm>
            <a:off x="166688" y="0"/>
            <a:ext cx="8977312" cy="1436688"/>
          </a:xfrm>
        </p:spPr>
        <p:txBody>
          <a:bodyPr/>
          <a:lstStyle/>
          <a:p>
            <a:r>
              <a:rPr lang="en-US" altLang="en-US" sz="3200"/>
              <a:t>Snow temperature measurements useful to track and validate model energy content needed to predict for the onset of snowmelt</a:t>
            </a:r>
          </a:p>
        </p:txBody>
      </p:sp>
      <p:sp>
        <p:nvSpPr>
          <p:cNvPr id="96260" name="Rectangle 4">
            <a:extLst>
              <a:ext uri="{FF2B5EF4-FFF2-40B4-BE49-F238E27FC236}">
                <a16:creationId xmlns:a16="http://schemas.microsoft.com/office/drawing/2014/main" id="{BF1B4650-8398-4343-A120-AB316BBF26B1}"/>
              </a:ext>
            </a:extLst>
          </p:cNvPr>
          <p:cNvSpPr>
            <a:spLocks noChangeArrowheads="1"/>
          </p:cNvSpPr>
          <p:nvPr/>
        </p:nvSpPr>
        <p:spPr bwMode="auto">
          <a:xfrm>
            <a:off x="0" y="6400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t>Luce, C. H. and D. G. Tarboton, (2001), "A Modified Force-Restore Approach to Modeling Snow-Surface Heat Fluxes," </a:t>
            </a:r>
            <a:r>
              <a:rPr lang="en-US" altLang="en-US" sz="1200" u="sng"/>
              <a:t>Proceedings of the 69th Annual Western Snow Conference</a:t>
            </a:r>
            <a:r>
              <a:rPr lang="en-US" altLang="en-US" sz="1200"/>
              <a:t>, Sun Valley, Idaho.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33" name="Rectangle 521">
            <a:extLst>
              <a:ext uri="{FF2B5EF4-FFF2-40B4-BE49-F238E27FC236}">
                <a16:creationId xmlns:a16="http://schemas.microsoft.com/office/drawing/2014/main" id="{E5B6F31A-DC4A-4848-B4C2-71230E4007E3}"/>
              </a:ext>
            </a:extLst>
          </p:cNvPr>
          <p:cNvSpPr>
            <a:spLocks noGrp="1" noChangeArrowheads="1"/>
          </p:cNvSpPr>
          <p:nvPr>
            <p:ph type="title"/>
          </p:nvPr>
        </p:nvSpPr>
        <p:spPr/>
        <p:txBody>
          <a:bodyPr/>
          <a:lstStyle/>
          <a:p>
            <a:r>
              <a:rPr lang="en-US" altLang="en-US"/>
              <a:t>Important issues not mentioned</a:t>
            </a:r>
          </a:p>
        </p:txBody>
      </p:sp>
      <p:sp>
        <p:nvSpPr>
          <p:cNvPr id="39434" name="Rectangle 522">
            <a:extLst>
              <a:ext uri="{FF2B5EF4-FFF2-40B4-BE49-F238E27FC236}">
                <a16:creationId xmlns:a16="http://schemas.microsoft.com/office/drawing/2014/main" id="{406BAFE1-2D36-4EAD-8F4A-9CFE117D3C37}"/>
              </a:ext>
            </a:extLst>
          </p:cNvPr>
          <p:cNvSpPr>
            <a:spLocks noGrp="1" noChangeArrowheads="1"/>
          </p:cNvSpPr>
          <p:nvPr>
            <p:ph type="body" idx="1"/>
          </p:nvPr>
        </p:nvSpPr>
        <p:spPr>
          <a:xfrm>
            <a:off x="1311275" y="1827213"/>
            <a:ext cx="7313613" cy="5030787"/>
          </a:xfrm>
        </p:spPr>
        <p:txBody>
          <a:bodyPr/>
          <a:lstStyle/>
          <a:p>
            <a:pPr>
              <a:lnSpc>
                <a:spcPct val="90000"/>
              </a:lnSpc>
            </a:pPr>
            <a:r>
              <a:rPr lang="en-US" altLang="en-US"/>
              <a:t>Sublimation</a:t>
            </a:r>
          </a:p>
          <a:p>
            <a:pPr>
              <a:lnSpc>
                <a:spcPct val="90000"/>
              </a:lnSpc>
            </a:pPr>
            <a:r>
              <a:rPr lang="en-US" altLang="en-US"/>
              <a:t>Interception and the role of vegetation</a:t>
            </a:r>
          </a:p>
          <a:p>
            <a:pPr>
              <a:lnSpc>
                <a:spcPct val="90000"/>
              </a:lnSpc>
            </a:pPr>
            <a:r>
              <a:rPr lang="en-US" altLang="en-US"/>
              <a:t>Local advection effects on energy balance</a:t>
            </a:r>
          </a:p>
          <a:p>
            <a:pPr>
              <a:lnSpc>
                <a:spcPct val="90000"/>
              </a:lnSpc>
            </a:pPr>
            <a:r>
              <a:rPr lang="en-US" altLang="en-US"/>
              <a:t>Within snow flow processes resulting in</a:t>
            </a:r>
          </a:p>
          <a:p>
            <a:pPr lvl="1">
              <a:lnSpc>
                <a:spcPct val="90000"/>
              </a:lnSpc>
            </a:pPr>
            <a:r>
              <a:rPr lang="en-US" altLang="en-US"/>
              <a:t>Fingers</a:t>
            </a:r>
          </a:p>
          <a:p>
            <a:pPr lvl="1">
              <a:lnSpc>
                <a:spcPct val="90000"/>
              </a:lnSpc>
            </a:pPr>
            <a:r>
              <a:rPr lang="en-US" altLang="en-US"/>
              <a:t>Ice columns and lenses</a:t>
            </a:r>
          </a:p>
          <a:p>
            <a:pPr lvl="1">
              <a:lnSpc>
                <a:spcPct val="90000"/>
              </a:lnSpc>
            </a:pPr>
            <a:r>
              <a:rPr lang="en-US" altLang="en-US"/>
              <a:t>Implications for runoff generation of concentrated surface water input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C3EA479-F0D2-437C-BDB7-900EC403DBE5}"/>
              </a:ext>
            </a:extLst>
          </p:cNvPr>
          <p:cNvSpPr>
            <a:spLocks noGrp="1" noChangeArrowheads="1"/>
          </p:cNvSpPr>
          <p:nvPr>
            <p:ph type="title"/>
          </p:nvPr>
        </p:nvSpPr>
        <p:spPr/>
        <p:txBody>
          <a:bodyPr/>
          <a:lstStyle/>
          <a:p>
            <a:r>
              <a:rPr lang="en-US" altLang="en-US" sz="3200"/>
              <a:t>Potential effects of climate change on snow</a:t>
            </a:r>
          </a:p>
        </p:txBody>
      </p:sp>
      <p:sp>
        <p:nvSpPr>
          <p:cNvPr id="13315" name="Rectangle 3">
            <a:extLst>
              <a:ext uri="{FF2B5EF4-FFF2-40B4-BE49-F238E27FC236}">
                <a16:creationId xmlns:a16="http://schemas.microsoft.com/office/drawing/2014/main" id="{30C53E1C-4521-4C2A-BA54-323A4C828CAE}"/>
              </a:ext>
            </a:extLst>
          </p:cNvPr>
          <p:cNvSpPr>
            <a:spLocks noGrp="1" noChangeArrowheads="1"/>
          </p:cNvSpPr>
          <p:nvPr>
            <p:ph type="body" idx="1"/>
          </p:nvPr>
        </p:nvSpPr>
        <p:spPr>
          <a:xfrm>
            <a:off x="1370013" y="1827213"/>
            <a:ext cx="7313612" cy="4727575"/>
          </a:xfrm>
        </p:spPr>
        <p:txBody>
          <a:bodyPr/>
          <a:lstStyle/>
          <a:p>
            <a:pPr>
              <a:spcBef>
                <a:spcPct val="100000"/>
              </a:spcBef>
            </a:pPr>
            <a:r>
              <a:rPr lang="en-US" altLang="en-US"/>
              <a:t>Advance in snowmelt timing</a:t>
            </a:r>
          </a:p>
          <a:p>
            <a:pPr>
              <a:spcBef>
                <a:spcPct val="100000"/>
              </a:spcBef>
            </a:pPr>
            <a:r>
              <a:rPr lang="en-US" altLang="en-US"/>
              <a:t>Smaller snow pack area</a:t>
            </a:r>
          </a:p>
          <a:p>
            <a:pPr>
              <a:spcBef>
                <a:spcPct val="100000"/>
              </a:spcBef>
            </a:pPr>
            <a:r>
              <a:rPr lang="en-US" altLang="en-US"/>
              <a:t>Uncertainty in regional variability </a:t>
            </a:r>
          </a:p>
          <a:p>
            <a:pPr>
              <a:spcBef>
                <a:spcPct val="100000"/>
              </a:spcBef>
              <a:buFont typeface="Wingdings" panose="05000000000000000000" pitchFamily="2" charset="2"/>
              <a:buNone/>
            </a:pPr>
            <a:r>
              <a:rPr lang="en-US" altLang="en-US"/>
              <a:t>	(need more research to examine trends, patterns, feedback and nonlinear dynamics. e.g. Mote, 2003, GRL)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0CE96733-DC33-41AA-B5F1-B35BCCA5CD70}"/>
              </a:ext>
            </a:extLst>
          </p:cNvPr>
          <p:cNvSpPr>
            <a:spLocks noGrp="1" noChangeArrowheads="1"/>
          </p:cNvSpPr>
          <p:nvPr>
            <p:ph type="title"/>
          </p:nvPr>
        </p:nvSpPr>
        <p:spPr/>
        <p:txBody>
          <a:bodyPr/>
          <a:lstStyle/>
          <a:p>
            <a:r>
              <a:rPr lang="en-US" altLang="en-US" sz="3200"/>
              <a:t>Challenges to understanding snow and runoff processes in a variable climate</a:t>
            </a:r>
          </a:p>
        </p:txBody>
      </p:sp>
      <p:sp>
        <p:nvSpPr>
          <p:cNvPr id="100355" name="Rectangle 3">
            <a:extLst>
              <a:ext uri="{FF2B5EF4-FFF2-40B4-BE49-F238E27FC236}">
                <a16:creationId xmlns:a16="http://schemas.microsoft.com/office/drawing/2014/main" id="{953144B6-7CB7-40B1-8E1A-BA78D61A8D53}"/>
              </a:ext>
            </a:extLst>
          </p:cNvPr>
          <p:cNvSpPr>
            <a:spLocks noGrp="1" noChangeArrowheads="1"/>
          </p:cNvSpPr>
          <p:nvPr>
            <p:ph type="body" idx="1"/>
          </p:nvPr>
        </p:nvSpPr>
        <p:spPr>
          <a:xfrm>
            <a:off x="1370013" y="1827213"/>
            <a:ext cx="7313612" cy="4738687"/>
          </a:xfrm>
        </p:spPr>
        <p:txBody>
          <a:bodyPr/>
          <a:lstStyle/>
          <a:p>
            <a:r>
              <a:rPr lang="en-US" altLang="en-US"/>
              <a:t>Quantifying and measuring input precipitation/snowfall</a:t>
            </a:r>
          </a:p>
          <a:p>
            <a:pPr lvl="1"/>
            <a:r>
              <a:rPr lang="en-US" altLang="en-US"/>
              <a:t>basin average and spatial patterns</a:t>
            </a:r>
          </a:p>
          <a:p>
            <a:r>
              <a:rPr lang="en-US" altLang="en-US"/>
              <a:t>Measuring SWE over large areas</a:t>
            </a:r>
          </a:p>
          <a:p>
            <a:pPr lvl="1"/>
            <a:r>
              <a:rPr lang="en-US" altLang="en-US"/>
              <a:t>spatial patterns</a:t>
            </a:r>
          </a:p>
          <a:p>
            <a:r>
              <a:rPr lang="en-US" altLang="en-US"/>
              <a:t>Integration of remote sensing and ground observations and modeling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8B175E37-C8D5-4B38-A3B1-D747C9D510AD}"/>
              </a:ext>
            </a:extLst>
          </p:cNvPr>
          <p:cNvSpPr>
            <a:spLocks noGrp="1" noChangeArrowheads="1"/>
          </p:cNvSpPr>
          <p:nvPr>
            <p:ph type="title"/>
          </p:nvPr>
        </p:nvSpPr>
        <p:spPr/>
        <p:txBody>
          <a:bodyPr/>
          <a:lstStyle/>
          <a:p>
            <a:r>
              <a:rPr lang="en-US" altLang="en-US"/>
              <a:t>Challenges contd.</a:t>
            </a:r>
          </a:p>
        </p:txBody>
      </p:sp>
      <p:sp>
        <p:nvSpPr>
          <p:cNvPr id="102403" name="Rectangle 3">
            <a:extLst>
              <a:ext uri="{FF2B5EF4-FFF2-40B4-BE49-F238E27FC236}">
                <a16:creationId xmlns:a16="http://schemas.microsoft.com/office/drawing/2014/main" id="{BB690206-CC36-4D36-96C9-670371CF8945}"/>
              </a:ext>
            </a:extLst>
          </p:cNvPr>
          <p:cNvSpPr>
            <a:spLocks noGrp="1" noChangeArrowheads="1"/>
          </p:cNvSpPr>
          <p:nvPr>
            <p:ph type="body" idx="1"/>
          </p:nvPr>
        </p:nvSpPr>
        <p:spPr/>
        <p:txBody>
          <a:bodyPr/>
          <a:lstStyle/>
          <a:p>
            <a:r>
              <a:rPr lang="en-US" altLang="en-US"/>
              <a:t>Quantifying and understanding heterogeneity</a:t>
            </a:r>
          </a:p>
          <a:p>
            <a:pPr lvl="1"/>
            <a:r>
              <a:rPr lang="en-US" altLang="en-US"/>
              <a:t>Improve blowing snow models</a:t>
            </a:r>
          </a:p>
          <a:p>
            <a:pPr lvl="1"/>
            <a:r>
              <a:rPr lang="en-US" altLang="en-US"/>
              <a:t>Improve relationships with topography (generalization)</a:t>
            </a:r>
          </a:p>
          <a:p>
            <a:pPr lvl="1"/>
            <a:r>
              <a:rPr lang="en-US" altLang="en-US"/>
              <a:t>Improve representations of sub grid variability (watershed scale and up)</a:t>
            </a:r>
          </a:p>
          <a:p>
            <a:r>
              <a:rPr lang="en-US" altLang="en-US"/>
              <a:t>Better quantify snow thermal properties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C70F8A5F-F831-465A-AB77-6F01293DBD45}"/>
              </a:ext>
            </a:extLst>
          </p:cNvPr>
          <p:cNvSpPr>
            <a:spLocks noGrp="1" noChangeArrowheads="1"/>
          </p:cNvSpPr>
          <p:nvPr>
            <p:ph type="title"/>
          </p:nvPr>
        </p:nvSpPr>
        <p:spPr/>
        <p:txBody>
          <a:bodyPr/>
          <a:lstStyle/>
          <a:p>
            <a:r>
              <a:rPr lang="en-US" altLang="en-US" sz="3200"/>
              <a:t>Quantifying snowmelt runoff requires knowledge of</a:t>
            </a:r>
          </a:p>
        </p:txBody>
      </p:sp>
      <p:sp>
        <p:nvSpPr>
          <p:cNvPr id="56323" name="Rectangle 3">
            <a:extLst>
              <a:ext uri="{FF2B5EF4-FFF2-40B4-BE49-F238E27FC236}">
                <a16:creationId xmlns:a16="http://schemas.microsoft.com/office/drawing/2014/main" id="{29B5446B-D9F5-4723-AD1F-D9E65103B8FA}"/>
              </a:ext>
            </a:extLst>
          </p:cNvPr>
          <p:cNvSpPr>
            <a:spLocks noGrp="1" noChangeArrowheads="1"/>
          </p:cNvSpPr>
          <p:nvPr>
            <p:ph type="body" idx="1"/>
          </p:nvPr>
        </p:nvSpPr>
        <p:spPr>
          <a:xfrm>
            <a:off x="1143000" y="1981200"/>
            <a:ext cx="7467600" cy="4114800"/>
          </a:xfrm>
        </p:spPr>
        <p:txBody>
          <a:bodyPr/>
          <a:lstStyle/>
          <a:p>
            <a:r>
              <a:rPr lang="en-US" altLang="en-US"/>
              <a:t>the </a:t>
            </a:r>
            <a:r>
              <a:rPr lang="en-US" altLang="en-US">
                <a:solidFill>
                  <a:srgbClr val="FF3300"/>
                </a:solidFill>
              </a:rPr>
              <a:t>quantity</a:t>
            </a:r>
            <a:r>
              <a:rPr lang="en-US" altLang="en-US"/>
              <a:t> of water held in snow packs</a:t>
            </a:r>
          </a:p>
          <a:p>
            <a:r>
              <a:rPr lang="en-US" altLang="en-US"/>
              <a:t>the magnitude and rate of water </a:t>
            </a:r>
            <a:r>
              <a:rPr lang="en-US" altLang="en-US">
                <a:solidFill>
                  <a:srgbClr val="FF3300"/>
                </a:solidFill>
              </a:rPr>
              <a:t>lost</a:t>
            </a:r>
            <a:r>
              <a:rPr lang="en-US" altLang="en-US"/>
              <a:t> to the atmosphere by </a:t>
            </a:r>
            <a:r>
              <a:rPr lang="en-US" altLang="en-US">
                <a:solidFill>
                  <a:srgbClr val="FF3300"/>
                </a:solidFill>
              </a:rPr>
              <a:t>sublimation</a:t>
            </a:r>
            <a:endParaRPr lang="en-US" altLang="en-US"/>
          </a:p>
          <a:p>
            <a:r>
              <a:rPr lang="en-US" altLang="en-US"/>
              <a:t>the timing, rate, and magnitude of </a:t>
            </a:r>
            <a:r>
              <a:rPr lang="en-US" altLang="en-US">
                <a:solidFill>
                  <a:srgbClr val="FF3300"/>
                </a:solidFill>
              </a:rPr>
              <a:t>snow melt</a:t>
            </a:r>
          </a:p>
          <a:p>
            <a:r>
              <a:rPr lang="en-US" altLang="en-US"/>
              <a:t>the </a:t>
            </a:r>
            <a:r>
              <a:rPr lang="en-US" altLang="en-US">
                <a:solidFill>
                  <a:srgbClr val="FF3300"/>
                </a:solidFill>
              </a:rPr>
              <a:t>fate</a:t>
            </a:r>
            <a:r>
              <a:rPr lang="en-US" altLang="en-US"/>
              <a:t> of melt water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828B6EB-A2FC-4D20-84E5-F9D90DE43A0B}"/>
              </a:ext>
            </a:extLst>
          </p:cNvPr>
          <p:cNvSpPr>
            <a:spLocks noGrp="1" noChangeArrowheads="1"/>
          </p:cNvSpPr>
          <p:nvPr>
            <p:ph type="title"/>
          </p:nvPr>
        </p:nvSpPr>
        <p:spPr/>
        <p:txBody>
          <a:bodyPr/>
          <a:lstStyle/>
          <a:p>
            <a:r>
              <a:rPr lang="en-US" altLang="en-US" sz="3200"/>
              <a:t>Attributes of Snow Important in Runoff</a:t>
            </a:r>
          </a:p>
        </p:txBody>
      </p:sp>
      <p:sp>
        <p:nvSpPr>
          <p:cNvPr id="15363" name="Rectangle 3">
            <a:extLst>
              <a:ext uri="{FF2B5EF4-FFF2-40B4-BE49-F238E27FC236}">
                <a16:creationId xmlns:a16="http://schemas.microsoft.com/office/drawing/2014/main" id="{2CCD5DCC-D9DB-4BEE-AE6B-F763BCB88ADA}"/>
              </a:ext>
            </a:extLst>
          </p:cNvPr>
          <p:cNvSpPr>
            <a:spLocks noGrp="1" noChangeArrowheads="1"/>
          </p:cNvSpPr>
          <p:nvPr>
            <p:ph type="body" idx="1"/>
          </p:nvPr>
        </p:nvSpPr>
        <p:spPr>
          <a:xfrm>
            <a:off x="1371600" y="2133600"/>
            <a:ext cx="7313613" cy="4114800"/>
          </a:xfrm>
        </p:spPr>
        <p:txBody>
          <a:bodyPr/>
          <a:lstStyle/>
          <a:p>
            <a:pPr>
              <a:spcBef>
                <a:spcPct val="100000"/>
              </a:spcBef>
            </a:pPr>
            <a:r>
              <a:rPr lang="en-US" altLang="en-US"/>
              <a:t>Snow Water Equivalent</a:t>
            </a:r>
          </a:p>
          <a:p>
            <a:pPr>
              <a:spcBef>
                <a:spcPct val="100000"/>
              </a:spcBef>
            </a:pPr>
            <a:r>
              <a:rPr lang="en-US" altLang="en-US"/>
              <a:t>Heterogeneity</a:t>
            </a:r>
          </a:p>
          <a:p>
            <a:pPr>
              <a:spcBef>
                <a:spcPct val="100000"/>
              </a:spcBef>
            </a:pPr>
            <a:r>
              <a:rPr lang="en-US" altLang="en-US"/>
              <a:t>Thermal properties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6F5CAE2-6320-48D3-9AC1-593EF544E820}"/>
              </a:ext>
            </a:extLst>
          </p:cNvPr>
          <p:cNvSpPr>
            <a:spLocks noGrp="1" noChangeArrowheads="1"/>
          </p:cNvSpPr>
          <p:nvPr>
            <p:ph type="title"/>
          </p:nvPr>
        </p:nvSpPr>
        <p:spPr/>
        <p:txBody>
          <a:bodyPr/>
          <a:lstStyle/>
          <a:p>
            <a:r>
              <a:rPr lang="en-US" altLang="en-US" sz="3200"/>
              <a:t>Quantifying Snow Water Equivalent</a:t>
            </a:r>
          </a:p>
        </p:txBody>
      </p:sp>
      <p:pic>
        <p:nvPicPr>
          <p:cNvPr id="45060" name="Picture 4" descr="snowprob">
            <a:extLst>
              <a:ext uri="{FF2B5EF4-FFF2-40B4-BE49-F238E27FC236}">
                <a16:creationId xmlns:a16="http://schemas.microsoft.com/office/drawing/2014/main" id="{6654837C-D1AF-41A7-A9C8-DBED7F5CF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16263"/>
            <a:ext cx="2117725" cy="3741737"/>
          </a:xfrm>
          <a:prstGeom prst="rect">
            <a:avLst/>
          </a:prstGeom>
          <a:noFill/>
          <a:extLst>
            <a:ext uri="{909E8E84-426E-40DD-AFC4-6F175D3DCCD1}">
              <a14:hiddenFill xmlns:a14="http://schemas.microsoft.com/office/drawing/2010/main">
                <a:solidFill>
                  <a:srgbClr val="FFFFFF"/>
                </a:solidFill>
              </a14:hiddenFill>
            </a:ext>
          </a:extLst>
        </p:spPr>
      </p:pic>
      <p:pic>
        <p:nvPicPr>
          <p:cNvPr id="45062" name="Picture 6" descr="pillow4">
            <a:extLst>
              <a:ext uri="{FF2B5EF4-FFF2-40B4-BE49-F238E27FC236}">
                <a16:creationId xmlns:a16="http://schemas.microsoft.com/office/drawing/2014/main" id="{C795300E-BC20-497D-A8B0-275A7D0E0D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468813"/>
            <a:ext cx="3352800" cy="2389187"/>
          </a:xfrm>
          <a:prstGeom prst="rect">
            <a:avLst/>
          </a:prstGeom>
          <a:noFill/>
          <a:extLst>
            <a:ext uri="{909E8E84-426E-40DD-AFC4-6F175D3DCCD1}">
              <a14:hiddenFill xmlns:a14="http://schemas.microsoft.com/office/drawing/2010/main">
                <a:solidFill>
                  <a:srgbClr val="FFFFFF"/>
                </a:solidFill>
              </a14:hiddenFill>
            </a:ext>
          </a:extLst>
        </p:spPr>
      </p:pic>
      <p:sp>
        <p:nvSpPr>
          <p:cNvPr id="45059" name="Rectangle 3">
            <a:extLst>
              <a:ext uri="{FF2B5EF4-FFF2-40B4-BE49-F238E27FC236}">
                <a16:creationId xmlns:a16="http://schemas.microsoft.com/office/drawing/2014/main" id="{3BB10FD7-EB83-480A-BE2D-010760FABE0E}"/>
              </a:ext>
            </a:extLst>
          </p:cNvPr>
          <p:cNvSpPr>
            <a:spLocks noGrp="1" noChangeArrowheads="1"/>
          </p:cNvSpPr>
          <p:nvPr>
            <p:ph type="body" idx="1"/>
          </p:nvPr>
        </p:nvSpPr>
        <p:spPr>
          <a:xfrm>
            <a:off x="2209800" y="1600200"/>
            <a:ext cx="6475413" cy="4792663"/>
          </a:xfrm>
        </p:spPr>
        <p:txBody>
          <a:bodyPr/>
          <a:lstStyle/>
          <a:p>
            <a:pPr>
              <a:lnSpc>
                <a:spcPct val="90000"/>
              </a:lnSpc>
            </a:pPr>
            <a:r>
              <a:rPr lang="en-US" altLang="en-US" sz="2500"/>
              <a:t>Field Snow Surveys (courses, pits, tubes)</a:t>
            </a:r>
          </a:p>
          <a:p>
            <a:pPr>
              <a:lnSpc>
                <a:spcPct val="90000"/>
              </a:lnSpc>
            </a:pPr>
            <a:r>
              <a:rPr lang="en-US" altLang="en-US" sz="2500"/>
              <a:t>SNOTEL system</a:t>
            </a:r>
          </a:p>
          <a:p>
            <a:pPr>
              <a:lnSpc>
                <a:spcPct val="90000"/>
              </a:lnSpc>
            </a:pPr>
            <a:r>
              <a:rPr lang="en-US" altLang="en-US" sz="2500">
                <a:solidFill>
                  <a:srgbClr val="FF0000"/>
                </a:solidFill>
              </a:rPr>
              <a:t>Stereo photo interpretation</a:t>
            </a:r>
          </a:p>
          <a:p>
            <a:pPr>
              <a:lnSpc>
                <a:spcPct val="90000"/>
              </a:lnSpc>
            </a:pPr>
            <a:r>
              <a:rPr lang="en-US" altLang="en-US" sz="2500">
                <a:solidFill>
                  <a:srgbClr val="FF0000"/>
                </a:solidFill>
              </a:rPr>
              <a:t>Gamma radiation</a:t>
            </a:r>
          </a:p>
          <a:p>
            <a:pPr>
              <a:lnSpc>
                <a:spcPct val="90000"/>
              </a:lnSpc>
            </a:pPr>
            <a:r>
              <a:rPr lang="en-US" altLang="en-US" sz="2500">
                <a:solidFill>
                  <a:srgbClr val="FF0000"/>
                </a:solidFill>
              </a:rPr>
              <a:t>LIDAR</a:t>
            </a:r>
          </a:p>
          <a:p>
            <a:pPr>
              <a:lnSpc>
                <a:spcPct val="90000"/>
              </a:lnSpc>
            </a:pPr>
            <a:r>
              <a:rPr lang="en-US" altLang="en-US" sz="2500">
                <a:solidFill>
                  <a:srgbClr val="FF0000"/>
                </a:solidFill>
              </a:rPr>
              <a:t>Gravity</a:t>
            </a:r>
          </a:p>
          <a:p>
            <a:pPr>
              <a:lnSpc>
                <a:spcPct val="90000"/>
              </a:lnSpc>
            </a:pPr>
            <a:r>
              <a:rPr lang="en-US" altLang="en-US" sz="2500">
                <a:solidFill>
                  <a:srgbClr val="FF0000"/>
                </a:solidFill>
              </a:rPr>
              <a:t>Microwave </a:t>
            </a:r>
          </a:p>
          <a:p>
            <a:pPr>
              <a:lnSpc>
                <a:spcPct val="90000"/>
              </a:lnSpc>
              <a:buFont typeface="Wingdings" panose="05000000000000000000" pitchFamily="2" charset="2"/>
              <a:buNone/>
            </a:pPr>
            <a:r>
              <a:rPr lang="en-US" altLang="en-US" sz="2500">
                <a:solidFill>
                  <a:srgbClr val="FF0000"/>
                </a:solidFill>
              </a:rPr>
              <a:t>	Remote sensing</a:t>
            </a:r>
          </a:p>
          <a:p>
            <a:pPr>
              <a:lnSpc>
                <a:spcPct val="90000"/>
              </a:lnSpc>
            </a:pPr>
            <a:r>
              <a:rPr lang="en-US" altLang="en-US" sz="2500">
                <a:solidFill>
                  <a:schemeClr val="tx2"/>
                </a:solidFill>
              </a:rPr>
              <a:t>Model + data</a:t>
            </a:r>
          </a:p>
          <a:p>
            <a:pPr>
              <a:lnSpc>
                <a:spcPct val="90000"/>
              </a:lnSpc>
              <a:buFont typeface="Wingdings" panose="05000000000000000000" pitchFamily="2" charset="2"/>
              <a:buNone/>
            </a:pPr>
            <a:r>
              <a:rPr lang="en-US" altLang="en-US" sz="2500">
                <a:solidFill>
                  <a:schemeClr val="tx2"/>
                </a:solidFill>
              </a:rPr>
              <a:t>	assimilation</a:t>
            </a:r>
          </a:p>
          <a:p>
            <a:pPr>
              <a:lnSpc>
                <a:spcPct val="90000"/>
              </a:lnSpc>
            </a:pPr>
            <a:endParaRPr lang="en-US" altLang="en-US" sz="250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40473DB-828D-40CE-BF63-9E2527338F12}"/>
              </a:ext>
            </a:extLst>
          </p:cNvPr>
          <p:cNvSpPr>
            <a:spLocks noGrp="1" noChangeArrowheads="1"/>
          </p:cNvSpPr>
          <p:nvPr>
            <p:ph type="title"/>
          </p:nvPr>
        </p:nvSpPr>
        <p:spPr>
          <a:xfrm>
            <a:off x="685800" y="381000"/>
            <a:ext cx="7772400" cy="914400"/>
          </a:xfrm>
        </p:spPr>
        <p:txBody>
          <a:bodyPr/>
          <a:lstStyle/>
          <a:p>
            <a:pPr algn="ctr"/>
            <a:r>
              <a:rPr lang="en-US" altLang="en-US" sz="3200"/>
              <a:t>Heterogeneity of snow cover at multiple scales</a:t>
            </a:r>
          </a:p>
        </p:txBody>
      </p:sp>
      <p:pic>
        <p:nvPicPr>
          <p:cNvPr id="46084" name="Picture 4" descr="manydrifts">
            <a:extLst>
              <a:ext uri="{FF2B5EF4-FFF2-40B4-BE49-F238E27FC236}">
                <a16:creationId xmlns:a16="http://schemas.microsoft.com/office/drawing/2014/main" id="{4877C18D-F905-4D87-8252-33C4B64B6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853"/>
          <a:stretch>
            <a:fillRect/>
          </a:stretch>
        </p:blipFill>
        <p:spPr bwMode="auto">
          <a:xfrm>
            <a:off x="228600" y="1600200"/>
            <a:ext cx="5886450" cy="4154488"/>
          </a:xfrm>
          <a:prstGeom prst="rect">
            <a:avLst/>
          </a:prstGeom>
          <a:noFill/>
          <a:extLst>
            <a:ext uri="{909E8E84-426E-40DD-AFC4-6F175D3DCCD1}">
              <a14:hiddenFill xmlns:a14="http://schemas.microsoft.com/office/drawing/2010/main">
                <a:solidFill>
                  <a:srgbClr val="FFFFFF"/>
                </a:solidFill>
              </a14:hiddenFill>
            </a:ext>
          </a:extLst>
        </p:spPr>
      </p:pic>
      <p:sp>
        <p:nvSpPr>
          <p:cNvPr id="46085" name="Text Box 5">
            <a:extLst>
              <a:ext uri="{FF2B5EF4-FFF2-40B4-BE49-F238E27FC236}">
                <a16:creationId xmlns:a16="http://schemas.microsoft.com/office/drawing/2014/main" id="{251FEE5F-683D-44A1-8533-A2803B8385B8}"/>
              </a:ext>
            </a:extLst>
          </p:cNvPr>
          <p:cNvSpPr txBox="1">
            <a:spLocks noChangeArrowheads="1"/>
          </p:cNvSpPr>
          <p:nvPr/>
        </p:nvSpPr>
        <p:spPr bwMode="auto">
          <a:xfrm>
            <a:off x="533400" y="5957888"/>
            <a:ext cx="541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600"/>
              <a:t>Reynolds Creek.  Photograph Keith Cooley</a:t>
            </a:r>
          </a:p>
        </p:txBody>
      </p:sp>
      <p:sp>
        <p:nvSpPr>
          <p:cNvPr id="46086" name="Rectangle 6">
            <a:extLst>
              <a:ext uri="{FF2B5EF4-FFF2-40B4-BE49-F238E27FC236}">
                <a16:creationId xmlns:a16="http://schemas.microsoft.com/office/drawing/2014/main" id="{A643DFC5-3BC0-443C-9FFB-4A089319E8EE}"/>
              </a:ext>
            </a:extLst>
          </p:cNvPr>
          <p:cNvSpPr>
            <a:spLocks noGrp="1" noChangeArrowheads="1"/>
          </p:cNvSpPr>
          <p:nvPr>
            <p:ph type="body" idx="1"/>
          </p:nvPr>
        </p:nvSpPr>
        <p:spPr>
          <a:xfrm>
            <a:off x="6096000" y="1752600"/>
            <a:ext cx="3048000" cy="4114800"/>
          </a:xfrm>
        </p:spPr>
        <p:txBody>
          <a:bodyPr/>
          <a:lstStyle/>
          <a:p>
            <a:pPr>
              <a:lnSpc>
                <a:spcPct val="90000"/>
              </a:lnSpc>
            </a:pPr>
            <a:r>
              <a:rPr lang="en-US" altLang="en-US" sz="2500"/>
              <a:t>Precipitation</a:t>
            </a:r>
          </a:p>
          <a:p>
            <a:pPr>
              <a:lnSpc>
                <a:spcPct val="90000"/>
              </a:lnSpc>
            </a:pPr>
            <a:r>
              <a:rPr lang="en-US" altLang="en-US" sz="2500"/>
              <a:t>Drifting.  Topography and vegetation / shrubs</a:t>
            </a:r>
          </a:p>
          <a:p>
            <a:pPr>
              <a:lnSpc>
                <a:spcPct val="90000"/>
              </a:lnSpc>
            </a:pPr>
            <a:r>
              <a:rPr lang="en-US" altLang="en-US" sz="2500"/>
              <a:t>Avalanching / Sloughing</a:t>
            </a:r>
          </a:p>
          <a:p>
            <a:pPr>
              <a:lnSpc>
                <a:spcPct val="90000"/>
              </a:lnSpc>
            </a:pPr>
            <a:r>
              <a:rPr lang="en-US" altLang="en-US" sz="2500"/>
              <a:t>Variable exposure to melt energy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heepdrift2">
            <a:extLst>
              <a:ext uri="{FF2B5EF4-FFF2-40B4-BE49-F238E27FC236}">
                <a16:creationId xmlns:a16="http://schemas.microsoft.com/office/drawing/2014/main" id="{9BEC9274-A83F-449C-985D-02DEA36786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5638800" cy="3930650"/>
          </a:xfrm>
          <a:prstGeom prst="rect">
            <a:avLst/>
          </a:prstGeom>
          <a:noFill/>
          <a:extLst>
            <a:ext uri="{909E8E84-426E-40DD-AFC4-6F175D3DCCD1}">
              <a14:hiddenFill xmlns:a14="http://schemas.microsoft.com/office/drawing/2010/main">
                <a:solidFill>
                  <a:srgbClr val="FFFFFF"/>
                </a:solidFill>
              </a14:hiddenFill>
            </a:ext>
          </a:extLst>
        </p:spPr>
      </p:pic>
      <p:sp>
        <p:nvSpPr>
          <p:cNvPr id="28676" name="Text Box 4">
            <a:extLst>
              <a:ext uri="{FF2B5EF4-FFF2-40B4-BE49-F238E27FC236}">
                <a16:creationId xmlns:a16="http://schemas.microsoft.com/office/drawing/2014/main" id="{5410993A-3104-4FBF-A6DF-850D4462E4A2}"/>
              </a:ext>
            </a:extLst>
          </p:cNvPr>
          <p:cNvSpPr txBox="1">
            <a:spLocks noChangeArrowheads="1"/>
          </p:cNvSpPr>
          <p:nvPr/>
        </p:nvSpPr>
        <p:spPr bwMode="auto">
          <a:xfrm>
            <a:off x="838200" y="5943600"/>
            <a:ext cx="601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Upper Sheep Creek, Photograph Keith Cooley</a:t>
            </a:r>
          </a:p>
        </p:txBody>
      </p:sp>
      <p:sp>
        <p:nvSpPr>
          <p:cNvPr id="28678" name="Rectangle 6">
            <a:extLst>
              <a:ext uri="{FF2B5EF4-FFF2-40B4-BE49-F238E27FC236}">
                <a16:creationId xmlns:a16="http://schemas.microsoft.com/office/drawing/2014/main" id="{D28B36B0-531C-4312-BBEC-3E889891633B}"/>
              </a:ext>
            </a:extLst>
          </p:cNvPr>
          <p:cNvSpPr>
            <a:spLocks noGrp="1" noChangeArrowheads="1"/>
          </p:cNvSpPr>
          <p:nvPr>
            <p:ph type="title"/>
          </p:nvPr>
        </p:nvSpPr>
        <p:spPr>
          <a:xfrm>
            <a:off x="1370013" y="301625"/>
            <a:ext cx="7545387" cy="1143000"/>
          </a:xfrm>
        </p:spPr>
        <p:txBody>
          <a:bodyPr/>
          <a:lstStyle/>
          <a:p>
            <a:r>
              <a:rPr lang="en-US" altLang="en-US"/>
              <a:t>Hydrologic Importance of Heterogeneity</a:t>
            </a:r>
          </a:p>
        </p:txBody>
      </p:sp>
      <p:sp>
        <p:nvSpPr>
          <p:cNvPr id="28679" name="Rectangle 7">
            <a:extLst>
              <a:ext uri="{FF2B5EF4-FFF2-40B4-BE49-F238E27FC236}">
                <a16:creationId xmlns:a16="http://schemas.microsoft.com/office/drawing/2014/main" id="{85471B24-18DF-4EEE-892B-7019731EBFB2}"/>
              </a:ext>
            </a:extLst>
          </p:cNvPr>
          <p:cNvSpPr>
            <a:spLocks noGrp="1" noChangeArrowheads="1"/>
          </p:cNvSpPr>
          <p:nvPr>
            <p:ph type="body" idx="1"/>
          </p:nvPr>
        </p:nvSpPr>
        <p:spPr>
          <a:xfrm>
            <a:off x="6324600" y="2057400"/>
            <a:ext cx="2819400" cy="4114800"/>
          </a:xfrm>
        </p:spPr>
        <p:txBody>
          <a:bodyPr/>
          <a:lstStyle/>
          <a:p>
            <a:r>
              <a:rPr lang="en-US" altLang="en-US" sz="2500"/>
              <a:t>Sustains surface water input late into season</a:t>
            </a:r>
          </a:p>
          <a:p>
            <a:r>
              <a:rPr lang="en-US" altLang="en-US" sz="2500"/>
              <a:t>Limits exposure of snow surface to sublimation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7162DF1-DEF6-49A2-B2B3-6CCB9747C5BC}"/>
              </a:ext>
            </a:extLst>
          </p:cNvPr>
          <p:cNvSpPr>
            <a:spLocks noGrp="1" noChangeArrowheads="1"/>
          </p:cNvSpPr>
          <p:nvPr>
            <p:ph type="title"/>
          </p:nvPr>
        </p:nvSpPr>
        <p:spPr/>
        <p:txBody>
          <a:bodyPr/>
          <a:lstStyle/>
          <a:p>
            <a:r>
              <a:rPr lang="en-US" altLang="en-US" sz="3200"/>
              <a:t>Approaches to spatially distributed modeling of snow over a catchment</a:t>
            </a:r>
          </a:p>
        </p:txBody>
      </p:sp>
      <p:sp>
        <p:nvSpPr>
          <p:cNvPr id="59395" name="Rectangle 3">
            <a:extLst>
              <a:ext uri="{FF2B5EF4-FFF2-40B4-BE49-F238E27FC236}">
                <a16:creationId xmlns:a16="http://schemas.microsoft.com/office/drawing/2014/main" id="{95DE1298-26A9-4AA9-9F0B-213C2F16B3A4}"/>
              </a:ext>
            </a:extLst>
          </p:cNvPr>
          <p:cNvSpPr>
            <a:spLocks noGrp="1" noChangeArrowheads="1"/>
          </p:cNvSpPr>
          <p:nvPr>
            <p:ph type="body" idx="1"/>
          </p:nvPr>
        </p:nvSpPr>
        <p:spPr>
          <a:xfrm>
            <a:off x="1370013" y="1827213"/>
            <a:ext cx="7313612" cy="4802187"/>
          </a:xfrm>
        </p:spPr>
        <p:txBody>
          <a:bodyPr/>
          <a:lstStyle/>
          <a:p>
            <a:pPr>
              <a:lnSpc>
                <a:spcPct val="90000"/>
              </a:lnSpc>
            </a:pPr>
            <a:r>
              <a:rPr lang="en-US" altLang="en-US"/>
              <a:t>Effective or representative parameters.</a:t>
            </a:r>
          </a:p>
          <a:p>
            <a:pPr>
              <a:lnSpc>
                <a:spcPct val="90000"/>
              </a:lnSpc>
            </a:pPr>
            <a:r>
              <a:rPr lang="en-US" altLang="en-US"/>
              <a:t>Variability parameterized using distribution functions.</a:t>
            </a:r>
          </a:p>
          <a:p>
            <a:pPr>
              <a:lnSpc>
                <a:spcPct val="90000"/>
              </a:lnSpc>
            </a:pPr>
            <a:r>
              <a:rPr lang="en-US" altLang="en-US"/>
              <a:t>Combination of representative points (e.g. fuzzy membership).</a:t>
            </a:r>
          </a:p>
          <a:p>
            <a:pPr>
              <a:lnSpc>
                <a:spcPct val="90000"/>
              </a:lnSpc>
            </a:pPr>
            <a:r>
              <a:rPr lang="en-US" altLang="en-US"/>
              <a:t>Indexed semi-distributed (e.g. elevation zones or HRU's).</a:t>
            </a:r>
          </a:p>
          <a:p>
            <a:pPr>
              <a:lnSpc>
                <a:spcPct val="90000"/>
              </a:lnSpc>
            </a:pPr>
            <a:r>
              <a:rPr lang="en-US" altLang="en-US"/>
              <a:t>Detailed spatially explicit (e.g. grid cells).</a:t>
            </a:r>
          </a:p>
        </p:txBody>
      </p:sp>
    </p:spTree>
  </p:cSld>
  <p:clrMapOvr>
    <a:masterClrMapping/>
  </p:clrMapOvr>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Eclipse</Template>
  <TotalTime>1264</TotalTime>
  <Words>3295</Words>
  <Application>Microsoft Office PowerPoint</Application>
  <PresentationFormat>On-screen Show (4:3)</PresentationFormat>
  <Paragraphs>304</Paragraphs>
  <Slides>31</Slides>
  <Notes>26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31</vt:i4>
      </vt:variant>
    </vt:vector>
  </HeadingPairs>
  <TitlesOfParts>
    <vt:vector size="42" baseType="lpstr">
      <vt:lpstr>Times New Roman</vt:lpstr>
      <vt:lpstr>Arial</vt:lpstr>
      <vt:lpstr>Verdana</vt:lpstr>
      <vt:lpstr>Wingdings</vt:lpstr>
      <vt:lpstr>SimSun</vt:lpstr>
      <vt:lpstr>Symbol</vt:lpstr>
      <vt:lpstr>Tahoma</vt:lpstr>
      <vt:lpstr>Eclipse</vt:lpstr>
      <vt:lpstr>Microsoft Equation 3.0</vt:lpstr>
      <vt:lpstr>Microsoft Word Picture</vt:lpstr>
      <vt:lpstr>Microsoft Word 97 - 2003 Document</vt:lpstr>
      <vt:lpstr>Snow, Snowpacks and Runoff </vt:lpstr>
      <vt:lpstr>Show and Tell</vt:lpstr>
      <vt:lpstr>Potential effects of climate change on snow</vt:lpstr>
      <vt:lpstr>Quantifying snowmelt runoff requires knowledge of</vt:lpstr>
      <vt:lpstr>Attributes of Snow Important in Runoff</vt:lpstr>
      <vt:lpstr>Quantifying Snow Water Equivalent</vt:lpstr>
      <vt:lpstr>Heterogeneity of snow cover at multiple scales</vt:lpstr>
      <vt:lpstr>Hydrologic Importance of Heterogeneity</vt:lpstr>
      <vt:lpstr>Approaches to spatially distributed modeling of snow over a catchment</vt:lpstr>
      <vt:lpstr>Modeling spatial heterogeneity examples</vt:lpstr>
      <vt:lpstr>Estimating Accumulation Factor from Snow Covered Area Images</vt:lpstr>
      <vt:lpstr>Estimating Accumulation Factor from Blowing Snow Model</vt:lpstr>
      <vt:lpstr>SnowTran-3D Simulations at Reynolds Creek</vt:lpstr>
      <vt:lpstr>Accumulation Factor estimated from topography using empirical rules</vt:lpstr>
      <vt:lpstr>Subgrid Variability Parameterization</vt:lpstr>
      <vt:lpstr>Depletion curve for parameterization of subgrid variability in accumulation and melt</vt:lpstr>
      <vt:lpstr>Depletion curve parameterization of a point snowmelt model</vt:lpstr>
      <vt:lpstr>PowerPoint Presentation</vt:lpstr>
      <vt:lpstr>Depletion curves derived using distributions of surrogate variables</vt:lpstr>
      <vt:lpstr>Time Stability of Depletion Curves</vt:lpstr>
      <vt:lpstr>Practical estimation of depletion curves remains a challenge</vt:lpstr>
      <vt:lpstr>Point model initialized with sufficient snow to sustain snowcover to season end </vt:lpstr>
      <vt:lpstr>Combining</vt:lpstr>
      <vt:lpstr>Potential results</vt:lpstr>
      <vt:lpstr>Snow's role in energy fluxes</vt:lpstr>
      <vt:lpstr>Heat conduction theory</vt:lpstr>
      <vt:lpstr>Inference of thermal properties</vt:lpstr>
      <vt:lpstr>Snow temperature measurements useful to track and validate model energy content needed to predict for the onset of snowmelt</vt:lpstr>
      <vt:lpstr>Important issues not mentioned</vt:lpstr>
      <vt:lpstr>Challenges to understanding snow and runoff processes in a variable climate</vt:lpstr>
      <vt:lpstr>Challenges contd.</vt:lpstr>
    </vt:vector>
  </TitlesOfParts>
  <Company>USDA 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 Luce</dc:creator>
  <cp:lastModifiedBy>Levi Sanchez</cp:lastModifiedBy>
  <cp:revision>57</cp:revision>
  <dcterms:created xsi:type="dcterms:W3CDTF">2004-05-11T20:32:18Z</dcterms:created>
  <dcterms:modified xsi:type="dcterms:W3CDTF">2023-03-11T00:16:35Z</dcterms:modified>
</cp:coreProperties>
</file>