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41"/>
  </p:notesMasterIdLst>
  <p:handoutMasterIdLst>
    <p:handoutMasterId r:id="rId42"/>
  </p:handoutMasterIdLst>
  <p:sldIdLst>
    <p:sldId id="1130" r:id="rId2"/>
    <p:sldId id="1354" r:id="rId3"/>
    <p:sldId id="1384" r:id="rId4"/>
    <p:sldId id="1355" r:id="rId5"/>
    <p:sldId id="1357" r:id="rId6"/>
    <p:sldId id="1394" r:id="rId7"/>
    <p:sldId id="1356" r:id="rId8"/>
    <p:sldId id="1328" r:id="rId9"/>
    <p:sldId id="1385" r:id="rId10"/>
    <p:sldId id="1397" r:id="rId11"/>
    <p:sldId id="1331" r:id="rId12"/>
    <p:sldId id="1402" r:id="rId13"/>
    <p:sldId id="1363" r:id="rId14"/>
    <p:sldId id="1369" r:id="rId15"/>
    <p:sldId id="1366" r:id="rId16"/>
    <p:sldId id="1367" r:id="rId17"/>
    <p:sldId id="1368" r:id="rId18"/>
    <p:sldId id="1370" r:id="rId19"/>
    <p:sldId id="1364" r:id="rId20"/>
    <p:sldId id="1371" r:id="rId21"/>
    <p:sldId id="1372" r:id="rId22"/>
    <p:sldId id="1373" r:id="rId23"/>
    <p:sldId id="1374" r:id="rId24"/>
    <p:sldId id="1375" r:id="rId25"/>
    <p:sldId id="1376" r:id="rId26"/>
    <p:sldId id="1377" r:id="rId27"/>
    <p:sldId id="1401" r:id="rId28"/>
    <p:sldId id="1398" r:id="rId29"/>
    <p:sldId id="1388" r:id="rId30"/>
    <p:sldId id="1393" r:id="rId31"/>
    <p:sldId id="1391" r:id="rId32"/>
    <p:sldId id="1395" r:id="rId33"/>
    <p:sldId id="1396" r:id="rId34"/>
    <p:sldId id="1381" r:id="rId35"/>
    <p:sldId id="1382" r:id="rId36"/>
    <p:sldId id="1386" r:id="rId37"/>
    <p:sldId id="1380" r:id="rId38"/>
    <p:sldId id="1403" r:id="rId39"/>
    <p:sldId id="1399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43" autoAdjust="0"/>
    <p:restoredTop sz="94533" autoAdjust="0"/>
  </p:normalViewPr>
  <p:slideViewPr>
    <p:cSldViewPr snapToGrid="0">
      <p:cViewPr varScale="1">
        <p:scale>
          <a:sx n="75" d="100"/>
          <a:sy n="75" d="100"/>
        </p:scale>
        <p:origin x="294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1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E365KSpr16\EanesCk\5781289\EanesRatingCur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Rating</a:t>
            </a:r>
            <a:r>
              <a:rPr lang="en-US" baseline="0"/>
              <a:t> Curve for Eanes Creek, ComID = 5781289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'5781289_Hydraulicradius'!$I$1</c:f>
              <c:strCache>
                <c:ptCount val="1"/>
                <c:pt idx="0">
                  <c:v>Stage Height, h (ft)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'5781289_Hydraulicradius'!$H$2:$H$8</c:f>
              <c:numCache>
                <c:formatCode>0.00</c:formatCode>
                <c:ptCount val="7"/>
                <c:pt idx="0">
                  <c:v>0</c:v>
                </c:pt>
                <c:pt idx="1">
                  <c:v>607.56406134719509</c:v>
                </c:pt>
                <c:pt idx="2">
                  <c:v>2490.8796015163871</c:v>
                </c:pt>
                <c:pt idx="3">
                  <c:v>5785.1592347077531</c:v>
                </c:pt>
                <c:pt idx="4">
                  <c:v>10565.65567829302</c:v>
                </c:pt>
                <c:pt idx="5">
                  <c:v>16808.943658196447</c:v>
                </c:pt>
                <c:pt idx="6">
                  <c:v>24277.138771673799</c:v>
                </c:pt>
              </c:numCache>
            </c:numRef>
          </c:xVal>
          <c:yVal>
            <c:numRef>
              <c:f>'5781289_Hydraulicradius'!$I$2:$I$8</c:f>
              <c:numCache>
                <c:formatCode>0.00</c:formatCode>
                <c:ptCount val="7"/>
                <c:pt idx="0">
                  <c:v>0</c:v>
                </c:pt>
                <c:pt idx="1">
                  <c:v>2.0669040000000001</c:v>
                </c:pt>
                <c:pt idx="2">
                  <c:v>3.93696</c:v>
                </c:pt>
                <c:pt idx="3">
                  <c:v>5.807016</c:v>
                </c:pt>
                <c:pt idx="4">
                  <c:v>7.6442640000000006</c:v>
                </c:pt>
                <c:pt idx="5">
                  <c:v>9.415896</c:v>
                </c:pt>
                <c:pt idx="6">
                  <c:v>10.990680000000001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DA-4D06-B191-EAEC6491C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2947136"/>
        <c:axId val="272942432"/>
      </c:scatterChart>
      <c:valAx>
        <c:axId val="272947136"/>
        <c:scaling>
          <c:orientation val="minMax"/>
          <c:max val="25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Discharge</a:t>
                </a:r>
                <a:r>
                  <a:rPr lang="en-US" sz="1400" baseline="0"/>
                  <a:t> (cfs)</a:t>
                </a:r>
                <a:endParaRPr lang="en-US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942432"/>
        <c:crosses val="autoZero"/>
        <c:crossBetween val="midCat"/>
      </c:valAx>
      <c:valAx>
        <c:axId val="27294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Stage</a:t>
                </a:r>
                <a:r>
                  <a:rPr lang="en-US" sz="1400" baseline="0"/>
                  <a:t> Height (ft)</a:t>
                </a:r>
                <a:endParaRPr lang="en-US" sz="14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2947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9246E736-8DF2-4A67-8AD5-413DE77FF67A}" type="datetimeFigureOut">
              <a:rPr lang="en-US" smtClean="0"/>
              <a:t>7/9/2017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A076CDDA-6028-41E6-BFAC-E5BE5434A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17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6F706718-8F9B-4714-BDCA-44544253309B}" type="datetimeFigureOut">
              <a:rPr lang="en-US" smtClean="0"/>
              <a:pPr/>
              <a:t>7/9/2017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66" tIns="46583" rIns="93166" bIns="4658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1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0396E79A-87AA-4B9C-8CA3-60BB7F8FB8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5FC318-457F-4966-8C7E-F5312B97D9BE}" type="slidenum">
              <a:rPr lang="en-US"/>
              <a:pPr/>
              <a:t>10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Elevations are filled to that of the pools pour point</a:t>
            </a:r>
          </a:p>
        </p:txBody>
      </p:sp>
    </p:spTree>
    <p:extLst>
      <p:ext uri="{BB962C8B-B14F-4D97-AF65-F5344CB8AC3E}">
        <p14:creationId xmlns:p14="http://schemas.microsoft.com/office/powerpoint/2010/main" val="405314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This slide shows how the terrain flow field is represented.  Early DEM work used a single flow direction model, D8.  In 1997 I published the Dinfinity method that proportions flow from each grid cell among downslope neighbors.  This, at the expense of some dispersion, allows a better approximation of flow across surfaces.</a:t>
            </a: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FD5D7-F40D-40FF-89F8-4EC3425318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53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25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82591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078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3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4"/>
            <a:ext cx="12192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5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904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6"/>
            <a:ext cx="113608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C36E0-011A-4381-9929-180A1C7D0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7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6743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6" r:id="rId4"/>
    <p:sldLayoutId id="2147483747" r:id="rId5"/>
    <p:sldLayoutId id="2147483748" r:id="rId6"/>
    <p:sldLayoutId id="2147483783" r:id="rId7"/>
    <p:sldLayoutId id="2147483784" r:id="rId8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logy.usu.edu/dtarb" TargetMode="External"/><Relationship Id="rId2" Type="http://schemas.openxmlformats.org/officeDocument/2006/relationships/hyperlink" Target="mailto:dtarb@usu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5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envsoft.2011.07.018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1.png"/><Relationship Id="rId7" Type="http://schemas.openxmlformats.org/officeDocument/2006/relationships/image" Target="../media/image300.pn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0.png"/><Relationship Id="rId11" Type="http://schemas.openxmlformats.org/officeDocument/2006/relationships/image" Target="../media/image34.png"/><Relationship Id="rId5" Type="http://schemas.openxmlformats.org/officeDocument/2006/relationships/image" Target="../media/image280.png"/><Relationship Id="rId10" Type="http://schemas.openxmlformats.org/officeDocument/2006/relationships/image" Target="../media/image33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60.png"/><Relationship Id="rId7" Type="http://schemas.openxmlformats.org/officeDocument/2006/relationships/image" Target="../media/image3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400.png"/><Relationship Id="rId4" Type="http://schemas.openxmlformats.org/officeDocument/2006/relationships/image" Target="../media/image61.png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8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0.emf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16/j.rse.2008.03.018" TargetMode="External"/><Relationship Id="rId2" Type="http://schemas.openxmlformats.org/officeDocument/2006/relationships/hyperlink" Target="http://dx.doi.org/10.1007/s11069-004-4549-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x.doi.org/10.1002/hyp.10581" TargetMode="External"/><Relationship Id="rId5" Type="http://schemas.openxmlformats.org/officeDocument/2006/relationships/hyperlink" Target="http://dx.doi.org/10.1016/j.envsoft.2011.07.018" TargetMode="External"/><Relationship Id="rId4" Type="http://schemas.openxmlformats.org/officeDocument/2006/relationships/hyperlink" Target="http://dx.doi.org/10.1016/j.jhydrol.2011.03.05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667" y="287638"/>
            <a:ext cx="11510683" cy="3369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Using Digital Elevation Model Derived Height Above the Nearest Drainage for flood inundation mapping and determining river hydraulic geometry in ungauged </a:t>
            </a:r>
            <a:r>
              <a:rPr lang="en-US" sz="49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basins</a:t>
            </a:r>
            <a:endParaRPr lang="en-US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2853" y="4382642"/>
            <a:ext cx="872665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David </a:t>
            </a:r>
            <a:r>
              <a:rPr lang="en-US" sz="2000" dirty="0" smtClean="0"/>
              <a:t>Tarboton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, </a:t>
            </a:r>
            <a:r>
              <a:rPr lang="en-US" sz="2000" dirty="0"/>
              <a:t>Xing </a:t>
            </a:r>
            <a:r>
              <a:rPr lang="en-US" sz="2000" dirty="0" smtClean="0"/>
              <a:t>Zheng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 </a:t>
            </a:r>
            <a:r>
              <a:rPr lang="en-US" sz="2000" dirty="0"/>
              <a:t>David </a:t>
            </a:r>
            <a:r>
              <a:rPr lang="en-US" sz="2000" dirty="0" smtClean="0"/>
              <a:t>Maidment</a:t>
            </a:r>
            <a:r>
              <a:rPr lang="en-US" sz="2000" baseline="30000" dirty="0"/>
              <a:t>2</a:t>
            </a:r>
            <a:r>
              <a:rPr lang="en-US" sz="2000" dirty="0" smtClean="0"/>
              <a:t>, </a:t>
            </a:r>
            <a:r>
              <a:rPr lang="en-US" sz="2000" dirty="0"/>
              <a:t>Yan </a:t>
            </a:r>
            <a:r>
              <a:rPr lang="en-US" sz="2000" dirty="0" smtClean="0"/>
              <a:t>Liu</a:t>
            </a:r>
            <a:r>
              <a:rPr lang="en-US" sz="2000" baseline="30000" dirty="0" smtClean="0"/>
              <a:t>3</a:t>
            </a:r>
            <a:endParaRPr lang="en-US" sz="2000" dirty="0" smtClean="0"/>
          </a:p>
          <a:p>
            <a:pPr algn="ctr"/>
            <a:r>
              <a:rPr lang="en-US" sz="2000" dirty="0" smtClean="0"/>
              <a:t>1. Utah State University, </a:t>
            </a:r>
            <a:r>
              <a:rPr lang="en-US" sz="2000" dirty="0" smtClean="0">
                <a:hlinkClick r:id="rId2"/>
              </a:rPr>
              <a:t>dtarb@usu.edu</a:t>
            </a:r>
            <a:endParaRPr lang="en-US" sz="2000" dirty="0" smtClean="0"/>
          </a:p>
          <a:p>
            <a:pPr algn="ctr"/>
            <a:r>
              <a:rPr lang="en-US" sz="2000" dirty="0" smtClean="0"/>
              <a:t>2. University of Texas at Austin, 3. University of Illinois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>
                <a:hlinkClick r:id="rId3"/>
              </a:rPr>
              <a:t>http://hydrology.usu.edu/dtarb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16533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Object 48"/>
          <p:cNvGraphicFramePr>
            <a:graphicFrameLocks/>
          </p:cNvGraphicFramePr>
          <p:nvPr>
            <p:extLst/>
          </p:nvPr>
        </p:nvGraphicFramePr>
        <p:xfrm>
          <a:off x="6288796" y="2506461"/>
          <a:ext cx="4077224" cy="329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0" name="Worksheet" r:id="rId4" imgW="2486112" imgH="2009711" progId="Excel.Sheet.8">
                  <p:embed/>
                </p:oleObj>
              </mc:Choice>
              <mc:Fallback>
                <p:oleObj name="Worksheet" r:id="rId4" imgW="2486112" imgH="2009711" progId="Excel.Sheet.8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8796" y="2506461"/>
                        <a:ext cx="4077224" cy="32959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6"/>
          <p:cNvSpPr txBox="1">
            <a:spLocks noChangeArrowheads="1"/>
          </p:cNvSpPr>
          <p:nvPr/>
        </p:nvSpPr>
        <p:spPr>
          <a:xfrm>
            <a:off x="2051539" y="-68450"/>
            <a:ext cx="8088923" cy="1371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rgbClr val="007AC2"/>
                </a:solidFill>
                <a:cs typeface="Avenir LT Std 85 Heavy"/>
              </a:rPr>
              <a:t>Mapping </a:t>
            </a:r>
            <a:r>
              <a:rPr lang="en-US" sz="3600" dirty="0">
                <a:solidFill>
                  <a:srgbClr val="007AC2"/>
                </a:solidFill>
                <a:cs typeface="Avenir LT Std 85 Heavy"/>
              </a:rPr>
              <a:t>from height above nearest drainage to flood extent</a:t>
            </a:r>
          </a:p>
        </p:txBody>
      </p:sp>
      <p:graphicFrame>
        <p:nvGraphicFramePr>
          <p:cNvPr id="51" name="Object 78"/>
          <p:cNvGraphicFramePr>
            <a:graphicFrameLocks noChangeAspect="1"/>
          </p:cNvGraphicFramePr>
          <p:nvPr>
            <p:extLst/>
          </p:nvPr>
        </p:nvGraphicFramePr>
        <p:xfrm>
          <a:off x="1901115" y="2506462"/>
          <a:ext cx="4069787" cy="329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1" name="Worksheet" r:id="rId6" imgW="2485926" imgH="2009880" progId="Excel.Sheet.8">
                  <p:embed/>
                </p:oleObj>
              </mc:Choice>
              <mc:Fallback>
                <p:oleObj name="Worksheet" r:id="rId6" imgW="2485926" imgH="2009880" progId="Excel.Sheet.8">
                  <p:embed/>
                  <p:pic>
                    <p:nvPicPr>
                      <p:cNvPr id="51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1115" y="2506462"/>
                        <a:ext cx="4069787" cy="32908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86"/>
          <p:cNvSpPr>
            <a:spLocks noChangeShapeType="1"/>
          </p:cNvSpPr>
          <p:nvPr/>
        </p:nvSpPr>
        <p:spPr bwMode="auto">
          <a:xfrm flipH="1" flipV="1">
            <a:off x="2619638" y="5036569"/>
            <a:ext cx="796267" cy="128102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6"/>
          <p:cNvSpPr txBox="1">
            <a:spLocks noChangeArrowheads="1"/>
          </p:cNvSpPr>
          <p:nvPr/>
        </p:nvSpPr>
        <p:spPr bwMode="auto">
          <a:xfrm>
            <a:off x="1906137" y="854880"/>
            <a:ext cx="40260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800">
                <a:solidFill>
                  <a:srgbClr val="1F497D"/>
                </a:solidFill>
                <a:latin typeface="Calibri"/>
              </a:rPr>
              <a:t>Reach and Watershed id</a:t>
            </a:r>
            <a:endParaRPr lang="en-US" sz="28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4" name="Rectangle 6"/>
          <p:cNvSpPr txBox="1">
            <a:spLocks noChangeArrowheads="1"/>
          </p:cNvSpPr>
          <p:nvPr/>
        </p:nvSpPr>
        <p:spPr bwMode="auto">
          <a:xfrm>
            <a:off x="6172201" y="1112715"/>
            <a:ext cx="405338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800" dirty="0">
                <a:solidFill>
                  <a:srgbClr val="1F497D"/>
                </a:solidFill>
                <a:latin typeface="Calibri"/>
              </a:rPr>
              <a:t>Height above nearest drainage raster </a:t>
            </a:r>
            <a:r>
              <a:rPr lang="en-US" sz="2800" dirty="0" err="1">
                <a:solidFill>
                  <a:srgbClr val="1F497D"/>
                </a:solidFill>
                <a:latin typeface="Calibri"/>
              </a:rPr>
              <a:t>h</a:t>
            </a:r>
            <a:r>
              <a:rPr lang="en-US" sz="2800" baseline="-25000" dirty="0" err="1">
                <a:solidFill>
                  <a:srgbClr val="1F497D"/>
                </a:solidFill>
                <a:latin typeface="Calibri"/>
              </a:rPr>
              <a:t>HAND</a:t>
            </a:r>
            <a:endParaRPr lang="en-US" sz="28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906185" y="1907297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h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w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(1) = 3.5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971801" y="6292713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h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w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(2) = 2.5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96001" y="6322636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h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w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(3) = 1.5</a:t>
            </a:r>
          </a:p>
        </p:txBody>
      </p:sp>
      <p:sp>
        <p:nvSpPr>
          <p:cNvPr id="58" name="Line 86"/>
          <p:cNvSpPr>
            <a:spLocks noChangeShapeType="1"/>
          </p:cNvSpPr>
          <p:nvPr/>
        </p:nvSpPr>
        <p:spPr bwMode="auto">
          <a:xfrm flipH="1" flipV="1">
            <a:off x="5046665" y="5006228"/>
            <a:ext cx="1430334" cy="141125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Line 86"/>
          <p:cNvSpPr>
            <a:spLocks noChangeShapeType="1"/>
          </p:cNvSpPr>
          <p:nvPr/>
        </p:nvSpPr>
        <p:spPr bwMode="auto">
          <a:xfrm flipH="1">
            <a:off x="3415903" y="2276629"/>
            <a:ext cx="775097" cy="4452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6698089" y="2525060"/>
            <a:ext cx="2432176" cy="964164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34069 w 2432175"/>
              <a:gd name="connsiteY0" fmla="*/ 320481 h 982825"/>
              <a:gd name="connsiteX1" fmla="*/ 2034072 w 2432175"/>
              <a:gd name="connsiteY1" fmla="*/ 659364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34069 w 2432176"/>
              <a:gd name="connsiteY0" fmla="*/ 320481 h 982825"/>
              <a:gd name="connsiteX1" fmla="*/ 2034072 w 2432176"/>
              <a:gd name="connsiteY1" fmla="*/ 659364 h 982825"/>
              <a:gd name="connsiteX2" fmla="*/ 2432176 w 2432176"/>
              <a:gd name="connsiteY2" fmla="*/ 656384 h 982825"/>
              <a:gd name="connsiteX3" fmla="*/ 2432175 w 2432176"/>
              <a:gd name="connsiteY3" fmla="*/ 979846 h 982825"/>
              <a:gd name="connsiteX4" fmla="*/ 18661 w 2432176"/>
              <a:gd name="connsiteY4" fmla="*/ 982825 h 982825"/>
              <a:gd name="connsiteX5" fmla="*/ 0 w 2432176"/>
              <a:gd name="connsiteY5" fmla="*/ 646923 h 982825"/>
              <a:gd name="connsiteX6" fmla="*/ 416766 w 2432176"/>
              <a:gd name="connsiteY6" fmla="*/ 646923 h 982825"/>
              <a:gd name="connsiteX7" fmla="*/ 391884 w 2432176"/>
              <a:gd name="connsiteY7" fmla="*/ 323463 h 982825"/>
              <a:gd name="connsiteX8" fmla="*/ 808652 w 2432176"/>
              <a:gd name="connsiteY8" fmla="*/ 317242 h 982825"/>
              <a:gd name="connsiteX9" fmla="*/ 789990 w 2432176"/>
              <a:gd name="connsiteY9" fmla="*/ 0 h 982825"/>
              <a:gd name="connsiteX10" fmla="*/ 1206757 w 2432176"/>
              <a:gd name="connsiteY10" fmla="*/ 12441 h 982825"/>
              <a:gd name="connsiteX11" fmla="*/ 1212975 w 2432176"/>
              <a:gd name="connsiteY11" fmla="*/ 332924 h 982825"/>
              <a:gd name="connsiteX12" fmla="*/ 2034069 w 2432176"/>
              <a:gd name="connsiteY12" fmla="*/ 320481 h 982825"/>
              <a:gd name="connsiteX0" fmla="*/ 2034069 w 2432176"/>
              <a:gd name="connsiteY0" fmla="*/ 320481 h 982825"/>
              <a:gd name="connsiteX1" fmla="*/ 2034072 w 2432176"/>
              <a:gd name="connsiteY1" fmla="*/ 659364 h 982825"/>
              <a:gd name="connsiteX2" fmla="*/ 2432176 w 2432176"/>
              <a:gd name="connsiteY2" fmla="*/ 656384 h 982825"/>
              <a:gd name="connsiteX3" fmla="*/ 2432175 w 2432176"/>
              <a:gd name="connsiteY3" fmla="*/ 954965 h 982825"/>
              <a:gd name="connsiteX4" fmla="*/ 18661 w 2432176"/>
              <a:gd name="connsiteY4" fmla="*/ 982825 h 982825"/>
              <a:gd name="connsiteX5" fmla="*/ 0 w 2432176"/>
              <a:gd name="connsiteY5" fmla="*/ 646923 h 982825"/>
              <a:gd name="connsiteX6" fmla="*/ 416766 w 2432176"/>
              <a:gd name="connsiteY6" fmla="*/ 646923 h 982825"/>
              <a:gd name="connsiteX7" fmla="*/ 391884 w 2432176"/>
              <a:gd name="connsiteY7" fmla="*/ 323463 h 982825"/>
              <a:gd name="connsiteX8" fmla="*/ 808652 w 2432176"/>
              <a:gd name="connsiteY8" fmla="*/ 317242 h 982825"/>
              <a:gd name="connsiteX9" fmla="*/ 789990 w 2432176"/>
              <a:gd name="connsiteY9" fmla="*/ 0 h 982825"/>
              <a:gd name="connsiteX10" fmla="*/ 1206757 w 2432176"/>
              <a:gd name="connsiteY10" fmla="*/ 12441 h 982825"/>
              <a:gd name="connsiteX11" fmla="*/ 1212975 w 2432176"/>
              <a:gd name="connsiteY11" fmla="*/ 332924 h 982825"/>
              <a:gd name="connsiteX12" fmla="*/ 2034069 w 2432176"/>
              <a:gd name="connsiteY12" fmla="*/ 320481 h 982825"/>
              <a:gd name="connsiteX0" fmla="*/ 2034069 w 2432176"/>
              <a:gd name="connsiteY0" fmla="*/ 320481 h 964164"/>
              <a:gd name="connsiteX1" fmla="*/ 2034072 w 2432176"/>
              <a:gd name="connsiteY1" fmla="*/ 659364 h 964164"/>
              <a:gd name="connsiteX2" fmla="*/ 2432176 w 2432176"/>
              <a:gd name="connsiteY2" fmla="*/ 656384 h 964164"/>
              <a:gd name="connsiteX3" fmla="*/ 2432175 w 2432176"/>
              <a:gd name="connsiteY3" fmla="*/ 954965 h 964164"/>
              <a:gd name="connsiteX4" fmla="*/ 6220 w 2432176"/>
              <a:gd name="connsiteY4" fmla="*/ 964164 h 964164"/>
              <a:gd name="connsiteX5" fmla="*/ 0 w 2432176"/>
              <a:gd name="connsiteY5" fmla="*/ 646923 h 964164"/>
              <a:gd name="connsiteX6" fmla="*/ 416766 w 2432176"/>
              <a:gd name="connsiteY6" fmla="*/ 646923 h 964164"/>
              <a:gd name="connsiteX7" fmla="*/ 391884 w 2432176"/>
              <a:gd name="connsiteY7" fmla="*/ 323463 h 964164"/>
              <a:gd name="connsiteX8" fmla="*/ 808652 w 2432176"/>
              <a:gd name="connsiteY8" fmla="*/ 317242 h 964164"/>
              <a:gd name="connsiteX9" fmla="*/ 789990 w 2432176"/>
              <a:gd name="connsiteY9" fmla="*/ 0 h 964164"/>
              <a:gd name="connsiteX10" fmla="*/ 1206757 w 2432176"/>
              <a:gd name="connsiteY10" fmla="*/ 12441 h 964164"/>
              <a:gd name="connsiteX11" fmla="*/ 1212975 w 2432176"/>
              <a:gd name="connsiteY11" fmla="*/ 332924 h 964164"/>
              <a:gd name="connsiteX12" fmla="*/ 2034069 w 2432176"/>
              <a:gd name="connsiteY12" fmla="*/ 320481 h 96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2176" h="964164">
                <a:moveTo>
                  <a:pt x="2034069" y="320481"/>
                </a:moveTo>
                <a:lnTo>
                  <a:pt x="2034072" y="659364"/>
                </a:lnTo>
                <a:lnTo>
                  <a:pt x="2432176" y="656384"/>
                </a:lnTo>
                <a:cubicBezTo>
                  <a:pt x="2432176" y="764205"/>
                  <a:pt x="2432175" y="847144"/>
                  <a:pt x="2432175" y="954965"/>
                </a:cubicBezTo>
                <a:lnTo>
                  <a:pt x="6220" y="964164"/>
                </a:lnTo>
                <a:lnTo>
                  <a:pt x="0" y="646923"/>
                </a:lnTo>
                <a:lnTo>
                  <a:pt x="416766" y="646923"/>
                </a:lnTo>
                <a:lnTo>
                  <a:pt x="391884" y="323463"/>
                </a:lnTo>
                <a:lnTo>
                  <a:pt x="808652" y="317242"/>
                </a:lnTo>
                <a:lnTo>
                  <a:pt x="789990" y="0"/>
                </a:lnTo>
                <a:lnTo>
                  <a:pt x="1206757" y="12441"/>
                </a:lnTo>
                <a:lnTo>
                  <a:pt x="1212975" y="332924"/>
                </a:lnTo>
                <a:lnTo>
                  <a:pt x="2034069" y="320481"/>
                </a:lnTo>
                <a:close/>
              </a:path>
            </a:pathLst>
          </a:custGeom>
          <a:noFill/>
          <a:ln w="5715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6303090" y="3515662"/>
            <a:ext cx="1598646" cy="2282888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839756 w 2463279"/>
              <a:gd name="connsiteY8" fmla="*/ 323463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6221 w 2463279"/>
              <a:gd name="connsiteY8" fmla="*/ 329684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444618 w 2842724"/>
              <a:gd name="connsiteY0" fmla="*/ 326702 h 989046"/>
              <a:gd name="connsiteX1" fmla="*/ 2432180 w 2842724"/>
              <a:gd name="connsiteY1" fmla="*/ 671806 h 989046"/>
              <a:gd name="connsiteX2" fmla="*/ 2817843 w 2842724"/>
              <a:gd name="connsiteY2" fmla="*/ 656384 h 989046"/>
              <a:gd name="connsiteX3" fmla="*/ 2842724 w 2842724"/>
              <a:gd name="connsiteY3" fmla="*/ 986067 h 989046"/>
              <a:gd name="connsiteX4" fmla="*/ 429210 w 2842724"/>
              <a:gd name="connsiteY4" fmla="*/ 989046 h 989046"/>
              <a:gd name="connsiteX5" fmla="*/ 410549 w 2842724"/>
              <a:gd name="connsiteY5" fmla="*/ 653144 h 989046"/>
              <a:gd name="connsiteX6" fmla="*/ 827315 w 2842724"/>
              <a:gd name="connsiteY6" fmla="*/ 653144 h 989046"/>
              <a:gd name="connsiteX7" fmla="*/ 0 w 2842724"/>
              <a:gd name="connsiteY7" fmla="*/ 335904 h 989046"/>
              <a:gd name="connsiteX8" fmla="*/ 385666 w 2842724"/>
              <a:gd name="connsiteY8" fmla="*/ 329684 h 989046"/>
              <a:gd name="connsiteX9" fmla="*/ 379445 w 2842724"/>
              <a:gd name="connsiteY9" fmla="*/ 0 h 989046"/>
              <a:gd name="connsiteX10" fmla="*/ 1617306 w 2842724"/>
              <a:gd name="connsiteY10" fmla="*/ 18662 h 989046"/>
              <a:gd name="connsiteX11" fmla="*/ 1623524 w 2842724"/>
              <a:gd name="connsiteY11" fmla="*/ 339145 h 989046"/>
              <a:gd name="connsiteX12" fmla="*/ 2444618 w 2842724"/>
              <a:gd name="connsiteY12" fmla="*/ 326702 h 989046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410549 w 2842724"/>
              <a:gd name="connsiteY5" fmla="*/ 653144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582900 w 2842724"/>
              <a:gd name="connsiteY6" fmla="*/ 1984309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383847 w 2842724"/>
              <a:gd name="connsiteY6" fmla="*/ 1971868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614002 w 2842724"/>
              <a:gd name="connsiteY6" fmla="*/ 1971868 h 1984312"/>
              <a:gd name="connsiteX7" fmla="*/ 383847 w 2842724"/>
              <a:gd name="connsiteY7" fmla="*/ 1971868 h 1984312"/>
              <a:gd name="connsiteX8" fmla="*/ 1 w 2842724"/>
              <a:gd name="connsiteY8" fmla="*/ 1984312 h 1984312"/>
              <a:gd name="connsiteX9" fmla="*/ 0 w 2842724"/>
              <a:gd name="connsiteY9" fmla="*/ 335904 h 1984312"/>
              <a:gd name="connsiteX10" fmla="*/ 385666 w 2842724"/>
              <a:gd name="connsiteY10" fmla="*/ 329684 h 1984312"/>
              <a:gd name="connsiteX11" fmla="*/ 379445 w 2842724"/>
              <a:gd name="connsiteY11" fmla="*/ 0 h 1984312"/>
              <a:gd name="connsiteX12" fmla="*/ 1617306 w 2842724"/>
              <a:gd name="connsiteY12" fmla="*/ 18662 h 1984312"/>
              <a:gd name="connsiteX13" fmla="*/ 1623524 w 2842724"/>
              <a:gd name="connsiteY13" fmla="*/ 339145 h 1984312"/>
              <a:gd name="connsiteX14" fmla="*/ 2444618 w 2842724"/>
              <a:gd name="connsiteY14" fmla="*/ 326702 h 1984312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439831 w 2842724"/>
              <a:gd name="connsiteY6" fmla="*/ 2270448 h 2270448"/>
              <a:gd name="connsiteX7" fmla="*/ 383847 w 2842724"/>
              <a:gd name="connsiteY7" fmla="*/ 1971868 h 2270448"/>
              <a:gd name="connsiteX8" fmla="*/ 1 w 2842724"/>
              <a:gd name="connsiteY8" fmla="*/ 1984312 h 2270448"/>
              <a:gd name="connsiteX9" fmla="*/ 0 w 2842724"/>
              <a:gd name="connsiteY9" fmla="*/ 335904 h 2270448"/>
              <a:gd name="connsiteX10" fmla="*/ 385666 w 2842724"/>
              <a:gd name="connsiteY10" fmla="*/ 329684 h 2270448"/>
              <a:gd name="connsiteX11" fmla="*/ 379445 w 2842724"/>
              <a:gd name="connsiteY11" fmla="*/ 0 h 2270448"/>
              <a:gd name="connsiteX12" fmla="*/ 1617306 w 2842724"/>
              <a:gd name="connsiteY12" fmla="*/ 18662 h 2270448"/>
              <a:gd name="connsiteX13" fmla="*/ 1623524 w 2842724"/>
              <a:gd name="connsiteY13" fmla="*/ 339145 h 2270448"/>
              <a:gd name="connsiteX14" fmla="*/ 2444618 w 2842724"/>
              <a:gd name="connsiteY14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968565 w 2842724"/>
              <a:gd name="connsiteY6" fmla="*/ 212737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601561 w 2842724"/>
              <a:gd name="connsiteY7" fmla="*/ 2139819 h 2270448"/>
              <a:gd name="connsiteX8" fmla="*/ 439831 w 2842724"/>
              <a:gd name="connsiteY8" fmla="*/ 2270448 h 2270448"/>
              <a:gd name="connsiteX9" fmla="*/ 383847 w 2842724"/>
              <a:gd name="connsiteY9" fmla="*/ 1971868 h 2270448"/>
              <a:gd name="connsiteX10" fmla="*/ 1 w 2842724"/>
              <a:gd name="connsiteY10" fmla="*/ 1984312 h 2270448"/>
              <a:gd name="connsiteX11" fmla="*/ 0 w 2842724"/>
              <a:gd name="connsiteY11" fmla="*/ 335904 h 2270448"/>
              <a:gd name="connsiteX12" fmla="*/ 385666 w 2842724"/>
              <a:gd name="connsiteY12" fmla="*/ 329684 h 2270448"/>
              <a:gd name="connsiteX13" fmla="*/ 379445 w 2842724"/>
              <a:gd name="connsiteY13" fmla="*/ 0 h 2270448"/>
              <a:gd name="connsiteX14" fmla="*/ 1617306 w 2842724"/>
              <a:gd name="connsiteY14" fmla="*/ 18662 h 2270448"/>
              <a:gd name="connsiteX15" fmla="*/ 1623524 w 2842724"/>
              <a:gd name="connsiteY15" fmla="*/ 339145 h 2270448"/>
              <a:gd name="connsiteX16" fmla="*/ 2444618 w 2842724"/>
              <a:gd name="connsiteY16" fmla="*/ 326702 h 2270448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439831 w 2842724"/>
              <a:gd name="connsiteY8" fmla="*/ 2270448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377627 w 2842724"/>
              <a:gd name="connsiteY8" fmla="*/ 2289109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17843"/>
              <a:gd name="connsiteY0" fmla="*/ 326702 h 2301550"/>
              <a:gd name="connsiteX1" fmla="*/ 2432180 w 2817843"/>
              <a:gd name="connsiteY1" fmla="*/ 671806 h 2301550"/>
              <a:gd name="connsiteX2" fmla="*/ 2817843 w 2817843"/>
              <a:gd name="connsiteY2" fmla="*/ 656384 h 2301550"/>
              <a:gd name="connsiteX3" fmla="*/ 1623529 w 2817843"/>
              <a:gd name="connsiteY3" fmla="*/ 348344 h 2301550"/>
              <a:gd name="connsiteX4" fmla="*/ 1617308 w 2817843"/>
              <a:gd name="connsiteY4" fmla="*/ 1953209 h 2301550"/>
              <a:gd name="connsiteX5" fmla="*/ 800614 w 2817843"/>
              <a:gd name="connsiteY5" fmla="*/ 1971868 h 2301550"/>
              <a:gd name="connsiteX6" fmla="*/ 794394 w 2817843"/>
              <a:gd name="connsiteY6" fmla="*/ 2301550 h 2301550"/>
              <a:gd name="connsiteX7" fmla="*/ 377627 w 2817843"/>
              <a:gd name="connsiteY7" fmla="*/ 2289109 h 2301550"/>
              <a:gd name="connsiteX8" fmla="*/ 383847 w 2817843"/>
              <a:gd name="connsiteY8" fmla="*/ 1971868 h 2301550"/>
              <a:gd name="connsiteX9" fmla="*/ 1 w 2817843"/>
              <a:gd name="connsiteY9" fmla="*/ 1984312 h 2301550"/>
              <a:gd name="connsiteX10" fmla="*/ 0 w 2817843"/>
              <a:gd name="connsiteY10" fmla="*/ 335904 h 2301550"/>
              <a:gd name="connsiteX11" fmla="*/ 385666 w 2817843"/>
              <a:gd name="connsiteY11" fmla="*/ 329684 h 2301550"/>
              <a:gd name="connsiteX12" fmla="*/ 379445 w 2817843"/>
              <a:gd name="connsiteY12" fmla="*/ 0 h 2301550"/>
              <a:gd name="connsiteX13" fmla="*/ 1617306 w 2817843"/>
              <a:gd name="connsiteY13" fmla="*/ 18662 h 2301550"/>
              <a:gd name="connsiteX14" fmla="*/ 1623524 w 2817843"/>
              <a:gd name="connsiteY14" fmla="*/ 339145 h 2301550"/>
              <a:gd name="connsiteX15" fmla="*/ 2444618 w 2817843"/>
              <a:gd name="connsiteY15" fmla="*/ 326702 h 2301550"/>
              <a:gd name="connsiteX0" fmla="*/ 2444618 w 2444618"/>
              <a:gd name="connsiteY0" fmla="*/ 326702 h 2301550"/>
              <a:gd name="connsiteX1" fmla="*/ 2432180 w 2444618"/>
              <a:gd name="connsiteY1" fmla="*/ 671806 h 2301550"/>
              <a:gd name="connsiteX2" fmla="*/ 1623529 w 2444618"/>
              <a:gd name="connsiteY2" fmla="*/ 348344 h 2301550"/>
              <a:gd name="connsiteX3" fmla="*/ 1617308 w 2444618"/>
              <a:gd name="connsiteY3" fmla="*/ 1953209 h 2301550"/>
              <a:gd name="connsiteX4" fmla="*/ 800614 w 2444618"/>
              <a:gd name="connsiteY4" fmla="*/ 1971868 h 2301550"/>
              <a:gd name="connsiteX5" fmla="*/ 794394 w 2444618"/>
              <a:gd name="connsiteY5" fmla="*/ 2301550 h 2301550"/>
              <a:gd name="connsiteX6" fmla="*/ 377627 w 2444618"/>
              <a:gd name="connsiteY6" fmla="*/ 2289109 h 2301550"/>
              <a:gd name="connsiteX7" fmla="*/ 383847 w 2444618"/>
              <a:gd name="connsiteY7" fmla="*/ 1971868 h 2301550"/>
              <a:gd name="connsiteX8" fmla="*/ 1 w 2444618"/>
              <a:gd name="connsiteY8" fmla="*/ 1984312 h 2301550"/>
              <a:gd name="connsiteX9" fmla="*/ 0 w 2444618"/>
              <a:gd name="connsiteY9" fmla="*/ 335904 h 2301550"/>
              <a:gd name="connsiteX10" fmla="*/ 385666 w 2444618"/>
              <a:gd name="connsiteY10" fmla="*/ 329684 h 2301550"/>
              <a:gd name="connsiteX11" fmla="*/ 379445 w 2444618"/>
              <a:gd name="connsiteY11" fmla="*/ 0 h 2301550"/>
              <a:gd name="connsiteX12" fmla="*/ 1617306 w 2444618"/>
              <a:gd name="connsiteY12" fmla="*/ 18662 h 2301550"/>
              <a:gd name="connsiteX13" fmla="*/ 1623524 w 2444618"/>
              <a:gd name="connsiteY13" fmla="*/ 339145 h 2301550"/>
              <a:gd name="connsiteX14" fmla="*/ 2444618 w 2444618"/>
              <a:gd name="connsiteY14" fmla="*/ 326702 h 2301550"/>
              <a:gd name="connsiteX0" fmla="*/ 2444618 w 2444618"/>
              <a:gd name="connsiteY0" fmla="*/ 326702 h 2301550"/>
              <a:gd name="connsiteX1" fmla="*/ 1623529 w 2444618"/>
              <a:gd name="connsiteY1" fmla="*/ 348344 h 2301550"/>
              <a:gd name="connsiteX2" fmla="*/ 1617308 w 2444618"/>
              <a:gd name="connsiteY2" fmla="*/ 1953209 h 2301550"/>
              <a:gd name="connsiteX3" fmla="*/ 800614 w 2444618"/>
              <a:gd name="connsiteY3" fmla="*/ 1971868 h 2301550"/>
              <a:gd name="connsiteX4" fmla="*/ 794394 w 2444618"/>
              <a:gd name="connsiteY4" fmla="*/ 2301550 h 2301550"/>
              <a:gd name="connsiteX5" fmla="*/ 377627 w 2444618"/>
              <a:gd name="connsiteY5" fmla="*/ 2289109 h 2301550"/>
              <a:gd name="connsiteX6" fmla="*/ 383847 w 2444618"/>
              <a:gd name="connsiteY6" fmla="*/ 1971868 h 2301550"/>
              <a:gd name="connsiteX7" fmla="*/ 1 w 2444618"/>
              <a:gd name="connsiteY7" fmla="*/ 1984312 h 2301550"/>
              <a:gd name="connsiteX8" fmla="*/ 0 w 2444618"/>
              <a:gd name="connsiteY8" fmla="*/ 335904 h 2301550"/>
              <a:gd name="connsiteX9" fmla="*/ 385666 w 2444618"/>
              <a:gd name="connsiteY9" fmla="*/ 329684 h 2301550"/>
              <a:gd name="connsiteX10" fmla="*/ 379445 w 2444618"/>
              <a:gd name="connsiteY10" fmla="*/ 0 h 2301550"/>
              <a:gd name="connsiteX11" fmla="*/ 1617306 w 2444618"/>
              <a:gd name="connsiteY11" fmla="*/ 18662 h 2301550"/>
              <a:gd name="connsiteX12" fmla="*/ 1623524 w 2444618"/>
              <a:gd name="connsiteY12" fmla="*/ 339145 h 2301550"/>
              <a:gd name="connsiteX13" fmla="*/ 2444618 w 2444618"/>
              <a:gd name="connsiteY13" fmla="*/ 326702 h 2301550"/>
              <a:gd name="connsiteX0" fmla="*/ 1623524 w 1623529"/>
              <a:gd name="connsiteY0" fmla="*/ 339145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12" fmla="*/ 1623524 w 1623529"/>
              <a:gd name="connsiteY12" fmla="*/ 339145 h 2301550"/>
              <a:gd name="connsiteX0" fmla="*/ 1617306 w 1623529"/>
              <a:gd name="connsiteY0" fmla="*/ 18662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0" fmla="*/ 1617306 w 1617308"/>
              <a:gd name="connsiteY0" fmla="*/ 18662 h 2301550"/>
              <a:gd name="connsiteX1" fmla="*/ 1617308 w 1617308"/>
              <a:gd name="connsiteY1" fmla="*/ 1953209 h 2301550"/>
              <a:gd name="connsiteX2" fmla="*/ 800614 w 1617308"/>
              <a:gd name="connsiteY2" fmla="*/ 1971868 h 2301550"/>
              <a:gd name="connsiteX3" fmla="*/ 794394 w 1617308"/>
              <a:gd name="connsiteY3" fmla="*/ 2301550 h 2301550"/>
              <a:gd name="connsiteX4" fmla="*/ 377627 w 1617308"/>
              <a:gd name="connsiteY4" fmla="*/ 2289109 h 2301550"/>
              <a:gd name="connsiteX5" fmla="*/ 383847 w 1617308"/>
              <a:gd name="connsiteY5" fmla="*/ 1971868 h 2301550"/>
              <a:gd name="connsiteX6" fmla="*/ 1 w 1617308"/>
              <a:gd name="connsiteY6" fmla="*/ 1984312 h 2301550"/>
              <a:gd name="connsiteX7" fmla="*/ 0 w 1617308"/>
              <a:gd name="connsiteY7" fmla="*/ 335904 h 2301550"/>
              <a:gd name="connsiteX8" fmla="*/ 385666 w 1617308"/>
              <a:gd name="connsiteY8" fmla="*/ 329684 h 2301550"/>
              <a:gd name="connsiteX9" fmla="*/ 379445 w 1617308"/>
              <a:gd name="connsiteY9" fmla="*/ 0 h 2301550"/>
              <a:gd name="connsiteX10" fmla="*/ 1617306 w 1617308"/>
              <a:gd name="connsiteY10" fmla="*/ 18662 h 2301550"/>
              <a:gd name="connsiteX0" fmla="*/ 1617306 w 1617308"/>
              <a:gd name="connsiteY0" fmla="*/ 0 h 2282888"/>
              <a:gd name="connsiteX1" fmla="*/ 1617308 w 1617308"/>
              <a:gd name="connsiteY1" fmla="*/ 1934547 h 2282888"/>
              <a:gd name="connsiteX2" fmla="*/ 800614 w 1617308"/>
              <a:gd name="connsiteY2" fmla="*/ 1953206 h 2282888"/>
              <a:gd name="connsiteX3" fmla="*/ 794394 w 1617308"/>
              <a:gd name="connsiteY3" fmla="*/ 2282888 h 2282888"/>
              <a:gd name="connsiteX4" fmla="*/ 377627 w 1617308"/>
              <a:gd name="connsiteY4" fmla="*/ 2270447 h 2282888"/>
              <a:gd name="connsiteX5" fmla="*/ 383847 w 1617308"/>
              <a:gd name="connsiteY5" fmla="*/ 1953206 h 2282888"/>
              <a:gd name="connsiteX6" fmla="*/ 1 w 1617308"/>
              <a:gd name="connsiteY6" fmla="*/ 1965650 h 2282888"/>
              <a:gd name="connsiteX7" fmla="*/ 0 w 1617308"/>
              <a:gd name="connsiteY7" fmla="*/ 317242 h 2282888"/>
              <a:gd name="connsiteX8" fmla="*/ 385666 w 1617308"/>
              <a:gd name="connsiteY8" fmla="*/ 311022 h 2282888"/>
              <a:gd name="connsiteX9" fmla="*/ 385665 w 1617308"/>
              <a:gd name="connsiteY9" fmla="*/ 0 h 2282888"/>
              <a:gd name="connsiteX10" fmla="*/ 1617306 w 1617308"/>
              <a:gd name="connsiteY10" fmla="*/ 0 h 2282888"/>
              <a:gd name="connsiteX0" fmla="*/ 1598645 w 1617308"/>
              <a:gd name="connsiteY0" fmla="*/ 0 h 2282888"/>
              <a:gd name="connsiteX1" fmla="*/ 1617308 w 1617308"/>
              <a:gd name="connsiteY1" fmla="*/ 1934547 h 2282888"/>
              <a:gd name="connsiteX2" fmla="*/ 800614 w 1617308"/>
              <a:gd name="connsiteY2" fmla="*/ 1953206 h 2282888"/>
              <a:gd name="connsiteX3" fmla="*/ 794394 w 1617308"/>
              <a:gd name="connsiteY3" fmla="*/ 2282888 h 2282888"/>
              <a:gd name="connsiteX4" fmla="*/ 377627 w 1617308"/>
              <a:gd name="connsiteY4" fmla="*/ 2270447 h 2282888"/>
              <a:gd name="connsiteX5" fmla="*/ 383847 w 1617308"/>
              <a:gd name="connsiteY5" fmla="*/ 1953206 h 2282888"/>
              <a:gd name="connsiteX6" fmla="*/ 1 w 1617308"/>
              <a:gd name="connsiteY6" fmla="*/ 1965650 h 2282888"/>
              <a:gd name="connsiteX7" fmla="*/ 0 w 1617308"/>
              <a:gd name="connsiteY7" fmla="*/ 317242 h 2282888"/>
              <a:gd name="connsiteX8" fmla="*/ 385666 w 1617308"/>
              <a:gd name="connsiteY8" fmla="*/ 311022 h 2282888"/>
              <a:gd name="connsiteX9" fmla="*/ 385665 w 1617308"/>
              <a:gd name="connsiteY9" fmla="*/ 0 h 2282888"/>
              <a:gd name="connsiteX10" fmla="*/ 1598645 w 1617308"/>
              <a:gd name="connsiteY10" fmla="*/ 0 h 2282888"/>
              <a:gd name="connsiteX0" fmla="*/ 1598645 w 1598646"/>
              <a:gd name="connsiteY0" fmla="*/ 0 h 2282888"/>
              <a:gd name="connsiteX1" fmla="*/ 1598646 w 1598646"/>
              <a:gd name="connsiteY1" fmla="*/ 1953208 h 2282888"/>
              <a:gd name="connsiteX2" fmla="*/ 800614 w 1598646"/>
              <a:gd name="connsiteY2" fmla="*/ 1953206 h 2282888"/>
              <a:gd name="connsiteX3" fmla="*/ 794394 w 1598646"/>
              <a:gd name="connsiteY3" fmla="*/ 2282888 h 2282888"/>
              <a:gd name="connsiteX4" fmla="*/ 377627 w 1598646"/>
              <a:gd name="connsiteY4" fmla="*/ 2270447 h 2282888"/>
              <a:gd name="connsiteX5" fmla="*/ 383847 w 1598646"/>
              <a:gd name="connsiteY5" fmla="*/ 1953206 h 2282888"/>
              <a:gd name="connsiteX6" fmla="*/ 1 w 1598646"/>
              <a:gd name="connsiteY6" fmla="*/ 1965650 h 2282888"/>
              <a:gd name="connsiteX7" fmla="*/ 0 w 1598646"/>
              <a:gd name="connsiteY7" fmla="*/ 317242 h 2282888"/>
              <a:gd name="connsiteX8" fmla="*/ 385666 w 1598646"/>
              <a:gd name="connsiteY8" fmla="*/ 311022 h 2282888"/>
              <a:gd name="connsiteX9" fmla="*/ 385665 w 1598646"/>
              <a:gd name="connsiteY9" fmla="*/ 0 h 2282888"/>
              <a:gd name="connsiteX10" fmla="*/ 1598645 w 1598646"/>
              <a:gd name="connsiteY10" fmla="*/ 0 h 228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98646" h="2282888">
                <a:moveTo>
                  <a:pt x="1598645" y="0"/>
                </a:moveTo>
                <a:cubicBezTo>
                  <a:pt x="1598646" y="644849"/>
                  <a:pt x="1598645" y="1308359"/>
                  <a:pt x="1598646" y="1953208"/>
                </a:cubicBezTo>
                <a:lnTo>
                  <a:pt x="800614" y="1953206"/>
                </a:lnTo>
                <a:lnTo>
                  <a:pt x="794394" y="2282888"/>
                </a:lnTo>
                <a:lnTo>
                  <a:pt x="377627" y="2270447"/>
                </a:lnTo>
                <a:lnTo>
                  <a:pt x="383847" y="1953206"/>
                </a:lnTo>
                <a:lnTo>
                  <a:pt x="1" y="1965650"/>
                </a:lnTo>
                <a:cubicBezTo>
                  <a:pt x="1" y="1416181"/>
                  <a:pt x="0" y="866711"/>
                  <a:pt x="0" y="317242"/>
                </a:cubicBezTo>
                <a:lnTo>
                  <a:pt x="385666" y="311022"/>
                </a:lnTo>
                <a:cubicBezTo>
                  <a:pt x="385666" y="207348"/>
                  <a:pt x="385665" y="103674"/>
                  <a:pt x="385665" y="0"/>
                </a:cubicBezTo>
                <a:lnTo>
                  <a:pt x="1598645" y="0"/>
                </a:lnTo>
                <a:close/>
              </a:path>
            </a:pathLst>
          </a:custGeom>
          <a:noFill/>
          <a:ln w="57150" cap="flat" cmpd="sng" algn="ctr">
            <a:solidFill>
              <a:srgbClr val="9BBB59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7940915" y="3518360"/>
            <a:ext cx="2401077" cy="2282887"/>
          </a:xfrm>
          <a:custGeom>
            <a:avLst/>
            <a:gdLst>
              <a:gd name="connsiteX0" fmla="*/ 0 w 976604"/>
              <a:gd name="connsiteY0" fmla="*/ 12441 h 404327"/>
              <a:gd name="connsiteX1" fmla="*/ 976604 w 976604"/>
              <a:gd name="connsiteY1" fmla="*/ 0 h 404327"/>
              <a:gd name="connsiteX2" fmla="*/ 964163 w 976604"/>
              <a:gd name="connsiteY2" fmla="*/ 373225 h 404327"/>
              <a:gd name="connsiteX3" fmla="*/ 279918 w 976604"/>
              <a:gd name="connsiteY3" fmla="*/ 404327 h 404327"/>
              <a:gd name="connsiteX4" fmla="*/ 0 w 976604"/>
              <a:gd name="connsiteY4" fmla="*/ 12441 h 404327"/>
              <a:gd name="connsiteX0" fmla="*/ 0 w 1150775"/>
              <a:gd name="connsiteY0" fmla="*/ 12441 h 472752"/>
              <a:gd name="connsiteX1" fmla="*/ 976604 w 1150775"/>
              <a:gd name="connsiteY1" fmla="*/ 0 h 472752"/>
              <a:gd name="connsiteX2" fmla="*/ 1150775 w 1150775"/>
              <a:gd name="connsiteY2" fmla="*/ 472752 h 472752"/>
              <a:gd name="connsiteX3" fmla="*/ 279918 w 1150775"/>
              <a:gd name="connsiteY3" fmla="*/ 404327 h 472752"/>
              <a:gd name="connsiteX4" fmla="*/ 0 w 1150775"/>
              <a:gd name="connsiteY4" fmla="*/ 12441 h 472752"/>
              <a:gd name="connsiteX0" fmla="*/ 0 w 1150775"/>
              <a:gd name="connsiteY0" fmla="*/ 0 h 460311"/>
              <a:gd name="connsiteX1" fmla="*/ 1125894 w 1150775"/>
              <a:gd name="connsiteY1" fmla="*/ 130628 h 460311"/>
              <a:gd name="connsiteX2" fmla="*/ 1150775 w 1150775"/>
              <a:gd name="connsiteY2" fmla="*/ 460311 h 460311"/>
              <a:gd name="connsiteX3" fmla="*/ 279918 w 1150775"/>
              <a:gd name="connsiteY3" fmla="*/ 391886 h 460311"/>
              <a:gd name="connsiteX4" fmla="*/ 0 w 1150775"/>
              <a:gd name="connsiteY4" fmla="*/ 0 h 460311"/>
              <a:gd name="connsiteX0" fmla="*/ 0 w 1150775"/>
              <a:gd name="connsiteY0" fmla="*/ 0 h 460311"/>
              <a:gd name="connsiteX1" fmla="*/ 578500 w 1150775"/>
              <a:gd name="connsiteY1" fmla="*/ 65184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0 w 1150775"/>
              <a:gd name="connsiteY0" fmla="*/ 0 h 460311"/>
              <a:gd name="connsiteX1" fmla="*/ 740231 w 1150775"/>
              <a:gd name="connsiteY1" fmla="*/ 146050 h 460311"/>
              <a:gd name="connsiteX2" fmla="*/ 1125894 w 1150775"/>
              <a:gd name="connsiteY2" fmla="*/ 130628 h 460311"/>
              <a:gd name="connsiteX3" fmla="*/ 1150775 w 1150775"/>
              <a:gd name="connsiteY3" fmla="*/ 460311 h 460311"/>
              <a:gd name="connsiteX4" fmla="*/ 279918 w 1150775"/>
              <a:gd name="connsiteY4" fmla="*/ 391886 h 460311"/>
              <a:gd name="connsiteX5" fmla="*/ 0 w 1150775"/>
              <a:gd name="connsiteY5" fmla="*/ 0 h 460311"/>
              <a:gd name="connsiteX0" fmla="*/ 472751 w 870857"/>
              <a:gd name="connsiteY0" fmla="*/ 0 h 659365"/>
              <a:gd name="connsiteX1" fmla="*/ 460313 w 870857"/>
              <a:gd name="connsiteY1" fmla="*/ 345104 h 659365"/>
              <a:gd name="connsiteX2" fmla="*/ 845976 w 870857"/>
              <a:gd name="connsiteY2" fmla="*/ 329682 h 659365"/>
              <a:gd name="connsiteX3" fmla="*/ 870857 w 870857"/>
              <a:gd name="connsiteY3" fmla="*/ 659365 h 659365"/>
              <a:gd name="connsiteX4" fmla="*/ 0 w 870857"/>
              <a:gd name="connsiteY4" fmla="*/ 590940 h 659365"/>
              <a:gd name="connsiteX5" fmla="*/ 472751 w 870857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0 w 1125894"/>
              <a:gd name="connsiteY4" fmla="*/ 2 h 659365"/>
              <a:gd name="connsiteX5" fmla="*/ 727788 w 1125894"/>
              <a:gd name="connsiteY5" fmla="*/ 0 h 659365"/>
              <a:gd name="connsiteX0" fmla="*/ 727788 w 1125894"/>
              <a:gd name="connsiteY0" fmla="*/ 0 h 659365"/>
              <a:gd name="connsiteX1" fmla="*/ 715350 w 1125894"/>
              <a:gd name="connsiteY1" fmla="*/ 345104 h 659365"/>
              <a:gd name="connsiteX2" fmla="*/ 1101013 w 1125894"/>
              <a:gd name="connsiteY2" fmla="*/ 329682 h 659365"/>
              <a:gd name="connsiteX3" fmla="*/ 1125894 w 1125894"/>
              <a:gd name="connsiteY3" fmla="*/ 659365 h 659365"/>
              <a:gd name="connsiteX4" fmla="*/ 466533 w 1125894"/>
              <a:gd name="connsiteY4" fmla="*/ 289119 h 659365"/>
              <a:gd name="connsiteX5" fmla="*/ 0 w 1125894"/>
              <a:gd name="connsiteY5" fmla="*/ 2 h 659365"/>
              <a:gd name="connsiteX6" fmla="*/ 727788 w 1125894"/>
              <a:gd name="connsiteY6" fmla="*/ 0 h 65936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0 w 1225418"/>
              <a:gd name="connsiteY4" fmla="*/ 0 h 967405"/>
              <a:gd name="connsiteX5" fmla="*/ 99524 w 1225418"/>
              <a:gd name="connsiteY5" fmla="*/ 308042 h 967405"/>
              <a:gd name="connsiteX6" fmla="*/ 827312 w 1225418"/>
              <a:gd name="connsiteY6" fmla="*/ 308040 h 967405"/>
              <a:gd name="connsiteX0" fmla="*/ 827312 w 1225418"/>
              <a:gd name="connsiteY0" fmla="*/ 308040 h 967405"/>
              <a:gd name="connsiteX1" fmla="*/ 814874 w 1225418"/>
              <a:gd name="connsiteY1" fmla="*/ 653144 h 967405"/>
              <a:gd name="connsiteX2" fmla="*/ 1200537 w 1225418"/>
              <a:gd name="connsiteY2" fmla="*/ 637722 h 967405"/>
              <a:gd name="connsiteX3" fmla="*/ 1225418 w 1225418"/>
              <a:gd name="connsiteY3" fmla="*/ 967405 h 967405"/>
              <a:gd name="connsiteX4" fmla="*/ 317241 w 1225418"/>
              <a:gd name="connsiteY4" fmla="*/ 230155 h 967405"/>
              <a:gd name="connsiteX5" fmla="*/ 0 w 1225418"/>
              <a:gd name="connsiteY5" fmla="*/ 0 h 967405"/>
              <a:gd name="connsiteX6" fmla="*/ 99524 w 1225418"/>
              <a:gd name="connsiteY6" fmla="*/ 308042 h 967405"/>
              <a:gd name="connsiteX7" fmla="*/ 827312 w 1225418"/>
              <a:gd name="connsiteY7" fmla="*/ 308040 h 967405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0 w 1642185"/>
              <a:gd name="connsiteY4" fmla="*/ 0 h 986066"/>
              <a:gd name="connsiteX5" fmla="*/ 416767 w 1642185"/>
              <a:gd name="connsiteY5" fmla="*/ 18661 h 986066"/>
              <a:gd name="connsiteX6" fmla="*/ 516291 w 1642185"/>
              <a:gd name="connsiteY6" fmla="*/ 326703 h 986066"/>
              <a:gd name="connsiteX7" fmla="*/ 1244079 w 1642185"/>
              <a:gd name="connsiteY7" fmla="*/ 326701 h 986066"/>
              <a:gd name="connsiteX0" fmla="*/ 1244079 w 1642185"/>
              <a:gd name="connsiteY0" fmla="*/ 326701 h 986066"/>
              <a:gd name="connsiteX1" fmla="*/ 1231641 w 1642185"/>
              <a:gd name="connsiteY1" fmla="*/ 671805 h 986066"/>
              <a:gd name="connsiteX2" fmla="*/ 1617304 w 1642185"/>
              <a:gd name="connsiteY2" fmla="*/ 656383 h 986066"/>
              <a:gd name="connsiteX3" fmla="*/ 1642185 w 1642185"/>
              <a:gd name="connsiteY3" fmla="*/ 986066 h 986066"/>
              <a:gd name="connsiteX4" fmla="*/ 31103 w 1642185"/>
              <a:gd name="connsiteY4" fmla="*/ 342123 h 986066"/>
              <a:gd name="connsiteX5" fmla="*/ 0 w 1642185"/>
              <a:gd name="connsiteY5" fmla="*/ 0 h 986066"/>
              <a:gd name="connsiteX6" fmla="*/ 416767 w 1642185"/>
              <a:gd name="connsiteY6" fmla="*/ 18661 h 986066"/>
              <a:gd name="connsiteX7" fmla="*/ 516291 w 1642185"/>
              <a:gd name="connsiteY7" fmla="*/ 326703 h 986066"/>
              <a:gd name="connsiteX8" fmla="*/ 1244079 w 1642185"/>
              <a:gd name="connsiteY8" fmla="*/ 326701 h 986066"/>
              <a:gd name="connsiteX0" fmla="*/ 1634200 w 2032306"/>
              <a:gd name="connsiteY0" fmla="*/ 326701 h 986066"/>
              <a:gd name="connsiteX1" fmla="*/ 1621762 w 2032306"/>
              <a:gd name="connsiteY1" fmla="*/ 671805 h 986066"/>
              <a:gd name="connsiteX2" fmla="*/ 2007425 w 2032306"/>
              <a:gd name="connsiteY2" fmla="*/ 656383 h 986066"/>
              <a:gd name="connsiteX3" fmla="*/ 2032306 w 2032306"/>
              <a:gd name="connsiteY3" fmla="*/ 986066 h 986066"/>
              <a:gd name="connsiteX4" fmla="*/ 60440 w 2032306"/>
              <a:gd name="connsiteY4" fmla="*/ 342123 h 986066"/>
              <a:gd name="connsiteX5" fmla="*/ 421224 w 2032306"/>
              <a:gd name="connsiteY5" fmla="*/ 342123 h 986066"/>
              <a:gd name="connsiteX6" fmla="*/ 390121 w 2032306"/>
              <a:gd name="connsiteY6" fmla="*/ 0 h 986066"/>
              <a:gd name="connsiteX7" fmla="*/ 806888 w 2032306"/>
              <a:gd name="connsiteY7" fmla="*/ 18661 h 986066"/>
              <a:gd name="connsiteX8" fmla="*/ 906412 w 2032306"/>
              <a:gd name="connsiteY8" fmla="*/ 326703 h 986066"/>
              <a:gd name="connsiteX9" fmla="*/ 1634200 w 2032306"/>
              <a:gd name="connsiteY9" fmla="*/ 326701 h 986066"/>
              <a:gd name="connsiteX0" fmla="*/ 1741199 w 2139305"/>
              <a:gd name="connsiteY0" fmla="*/ 326701 h 986066"/>
              <a:gd name="connsiteX1" fmla="*/ 1728761 w 2139305"/>
              <a:gd name="connsiteY1" fmla="*/ 671805 h 986066"/>
              <a:gd name="connsiteX2" fmla="*/ 2114424 w 2139305"/>
              <a:gd name="connsiteY2" fmla="*/ 656383 h 986066"/>
              <a:gd name="connsiteX3" fmla="*/ 2139305 w 2139305"/>
              <a:gd name="connsiteY3" fmla="*/ 986066 h 986066"/>
              <a:gd name="connsiteX4" fmla="*/ 123896 w 2139305"/>
              <a:gd name="connsiteY4" fmla="*/ 653143 h 986066"/>
              <a:gd name="connsiteX5" fmla="*/ 167439 w 2139305"/>
              <a:gd name="connsiteY5" fmla="*/ 342123 h 986066"/>
              <a:gd name="connsiteX6" fmla="*/ 528223 w 2139305"/>
              <a:gd name="connsiteY6" fmla="*/ 342123 h 986066"/>
              <a:gd name="connsiteX7" fmla="*/ 497120 w 2139305"/>
              <a:gd name="connsiteY7" fmla="*/ 0 h 986066"/>
              <a:gd name="connsiteX8" fmla="*/ 913887 w 2139305"/>
              <a:gd name="connsiteY8" fmla="*/ 18661 h 986066"/>
              <a:gd name="connsiteX9" fmla="*/ 1013411 w 2139305"/>
              <a:gd name="connsiteY9" fmla="*/ 326703 h 986066"/>
              <a:gd name="connsiteX10" fmla="*/ 1741199 w 2139305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889515 w 2015409"/>
              <a:gd name="connsiteY9" fmla="*/ 326703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17303 w 2015409"/>
              <a:gd name="connsiteY0" fmla="*/ 326701 h 986066"/>
              <a:gd name="connsiteX1" fmla="*/ 1604865 w 2015409"/>
              <a:gd name="connsiteY1" fmla="*/ 671805 h 986066"/>
              <a:gd name="connsiteX2" fmla="*/ 1990528 w 2015409"/>
              <a:gd name="connsiteY2" fmla="*/ 656383 h 986066"/>
              <a:gd name="connsiteX3" fmla="*/ 2015409 w 2015409"/>
              <a:gd name="connsiteY3" fmla="*/ 986066 h 986066"/>
              <a:gd name="connsiteX4" fmla="*/ 0 w 2015409"/>
              <a:gd name="connsiteY4" fmla="*/ 653143 h 986066"/>
              <a:gd name="connsiteX5" fmla="*/ 43543 w 2015409"/>
              <a:gd name="connsiteY5" fmla="*/ 342123 h 986066"/>
              <a:gd name="connsiteX6" fmla="*/ 404327 w 2015409"/>
              <a:gd name="connsiteY6" fmla="*/ 342123 h 986066"/>
              <a:gd name="connsiteX7" fmla="*/ 373224 w 2015409"/>
              <a:gd name="connsiteY7" fmla="*/ 0 h 986066"/>
              <a:gd name="connsiteX8" fmla="*/ 789991 w 2015409"/>
              <a:gd name="connsiteY8" fmla="*/ 18661 h 986066"/>
              <a:gd name="connsiteX9" fmla="*/ 796209 w 2015409"/>
              <a:gd name="connsiteY9" fmla="*/ 339144 h 986066"/>
              <a:gd name="connsiteX10" fmla="*/ 1617303 w 2015409"/>
              <a:gd name="connsiteY10" fmla="*/ 326701 h 986066"/>
              <a:gd name="connsiteX0" fmla="*/ 1648405 w 2046511"/>
              <a:gd name="connsiteY0" fmla="*/ 326701 h 986066"/>
              <a:gd name="connsiteX1" fmla="*/ 1635967 w 2046511"/>
              <a:gd name="connsiteY1" fmla="*/ 671805 h 986066"/>
              <a:gd name="connsiteX2" fmla="*/ 2021630 w 2046511"/>
              <a:gd name="connsiteY2" fmla="*/ 656383 h 986066"/>
              <a:gd name="connsiteX3" fmla="*/ 2046511 w 2046511"/>
              <a:gd name="connsiteY3" fmla="*/ 986066 h 986066"/>
              <a:gd name="connsiteX4" fmla="*/ 31102 w 2046511"/>
              <a:gd name="connsiteY4" fmla="*/ 653143 h 986066"/>
              <a:gd name="connsiteX5" fmla="*/ 0 w 2046511"/>
              <a:gd name="connsiteY5" fmla="*/ 335903 h 986066"/>
              <a:gd name="connsiteX6" fmla="*/ 435429 w 2046511"/>
              <a:gd name="connsiteY6" fmla="*/ 342123 h 986066"/>
              <a:gd name="connsiteX7" fmla="*/ 404326 w 2046511"/>
              <a:gd name="connsiteY7" fmla="*/ 0 h 986066"/>
              <a:gd name="connsiteX8" fmla="*/ 821093 w 2046511"/>
              <a:gd name="connsiteY8" fmla="*/ 18661 h 986066"/>
              <a:gd name="connsiteX9" fmla="*/ 827311 w 2046511"/>
              <a:gd name="connsiteY9" fmla="*/ 339144 h 986066"/>
              <a:gd name="connsiteX10" fmla="*/ 1648405 w 2046511"/>
              <a:gd name="connsiteY10" fmla="*/ 326701 h 986066"/>
              <a:gd name="connsiteX0" fmla="*/ 1642185 w 2040291"/>
              <a:gd name="connsiteY0" fmla="*/ 326701 h 986066"/>
              <a:gd name="connsiteX1" fmla="*/ 1629747 w 2040291"/>
              <a:gd name="connsiteY1" fmla="*/ 671805 h 986066"/>
              <a:gd name="connsiteX2" fmla="*/ 2015410 w 2040291"/>
              <a:gd name="connsiteY2" fmla="*/ 656383 h 986066"/>
              <a:gd name="connsiteX3" fmla="*/ 2040291 w 2040291"/>
              <a:gd name="connsiteY3" fmla="*/ 986066 h 986066"/>
              <a:gd name="connsiteX4" fmla="*/ 24882 w 2040291"/>
              <a:gd name="connsiteY4" fmla="*/ 653143 h 986066"/>
              <a:gd name="connsiteX5" fmla="*/ 0 w 2040291"/>
              <a:gd name="connsiteY5" fmla="*/ 329683 h 986066"/>
              <a:gd name="connsiteX6" fmla="*/ 429209 w 2040291"/>
              <a:gd name="connsiteY6" fmla="*/ 342123 h 986066"/>
              <a:gd name="connsiteX7" fmla="*/ 398106 w 2040291"/>
              <a:gd name="connsiteY7" fmla="*/ 0 h 986066"/>
              <a:gd name="connsiteX8" fmla="*/ 814873 w 2040291"/>
              <a:gd name="connsiteY8" fmla="*/ 18661 h 986066"/>
              <a:gd name="connsiteX9" fmla="*/ 821091 w 2040291"/>
              <a:gd name="connsiteY9" fmla="*/ 339144 h 986066"/>
              <a:gd name="connsiteX10" fmla="*/ 1642185 w 2040291"/>
              <a:gd name="connsiteY10" fmla="*/ 326701 h 986066"/>
              <a:gd name="connsiteX0" fmla="*/ 2109620 w 2507726"/>
              <a:gd name="connsiteY0" fmla="*/ 326701 h 986673"/>
              <a:gd name="connsiteX1" fmla="*/ 2097182 w 2507726"/>
              <a:gd name="connsiteY1" fmla="*/ 671805 h 986673"/>
              <a:gd name="connsiteX2" fmla="*/ 2482845 w 2507726"/>
              <a:gd name="connsiteY2" fmla="*/ 656383 h 986673"/>
              <a:gd name="connsiteX3" fmla="*/ 2507726 w 2507726"/>
              <a:gd name="connsiteY3" fmla="*/ 986066 h 986673"/>
              <a:gd name="connsiteX4" fmla="*/ 81771 w 2507726"/>
              <a:gd name="connsiteY4" fmla="*/ 678025 h 986673"/>
              <a:gd name="connsiteX5" fmla="*/ 492317 w 2507726"/>
              <a:gd name="connsiteY5" fmla="*/ 653143 h 986673"/>
              <a:gd name="connsiteX6" fmla="*/ 467435 w 2507726"/>
              <a:gd name="connsiteY6" fmla="*/ 329683 h 986673"/>
              <a:gd name="connsiteX7" fmla="*/ 896644 w 2507726"/>
              <a:gd name="connsiteY7" fmla="*/ 342123 h 986673"/>
              <a:gd name="connsiteX8" fmla="*/ 865541 w 2507726"/>
              <a:gd name="connsiteY8" fmla="*/ 0 h 986673"/>
              <a:gd name="connsiteX9" fmla="*/ 1282308 w 2507726"/>
              <a:gd name="connsiteY9" fmla="*/ 18661 h 986673"/>
              <a:gd name="connsiteX10" fmla="*/ 1288526 w 2507726"/>
              <a:gd name="connsiteY10" fmla="*/ 339144 h 986673"/>
              <a:gd name="connsiteX11" fmla="*/ 2109620 w 2507726"/>
              <a:gd name="connsiteY11" fmla="*/ 326701 h 986673"/>
              <a:gd name="connsiteX0" fmla="*/ 2188807 w 2586913"/>
              <a:gd name="connsiteY0" fmla="*/ 326701 h 1016300"/>
              <a:gd name="connsiteX1" fmla="*/ 2176369 w 2586913"/>
              <a:gd name="connsiteY1" fmla="*/ 671805 h 1016300"/>
              <a:gd name="connsiteX2" fmla="*/ 2562032 w 2586913"/>
              <a:gd name="connsiteY2" fmla="*/ 656383 h 1016300"/>
              <a:gd name="connsiteX3" fmla="*/ 2586913 w 2586913"/>
              <a:gd name="connsiteY3" fmla="*/ 986066 h 1016300"/>
              <a:gd name="connsiteX4" fmla="*/ 173399 w 2586913"/>
              <a:gd name="connsiteY4" fmla="*/ 989045 h 1016300"/>
              <a:gd name="connsiteX5" fmla="*/ 160958 w 2586913"/>
              <a:gd name="connsiteY5" fmla="*/ 678025 h 1016300"/>
              <a:gd name="connsiteX6" fmla="*/ 571504 w 2586913"/>
              <a:gd name="connsiteY6" fmla="*/ 653143 h 1016300"/>
              <a:gd name="connsiteX7" fmla="*/ 546622 w 2586913"/>
              <a:gd name="connsiteY7" fmla="*/ 329683 h 1016300"/>
              <a:gd name="connsiteX8" fmla="*/ 975831 w 2586913"/>
              <a:gd name="connsiteY8" fmla="*/ 342123 h 1016300"/>
              <a:gd name="connsiteX9" fmla="*/ 944728 w 2586913"/>
              <a:gd name="connsiteY9" fmla="*/ 0 h 1016300"/>
              <a:gd name="connsiteX10" fmla="*/ 1361495 w 2586913"/>
              <a:gd name="connsiteY10" fmla="*/ 18661 h 1016300"/>
              <a:gd name="connsiteX11" fmla="*/ 1367713 w 2586913"/>
              <a:gd name="connsiteY11" fmla="*/ 339144 h 1016300"/>
              <a:gd name="connsiteX12" fmla="*/ 2188807 w 2586913"/>
              <a:gd name="connsiteY12" fmla="*/ 326701 h 1016300"/>
              <a:gd name="connsiteX0" fmla="*/ 2030446 w 2428552"/>
              <a:gd name="connsiteY0" fmla="*/ 326701 h 1016300"/>
              <a:gd name="connsiteX1" fmla="*/ 2018008 w 2428552"/>
              <a:gd name="connsiteY1" fmla="*/ 671805 h 1016300"/>
              <a:gd name="connsiteX2" fmla="*/ 2403671 w 2428552"/>
              <a:gd name="connsiteY2" fmla="*/ 656383 h 1016300"/>
              <a:gd name="connsiteX3" fmla="*/ 2428552 w 2428552"/>
              <a:gd name="connsiteY3" fmla="*/ 986066 h 1016300"/>
              <a:gd name="connsiteX4" fmla="*/ 15038 w 2428552"/>
              <a:gd name="connsiteY4" fmla="*/ 989045 h 1016300"/>
              <a:gd name="connsiteX5" fmla="*/ 2597 w 2428552"/>
              <a:gd name="connsiteY5" fmla="*/ 678025 h 1016300"/>
              <a:gd name="connsiteX6" fmla="*/ 413143 w 2428552"/>
              <a:gd name="connsiteY6" fmla="*/ 653143 h 1016300"/>
              <a:gd name="connsiteX7" fmla="*/ 388261 w 2428552"/>
              <a:gd name="connsiteY7" fmla="*/ 329683 h 1016300"/>
              <a:gd name="connsiteX8" fmla="*/ 817470 w 2428552"/>
              <a:gd name="connsiteY8" fmla="*/ 342123 h 1016300"/>
              <a:gd name="connsiteX9" fmla="*/ 786367 w 2428552"/>
              <a:gd name="connsiteY9" fmla="*/ 0 h 1016300"/>
              <a:gd name="connsiteX10" fmla="*/ 1203134 w 2428552"/>
              <a:gd name="connsiteY10" fmla="*/ 18661 h 1016300"/>
              <a:gd name="connsiteX11" fmla="*/ 1209352 w 2428552"/>
              <a:gd name="connsiteY11" fmla="*/ 339144 h 1016300"/>
              <a:gd name="connsiteX12" fmla="*/ 2030446 w 2428552"/>
              <a:gd name="connsiteY12" fmla="*/ 326701 h 1016300"/>
              <a:gd name="connsiteX0" fmla="*/ 2030446 w 2428552"/>
              <a:gd name="connsiteY0" fmla="*/ 326701 h 989045"/>
              <a:gd name="connsiteX1" fmla="*/ 2018008 w 2428552"/>
              <a:gd name="connsiteY1" fmla="*/ 671805 h 989045"/>
              <a:gd name="connsiteX2" fmla="*/ 2403671 w 2428552"/>
              <a:gd name="connsiteY2" fmla="*/ 656383 h 989045"/>
              <a:gd name="connsiteX3" fmla="*/ 2428552 w 2428552"/>
              <a:gd name="connsiteY3" fmla="*/ 986066 h 989045"/>
              <a:gd name="connsiteX4" fmla="*/ 15038 w 2428552"/>
              <a:gd name="connsiteY4" fmla="*/ 989045 h 989045"/>
              <a:gd name="connsiteX5" fmla="*/ 2597 w 2428552"/>
              <a:gd name="connsiteY5" fmla="*/ 678025 h 989045"/>
              <a:gd name="connsiteX6" fmla="*/ 413143 w 2428552"/>
              <a:gd name="connsiteY6" fmla="*/ 653143 h 989045"/>
              <a:gd name="connsiteX7" fmla="*/ 388261 w 2428552"/>
              <a:gd name="connsiteY7" fmla="*/ 329683 h 989045"/>
              <a:gd name="connsiteX8" fmla="*/ 817470 w 2428552"/>
              <a:gd name="connsiteY8" fmla="*/ 342123 h 989045"/>
              <a:gd name="connsiteX9" fmla="*/ 786367 w 2428552"/>
              <a:gd name="connsiteY9" fmla="*/ 0 h 989045"/>
              <a:gd name="connsiteX10" fmla="*/ 1203134 w 2428552"/>
              <a:gd name="connsiteY10" fmla="*/ 18661 h 989045"/>
              <a:gd name="connsiteX11" fmla="*/ 1209352 w 2428552"/>
              <a:gd name="connsiteY11" fmla="*/ 339144 h 989045"/>
              <a:gd name="connsiteX12" fmla="*/ 2030446 w 2428552"/>
              <a:gd name="connsiteY12" fmla="*/ 326701 h 98904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17470 w 2428552"/>
              <a:gd name="connsiteY8" fmla="*/ 335903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30446 w 2428552"/>
              <a:gd name="connsiteY0" fmla="*/ 320481 h 982825"/>
              <a:gd name="connsiteX1" fmla="*/ 2018008 w 2428552"/>
              <a:gd name="connsiteY1" fmla="*/ 665585 h 982825"/>
              <a:gd name="connsiteX2" fmla="*/ 2403671 w 2428552"/>
              <a:gd name="connsiteY2" fmla="*/ 650163 h 982825"/>
              <a:gd name="connsiteX3" fmla="*/ 2428552 w 2428552"/>
              <a:gd name="connsiteY3" fmla="*/ 979846 h 982825"/>
              <a:gd name="connsiteX4" fmla="*/ 15038 w 2428552"/>
              <a:gd name="connsiteY4" fmla="*/ 982825 h 982825"/>
              <a:gd name="connsiteX5" fmla="*/ 2597 w 2428552"/>
              <a:gd name="connsiteY5" fmla="*/ 671805 h 982825"/>
              <a:gd name="connsiteX6" fmla="*/ 413143 w 2428552"/>
              <a:gd name="connsiteY6" fmla="*/ 646923 h 982825"/>
              <a:gd name="connsiteX7" fmla="*/ 388261 w 2428552"/>
              <a:gd name="connsiteY7" fmla="*/ 323463 h 982825"/>
              <a:gd name="connsiteX8" fmla="*/ 805029 w 2428552"/>
              <a:gd name="connsiteY8" fmla="*/ 317242 h 982825"/>
              <a:gd name="connsiteX9" fmla="*/ 786367 w 2428552"/>
              <a:gd name="connsiteY9" fmla="*/ 0 h 982825"/>
              <a:gd name="connsiteX10" fmla="*/ 1203134 w 2428552"/>
              <a:gd name="connsiteY10" fmla="*/ 12441 h 982825"/>
              <a:gd name="connsiteX11" fmla="*/ 1209352 w 2428552"/>
              <a:gd name="connsiteY11" fmla="*/ 332924 h 982825"/>
              <a:gd name="connsiteX12" fmla="*/ 2030446 w 2428552"/>
              <a:gd name="connsiteY12" fmla="*/ 320481 h 982825"/>
              <a:gd name="connsiteX0" fmla="*/ 2027849 w 2425955"/>
              <a:gd name="connsiteY0" fmla="*/ 320481 h 982825"/>
              <a:gd name="connsiteX1" fmla="*/ 2015411 w 2425955"/>
              <a:gd name="connsiteY1" fmla="*/ 665585 h 982825"/>
              <a:gd name="connsiteX2" fmla="*/ 2401074 w 2425955"/>
              <a:gd name="connsiteY2" fmla="*/ 650163 h 982825"/>
              <a:gd name="connsiteX3" fmla="*/ 2425955 w 2425955"/>
              <a:gd name="connsiteY3" fmla="*/ 979846 h 982825"/>
              <a:gd name="connsiteX4" fmla="*/ 12441 w 2425955"/>
              <a:gd name="connsiteY4" fmla="*/ 982825 h 982825"/>
              <a:gd name="connsiteX5" fmla="*/ 0 w 2425955"/>
              <a:gd name="connsiteY5" fmla="*/ 671805 h 982825"/>
              <a:gd name="connsiteX6" fmla="*/ 410546 w 2425955"/>
              <a:gd name="connsiteY6" fmla="*/ 646923 h 982825"/>
              <a:gd name="connsiteX7" fmla="*/ 385664 w 2425955"/>
              <a:gd name="connsiteY7" fmla="*/ 323463 h 982825"/>
              <a:gd name="connsiteX8" fmla="*/ 802432 w 2425955"/>
              <a:gd name="connsiteY8" fmla="*/ 317242 h 982825"/>
              <a:gd name="connsiteX9" fmla="*/ 783770 w 2425955"/>
              <a:gd name="connsiteY9" fmla="*/ 0 h 982825"/>
              <a:gd name="connsiteX10" fmla="*/ 1200537 w 2425955"/>
              <a:gd name="connsiteY10" fmla="*/ 12441 h 982825"/>
              <a:gd name="connsiteX11" fmla="*/ 1206755 w 2425955"/>
              <a:gd name="connsiteY11" fmla="*/ 332924 h 982825"/>
              <a:gd name="connsiteX12" fmla="*/ 2027849 w 2425955"/>
              <a:gd name="connsiteY12" fmla="*/ 320481 h 982825"/>
              <a:gd name="connsiteX0" fmla="*/ 2034069 w 2432175"/>
              <a:gd name="connsiteY0" fmla="*/ 320481 h 982825"/>
              <a:gd name="connsiteX1" fmla="*/ 2021631 w 2432175"/>
              <a:gd name="connsiteY1" fmla="*/ 665585 h 982825"/>
              <a:gd name="connsiteX2" fmla="*/ 2407294 w 2432175"/>
              <a:gd name="connsiteY2" fmla="*/ 650163 h 982825"/>
              <a:gd name="connsiteX3" fmla="*/ 2432175 w 2432175"/>
              <a:gd name="connsiteY3" fmla="*/ 979846 h 982825"/>
              <a:gd name="connsiteX4" fmla="*/ 18661 w 2432175"/>
              <a:gd name="connsiteY4" fmla="*/ 982825 h 982825"/>
              <a:gd name="connsiteX5" fmla="*/ 0 w 2432175"/>
              <a:gd name="connsiteY5" fmla="*/ 646923 h 982825"/>
              <a:gd name="connsiteX6" fmla="*/ 416766 w 2432175"/>
              <a:gd name="connsiteY6" fmla="*/ 646923 h 982825"/>
              <a:gd name="connsiteX7" fmla="*/ 391884 w 2432175"/>
              <a:gd name="connsiteY7" fmla="*/ 323463 h 982825"/>
              <a:gd name="connsiteX8" fmla="*/ 808652 w 2432175"/>
              <a:gd name="connsiteY8" fmla="*/ 317242 h 982825"/>
              <a:gd name="connsiteX9" fmla="*/ 789990 w 2432175"/>
              <a:gd name="connsiteY9" fmla="*/ 0 h 982825"/>
              <a:gd name="connsiteX10" fmla="*/ 1206757 w 2432175"/>
              <a:gd name="connsiteY10" fmla="*/ 12441 h 982825"/>
              <a:gd name="connsiteX11" fmla="*/ 1212975 w 2432175"/>
              <a:gd name="connsiteY11" fmla="*/ 332924 h 982825"/>
              <a:gd name="connsiteX12" fmla="*/ 2034069 w 2432175"/>
              <a:gd name="connsiteY12" fmla="*/ 320481 h 982825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839756 w 2463279"/>
              <a:gd name="connsiteY8" fmla="*/ 323463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065173 w 2463279"/>
              <a:gd name="connsiteY0" fmla="*/ 326702 h 989046"/>
              <a:gd name="connsiteX1" fmla="*/ 2052735 w 2463279"/>
              <a:gd name="connsiteY1" fmla="*/ 671806 h 989046"/>
              <a:gd name="connsiteX2" fmla="*/ 2438398 w 2463279"/>
              <a:gd name="connsiteY2" fmla="*/ 656384 h 989046"/>
              <a:gd name="connsiteX3" fmla="*/ 2463279 w 2463279"/>
              <a:gd name="connsiteY3" fmla="*/ 986067 h 989046"/>
              <a:gd name="connsiteX4" fmla="*/ 49765 w 2463279"/>
              <a:gd name="connsiteY4" fmla="*/ 989046 h 989046"/>
              <a:gd name="connsiteX5" fmla="*/ 31104 w 2463279"/>
              <a:gd name="connsiteY5" fmla="*/ 653144 h 989046"/>
              <a:gd name="connsiteX6" fmla="*/ 447870 w 2463279"/>
              <a:gd name="connsiteY6" fmla="*/ 653144 h 989046"/>
              <a:gd name="connsiteX7" fmla="*/ 422988 w 2463279"/>
              <a:gd name="connsiteY7" fmla="*/ 329684 h 989046"/>
              <a:gd name="connsiteX8" fmla="*/ 6221 w 2463279"/>
              <a:gd name="connsiteY8" fmla="*/ 329684 h 989046"/>
              <a:gd name="connsiteX9" fmla="*/ 0 w 2463279"/>
              <a:gd name="connsiteY9" fmla="*/ 0 h 989046"/>
              <a:gd name="connsiteX10" fmla="*/ 1237861 w 2463279"/>
              <a:gd name="connsiteY10" fmla="*/ 18662 h 989046"/>
              <a:gd name="connsiteX11" fmla="*/ 1244079 w 2463279"/>
              <a:gd name="connsiteY11" fmla="*/ 339145 h 989046"/>
              <a:gd name="connsiteX12" fmla="*/ 2065173 w 2463279"/>
              <a:gd name="connsiteY12" fmla="*/ 326702 h 989046"/>
              <a:gd name="connsiteX0" fmla="*/ 2444618 w 2842724"/>
              <a:gd name="connsiteY0" fmla="*/ 326702 h 989046"/>
              <a:gd name="connsiteX1" fmla="*/ 2432180 w 2842724"/>
              <a:gd name="connsiteY1" fmla="*/ 671806 h 989046"/>
              <a:gd name="connsiteX2" fmla="*/ 2817843 w 2842724"/>
              <a:gd name="connsiteY2" fmla="*/ 656384 h 989046"/>
              <a:gd name="connsiteX3" fmla="*/ 2842724 w 2842724"/>
              <a:gd name="connsiteY3" fmla="*/ 986067 h 989046"/>
              <a:gd name="connsiteX4" fmla="*/ 429210 w 2842724"/>
              <a:gd name="connsiteY4" fmla="*/ 989046 h 989046"/>
              <a:gd name="connsiteX5" fmla="*/ 410549 w 2842724"/>
              <a:gd name="connsiteY5" fmla="*/ 653144 h 989046"/>
              <a:gd name="connsiteX6" fmla="*/ 827315 w 2842724"/>
              <a:gd name="connsiteY6" fmla="*/ 653144 h 989046"/>
              <a:gd name="connsiteX7" fmla="*/ 0 w 2842724"/>
              <a:gd name="connsiteY7" fmla="*/ 335904 h 989046"/>
              <a:gd name="connsiteX8" fmla="*/ 385666 w 2842724"/>
              <a:gd name="connsiteY8" fmla="*/ 329684 h 989046"/>
              <a:gd name="connsiteX9" fmla="*/ 379445 w 2842724"/>
              <a:gd name="connsiteY9" fmla="*/ 0 h 989046"/>
              <a:gd name="connsiteX10" fmla="*/ 1617306 w 2842724"/>
              <a:gd name="connsiteY10" fmla="*/ 18662 h 989046"/>
              <a:gd name="connsiteX11" fmla="*/ 1623524 w 2842724"/>
              <a:gd name="connsiteY11" fmla="*/ 339145 h 989046"/>
              <a:gd name="connsiteX12" fmla="*/ 2444618 w 2842724"/>
              <a:gd name="connsiteY12" fmla="*/ 326702 h 989046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410549 w 2842724"/>
              <a:gd name="connsiteY5" fmla="*/ 653144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429210 w 2842724"/>
              <a:gd name="connsiteY4" fmla="*/ 989046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219202 w 2842724"/>
              <a:gd name="connsiteY5" fmla="*/ 195942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1 w 2842724"/>
              <a:gd name="connsiteY6" fmla="*/ 1984312 h 1984312"/>
              <a:gd name="connsiteX7" fmla="*/ 0 w 2842724"/>
              <a:gd name="connsiteY7" fmla="*/ 335904 h 1984312"/>
              <a:gd name="connsiteX8" fmla="*/ 385666 w 2842724"/>
              <a:gd name="connsiteY8" fmla="*/ 329684 h 1984312"/>
              <a:gd name="connsiteX9" fmla="*/ 379445 w 2842724"/>
              <a:gd name="connsiteY9" fmla="*/ 0 h 1984312"/>
              <a:gd name="connsiteX10" fmla="*/ 1617306 w 2842724"/>
              <a:gd name="connsiteY10" fmla="*/ 18662 h 1984312"/>
              <a:gd name="connsiteX11" fmla="*/ 1623524 w 2842724"/>
              <a:gd name="connsiteY11" fmla="*/ 339145 h 1984312"/>
              <a:gd name="connsiteX12" fmla="*/ 2444618 w 2842724"/>
              <a:gd name="connsiteY12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582900 w 2842724"/>
              <a:gd name="connsiteY6" fmla="*/ 1984309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383847 w 2842724"/>
              <a:gd name="connsiteY6" fmla="*/ 1971868 h 1984312"/>
              <a:gd name="connsiteX7" fmla="*/ 1 w 2842724"/>
              <a:gd name="connsiteY7" fmla="*/ 1984312 h 1984312"/>
              <a:gd name="connsiteX8" fmla="*/ 0 w 2842724"/>
              <a:gd name="connsiteY8" fmla="*/ 335904 h 1984312"/>
              <a:gd name="connsiteX9" fmla="*/ 385666 w 2842724"/>
              <a:gd name="connsiteY9" fmla="*/ 329684 h 1984312"/>
              <a:gd name="connsiteX10" fmla="*/ 379445 w 2842724"/>
              <a:gd name="connsiteY10" fmla="*/ 0 h 1984312"/>
              <a:gd name="connsiteX11" fmla="*/ 1617306 w 2842724"/>
              <a:gd name="connsiteY11" fmla="*/ 18662 h 1984312"/>
              <a:gd name="connsiteX12" fmla="*/ 1623524 w 2842724"/>
              <a:gd name="connsiteY12" fmla="*/ 339145 h 1984312"/>
              <a:gd name="connsiteX13" fmla="*/ 2444618 w 2842724"/>
              <a:gd name="connsiteY13" fmla="*/ 326702 h 1984312"/>
              <a:gd name="connsiteX0" fmla="*/ 2444618 w 2842724"/>
              <a:gd name="connsiteY0" fmla="*/ 326702 h 1984312"/>
              <a:gd name="connsiteX1" fmla="*/ 2432180 w 2842724"/>
              <a:gd name="connsiteY1" fmla="*/ 671806 h 1984312"/>
              <a:gd name="connsiteX2" fmla="*/ 2817843 w 2842724"/>
              <a:gd name="connsiteY2" fmla="*/ 656384 h 1984312"/>
              <a:gd name="connsiteX3" fmla="*/ 2842724 w 2842724"/>
              <a:gd name="connsiteY3" fmla="*/ 986067 h 1984312"/>
              <a:gd name="connsiteX4" fmla="*/ 1623529 w 2842724"/>
              <a:gd name="connsiteY4" fmla="*/ 348344 h 1984312"/>
              <a:gd name="connsiteX5" fmla="*/ 1617308 w 2842724"/>
              <a:gd name="connsiteY5" fmla="*/ 1953209 h 1984312"/>
              <a:gd name="connsiteX6" fmla="*/ 614002 w 2842724"/>
              <a:gd name="connsiteY6" fmla="*/ 1971868 h 1984312"/>
              <a:gd name="connsiteX7" fmla="*/ 383847 w 2842724"/>
              <a:gd name="connsiteY7" fmla="*/ 1971868 h 1984312"/>
              <a:gd name="connsiteX8" fmla="*/ 1 w 2842724"/>
              <a:gd name="connsiteY8" fmla="*/ 1984312 h 1984312"/>
              <a:gd name="connsiteX9" fmla="*/ 0 w 2842724"/>
              <a:gd name="connsiteY9" fmla="*/ 335904 h 1984312"/>
              <a:gd name="connsiteX10" fmla="*/ 385666 w 2842724"/>
              <a:gd name="connsiteY10" fmla="*/ 329684 h 1984312"/>
              <a:gd name="connsiteX11" fmla="*/ 379445 w 2842724"/>
              <a:gd name="connsiteY11" fmla="*/ 0 h 1984312"/>
              <a:gd name="connsiteX12" fmla="*/ 1617306 w 2842724"/>
              <a:gd name="connsiteY12" fmla="*/ 18662 h 1984312"/>
              <a:gd name="connsiteX13" fmla="*/ 1623524 w 2842724"/>
              <a:gd name="connsiteY13" fmla="*/ 339145 h 1984312"/>
              <a:gd name="connsiteX14" fmla="*/ 2444618 w 2842724"/>
              <a:gd name="connsiteY14" fmla="*/ 326702 h 1984312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439831 w 2842724"/>
              <a:gd name="connsiteY6" fmla="*/ 2270448 h 2270448"/>
              <a:gd name="connsiteX7" fmla="*/ 383847 w 2842724"/>
              <a:gd name="connsiteY7" fmla="*/ 1971868 h 2270448"/>
              <a:gd name="connsiteX8" fmla="*/ 1 w 2842724"/>
              <a:gd name="connsiteY8" fmla="*/ 1984312 h 2270448"/>
              <a:gd name="connsiteX9" fmla="*/ 0 w 2842724"/>
              <a:gd name="connsiteY9" fmla="*/ 335904 h 2270448"/>
              <a:gd name="connsiteX10" fmla="*/ 385666 w 2842724"/>
              <a:gd name="connsiteY10" fmla="*/ 329684 h 2270448"/>
              <a:gd name="connsiteX11" fmla="*/ 379445 w 2842724"/>
              <a:gd name="connsiteY11" fmla="*/ 0 h 2270448"/>
              <a:gd name="connsiteX12" fmla="*/ 1617306 w 2842724"/>
              <a:gd name="connsiteY12" fmla="*/ 18662 h 2270448"/>
              <a:gd name="connsiteX13" fmla="*/ 1623524 w 2842724"/>
              <a:gd name="connsiteY13" fmla="*/ 339145 h 2270448"/>
              <a:gd name="connsiteX14" fmla="*/ 2444618 w 2842724"/>
              <a:gd name="connsiteY14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968565 w 2842724"/>
              <a:gd name="connsiteY6" fmla="*/ 212737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439831 w 2842724"/>
              <a:gd name="connsiteY7" fmla="*/ 2270448 h 2270448"/>
              <a:gd name="connsiteX8" fmla="*/ 383847 w 2842724"/>
              <a:gd name="connsiteY8" fmla="*/ 1971868 h 2270448"/>
              <a:gd name="connsiteX9" fmla="*/ 1 w 2842724"/>
              <a:gd name="connsiteY9" fmla="*/ 1984312 h 2270448"/>
              <a:gd name="connsiteX10" fmla="*/ 0 w 2842724"/>
              <a:gd name="connsiteY10" fmla="*/ 335904 h 2270448"/>
              <a:gd name="connsiteX11" fmla="*/ 385666 w 2842724"/>
              <a:gd name="connsiteY11" fmla="*/ 329684 h 2270448"/>
              <a:gd name="connsiteX12" fmla="*/ 379445 w 2842724"/>
              <a:gd name="connsiteY12" fmla="*/ 0 h 2270448"/>
              <a:gd name="connsiteX13" fmla="*/ 1617306 w 2842724"/>
              <a:gd name="connsiteY13" fmla="*/ 18662 h 2270448"/>
              <a:gd name="connsiteX14" fmla="*/ 1623524 w 2842724"/>
              <a:gd name="connsiteY14" fmla="*/ 339145 h 2270448"/>
              <a:gd name="connsiteX15" fmla="*/ 2444618 w 2842724"/>
              <a:gd name="connsiteY15" fmla="*/ 326702 h 2270448"/>
              <a:gd name="connsiteX0" fmla="*/ 2444618 w 2842724"/>
              <a:gd name="connsiteY0" fmla="*/ 326702 h 2270448"/>
              <a:gd name="connsiteX1" fmla="*/ 2432180 w 2842724"/>
              <a:gd name="connsiteY1" fmla="*/ 671806 h 2270448"/>
              <a:gd name="connsiteX2" fmla="*/ 2817843 w 2842724"/>
              <a:gd name="connsiteY2" fmla="*/ 656384 h 2270448"/>
              <a:gd name="connsiteX3" fmla="*/ 2842724 w 2842724"/>
              <a:gd name="connsiteY3" fmla="*/ 986067 h 2270448"/>
              <a:gd name="connsiteX4" fmla="*/ 1623529 w 2842724"/>
              <a:gd name="connsiteY4" fmla="*/ 348344 h 2270448"/>
              <a:gd name="connsiteX5" fmla="*/ 1617308 w 2842724"/>
              <a:gd name="connsiteY5" fmla="*/ 1953209 h 2270448"/>
              <a:gd name="connsiteX6" fmla="*/ 800614 w 2842724"/>
              <a:gd name="connsiteY6" fmla="*/ 1971868 h 2270448"/>
              <a:gd name="connsiteX7" fmla="*/ 601561 w 2842724"/>
              <a:gd name="connsiteY7" fmla="*/ 2139819 h 2270448"/>
              <a:gd name="connsiteX8" fmla="*/ 439831 w 2842724"/>
              <a:gd name="connsiteY8" fmla="*/ 2270448 h 2270448"/>
              <a:gd name="connsiteX9" fmla="*/ 383847 w 2842724"/>
              <a:gd name="connsiteY9" fmla="*/ 1971868 h 2270448"/>
              <a:gd name="connsiteX10" fmla="*/ 1 w 2842724"/>
              <a:gd name="connsiteY10" fmla="*/ 1984312 h 2270448"/>
              <a:gd name="connsiteX11" fmla="*/ 0 w 2842724"/>
              <a:gd name="connsiteY11" fmla="*/ 335904 h 2270448"/>
              <a:gd name="connsiteX12" fmla="*/ 385666 w 2842724"/>
              <a:gd name="connsiteY12" fmla="*/ 329684 h 2270448"/>
              <a:gd name="connsiteX13" fmla="*/ 379445 w 2842724"/>
              <a:gd name="connsiteY13" fmla="*/ 0 h 2270448"/>
              <a:gd name="connsiteX14" fmla="*/ 1617306 w 2842724"/>
              <a:gd name="connsiteY14" fmla="*/ 18662 h 2270448"/>
              <a:gd name="connsiteX15" fmla="*/ 1623524 w 2842724"/>
              <a:gd name="connsiteY15" fmla="*/ 339145 h 2270448"/>
              <a:gd name="connsiteX16" fmla="*/ 2444618 w 2842724"/>
              <a:gd name="connsiteY16" fmla="*/ 326702 h 2270448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439831 w 2842724"/>
              <a:gd name="connsiteY8" fmla="*/ 2270448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42724"/>
              <a:gd name="connsiteY0" fmla="*/ 326702 h 2301550"/>
              <a:gd name="connsiteX1" fmla="*/ 2432180 w 2842724"/>
              <a:gd name="connsiteY1" fmla="*/ 671806 h 2301550"/>
              <a:gd name="connsiteX2" fmla="*/ 2817843 w 2842724"/>
              <a:gd name="connsiteY2" fmla="*/ 656384 h 2301550"/>
              <a:gd name="connsiteX3" fmla="*/ 2842724 w 2842724"/>
              <a:gd name="connsiteY3" fmla="*/ 986067 h 2301550"/>
              <a:gd name="connsiteX4" fmla="*/ 1623529 w 2842724"/>
              <a:gd name="connsiteY4" fmla="*/ 348344 h 2301550"/>
              <a:gd name="connsiteX5" fmla="*/ 1617308 w 2842724"/>
              <a:gd name="connsiteY5" fmla="*/ 1953209 h 2301550"/>
              <a:gd name="connsiteX6" fmla="*/ 800614 w 2842724"/>
              <a:gd name="connsiteY6" fmla="*/ 1971868 h 2301550"/>
              <a:gd name="connsiteX7" fmla="*/ 794394 w 2842724"/>
              <a:gd name="connsiteY7" fmla="*/ 2301550 h 2301550"/>
              <a:gd name="connsiteX8" fmla="*/ 377627 w 2842724"/>
              <a:gd name="connsiteY8" fmla="*/ 2289109 h 2301550"/>
              <a:gd name="connsiteX9" fmla="*/ 383847 w 2842724"/>
              <a:gd name="connsiteY9" fmla="*/ 1971868 h 2301550"/>
              <a:gd name="connsiteX10" fmla="*/ 1 w 2842724"/>
              <a:gd name="connsiteY10" fmla="*/ 1984312 h 2301550"/>
              <a:gd name="connsiteX11" fmla="*/ 0 w 2842724"/>
              <a:gd name="connsiteY11" fmla="*/ 335904 h 2301550"/>
              <a:gd name="connsiteX12" fmla="*/ 385666 w 2842724"/>
              <a:gd name="connsiteY12" fmla="*/ 329684 h 2301550"/>
              <a:gd name="connsiteX13" fmla="*/ 379445 w 2842724"/>
              <a:gd name="connsiteY13" fmla="*/ 0 h 2301550"/>
              <a:gd name="connsiteX14" fmla="*/ 1617306 w 2842724"/>
              <a:gd name="connsiteY14" fmla="*/ 18662 h 2301550"/>
              <a:gd name="connsiteX15" fmla="*/ 1623524 w 2842724"/>
              <a:gd name="connsiteY15" fmla="*/ 339145 h 2301550"/>
              <a:gd name="connsiteX16" fmla="*/ 2444618 w 2842724"/>
              <a:gd name="connsiteY16" fmla="*/ 326702 h 2301550"/>
              <a:gd name="connsiteX0" fmla="*/ 2444618 w 2817843"/>
              <a:gd name="connsiteY0" fmla="*/ 326702 h 2301550"/>
              <a:gd name="connsiteX1" fmla="*/ 2432180 w 2817843"/>
              <a:gd name="connsiteY1" fmla="*/ 671806 h 2301550"/>
              <a:gd name="connsiteX2" fmla="*/ 2817843 w 2817843"/>
              <a:gd name="connsiteY2" fmla="*/ 656384 h 2301550"/>
              <a:gd name="connsiteX3" fmla="*/ 1623529 w 2817843"/>
              <a:gd name="connsiteY3" fmla="*/ 348344 h 2301550"/>
              <a:gd name="connsiteX4" fmla="*/ 1617308 w 2817843"/>
              <a:gd name="connsiteY4" fmla="*/ 1953209 h 2301550"/>
              <a:gd name="connsiteX5" fmla="*/ 800614 w 2817843"/>
              <a:gd name="connsiteY5" fmla="*/ 1971868 h 2301550"/>
              <a:gd name="connsiteX6" fmla="*/ 794394 w 2817843"/>
              <a:gd name="connsiteY6" fmla="*/ 2301550 h 2301550"/>
              <a:gd name="connsiteX7" fmla="*/ 377627 w 2817843"/>
              <a:gd name="connsiteY7" fmla="*/ 2289109 h 2301550"/>
              <a:gd name="connsiteX8" fmla="*/ 383847 w 2817843"/>
              <a:gd name="connsiteY8" fmla="*/ 1971868 h 2301550"/>
              <a:gd name="connsiteX9" fmla="*/ 1 w 2817843"/>
              <a:gd name="connsiteY9" fmla="*/ 1984312 h 2301550"/>
              <a:gd name="connsiteX10" fmla="*/ 0 w 2817843"/>
              <a:gd name="connsiteY10" fmla="*/ 335904 h 2301550"/>
              <a:gd name="connsiteX11" fmla="*/ 385666 w 2817843"/>
              <a:gd name="connsiteY11" fmla="*/ 329684 h 2301550"/>
              <a:gd name="connsiteX12" fmla="*/ 379445 w 2817843"/>
              <a:gd name="connsiteY12" fmla="*/ 0 h 2301550"/>
              <a:gd name="connsiteX13" fmla="*/ 1617306 w 2817843"/>
              <a:gd name="connsiteY13" fmla="*/ 18662 h 2301550"/>
              <a:gd name="connsiteX14" fmla="*/ 1623524 w 2817843"/>
              <a:gd name="connsiteY14" fmla="*/ 339145 h 2301550"/>
              <a:gd name="connsiteX15" fmla="*/ 2444618 w 2817843"/>
              <a:gd name="connsiteY15" fmla="*/ 326702 h 2301550"/>
              <a:gd name="connsiteX0" fmla="*/ 2444618 w 2444618"/>
              <a:gd name="connsiteY0" fmla="*/ 326702 h 2301550"/>
              <a:gd name="connsiteX1" fmla="*/ 2432180 w 2444618"/>
              <a:gd name="connsiteY1" fmla="*/ 671806 h 2301550"/>
              <a:gd name="connsiteX2" fmla="*/ 1623529 w 2444618"/>
              <a:gd name="connsiteY2" fmla="*/ 348344 h 2301550"/>
              <a:gd name="connsiteX3" fmla="*/ 1617308 w 2444618"/>
              <a:gd name="connsiteY3" fmla="*/ 1953209 h 2301550"/>
              <a:gd name="connsiteX4" fmla="*/ 800614 w 2444618"/>
              <a:gd name="connsiteY4" fmla="*/ 1971868 h 2301550"/>
              <a:gd name="connsiteX5" fmla="*/ 794394 w 2444618"/>
              <a:gd name="connsiteY5" fmla="*/ 2301550 h 2301550"/>
              <a:gd name="connsiteX6" fmla="*/ 377627 w 2444618"/>
              <a:gd name="connsiteY6" fmla="*/ 2289109 h 2301550"/>
              <a:gd name="connsiteX7" fmla="*/ 383847 w 2444618"/>
              <a:gd name="connsiteY7" fmla="*/ 1971868 h 2301550"/>
              <a:gd name="connsiteX8" fmla="*/ 1 w 2444618"/>
              <a:gd name="connsiteY8" fmla="*/ 1984312 h 2301550"/>
              <a:gd name="connsiteX9" fmla="*/ 0 w 2444618"/>
              <a:gd name="connsiteY9" fmla="*/ 335904 h 2301550"/>
              <a:gd name="connsiteX10" fmla="*/ 385666 w 2444618"/>
              <a:gd name="connsiteY10" fmla="*/ 329684 h 2301550"/>
              <a:gd name="connsiteX11" fmla="*/ 379445 w 2444618"/>
              <a:gd name="connsiteY11" fmla="*/ 0 h 2301550"/>
              <a:gd name="connsiteX12" fmla="*/ 1617306 w 2444618"/>
              <a:gd name="connsiteY12" fmla="*/ 18662 h 2301550"/>
              <a:gd name="connsiteX13" fmla="*/ 1623524 w 2444618"/>
              <a:gd name="connsiteY13" fmla="*/ 339145 h 2301550"/>
              <a:gd name="connsiteX14" fmla="*/ 2444618 w 2444618"/>
              <a:gd name="connsiteY14" fmla="*/ 326702 h 2301550"/>
              <a:gd name="connsiteX0" fmla="*/ 2444618 w 2444618"/>
              <a:gd name="connsiteY0" fmla="*/ 326702 h 2301550"/>
              <a:gd name="connsiteX1" fmla="*/ 1623529 w 2444618"/>
              <a:gd name="connsiteY1" fmla="*/ 348344 h 2301550"/>
              <a:gd name="connsiteX2" fmla="*/ 1617308 w 2444618"/>
              <a:gd name="connsiteY2" fmla="*/ 1953209 h 2301550"/>
              <a:gd name="connsiteX3" fmla="*/ 800614 w 2444618"/>
              <a:gd name="connsiteY3" fmla="*/ 1971868 h 2301550"/>
              <a:gd name="connsiteX4" fmla="*/ 794394 w 2444618"/>
              <a:gd name="connsiteY4" fmla="*/ 2301550 h 2301550"/>
              <a:gd name="connsiteX5" fmla="*/ 377627 w 2444618"/>
              <a:gd name="connsiteY5" fmla="*/ 2289109 h 2301550"/>
              <a:gd name="connsiteX6" fmla="*/ 383847 w 2444618"/>
              <a:gd name="connsiteY6" fmla="*/ 1971868 h 2301550"/>
              <a:gd name="connsiteX7" fmla="*/ 1 w 2444618"/>
              <a:gd name="connsiteY7" fmla="*/ 1984312 h 2301550"/>
              <a:gd name="connsiteX8" fmla="*/ 0 w 2444618"/>
              <a:gd name="connsiteY8" fmla="*/ 335904 h 2301550"/>
              <a:gd name="connsiteX9" fmla="*/ 385666 w 2444618"/>
              <a:gd name="connsiteY9" fmla="*/ 329684 h 2301550"/>
              <a:gd name="connsiteX10" fmla="*/ 379445 w 2444618"/>
              <a:gd name="connsiteY10" fmla="*/ 0 h 2301550"/>
              <a:gd name="connsiteX11" fmla="*/ 1617306 w 2444618"/>
              <a:gd name="connsiteY11" fmla="*/ 18662 h 2301550"/>
              <a:gd name="connsiteX12" fmla="*/ 1623524 w 2444618"/>
              <a:gd name="connsiteY12" fmla="*/ 339145 h 2301550"/>
              <a:gd name="connsiteX13" fmla="*/ 2444618 w 2444618"/>
              <a:gd name="connsiteY13" fmla="*/ 326702 h 2301550"/>
              <a:gd name="connsiteX0" fmla="*/ 1623524 w 1623529"/>
              <a:gd name="connsiteY0" fmla="*/ 339145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12" fmla="*/ 1623524 w 1623529"/>
              <a:gd name="connsiteY12" fmla="*/ 339145 h 2301550"/>
              <a:gd name="connsiteX0" fmla="*/ 1617306 w 1623529"/>
              <a:gd name="connsiteY0" fmla="*/ 18662 h 2301550"/>
              <a:gd name="connsiteX1" fmla="*/ 1623529 w 1623529"/>
              <a:gd name="connsiteY1" fmla="*/ 348344 h 2301550"/>
              <a:gd name="connsiteX2" fmla="*/ 1617308 w 1623529"/>
              <a:gd name="connsiteY2" fmla="*/ 1953209 h 2301550"/>
              <a:gd name="connsiteX3" fmla="*/ 800614 w 1623529"/>
              <a:gd name="connsiteY3" fmla="*/ 1971868 h 2301550"/>
              <a:gd name="connsiteX4" fmla="*/ 794394 w 1623529"/>
              <a:gd name="connsiteY4" fmla="*/ 2301550 h 2301550"/>
              <a:gd name="connsiteX5" fmla="*/ 377627 w 1623529"/>
              <a:gd name="connsiteY5" fmla="*/ 2289109 h 2301550"/>
              <a:gd name="connsiteX6" fmla="*/ 383847 w 1623529"/>
              <a:gd name="connsiteY6" fmla="*/ 1971868 h 2301550"/>
              <a:gd name="connsiteX7" fmla="*/ 1 w 1623529"/>
              <a:gd name="connsiteY7" fmla="*/ 1984312 h 2301550"/>
              <a:gd name="connsiteX8" fmla="*/ 0 w 1623529"/>
              <a:gd name="connsiteY8" fmla="*/ 335904 h 2301550"/>
              <a:gd name="connsiteX9" fmla="*/ 385666 w 1623529"/>
              <a:gd name="connsiteY9" fmla="*/ 329684 h 2301550"/>
              <a:gd name="connsiteX10" fmla="*/ 379445 w 1623529"/>
              <a:gd name="connsiteY10" fmla="*/ 0 h 2301550"/>
              <a:gd name="connsiteX11" fmla="*/ 1617306 w 1623529"/>
              <a:gd name="connsiteY11" fmla="*/ 18662 h 2301550"/>
              <a:gd name="connsiteX0" fmla="*/ 1617306 w 1617308"/>
              <a:gd name="connsiteY0" fmla="*/ 18662 h 2301550"/>
              <a:gd name="connsiteX1" fmla="*/ 1617308 w 1617308"/>
              <a:gd name="connsiteY1" fmla="*/ 1953209 h 2301550"/>
              <a:gd name="connsiteX2" fmla="*/ 800614 w 1617308"/>
              <a:gd name="connsiteY2" fmla="*/ 1971868 h 2301550"/>
              <a:gd name="connsiteX3" fmla="*/ 794394 w 1617308"/>
              <a:gd name="connsiteY3" fmla="*/ 2301550 h 2301550"/>
              <a:gd name="connsiteX4" fmla="*/ 377627 w 1617308"/>
              <a:gd name="connsiteY4" fmla="*/ 2289109 h 2301550"/>
              <a:gd name="connsiteX5" fmla="*/ 383847 w 1617308"/>
              <a:gd name="connsiteY5" fmla="*/ 1971868 h 2301550"/>
              <a:gd name="connsiteX6" fmla="*/ 1 w 1617308"/>
              <a:gd name="connsiteY6" fmla="*/ 1984312 h 2301550"/>
              <a:gd name="connsiteX7" fmla="*/ 0 w 1617308"/>
              <a:gd name="connsiteY7" fmla="*/ 335904 h 2301550"/>
              <a:gd name="connsiteX8" fmla="*/ 385666 w 1617308"/>
              <a:gd name="connsiteY8" fmla="*/ 329684 h 2301550"/>
              <a:gd name="connsiteX9" fmla="*/ 379445 w 1617308"/>
              <a:gd name="connsiteY9" fmla="*/ 0 h 2301550"/>
              <a:gd name="connsiteX10" fmla="*/ 1617306 w 1617308"/>
              <a:gd name="connsiteY10" fmla="*/ 18662 h 2301550"/>
              <a:gd name="connsiteX0" fmla="*/ 1617306 w 2013593"/>
              <a:gd name="connsiteY0" fmla="*/ 18662 h 2301550"/>
              <a:gd name="connsiteX1" fmla="*/ 1617308 w 2013593"/>
              <a:gd name="connsiteY1" fmla="*/ 1953209 h 2301550"/>
              <a:gd name="connsiteX2" fmla="*/ 2013593 w 2013593"/>
              <a:gd name="connsiteY2" fmla="*/ 2295330 h 2301550"/>
              <a:gd name="connsiteX3" fmla="*/ 794394 w 2013593"/>
              <a:gd name="connsiteY3" fmla="*/ 2301550 h 2301550"/>
              <a:gd name="connsiteX4" fmla="*/ 377627 w 2013593"/>
              <a:gd name="connsiteY4" fmla="*/ 2289109 h 2301550"/>
              <a:gd name="connsiteX5" fmla="*/ 383847 w 2013593"/>
              <a:gd name="connsiteY5" fmla="*/ 1971868 h 2301550"/>
              <a:gd name="connsiteX6" fmla="*/ 1 w 2013593"/>
              <a:gd name="connsiteY6" fmla="*/ 1984312 h 2301550"/>
              <a:gd name="connsiteX7" fmla="*/ 0 w 2013593"/>
              <a:gd name="connsiteY7" fmla="*/ 335904 h 2301550"/>
              <a:gd name="connsiteX8" fmla="*/ 385666 w 2013593"/>
              <a:gd name="connsiteY8" fmla="*/ 329684 h 2301550"/>
              <a:gd name="connsiteX9" fmla="*/ 379445 w 2013593"/>
              <a:gd name="connsiteY9" fmla="*/ 0 h 2301550"/>
              <a:gd name="connsiteX10" fmla="*/ 1617306 w 2013593"/>
              <a:gd name="connsiteY10" fmla="*/ 18662 h 2301550"/>
              <a:gd name="connsiteX0" fmla="*/ 1617306 w 2013593"/>
              <a:gd name="connsiteY0" fmla="*/ 18662 h 2301550"/>
              <a:gd name="connsiteX1" fmla="*/ 2009193 w 2013593"/>
              <a:gd name="connsiteY1" fmla="*/ 1953209 h 2301550"/>
              <a:gd name="connsiteX2" fmla="*/ 2013593 w 2013593"/>
              <a:gd name="connsiteY2" fmla="*/ 2295330 h 2301550"/>
              <a:gd name="connsiteX3" fmla="*/ 794394 w 2013593"/>
              <a:gd name="connsiteY3" fmla="*/ 2301550 h 2301550"/>
              <a:gd name="connsiteX4" fmla="*/ 377627 w 2013593"/>
              <a:gd name="connsiteY4" fmla="*/ 2289109 h 2301550"/>
              <a:gd name="connsiteX5" fmla="*/ 383847 w 2013593"/>
              <a:gd name="connsiteY5" fmla="*/ 1971868 h 2301550"/>
              <a:gd name="connsiteX6" fmla="*/ 1 w 2013593"/>
              <a:gd name="connsiteY6" fmla="*/ 1984312 h 2301550"/>
              <a:gd name="connsiteX7" fmla="*/ 0 w 2013593"/>
              <a:gd name="connsiteY7" fmla="*/ 335904 h 2301550"/>
              <a:gd name="connsiteX8" fmla="*/ 385666 w 2013593"/>
              <a:gd name="connsiteY8" fmla="*/ 329684 h 2301550"/>
              <a:gd name="connsiteX9" fmla="*/ 379445 w 2013593"/>
              <a:gd name="connsiteY9" fmla="*/ 0 h 2301550"/>
              <a:gd name="connsiteX10" fmla="*/ 1617306 w 2013593"/>
              <a:gd name="connsiteY10" fmla="*/ 18662 h 2301550"/>
              <a:gd name="connsiteX0" fmla="*/ 2407298 w 2407298"/>
              <a:gd name="connsiteY0" fmla="*/ 1959430 h 2301550"/>
              <a:gd name="connsiteX1" fmla="*/ 2009193 w 2407298"/>
              <a:gd name="connsiteY1" fmla="*/ 1953209 h 2301550"/>
              <a:gd name="connsiteX2" fmla="*/ 2013593 w 2407298"/>
              <a:gd name="connsiteY2" fmla="*/ 2295330 h 2301550"/>
              <a:gd name="connsiteX3" fmla="*/ 794394 w 2407298"/>
              <a:gd name="connsiteY3" fmla="*/ 2301550 h 2301550"/>
              <a:gd name="connsiteX4" fmla="*/ 377627 w 2407298"/>
              <a:gd name="connsiteY4" fmla="*/ 2289109 h 2301550"/>
              <a:gd name="connsiteX5" fmla="*/ 383847 w 2407298"/>
              <a:gd name="connsiteY5" fmla="*/ 1971868 h 2301550"/>
              <a:gd name="connsiteX6" fmla="*/ 1 w 2407298"/>
              <a:gd name="connsiteY6" fmla="*/ 1984312 h 2301550"/>
              <a:gd name="connsiteX7" fmla="*/ 0 w 2407298"/>
              <a:gd name="connsiteY7" fmla="*/ 335904 h 2301550"/>
              <a:gd name="connsiteX8" fmla="*/ 385666 w 2407298"/>
              <a:gd name="connsiteY8" fmla="*/ 329684 h 2301550"/>
              <a:gd name="connsiteX9" fmla="*/ 379445 w 2407298"/>
              <a:gd name="connsiteY9" fmla="*/ 0 h 2301550"/>
              <a:gd name="connsiteX10" fmla="*/ 2407298 w 2407298"/>
              <a:gd name="connsiteY10" fmla="*/ 1959430 h 2301550"/>
              <a:gd name="connsiteX0" fmla="*/ 2407298 w 2407298"/>
              <a:gd name="connsiteY0" fmla="*/ 1959430 h 2301550"/>
              <a:gd name="connsiteX1" fmla="*/ 2009193 w 2407298"/>
              <a:gd name="connsiteY1" fmla="*/ 1953209 h 2301550"/>
              <a:gd name="connsiteX2" fmla="*/ 2013593 w 2407298"/>
              <a:gd name="connsiteY2" fmla="*/ 2295330 h 2301550"/>
              <a:gd name="connsiteX3" fmla="*/ 794394 w 2407298"/>
              <a:gd name="connsiteY3" fmla="*/ 2301550 h 2301550"/>
              <a:gd name="connsiteX4" fmla="*/ 377627 w 2407298"/>
              <a:gd name="connsiteY4" fmla="*/ 2289109 h 2301550"/>
              <a:gd name="connsiteX5" fmla="*/ 383847 w 2407298"/>
              <a:gd name="connsiteY5" fmla="*/ 1971868 h 2301550"/>
              <a:gd name="connsiteX6" fmla="*/ 1 w 2407298"/>
              <a:gd name="connsiteY6" fmla="*/ 1984312 h 2301550"/>
              <a:gd name="connsiteX7" fmla="*/ 0 w 2407298"/>
              <a:gd name="connsiteY7" fmla="*/ 335904 h 2301550"/>
              <a:gd name="connsiteX8" fmla="*/ 385666 w 2407298"/>
              <a:gd name="connsiteY8" fmla="*/ 329684 h 2301550"/>
              <a:gd name="connsiteX9" fmla="*/ 379445 w 2407298"/>
              <a:gd name="connsiteY9" fmla="*/ 0 h 2301550"/>
              <a:gd name="connsiteX10" fmla="*/ 2407298 w 2407298"/>
              <a:gd name="connsiteY10" fmla="*/ 1959430 h 2301550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407298 w 2407298"/>
              <a:gd name="connsiteY9" fmla="*/ 976602 h 1971866"/>
              <a:gd name="connsiteX10" fmla="*/ 2407298 w 2407298"/>
              <a:gd name="connsiteY10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05519 w 2407298"/>
              <a:gd name="connsiteY9" fmla="*/ 961462 h 1971866"/>
              <a:gd name="connsiteX10" fmla="*/ 2407298 w 2407298"/>
              <a:gd name="connsiteY10" fmla="*/ 976602 h 1971866"/>
              <a:gd name="connsiteX11" fmla="*/ 2407298 w 2407298"/>
              <a:gd name="connsiteY11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11740 w 2407298"/>
              <a:gd name="connsiteY9" fmla="*/ 320760 h 1971866"/>
              <a:gd name="connsiteX10" fmla="*/ 2005519 w 2407298"/>
              <a:gd name="connsiteY10" fmla="*/ 961462 h 1971866"/>
              <a:gd name="connsiteX11" fmla="*/ 2407298 w 2407298"/>
              <a:gd name="connsiteY11" fmla="*/ 976602 h 1971866"/>
              <a:gd name="connsiteX12" fmla="*/ 2407298 w 2407298"/>
              <a:gd name="connsiteY12" fmla="*/ 1629746 h 1971866"/>
              <a:gd name="connsiteX0" fmla="*/ 2407298 w 2407298"/>
              <a:gd name="connsiteY0" fmla="*/ 1629746 h 1971866"/>
              <a:gd name="connsiteX1" fmla="*/ 2009193 w 2407298"/>
              <a:gd name="connsiteY1" fmla="*/ 1623525 h 1971866"/>
              <a:gd name="connsiteX2" fmla="*/ 2013593 w 2407298"/>
              <a:gd name="connsiteY2" fmla="*/ 1965646 h 1971866"/>
              <a:gd name="connsiteX3" fmla="*/ 794394 w 2407298"/>
              <a:gd name="connsiteY3" fmla="*/ 1971866 h 1971866"/>
              <a:gd name="connsiteX4" fmla="*/ 377627 w 2407298"/>
              <a:gd name="connsiteY4" fmla="*/ 1959425 h 1971866"/>
              <a:gd name="connsiteX5" fmla="*/ 383847 w 2407298"/>
              <a:gd name="connsiteY5" fmla="*/ 1642184 h 1971866"/>
              <a:gd name="connsiteX6" fmla="*/ 1 w 2407298"/>
              <a:gd name="connsiteY6" fmla="*/ 1654628 h 1971866"/>
              <a:gd name="connsiteX7" fmla="*/ 0 w 2407298"/>
              <a:gd name="connsiteY7" fmla="*/ 6220 h 1971866"/>
              <a:gd name="connsiteX8" fmla="*/ 385666 w 2407298"/>
              <a:gd name="connsiteY8" fmla="*/ 0 h 1971866"/>
              <a:gd name="connsiteX9" fmla="*/ 2011740 w 2407298"/>
              <a:gd name="connsiteY9" fmla="*/ 320760 h 1971866"/>
              <a:gd name="connsiteX10" fmla="*/ 2005519 w 2407298"/>
              <a:gd name="connsiteY10" fmla="*/ 961462 h 1971866"/>
              <a:gd name="connsiteX11" fmla="*/ 2407298 w 2407298"/>
              <a:gd name="connsiteY11" fmla="*/ 976602 h 1971866"/>
              <a:gd name="connsiteX12" fmla="*/ 2407298 w 2407298"/>
              <a:gd name="connsiteY12" fmla="*/ 1629746 h 1971866"/>
              <a:gd name="connsiteX0" fmla="*/ 2407298 w 2407298"/>
              <a:gd name="connsiteY0" fmla="*/ 1656123 h 1998243"/>
              <a:gd name="connsiteX1" fmla="*/ 2009193 w 2407298"/>
              <a:gd name="connsiteY1" fmla="*/ 1649902 h 1998243"/>
              <a:gd name="connsiteX2" fmla="*/ 2013593 w 2407298"/>
              <a:gd name="connsiteY2" fmla="*/ 1992023 h 1998243"/>
              <a:gd name="connsiteX3" fmla="*/ 794394 w 2407298"/>
              <a:gd name="connsiteY3" fmla="*/ 1998243 h 1998243"/>
              <a:gd name="connsiteX4" fmla="*/ 377627 w 2407298"/>
              <a:gd name="connsiteY4" fmla="*/ 1985802 h 1998243"/>
              <a:gd name="connsiteX5" fmla="*/ 383847 w 2407298"/>
              <a:gd name="connsiteY5" fmla="*/ 1668561 h 1998243"/>
              <a:gd name="connsiteX6" fmla="*/ 1 w 2407298"/>
              <a:gd name="connsiteY6" fmla="*/ 1681005 h 1998243"/>
              <a:gd name="connsiteX7" fmla="*/ 0 w 2407298"/>
              <a:gd name="connsiteY7" fmla="*/ 32597 h 1998243"/>
              <a:gd name="connsiteX8" fmla="*/ 385666 w 2407298"/>
              <a:gd name="connsiteY8" fmla="*/ 26377 h 1998243"/>
              <a:gd name="connsiteX9" fmla="*/ 1601193 w 2407298"/>
              <a:gd name="connsiteY9" fmla="*/ 17456 h 1998243"/>
              <a:gd name="connsiteX10" fmla="*/ 2011740 w 2407298"/>
              <a:gd name="connsiteY10" fmla="*/ 347137 h 1998243"/>
              <a:gd name="connsiteX11" fmla="*/ 2005519 w 2407298"/>
              <a:gd name="connsiteY11" fmla="*/ 987839 h 1998243"/>
              <a:gd name="connsiteX12" fmla="*/ 2407298 w 2407298"/>
              <a:gd name="connsiteY12" fmla="*/ 1002979 h 1998243"/>
              <a:gd name="connsiteX13" fmla="*/ 2407298 w 2407298"/>
              <a:gd name="connsiteY13" fmla="*/ 1656123 h 1998243"/>
              <a:gd name="connsiteX0" fmla="*/ 2407298 w 2407298"/>
              <a:gd name="connsiteY0" fmla="*/ 1682370 h 2024490"/>
              <a:gd name="connsiteX1" fmla="*/ 2009193 w 2407298"/>
              <a:gd name="connsiteY1" fmla="*/ 1676149 h 2024490"/>
              <a:gd name="connsiteX2" fmla="*/ 2013593 w 2407298"/>
              <a:gd name="connsiteY2" fmla="*/ 2018270 h 2024490"/>
              <a:gd name="connsiteX3" fmla="*/ 794394 w 2407298"/>
              <a:gd name="connsiteY3" fmla="*/ 2024490 h 2024490"/>
              <a:gd name="connsiteX4" fmla="*/ 377627 w 2407298"/>
              <a:gd name="connsiteY4" fmla="*/ 2012049 h 2024490"/>
              <a:gd name="connsiteX5" fmla="*/ 383847 w 2407298"/>
              <a:gd name="connsiteY5" fmla="*/ 1694808 h 2024490"/>
              <a:gd name="connsiteX6" fmla="*/ 1 w 2407298"/>
              <a:gd name="connsiteY6" fmla="*/ 1707252 h 2024490"/>
              <a:gd name="connsiteX7" fmla="*/ 0 w 2407298"/>
              <a:gd name="connsiteY7" fmla="*/ 58844 h 2024490"/>
              <a:gd name="connsiteX8" fmla="*/ 385666 w 2407298"/>
              <a:gd name="connsiteY8" fmla="*/ 52624 h 2024490"/>
              <a:gd name="connsiteX9" fmla="*/ 1601193 w 2407298"/>
              <a:gd name="connsiteY9" fmla="*/ 43703 h 2024490"/>
              <a:gd name="connsiteX10" fmla="*/ 2005520 w 2407298"/>
              <a:gd name="connsiteY10" fmla="*/ 49923 h 2024490"/>
              <a:gd name="connsiteX11" fmla="*/ 2005519 w 2407298"/>
              <a:gd name="connsiteY11" fmla="*/ 1014086 h 2024490"/>
              <a:gd name="connsiteX12" fmla="*/ 2407298 w 2407298"/>
              <a:gd name="connsiteY12" fmla="*/ 1029226 h 2024490"/>
              <a:gd name="connsiteX13" fmla="*/ 2407298 w 2407298"/>
              <a:gd name="connsiteY13" fmla="*/ 1682370 h 2024490"/>
              <a:gd name="connsiteX0" fmla="*/ 2407298 w 2407298"/>
              <a:gd name="connsiteY0" fmla="*/ 1656124 h 1998244"/>
              <a:gd name="connsiteX1" fmla="*/ 2009193 w 2407298"/>
              <a:gd name="connsiteY1" fmla="*/ 1649903 h 1998244"/>
              <a:gd name="connsiteX2" fmla="*/ 2013593 w 2407298"/>
              <a:gd name="connsiteY2" fmla="*/ 1992024 h 1998244"/>
              <a:gd name="connsiteX3" fmla="*/ 794394 w 2407298"/>
              <a:gd name="connsiteY3" fmla="*/ 1998244 h 1998244"/>
              <a:gd name="connsiteX4" fmla="*/ 377627 w 2407298"/>
              <a:gd name="connsiteY4" fmla="*/ 1985803 h 1998244"/>
              <a:gd name="connsiteX5" fmla="*/ 383847 w 2407298"/>
              <a:gd name="connsiteY5" fmla="*/ 1668562 h 1998244"/>
              <a:gd name="connsiteX6" fmla="*/ 1 w 2407298"/>
              <a:gd name="connsiteY6" fmla="*/ 1681006 h 1998244"/>
              <a:gd name="connsiteX7" fmla="*/ 0 w 2407298"/>
              <a:gd name="connsiteY7" fmla="*/ 32598 h 1998244"/>
              <a:gd name="connsiteX8" fmla="*/ 385666 w 2407298"/>
              <a:gd name="connsiteY8" fmla="*/ 26378 h 1998244"/>
              <a:gd name="connsiteX9" fmla="*/ 1601193 w 2407298"/>
              <a:gd name="connsiteY9" fmla="*/ 17457 h 1998244"/>
              <a:gd name="connsiteX10" fmla="*/ 2005520 w 2407298"/>
              <a:gd name="connsiteY10" fmla="*/ 23677 h 1998244"/>
              <a:gd name="connsiteX11" fmla="*/ 2005519 w 2407298"/>
              <a:gd name="connsiteY11" fmla="*/ 987840 h 1998244"/>
              <a:gd name="connsiteX12" fmla="*/ 2407298 w 2407298"/>
              <a:gd name="connsiteY12" fmla="*/ 1002980 h 1998244"/>
              <a:gd name="connsiteX13" fmla="*/ 2407298 w 2407298"/>
              <a:gd name="connsiteY13" fmla="*/ 1656124 h 1998244"/>
              <a:gd name="connsiteX0" fmla="*/ 2407298 w 2407298"/>
              <a:gd name="connsiteY0" fmla="*/ 1959428 h 2301548"/>
              <a:gd name="connsiteX1" fmla="*/ 2009193 w 2407298"/>
              <a:gd name="connsiteY1" fmla="*/ 1953207 h 2301548"/>
              <a:gd name="connsiteX2" fmla="*/ 2013593 w 2407298"/>
              <a:gd name="connsiteY2" fmla="*/ 2295328 h 2301548"/>
              <a:gd name="connsiteX3" fmla="*/ 794394 w 2407298"/>
              <a:gd name="connsiteY3" fmla="*/ 2301548 h 2301548"/>
              <a:gd name="connsiteX4" fmla="*/ 377627 w 2407298"/>
              <a:gd name="connsiteY4" fmla="*/ 2289107 h 2301548"/>
              <a:gd name="connsiteX5" fmla="*/ 383847 w 2407298"/>
              <a:gd name="connsiteY5" fmla="*/ 1971866 h 2301548"/>
              <a:gd name="connsiteX6" fmla="*/ 1 w 2407298"/>
              <a:gd name="connsiteY6" fmla="*/ 1984310 h 2301548"/>
              <a:gd name="connsiteX7" fmla="*/ 0 w 2407298"/>
              <a:gd name="connsiteY7" fmla="*/ 335902 h 2301548"/>
              <a:gd name="connsiteX8" fmla="*/ 1586204 w 2407298"/>
              <a:gd name="connsiteY8" fmla="*/ 0 h 2301548"/>
              <a:gd name="connsiteX9" fmla="*/ 1601193 w 2407298"/>
              <a:gd name="connsiteY9" fmla="*/ 320761 h 2301548"/>
              <a:gd name="connsiteX10" fmla="*/ 2005520 w 2407298"/>
              <a:gd name="connsiteY10" fmla="*/ 326981 h 2301548"/>
              <a:gd name="connsiteX11" fmla="*/ 2005519 w 2407298"/>
              <a:gd name="connsiteY11" fmla="*/ 1291144 h 2301548"/>
              <a:gd name="connsiteX12" fmla="*/ 2407298 w 2407298"/>
              <a:gd name="connsiteY12" fmla="*/ 1306284 h 2301548"/>
              <a:gd name="connsiteX13" fmla="*/ 2407298 w 2407298"/>
              <a:gd name="connsiteY13" fmla="*/ 1959428 h 2301548"/>
              <a:gd name="connsiteX0" fmla="*/ 2407298 w 2407298"/>
              <a:gd name="connsiteY0" fmla="*/ 1959428 h 2301548"/>
              <a:gd name="connsiteX1" fmla="*/ 2009193 w 2407298"/>
              <a:gd name="connsiteY1" fmla="*/ 1953207 h 2301548"/>
              <a:gd name="connsiteX2" fmla="*/ 2013593 w 2407298"/>
              <a:gd name="connsiteY2" fmla="*/ 2295328 h 2301548"/>
              <a:gd name="connsiteX3" fmla="*/ 794394 w 2407298"/>
              <a:gd name="connsiteY3" fmla="*/ 2301548 h 2301548"/>
              <a:gd name="connsiteX4" fmla="*/ 377627 w 2407298"/>
              <a:gd name="connsiteY4" fmla="*/ 2289107 h 2301548"/>
              <a:gd name="connsiteX5" fmla="*/ 383847 w 2407298"/>
              <a:gd name="connsiteY5" fmla="*/ 1971866 h 2301548"/>
              <a:gd name="connsiteX6" fmla="*/ 1 w 2407298"/>
              <a:gd name="connsiteY6" fmla="*/ 1984310 h 2301548"/>
              <a:gd name="connsiteX7" fmla="*/ 0 w 2407298"/>
              <a:gd name="connsiteY7" fmla="*/ 335902 h 2301548"/>
              <a:gd name="connsiteX8" fmla="*/ 1586204 w 2407298"/>
              <a:gd name="connsiteY8" fmla="*/ 0 h 2301548"/>
              <a:gd name="connsiteX9" fmla="*/ 1601193 w 2407298"/>
              <a:gd name="connsiteY9" fmla="*/ 320761 h 2301548"/>
              <a:gd name="connsiteX10" fmla="*/ 2005520 w 2407298"/>
              <a:gd name="connsiteY10" fmla="*/ 326981 h 2301548"/>
              <a:gd name="connsiteX11" fmla="*/ 2005519 w 2407298"/>
              <a:gd name="connsiteY11" fmla="*/ 1291144 h 2301548"/>
              <a:gd name="connsiteX12" fmla="*/ 2407298 w 2407298"/>
              <a:gd name="connsiteY12" fmla="*/ 1306284 h 2301548"/>
              <a:gd name="connsiteX13" fmla="*/ 2407298 w 2407298"/>
              <a:gd name="connsiteY13" fmla="*/ 1959428 h 2301548"/>
              <a:gd name="connsiteX0" fmla="*/ 2413518 w 2413518"/>
              <a:gd name="connsiteY0" fmla="*/ 1959428 h 2301548"/>
              <a:gd name="connsiteX1" fmla="*/ 2015413 w 2413518"/>
              <a:gd name="connsiteY1" fmla="*/ 1953207 h 2301548"/>
              <a:gd name="connsiteX2" fmla="*/ 2019813 w 2413518"/>
              <a:gd name="connsiteY2" fmla="*/ 2295328 h 2301548"/>
              <a:gd name="connsiteX3" fmla="*/ 800614 w 2413518"/>
              <a:gd name="connsiteY3" fmla="*/ 2301548 h 2301548"/>
              <a:gd name="connsiteX4" fmla="*/ 383847 w 2413518"/>
              <a:gd name="connsiteY4" fmla="*/ 2289107 h 2301548"/>
              <a:gd name="connsiteX5" fmla="*/ 390067 w 2413518"/>
              <a:gd name="connsiteY5" fmla="*/ 1971866 h 2301548"/>
              <a:gd name="connsiteX6" fmla="*/ 6221 w 2413518"/>
              <a:gd name="connsiteY6" fmla="*/ 1984310 h 2301548"/>
              <a:gd name="connsiteX7" fmla="*/ 0 w 2413518"/>
              <a:gd name="connsiteY7" fmla="*/ 18661 h 2301548"/>
              <a:gd name="connsiteX8" fmla="*/ 1592424 w 2413518"/>
              <a:gd name="connsiteY8" fmla="*/ 0 h 2301548"/>
              <a:gd name="connsiteX9" fmla="*/ 1607413 w 2413518"/>
              <a:gd name="connsiteY9" fmla="*/ 320761 h 2301548"/>
              <a:gd name="connsiteX10" fmla="*/ 2011740 w 2413518"/>
              <a:gd name="connsiteY10" fmla="*/ 326981 h 2301548"/>
              <a:gd name="connsiteX11" fmla="*/ 2011739 w 2413518"/>
              <a:gd name="connsiteY11" fmla="*/ 1291144 h 2301548"/>
              <a:gd name="connsiteX12" fmla="*/ 2413518 w 2413518"/>
              <a:gd name="connsiteY12" fmla="*/ 1306284 h 2301548"/>
              <a:gd name="connsiteX13" fmla="*/ 2413518 w 2413518"/>
              <a:gd name="connsiteY13" fmla="*/ 1959428 h 2301548"/>
              <a:gd name="connsiteX0" fmla="*/ 2413518 w 2413518"/>
              <a:gd name="connsiteY0" fmla="*/ 1940767 h 2282887"/>
              <a:gd name="connsiteX1" fmla="*/ 2015413 w 2413518"/>
              <a:gd name="connsiteY1" fmla="*/ 1934546 h 2282887"/>
              <a:gd name="connsiteX2" fmla="*/ 2019813 w 2413518"/>
              <a:gd name="connsiteY2" fmla="*/ 2276667 h 2282887"/>
              <a:gd name="connsiteX3" fmla="*/ 800614 w 2413518"/>
              <a:gd name="connsiteY3" fmla="*/ 2282887 h 2282887"/>
              <a:gd name="connsiteX4" fmla="*/ 383847 w 2413518"/>
              <a:gd name="connsiteY4" fmla="*/ 2270446 h 2282887"/>
              <a:gd name="connsiteX5" fmla="*/ 390067 w 2413518"/>
              <a:gd name="connsiteY5" fmla="*/ 1953205 h 2282887"/>
              <a:gd name="connsiteX6" fmla="*/ 6221 w 2413518"/>
              <a:gd name="connsiteY6" fmla="*/ 1965649 h 2282887"/>
              <a:gd name="connsiteX7" fmla="*/ 0 w 2413518"/>
              <a:gd name="connsiteY7" fmla="*/ 0 h 2282887"/>
              <a:gd name="connsiteX8" fmla="*/ 1604865 w 2413518"/>
              <a:gd name="connsiteY8" fmla="*/ 6221 h 2282887"/>
              <a:gd name="connsiteX9" fmla="*/ 1607413 w 2413518"/>
              <a:gd name="connsiteY9" fmla="*/ 302100 h 2282887"/>
              <a:gd name="connsiteX10" fmla="*/ 2011740 w 2413518"/>
              <a:gd name="connsiteY10" fmla="*/ 308320 h 2282887"/>
              <a:gd name="connsiteX11" fmla="*/ 2011739 w 2413518"/>
              <a:gd name="connsiteY11" fmla="*/ 1272483 h 2282887"/>
              <a:gd name="connsiteX12" fmla="*/ 2413518 w 2413518"/>
              <a:gd name="connsiteY12" fmla="*/ 1287623 h 2282887"/>
              <a:gd name="connsiteX13" fmla="*/ 2413518 w 2413518"/>
              <a:gd name="connsiteY13" fmla="*/ 1940767 h 2282887"/>
              <a:gd name="connsiteX0" fmla="*/ 2413518 w 2413518"/>
              <a:gd name="connsiteY0" fmla="*/ 1940767 h 2282887"/>
              <a:gd name="connsiteX1" fmla="*/ 2015413 w 2413518"/>
              <a:gd name="connsiteY1" fmla="*/ 1934546 h 2282887"/>
              <a:gd name="connsiteX2" fmla="*/ 2019813 w 2413518"/>
              <a:gd name="connsiteY2" fmla="*/ 2276667 h 2282887"/>
              <a:gd name="connsiteX3" fmla="*/ 800614 w 2413518"/>
              <a:gd name="connsiteY3" fmla="*/ 2282887 h 2282887"/>
              <a:gd name="connsiteX4" fmla="*/ 383847 w 2413518"/>
              <a:gd name="connsiteY4" fmla="*/ 2270446 h 2282887"/>
              <a:gd name="connsiteX5" fmla="*/ 390067 w 2413518"/>
              <a:gd name="connsiteY5" fmla="*/ 1953205 h 2282887"/>
              <a:gd name="connsiteX6" fmla="*/ 12441 w 2413518"/>
              <a:gd name="connsiteY6" fmla="*/ 1953208 h 2282887"/>
              <a:gd name="connsiteX7" fmla="*/ 0 w 2413518"/>
              <a:gd name="connsiteY7" fmla="*/ 0 h 2282887"/>
              <a:gd name="connsiteX8" fmla="*/ 1604865 w 2413518"/>
              <a:gd name="connsiteY8" fmla="*/ 6221 h 2282887"/>
              <a:gd name="connsiteX9" fmla="*/ 1607413 w 2413518"/>
              <a:gd name="connsiteY9" fmla="*/ 302100 h 2282887"/>
              <a:gd name="connsiteX10" fmla="*/ 2011740 w 2413518"/>
              <a:gd name="connsiteY10" fmla="*/ 308320 h 2282887"/>
              <a:gd name="connsiteX11" fmla="*/ 2011739 w 2413518"/>
              <a:gd name="connsiteY11" fmla="*/ 1272483 h 2282887"/>
              <a:gd name="connsiteX12" fmla="*/ 2413518 w 2413518"/>
              <a:gd name="connsiteY12" fmla="*/ 1287623 h 2282887"/>
              <a:gd name="connsiteX13" fmla="*/ 2413518 w 2413518"/>
              <a:gd name="connsiteY13" fmla="*/ 1940767 h 2282887"/>
              <a:gd name="connsiteX0" fmla="*/ 2401077 w 2401077"/>
              <a:gd name="connsiteY0" fmla="*/ 1940767 h 2282887"/>
              <a:gd name="connsiteX1" fmla="*/ 2002972 w 2401077"/>
              <a:gd name="connsiteY1" fmla="*/ 1934546 h 2282887"/>
              <a:gd name="connsiteX2" fmla="*/ 2007372 w 2401077"/>
              <a:gd name="connsiteY2" fmla="*/ 2276667 h 2282887"/>
              <a:gd name="connsiteX3" fmla="*/ 788173 w 2401077"/>
              <a:gd name="connsiteY3" fmla="*/ 2282887 h 2282887"/>
              <a:gd name="connsiteX4" fmla="*/ 371406 w 2401077"/>
              <a:gd name="connsiteY4" fmla="*/ 2270446 h 2282887"/>
              <a:gd name="connsiteX5" fmla="*/ 377626 w 2401077"/>
              <a:gd name="connsiteY5" fmla="*/ 1953205 h 2282887"/>
              <a:gd name="connsiteX6" fmla="*/ 0 w 2401077"/>
              <a:gd name="connsiteY6" fmla="*/ 1953208 h 2282887"/>
              <a:gd name="connsiteX7" fmla="*/ 6220 w 2401077"/>
              <a:gd name="connsiteY7" fmla="*/ 0 h 2282887"/>
              <a:gd name="connsiteX8" fmla="*/ 1592424 w 2401077"/>
              <a:gd name="connsiteY8" fmla="*/ 6221 h 2282887"/>
              <a:gd name="connsiteX9" fmla="*/ 1594972 w 2401077"/>
              <a:gd name="connsiteY9" fmla="*/ 302100 h 2282887"/>
              <a:gd name="connsiteX10" fmla="*/ 1999299 w 2401077"/>
              <a:gd name="connsiteY10" fmla="*/ 308320 h 2282887"/>
              <a:gd name="connsiteX11" fmla="*/ 1999298 w 2401077"/>
              <a:gd name="connsiteY11" fmla="*/ 1272483 h 2282887"/>
              <a:gd name="connsiteX12" fmla="*/ 2401077 w 2401077"/>
              <a:gd name="connsiteY12" fmla="*/ 1287623 h 2282887"/>
              <a:gd name="connsiteX13" fmla="*/ 2401077 w 2401077"/>
              <a:gd name="connsiteY13" fmla="*/ 1940767 h 228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1077" h="2282887">
                <a:moveTo>
                  <a:pt x="2401077" y="1940767"/>
                </a:moveTo>
                <a:lnTo>
                  <a:pt x="2002972" y="1934546"/>
                </a:lnTo>
                <a:cubicBezTo>
                  <a:pt x="2004439" y="2048586"/>
                  <a:pt x="2005905" y="2162627"/>
                  <a:pt x="2007372" y="2276667"/>
                </a:cubicBezTo>
                <a:lnTo>
                  <a:pt x="788173" y="2282887"/>
                </a:lnTo>
                <a:lnTo>
                  <a:pt x="371406" y="2270446"/>
                </a:lnTo>
                <a:lnTo>
                  <a:pt x="377626" y="1953205"/>
                </a:lnTo>
                <a:lnTo>
                  <a:pt x="0" y="1953208"/>
                </a:lnTo>
                <a:cubicBezTo>
                  <a:pt x="0" y="1403739"/>
                  <a:pt x="6220" y="549469"/>
                  <a:pt x="6220" y="0"/>
                </a:cubicBezTo>
                <a:lnTo>
                  <a:pt x="1592424" y="6221"/>
                </a:lnTo>
                <a:cubicBezTo>
                  <a:pt x="1593273" y="104847"/>
                  <a:pt x="1594123" y="203474"/>
                  <a:pt x="1594972" y="302100"/>
                </a:cubicBezTo>
                <a:lnTo>
                  <a:pt x="1999299" y="308320"/>
                </a:lnTo>
                <a:cubicBezTo>
                  <a:pt x="1997225" y="521887"/>
                  <a:pt x="2001372" y="1058916"/>
                  <a:pt x="1999298" y="1272483"/>
                </a:cubicBezTo>
                <a:lnTo>
                  <a:pt x="2401077" y="1287623"/>
                </a:lnTo>
                <a:lnTo>
                  <a:pt x="2401077" y="1940767"/>
                </a:lnTo>
                <a:close/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Line 86"/>
          <p:cNvSpPr>
            <a:spLocks noChangeShapeType="1"/>
          </p:cNvSpPr>
          <p:nvPr/>
        </p:nvSpPr>
        <p:spPr bwMode="auto">
          <a:xfrm flipV="1">
            <a:off x="3733801" y="5350678"/>
            <a:ext cx="3124199" cy="9669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Line 86"/>
          <p:cNvSpPr>
            <a:spLocks noChangeShapeType="1"/>
          </p:cNvSpPr>
          <p:nvPr/>
        </p:nvSpPr>
        <p:spPr bwMode="auto">
          <a:xfrm flipV="1">
            <a:off x="6629400" y="5346012"/>
            <a:ext cx="1828798" cy="107146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Line 86"/>
          <p:cNvSpPr>
            <a:spLocks noChangeShapeType="1"/>
          </p:cNvSpPr>
          <p:nvPr/>
        </p:nvSpPr>
        <p:spPr bwMode="auto">
          <a:xfrm>
            <a:off x="4571999" y="2276629"/>
            <a:ext cx="2641033" cy="63565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957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4401" y="125235"/>
            <a:ext cx="9144000" cy="92054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Implementation based on </a:t>
            </a:r>
            <a:r>
              <a:rPr lang="en-US" sz="2400" dirty="0" err="1"/>
              <a:t>NHDPlus</a:t>
            </a:r>
            <a:r>
              <a:rPr lang="en-US" sz="2400" dirty="0"/>
              <a:t> catchments and reaches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982" y="3715969"/>
            <a:ext cx="2748715" cy="27303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991" y="1992102"/>
            <a:ext cx="1880654" cy="17076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828" y="1478746"/>
            <a:ext cx="2077023" cy="198145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61558" y="16499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  <a:latin typeface="Calibri"/>
              </a:rPr>
              <a:t>Flowlines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55309" y="4051050"/>
            <a:ext cx="1074948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  <a:latin typeface="Calibri"/>
              </a:rPr>
              <a:t>Catchments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16851" y="627395"/>
            <a:ext cx="3740299" cy="914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  <a:latin typeface="Calibri"/>
              </a:rPr>
              <a:t>Height above stream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/>
            </a:r>
            <a:br>
              <a:rPr lang="en-US" b="1" dirty="0">
                <a:solidFill>
                  <a:prstClr val="black"/>
                </a:solidFill>
                <a:latin typeface="Calibri"/>
              </a:rPr>
            </a:br>
            <a:r>
              <a:rPr lang="en-US" b="1" dirty="0">
                <a:solidFill>
                  <a:prstClr val="black"/>
                </a:solidFill>
                <a:latin typeface="Calibri"/>
              </a:rPr>
              <a:t>(relative elevation of land surface cell above cell in stream to which it flows)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10438" y="6501653"/>
            <a:ext cx="1777800" cy="35271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  <a:latin typeface="Calibri"/>
              </a:rPr>
              <a:t>Inundation map</a:t>
            </a:r>
          </a:p>
        </p:txBody>
      </p:sp>
      <p:sp>
        <p:nvSpPr>
          <p:cNvPr id="39" name="Right Arrow 38"/>
          <p:cNvSpPr/>
          <p:nvPr/>
        </p:nvSpPr>
        <p:spPr bwMode="auto">
          <a:xfrm rot="2452640">
            <a:off x="4160575" y="3489091"/>
            <a:ext cx="665480" cy="299720"/>
          </a:xfrm>
          <a:prstGeom prst="right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5868313" y="3448050"/>
            <a:ext cx="462053" cy="265876"/>
          </a:xfrm>
          <a:prstGeom prst="right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 bwMode="auto">
          <a:xfrm>
            <a:off x="4070102" y="5052367"/>
            <a:ext cx="665480" cy="299720"/>
          </a:xfrm>
          <a:prstGeom prst="right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95938" y="2065753"/>
            <a:ext cx="2114863" cy="49856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  <a:latin typeface="Calibri"/>
              </a:rPr>
              <a:t>Reach Scale Flood Depth 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8771932">
            <a:off x="7100412" y="3989945"/>
            <a:ext cx="665480" cy="299720"/>
          </a:xfrm>
          <a:prstGeom prst="rightArrow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 kern="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200" y="4311734"/>
            <a:ext cx="1863407" cy="1777404"/>
          </a:xfrm>
          <a:prstGeom prst="rect">
            <a:avLst/>
          </a:prstGeom>
        </p:spPr>
      </p:pic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35173"/>
              </p:ext>
            </p:extLst>
          </p:nvPr>
        </p:nvGraphicFramePr>
        <p:xfrm>
          <a:off x="7957151" y="2411511"/>
          <a:ext cx="2379778" cy="2683061"/>
        </p:xfrm>
        <a:graphic>
          <a:graphicData uri="http://schemas.openxmlformats.org/drawingml/2006/table">
            <a:tbl>
              <a:tblPr firstRow="1" bandRow="1"/>
              <a:tblGrid>
                <a:gridCol w="1189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0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err="1" smtClean="0"/>
                        <a:t>Comid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Depth (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0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5781365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0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5781381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9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0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5781405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10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0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5781401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0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5781399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0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5781383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0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5781933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11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8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 cstate="print"/>
          <a:srcRect l="22585" t="12445" r="15028" b="27960"/>
          <a:stretch>
            <a:fillRect/>
          </a:stretch>
        </p:blipFill>
        <p:spPr bwMode="auto">
          <a:xfrm>
            <a:off x="3324225" y="862014"/>
            <a:ext cx="47053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Group 56"/>
          <p:cNvGrpSpPr>
            <a:grpSpLocks/>
          </p:cNvGrpSpPr>
          <p:nvPr/>
        </p:nvGrpSpPr>
        <p:grpSpPr bwMode="auto">
          <a:xfrm flipV="1">
            <a:off x="3341688" y="847725"/>
            <a:ext cx="4686300" cy="3041650"/>
            <a:chOff x="1586" y="636"/>
            <a:chExt cx="2952" cy="3201"/>
          </a:xfrm>
        </p:grpSpPr>
        <p:sp>
          <p:nvSpPr>
            <p:cNvPr id="5167" name="Line 4"/>
            <p:cNvSpPr>
              <a:spLocks noChangeAspect="1" noChangeShapeType="1"/>
            </p:cNvSpPr>
            <p:nvPr/>
          </p:nvSpPr>
          <p:spPr bwMode="auto">
            <a:xfrm>
              <a:off x="2657" y="646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8" name="Line 5"/>
            <p:cNvSpPr>
              <a:spLocks noChangeAspect="1" noChangeShapeType="1"/>
            </p:cNvSpPr>
            <p:nvPr/>
          </p:nvSpPr>
          <p:spPr bwMode="auto">
            <a:xfrm>
              <a:off x="2927" y="646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9" name="Line 6"/>
            <p:cNvSpPr>
              <a:spLocks noChangeAspect="1" noChangeShapeType="1"/>
            </p:cNvSpPr>
            <p:nvPr/>
          </p:nvSpPr>
          <p:spPr bwMode="auto">
            <a:xfrm>
              <a:off x="3187" y="657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0" name="Line 7"/>
            <p:cNvSpPr>
              <a:spLocks noChangeAspect="1" noChangeShapeType="1"/>
            </p:cNvSpPr>
            <p:nvPr/>
          </p:nvSpPr>
          <p:spPr bwMode="auto">
            <a:xfrm>
              <a:off x="3457" y="657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1" name="Line 8"/>
            <p:cNvSpPr>
              <a:spLocks noChangeAspect="1" noChangeShapeType="1"/>
            </p:cNvSpPr>
            <p:nvPr/>
          </p:nvSpPr>
          <p:spPr bwMode="auto">
            <a:xfrm>
              <a:off x="3738" y="657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2" name="Line 9"/>
            <p:cNvSpPr>
              <a:spLocks noChangeAspect="1" noChangeShapeType="1"/>
            </p:cNvSpPr>
            <p:nvPr/>
          </p:nvSpPr>
          <p:spPr bwMode="auto">
            <a:xfrm>
              <a:off x="4008" y="657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3" name="Line 10"/>
            <p:cNvSpPr>
              <a:spLocks noChangeAspect="1" noChangeShapeType="1"/>
            </p:cNvSpPr>
            <p:nvPr/>
          </p:nvSpPr>
          <p:spPr bwMode="auto">
            <a:xfrm>
              <a:off x="4268" y="667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4" name="Line 11"/>
            <p:cNvSpPr>
              <a:spLocks noChangeAspect="1" noChangeShapeType="1"/>
            </p:cNvSpPr>
            <p:nvPr/>
          </p:nvSpPr>
          <p:spPr bwMode="auto">
            <a:xfrm>
              <a:off x="4538" y="667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5" name="Line 12"/>
            <p:cNvSpPr>
              <a:spLocks noChangeAspect="1" noChangeShapeType="1"/>
            </p:cNvSpPr>
            <p:nvPr/>
          </p:nvSpPr>
          <p:spPr bwMode="auto">
            <a:xfrm>
              <a:off x="1586" y="636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6" name="Line 13"/>
            <p:cNvSpPr>
              <a:spLocks noChangeAspect="1" noChangeShapeType="1"/>
            </p:cNvSpPr>
            <p:nvPr/>
          </p:nvSpPr>
          <p:spPr bwMode="auto">
            <a:xfrm>
              <a:off x="1856" y="636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7" name="Line 14"/>
            <p:cNvSpPr>
              <a:spLocks noChangeAspect="1" noChangeShapeType="1"/>
            </p:cNvSpPr>
            <p:nvPr/>
          </p:nvSpPr>
          <p:spPr bwMode="auto">
            <a:xfrm>
              <a:off x="2116" y="646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78" name="Line 15"/>
            <p:cNvSpPr>
              <a:spLocks noChangeAspect="1" noChangeShapeType="1"/>
            </p:cNvSpPr>
            <p:nvPr/>
          </p:nvSpPr>
          <p:spPr bwMode="auto">
            <a:xfrm>
              <a:off x="2386" y="646"/>
              <a:ext cx="0" cy="317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</p:grpSp>
      <p:grpSp>
        <p:nvGrpSpPr>
          <p:cNvPr id="5127" name="Group 63"/>
          <p:cNvGrpSpPr>
            <a:grpSpLocks/>
          </p:cNvGrpSpPr>
          <p:nvPr/>
        </p:nvGrpSpPr>
        <p:grpSpPr bwMode="auto">
          <a:xfrm flipV="1">
            <a:off x="3348039" y="866775"/>
            <a:ext cx="4700587" cy="2986088"/>
            <a:chOff x="708" y="938"/>
            <a:chExt cx="2961" cy="1881"/>
          </a:xfrm>
        </p:grpSpPr>
        <p:sp>
          <p:nvSpPr>
            <p:cNvPr id="5159" name="Line 22"/>
            <p:cNvSpPr>
              <a:spLocks noChangeAspect="1" noChangeShapeType="1"/>
            </p:cNvSpPr>
            <p:nvPr/>
          </p:nvSpPr>
          <p:spPr bwMode="auto">
            <a:xfrm>
              <a:off x="708" y="2819"/>
              <a:ext cx="29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0" name="Line 23"/>
            <p:cNvSpPr>
              <a:spLocks noChangeAspect="1" noChangeShapeType="1"/>
            </p:cNvSpPr>
            <p:nvPr/>
          </p:nvSpPr>
          <p:spPr bwMode="auto">
            <a:xfrm>
              <a:off x="708" y="2549"/>
              <a:ext cx="29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1" name="Line 24"/>
            <p:cNvSpPr>
              <a:spLocks noChangeAspect="1" noChangeShapeType="1"/>
            </p:cNvSpPr>
            <p:nvPr/>
          </p:nvSpPr>
          <p:spPr bwMode="auto">
            <a:xfrm>
              <a:off x="708" y="2279"/>
              <a:ext cx="29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2" name="Line 25"/>
            <p:cNvSpPr>
              <a:spLocks noChangeAspect="1" noChangeShapeType="1"/>
            </p:cNvSpPr>
            <p:nvPr/>
          </p:nvSpPr>
          <p:spPr bwMode="auto">
            <a:xfrm>
              <a:off x="714" y="2009"/>
              <a:ext cx="29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3" name="Line 27"/>
            <p:cNvSpPr>
              <a:spLocks noChangeAspect="1" noChangeShapeType="1"/>
            </p:cNvSpPr>
            <p:nvPr/>
          </p:nvSpPr>
          <p:spPr bwMode="auto">
            <a:xfrm>
              <a:off x="714" y="1479"/>
              <a:ext cx="29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4" name="Line 28"/>
            <p:cNvSpPr>
              <a:spLocks noChangeAspect="1" noChangeShapeType="1"/>
            </p:cNvSpPr>
            <p:nvPr/>
          </p:nvSpPr>
          <p:spPr bwMode="auto">
            <a:xfrm>
              <a:off x="714" y="1208"/>
              <a:ext cx="29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5" name="Line 29"/>
            <p:cNvSpPr>
              <a:spLocks noChangeAspect="1" noChangeShapeType="1"/>
            </p:cNvSpPr>
            <p:nvPr/>
          </p:nvSpPr>
          <p:spPr bwMode="auto">
            <a:xfrm>
              <a:off x="714" y="938"/>
              <a:ext cx="29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  <p:sp>
          <p:nvSpPr>
            <p:cNvPr id="5166" name="Line 31"/>
            <p:cNvSpPr>
              <a:spLocks noChangeAspect="1" noChangeShapeType="1"/>
            </p:cNvSpPr>
            <p:nvPr/>
          </p:nvSpPr>
          <p:spPr bwMode="auto">
            <a:xfrm>
              <a:off x="714" y="1738"/>
              <a:ext cx="29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</p:grpSp>
      <p:sp>
        <p:nvSpPr>
          <p:cNvPr id="5128" name="Line 35"/>
          <p:cNvSpPr>
            <a:spLocks noChangeAspect="1" noChangeShapeType="1"/>
          </p:cNvSpPr>
          <p:nvPr/>
        </p:nvSpPr>
        <p:spPr bwMode="auto">
          <a:xfrm flipV="1">
            <a:off x="6097588" y="1865313"/>
            <a:ext cx="0" cy="41275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29" name="Freeform 36"/>
          <p:cNvSpPr>
            <a:spLocks noChangeAspect="1"/>
          </p:cNvSpPr>
          <p:nvPr/>
        </p:nvSpPr>
        <p:spPr bwMode="auto">
          <a:xfrm flipV="1">
            <a:off x="4743451" y="2017713"/>
            <a:ext cx="492125" cy="1141412"/>
          </a:xfrm>
          <a:custGeom>
            <a:avLst/>
            <a:gdLst>
              <a:gd name="T0" fmla="*/ 2147483647 w 310"/>
              <a:gd name="T1" fmla="*/ 0 h 719"/>
              <a:gd name="T2" fmla="*/ 0 w 310"/>
              <a:gd name="T3" fmla="*/ 2147483647 h 719"/>
              <a:gd name="T4" fmla="*/ 0 60000 65536"/>
              <a:gd name="T5" fmla="*/ 0 60000 65536"/>
              <a:gd name="T6" fmla="*/ 0 w 310"/>
              <a:gd name="T7" fmla="*/ 0 h 719"/>
              <a:gd name="T8" fmla="*/ 310 w 310"/>
              <a:gd name="T9" fmla="*/ 719 h 7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0" h="719">
                <a:moveTo>
                  <a:pt x="310" y="0"/>
                </a:moveTo>
                <a:lnTo>
                  <a:pt x="0" y="719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30" name="Text Box 37"/>
          <p:cNvSpPr txBox="1">
            <a:spLocks noChangeAspect="1" noChangeArrowheads="1"/>
          </p:cNvSpPr>
          <p:nvPr/>
        </p:nvSpPr>
        <p:spPr bwMode="auto">
          <a:xfrm>
            <a:off x="6013450" y="3133725"/>
            <a:ext cx="973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003399"/>
                </a:solidFill>
                <a:latin typeface="Times New Roman"/>
                <a:cs typeface="Arial"/>
              </a:rPr>
              <a:t>D</a:t>
            </a:r>
            <a:r>
              <a:rPr lang="en-US" sz="3600" b="1">
                <a:solidFill>
                  <a:srgbClr val="003399"/>
                </a:solidFill>
                <a:latin typeface="Times New Roman"/>
                <a:cs typeface="Arial"/>
                <a:sym typeface="Symbol" pitchFamily="18" charset="2"/>
              </a:rPr>
              <a:t></a:t>
            </a:r>
          </a:p>
        </p:txBody>
      </p:sp>
      <p:sp>
        <p:nvSpPr>
          <p:cNvPr id="5132" name="Line 42"/>
          <p:cNvSpPr>
            <a:spLocks noChangeAspect="1" noChangeShapeType="1"/>
          </p:cNvSpPr>
          <p:nvPr/>
        </p:nvSpPr>
        <p:spPr bwMode="auto">
          <a:xfrm flipH="1" flipV="1">
            <a:off x="5761038" y="1924050"/>
            <a:ext cx="328612" cy="3556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33" name="Line 44"/>
          <p:cNvSpPr>
            <a:spLocks noChangeAspect="1" noChangeShapeType="1"/>
          </p:cNvSpPr>
          <p:nvPr/>
        </p:nvSpPr>
        <p:spPr bwMode="auto">
          <a:xfrm flipH="1" flipV="1">
            <a:off x="6199188" y="2371725"/>
            <a:ext cx="328612" cy="3556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34" name="Line 45"/>
          <p:cNvSpPr>
            <a:spLocks noChangeAspect="1" noChangeShapeType="1"/>
          </p:cNvSpPr>
          <p:nvPr/>
        </p:nvSpPr>
        <p:spPr bwMode="auto">
          <a:xfrm flipV="1">
            <a:off x="6535738" y="2303463"/>
            <a:ext cx="0" cy="41275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35" name="Line 46"/>
          <p:cNvSpPr>
            <a:spLocks noChangeAspect="1" noChangeShapeType="1"/>
          </p:cNvSpPr>
          <p:nvPr/>
        </p:nvSpPr>
        <p:spPr bwMode="auto">
          <a:xfrm flipH="1" flipV="1">
            <a:off x="6189663" y="2809875"/>
            <a:ext cx="328612" cy="3556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36" name="Line 47"/>
          <p:cNvSpPr>
            <a:spLocks noChangeAspect="1" noChangeShapeType="1"/>
          </p:cNvSpPr>
          <p:nvPr/>
        </p:nvSpPr>
        <p:spPr bwMode="auto">
          <a:xfrm flipV="1">
            <a:off x="6526213" y="2751138"/>
            <a:ext cx="0" cy="41275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37" name="Line 48"/>
          <p:cNvSpPr>
            <a:spLocks noChangeAspect="1" noChangeShapeType="1"/>
          </p:cNvSpPr>
          <p:nvPr/>
        </p:nvSpPr>
        <p:spPr bwMode="auto">
          <a:xfrm flipH="1" flipV="1">
            <a:off x="6199188" y="1924050"/>
            <a:ext cx="328612" cy="3556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38" name="Line 49"/>
          <p:cNvSpPr>
            <a:spLocks noChangeAspect="1" noChangeShapeType="1"/>
          </p:cNvSpPr>
          <p:nvPr/>
        </p:nvSpPr>
        <p:spPr bwMode="auto">
          <a:xfrm flipV="1">
            <a:off x="6535738" y="1865313"/>
            <a:ext cx="0" cy="41275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39" name="Line 52"/>
          <p:cNvSpPr>
            <a:spLocks noChangeAspect="1" noChangeShapeType="1"/>
          </p:cNvSpPr>
          <p:nvPr/>
        </p:nvSpPr>
        <p:spPr bwMode="auto">
          <a:xfrm flipH="1" flipV="1">
            <a:off x="5741988" y="2371725"/>
            <a:ext cx="328612" cy="35560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40" name="Line 53"/>
          <p:cNvSpPr>
            <a:spLocks noChangeAspect="1" noChangeShapeType="1"/>
          </p:cNvSpPr>
          <p:nvPr/>
        </p:nvSpPr>
        <p:spPr bwMode="auto">
          <a:xfrm flipV="1">
            <a:off x="6097588" y="2322513"/>
            <a:ext cx="0" cy="41275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41" name="Freeform 41"/>
          <p:cNvSpPr>
            <a:spLocks noChangeAspect="1"/>
          </p:cNvSpPr>
          <p:nvPr/>
        </p:nvSpPr>
        <p:spPr bwMode="auto">
          <a:xfrm flipV="1">
            <a:off x="6029326" y="1998663"/>
            <a:ext cx="492125" cy="1141412"/>
          </a:xfrm>
          <a:custGeom>
            <a:avLst/>
            <a:gdLst>
              <a:gd name="T0" fmla="*/ 2147483647 w 310"/>
              <a:gd name="T1" fmla="*/ 0 h 719"/>
              <a:gd name="T2" fmla="*/ 0 w 310"/>
              <a:gd name="T3" fmla="*/ 2147483647 h 719"/>
              <a:gd name="T4" fmla="*/ 0 60000 65536"/>
              <a:gd name="T5" fmla="*/ 0 60000 65536"/>
              <a:gd name="T6" fmla="*/ 0 w 310"/>
              <a:gd name="T7" fmla="*/ 0 h 719"/>
              <a:gd name="T8" fmla="*/ 310 w 310"/>
              <a:gd name="T9" fmla="*/ 719 h 7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0" h="719">
                <a:moveTo>
                  <a:pt x="310" y="0"/>
                </a:moveTo>
                <a:lnTo>
                  <a:pt x="0" y="719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42" name="Text Box 54"/>
          <p:cNvSpPr txBox="1">
            <a:spLocks noChangeAspect="1" noChangeArrowheads="1"/>
          </p:cNvSpPr>
          <p:nvPr/>
        </p:nvSpPr>
        <p:spPr bwMode="auto">
          <a:xfrm>
            <a:off x="4606925" y="3135313"/>
            <a:ext cx="9731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>
                <a:solidFill>
                  <a:srgbClr val="003399"/>
                </a:solidFill>
                <a:latin typeface="Times New Roman"/>
                <a:cs typeface="Arial"/>
              </a:rPr>
              <a:t>D</a:t>
            </a:r>
            <a:r>
              <a:rPr lang="en-US" sz="3600" b="1">
                <a:solidFill>
                  <a:srgbClr val="003399"/>
                </a:solidFill>
                <a:latin typeface="Times New Roman"/>
                <a:cs typeface="Arial"/>
                <a:sym typeface="Symbol" pitchFamily="18" charset="2"/>
              </a:rPr>
              <a:t>8</a:t>
            </a:r>
          </a:p>
        </p:txBody>
      </p:sp>
      <p:grpSp>
        <p:nvGrpSpPr>
          <p:cNvPr id="5143" name="Group 55"/>
          <p:cNvGrpSpPr>
            <a:grpSpLocks/>
          </p:cNvGrpSpPr>
          <p:nvPr/>
        </p:nvGrpSpPr>
        <p:grpSpPr bwMode="auto">
          <a:xfrm>
            <a:off x="2478089" y="4057651"/>
            <a:ext cx="2808287" cy="2195513"/>
            <a:chOff x="855663" y="4057650"/>
            <a:chExt cx="3270250" cy="2555875"/>
          </a:xfrm>
        </p:grpSpPr>
        <p:pic>
          <p:nvPicPr>
            <p:cNvPr id="5157" name="Picture 58" descr="d8"/>
            <p:cNvPicPr>
              <a:picLocks noChangeAspect="1" noChangeArrowheads="1"/>
            </p:cNvPicPr>
            <p:nvPr/>
          </p:nvPicPr>
          <p:blipFill>
            <a:blip r:embed="rId5" cstate="print"/>
            <a:srcRect t="19861"/>
            <a:stretch>
              <a:fillRect/>
            </a:stretch>
          </p:blipFill>
          <p:spPr bwMode="auto">
            <a:xfrm>
              <a:off x="855663" y="4057650"/>
              <a:ext cx="3270250" cy="25558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58" name="Line 59"/>
            <p:cNvSpPr>
              <a:spLocks noChangeShapeType="1"/>
            </p:cNvSpPr>
            <p:nvPr/>
          </p:nvSpPr>
          <p:spPr bwMode="auto">
            <a:xfrm rot="5400000" flipV="1">
              <a:off x="1550988" y="4948238"/>
              <a:ext cx="1719262" cy="75406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</p:grpSp>
      <p:sp>
        <p:nvSpPr>
          <p:cNvPr id="5144" name="Line 60"/>
          <p:cNvSpPr>
            <a:spLocks noChangeAspect="1" noChangeShapeType="1"/>
          </p:cNvSpPr>
          <p:nvPr/>
        </p:nvSpPr>
        <p:spPr bwMode="auto">
          <a:xfrm flipV="1">
            <a:off x="5259388" y="1884363"/>
            <a:ext cx="0" cy="41275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45" name="Line 61"/>
          <p:cNvSpPr>
            <a:spLocks noChangeAspect="1" noChangeShapeType="1"/>
          </p:cNvSpPr>
          <p:nvPr/>
        </p:nvSpPr>
        <p:spPr bwMode="auto">
          <a:xfrm flipV="1">
            <a:off x="5259388" y="2322513"/>
            <a:ext cx="0" cy="41275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sp>
        <p:nvSpPr>
          <p:cNvPr id="5146" name="Line 62"/>
          <p:cNvSpPr>
            <a:spLocks noChangeAspect="1" noChangeShapeType="1"/>
          </p:cNvSpPr>
          <p:nvPr/>
        </p:nvSpPr>
        <p:spPr bwMode="auto">
          <a:xfrm flipV="1">
            <a:off x="5249863" y="2770188"/>
            <a:ext cx="0" cy="41275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grpSp>
        <p:nvGrpSpPr>
          <p:cNvPr id="5147" name="Group 56"/>
          <p:cNvGrpSpPr>
            <a:grpSpLocks/>
          </p:cNvGrpSpPr>
          <p:nvPr/>
        </p:nvGrpSpPr>
        <p:grpSpPr bwMode="auto">
          <a:xfrm>
            <a:off x="6092825" y="4083051"/>
            <a:ext cx="2814638" cy="2176463"/>
            <a:chOff x="4470400" y="4083050"/>
            <a:chExt cx="3278188" cy="2533650"/>
          </a:xfrm>
        </p:grpSpPr>
        <p:pic>
          <p:nvPicPr>
            <p:cNvPr id="5155" name="Picture 65" descr="dinf"/>
            <p:cNvPicPr>
              <a:picLocks noChangeAspect="1" noChangeArrowheads="1"/>
            </p:cNvPicPr>
            <p:nvPr/>
          </p:nvPicPr>
          <p:blipFill>
            <a:blip r:embed="rId6" cstate="print"/>
            <a:srcRect t="20795"/>
            <a:stretch>
              <a:fillRect/>
            </a:stretch>
          </p:blipFill>
          <p:spPr bwMode="auto">
            <a:xfrm>
              <a:off x="4470400" y="4083050"/>
              <a:ext cx="3278188" cy="25336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56" name="Line 66"/>
            <p:cNvSpPr>
              <a:spLocks noChangeShapeType="1"/>
            </p:cNvSpPr>
            <p:nvPr/>
          </p:nvSpPr>
          <p:spPr bwMode="auto">
            <a:xfrm rot="5400000" flipV="1">
              <a:off x="5223669" y="4999832"/>
              <a:ext cx="1647825" cy="73183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000">
                <a:solidFill>
                  <a:srgbClr val="808080"/>
                </a:solidFill>
                <a:latin typeface="Times New Roman"/>
                <a:cs typeface="Arial"/>
              </a:endParaRPr>
            </a:p>
          </p:txBody>
        </p:sp>
      </p:grpSp>
      <p:sp>
        <p:nvSpPr>
          <p:cNvPr id="5148" name="Rectangle 77"/>
          <p:cNvSpPr>
            <a:spLocks noChangeArrowheads="1"/>
          </p:cNvSpPr>
          <p:nvPr/>
        </p:nvSpPr>
        <p:spPr bwMode="auto">
          <a:xfrm>
            <a:off x="2432051" y="2520950"/>
            <a:ext cx="555625" cy="6159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/>
                <a:cs typeface="Arial"/>
              </a:rPr>
              <a:t>67</a:t>
            </a:r>
          </a:p>
        </p:txBody>
      </p:sp>
      <p:sp>
        <p:nvSpPr>
          <p:cNvPr id="5149" name="Rectangle 78"/>
          <p:cNvSpPr>
            <a:spLocks noChangeArrowheads="1"/>
          </p:cNvSpPr>
          <p:nvPr/>
        </p:nvSpPr>
        <p:spPr bwMode="auto">
          <a:xfrm>
            <a:off x="1873251" y="2520950"/>
            <a:ext cx="555625" cy="61595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/>
                <a:cs typeface="Arial"/>
              </a:rPr>
              <a:t>56</a:t>
            </a:r>
          </a:p>
        </p:txBody>
      </p:sp>
      <p:sp>
        <p:nvSpPr>
          <p:cNvPr id="5150" name="Rectangle 79"/>
          <p:cNvSpPr>
            <a:spLocks noChangeArrowheads="1"/>
          </p:cNvSpPr>
          <p:nvPr/>
        </p:nvSpPr>
        <p:spPr bwMode="auto">
          <a:xfrm>
            <a:off x="2432051" y="1912938"/>
            <a:ext cx="555625" cy="61436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/>
                <a:cs typeface="Arial"/>
              </a:rPr>
              <a:t>52</a:t>
            </a:r>
          </a:p>
        </p:txBody>
      </p:sp>
      <p:sp>
        <p:nvSpPr>
          <p:cNvPr id="5151" name="Rectangle 80"/>
          <p:cNvSpPr>
            <a:spLocks noChangeArrowheads="1"/>
          </p:cNvSpPr>
          <p:nvPr/>
        </p:nvSpPr>
        <p:spPr bwMode="auto">
          <a:xfrm>
            <a:off x="1873251" y="1912938"/>
            <a:ext cx="555625" cy="61436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/>
                <a:cs typeface="Arial"/>
              </a:rPr>
              <a:t>48</a:t>
            </a:r>
          </a:p>
        </p:txBody>
      </p:sp>
      <p:sp>
        <p:nvSpPr>
          <p:cNvPr id="5152" name="Line 81"/>
          <p:cNvSpPr>
            <a:spLocks noChangeShapeType="1"/>
          </p:cNvSpPr>
          <p:nvPr/>
        </p:nvSpPr>
        <p:spPr bwMode="auto">
          <a:xfrm flipV="1">
            <a:off x="2703513" y="2305050"/>
            <a:ext cx="0" cy="395288"/>
          </a:xfrm>
          <a:prstGeom prst="line">
            <a:avLst/>
          </a:prstGeom>
          <a:noFill/>
          <a:ln w="57150">
            <a:solidFill>
              <a:schemeClr val="accent5">
                <a:lumMod val="50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000">
              <a:solidFill>
                <a:srgbClr val="808080"/>
              </a:solidFill>
              <a:latin typeface="Times New Roman"/>
              <a:cs typeface="Arial"/>
            </a:endParaRP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1738313" y="3300414"/>
          <a:ext cx="149225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6" name="Equation" r:id="rId7" imgW="927000" imgH="393480" progId="Equation.3">
                  <p:embed/>
                </p:oleObj>
              </mc:Choice>
              <mc:Fallback>
                <p:oleObj name="Equation" r:id="rId7" imgW="927000" imgH="393480" progId="Equation.3">
                  <p:embed/>
                  <p:pic>
                    <p:nvPicPr>
                      <p:cNvPr id="512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8313" y="3300414"/>
                        <a:ext cx="1492250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3" name="Text Box 83"/>
          <p:cNvSpPr txBox="1">
            <a:spLocks noChangeArrowheads="1"/>
          </p:cNvSpPr>
          <p:nvPr/>
        </p:nvSpPr>
        <p:spPr bwMode="auto">
          <a:xfrm>
            <a:off x="1816101" y="862014"/>
            <a:ext cx="12604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1" lang="en-US" sz="2000">
                <a:solidFill>
                  <a:srgbClr val="000000"/>
                </a:solidFill>
                <a:latin typeface="Times New Roman"/>
                <a:cs typeface="Arial"/>
              </a:rPr>
              <a:t>Steepest single direction</a:t>
            </a:r>
          </a:p>
        </p:txBody>
      </p:sp>
      <p:sp>
        <p:nvSpPr>
          <p:cNvPr id="5154" name="Rectangle 3"/>
          <p:cNvSpPr>
            <a:spLocks noChangeArrowheads="1"/>
          </p:cNvSpPr>
          <p:nvPr/>
        </p:nvSpPr>
        <p:spPr bwMode="auto">
          <a:xfrm>
            <a:off x="1589088" y="6335714"/>
            <a:ext cx="89535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F7F7F"/>
                </a:solidFill>
                <a:latin typeface="MS Sans Serif"/>
                <a:cs typeface="Arial"/>
              </a:rPr>
              <a:t>Tarboton, D. G., (1997), "A New Method for the Determination of Flow Directions and Contributing Areas in Grid Digital Elevation Models," Water Resources Research, 33(2): 309-319</a:t>
            </a:r>
            <a:r>
              <a:rPr lang="en-US" sz="1400" dirty="0" smtClean="0">
                <a:solidFill>
                  <a:srgbClr val="7F7F7F"/>
                </a:solidFill>
                <a:latin typeface="MS Sans Serif"/>
                <a:cs typeface="Arial"/>
              </a:rPr>
              <a:t>.</a:t>
            </a:r>
            <a:endParaRPr lang="en-US" sz="1400" dirty="0">
              <a:solidFill>
                <a:srgbClr val="7F7F7F"/>
              </a:solidFill>
              <a:latin typeface="MS Sans Serif"/>
              <a:cs typeface="Arial"/>
            </a:endParaRPr>
          </a:p>
        </p:txBody>
      </p:sp>
      <p:graphicFrame>
        <p:nvGraphicFramePr>
          <p:cNvPr id="5123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051267"/>
              </p:ext>
            </p:extLst>
          </p:nvPr>
        </p:nvGraphicFramePr>
        <p:xfrm>
          <a:off x="8042276" y="714376"/>
          <a:ext cx="2974975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7" name="Picture" r:id="rId9" imgW="2790720" imgH="3095640" progId="Word.Picture.8">
                  <p:embed/>
                </p:oleObj>
              </mc:Choice>
              <mc:Fallback>
                <p:oleObj name="Picture" r:id="rId9" imgW="2790720" imgH="3095640" progId="Word.Picture.8">
                  <p:embed/>
                  <p:pic>
                    <p:nvPicPr>
                      <p:cNvPr id="5123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2276" y="714376"/>
                        <a:ext cx="2974975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itle 1"/>
          <p:cNvSpPr txBox="1">
            <a:spLocks/>
          </p:cNvSpPr>
          <p:nvPr/>
        </p:nvSpPr>
        <p:spPr>
          <a:xfrm>
            <a:off x="1036638" y="63609"/>
            <a:ext cx="10363200" cy="649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7AC2"/>
                </a:solidFill>
                <a:cs typeface="Avenir LT Std 85 Heavy"/>
              </a:rPr>
              <a:t>Calculation of HAND from a Digital Elevation Model (DEM)</a:t>
            </a:r>
            <a:endParaRPr lang="en-US" sz="2400" b="1" dirty="0">
              <a:solidFill>
                <a:srgbClr val="007AC2"/>
              </a:solidFill>
              <a:cs typeface="Avenir LT Std 85 Heavy"/>
            </a:endParaRPr>
          </a:p>
        </p:txBody>
      </p:sp>
      <p:sp>
        <p:nvSpPr>
          <p:cNvPr id="63" name="Text Box 54"/>
          <p:cNvSpPr txBox="1">
            <a:spLocks noChangeAspect="1" noChangeArrowheads="1"/>
          </p:cNvSpPr>
          <p:nvPr/>
        </p:nvSpPr>
        <p:spPr bwMode="auto">
          <a:xfrm>
            <a:off x="778531" y="2233334"/>
            <a:ext cx="973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sz="3600" b="1" dirty="0">
                <a:solidFill>
                  <a:srgbClr val="003399"/>
                </a:solidFill>
              </a:rPr>
              <a:t>D</a:t>
            </a:r>
            <a:r>
              <a:rPr kumimoji="0" lang="en-US" sz="3600" b="1" dirty="0">
                <a:solidFill>
                  <a:srgbClr val="003399"/>
                </a:solidFill>
                <a:sym typeface="Symbol" pitchFamily="18" charset="2"/>
              </a:rPr>
              <a:t>8</a:t>
            </a:r>
          </a:p>
        </p:txBody>
      </p:sp>
      <p:sp>
        <p:nvSpPr>
          <p:cNvPr id="64" name="Text Box 37"/>
          <p:cNvSpPr txBox="1">
            <a:spLocks noChangeAspect="1" noChangeArrowheads="1"/>
          </p:cNvSpPr>
          <p:nvPr/>
        </p:nvSpPr>
        <p:spPr bwMode="auto">
          <a:xfrm>
            <a:off x="10834689" y="2258219"/>
            <a:ext cx="973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en-US" sz="3600" b="1" dirty="0">
                <a:solidFill>
                  <a:srgbClr val="003399"/>
                </a:solidFill>
              </a:rPr>
              <a:t>D</a:t>
            </a:r>
            <a:r>
              <a:rPr kumimoji="0" lang="en-US" sz="3600" b="1" dirty="0">
                <a:solidFill>
                  <a:srgbClr val="003399"/>
                </a:solidFill>
                <a:sym typeface="Symbol" pitchFamily="18" charset="2"/>
              </a:rPr>
              <a:t></a:t>
            </a:r>
          </a:p>
        </p:txBody>
      </p:sp>
    </p:spTree>
    <p:extLst>
      <p:ext uri="{BB962C8B-B14F-4D97-AF65-F5344CB8AC3E}">
        <p14:creationId xmlns:p14="http://schemas.microsoft.com/office/powerpoint/2010/main" val="3964625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487" y="1152438"/>
            <a:ext cx="3209925" cy="40386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288061" y="152415"/>
            <a:ext cx="7315275" cy="70605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 smtClean="0"/>
              <a:t>HAND </a:t>
            </a:r>
            <a:r>
              <a:rPr lang="en-US" sz="2400" dirty="0"/>
              <a:t>evaluated using TauDEM </a:t>
            </a:r>
            <a:r>
              <a:rPr lang="en-US" sz="2400" dirty="0" err="1"/>
              <a:t>Dinfinity</a:t>
            </a:r>
            <a:r>
              <a:rPr lang="en-US" sz="2400" dirty="0"/>
              <a:t> Vertical Distance Down function </a:t>
            </a:r>
            <a:endParaRPr lang="en-US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321919" y="2656824"/>
            <a:ext cx="1108373" cy="2126262"/>
            <a:chOff x="5385527" y="3408823"/>
            <a:chExt cx="830748" cy="1603632"/>
          </a:xfrm>
        </p:grpSpPr>
        <p:sp>
          <p:nvSpPr>
            <p:cNvPr id="125" name="Line 35"/>
            <p:cNvSpPr>
              <a:spLocks noChangeAspect="1" noChangeShapeType="1"/>
            </p:cNvSpPr>
            <p:nvPr/>
          </p:nvSpPr>
          <p:spPr bwMode="auto">
            <a:xfrm flipV="1">
              <a:off x="5686618" y="3599806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26" name="Text Box 37"/>
            <p:cNvSpPr txBox="1">
              <a:spLocks noChangeAspect="1" noChangeArrowheads="1"/>
            </p:cNvSpPr>
            <p:nvPr/>
          </p:nvSpPr>
          <p:spPr bwMode="auto">
            <a:xfrm>
              <a:off x="5486421" y="4629448"/>
              <a:ext cx="729854" cy="383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700" b="1" dirty="0">
                  <a:solidFill>
                    <a:srgbClr val="003399"/>
                  </a:solidFill>
                  <a:latin typeface="Calibri"/>
                </a:rPr>
                <a:t>D</a:t>
              </a:r>
              <a:r>
                <a:rPr lang="en-US" sz="2700" b="1" dirty="0">
                  <a:solidFill>
                    <a:srgbClr val="003399"/>
                  </a:solidFill>
                  <a:latin typeface="Calibri"/>
                  <a:sym typeface="Symbol" pitchFamily="18" charset="2"/>
                </a:rPr>
                <a:t></a:t>
              </a:r>
            </a:p>
          </p:txBody>
        </p:sp>
        <p:sp>
          <p:nvSpPr>
            <p:cNvPr id="127" name="Line 42"/>
            <p:cNvSpPr>
              <a:spLocks noChangeAspect="1" noChangeShapeType="1"/>
            </p:cNvSpPr>
            <p:nvPr/>
          </p:nvSpPr>
          <p:spPr bwMode="auto">
            <a:xfrm flipH="1" flipV="1">
              <a:off x="5392115" y="3651608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28" name="Line 44"/>
            <p:cNvSpPr>
              <a:spLocks noChangeAspect="1" noChangeShapeType="1"/>
            </p:cNvSpPr>
            <p:nvPr/>
          </p:nvSpPr>
          <p:spPr bwMode="auto">
            <a:xfrm flipH="1" flipV="1">
              <a:off x="5720728" y="3964119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29" name="Line 45"/>
            <p:cNvSpPr>
              <a:spLocks noChangeAspect="1" noChangeShapeType="1"/>
            </p:cNvSpPr>
            <p:nvPr/>
          </p:nvSpPr>
          <p:spPr bwMode="auto">
            <a:xfrm flipV="1">
              <a:off x="5996242" y="393616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30" name="Line 46"/>
            <p:cNvSpPr>
              <a:spLocks noChangeAspect="1" noChangeShapeType="1"/>
            </p:cNvSpPr>
            <p:nvPr/>
          </p:nvSpPr>
          <p:spPr bwMode="auto">
            <a:xfrm flipH="1" flipV="1">
              <a:off x="5721283" y="4292731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31" name="Line 47"/>
            <p:cNvSpPr>
              <a:spLocks noChangeAspect="1" noChangeShapeType="1"/>
            </p:cNvSpPr>
            <p:nvPr/>
          </p:nvSpPr>
          <p:spPr bwMode="auto">
            <a:xfrm flipV="1">
              <a:off x="5989098" y="427192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32" name="Line 48"/>
            <p:cNvSpPr>
              <a:spLocks noChangeAspect="1" noChangeShapeType="1"/>
            </p:cNvSpPr>
            <p:nvPr/>
          </p:nvSpPr>
          <p:spPr bwMode="auto">
            <a:xfrm flipH="1" flipV="1">
              <a:off x="5713027" y="3674853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33" name="Line 49"/>
            <p:cNvSpPr>
              <a:spLocks noChangeAspect="1" noChangeShapeType="1"/>
            </p:cNvSpPr>
            <p:nvPr/>
          </p:nvSpPr>
          <p:spPr bwMode="auto">
            <a:xfrm flipV="1">
              <a:off x="5996242" y="3592057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34" name="Line 52"/>
            <p:cNvSpPr>
              <a:spLocks noChangeAspect="1" noChangeShapeType="1"/>
            </p:cNvSpPr>
            <p:nvPr/>
          </p:nvSpPr>
          <p:spPr bwMode="auto">
            <a:xfrm flipH="1" flipV="1">
              <a:off x="5385527" y="3971867"/>
              <a:ext cx="246459" cy="266700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35" name="Line 53"/>
            <p:cNvSpPr>
              <a:spLocks noChangeAspect="1" noChangeShapeType="1"/>
            </p:cNvSpPr>
            <p:nvPr/>
          </p:nvSpPr>
          <p:spPr bwMode="auto">
            <a:xfrm flipV="1">
              <a:off x="5686618" y="3958203"/>
              <a:ext cx="0" cy="309563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  <p:sp>
          <p:nvSpPr>
            <p:cNvPr id="136" name="Freeform 41"/>
            <p:cNvSpPr>
              <a:spLocks noChangeAspect="1"/>
            </p:cNvSpPr>
            <p:nvPr/>
          </p:nvSpPr>
          <p:spPr bwMode="auto">
            <a:xfrm flipV="1">
              <a:off x="5572301" y="3408823"/>
              <a:ext cx="413226" cy="1154803"/>
            </a:xfrm>
            <a:custGeom>
              <a:avLst/>
              <a:gdLst>
                <a:gd name="T0" fmla="*/ 2147483647 w 310"/>
                <a:gd name="T1" fmla="*/ 0 h 719"/>
                <a:gd name="T2" fmla="*/ 0 w 310"/>
                <a:gd name="T3" fmla="*/ 2147483647 h 719"/>
                <a:gd name="T4" fmla="*/ 0 60000 65536"/>
                <a:gd name="T5" fmla="*/ 0 60000 65536"/>
                <a:gd name="T6" fmla="*/ 0 w 310"/>
                <a:gd name="T7" fmla="*/ 0 h 719"/>
                <a:gd name="T8" fmla="*/ 310 w 310"/>
                <a:gd name="T9" fmla="*/ 719 h 71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" h="719">
                  <a:moveTo>
                    <a:pt x="310" y="0"/>
                  </a:moveTo>
                  <a:lnTo>
                    <a:pt x="0" y="71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1500">
                <a:solidFill>
                  <a:srgbClr val="808080"/>
                </a:solidFill>
                <a:latin typeface="Calibri"/>
              </a:endParaRPr>
            </a:p>
          </p:txBody>
        </p:sp>
      </p:grpSp>
      <p:sp>
        <p:nvSpPr>
          <p:cNvPr id="142" name="Rectangle 3"/>
          <p:cNvSpPr>
            <a:spLocks noChangeArrowheads="1"/>
          </p:cNvSpPr>
          <p:nvPr/>
        </p:nvSpPr>
        <p:spPr bwMode="auto">
          <a:xfrm>
            <a:off x="1948087" y="5871382"/>
            <a:ext cx="84659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err="1">
                <a:solidFill>
                  <a:srgbClr val="7F7F7F"/>
                </a:solidFill>
                <a:latin typeface="MS Sans Serif"/>
                <a:cs typeface="Arial"/>
              </a:rPr>
              <a:t>Tesfa</a:t>
            </a:r>
            <a:r>
              <a:rPr lang="en-US" sz="1400" dirty="0">
                <a:solidFill>
                  <a:srgbClr val="7F7F7F"/>
                </a:solidFill>
                <a:latin typeface="MS Sans Serif"/>
                <a:cs typeface="Arial"/>
              </a:rPr>
              <a:t>, T. K., D. G. Tarboton, D. W. Watson, K. A. T. </a:t>
            </a:r>
            <a:r>
              <a:rPr lang="en-US" sz="1400" dirty="0" err="1">
                <a:solidFill>
                  <a:srgbClr val="7F7F7F"/>
                </a:solidFill>
                <a:latin typeface="MS Sans Serif"/>
                <a:cs typeface="Arial"/>
              </a:rPr>
              <a:t>Schreuders</a:t>
            </a:r>
            <a:r>
              <a:rPr lang="en-US" sz="1400" dirty="0">
                <a:solidFill>
                  <a:srgbClr val="7F7F7F"/>
                </a:solidFill>
                <a:latin typeface="MS Sans Serif"/>
                <a:cs typeface="Arial"/>
              </a:rPr>
              <a:t>, M. E. Baker and R. M. Wallace, (2011), "Extraction of hydrological proximity measures from DEMs using parallel processing," Environmental Modelling &amp; Software, 26(12): 1696-1709, </a:t>
            </a:r>
            <a:r>
              <a:rPr lang="en-US" sz="1400" dirty="0">
                <a:solidFill>
                  <a:srgbClr val="7F7F7F"/>
                </a:solidFill>
                <a:latin typeface="MS Sans Serif"/>
                <a:cs typeface="Arial"/>
                <a:hlinkClick r:id="rId3"/>
              </a:rPr>
              <a:t>http://dx.doi.org/10.1016/j.envsoft.2011.07.018</a:t>
            </a:r>
            <a:r>
              <a:rPr lang="en-US" sz="1400" dirty="0">
                <a:solidFill>
                  <a:srgbClr val="7F7F7F"/>
                </a:solidFill>
                <a:latin typeface="MS Sans Serif"/>
                <a:cs typeface="Arial"/>
              </a:rPr>
              <a:t>.  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430279" y="1376737"/>
            <a:ext cx="4886767" cy="3693250"/>
            <a:chOff x="3652207" y="1629828"/>
            <a:chExt cx="4583250" cy="3673319"/>
          </a:xfrm>
        </p:grpSpPr>
        <p:grpSp>
          <p:nvGrpSpPr>
            <p:cNvPr id="27" name="Group 6"/>
            <p:cNvGrpSpPr>
              <a:grpSpLocks noChangeAspect="1"/>
            </p:cNvGrpSpPr>
            <p:nvPr/>
          </p:nvGrpSpPr>
          <p:grpSpPr bwMode="auto">
            <a:xfrm>
              <a:off x="3652207" y="2446838"/>
              <a:ext cx="4583250" cy="2856309"/>
              <a:chOff x="717" y="240"/>
              <a:chExt cx="3759" cy="2342"/>
            </a:xfrm>
          </p:grpSpPr>
          <p:sp>
            <p:nvSpPr>
              <p:cNvPr id="29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768" y="240"/>
                <a:ext cx="3461" cy="2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7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8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11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12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14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16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Rectangle 17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hs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18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hr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ectangle 21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</a:endParaRPr>
              </a:p>
            </p:txBody>
          </p:sp>
          <p:sp>
            <p:nvSpPr>
              <p:cNvPr id="45" name="Freeform 23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6" name="Oval 24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117" name="Oval 25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</a:endParaRPr>
              </a:p>
            </p:txBody>
          </p:sp>
          <p:sp>
            <p:nvSpPr>
              <p:cNvPr id="48" name="Freeform 47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48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Line 31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3927" y="267"/>
                <a:ext cx="549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Ridge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53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54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55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" name="Freeform 58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59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60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61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62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63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64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65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" name="Freeform 68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69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918" y="602"/>
                <a:ext cx="3208" cy="1618"/>
              </a:xfrm>
              <a:custGeom>
                <a:avLst/>
                <a:gdLst>
                  <a:gd name="T0" fmla="*/ 0 w 3208"/>
                  <a:gd name="T1" fmla="*/ 1618 h 1618"/>
                  <a:gd name="T2" fmla="*/ 88 w 3208"/>
                  <a:gd name="T3" fmla="*/ 1589 h 1618"/>
                  <a:gd name="T4" fmla="*/ 236 w 3208"/>
                  <a:gd name="T5" fmla="*/ 1559 h 1618"/>
                  <a:gd name="T6" fmla="*/ 383 w 3208"/>
                  <a:gd name="T7" fmla="*/ 1530 h 1618"/>
                  <a:gd name="T8" fmla="*/ 559 w 3208"/>
                  <a:gd name="T9" fmla="*/ 1471 h 1618"/>
                  <a:gd name="T10" fmla="*/ 706 w 3208"/>
                  <a:gd name="T11" fmla="*/ 1412 h 1618"/>
                  <a:gd name="T12" fmla="*/ 883 w 3208"/>
                  <a:gd name="T13" fmla="*/ 1324 h 1618"/>
                  <a:gd name="T14" fmla="*/ 1030 w 3208"/>
                  <a:gd name="T15" fmla="*/ 1236 h 1618"/>
                  <a:gd name="T16" fmla="*/ 1185 w 3208"/>
                  <a:gd name="T17" fmla="*/ 1125 h 1618"/>
                  <a:gd name="T18" fmla="*/ 1325 w 3208"/>
                  <a:gd name="T19" fmla="*/ 1041 h 1618"/>
                  <a:gd name="T20" fmla="*/ 1376 w 3208"/>
                  <a:gd name="T21" fmla="*/ 997 h 1618"/>
                  <a:gd name="T22" fmla="*/ 1510 w 3208"/>
                  <a:gd name="T23" fmla="*/ 885 h 1618"/>
                  <a:gd name="T24" fmla="*/ 1633 w 3208"/>
                  <a:gd name="T25" fmla="*/ 772 h 1618"/>
                  <a:gd name="T26" fmla="*/ 1762 w 3208"/>
                  <a:gd name="T27" fmla="*/ 655 h 1618"/>
                  <a:gd name="T28" fmla="*/ 1897 w 3208"/>
                  <a:gd name="T29" fmla="*/ 510 h 1618"/>
                  <a:gd name="T30" fmla="*/ 1997 w 3208"/>
                  <a:gd name="T31" fmla="*/ 426 h 1618"/>
                  <a:gd name="T32" fmla="*/ 2098 w 3208"/>
                  <a:gd name="T33" fmla="*/ 353 h 1618"/>
                  <a:gd name="T34" fmla="*/ 2211 w 3208"/>
                  <a:gd name="T35" fmla="*/ 280 h 1618"/>
                  <a:gd name="T36" fmla="*/ 2328 w 3208"/>
                  <a:gd name="T37" fmla="*/ 218 h 1618"/>
                  <a:gd name="T38" fmla="*/ 2418 w 3208"/>
                  <a:gd name="T39" fmla="*/ 174 h 1618"/>
                  <a:gd name="T40" fmla="*/ 2558 w 3208"/>
                  <a:gd name="T41" fmla="*/ 118 h 1618"/>
                  <a:gd name="T42" fmla="*/ 2664 w 3208"/>
                  <a:gd name="T43" fmla="*/ 84 h 1618"/>
                  <a:gd name="T44" fmla="*/ 2771 w 3208"/>
                  <a:gd name="T45" fmla="*/ 56 h 1618"/>
                  <a:gd name="T46" fmla="*/ 2883 w 3208"/>
                  <a:gd name="T47" fmla="*/ 28 h 1618"/>
                  <a:gd name="T48" fmla="*/ 2995 w 3208"/>
                  <a:gd name="T49" fmla="*/ 11 h 1618"/>
                  <a:gd name="T50" fmla="*/ 3129 w 3208"/>
                  <a:gd name="T51" fmla="*/ 6 h 1618"/>
                  <a:gd name="T52" fmla="*/ 3208 w 3208"/>
                  <a:gd name="T53" fmla="*/ 0 h 1618"/>
                  <a:gd name="T54" fmla="*/ 3208 w 3208"/>
                  <a:gd name="T55" fmla="*/ 1618 h 1618"/>
                  <a:gd name="T56" fmla="*/ 0 w 3208"/>
                  <a:gd name="T57" fmla="*/ 1618 h 161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208"/>
                  <a:gd name="T88" fmla="*/ 0 h 1618"/>
                  <a:gd name="T89" fmla="*/ 3208 w 3208"/>
                  <a:gd name="T90" fmla="*/ 1618 h 161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208" h="1618">
                    <a:moveTo>
                      <a:pt x="0" y="1618"/>
                    </a:moveTo>
                    <a:lnTo>
                      <a:pt x="88" y="1589"/>
                    </a:lnTo>
                    <a:lnTo>
                      <a:pt x="236" y="1559"/>
                    </a:lnTo>
                    <a:lnTo>
                      <a:pt x="383" y="1530"/>
                    </a:lnTo>
                    <a:lnTo>
                      <a:pt x="559" y="1471"/>
                    </a:lnTo>
                    <a:lnTo>
                      <a:pt x="706" y="1412"/>
                    </a:lnTo>
                    <a:lnTo>
                      <a:pt x="883" y="1324"/>
                    </a:lnTo>
                    <a:lnTo>
                      <a:pt x="1030" y="1236"/>
                    </a:lnTo>
                    <a:lnTo>
                      <a:pt x="1185" y="1125"/>
                    </a:lnTo>
                    <a:lnTo>
                      <a:pt x="1325" y="1041"/>
                    </a:lnTo>
                    <a:lnTo>
                      <a:pt x="1376" y="997"/>
                    </a:lnTo>
                    <a:lnTo>
                      <a:pt x="1510" y="885"/>
                    </a:lnTo>
                    <a:lnTo>
                      <a:pt x="1633" y="772"/>
                    </a:lnTo>
                    <a:lnTo>
                      <a:pt x="1762" y="655"/>
                    </a:lnTo>
                    <a:lnTo>
                      <a:pt x="1897" y="510"/>
                    </a:lnTo>
                    <a:lnTo>
                      <a:pt x="1997" y="426"/>
                    </a:lnTo>
                    <a:lnTo>
                      <a:pt x="2098" y="353"/>
                    </a:lnTo>
                    <a:lnTo>
                      <a:pt x="2211" y="280"/>
                    </a:lnTo>
                    <a:lnTo>
                      <a:pt x="2328" y="218"/>
                    </a:lnTo>
                    <a:lnTo>
                      <a:pt x="2418" y="174"/>
                    </a:lnTo>
                    <a:lnTo>
                      <a:pt x="2558" y="118"/>
                    </a:lnTo>
                    <a:lnTo>
                      <a:pt x="2664" y="84"/>
                    </a:lnTo>
                    <a:lnTo>
                      <a:pt x="2771" y="56"/>
                    </a:lnTo>
                    <a:lnTo>
                      <a:pt x="2883" y="28"/>
                    </a:lnTo>
                    <a:lnTo>
                      <a:pt x="2995" y="11"/>
                    </a:lnTo>
                    <a:lnTo>
                      <a:pt x="3129" y="6"/>
                    </a:lnTo>
                    <a:lnTo>
                      <a:pt x="3208" y="0"/>
                    </a:lnTo>
                    <a:lnTo>
                      <a:pt x="3208" y="1618"/>
                    </a:lnTo>
                    <a:lnTo>
                      <a:pt x="0" y="161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859" y="603"/>
                <a:ext cx="3265" cy="1617"/>
              </a:xfrm>
              <a:custGeom>
                <a:avLst/>
                <a:gdLst>
                  <a:gd name="T0" fmla="*/ 0 w 3265"/>
                  <a:gd name="T1" fmla="*/ 1617 h 1617"/>
                  <a:gd name="T2" fmla="*/ 442 w 3265"/>
                  <a:gd name="T3" fmla="*/ 1529 h 1617"/>
                  <a:gd name="T4" fmla="*/ 824 w 3265"/>
                  <a:gd name="T5" fmla="*/ 1382 h 1617"/>
                  <a:gd name="T6" fmla="*/ 1353 w 3265"/>
                  <a:gd name="T7" fmla="*/ 1059 h 1617"/>
                  <a:gd name="T8" fmla="*/ 1706 w 3265"/>
                  <a:gd name="T9" fmla="*/ 765 h 1617"/>
                  <a:gd name="T10" fmla="*/ 2001 w 3265"/>
                  <a:gd name="T11" fmla="*/ 471 h 1617"/>
                  <a:gd name="T12" fmla="*/ 2295 w 3265"/>
                  <a:gd name="T13" fmla="*/ 265 h 1617"/>
                  <a:gd name="T14" fmla="*/ 2618 w 3265"/>
                  <a:gd name="T15" fmla="*/ 118 h 1617"/>
                  <a:gd name="T16" fmla="*/ 2942 w 3265"/>
                  <a:gd name="T17" fmla="*/ 30 h 1617"/>
                  <a:gd name="T18" fmla="*/ 3265 w 3265"/>
                  <a:gd name="T19" fmla="*/ 0 h 16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65"/>
                  <a:gd name="T31" fmla="*/ 0 h 1617"/>
                  <a:gd name="T32" fmla="*/ 3265 w 3265"/>
                  <a:gd name="T33" fmla="*/ 1617 h 16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65" h="1617">
                    <a:moveTo>
                      <a:pt x="0" y="1617"/>
                    </a:moveTo>
                    <a:cubicBezTo>
                      <a:pt x="152" y="1593"/>
                      <a:pt x="304" y="1568"/>
                      <a:pt x="442" y="1529"/>
                    </a:cubicBezTo>
                    <a:cubicBezTo>
                      <a:pt x="579" y="1490"/>
                      <a:pt x="672" y="1460"/>
                      <a:pt x="824" y="1382"/>
                    </a:cubicBezTo>
                    <a:cubicBezTo>
                      <a:pt x="976" y="1304"/>
                      <a:pt x="1206" y="1161"/>
                      <a:pt x="1353" y="1059"/>
                    </a:cubicBezTo>
                    <a:cubicBezTo>
                      <a:pt x="1501" y="956"/>
                      <a:pt x="1599" y="863"/>
                      <a:pt x="1706" y="765"/>
                    </a:cubicBezTo>
                    <a:cubicBezTo>
                      <a:pt x="1814" y="667"/>
                      <a:pt x="1903" y="554"/>
                      <a:pt x="2001" y="471"/>
                    </a:cubicBezTo>
                    <a:cubicBezTo>
                      <a:pt x="2099" y="388"/>
                      <a:pt x="2192" y="324"/>
                      <a:pt x="2295" y="265"/>
                    </a:cubicBezTo>
                    <a:cubicBezTo>
                      <a:pt x="2398" y="206"/>
                      <a:pt x="2510" y="157"/>
                      <a:pt x="2618" y="118"/>
                    </a:cubicBezTo>
                    <a:cubicBezTo>
                      <a:pt x="2726" y="79"/>
                      <a:pt x="2834" y="50"/>
                      <a:pt x="2942" y="30"/>
                    </a:cubicBezTo>
                    <a:cubicBezTo>
                      <a:pt x="3050" y="10"/>
                      <a:pt x="3158" y="5"/>
                      <a:pt x="3265" y="0"/>
                    </a:cubicBezTo>
                  </a:path>
                </a:pathLst>
              </a:custGeom>
              <a:noFill/>
              <a:ln w="1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Line 54"/>
              <p:cNvSpPr>
                <a:spLocks noChangeShapeType="1"/>
              </p:cNvSpPr>
              <p:nvPr/>
            </p:nvSpPr>
            <p:spPr bwMode="auto">
              <a:xfrm>
                <a:off x="859" y="2220"/>
                <a:ext cx="3265" cy="1"/>
              </a:xfrm>
              <a:prstGeom prst="line">
                <a:avLst/>
              </a:prstGeom>
              <a:noFill/>
              <a:ln w="11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/>
              <p:cNvSpPr>
                <a:spLocks noEditPoints="1"/>
              </p:cNvSpPr>
              <p:nvPr/>
            </p:nvSpPr>
            <p:spPr bwMode="auto">
              <a:xfrm>
                <a:off x="2330" y="1568"/>
                <a:ext cx="1794" cy="11"/>
              </a:xfrm>
              <a:custGeom>
                <a:avLst/>
                <a:gdLst>
                  <a:gd name="T0" fmla="*/ 33 w 1794"/>
                  <a:gd name="T1" fmla="*/ 0 h 11"/>
                  <a:gd name="T2" fmla="*/ 44 w 1794"/>
                  <a:gd name="T3" fmla="*/ 11 h 11"/>
                  <a:gd name="T4" fmla="*/ 88 w 1794"/>
                  <a:gd name="T5" fmla="*/ 0 h 11"/>
                  <a:gd name="T6" fmla="*/ 121 w 1794"/>
                  <a:gd name="T7" fmla="*/ 11 h 11"/>
                  <a:gd name="T8" fmla="*/ 132 w 1794"/>
                  <a:gd name="T9" fmla="*/ 0 h 11"/>
                  <a:gd name="T10" fmla="*/ 188 w 1794"/>
                  <a:gd name="T11" fmla="*/ 0 h 11"/>
                  <a:gd name="T12" fmla="*/ 199 w 1794"/>
                  <a:gd name="T13" fmla="*/ 11 h 11"/>
                  <a:gd name="T14" fmla="*/ 243 w 1794"/>
                  <a:gd name="T15" fmla="*/ 0 h 11"/>
                  <a:gd name="T16" fmla="*/ 276 w 1794"/>
                  <a:gd name="T17" fmla="*/ 11 h 11"/>
                  <a:gd name="T18" fmla="*/ 287 w 1794"/>
                  <a:gd name="T19" fmla="*/ 0 h 11"/>
                  <a:gd name="T20" fmla="*/ 342 w 1794"/>
                  <a:gd name="T21" fmla="*/ 0 h 11"/>
                  <a:gd name="T22" fmla="*/ 353 w 1794"/>
                  <a:gd name="T23" fmla="*/ 11 h 11"/>
                  <a:gd name="T24" fmla="*/ 397 w 1794"/>
                  <a:gd name="T25" fmla="*/ 0 h 11"/>
                  <a:gd name="T26" fmla="*/ 430 w 1794"/>
                  <a:gd name="T27" fmla="*/ 11 h 11"/>
                  <a:gd name="T28" fmla="*/ 441 w 1794"/>
                  <a:gd name="T29" fmla="*/ 0 h 11"/>
                  <a:gd name="T30" fmla="*/ 496 w 1794"/>
                  <a:gd name="T31" fmla="*/ 0 h 11"/>
                  <a:gd name="T32" fmla="*/ 508 w 1794"/>
                  <a:gd name="T33" fmla="*/ 11 h 11"/>
                  <a:gd name="T34" fmla="*/ 552 w 1794"/>
                  <a:gd name="T35" fmla="*/ 0 h 11"/>
                  <a:gd name="T36" fmla="*/ 585 w 1794"/>
                  <a:gd name="T37" fmla="*/ 11 h 11"/>
                  <a:gd name="T38" fmla="*/ 596 w 1794"/>
                  <a:gd name="T39" fmla="*/ 0 h 11"/>
                  <a:gd name="T40" fmla="*/ 651 w 1794"/>
                  <a:gd name="T41" fmla="*/ 0 h 11"/>
                  <a:gd name="T42" fmla="*/ 662 w 1794"/>
                  <a:gd name="T43" fmla="*/ 11 h 11"/>
                  <a:gd name="T44" fmla="*/ 706 w 1794"/>
                  <a:gd name="T45" fmla="*/ 0 h 11"/>
                  <a:gd name="T46" fmla="*/ 739 w 1794"/>
                  <a:gd name="T47" fmla="*/ 11 h 11"/>
                  <a:gd name="T48" fmla="*/ 750 w 1794"/>
                  <a:gd name="T49" fmla="*/ 0 h 11"/>
                  <a:gd name="T50" fmla="*/ 805 w 1794"/>
                  <a:gd name="T51" fmla="*/ 0 h 11"/>
                  <a:gd name="T52" fmla="*/ 816 w 1794"/>
                  <a:gd name="T53" fmla="*/ 11 h 11"/>
                  <a:gd name="T54" fmla="*/ 860 w 1794"/>
                  <a:gd name="T55" fmla="*/ 0 h 11"/>
                  <a:gd name="T56" fmla="*/ 894 w 1794"/>
                  <a:gd name="T57" fmla="*/ 11 h 11"/>
                  <a:gd name="T58" fmla="*/ 905 w 1794"/>
                  <a:gd name="T59" fmla="*/ 0 h 11"/>
                  <a:gd name="T60" fmla="*/ 960 w 1794"/>
                  <a:gd name="T61" fmla="*/ 0 h 11"/>
                  <a:gd name="T62" fmla="*/ 971 w 1794"/>
                  <a:gd name="T63" fmla="*/ 11 h 11"/>
                  <a:gd name="T64" fmla="*/ 1015 w 1794"/>
                  <a:gd name="T65" fmla="*/ 0 h 11"/>
                  <a:gd name="T66" fmla="*/ 1048 w 1794"/>
                  <a:gd name="T67" fmla="*/ 11 h 11"/>
                  <a:gd name="T68" fmla="*/ 1059 w 1794"/>
                  <a:gd name="T69" fmla="*/ 0 h 11"/>
                  <a:gd name="T70" fmla="*/ 1114 w 1794"/>
                  <a:gd name="T71" fmla="*/ 0 h 11"/>
                  <a:gd name="T72" fmla="*/ 1125 w 1794"/>
                  <a:gd name="T73" fmla="*/ 11 h 11"/>
                  <a:gd name="T74" fmla="*/ 1169 w 1794"/>
                  <a:gd name="T75" fmla="*/ 0 h 11"/>
                  <a:gd name="T76" fmla="*/ 1202 w 1794"/>
                  <a:gd name="T77" fmla="*/ 11 h 11"/>
                  <a:gd name="T78" fmla="*/ 1213 w 1794"/>
                  <a:gd name="T79" fmla="*/ 0 h 11"/>
                  <a:gd name="T80" fmla="*/ 1269 w 1794"/>
                  <a:gd name="T81" fmla="*/ 0 h 11"/>
                  <a:gd name="T82" fmla="*/ 1280 w 1794"/>
                  <a:gd name="T83" fmla="*/ 11 h 11"/>
                  <a:gd name="T84" fmla="*/ 1324 w 1794"/>
                  <a:gd name="T85" fmla="*/ 0 h 11"/>
                  <a:gd name="T86" fmla="*/ 1357 w 1794"/>
                  <a:gd name="T87" fmla="*/ 11 h 11"/>
                  <a:gd name="T88" fmla="*/ 1368 w 1794"/>
                  <a:gd name="T89" fmla="*/ 0 h 11"/>
                  <a:gd name="T90" fmla="*/ 1423 w 1794"/>
                  <a:gd name="T91" fmla="*/ 0 h 11"/>
                  <a:gd name="T92" fmla="*/ 1434 w 1794"/>
                  <a:gd name="T93" fmla="*/ 11 h 11"/>
                  <a:gd name="T94" fmla="*/ 1478 w 1794"/>
                  <a:gd name="T95" fmla="*/ 0 h 11"/>
                  <a:gd name="T96" fmla="*/ 1511 w 1794"/>
                  <a:gd name="T97" fmla="*/ 11 h 11"/>
                  <a:gd name="T98" fmla="*/ 1522 w 1794"/>
                  <a:gd name="T99" fmla="*/ 0 h 11"/>
                  <a:gd name="T100" fmla="*/ 1577 w 1794"/>
                  <a:gd name="T101" fmla="*/ 0 h 11"/>
                  <a:gd name="T102" fmla="*/ 1588 w 1794"/>
                  <a:gd name="T103" fmla="*/ 11 h 11"/>
                  <a:gd name="T104" fmla="*/ 1633 w 1794"/>
                  <a:gd name="T105" fmla="*/ 0 h 11"/>
                  <a:gd name="T106" fmla="*/ 1666 w 1794"/>
                  <a:gd name="T107" fmla="*/ 11 h 11"/>
                  <a:gd name="T108" fmla="*/ 1677 w 1794"/>
                  <a:gd name="T109" fmla="*/ 0 h 11"/>
                  <a:gd name="T110" fmla="*/ 1732 w 1794"/>
                  <a:gd name="T111" fmla="*/ 0 h 11"/>
                  <a:gd name="T112" fmla="*/ 1743 w 1794"/>
                  <a:gd name="T113" fmla="*/ 11 h 11"/>
                  <a:gd name="T114" fmla="*/ 1787 w 1794"/>
                  <a:gd name="T115" fmla="*/ 0 h 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94"/>
                  <a:gd name="T175" fmla="*/ 0 h 11"/>
                  <a:gd name="T176" fmla="*/ 1794 w 1794"/>
                  <a:gd name="T177" fmla="*/ 11 h 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94" h="11">
                    <a:moveTo>
                      <a:pt x="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22" y="0"/>
                    </a:moveTo>
                    <a:lnTo>
                      <a:pt x="33" y="0"/>
                    </a:lnTo>
                    <a:lnTo>
                      <a:pt x="33" y="11"/>
                    </a:lnTo>
                    <a:lnTo>
                      <a:pt x="22" y="11"/>
                    </a:lnTo>
                    <a:lnTo>
                      <a:pt x="22" y="0"/>
                    </a:lnTo>
                    <a:close/>
                    <a:moveTo>
                      <a:pt x="44" y="0"/>
                    </a:moveTo>
                    <a:lnTo>
                      <a:pt x="55" y="0"/>
                    </a:lnTo>
                    <a:lnTo>
                      <a:pt x="55" y="11"/>
                    </a:lnTo>
                    <a:lnTo>
                      <a:pt x="44" y="11"/>
                    </a:lnTo>
                    <a:lnTo>
                      <a:pt x="44" y="0"/>
                    </a:lnTo>
                    <a:close/>
                    <a:moveTo>
                      <a:pt x="66" y="0"/>
                    </a:moveTo>
                    <a:lnTo>
                      <a:pt x="77" y="0"/>
                    </a:lnTo>
                    <a:lnTo>
                      <a:pt x="77" y="11"/>
                    </a:lnTo>
                    <a:lnTo>
                      <a:pt x="66" y="11"/>
                    </a:lnTo>
                    <a:lnTo>
                      <a:pt x="66" y="0"/>
                    </a:lnTo>
                    <a:close/>
                    <a:moveTo>
                      <a:pt x="88" y="0"/>
                    </a:moveTo>
                    <a:lnTo>
                      <a:pt x="99" y="0"/>
                    </a:lnTo>
                    <a:lnTo>
                      <a:pt x="99" y="11"/>
                    </a:lnTo>
                    <a:lnTo>
                      <a:pt x="88" y="11"/>
                    </a:lnTo>
                    <a:lnTo>
                      <a:pt x="88" y="0"/>
                    </a:lnTo>
                    <a:close/>
                    <a:moveTo>
                      <a:pt x="110" y="0"/>
                    </a:moveTo>
                    <a:lnTo>
                      <a:pt x="121" y="0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0"/>
                    </a:lnTo>
                    <a:close/>
                    <a:moveTo>
                      <a:pt x="132" y="0"/>
                    </a:moveTo>
                    <a:lnTo>
                      <a:pt x="144" y="0"/>
                    </a:lnTo>
                    <a:lnTo>
                      <a:pt x="144" y="11"/>
                    </a:lnTo>
                    <a:lnTo>
                      <a:pt x="132" y="11"/>
                    </a:lnTo>
                    <a:lnTo>
                      <a:pt x="132" y="0"/>
                    </a:lnTo>
                    <a:close/>
                    <a:moveTo>
                      <a:pt x="155" y="0"/>
                    </a:moveTo>
                    <a:lnTo>
                      <a:pt x="166" y="0"/>
                    </a:lnTo>
                    <a:lnTo>
                      <a:pt x="166" y="11"/>
                    </a:lnTo>
                    <a:lnTo>
                      <a:pt x="155" y="11"/>
                    </a:lnTo>
                    <a:lnTo>
                      <a:pt x="155" y="0"/>
                    </a:lnTo>
                    <a:close/>
                    <a:moveTo>
                      <a:pt x="177" y="0"/>
                    </a:moveTo>
                    <a:lnTo>
                      <a:pt x="188" y="0"/>
                    </a:lnTo>
                    <a:lnTo>
                      <a:pt x="188" y="11"/>
                    </a:lnTo>
                    <a:lnTo>
                      <a:pt x="177" y="11"/>
                    </a:lnTo>
                    <a:lnTo>
                      <a:pt x="177" y="0"/>
                    </a:lnTo>
                    <a:close/>
                    <a:moveTo>
                      <a:pt x="199" y="0"/>
                    </a:moveTo>
                    <a:lnTo>
                      <a:pt x="210" y="0"/>
                    </a:lnTo>
                    <a:lnTo>
                      <a:pt x="210" y="11"/>
                    </a:lnTo>
                    <a:lnTo>
                      <a:pt x="199" y="11"/>
                    </a:lnTo>
                    <a:lnTo>
                      <a:pt x="199" y="0"/>
                    </a:lnTo>
                    <a:close/>
                    <a:moveTo>
                      <a:pt x="221" y="0"/>
                    </a:moveTo>
                    <a:lnTo>
                      <a:pt x="232" y="0"/>
                    </a:lnTo>
                    <a:lnTo>
                      <a:pt x="232" y="11"/>
                    </a:lnTo>
                    <a:lnTo>
                      <a:pt x="221" y="11"/>
                    </a:lnTo>
                    <a:lnTo>
                      <a:pt x="221" y="0"/>
                    </a:lnTo>
                    <a:close/>
                    <a:moveTo>
                      <a:pt x="243" y="0"/>
                    </a:moveTo>
                    <a:lnTo>
                      <a:pt x="254" y="0"/>
                    </a:lnTo>
                    <a:lnTo>
                      <a:pt x="254" y="11"/>
                    </a:lnTo>
                    <a:lnTo>
                      <a:pt x="243" y="11"/>
                    </a:lnTo>
                    <a:lnTo>
                      <a:pt x="243" y="0"/>
                    </a:lnTo>
                    <a:close/>
                    <a:moveTo>
                      <a:pt x="265" y="0"/>
                    </a:moveTo>
                    <a:lnTo>
                      <a:pt x="276" y="0"/>
                    </a:lnTo>
                    <a:lnTo>
                      <a:pt x="276" y="11"/>
                    </a:lnTo>
                    <a:lnTo>
                      <a:pt x="265" y="11"/>
                    </a:lnTo>
                    <a:lnTo>
                      <a:pt x="265" y="0"/>
                    </a:lnTo>
                    <a:close/>
                    <a:moveTo>
                      <a:pt x="287" y="0"/>
                    </a:moveTo>
                    <a:lnTo>
                      <a:pt x="298" y="0"/>
                    </a:lnTo>
                    <a:lnTo>
                      <a:pt x="298" y="11"/>
                    </a:lnTo>
                    <a:lnTo>
                      <a:pt x="287" y="11"/>
                    </a:lnTo>
                    <a:lnTo>
                      <a:pt x="287" y="0"/>
                    </a:lnTo>
                    <a:close/>
                    <a:moveTo>
                      <a:pt x="309" y="0"/>
                    </a:moveTo>
                    <a:lnTo>
                      <a:pt x="320" y="0"/>
                    </a:lnTo>
                    <a:lnTo>
                      <a:pt x="320" y="11"/>
                    </a:lnTo>
                    <a:lnTo>
                      <a:pt x="309" y="11"/>
                    </a:lnTo>
                    <a:lnTo>
                      <a:pt x="309" y="0"/>
                    </a:lnTo>
                    <a:close/>
                    <a:moveTo>
                      <a:pt x="331" y="0"/>
                    </a:moveTo>
                    <a:lnTo>
                      <a:pt x="342" y="0"/>
                    </a:lnTo>
                    <a:lnTo>
                      <a:pt x="342" y="11"/>
                    </a:lnTo>
                    <a:lnTo>
                      <a:pt x="331" y="11"/>
                    </a:lnTo>
                    <a:lnTo>
                      <a:pt x="331" y="0"/>
                    </a:lnTo>
                    <a:close/>
                    <a:moveTo>
                      <a:pt x="353" y="0"/>
                    </a:moveTo>
                    <a:lnTo>
                      <a:pt x="364" y="0"/>
                    </a:lnTo>
                    <a:lnTo>
                      <a:pt x="364" y="11"/>
                    </a:lnTo>
                    <a:lnTo>
                      <a:pt x="353" y="11"/>
                    </a:lnTo>
                    <a:lnTo>
                      <a:pt x="353" y="0"/>
                    </a:lnTo>
                    <a:close/>
                    <a:moveTo>
                      <a:pt x="375" y="0"/>
                    </a:moveTo>
                    <a:lnTo>
                      <a:pt x="386" y="0"/>
                    </a:lnTo>
                    <a:lnTo>
                      <a:pt x="386" y="11"/>
                    </a:lnTo>
                    <a:lnTo>
                      <a:pt x="375" y="11"/>
                    </a:lnTo>
                    <a:lnTo>
                      <a:pt x="375" y="0"/>
                    </a:lnTo>
                    <a:close/>
                    <a:moveTo>
                      <a:pt x="397" y="0"/>
                    </a:moveTo>
                    <a:lnTo>
                      <a:pt x="408" y="0"/>
                    </a:lnTo>
                    <a:lnTo>
                      <a:pt x="408" y="11"/>
                    </a:lnTo>
                    <a:lnTo>
                      <a:pt x="397" y="11"/>
                    </a:lnTo>
                    <a:lnTo>
                      <a:pt x="397" y="0"/>
                    </a:lnTo>
                    <a:close/>
                    <a:moveTo>
                      <a:pt x="419" y="0"/>
                    </a:moveTo>
                    <a:lnTo>
                      <a:pt x="430" y="0"/>
                    </a:lnTo>
                    <a:lnTo>
                      <a:pt x="430" y="11"/>
                    </a:lnTo>
                    <a:lnTo>
                      <a:pt x="419" y="11"/>
                    </a:lnTo>
                    <a:lnTo>
                      <a:pt x="419" y="0"/>
                    </a:lnTo>
                    <a:close/>
                    <a:moveTo>
                      <a:pt x="441" y="0"/>
                    </a:moveTo>
                    <a:lnTo>
                      <a:pt x="452" y="0"/>
                    </a:lnTo>
                    <a:lnTo>
                      <a:pt x="452" y="11"/>
                    </a:lnTo>
                    <a:lnTo>
                      <a:pt x="441" y="11"/>
                    </a:lnTo>
                    <a:lnTo>
                      <a:pt x="441" y="0"/>
                    </a:lnTo>
                    <a:close/>
                    <a:moveTo>
                      <a:pt x="463" y="0"/>
                    </a:moveTo>
                    <a:lnTo>
                      <a:pt x="474" y="0"/>
                    </a:lnTo>
                    <a:lnTo>
                      <a:pt x="474" y="11"/>
                    </a:lnTo>
                    <a:lnTo>
                      <a:pt x="463" y="11"/>
                    </a:lnTo>
                    <a:lnTo>
                      <a:pt x="463" y="0"/>
                    </a:lnTo>
                    <a:close/>
                    <a:moveTo>
                      <a:pt x="485" y="0"/>
                    </a:moveTo>
                    <a:lnTo>
                      <a:pt x="496" y="0"/>
                    </a:lnTo>
                    <a:lnTo>
                      <a:pt x="496" y="11"/>
                    </a:lnTo>
                    <a:lnTo>
                      <a:pt x="485" y="11"/>
                    </a:lnTo>
                    <a:lnTo>
                      <a:pt x="485" y="0"/>
                    </a:lnTo>
                    <a:close/>
                    <a:moveTo>
                      <a:pt x="508" y="0"/>
                    </a:moveTo>
                    <a:lnTo>
                      <a:pt x="519" y="0"/>
                    </a:lnTo>
                    <a:lnTo>
                      <a:pt x="519" y="11"/>
                    </a:lnTo>
                    <a:lnTo>
                      <a:pt x="508" y="11"/>
                    </a:lnTo>
                    <a:lnTo>
                      <a:pt x="508" y="0"/>
                    </a:lnTo>
                    <a:close/>
                    <a:moveTo>
                      <a:pt x="530" y="0"/>
                    </a:moveTo>
                    <a:lnTo>
                      <a:pt x="541" y="0"/>
                    </a:lnTo>
                    <a:lnTo>
                      <a:pt x="541" y="11"/>
                    </a:lnTo>
                    <a:lnTo>
                      <a:pt x="530" y="11"/>
                    </a:lnTo>
                    <a:lnTo>
                      <a:pt x="530" y="0"/>
                    </a:lnTo>
                    <a:close/>
                    <a:moveTo>
                      <a:pt x="552" y="0"/>
                    </a:moveTo>
                    <a:lnTo>
                      <a:pt x="563" y="0"/>
                    </a:lnTo>
                    <a:lnTo>
                      <a:pt x="563" y="11"/>
                    </a:lnTo>
                    <a:lnTo>
                      <a:pt x="552" y="11"/>
                    </a:lnTo>
                    <a:lnTo>
                      <a:pt x="552" y="0"/>
                    </a:lnTo>
                    <a:close/>
                    <a:moveTo>
                      <a:pt x="574" y="0"/>
                    </a:moveTo>
                    <a:lnTo>
                      <a:pt x="585" y="0"/>
                    </a:lnTo>
                    <a:lnTo>
                      <a:pt x="585" y="11"/>
                    </a:lnTo>
                    <a:lnTo>
                      <a:pt x="574" y="11"/>
                    </a:lnTo>
                    <a:lnTo>
                      <a:pt x="574" y="0"/>
                    </a:lnTo>
                    <a:close/>
                    <a:moveTo>
                      <a:pt x="596" y="0"/>
                    </a:moveTo>
                    <a:lnTo>
                      <a:pt x="607" y="0"/>
                    </a:lnTo>
                    <a:lnTo>
                      <a:pt x="607" y="11"/>
                    </a:lnTo>
                    <a:lnTo>
                      <a:pt x="596" y="11"/>
                    </a:lnTo>
                    <a:lnTo>
                      <a:pt x="596" y="0"/>
                    </a:lnTo>
                    <a:close/>
                    <a:moveTo>
                      <a:pt x="618" y="0"/>
                    </a:moveTo>
                    <a:lnTo>
                      <a:pt x="629" y="0"/>
                    </a:lnTo>
                    <a:lnTo>
                      <a:pt x="629" y="11"/>
                    </a:lnTo>
                    <a:lnTo>
                      <a:pt x="618" y="11"/>
                    </a:lnTo>
                    <a:lnTo>
                      <a:pt x="618" y="0"/>
                    </a:lnTo>
                    <a:close/>
                    <a:moveTo>
                      <a:pt x="640" y="0"/>
                    </a:moveTo>
                    <a:lnTo>
                      <a:pt x="651" y="0"/>
                    </a:lnTo>
                    <a:lnTo>
                      <a:pt x="651" y="11"/>
                    </a:lnTo>
                    <a:lnTo>
                      <a:pt x="640" y="11"/>
                    </a:lnTo>
                    <a:lnTo>
                      <a:pt x="640" y="0"/>
                    </a:lnTo>
                    <a:close/>
                    <a:moveTo>
                      <a:pt x="662" y="0"/>
                    </a:moveTo>
                    <a:lnTo>
                      <a:pt x="673" y="0"/>
                    </a:lnTo>
                    <a:lnTo>
                      <a:pt x="673" y="11"/>
                    </a:lnTo>
                    <a:lnTo>
                      <a:pt x="662" y="11"/>
                    </a:lnTo>
                    <a:lnTo>
                      <a:pt x="662" y="0"/>
                    </a:lnTo>
                    <a:close/>
                    <a:moveTo>
                      <a:pt x="684" y="0"/>
                    </a:moveTo>
                    <a:lnTo>
                      <a:pt x="695" y="0"/>
                    </a:lnTo>
                    <a:lnTo>
                      <a:pt x="695" y="11"/>
                    </a:lnTo>
                    <a:lnTo>
                      <a:pt x="684" y="11"/>
                    </a:lnTo>
                    <a:lnTo>
                      <a:pt x="684" y="0"/>
                    </a:lnTo>
                    <a:close/>
                    <a:moveTo>
                      <a:pt x="706" y="0"/>
                    </a:moveTo>
                    <a:lnTo>
                      <a:pt x="717" y="0"/>
                    </a:lnTo>
                    <a:lnTo>
                      <a:pt x="717" y="11"/>
                    </a:lnTo>
                    <a:lnTo>
                      <a:pt x="706" y="11"/>
                    </a:lnTo>
                    <a:lnTo>
                      <a:pt x="706" y="0"/>
                    </a:lnTo>
                    <a:close/>
                    <a:moveTo>
                      <a:pt x="728" y="0"/>
                    </a:moveTo>
                    <a:lnTo>
                      <a:pt x="739" y="0"/>
                    </a:lnTo>
                    <a:lnTo>
                      <a:pt x="739" y="11"/>
                    </a:lnTo>
                    <a:lnTo>
                      <a:pt x="728" y="11"/>
                    </a:lnTo>
                    <a:lnTo>
                      <a:pt x="728" y="0"/>
                    </a:lnTo>
                    <a:close/>
                    <a:moveTo>
                      <a:pt x="750" y="0"/>
                    </a:moveTo>
                    <a:lnTo>
                      <a:pt x="761" y="0"/>
                    </a:lnTo>
                    <a:lnTo>
                      <a:pt x="761" y="11"/>
                    </a:lnTo>
                    <a:lnTo>
                      <a:pt x="750" y="11"/>
                    </a:lnTo>
                    <a:lnTo>
                      <a:pt x="750" y="0"/>
                    </a:lnTo>
                    <a:close/>
                    <a:moveTo>
                      <a:pt x="772" y="0"/>
                    </a:moveTo>
                    <a:lnTo>
                      <a:pt x="783" y="0"/>
                    </a:lnTo>
                    <a:lnTo>
                      <a:pt x="783" y="11"/>
                    </a:lnTo>
                    <a:lnTo>
                      <a:pt x="772" y="11"/>
                    </a:lnTo>
                    <a:lnTo>
                      <a:pt x="772" y="0"/>
                    </a:lnTo>
                    <a:close/>
                    <a:moveTo>
                      <a:pt x="794" y="0"/>
                    </a:moveTo>
                    <a:lnTo>
                      <a:pt x="805" y="0"/>
                    </a:lnTo>
                    <a:lnTo>
                      <a:pt x="805" y="11"/>
                    </a:lnTo>
                    <a:lnTo>
                      <a:pt x="794" y="11"/>
                    </a:lnTo>
                    <a:lnTo>
                      <a:pt x="794" y="0"/>
                    </a:lnTo>
                    <a:close/>
                    <a:moveTo>
                      <a:pt x="816" y="0"/>
                    </a:moveTo>
                    <a:lnTo>
                      <a:pt x="827" y="0"/>
                    </a:lnTo>
                    <a:lnTo>
                      <a:pt x="827" y="11"/>
                    </a:lnTo>
                    <a:lnTo>
                      <a:pt x="816" y="11"/>
                    </a:lnTo>
                    <a:lnTo>
                      <a:pt x="816" y="0"/>
                    </a:lnTo>
                    <a:close/>
                    <a:moveTo>
                      <a:pt x="838" y="0"/>
                    </a:moveTo>
                    <a:lnTo>
                      <a:pt x="849" y="0"/>
                    </a:lnTo>
                    <a:lnTo>
                      <a:pt x="849" y="11"/>
                    </a:lnTo>
                    <a:lnTo>
                      <a:pt x="838" y="11"/>
                    </a:lnTo>
                    <a:lnTo>
                      <a:pt x="838" y="0"/>
                    </a:lnTo>
                    <a:close/>
                    <a:moveTo>
                      <a:pt x="860" y="0"/>
                    </a:moveTo>
                    <a:lnTo>
                      <a:pt x="872" y="0"/>
                    </a:lnTo>
                    <a:lnTo>
                      <a:pt x="872" y="11"/>
                    </a:lnTo>
                    <a:lnTo>
                      <a:pt x="860" y="11"/>
                    </a:lnTo>
                    <a:lnTo>
                      <a:pt x="860" y="0"/>
                    </a:lnTo>
                    <a:close/>
                    <a:moveTo>
                      <a:pt x="883" y="0"/>
                    </a:moveTo>
                    <a:lnTo>
                      <a:pt x="894" y="0"/>
                    </a:lnTo>
                    <a:lnTo>
                      <a:pt x="894" y="11"/>
                    </a:lnTo>
                    <a:lnTo>
                      <a:pt x="883" y="11"/>
                    </a:lnTo>
                    <a:lnTo>
                      <a:pt x="883" y="0"/>
                    </a:lnTo>
                    <a:close/>
                    <a:moveTo>
                      <a:pt x="905" y="0"/>
                    </a:moveTo>
                    <a:lnTo>
                      <a:pt x="916" y="0"/>
                    </a:lnTo>
                    <a:lnTo>
                      <a:pt x="916" y="11"/>
                    </a:lnTo>
                    <a:lnTo>
                      <a:pt x="905" y="11"/>
                    </a:lnTo>
                    <a:lnTo>
                      <a:pt x="905" y="0"/>
                    </a:lnTo>
                    <a:close/>
                    <a:moveTo>
                      <a:pt x="927" y="0"/>
                    </a:moveTo>
                    <a:lnTo>
                      <a:pt x="938" y="0"/>
                    </a:lnTo>
                    <a:lnTo>
                      <a:pt x="938" y="11"/>
                    </a:lnTo>
                    <a:lnTo>
                      <a:pt x="927" y="11"/>
                    </a:lnTo>
                    <a:lnTo>
                      <a:pt x="927" y="0"/>
                    </a:lnTo>
                    <a:close/>
                    <a:moveTo>
                      <a:pt x="949" y="0"/>
                    </a:moveTo>
                    <a:lnTo>
                      <a:pt x="960" y="0"/>
                    </a:lnTo>
                    <a:lnTo>
                      <a:pt x="960" y="11"/>
                    </a:lnTo>
                    <a:lnTo>
                      <a:pt x="949" y="11"/>
                    </a:lnTo>
                    <a:lnTo>
                      <a:pt x="949" y="0"/>
                    </a:lnTo>
                    <a:close/>
                    <a:moveTo>
                      <a:pt x="971" y="0"/>
                    </a:moveTo>
                    <a:lnTo>
                      <a:pt x="982" y="0"/>
                    </a:lnTo>
                    <a:lnTo>
                      <a:pt x="982" y="11"/>
                    </a:lnTo>
                    <a:lnTo>
                      <a:pt x="971" y="11"/>
                    </a:lnTo>
                    <a:lnTo>
                      <a:pt x="971" y="0"/>
                    </a:lnTo>
                    <a:close/>
                    <a:moveTo>
                      <a:pt x="993" y="0"/>
                    </a:moveTo>
                    <a:lnTo>
                      <a:pt x="1004" y="0"/>
                    </a:lnTo>
                    <a:lnTo>
                      <a:pt x="1004" y="11"/>
                    </a:lnTo>
                    <a:lnTo>
                      <a:pt x="993" y="11"/>
                    </a:lnTo>
                    <a:lnTo>
                      <a:pt x="993" y="0"/>
                    </a:lnTo>
                    <a:close/>
                    <a:moveTo>
                      <a:pt x="1015" y="0"/>
                    </a:moveTo>
                    <a:lnTo>
                      <a:pt x="1026" y="0"/>
                    </a:lnTo>
                    <a:lnTo>
                      <a:pt x="1026" y="11"/>
                    </a:lnTo>
                    <a:lnTo>
                      <a:pt x="1015" y="11"/>
                    </a:lnTo>
                    <a:lnTo>
                      <a:pt x="1015" y="0"/>
                    </a:lnTo>
                    <a:close/>
                    <a:moveTo>
                      <a:pt x="1037" y="0"/>
                    </a:moveTo>
                    <a:lnTo>
                      <a:pt x="1048" y="0"/>
                    </a:lnTo>
                    <a:lnTo>
                      <a:pt x="1048" y="11"/>
                    </a:lnTo>
                    <a:lnTo>
                      <a:pt x="1037" y="11"/>
                    </a:lnTo>
                    <a:lnTo>
                      <a:pt x="1037" y="0"/>
                    </a:lnTo>
                    <a:close/>
                    <a:moveTo>
                      <a:pt x="1059" y="0"/>
                    </a:moveTo>
                    <a:lnTo>
                      <a:pt x="1070" y="0"/>
                    </a:lnTo>
                    <a:lnTo>
                      <a:pt x="1070" y="11"/>
                    </a:lnTo>
                    <a:lnTo>
                      <a:pt x="1059" y="11"/>
                    </a:lnTo>
                    <a:lnTo>
                      <a:pt x="1059" y="0"/>
                    </a:lnTo>
                    <a:close/>
                    <a:moveTo>
                      <a:pt x="1081" y="0"/>
                    </a:moveTo>
                    <a:lnTo>
                      <a:pt x="1092" y="0"/>
                    </a:lnTo>
                    <a:lnTo>
                      <a:pt x="1092" y="11"/>
                    </a:lnTo>
                    <a:lnTo>
                      <a:pt x="1081" y="11"/>
                    </a:lnTo>
                    <a:lnTo>
                      <a:pt x="1081" y="0"/>
                    </a:lnTo>
                    <a:close/>
                    <a:moveTo>
                      <a:pt x="1103" y="0"/>
                    </a:moveTo>
                    <a:lnTo>
                      <a:pt x="1114" y="0"/>
                    </a:lnTo>
                    <a:lnTo>
                      <a:pt x="1114" y="11"/>
                    </a:lnTo>
                    <a:lnTo>
                      <a:pt x="1103" y="11"/>
                    </a:lnTo>
                    <a:lnTo>
                      <a:pt x="1103" y="0"/>
                    </a:lnTo>
                    <a:close/>
                    <a:moveTo>
                      <a:pt x="1125" y="0"/>
                    </a:moveTo>
                    <a:lnTo>
                      <a:pt x="1136" y="0"/>
                    </a:lnTo>
                    <a:lnTo>
                      <a:pt x="1136" y="11"/>
                    </a:lnTo>
                    <a:lnTo>
                      <a:pt x="1125" y="11"/>
                    </a:lnTo>
                    <a:lnTo>
                      <a:pt x="1125" y="0"/>
                    </a:lnTo>
                    <a:close/>
                    <a:moveTo>
                      <a:pt x="1147" y="0"/>
                    </a:moveTo>
                    <a:lnTo>
                      <a:pt x="1158" y="0"/>
                    </a:lnTo>
                    <a:lnTo>
                      <a:pt x="1158" y="11"/>
                    </a:lnTo>
                    <a:lnTo>
                      <a:pt x="1147" y="11"/>
                    </a:lnTo>
                    <a:lnTo>
                      <a:pt x="1147" y="0"/>
                    </a:lnTo>
                    <a:close/>
                    <a:moveTo>
                      <a:pt x="1169" y="0"/>
                    </a:moveTo>
                    <a:lnTo>
                      <a:pt x="1180" y="0"/>
                    </a:lnTo>
                    <a:lnTo>
                      <a:pt x="1180" y="11"/>
                    </a:lnTo>
                    <a:lnTo>
                      <a:pt x="1169" y="11"/>
                    </a:lnTo>
                    <a:lnTo>
                      <a:pt x="1169" y="0"/>
                    </a:lnTo>
                    <a:close/>
                    <a:moveTo>
                      <a:pt x="1191" y="0"/>
                    </a:moveTo>
                    <a:lnTo>
                      <a:pt x="1202" y="0"/>
                    </a:lnTo>
                    <a:lnTo>
                      <a:pt x="1202" y="11"/>
                    </a:lnTo>
                    <a:lnTo>
                      <a:pt x="1191" y="11"/>
                    </a:lnTo>
                    <a:lnTo>
                      <a:pt x="1191" y="0"/>
                    </a:lnTo>
                    <a:close/>
                    <a:moveTo>
                      <a:pt x="1213" y="0"/>
                    </a:moveTo>
                    <a:lnTo>
                      <a:pt x="1224" y="0"/>
                    </a:lnTo>
                    <a:lnTo>
                      <a:pt x="1224" y="11"/>
                    </a:lnTo>
                    <a:lnTo>
                      <a:pt x="1213" y="11"/>
                    </a:lnTo>
                    <a:lnTo>
                      <a:pt x="1213" y="0"/>
                    </a:lnTo>
                    <a:close/>
                    <a:moveTo>
                      <a:pt x="1236" y="0"/>
                    </a:moveTo>
                    <a:lnTo>
                      <a:pt x="1247" y="0"/>
                    </a:lnTo>
                    <a:lnTo>
                      <a:pt x="1247" y="11"/>
                    </a:lnTo>
                    <a:lnTo>
                      <a:pt x="1236" y="11"/>
                    </a:lnTo>
                    <a:lnTo>
                      <a:pt x="1236" y="0"/>
                    </a:lnTo>
                    <a:close/>
                    <a:moveTo>
                      <a:pt x="1258" y="0"/>
                    </a:moveTo>
                    <a:lnTo>
                      <a:pt x="1269" y="0"/>
                    </a:lnTo>
                    <a:lnTo>
                      <a:pt x="1269" y="11"/>
                    </a:lnTo>
                    <a:lnTo>
                      <a:pt x="1258" y="11"/>
                    </a:lnTo>
                    <a:lnTo>
                      <a:pt x="1258" y="0"/>
                    </a:lnTo>
                    <a:close/>
                    <a:moveTo>
                      <a:pt x="1280" y="0"/>
                    </a:moveTo>
                    <a:lnTo>
                      <a:pt x="1291" y="0"/>
                    </a:lnTo>
                    <a:lnTo>
                      <a:pt x="1291" y="11"/>
                    </a:lnTo>
                    <a:lnTo>
                      <a:pt x="1280" y="11"/>
                    </a:lnTo>
                    <a:lnTo>
                      <a:pt x="1280" y="0"/>
                    </a:lnTo>
                    <a:close/>
                    <a:moveTo>
                      <a:pt x="1302" y="0"/>
                    </a:moveTo>
                    <a:lnTo>
                      <a:pt x="1313" y="0"/>
                    </a:lnTo>
                    <a:lnTo>
                      <a:pt x="1313" y="11"/>
                    </a:lnTo>
                    <a:lnTo>
                      <a:pt x="1302" y="11"/>
                    </a:lnTo>
                    <a:lnTo>
                      <a:pt x="1302" y="0"/>
                    </a:lnTo>
                    <a:close/>
                    <a:moveTo>
                      <a:pt x="1324" y="0"/>
                    </a:moveTo>
                    <a:lnTo>
                      <a:pt x="1335" y="0"/>
                    </a:lnTo>
                    <a:lnTo>
                      <a:pt x="1335" y="11"/>
                    </a:lnTo>
                    <a:lnTo>
                      <a:pt x="1324" y="11"/>
                    </a:lnTo>
                    <a:lnTo>
                      <a:pt x="1324" y="0"/>
                    </a:lnTo>
                    <a:close/>
                    <a:moveTo>
                      <a:pt x="1346" y="0"/>
                    </a:moveTo>
                    <a:lnTo>
                      <a:pt x="1357" y="0"/>
                    </a:lnTo>
                    <a:lnTo>
                      <a:pt x="1357" y="11"/>
                    </a:lnTo>
                    <a:lnTo>
                      <a:pt x="1346" y="11"/>
                    </a:lnTo>
                    <a:lnTo>
                      <a:pt x="1346" y="0"/>
                    </a:lnTo>
                    <a:close/>
                    <a:moveTo>
                      <a:pt x="1368" y="0"/>
                    </a:moveTo>
                    <a:lnTo>
                      <a:pt x="1379" y="0"/>
                    </a:lnTo>
                    <a:lnTo>
                      <a:pt x="1379" y="11"/>
                    </a:lnTo>
                    <a:lnTo>
                      <a:pt x="1368" y="11"/>
                    </a:lnTo>
                    <a:lnTo>
                      <a:pt x="1368" y="0"/>
                    </a:lnTo>
                    <a:close/>
                    <a:moveTo>
                      <a:pt x="1390" y="0"/>
                    </a:moveTo>
                    <a:lnTo>
                      <a:pt x="1401" y="0"/>
                    </a:lnTo>
                    <a:lnTo>
                      <a:pt x="1401" y="11"/>
                    </a:lnTo>
                    <a:lnTo>
                      <a:pt x="1390" y="11"/>
                    </a:lnTo>
                    <a:lnTo>
                      <a:pt x="1390" y="0"/>
                    </a:lnTo>
                    <a:close/>
                    <a:moveTo>
                      <a:pt x="1412" y="0"/>
                    </a:moveTo>
                    <a:lnTo>
                      <a:pt x="1423" y="0"/>
                    </a:lnTo>
                    <a:lnTo>
                      <a:pt x="1423" y="11"/>
                    </a:lnTo>
                    <a:lnTo>
                      <a:pt x="1412" y="11"/>
                    </a:lnTo>
                    <a:lnTo>
                      <a:pt x="1412" y="0"/>
                    </a:lnTo>
                    <a:close/>
                    <a:moveTo>
                      <a:pt x="1434" y="0"/>
                    </a:moveTo>
                    <a:lnTo>
                      <a:pt x="1445" y="0"/>
                    </a:lnTo>
                    <a:lnTo>
                      <a:pt x="1445" y="11"/>
                    </a:lnTo>
                    <a:lnTo>
                      <a:pt x="1434" y="11"/>
                    </a:lnTo>
                    <a:lnTo>
                      <a:pt x="1434" y="0"/>
                    </a:lnTo>
                    <a:close/>
                    <a:moveTo>
                      <a:pt x="1456" y="0"/>
                    </a:moveTo>
                    <a:lnTo>
                      <a:pt x="1467" y="0"/>
                    </a:lnTo>
                    <a:lnTo>
                      <a:pt x="1467" y="11"/>
                    </a:lnTo>
                    <a:lnTo>
                      <a:pt x="1456" y="11"/>
                    </a:lnTo>
                    <a:lnTo>
                      <a:pt x="1456" y="0"/>
                    </a:lnTo>
                    <a:close/>
                    <a:moveTo>
                      <a:pt x="1478" y="0"/>
                    </a:moveTo>
                    <a:lnTo>
                      <a:pt x="1489" y="0"/>
                    </a:lnTo>
                    <a:lnTo>
                      <a:pt x="1489" y="11"/>
                    </a:lnTo>
                    <a:lnTo>
                      <a:pt x="1478" y="11"/>
                    </a:lnTo>
                    <a:lnTo>
                      <a:pt x="1478" y="0"/>
                    </a:lnTo>
                    <a:close/>
                    <a:moveTo>
                      <a:pt x="1500" y="0"/>
                    </a:moveTo>
                    <a:lnTo>
                      <a:pt x="1511" y="0"/>
                    </a:lnTo>
                    <a:lnTo>
                      <a:pt x="1511" y="11"/>
                    </a:lnTo>
                    <a:lnTo>
                      <a:pt x="1500" y="11"/>
                    </a:lnTo>
                    <a:lnTo>
                      <a:pt x="1500" y="0"/>
                    </a:lnTo>
                    <a:close/>
                    <a:moveTo>
                      <a:pt x="1522" y="0"/>
                    </a:moveTo>
                    <a:lnTo>
                      <a:pt x="1533" y="0"/>
                    </a:lnTo>
                    <a:lnTo>
                      <a:pt x="1533" y="11"/>
                    </a:lnTo>
                    <a:lnTo>
                      <a:pt x="1522" y="11"/>
                    </a:lnTo>
                    <a:lnTo>
                      <a:pt x="1522" y="0"/>
                    </a:lnTo>
                    <a:close/>
                    <a:moveTo>
                      <a:pt x="1544" y="0"/>
                    </a:moveTo>
                    <a:lnTo>
                      <a:pt x="1555" y="0"/>
                    </a:lnTo>
                    <a:lnTo>
                      <a:pt x="1555" y="11"/>
                    </a:lnTo>
                    <a:lnTo>
                      <a:pt x="1544" y="11"/>
                    </a:lnTo>
                    <a:lnTo>
                      <a:pt x="1544" y="0"/>
                    </a:lnTo>
                    <a:close/>
                    <a:moveTo>
                      <a:pt x="1566" y="0"/>
                    </a:moveTo>
                    <a:lnTo>
                      <a:pt x="1577" y="0"/>
                    </a:lnTo>
                    <a:lnTo>
                      <a:pt x="1577" y="11"/>
                    </a:lnTo>
                    <a:lnTo>
                      <a:pt x="1566" y="11"/>
                    </a:lnTo>
                    <a:lnTo>
                      <a:pt x="1566" y="0"/>
                    </a:lnTo>
                    <a:close/>
                    <a:moveTo>
                      <a:pt x="1588" y="0"/>
                    </a:moveTo>
                    <a:lnTo>
                      <a:pt x="1600" y="0"/>
                    </a:lnTo>
                    <a:lnTo>
                      <a:pt x="1600" y="11"/>
                    </a:lnTo>
                    <a:lnTo>
                      <a:pt x="1588" y="11"/>
                    </a:lnTo>
                    <a:lnTo>
                      <a:pt x="1588" y="0"/>
                    </a:lnTo>
                    <a:close/>
                    <a:moveTo>
                      <a:pt x="1611" y="0"/>
                    </a:moveTo>
                    <a:lnTo>
                      <a:pt x="1622" y="0"/>
                    </a:lnTo>
                    <a:lnTo>
                      <a:pt x="1622" y="11"/>
                    </a:lnTo>
                    <a:lnTo>
                      <a:pt x="1611" y="11"/>
                    </a:lnTo>
                    <a:lnTo>
                      <a:pt x="1611" y="0"/>
                    </a:lnTo>
                    <a:close/>
                    <a:moveTo>
                      <a:pt x="1633" y="0"/>
                    </a:moveTo>
                    <a:lnTo>
                      <a:pt x="1644" y="0"/>
                    </a:lnTo>
                    <a:lnTo>
                      <a:pt x="1644" y="11"/>
                    </a:lnTo>
                    <a:lnTo>
                      <a:pt x="1633" y="11"/>
                    </a:lnTo>
                    <a:lnTo>
                      <a:pt x="1633" y="0"/>
                    </a:lnTo>
                    <a:close/>
                    <a:moveTo>
                      <a:pt x="1655" y="0"/>
                    </a:moveTo>
                    <a:lnTo>
                      <a:pt x="1666" y="0"/>
                    </a:lnTo>
                    <a:lnTo>
                      <a:pt x="1666" y="11"/>
                    </a:lnTo>
                    <a:lnTo>
                      <a:pt x="1655" y="11"/>
                    </a:lnTo>
                    <a:lnTo>
                      <a:pt x="1655" y="0"/>
                    </a:lnTo>
                    <a:close/>
                    <a:moveTo>
                      <a:pt x="1677" y="0"/>
                    </a:moveTo>
                    <a:lnTo>
                      <a:pt x="1688" y="0"/>
                    </a:lnTo>
                    <a:lnTo>
                      <a:pt x="1688" y="11"/>
                    </a:lnTo>
                    <a:lnTo>
                      <a:pt x="1677" y="11"/>
                    </a:lnTo>
                    <a:lnTo>
                      <a:pt x="1677" y="0"/>
                    </a:lnTo>
                    <a:close/>
                    <a:moveTo>
                      <a:pt x="1699" y="0"/>
                    </a:moveTo>
                    <a:lnTo>
                      <a:pt x="1710" y="0"/>
                    </a:lnTo>
                    <a:lnTo>
                      <a:pt x="1710" y="11"/>
                    </a:lnTo>
                    <a:lnTo>
                      <a:pt x="1699" y="11"/>
                    </a:lnTo>
                    <a:lnTo>
                      <a:pt x="1699" y="0"/>
                    </a:lnTo>
                    <a:close/>
                    <a:moveTo>
                      <a:pt x="1721" y="0"/>
                    </a:moveTo>
                    <a:lnTo>
                      <a:pt x="1732" y="0"/>
                    </a:lnTo>
                    <a:lnTo>
                      <a:pt x="1732" y="11"/>
                    </a:lnTo>
                    <a:lnTo>
                      <a:pt x="1721" y="11"/>
                    </a:lnTo>
                    <a:lnTo>
                      <a:pt x="1721" y="0"/>
                    </a:lnTo>
                    <a:close/>
                    <a:moveTo>
                      <a:pt x="1743" y="0"/>
                    </a:moveTo>
                    <a:lnTo>
                      <a:pt x="1754" y="0"/>
                    </a:lnTo>
                    <a:lnTo>
                      <a:pt x="1754" y="11"/>
                    </a:lnTo>
                    <a:lnTo>
                      <a:pt x="1743" y="11"/>
                    </a:lnTo>
                    <a:lnTo>
                      <a:pt x="1743" y="0"/>
                    </a:lnTo>
                    <a:close/>
                    <a:moveTo>
                      <a:pt x="1765" y="0"/>
                    </a:moveTo>
                    <a:lnTo>
                      <a:pt x="1776" y="0"/>
                    </a:lnTo>
                    <a:lnTo>
                      <a:pt x="1776" y="11"/>
                    </a:lnTo>
                    <a:lnTo>
                      <a:pt x="1765" y="11"/>
                    </a:lnTo>
                    <a:lnTo>
                      <a:pt x="1765" y="0"/>
                    </a:lnTo>
                    <a:close/>
                    <a:moveTo>
                      <a:pt x="1787" y="0"/>
                    </a:moveTo>
                    <a:lnTo>
                      <a:pt x="1794" y="0"/>
                    </a:lnTo>
                    <a:lnTo>
                      <a:pt x="1794" y="11"/>
                    </a:lnTo>
                    <a:lnTo>
                      <a:pt x="1787" y="11"/>
                    </a:lnTo>
                    <a:lnTo>
                      <a:pt x="17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4102" y="603"/>
                <a:ext cx="44" cy="460"/>
              </a:xfrm>
              <a:custGeom>
                <a:avLst/>
                <a:gdLst>
                  <a:gd name="T0" fmla="*/ 30 w 44"/>
                  <a:gd name="T1" fmla="*/ 52 h 460"/>
                  <a:gd name="T2" fmla="*/ 15 w 44"/>
                  <a:gd name="T3" fmla="*/ 37 h 460"/>
                  <a:gd name="T4" fmla="*/ 30 w 44"/>
                  <a:gd name="T5" fmla="*/ 67 h 460"/>
                  <a:gd name="T6" fmla="*/ 15 w 44"/>
                  <a:gd name="T7" fmla="*/ 81 h 460"/>
                  <a:gd name="T8" fmla="*/ 30 w 44"/>
                  <a:gd name="T9" fmla="*/ 67 h 460"/>
                  <a:gd name="T10" fmla="*/ 30 w 44"/>
                  <a:gd name="T11" fmla="*/ 111 h 460"/>
                  <a:gd name="T12" fmla="*/ 15 w 44"/>
                  <a:gd name="T13" fmla="*/ 96 h 460"/>
                  <a:gd name="T14" fmla="*/ 30 w 44"/>
                  <a:gd name="T15" fmla="*/ 125 h 460"/>
                  <a:gd name="T16" fmla="*/ 15 w 44"/>
                  <a:gd name="T17" fmla="*/ 140 h 460"/>
                  <a:gd name="T18" fmla="*/ 30 w 44"/>
                  <a:gd name="T19" fmla="*/ 125 h 460"/>
                  <a:gd name="T20" fmla="*/ 30 w 44"/>
                  <a:gd name="T21" fmla="*/ 169 h 460"/>
                  <a:gd name="T22" fmla="*/ 15 w 44"/>
                  <a:gd name="T23" fmla="*/ 155 h 460"/>
                  <a:gd name="T24" fmla="*/ 30 w 44"/>
                  <a:gd name="T25" fmla="*/ 184 h 460"/>
                  <a:gd name="T26" fmla="*/ 15 w 44"/>
                  <a:gd name="T27" fmla="*/ 199 h 460"/>
                  <a:gd name="T28" fmla="*/ 30 w 44"/>
                  <a:gd name="T29" fmla="*/ 184 h 460"/>
                  <a:gd name="T30" fmla="*/ 30 w 44"/>
                  <a:gd name="T31" fmla="*/ 228 h 460"/>
                  <a:gd name="T32" fmla="*/ 15 w 44"/>
                  <a:gd name="T33" fmla="*/ 214 h 460"/>
                  <a:gd name="T34" fmla="*/ 30 w 44"/>
                  <a:gd name="T35" fmla="*/ 243 h 460"/>
                  <a:gd name="T36" fmla="*/ 15 w 44"/>
                  <a:gd name="T37" fmla="*/ 258 h 460"/>
                  <a:gd name="T38" fmla="*/ 30 w 44"/>
                  <a:gd name="T39" fmla="*/ 243 h 460"/>
                  <a:gd name="T40" fmla="*/ 30 w 44"/>
                  <a:gd name="T41" fmla="*/ 287 h 460"/>
                  <a:gd name="T42" fmla="*/ 15 w 44"/>
                  <a:gd name="T43" fmla="*/ 272 h 460"/>
                  <a:gd name="T44" fmla="*/ 30 w 44"/>
                  <a:gd name="T45" fmla="*/ 302 h 460"/>
                  <a:gd name="T46" fmla="*/ 15 w 44"/>
                  <a:gd name="T47" fmla="*/ 316 h 460"/>
                  <a:gd name="T48" fmla="*/ 30 w 44"/>
                  <a:gd name="T49" fmla="*/ 302 h 460"/>
                  <a:gd name="T50" fmla="*/ 30 w 44"/>
                  <a:gd name="T51" fmla="*/ 346 h 460"/>
                  <a:gd name="T52" fmla="*/ 15 w 44"/>
                  <a:gd name="T53" fmla="*/ 331 h 460"/>
                  <a:gd name="T54" fmla="*/ 30 w 44"/>
                  <a:gd name="T55" fmla="*/ 361 h 460"/>
                  <a:gd name="T56" fmla="*/ 15 w 44"/>
                  <a:gd name="T57" fmla="*/ 375 h 460"/>
                  <a:gd name="T58" fmla="*/ 30 w 44"/>
                  <a:gd name="T59" fmla="*/ 361 h 460"/>
                  <a:gd name="T60" fmla="*/ 30 w 44"/>
                  <a:gd name="T61" fmla="*/ 405 h 460"/>
                  <a:gd name="T62" fmla="*/ 15 w 44"/>
                  <a:gd name="T63" fmla="*/ 390 h 460"/>
                  <a:gd name="T64" fmla="*/ 30 w 44"/>
                  <a:gd name="T65" fmla="*/ 419 h 460"/>
                  <a:gd name="T66" fmla="*/ 15 w 44"/>
                  <a:gd name="T67" fmla="*/ 434 h 460"/>
                  <a:gd name="T68" fmla="*/ 30 w 44"/>
                  <a:gd name="T69" fmla="*/ 419 h 460"/>
                  <a:gd name="T70" fmla="*/ 30 w 44"/>
                  <a:gd name="T71" fmla="*/ 460 h 460"/>
                  <a:gd name="T72" fmla="*/ 15 w 44"/>
                  <a:gd name="T73" fmla="*/ 449 h 460"/>
                  <a:gd name="T74" fmla="*/ 0 w 44"/>
                  <a:gd name="T75" fmla="*/ 45 h 460"/>
                  <a:gd name="T76" fmla="*/ 44 w 44"/>
                  <a:gd name="T77" fmla="*/ 45 h 4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4"/>
                  <a:gd name="T118" fmla="*/ 0 h 460"/>
                  <a:gd name="T119" fmla="*/ 44 w 44"/>
                  <a:gd name="T120" fmla="*/ 460 h 4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4" h="460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7"/>
                    </a:lnTo>
                    <a:lnTo>
                      <a:pt x="15" y="287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30" y="302"/>
                    </a:moveTo>
                    <a:lnTo>
                      <a:pt x="30" y="316"/>
                    </a:lnTo>
                    <a:lnTo>
                      <a:pt x="15" y="316"/>
                    </a:lnTo>
                    <a:lnTo>
                      <a:pt x="15" y="302"/>
                    </a:lnTo>
                    <a:lnTo>
                      <a:pt x="30" y="302"/>
                    </a:lnTo>
                    <a:close/>
                    <a:moveTo>
                      <a:pt x="30" y="331"/>
                    </a:moveTo>
                    <a:lnTo>
                      <a:pt x="30" y="346"/>
                    </a:lnTo>
                    <a:lnTo>
                      <a:pt x="15" y="346"/>
                    </a:lnTo>
                    <a:lnTo>
                      <a:pt x="15" y="331"/>
                    </a:lnTo>
                    <a:lnTo>
                      <a:pt x="30" y="331"/>
                    </a:lnTo>
                    <a:close/>
                    <a:moveTo>
                      <a:pt x="30" y="361"/>
                    </a:moveTo>
                    <a:lnTo>
                      <a:pt x="30" y="375"/>
                    </a:lnTo>
                    <a:lnTo>
                      <a:pt x="15" y="375"/>
                    </a:lnTo>
                    <a:lnTo>
                      <a:pt x="15" y="361"/>
                    </a:lnTo>
                    <a:lnTo>
                      <a:pt x="30" y="361"/>
                    </a:lnTo>
                    <a:close/>
                    <a:moveTo>
                      <a:pt x="30" y="390"/>
                    </a:moveTo>
                    <a:lnTo>
                      <a:pt x="30" y="405"/>
                    </a:lnTo>
                    <a:lnTo>
                      <a:pt x="15" y="405"/>
                    </a:lnTo>
                    <a:lnTo>
                      <a:pt x="15" y="390"/>
                    </a:lnTo>
                    <a:lnTo>
                      <a:pt x="30" y="390"/>
                    </a:lnTo>
                    <a:close/>
                    <a:moveTo>
                      <a:pt x="30" y="419"/>
                    </a:moveTo>
                    <a:lnTo>
                      <a:pt x="30" y="434"/>
                    </a:lnTo>
                    <a:lnTo>
                      <a:pt x="15" y="434"/>
                    </a:lnTo>
                    <a:lnTo>
                      <a:pt x="15" y="419"/>
                    </a:lnTo>
                    <a:lnTo>
                      <a:pt x="30" y="419"/>
                    </a:lnTo>
                    <a:close/>
                    <a:moveTo>
                      <a:pt x="30" y="449"/>
                    </a:moveTo>
                    <a:lnTo>
                      <a:pt x="30" y="460"/>
                    </a:lnTo>
                    <a:lnTo>
                      <a:pt x="15" y="460"/>
                    </a:lnTo>
                    <a:lnTo>
                      <a:pt x="15" y="449"/>
                    </a:lnTo>
                    <a:lnTo>
                      <a:pt x="30" y="449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/>
              <p:cNvSpPr>
                <a:spLocks noEditPoints="1"/>
              </p:cNvSpPr>
              <p:nvPr/>
            </p:nvSpPr>
            <p:spPr bwMode="auto">
              <a:xfrm>
                <a:off x="4102" y="1573"/>
                <a:ext cx="44" cy="284"/>
              </a:xfrm>
              <a:custGeom>
                <a:avLst/>
                <a:gdLst>
                  <a:gd name="T0" fmla="*/ 30 w 44"/>
                  <a:gd name="T1" fmla="*/ 37 h 284"/>
                  <a:gd name="T2" fmla="*/ 30 w 44"/>
                  <a:gd name="T3" fmla="*/ 52 h 284"/>
                  <a:gd name="T4" fmla="*/ 15 w 44"/>
                  <a:gd name="T5" fmla="*/ 52 h 284"/>
                  <a:gd name="T6" fmla="*/ 15 w 44"/>
                  <a:gd name="T7" fmla="*/ 37 h 284"/>
                  <a:gd name="T8" fmla="*/ 30 w 44"/>
                  <a:gd name="T9" fmla="*/ 37 h 284"/>
                  <a:gd name="T10" fmla="*/ 30 w 44"/>
                  <a:gd name="T11" fmla="*/ 67 h 284"/>
                  <a:gd name="T12" fmla="*/ 30 w 44"/>
                  <a:gd name="T13" fmla="*/ 81 h 284"/>
                  <a:gd name="T14" fmla="*/ 15 w 44"/>
                  <a:gd name="T15" fmla="*/ 81 h 284"/>
                  <a:gd name="T16" fmla="*/ 15 w 44"/>
                  <a:gd name="T17" fmla="*/ 67 h 284"/>
                  <a:gd name="T18" fmla="*/ 30 w 44"/>
                  <a:gd name="T19" fmla="*/ 67 h 284"/>
                  <a:gd name="T20" fmla="*/ 30 w 44"/>
                  <a:gd name="T21" fmla="*/ 96 h 284"/>
                  <a:gd name="T22" fmla="*/ 30 w 44"/>
                  <a:gd name="T23" fmla="*/ 111 h 284"/>
                  <a:gd name="T24" fmla="*/ 15 w 44"/>
                  <a:gd name="T25" fmla="*/ 111 h 284"/>
                  <a:gd name="T26" fmla="*/ 15 w 44"/>
                  <a:gd name="T27" fmla="*/ 96 h 284"/>
                  <a:gd name="T28" fmla="*/ 30 w 44"/>
                  <a:gd name="T29" fmla="*/ 96 h 284"/>
                  <a:gd name="T30" fmla="*/ 30 w 44"/>
                  <a:gd name="T31" fmla="*/ 125 h 284"/>
                  <a:gd name="T32" fmla="*/ 30 w 44"/>
                  <a:gd name="T33" fmla="*/ 140 h 284"/>
                  <a:gd name="T34" fmla="*/ 15 w 44"/>
                  <a:gd name="T35" fmla="*/ 140 h 284"/>
                  <a:gd name="T36" fmla="*/ 15 w 44"/>
                  <a:gd name="T37" fmla="*/ 125 h 284"/>
                  <a:gd name="T38" fmla="*/ 30 w 44"/>
                  <a:gd name="T39" fmla="*/ 125 h 284"/>
                  <a:gd name="T40" fmla="*/ 30 w 44"/>
                  <a:gd name="T41" fmla="*/ 155 h 284"/>
                  <a:gd name="T42" fmla="*/ 30 w 44"/>
                  <a:gd name="T43" fmla="*/ 169 h 284"/>
                  <a:gd name="T44" fmla="*/ 15 w 44"/>
                  <a:gd name="T45" fmla="*/ 169 h 284"/>
                  <a:gd name="T46" fmla="*/ 15 w 44"/>
                  <a:gd name="T47" fmla="*/ 155 h 284"/>
                  <a:gd name="T48" fmla="*/ 30 w 44"/>
                  <a:gd name="T49" fmla="*/ 155 h 284"/>
                  <a:gd name="T50" fmla="*/ 30 w 44"/>
                  <a:gd name="T51" fmla="*/ 184 h 284"/>
                  <a:gd name="T52" fmla="*/ 30 w 44"/>
                  <a:gd name="T53" fmla="*/ 199 h 284"/>
                  <a:gd name="T54" fmla="*/ 15 w 44"/>
                  <a:gd name="T55" fmla="*/ 199 h 284"/>
                  <a:gd name="T56" fmla="*/ 15 w 44"/>
                  <a:gd name="T57" fmla="*/ 184 h 284"/>
                  <a:gd name="T58" fmla="*/ 30 w 44"/>
                  <a:gd name="T59" fmla="*/ 184 h 284"/>
                  <a:gd name="T60" fmla="*/ 30 w 44"/>
                  <a:gd name="T61" fmla="*/ 214 h 284"/>
                  <a:gd name="T62" fmla="*/ 30 w 44"/>
                  <a:gd name="T63" fmla="*/ 228 h 284"/>
                  <a:gd name="T64" fmla="*/ 15 w 44"/>
                  <a:gd name="T65" fmla="*/ 228 h 284"/>
                  <a:gd name="T66" fmla="*/ 15 w 44"/>
                  <a:gd name="T67" fmla="*/ 214 h 284"/>
                  <a:gd name="T68" fmla="*/ 30 w 44"/>
                  <a:gd name="T69" fmla="*/ 214 h 284"/>
                  <a:gd name="T70" fmla="*/ 30 w 44"/>
                  <a:gd name="T71" fmla="*/ 243 h 284"/>
                  <a:gd name="T72" fmla="*/ 30 w 44"/>
                  <a:gd name="T73" fmla="*/ 258 h 284"/>
                  <a:gd name="T74" fmla="*/ 15 w 44"/>
                  <a:gd name="T75" fmla="*/ 258 h 284"/>
                  <a:gd name="T76" fmla="*/ 15 w 44"/>
                  <a:gd name="T77" fmla="*/ 243 h 284"/>
                  <a:gd name="T78" fmla="*/ 30 w 44"/>
                  <a:gd name="T79" fmla="*/ 243 h 284"/>
                  <a:gd name="T80" fmla="*/ 30 w 44"/>
                  <a:gd name="T81" fmla="*/ 272 h 284"/>
                  <a:gd name="T82" fmla="*/ 30 w 44"/>
                  <a:gd name="T83" fmla="*/ 284 h 284"/>
                  <a:gd name="T84" fmla="*/ 15 w 44"/>
                  <a:gd name="T85" fmla="*/ 284 h 284"/>
                  <a:gd name="T86" fmla="*/ 15 w 44"/>
                  <a:gd name="T87" fmla="*/ 272 h 284"/>
                  <a:gd name="T88" fmla="*/ 30 w 44"/>
                  <a:gd name="T89" fmla="*/ 272 h 284"/>
                  <a:gd name="T90" fmla="*/ 0 w 44"/>
                  <a:gd name="T91" fmla="*/ 45 h 284"/>
                  <a:gd name="T92" fmla="*/ 22 w 44"/>
                  <a:gd name="T93" fmla="*/ 0 h 284"/>
                  <a:gd name="T94" fmla="*/ 44 w 44"/>
                  <a:gd name="T95" fmla="*/ 45 h 284"/>
                  <a:gd name="T96" fmla="*/ 0 w 44"/>
                  <a:gd name="T97" fmla="*/ 45 h 2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4"/>
                  <a:gd name="T148" fmla="*/ 0 h 284"/>
                  <a:gd name="T149" fmla="*/ 44 w 44"/>
                  <a:gd name="T150" fmla="*/ 284 h 28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4" h="284">
                    <a:moveTo>
                      <a:pt x="30" y="37"/>
                    </a:moveTo>
                    <a:lnTo>
                      <a:pt x="30" y="52"/>
                    </a:lnTo>
                    <a:lnTo>
                      <a:pt x="15" y="52"/>
                    </a:lnTo>
                    <a:lnTo>
                      <a:pt x="15" y="37"/>
                    </a:lnTo>
                    <a:lnTo>
                      <a:pt x="30" y="37"/>
                    </a:lnTo>
                    <a:close/>
                    <a:moveTo>
                      <a:pt x="30" y="67"/>
                    </a:moveTo>
                    <a:lnTo>
                      <a:pt x="30" y="81"/>
                    </a:lnTo>
                    <a:lnTo>
                      <a:pt x="15" y="81"/>
                    </a:lnTo>
                    <a:lnTo>
                      <a:pt x="15" y="67"/>
                    </a:lnTo>
                    <a:lnTo>
                      <a:pt x="30" y="67"/>
                    </a:lnTo>
                    <a:close/>
                    <a:moveTo>
                      <a:pt x="30" y="96"/>
                    </a:moveTo>
                    <a:lnTo>
                      <a:pt x="30" y="111"/>
                    </a:lnTo>
                    <a:lnTo>
                      <a:pt x="15" y="111"/>
                    </a:lnTo>
                    <a:lnTo>
                      <a:pt x="15" y="96"/>
                    </a:lnTo>
                    <a:lnTo>
                      <a:pt x="30" y="96"/>
                    </a:lnTo>
                    <a:close/>
                    <a:moveTo>
                      <a:pt x="30" y="125"/>
                    </a:moveTo>
                    <a:lnTo>
                      <a:pt x="30" y="140"/>
                    </a:lnTo>
                    <a:lnTo>
                      <a:pt x="15" y="140"/>
                    </a:lnTo>
                    <a:lnTo>
                      <a:pt x="15" y="125"/>
                    </a:lnTo>
                    <a:lnTo>
                      <a:pt x="30" y="125"/>
                    </a:lnTo>
                    <a:close/>
                    <a:moveTo>
                      <a:pt x="30" y="155"/>
                    </a:moveTo>
                    <a:lnTo>
                      <a:pt x="30" y="169"/>
                    </a:lnTo>
                    <a:lnTo>
                      <a:pt x="15" y="169"/>
                    </a:lnTo>
                    <a:lnTo>
                      <a:pt x="15" y="155"/>
                    </a:lnTo>
                    <a:lnTo>
                      <a:pt x="30" y="155"/>
                    </a:lnTo>
                    <a:close/>
                    <a:moveTo>
                      <a:pt x="30" y="184"/>
                    </a:moveTo>
                    <a:lnTo>
                      <a:pt x="30" y="199"/>
                    </a:lnTo>
                    <a:lnTo>
                      <a:pt x="15" y="199"/>
                    </a:lnTo>
                    <a:lnTo>
                      <a:pt x="15" y="184"/>
                    </a:lnTo>
                    <a:lnTo>
                      <a:pt x="30" y="184"/>
                    </a:lnTo>
                    <a:close/>
                    <a:moveTo>
                      <a:pt x="30" y="214"/>
                    </a:moveTo>
                    <a:lnTo>
                      <a:pt x="30" y="228"/>
                    </a:lnTo>
                    <a:lnTo>
                      <a:pt x="15" y="228"/>
                    </a:lnTo>
                    <a:lnTo>
                      <a:pt x="15" y="214"/>
                    </a:lnTo>
                    <a:lnTo>
                      <a:pt x="30" y="214"/>
                    </a:lnTo>
                    <a:close/>
                    <a:moveTo>
                      <a:pt x="30" y="243"/>
                    </a:moveTo>
                    <a:lnTo>
                      <a:pt x="30" y="258"/>
                    </a:lnTo>
                    <a:lnTo>
                      <a:pt x="15" y="258"/>
                    </a:lnTo>
                    <a:lnTo>
                      <a:pt x="15" y="243"/>
                    </a:lnTo>
                    <a:lnTo>
                      <a:pt x="30" y="243"/>
                    </a:lnTo>
                    <a:close/>
                    <a:moveTo>
                      <a:pt x="30" y="272"/>
                    </a:moveTo>
                    <a:lnTo>
                      <a:pt x="30" y="284"/>
                    </a:lnTo>
                    <a:lnTo>
                      <a:pt x="15" y="284"/>
                    </a:lnTo>
                    <a:lnTo>
                      <a:pt x="15" y="272"/>
                    </a:lnTo>
                    <a:lnTo>
                      <a:pt x="30" y="272"/>
                    </a:lnTo>
                    <a:close/>
                    <a:moveTo>
                      <a:pt x="0" y="45"/>
                    </a:moveTo>
                    <a:lnTo>
                      <a:pt x="22" y="0"/>
                    </a:lnTo>
                    <a:lnTo>
                      <a:pt x="44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Line 58"/>
              <p:cNvSpPr>
                <a:spLocks noChangeShapeType="1"/>
              </p:cNvSpPr>
              <p:nvPr/>
            </p:nvSpPr>
            <p:spPr bwMode="auto">
              <a:xfrm>
                <a:off x="859" y="2191"/>
                <a:ext cx="1" cy="166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/>
              <p:cNvSpPr>
                <a:spLocks noEditPoints="1"/>
              </p:cNvSpPr>
              <p:nvPr/>
            </p:nvSpPr>
            <p:spPr bwMode="auto">
              <a:xfrm>
                <a:off x="859" y="2305"/>
                <a:ext cx="695" cy="44"/>
              </a:xfrm>
              <a:custGeom>
                <a:avLst/>
                <a:gdLst>
                  <a:gd name="T0" fmla="*/ 52 w 695"/>
                  <a:gd name="T1" fmla="*/ 15 h 44"/>
                  <a:gd name="T2" fmla="*/ 37 w 695"/>
                  <a:gd name="T3" fmla="*/ 30 h 44"/>
                  <a:gd name="T4" fmla="*/ 67 w 695"/>
                  <a:gd name="T5" fmla="*/ 15 h 44"/>
                  <a:gd name="T6" fmla="*/ 81 w 695"/>
                  <a:gd name="T7" fmla="*/ 30 h 44"/>
                  <a:gd name="T8" fmla="*/ 67 w 695"/>
                  <a:gd name="T9" fmla="*/ 15 h 44"/>
                  <a:gd name="T10" fmla="*/ 111 w 695"/>
                  <a:gd name="T11" fmla="*/ 15 h 44"/>
                  <a:gd name="T12" fmla="*/ 96 w 695"/>
                  <a:gd name="T13" fmla="*/ 30 h 44"/>
                  <a:gd name="T14" fmla="*/ 125 w 695"/>
                  <a:gd name="T15" fmla="*/ 15 h 44"/>
                  <a:gd name="T16" fmla="*/ 140 w 695"/>
                  <a:gd name="T17" fmla="*/ 30 h 44"/>
                  <a:gd name="T18" fmla="*/ 125 w 695"/>
                  <a:gd name="T19" fmla="*/ 15 h 44"/>
                  <a:gd name="T20" fmla="*/ 170 w 695"/>
                  <a:gd name="T21" fmla="*/ 15 h 44"/>
                  <a:gd name="T22" fmla="*/ 155 w 695"/>
                  <a:gd name="T23" fmla="*/ 30 h 44"/>
                  <a:gd name="T24" fmla="*/ 184 w 695"/>
                  <a:gd name="T25" fmla="*/ 15 h 44"/>
                  <a:gd name="T26" fmla="*/ 199 w 695"/>
                  <a:gd name="T27" fmla="*/ 30 h 44"/>
                  <a:gd name="T28" fmla="*/ 184 w 695"/>
                  <a:gd name="T29" fmla="*/ 15 h 44"/>
                  <a:gd name="T30" fmla="*/ 228 w 695"/>
                  <a:gd name="T31" fmla="*/ 15 h 44"/>
                  <a:gd name="T32" fmla="*/ 214 w 695"/>
                  <a:gd name="T33" fmla="*/ 30 h 44"/>
                  <a:gd name="T34" fmla="*/ 243 w 695"/>
                  <a:gd name="T35" fmla="*/ 15 h 44"/>
                  <a:gd name="T36" fmla="*/ 258 w 695"/>
                  <a:gd name="T37" fmla="*/ 30 h 44"/>
                  <a:gd name="T38" fmla="*/ 243 w 695"/>
                  <a:gd name="T39" fmla="*/ 15 h 44"/>
                  <a:gd name="T40" fmla="*/ 287 w 695"/>
                  <a:gd name="T41" fmla="*/ 15 h 44"/>
                  <a:gd name="T42" fmla="*/ 272 w 695"/>
                  <a:gd name="T43" fmla="*/ 30 h 44"/>
                  <a:gd name="T44" fmla="*/ 302 w 695"/>
                  <a:gd name="T45" fmla="*/ 15 h 44"/>
                  <a:gd name="T46" fmla="*/ 317 w 695"/>
                  <a:gd name="T47" fmla="*/ 30 h 44"/>
                  <a:gd name="T48" fmla="*/ 302 w 695"/>
                  <a:gd name="T49" fmla="*/ 15 h 44"/>
                  <a:gd name="T50" fmla="*/ 346 w 695"/>
                  <a:gd name="T51" fmla="*/ 15 h 44"/>
                  <a:gd name="T52" fmla="*/ 331 w 695"/>
                  <a:gd name="T53" fmla="*/ 30 h 44"/>
                  <a:gd name="T54" fmla="*/ 361 w 695"/>
                  <a:gd name="T55" fmla="*/ 15 h 44"/>
                  <a:gd name="T56" fmla="*/ 375 w 695"/>
                  <a:gd name="T57" fmla="*/ 30 h 44"/>
                  <a:gd name="T58" fmla="*/ 361 w 695"/>
                  <a:gd name="T59" fmla="*/ 15 h 44"/>
                  <a:gd name="T60" fmla="*/ 405 w 695"/>
                  <a:gd name="T61" fmla="*/ 15 h 44"/>
                  <a:gd name="T62" fmla="*/ 390 w 695"/>
                  <a:gd name="T63" fmla="*/ 30 h 44"/>
                  <a:gd name="T64" fmla="*/ 420 w 695"/>
                  <a:gd name="T65" fmla="*/ 15 h 44"/>
                  <a:gd name="T66" fmla="*/ 434 w 695"/>
                  <a:gd name="T67" fmla="*/ 30 h 44"/>
                  <a:gd name="T68" fmla="*/ 420 w 695"/>
                  <a:gd name="T69" fmla="*/ 15 h 44"/>
                  <a:gd name="T70" fmla="*/ 464 w 695"/>
                  <a:gd name="T71" fmla="*/ 15 h 44"/>
                  <a:gd name="T72" fmla="*/ 449 w 695"/>
                  <a:gd name="T73" fmla="*/ 30 h 44"/>
                  <a:gd name="T74" fmla="*/ 478 w 695"/>
                  <a:gd name="T75" fmla="*/ 15 h 44"/>
                  <a:gd name="T76" fmla="*/ 493 w 695"/>
                  <a:gd name="T77" fmla="*/ 30 h 44"/>
                  <a:gd name="T78" fmla="*/ 478 w 695"/>
                  <a:gd name="T79" fmla="*/ 15 h 44"/>
                  <a:gd name="T80" fmla="*/ 522 w 695"/>
                  <a:gd name="T81" fmla="*/ 15 h 44"/>
                  <a:gd name="T82" fmla="*/ 508 w 695"/>
                  <a:gd name="T83" fmla="*/ 30 h 44"/>
                  <a:gd name="T84" fmla="*/ 537 w 695"/>
                  <a:gd name="T85" fmla="*/ 15 h 44"/>
                  <a:gd name="T86" fmla="*/ 552 w 695"/>
                  <a:gd name="T87" fmla="*/ 30 h 44"/>
                  <a:gd name="T88" fmla="*/ 537 w 695"/>
                  <a:gd name="T89" fmla="*/ 15 h 44"/>
                  <a:gd name="T90" fmla="*/ 581 w 695"/>
                  <a:gd name="T91" fmla="*/ 15 h 44"/>
                  <a:gd name="T92" fmla="*/ 567 w 695"/>
                  <a:gd name="T93" fmla="*/ 30 h 44"/>
                  <a:gd name="T94" fmla="*/ 596 w 695"/>
                  <a:gd name="T95" fmla="*/ 15 h 44"/>
                  <a:gd name="T96" fmla="*/ 611 w 695"/>
                  <a:gd name="T97" fmla="*/ 30 h 44"/>
                  <a:gd name="T98" fmla="*/ 596 w 695"/>
                  <a:gd name="T99" fmla="*/ 15 h 44"/>
                  <a:gd name="T100" fmla="*/ 640 w 695"/>
                  <a:gd name="T101" fmla="*/ 15 h 44"/>
                  <a:gd name="T102" fmla="*/ 625 w 695"/>
                  <a:gd name="T103" fmla="*/ 30 h 44"/>
                  <a:gd name="T104" fmla="*/ 655 w 695"/>
                  <a:gd name="T105" fmla="*/ 15 h 44"/>
                  <a:gd name="T106" fmla="*/ 670 w 695"/>
                  <a:gd name="T107" fmla="*/ 30 h 44"/>
                  <a:gd name="T108" fmla="*/ 655 w 695"/>
                  <a:gd name="T109" fmla="*/ 15 h 44"/>
                  <a:gd name="T110" fmla="*/ 695 w 695"/>
                  <a:gd name="T111" fmla="*/ 15 h 44"/>
                  <a:gd name="T112" fmla="*/ 684 w 695"/>
                  <a:gd name="T113" fmla="*/ 30 h 44"/>
                  <a:gd name="T114" fmla="*/ 45 w 695"/>
                  <a:gd name="T115" fmla="*/ 44 h 44"/>
                  <a:gd name="T116" fmla="*/ 45 w 695"/>
                  <a:gd name="T117" fmla="*/ 0 h 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5"/>
                  <a:gd name="T178" fmla="*/ 0 h 44"/>
                  <a:gd name="T179" fmla="*/ 695 w 695"/>
                  <a:gd name="T180" fmla="*/ 44 h 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5" h="44">
                    <a:moveTo>
                      <a:pt x="37" y="15"/>
                    </a:moveTo>
                    <a:lnTo>
                      <a:pt x="52" y="15"/>
                    </a:lnTo>
                    <a:lnTo>
                      <a:pt x="52" y="30"/>
                    </a:lnTo>
                    <a:lnTo>
                      <a:pt x="37" y="30"/>
                    </a:lnTo>
                    <a:lnTo>
                      <a:pt x="37" y="15"/>
                    </a:lnTo>
                    <a:close/>
                    <a:moveTo>
                      <a:pt x="67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7" y="30"/>
                    </a:lnTo>
                    <a:lnTo>
                      <a:pt x="67" y="15"/>
                    </a:lnTo>
                    <a:close/>
                    <a:moveTo>
                      <a:pt x="96" y="15"/>
                    </a:moveTo>
                    <a:lnTo>
                      <a:pt x="111" y="15"/>
                    </a:lnTo>
                    <a:lnTo>
                      <a:pt x="111" y="30"/>
                    </a:lnTo>
                    <a:lnTo>
                      <a:pt x="96" y="30"/>
                    </a:lnTo>
                    <a:lnTo>
                      <a:pt x="96" y="15"/>
                    </a:lnTo>
                    <a:close/>
                    <a:moveTo>
                      <a:pt x="125" y="15"/>
                    </a:moveTo>
                    <a:lnTo>
                      <a:pt x="140" y="15"/>
                    </a:lnTo>
                    <a:lnTo>
                      <a:pt x="140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5" y="15"/>
                    </a:moveTo>
                    <a:lnTo>
                      <a:pt x="170" y="15"/>
                    </a:lnTo>
                    <a:lnTo>
                      <a:pt x="170" y="30"/>
                    </a:lnTo>
                    <a:lnTo>
                      <a:pt x="155" y="30"/>
                    </a:lnTo>
                    <a:lnTo>
                      <a:pt x="155" y="15"/>
                    </a:lnTo>
                    <a:close/>
                    <a:moveTo>
                      <a:pt x="184" y="15"/>
                    </a:moveTo>
                    <a:lnTo>
                      <a:pt x="199" y="15"/>
                    </a:lnTo>
                    <a:lnTo>
                      <a:pt x="199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4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4" y="30"/>
                    </a:lnTo>
                    <a:lnTo>
                      <a:pt x="214" y="15"/>
                    </a:lnTo>
                    <a:close/>
                    <a:moveTo>
                      <a:pt x="243" y="15"/>
                    </a:moveTo>
                    <a:lnTo>
                      <a:pt x="258" y="15"/>
                    </a:lnTo>
                    <a:lnTo>
                      <a:pt x="258" y="30"/>
                    </a:lnTo>
                    <a:lnTo>
                      <a:pt x="243" y="30"/>
                    </a:lnTo>
                    <a:lnTo>
                      <a:pt x="243" y="15"/>
                    </a:lnTo>
                    <a:close/>
                    <a:moveTo>
                      <a:pt x="272" y="15"/>
                    </a:moveTo>
                    <a:lnTo>
                      <a:pt x="287" y="15"/>
                    </a:lnTo>
                    <a:lnTo>
                      <a:pt x="287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2" y="15"/>
                    </a:moveTo>
                    <a:lnTo>
                      <a:pt x="317" y="15"/>
                    </a:lnTo>
                    <a:lnTo>
                      <a:pt x="317" y="30"/>
                    </a:lnTo>
                    <a:lnTo>
                      <a:pt x="302" y="30"/>
                    </a:lnTo>
                    <a:lnTo>
                      <a:pt x="302" y="15"/>
                    </a:lnTo>
                    <a:close/>
                    <a:moveTo>
                      <a:pt x="331" y="15"/>
                    </a:moveTo>
                    <a:lnTo>
                      <a:pt x="346" y="15"/>
                    </a:lnTo>
                    <a:lnTo>
                      <a:pt x="346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1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1" y="30"/>
                    </a:lnTo>
                    <a:lnTo>
                      <a:pt x="361" y="15"/>
                    </a:lnTo>
                    <a:close/>
                    <a:moveTo>
                      <a:pt x="390" y="15"/>
                    </a:moveTo>
                    <a:lnTo>
                      <a:pt x="405" y="15"/>
                    </a:lnTo>
                    <a:lnTo>
                      <a:pt x="405" y="30"/>
                    </a:lnTo>
                    <a:lnTo>
                      <a:pt x="390" y="30"/>
                    </a:lnTo>
                    <a:lnTo>
                      <a:pt x="390" y="15"/>
                    </a:lnTo>
                    <a:close/>
                    <a:moveTo>
                      <a:pt x="420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20" y="30"/>
                    </a:lnTo>
                    <a:lnTo>
                      <a:pt x="420" y="15"/>
                    </a:lnTo>
                    <a:close/>
                    <a:moveTo>
                      <a:pt x="449" y="15"/>
                    </a:moveTo>
                    <a:lnTo>
                      <a:pt x="464" y="15"/>
                    </a:lnTo>
                    <a:lnTo>
                      <a:pt x="464" y="30"/>
                    </a:lnTo>
                    <a:lnTo>
                      <a:pt x="449" y="30"/>
                    </a:lnTo>
                    <a:lnTo>
                      <a:pt x="449" y="15"/>
                    </a:lnTo>
                    <a:close/>
                    <a:moveTo>
                      <a:pt x="478" y="15"/>
                    </a:moveTo>
                    <a:lnTo>
                      <a:pt x="493" y="15"/>
                    </a:lnTo>
                    <a:lnTo>
                      <a:pt x="493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8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8" y="30"/>
                    </a:lnTo>
                    <a:lnTo>
                      <a:pt x="508" y="15"/>
                    </a:lnTo>
                    <a:close/>
                    <a:moveTo>
                      <a:pt x="537" y="15"/>
                    </a:moveTo>
                    <a:lnTo>
                      <a:pt x="552" y="15"/>
                    </a:lnTo>
                    <a:lnTo>
                      <a:pt x="552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7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7" y="30"/>
                    </a:lnTo>
                    <a:lnTo>
                      <a:pt x="567" y="15"/>
                    </a:lnTo>
                    <a:close/>
                    <a:moveTo>
                      <a:pt x="596" y="15"/>
                    </a:moveTo>
                    <a:lnTo>
                      <a:pt x="611" y="15"/>
                    </a:lnTo>
                    <a:lnTo>
                      <a:pt x="611" y="30"/>
                    </a:lnTo>
                    <a:lnTo>
                      <a:pt x="596" y="30"/>
                    </a:lnTo>
                    <a:lnTo>
                      <a:pt x="596" y="15"/>
                    </a:lnTo>
                    <a:close/>
                    <a:moveTo>
                      <a:pt x="625" y="15"/>
                    </a:moveTo>
                    <a:lnTo>
                      <a:pt x="640" y="15"/>
                    </a:lnTo>
                    <a:lnTo>
                      <a:pt x="640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5" y="15"/>
                    </a:moveTo>
                    <a:lnTo>
                      <a:pt x="670" y="15"/>
                    </a:lnTo>
                    <a:lnTo>
                      <a:pt x="670" y="30"/>
                    </a:lnTo>
                    <a:lnTo>
                      <a:pt x="655" y="30"/>
                    </a:lnTo>
                    <a:lnTo>
                      <a:pt x="655" y="15"/>
                    </a:lnTo>
                    <a:close/>
                    <a:moveTo>
                      <a:pt x="684" y="15"/>
                    </a:moveTo>
                    <a:lnTo>
                      <a:pt x="695" y="15"/>
                    </a:lnTo>
                    <a:lnTo>
                      <a:pt x="695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45" y="44"/>
                    </a:moveTo>
                    <a:lnTo>
                      <a:pt x="0" y="22"/>
                    </a:lnTo>
                    <a:lnTo>
                      <a:pt x="45" y="0"/>
                    </a:lnTo>
                    <a:lnTo>
                      <a:pt x="45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60"/>
              <p:cNvSpPr>
                <a:spLocks noChangeShapeType="1"/>
              </p:cNvSpPr>
              <p:nvPr/>
            </p:nvSpPr>
            <p:spPr bwMode="auto">
              <a:xfrm>
                <a:off x="4124" y="2220"/>
                <a:ext cx="1" cy="137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79"/>
              <p:cNvSpPr>
                <a:spLocks noEditPoints="1"/>
              </p:cNvSpPr>
              <p:nvPr/>
            </p:nvSpPr>
            <p:spPr bwMode="auto">
              <a:xfrm>
                <a:off x="2336" y="2305"/>
                <a:ext cx="812" cy="44"/>
              </a:xfrm>
              <a:custGeom>
                <a:avLst/>
                <a:gdLst>
                  <a:gd name="T0" fmla="*/ 51 w 812"/>
                  <a:gd name="T1" fmla="*/ 30 h 44"/>
                  <a:gd name="T2" fmla="*/ 66 w 812"/>
                  <a:gd name="T3" fmla="*/ 15 h 44"/>
                  <a:gd name="T4" fmla="*/ 66 w 812"/>
                  <a:gd name="T5" fmla="*/ 30 h 44"/>
                  <a:gd name="T6" fmla="*/ 110 w 812"/>
                  <a:gd name="T7" fmla="*/ 15 h 44"/>
                  <a:gd name="T8" fmla="*/ 95 w 812"/>
                  <a:gd name="T9" fmla="*/ 15 h 44"/>
                  <a:gd name="T10" fmla="*/ 139 w 812"/>
                  <a:gd name="T11" fmla="*/ 30 h 44"/>
                  <a:gd name="T12" fmla="*/ 154 w 812"/>
                  <a:gd name="T13" fmla="*/ 15 h 44"/>
                  <a:gd name="T14" fmla="*/ 154 w 812"/>
                  <a:gd name="T15" fmla="*/ 30 h 44"/>
                  <a:gd name="T16" fmla="*/ 198 w 812"/>
                  <a:gd name="T17" fmla="*/ 15 h 44"/>
                  <a:gd name="T18" fmla="*/ 184 w 812"/>
                  <a:gd name="T19" fmla="*/ 15 h 44"/>
                  <a:gd name="T20" fmla="*/ 228 w 812"/>
                  <a:gd name="T21" fmla="*/ 30 h 44"/>
                  <a:gd name="T22" fmla="*/ 242 w 812"/>
                  <a:gd name="T23" fmla="*/ 15 h 44"/>
                  <a:gd name="T24" fmla="*/ 242 w 812"/>
                  <a:gd name="T25" fmla="*/ 30 h 44"/>
                  <a:gd name="T26" fmla="*/ 286 w 812"/>
                  <a:gd name="T27" fmla="*/ 15 h 44"/>
                  <a:gd name="T28" fmla="*/ 272 w 812"/>
                  <a:gd name="T29" fmla="*/ 15 h 44"/>
                  <a:gd name="T30" fmla="*/ 316 w 812"/>
                  <a:gd name="T31" fmla="*/ 30 h 44"/>
                  <a:gd name="T32" fmla="*/ 331 w 812"/>
                  <a:gd name="T33" fmla="*/ 15 h 44"/>
                  <a:gd name="T34" fmla="*/ 331 w 812"/>
                  <a:gd name="T35" fmla="*/ 30 h 44"/>
                  <a:gd name="T36" fmla="*/ 375 w 812"/>
                  <a:gd name="T37" fmla="*/ 15 h 44"/>
                  <a:gd name="T38" fmla="*/ 360 w 812"/>
                  <a:gd name="T39" fmla="*/ 15 h 44"/>
                  <a:gd name="T40" fmla="*/ 404 w 812"/>
                  <a:gd name="T41" fmla="*/ 30 h 44"/>
                  <a:gd name="T42" fmla="*/ 419 w 812"/>
                  <a:gd name="T43" fmla="*/ 15 h 44"/>
                  <a:gd name="T44" fmla="*/ 419 w 812"/>
                  <a:gd name="T45" fmla="*/ 30 h 44"/>
                  <a:gd name="T46" fmla="*/ 463 w 812"/>
                  <a:gd name="T47" fmla="*/ 15 h 44"/>
                  <a:gd name="T48" fmla="*/ 448 w 812"/>
                  <a:gd name="T49" fmla="*/ 15 h 44"/>
                  <a:gd name="T50" fmla="*/ 492 w 812"/>
                  <a:gd name="T51" fmla="*/ 30 h 44"/>
                  <a:gd name="T52" fmla="*/ 507 w 812"/>
                  <a:gd name="T53" fmla="*/ 15 h 44"/>
                  <a:gd name="T54" fmla="*/ 507 w 812"/>
                  <a:gd name="T55" fmla="*/ 30 h 44"/>
                  <a:gd name="T56" fmla="*/ 551 w 812"/>
                  <a:gd name="T57" fmla="*/ 15 h 44"/>
                  <a:gd name="T58" fmla="*/ 537 w 812"/>
                  <a:gd name="T59" fmla="*/ 15 h 44"/>
                  <a:gd name="T60" fmla="*/ 581 w 812"/>
                  <a:gd name="T61" fmla="*/ 30 h 44"/>
                  <a:gd name="T62" fmla="*/ 595 w 812"/>
                  <a:gd name="T63" fmla="*/ 15 h 44"/>
                  <a:gd name="T64" fmla="*/ 595 w 812"/>
                  <a:gd name="T65" fmla="*/ 30 h 44"/>
                  <a:gd name="T66" fmla="*/ 639 w 812"/>
                  <a:gd name="T67" fmla="*/ 15 h 44"/>
                  <a:gd name="T68" fmla="*/ 625 w 812"/>
                  <a:gd name="T69" fmla="*/ 15 h 44"/>
                  <a:gd name="T70" fmla="*/ 669 w 812"/>
                  <a:gd name="T71" fmla="*/ 30 h 44"/>
                  <a:gd name="T72" fmla="*/ 684 w 812"/>
                  <a:gd name="T73" fmla="*/ 15 h 44"/>
                  <a:gd name="T74" fmla="*/ 684 w 812"/>
                  <a:gd name="T75" fmla="*/ 30 h 44"/>
                  <a:gd name="T76" fmla="*/ 728 w 812"/>
                  <a:gd name="T77" fmla="*/ 15 h 44"/>
                  <a:gd name="T78" fmla="*/ 713 w 812"/>
                  <a:gd name="T79" fmla="*/ 15 h 44"/>
                  <a:gd name="T80" fmla="*/ 757 w 812"/>
                  <a:gd name="T81" fmla="*/ 30 h 44"/>
                  <a:gd name="T82" fmla="*/ 772 w 812"/>
                  <a:gd name="T83" fmla="*/ 15 h 44"/>
                  <a:gd name="T84" fmla="*/ 772 w 812"/>
                  <a:gd name="T85" fmla="*/ 30 h 44"/>
                  <a:gd name="T86" fmla="*/ 812 w 812"/>
                  <a:gd name="T87" fmla="*/ 15 h 44"/>
                  <a:gd name="T88" fmla="*/ 801 w 812"/>
                  <a:gd name="T89" fmla="*/ 15 h 44"/>
                  <a:gd name="T90" fmla="*/ 44 w 812"/>
                  <a:gd name="T91" fmla="*/ 0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2"/>
                  <a:gd name="T139" fmla="*/ 0 h 44"/>
                  <a:gd name="T140" fmla="*/ 812 w 812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2" h="44">
                    <a:moveTo>
                      <a:pt x="36" y="15"/>
                    </a:moveTo>
                    <a:lnTo>
                      <a:pt x="51" y="15"/>
                    </a:lnTo>
                    <a:lnTo>
                      <a:pt x="51" y="30"/>
                    </a:lnTo>
                    <a:lnTo>
                      <a:pt x="36" y="30"/>
                    </a:lnTo>
                    <a:lnTo>
                      <a:pt x="36" y="15"/>
                    </a:lnTo>
                    <a:close/>
                    <a:moveTo>
                      <a:pt x="66" y="15"/>
                    </a:moveTo>
                    <a:lnTo>
                      <a:pt x="81" y="15"/>
                    </a:lnTo>
                    <a:lnTo>
                      <a:pt x="81" y="30"/>
                    </a:lnTo>
                    <a:lnTo>
                      <a:pt x="66" y="30"/>
                    </a:lnTo>
                    <a:lnTo>
                      <a:pt x="66" y="15"/>
                    </a:lnTo>
                    <a:close/>
                    <a:moveTo>
                      <a:pt x="95" y="15"/>
                    </a:moveTo>
                    <a:lnTo>
                      <a:pt x="110" y="15"/>
                    </a:lnTo>
                    <a:lnTo>
                      <a:pt x="110" y="30"/>
                    </a:lnTo>
                    <a:lnTo>
                      <a:pt x="95" y="30"/>
                    </a:lnTo>
                    <a:lnTo>
                      <a:pt x="95" y="15"/>
                    </a:lnTo>
                    <a:close/>
                    <a:moveTo>
                      <a:pt x="125" y="15"/>
                    </a:moveTo>
                    <a:lnTo>
                      <a:pt x="139" y="15"/>
                    </a:lnTo>
                    <a:lnTo>
                      <a:pt x="139" y="30"/>
                    </a:lnTo>
                    <a:lnTo>
                      <a:pt x="125" y="30"/>
                    </a:lnTo>
                    <a:lnTo>
                      <a:pt x="125" y="15"/>
                    </a:lnTo>
                    <a:close/>
                    <a:moveTo>
                      <a:pt x="154" y="15"/>
                    </a:moveTo>
                    <a:lnTo>
                      <a:pt x="169" y="15"/>
                    </a:lnTo>
                    <a:lnTo>
                      <a:pt x="169" y="30"/>
                    </a:lnTo>
                    <a:lnTo>
                      <a:pt x="154" y="30"/>
                    </a:lnTo>
                    <a:lnTo>
                      <a:pt x="154" y="15"/>
                    </a:lnTo>
                    <a:close/>
                    <a:moveTo>
                      <a:pt x="184" y="15"/>
                    </a:moveTo>
                    <a:lnTo>
                      <a:pt x="198" y="15"/>
                    </a:lnTo>
                    <a:lnTo>
                      <a:pt x="198" y="30"/>
                    </a:lnTo>
                    <a:lnTo>
                      <a:pt x="184" y="30"/>
                    </a:lnTo>
                    <a:lnTo>
                      <a:pt x="184" y="15"/>
                    </a:lnTo>
                    <a:close/>
                    <a:moveTo>
                      <a:pt x="213" y="15"/>
                    </a:moveTo>
                    <a:lnTo>
                      <a:pt x="228" y="15"/>
                    </a:lnTo>
                    <a:lnTo>
                      <a:pt x="228" y="30"/>
                    </a:lnTo>
                    <a:lnTo>
                      <a:pt x="213" y="30"/>
                    </a:lnTo>
                    <a:lnTo>
                      <a:pt x="213" y="15"/>
                    </a:lnTo>
                    <a:close/>
                    <a:moveTo>
                      <a:pt x="242" y="15"/>
                    </a:moveTo>
                    <a:lnTo>
                      <a:pt x="257" y="15"/>
                    </a:lnTo>
                    <a:lnTo>
                      <a:pt x="257" y="30"/>
                    </a:lnTo>
                    <a:lnTo>
                      <a:pt x="242" y="30"/>
                    </a:lnTo>
                    <a:lnTo>
                      <a:pt x="242" y="15"/>
                    </a:lnTo>
                    <a:close/>
                    <a:moveTo>
                      <a:pt x="272" y="15"/>
                    </a:moveTo>
                    <a:lnTo>
                      <a:pt x="286" y="15"/>
                    </a:lnTo>
                    <a:lnTo>
                      <a:pt x="286" y="30"/>
                    </a:lnTo>
                    <a:lnTo>
                      <a:pt x="272" y="30"/>
                    </a:lnTo>
                    <a:lnTo>
                      <a:pt x="272" y="15"/>
                    </a:lnTo>
                    <a:close/>
                    <a:moveTo>
                      <a:pt x="301" y="15"/>
                    </a:moveTo>
                    <a:lnTo>
                      <a:pt x="316" y="15"/>
                    </a:lnTo>
                    <a:lnTo>
                      <a:pt x="316" y="30"/>
                    </a:lnTo>
                    <a:lnTo>
                      <a:pt x="301" y="30"/>
                    </a:lnTo>
                    <a:lnTo>
                      <a:pt x="301" y="15"/>
                    </a:lnTo>
                    <a:close/>
                    <a:moveTo>
                      <a:pt x="331" y="15"/>
                    </a:moveTo>
                    <a:lnTo>
                      <a:pt x="345" y="15"/>
                    </a:lnTo>
                    <a:lnTo>
                      <a:pt x="345" y="30"/>
                    </a:lnTo>
                    <a:lnTo>
                      <a:pt x="331" y="30"/>
                    </a:lnTo>
                    <a:lnTo>
                      <a:pt x="331" y="15"/>
                    </a:lnTo>
                    <a:close/>
                    <a:moveTo>
                      <a:pt x="360" y="15"/>
                    </a:moveTo>
                    <a:lnTo>
                      <a:pt x="375" y="15"/>
                    </a:lnTo>
                    <a:lnTo>
                      <a:pt x="375" y="30"/>
                    </a:lnTo>
                    <a:lnTo>
                      <a:pt x="360" y="30"/>
                    </a:lnTo>
                    <a:lnTo>
                      <a:pt x="360" y="15"/>
                    </a:lnTo>
                    <a:close/>
                    <a:moveTo>
                      <a:pt x="389" y="15"/>
                    </a:moveTo>
                    <a:lnTo>
                      <a:pt x="404" y="15"/>
                    </a:lnTo>
                    <a:lnTo>
                      <a:pt x="404" y="30"/>
                    </a:lnTo>
                    <a:lnTo>
                      <a:pt x="389" y="30"/>
                    </a:lnTo>
                    <a:lnTo>
                      <a:pt x="389" y="15"/>
                    </a:lnTo>
                    <a:close/>
                    <a:moveTo>
                      <a:pt x="419" y="15"/>
                    </a:moveTo>
                    <a:lnTo>
                      <a:pt x="434" y="15"/>
                    </a:lnTo>
                    <a:lnTo>
                      <a:pt x="434" y="30"/>
                    </a:lnTo>
                    <a:lnTo>
                      <a:pt x="419" y="30"/>
                    </a:lnTo>
                    <a:lnTo>
                      <a:pt x="419" y="15"/>
                    </a:lnTo>
                    <a:close/>
                    <a:moveTo>
                      <a:pt x="448" y="15"/>
                    </a:moveTo>
                    <a:lnTo>
                      <a:pt x="463" y="15"/>
                    </a:lnTo>
                    <a:lnTo>
                      <a:pt x="463" y="30"/>
                    </a:lnTo>
                    <a:lnTo>
                      <a:pt x="448" y="30"/>
                    </a:lnTo>
                    <a:lnTo>
                      <a:pt x="448" y="15"/>
                    </a:lnTo>
                    <a:close/>
                    <a:moveTo>
                      <a:pt x="478" y="15"/>
                    </a:moveTo>
                    <a:lnTo>
                      <a:pt x="492" y="15"/>
                    </a:lnTo>
                    <a:lnTo>
                      <a:pt x="492" y="30"/>
                    </a:lnTo>
                    <a:lnTo>
                      <a:pt x="478" y="30"/>
                    </a:lnTo>
                    <a:lnTo>
                      <a:pt x="478" y="15"/>
                    </a:lnTo>
                    <a:close/>
                    <a:moveTo>
                      <a:pt x="507" y="15"/>
                    </a:moveTo>
                    <a:lnTo>
                      <a:pt x="522" y="15"/>
                    </a:lnTo>
                    <a:lnTo>
                      <a:pt x="522" y="30"/>
                    </a:lnTo>
                    <a:lnTo>
                      <a:pt x="507" y="30"/>
                    </a:lnTo>
                    <a:lnTo>
                      <a:pt x="507" y="15"/>
                    </a:lnTo>
                    <a:close/>
                    <a:moveTo>
                      <a:pt x="537" y="15"/>
                    </a:moveTo>
                    <a:lnTo>
                      <a:pt x="551" y="15"/>
                    </a:lnTo>
                    <a:lnTo>
                      <a:pt x="551" y="30"/>
                    </a:lnTo>
                    <a:lnTo>
                      <a:pt x="537" y="30"/>
                    </a:lnTo>
                    <a:lnTo>
                      <a:pt x="537" y="15"/>
                    </a:lnTo>
                    <a:close/>
                    <a:moveTo>
                      <a:pt x="566" y="15"/>
                    </a:moveTo>
                    <a:lnTo>
                      <a:pt x="581" y="15"/>
                    </a:lnTo>
                    <a:lnTo>
                      <a:pt x="581" y="30"/>
                    </a:lnTo>
                    <a:lnTo>
                      <a:pt x="566" y="30"/>
                    </a:lnTo>
                    <a:lnTo>
                      <a:pt x="566" y="15"/>
                    </a:lnTo>
                    <a:close/>
                    <a:moveTo>
                      <a:pt x="595" y="15"/>
                    </a:moveTo>
                    <a:lnTo>
                      <a:pt x="610" y="15"/>
                    </a:lnTo>
                    <a:lnTo>
                      <a:pt x="610" y="30"/>
                    </a:lnTo>
                    <a:lnTo>
                      <a:pt x="595" y="30"/>
                    </a:lnTo>
                    <a:lnTo>
                      <a:pt x="595" y="15"/>
                    </a:lnTo>
                    <a:close/>
                    <a:moveTo>
                      <a:pt x="625" y="15"/>
                    </a:moveTo>
                    <a:lnTo>
                      <a:pt x="639" y="15"/>
                    </a:lnTo>
                    <a:lnTo>
                      <a:pt x="639" y="30"/>
                    </a:lnTo>
                    <a:lnTo>
                      <a:pt x="625" y="30"/>
                    </a:lnTo>
                    <a:lnTo>
                      <a:pt x="625" y="15"/>
                    </a:lnTo>
                    <a:close/>
                    <a:moveTo>
                      <a:pt x="654" y="15"/>
                    </a:moveTo>
                    <a:lnTo>
                      <a:pt x="669" y="15"/>
                    </a:lnTo>
                    <a:lnTo>
                      <a:pt x="669" y="30"/>
                    </a:lnTo>
                    <a:lnTo>
                      <a:pt x="654" y="30"/>
                    </a:lnTo>
                    <a:lnTo>
                      <a:pt x="654" y="15"/>
                    </a:lnTo>
                    <a:close/>
                    <a:moveTo>
                      <a:pt x="684" y="15"/>
                    </a:moveTo>
                    <a:lnTo>
                      <a:pt x="698" y="15"/>
                    </a:lnTo>
                    <a:lnTo>
                      <a:pt x="698" y="30"/>
                    </a:lnTo>
                    <a:lnTo>
                      <a:pt x="684" y="30"/>
                    </a:lnTo>
                    <a:lnTo>
                      <a:pt x="684" y="15"/>
                    </a:lnTo>
                    <a:close/>
                    <a:moveTo>
                      <a:pt x="713" y="15"/>
                    </a:moveTo>
                    <a:lnTo>
                      <a:pt x="728" y="15"/>
                    </a:lnTo>
                    <a:lnTo>
                      <a:pt x="728" y="30"/>
                    </a:lnTo>
                    <a:lnTo>
                      <a:pt x="713" y="30"/>
                    </a:lnTo>
                    <a:lnTo>
                      <a:pt x="713" y="15"/>
                    </a:lnTo>
                    <a:close/>
                    <a:moveTo>
                      <a:pt x="742" y="15"/>
                    </a:moveTo>
                    <a:lnTo>
                      <a:pt x="757" y="15"/>
                    </a:lnTo>
                    <a:lnTo>
                      <a:pt x="757" y="30"/>
                    </a:lnTo>
                    <a:lnTo>
                      <a:pt x="742" y="30"/>
                    </a:lnTo>
                    <a:lnTo>
                      <a:pt x="742" y="15"/>
                    </a:lnTo>
                    <a:close/>
                    <a:moveTo>
                      <a:pt x="772" y="15"/>
                    </a:moveTo>
                    <a:lnTo>
                      <a:pt x="787" y="15"/>
                    </a:lnTo>
                    <a:lnTo>
                      <a:pt x="787" y="30"/>
                    </a:lnTo>
                    <a:lnTo>
                      <a:pt x="772" y="30"/>
                    </a:lnTo>
                    <a:lnTo>
                      <a:pt x="772" y="15"/>
                    </a:lnTo>
                    <a:close/>
                    <a:moveTo>
                      <a:pt x="801" y="15"/>
                    </a:moveTo>
                    <a:lnTo>
                      <a:pt x="812" y="15"/>
                    </a:lnTo>
                    <a:lnTo>
                      <a:pt x="812" y="30"/>
                    </a:lnTo>
                    <a:lnTo>
                      <a:pt x="801" y="30"/>
                    </a:lnTo>
                    <a:lnTo>
                      <a:pt x="801" y="15"/>
                    </a:lnTo>
                    <a:close/>
                    <a:moveTo>
                      <a:pt x="44" y="44"/>
                    </a:moveTo>
                    <a:lnTo>
                      <a:pt x="0" y="22"/>
                    </a:lnTo>
                    <a:lnTo>
                      <a:pt x="44" y="0"/>
                    </a:lnTo>
                    <a:lnTo>
                      <a:pt x="44" y="44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Rectangle 80"/>
              <p:cNvSpPr>
                <a:spLocks noChangeArrowheads="1"/>
              </p:cNvSpPr>
              <p:nvPr/>
            </p:nvSpPr>
            <p:spPr bwMode="auto">
              <a:xfrm>
                <a:off x="1585" y="2281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hs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2" name="Rectangle 81"/>
              <p:cNvSpPr>
                <a:spLocks noChangeArrowheads="1"/>
              </p:cNvSpPr>
              <p:nvPr/>
            </p:nvSpPr>
            <p:spPr bwMode="auto">
              <a:xfrm>
                <a:off x="3189" y="2264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hr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4088" y="978"/>
                <a:ext cx="314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vr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4091" y="1730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vs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1587" y="1093"/>
                <a:ext cx="673" cy="133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</a:endParaRPr>
              </a:p>
            </p:txBody>
          </p:sp>
          <p:sp>
            <p:nvSpPr>
              <p:cNvPr id="86" name="Freeform 85"/>
              <p:cNvSpPr>
                <a:spLocks noEditPoints="1"/>
              </p:cNvSpPr>
              <p:nvPr/>
            </p:nvSpPr>
            <p:spPr bwMode="auto">
              <a:xfrm>
                <a:off x="2165" y="1237"/>
                <a:ext cx="98" cy="208"/>
              </a:xfrm>
              <a:custGeom>
                <a:avLst/>
                <a:gdLst>
                  <a:gd name="T0" fmla="*/ 14 w 98"/>
                  <a:gd name="T1" fmla="*/ 0 h 208"/>
                  <a:gd name="T2" fmla="*/ 88 w 98"/>
                  <a:gd name="T3" fmla="*/ 172 h 208"/>
                  <a:gd name="T4" fmla="*/ 74 w 98"/>
                  <a:gd name="T5" fmla="*/ 178 h 208"/>
                  <a:gd name="T6" fmla="*/ 0 w 98"/>
                  <a:gd name="T7" fmla="*/ 6 h 208"/>
                  <a:gd name="T8" fmla="*/ 14 w 98"/>
                  <a:gd name="T9" fmla="*/ 0 h 208"/>
                  <a:gd name="T10" fmla="*/ 98 w 98"/>
                  <a:gd name="T11" fmla="*/ 159 h 208"/>
                  <a:gd name="T12" fmla="*/ 95 w 98"/>
                  <a:gd name="T13" fmla="*/ 208 h 208"/>
                  <a:gd name="T14" fmla="*/ 58 w 98"/>
                  <a:gd name="T15" fmla="*/ 177 h 208"/>
                  <a:gd name="T16" fmla="*/ 98 w 98"/>
                  <a:gd name="T17" fmla="*/ 159 h 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8"/>
                  <a:gd name="T28" fmla="*/ 0 h 208"/>
                  <a:gd name="T29" fmla="*/ 98 w 98"/>
                  <a:gd name="T30" fmla="*/ 208 h 2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8" h="208">
                    <a:moveTo>
                      <a:pt x="14" y="0"/>
                    </a:moveTo>
                    <a:lnTo>
                      <a:pt x="88" y="172"/>
                    </a:lnTo>
                    <a:lnTo>
                      <a:pt x="74" y="178"/>
                    </a:lnTo>
                    <a:lnTo>
                      <a:pt x="0" y="6"/>
                    </a:lnTo>
                    <a:lnTo>
                      <a:pt x="14" y="0"/>
                    </a:lnTo>
                    <a:close/>
                    <a:moveTo>
                      <a:pt x="98" y="159"/>
                    </a:moveTo>
                    <a:lnTo>
                      <a:pt x="95" y="208"/>
                    </a:lnTo>
                    <a:lnTo>
                      <a:pt x="58" y="177"/>
                    </a:lnTo>
                    <a:lnTo>
                      <a:pt x="98" y="159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87" name="Group 71"/>
              <p:cNvGrpSpPr>
                <a:grpSpLocks/>
              </p:cNvGrpSpPr>
              <p:nvPr/>
            </p:nvGrpSpPr>
            <p:grpSpPr bwMode="auto">
              <a:xfrm>
                <a:off x="2286" y="1529"/>
                <a:ext cx="88" cy="88"/>
                <a:chOff x="2286" y="1529"/>
                <a:chExt cx="88" cy="88"/>
              </a:xfrm>
            </p:grpSpPr>
            <p:sp>
              <p:nvSpPr>
                <p:cNvPr id="113" name="Oval 69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</a:endParaRPr>
                </a:p>
              </p:txBody>
            </p:sp>
            <p:sp>
              <p:nvSpPr>
                <p:cNvPr id="115" name="Oval 70"/>
                <p:cNvSpPr>
                  <a:spLocks noChangeArrowheads="1"/>
                </p:cNvSpPr>
                <p:nvPr/>
              </p:nvSpPr>
              <p:spPr bwMode="auto">
                <a:xfrm>
                  <a:off x="2286" y="1529"/>
                  <a:ext cx="88" cy="88"/>
                </a:xfrm>
                <a:prstGeom prst="ellipse">
                  <a:avLst/>
                </a:prstGeom>
                <a:noFill/>
                <a:ln w="4" cap="rnd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n-US" altLang="en-US" sz="4000">
                    <a:solidFill>
                      <a:srgbClr val="EEECE1"/>
                    </a:solidFill>
                  </a:endParaRPr>
                </a:p>
              </p:txBody>
            </p:sp>
          </p:grpSp>
          <p:sp>
            <p:nvSpPr>
              <p:cNvPr id="88" name="Rectangle 72"/>
              <p:cNvSpPr>
                <a:spLocks noChangeArrowheads="1"/>
              </p:cNvSpPr>
              <p:nvPr/>
            </p:nvSpPr>
            <p:spPr bwMode="auto">
              <a:xfrm>
                <a:off x="769" y="1651"/>
                <a:ext cx="374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</a:endParaRPr>
              </a:p>
            </p:txBody>
          </p:sp>
          <p:sp>
            <p:nvSpPr>
              <p:cNvPr id="89" name="Rectangle 73"/>
              <p:cNvSpPr>
                <a:spLocks noChangeArrowheads="1"/>
              </p:cNvSpPr>
              <p:nvPr/>
            </p:nvSpPr>
            <p:spPr bwMode="auto">
              <a:xfrm>
                <a:off x="717" y="1586"/>
                <a:ext cx="668" cy="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Stream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0" name="Freeform 74"/>
              <p:cNvSpPr>
                <a:spLocks noEditPoints="1"/>
              </p:cNvSpPr>
              <p:nvPr/>
            </p:nvSpPr>
            <p:spPr bwMode="auto">
              <a:xfrm>
                <a:off x="837" y="1809"/>
                <a:ext cx="44" cy="382"/>
              </a:xfrm>
              <a:custGeom>
                <a:avLst/>
                <a:gdLst>
                  <a:gd name="T0" fmla="*/ 30 w 44"/>
                  <a:gd name="T1" fmla="*/ 0 h 382"/>
                  <a:gd name="T2" fmla="*/ 30 w 44"/>
                  <a:gd name="T3" fmla="*/ 345 h 382"/>
                  <a:gd name="T4" fmla="*/ 15 w 44"/>
                  <a:gd name="T5" fmla="*/ 345 h 382"/>
                  <a:gd name="T6" fmla="*/ 15 w 44"/>
                  <a:gd name="T7" fmla="*/ 0 h 382"/>
                  <a:gd name="T8" fmla="*/ 30 w 44"/>
                  <a:gd name="T9" fmla="*/ 0 h 382"/>
                  <a:gd name="T10" fmla="*/ 44 w 44"/>
                  <a:gd name="T11" fmla="*/ 338 h 382"/>
                  <a:gd name="T12" fmla="*/ 22 w 44"/>
                  <a:gd name="T13" fmla="*/ 382 h 382"/>
                  <a:gd name="T14" fmla="*/ 0 w 44"/>
                  <a:gd name="T15" fmla="*/ 338 h 382"/>
                  <a:gd name="T16" fmla="*/ 44 w 44"/>
                  <a:gd name="T17" fmla="*/ 338 h 38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382"/>
                  <a:gd name="T29" fmla="*/ 44 w 44"/>
                  <a:gd name="T30" fmla="*/ 382 h 38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382">
                    <a:moveTo>
                      <a:pt x="30" y="0"/>
                    </a:moveTo>
                    <a:lnTo>
                      <a:pt x="30" y="345"/>
                    </a:lnTo>
                    <a:lnTo>
                      <a:pt x="15" y="34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338"/>
                    </a:moveTo>
                    <a:lnTo>
                      <a:pt x="22" y="382"/>
                    </a:lnTo>
                    <a:lnTo>
                      <a:pt x="0" y="338"/>
                    </a:lnTo>
                    <a:lnTo>
                      <a:pt x="44" y="33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75"/>
              <p:cNvSpPr>
                <a:spLocks noEditPoints="1"/>
              </p:cNvSpPr>
              <p:nvPr/>
            </p:nvSpPr>
            <p:spPr bwMode="auto">
              <a:xfrm>
                <a:off x="2325" y="957"/>
                <a:ext cx="11" cy="1400"/>
              </a:xfrm>
              <a:custGeom>
                <a:avLst/>
                <a:gdLst>
                  <a:gd name="T0" fmla="*/ 0 w 11"/>
                  <a:gd name="T1" fmla="*/ 1378 h 1400"/>
                  <a:gd name="T2" fmla="*/ 0 w 11"/>
                  <a:gd name="T3" fmla="*/ 1345 h 1400"/>
                  <a:gd name="T4" fmla="*/ 11 w 11"/>
                  <a:gd name="T5" fmla="*/ 1322 h 1400"/>
                  <a:gd name="T6" fmla="*/ 11 w 11"/>
                  <a:gd name="T7" fmla="*/ 1311 h 1400"/>
                  <a:gd name="T8" fmla="*/ 0 w 11"/>
                  <a:gd name="T9" fmla="*/ 1289 h 1400"/>
                  <a:gd name="T10" fmla="*/ 0 w 11"/>
                  <a:gd name="T11" fmla="*/ 1245 h 1400"/>
                  <a:gd name="T12" fmla="*/ 0 w 11"/>
                  <a:gd name="T13" fmla="*/ 1212 h 1400"/>
                  <a:gd name="T14" fmla="*/ 11 w 11"/>
                  <a:gd name="T15" fmla="*/ 1190 h 1400"/>
                  <a:gd name="T16" fmla="*/ 11 w 11"/>
                  <a:gd name="T17" fmla="*/ 1179 h 1400"/>
                  <a:gd name="T18" fmla="*/ 0 w 11"/>
                  <a:gd name="T19" fmla="*/ 1157 h 1400"/>
                  <a:gd name="T20" fmla="*/ 0 w 11"/>
                  <a:gd name="T21" fmla="*/ 1113 h 1400"/>
                  <a:gd name="T22" fmla="*/ 0 w 11"/>
                  <a:gd name="T23" fmla="*/ 1080 h 1400"/>
                  <a:gd name="T24" fmla="*/ 11 w 11"/>
                  <a:gd name="T25" fmla="*/ 1058 h 1400"/>
                  <a:gd name="T26" fmla="*/ 11 w 11"/>
                  <a:gd name="T27" fmla="*/ 1047 h 1400"/>
                  <a:gd name="T28" fmla="*/ 0 w 11"/>
                  <a:gd name="T29" fmla="*/ 1025 h 1400"/>
                  <a:gd name="T30" fmla="*/ 0 w 11"/>
                  <a:gd name="T31" fmla="*/ 981 h 1400"/>
                  <a:gd name="T32" fmla="*/ 0 w 11"/>
                  <a:gd name="T33" fmla="*/ 948 h 1400"/>
                  <a:gd name="T34" fmla="*/ 11 w 11"/>
                  <a:gd name="T35" fmla="*/ 926 h 1400"/>
                  <a:gd name="T36" fmla="*/ 11 w 11"/>
                  <a:gd name="T37" fmla="*/ 915 h 1400"/>
                  <a:gd name="T38" fmla="*/ 0 w 11"/>
                  <a:gd name="T39" fmla="*/ 893 h 1400"/>
                  <a:gd name="T40" fmla="*/ 0 w 11"/>
                  <a:gd name="T41" fmla="*/ 848 h 1400"/>
                  <a:gd name="T42" fmla="*/ 0 w 11"/>
                  <a:gd name="T43" fmla="*/ 815 h 1400"/>
                  <a:gd name="T44" fmla="*/ 11 w 11"/>
                  <a:gd name="T45" fmla="*/ 793 h 1400"/>
                  <a:gd name="T46" fmla="*/ 11 w 11"/>
                  <a:gd name="T47" fmla="*/ 782 h 1400"/>
                  <a:gd name="T48" fmla="*/ 0 w 11"/>
                  <a:gd name="T49" fmla="*/ 760 h 1400"/>
                  <a:gd name="T50" fmla="*/ 0 w 11"/>
                  <a:gd name="T51" fmla="*/ 716 h 1400"/>
                  <a:gd name="T52" fmla="*/ 0 w 11"/>
                  <a:gd name="T53" fmla="*/ 683 h 1400"/>
                  <a:gd name="T54" fmla="*/ 11 w 11"/>
                  <a:gd name="T55" fmla="*/ 661 h 1400"/>
                  <a:gd name="T56" fmla="*/ 11 w 11"/>
                  <a:gd name="T57" fmla="*/ 650 h 1400"/>
                  <a:gd name="T58" fmla="*/ 0 w 11"/>
                  <a:gd name="T59" fmla="*/ 628 h 1400"/>
                  <a:gd name="T60" fmla="*/ 0 w 11"/>
                  <a:gd name="T61" fmla="*/ 584 h 1400"/>
                  <a:gd name="T62" fmla="*/ 0 w 11"/>
                  <a:gd name="T63" fmla="*/ 551 h 1400"/>
                  <a:gd name="T64" fmla="*/ 11 w 11"/>
                  <a:gd name="T65" fmla="*/ 529 h 1400"/>
                  <a:gd name="T66" fmla="*/ 11 w 11"/>
                  <a:gd name="T67" fmla="*/ 518 h 1400"/>
                  <a:gd name="T68" fmla="*/ 0 w 11"/>
                  <a:gd name="T69" fmla="*/ 496 h 1400"/>
                  <a:gd name="T70" fmla="*/ 0 w 11"/>
                  <a:gd name="T71" fmla="*/ 452 h 1400"/>
                  <a:gd name="T72" fmla="*/ 0 w 11"/>
                  <a:gd name="T73" fmla="*/ 419 h 1400"/>
                  <a:gd name="T74" fmla="*/ 11 w 11"/>
                  <a:gd name="T75" fmla="*/ 397 h 1400"/>
                  <a:gd name="T76" fmla="*/ 11 w 11"/>
                  <a:gd name="T77" fmla="*/ 386 h 1400"/>
                  <a:gd name="T78" fmla="*/ 0 w 11"/>
                  <a:gd name="T79" fmla="*/ 363 h 1400"/>
                  <a:gd name="T80" fmla="*/ 0 w 11"/>
                  <a:gd name="T81" fmla="*/ 319 h 1400"/>
                  <a:gd name="T82" fmla="*/ 0 w 11"/>
                  <a:gd name="T83" fmla="*/ 286 h 1400"/>
                  <a:gd name="T84" fmla="*/ 11 w 11"/>
                  <a:gd name="T85" fmla="*/ 264 h 1400"/>
                  <a:gd name="T86" fmla="*/ 11 w 11"/>
                  <a:gd name="T87" fmla="*/ 253 h 1400"/>
                  <a:gd name="T88" fmla="*/ 0 w 11"/>
                  <a:gd name="T89" fmla="*/ 231 h 1400"/>
                  <a:gd name="T90" fmla="*/ 0 w 11"/>
                  <a:gd name="T91" fmla="*/ 187 h 1400"/>
                  <a:gd name="T92" fmla="*/ 0 w 11"/>
                  <a:gd name="T93" fmla="*/ 154 h 1400"/>
                  <a:gd name="T94" fmla="*/ 11 w 11"/>
                  <a:gd name="T95" fmla="*/ 132 h 1400"/>
                  <a:gd name="T96" fmla="*/ 11 w 11"/>
                  <a:gd name="T97" fmla="*/ 121 h 1400"/>
                  <a:gd name="T98" fmla="*/ 0 w 11"/>
                  <a:gd name="T99" fmla="*/ 99 h 1400"/>
                  <a:gd name="T100" fmla="*/ 0 w 11"/>
                  <a:gd name="T101" fmla="*/ 55 h 1400"/>
                  <a:gd name="T102" fmla="*/ 0 w 11"/>
                  <a:gd name="T103" fmla="*/ 22 h 1400"/>
                  <a:gd name="T104" fmla="*/ 11 w 11"/>
                  <a:gd name="T105" fmla="*/ 0 h 14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"/>
                  <a:gd name="T160" fmla="*/ 0 h 1400"/>
                  <a:gd name="T161" fmla="*/ 11 w 11"/>
                  <a:gd name="T162" fmla="*/ 1400 h 14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" h="1400">
                    <a:moveTo>
                      <a:pt x="0" y="1400"/>
                    </a:moveTo>
                    <a:lnTo>
                      <a:pt x="0" y="1389"/>
                    </a:lnTo>
                    <a:lnTo>
                      <a:pt x="11" y="1389"/>
                    </a:lnTo>
                    <a:lnTo>
                      <a:pt x="11" y="1400"/>
                    </a:lnTo>
                    <a:lnTo>
                      <a:pt x="0" y="1400"/>
                    </a:lnTo>
                    <a:close/>
                    <a:moveTo>
                      <a:pt x="0" y="1378"/>
                    </a:moveTo>
                    <a:lnTo>
                      <a:pt x="0" y="1367"/>
                    </a:lnTo>
                    <a:lnTo>
                      <a:pt x="11" y="1367"/>
                    </a:lnTo>
                    <a:lnTo>
                      <a:pt x="11" y="1378"/>
                    </a:lnTo>
                    <a:lnTo>
                      <a:pt x="0" y="1378"/>
                    </a:lnTo>
                    <a:close/>
                    <a:moveTo>
                      <a:pt x="0" y="1356"/>
                    </a:moveTo>
                    <a:lnTo>
                      <a:pt x="0" y="1345"/>
                    </a:lnTo>
                    <a:lnTo>
                      <a:pt x="11" y="1345"/>
                    </a:lnTo>
                    <a:lnTo>
                      <a:pt x="11" y="1356"/>
                    </a:lnTo>
                    <a:lnTo>
                      <a:pt x="0" y="1356"/>
                    </a:lnTo>
                    <a:close/>
                    <a:moveTo>
                      <a:pt x="0" y="1333"/>
                    </a:moveTo>
                    <a:lnTo>
                      <a:pt x="0" y="1322"/>
                    </a:lnTo>
                    <a:lnTo>
                      <a:pt x="11" y="1322"/>
                    </a:lnTo>
                    <a:lnTo>
                      <a:pt x="11" y="1333"/>
                    </a:lnTo>
                    <a:lnTo>
                      <a:pt x="0" y="1333"/>
                    </a:lnTo>
                    <a:close/>
                    <a:moveTo>
                      <a:pt x="0" y="1311"/>
                    </a:moveTo>
                    <a:lnTo>
                      <a:pt x="0" y="1300"/>
                    </a:lnTo>
                    <a:lnTo>
                      <a:pt x="11" y="1300"/>
                    </a:lnTo>
                    <a:lnTo>
                      <a:pt x="11" y="1311"/>
                    </a:lnTo>
                    <a:lnTo>
                      <a:pt x="0" y="1311"/>
                    </a:lnTo>
                    <a:close/>
                    <a:moveTo>
                      <a:pt x="0" y="1289"/>
                    </a:moveTo>
                    <a:lnTo>
                      <a:pt x="0" y="1278"/>
                    </a:lnTo>
                    <a:lnTo>
                      <a:pt x="11" y="1278"/>
                    </a:lnTo>
                    <a:lnTo>
                      <a:pt x="11" y="1289"/>
                    </a:lnTo>
                    <a:lnTo>
                      <a:pt x="0" y="1289"/>
                    </a:lnTo>
                    <a:close/>
                    <a:moveTo>
                      <a:pt x="0" y="1267"/>
                    </a:moveTo>
                    <a:lnTo>
                      <a:pt x="0" y="1256"/>
                    </a:lnTo>
                    <a:lnTo>
                      <a:pt x="11" y="1256"/>
                    </a:lnTo>
                    <a:lnTo>
                      <a:pt x="11" y="1267"/>
                    </a:lnTo>
                    <a:lnTo>
                      <a:pt x="0" y="1267"/>
                    </a:lnTo>
                    <a:close/>
                    <a:moveTo>
                      <a:pt x="0" y="1245"/>
                    </a:moveTo>
                    <a:lnTo>
                      <a:pt x="0" y="1234"/>
                    </a:lnTo>
                    <a:lnTo>
                      <a:pt x="11" y="1234"/>
                    </a:lnTo>
                    <a:lnTo>
                      <a:pt x="11" y="1245"/>
                    </a:lnTo>
                    <a:lnTo>
                      <a:pt x="0" y="1245"/>
                    </a:lnTo>
                    <a:close/>
                    <a:moveTo>
                      <a:pt x="0" y="1223"/>
                    </a:moveTo>
                    <a:lnTo>
                      <a:pt x="0" y="1212"/>
                    </a:lnTo>
                    <a:lnTo>
                      <a:pt x="11" y="1212"/>
                    </a:lnTo>
                    <a:lnTo>
                      <a:pt x="11" y="1223"/>
                    </a:lnTo>
                    <a:lnTo>
                      <a:pt x="0" y="1223"/>
                    </a:lnTo>
                    <a:close/>
                    <a:moveTo>
                      <a:pt x="0" y="1201"/>
                    </a:moveTo>
                    <a:lnTo>
                      <a:pt x="0" y="1190"/>
                    </a:lnTo>
                    <a:lnTo>
                      <a:pt x="11" y="1190"/>
                    </a:lnTo>
                    <a:lnTo>
                      <a:pt x="11" y="1201"/>
                    </a:lnTo>
                    <a:lnTo>
                      <a:pt x="0" y="1201"/>
                    </a:lnTo>
                    <a:close/>
                    <a:moveTo>
                      <a:pt x="0" y="1179"/>
                    </a:moveTo>
                    <a:lnTo>
                      <a:pt x="0" y="1168"/>
                    </a:lnTo>
                    <a:lnTo>
                      <a:pt x="11" y="1168"/>
                    </a:lnTo>
                    <a:lnTo>
                      <a:pt x="11" y="1179"/>
                    </a:lnTo>
                    <a:lnTo>
                      <a:pt x="0" y="1179"/>
                    </a:lnTo>
                    <a:close/>
                    <a:moveTo>
                      <a:pt x="0" y="1157"/>
                    </a:moveTo>
                    <a:lnTo>
                      <a:pt x="0" y="1146"/>
                    </a:lnTo>
                    <a:lnTo>
                      <a:pt x="11" y="1146"/>
                    </a:lnTo>
                    <a:lnTo>
                      <a:pt x="11" y="1157"/>
                    </a:lnTo>
                    <a:lnTo>
                      <a:pt x="0" y="1157"/>
                    </a:lnTo>
                    <a:close/>
                    <a:moveTo>
                      <a:pt x="0" y="1135"/>
                    </a:moveTo>
                    <a:lnTo>
                      <a:pt x="0" y="1124"/>
                    </a:lnTo>
                    <a:lnTo>
                      <a:pt x="11" y="1124"/>
                    </a:lnTo>
                    <a:lnTo>
                      <a:pt x="11" y="1135"/>
                    </a:lnTo>
                    <a:lnTo>
                      <a:pt x="0" y="1135"/>
                    </a:lnTo>
                    <a:close/>
                    <a:moveTo>
                      <a:pt x="0" y="1113"/>
                    </a:moveTo>
                    <a:lnTo>
                      <a:pt x="0" y="1102"/>
                    </a:lnTo>
                    <a:lnTo>
                      <a:pt x="11" y="1102"/>
                    </a:lnTo>
                    <a:lnTo>
                      <a:pt x="11" y="1113"/>
                    </a:lnTo>
                    <a:lnTo>
                      <a:pt x="0" y="1113"/>
                    </a:lnTo>
                    <a:close/>
                    <a:moveTo>
                      <a:pt x="0" y="1091"/>
                    </a:moveTo>
                    <a:lnTo>
                      <a:pt x="0" y="1080"/>
                    </a:lnTo>
                    <a:lnTo>
                      <a:pt x="11" y="1080"/>
                    </a:lnTo>
                    <a:lnTo>
                      <a:pt x="11" y="1091"/>
                    </a:lnTo>
                    <a:lnTo>
                      <a:pt x="0" y="1091"/>
                    </a:lnTo>
                    <a:close/>
                    <a:moveTo>
                      <a:pt x="0" y="1069"/>
                    </a:moveTo>
                    <a:lnTo>
                      <a:pt x="0" y="1058"/>
                    </a:lnTo>
                    <a:lnTo>
                      <a:pt x="11" y="1058"/>
                    </a:lnTo>
                    <a:lnTo>
                      <a:pt x="11" y="1069"/>
                    </a:lnTo>
                    <a:lnTo>
                      <a:pt x="0" y="1069"/>
                    </a:lnTo>
                    <a:close/>
                    <a:moveTo>
                      <a:pt x="0" y="1047"/>
                    </a:moveTo>
                    <a:lnTo>
                      <a:pt x="0" y="1036"/>
                    </a:lnTo>
                    <a:lnTo>
                      <a:pt x="11" y="1036"/>
                    </a:lnTo>
                    <a:lnTo>
                      <a:pt x="11" y="1047"/>
                    </a:lnTo>
                    <a:lnTo>
                      <a:pt x="0" y="1047"/>
                    </a:lnTo>
                    <a:close/>
                    <a:moveTo>
                      <a:pt x="0" y="1025"/>
                    </a:moveTo>
                    <a:lnTo>
                      <a:pt x="0" y="1014"/>
                    </a:lnTo>
                    <a:lnTo>
                      <a:pt x="11" y="1014"/>
                    </a:lnTo>
                    <a:lnTo>
                      <a:pt x="11" y="1025"/>
                    </a:lnTo>
                    <a:lnTo>
                      <a:pt x="0" y="1025"/>
                    </a:lnTo>
                    <a:close/>
                    <a:moveTo>
                      <a:pt x="0" y="1003"/>
                    </a:moveTo>
                    <a:lnTo>
                      <a:pt x="0" y="992"/>
                    </a:lnTo>
                    <a:lnTo>
                      <a:pt x="11" y="992"/>
                    </a:lnTo>
                    <a:lnTo>
                      <a:pt x="11" y="1003"/>
                    </a:lnTo>
                    <a:lnTo>
                      <a:pt x="0" y="1003"/>
                    </a:lnTo>
                    <a:close/>
                    <a:moveTo>
                      <a:pt x="0" y="981"/>
                    </a:moveTo>
                    <a:lnTo>
                      <a:pt x="0" y="970"/>
                    </a:lnTo>
                    <a:lnTo>
                      <a:pt x="11" y="970"/>
                    </a:lnTo>
                    <a:lnTo>
                      <a:pt x="11" y="981"/>
                    </a:lnTo>
                    <a:lnTo>
                      <a:pt x="0" y="981"/>
                    </a:lnTo>
                    <a:close/>
                    <a:moveTo>
                      <a:pt x="0" y="959"/>
                    </a:moveTo>
                    <a:lnTo>
                      <a:pt x="0" y="948"/>
                    </a:lnTo>
                    <a:lnTo>
                      <a:pt x="11" y="948"/>
                    </a:lnTo>
                    <a:lnTo>
                      <a:pt x="11" y="959"/>
                    </a:lnTo>
                    <a:lnTo>
                      <a:pt x="0" y="959"/>
                    </a:lnTo>
                    <a:close/>
                    <a:moveTo>
                      <a:pt x="0" y="937"/>
                    </a:moveTo>
                    <a:lnTo>
                      <a:pt x="0" y="926"/>
                    </a:lnTo>
                    <a:lnTo>
                      <a:pt x="11" y="926"/>
                    </a:lnTo>
                    <a:lnTo>
                      <a:pt x="11" y="937"/>
                    </a:lnTo>
                    <a:lnTo>
                      <a:pt x="0" y="937"/>
                    </a:lnTo>
                    <a:close/>
                    <a:moveTo>
                      <a:pt x="0" y="915"/>
                    </a:moveTo>
                    <a:lnTo>
                      <a:pt x="0" y="904"/>
                    </a:lnTo>
                    <a:lnTo>
                      <a:pt x="11" y="904"/>
                    </a:lnTo>
                    <a:lnTo>
                      <a:pt x="11" y="915"/>
                    </a:lnTo>
                    <a:lnTo>
                      <a:pt x="0" y="915"/>
                    </a:lnTo>
                    <a:close/>
                    <a:moveTo>
                      <a:pt x="0" y="893"/>
                    </a:moveTo>
                    <a:lnTo>
                      <a:pt x="0" y="882"/>
                    </a:lnTo>
                    <a:lnTo>
                      <a:pt x="11" y="882"/>
                    </a:lnTo>
                    <a:lnTo>
                      <a:pt x="11" y="893"/>
                    </a:lnTo>
                    <a:lnTo>
                      <a:pt x="0" y="893"/>
                    </a:lnTo>
                    <a:close/>
                    <a:moveTo>
                      <a:pt x="0" y="871"/>
                    </a:moveTo>
                    <a:lnTo>
                      <a:pt x="0" y="860"/>
                    </a:lnTo>
                    <a:lnTo>
                      <a:pt x="11" y="860"/>
                    </a:lnTo>
                    <a:lnTo>
                      <a:pt x="11" y="871"/>
                    </a:lnTo>
                    <a:lnTo>
                      <a:pt x="0" y="871"/>
                    </a:lnTo>
                    <a:close/>
                    <a:moveTo>
                      <a:pt x="0" y="848"/>
                    </a:moveTo>
                    <a:lnTo>
                      <a:pt x="0" y="837"/>
                    </a:lnTo>
                    <a:lnTo>
                      <a:pt x="11" y="837"/>
                    </a:lnTo>
                    <a:lnTo>
                      <a:pt x="11" y="848"/>
                    </a:lnTo>
                    <a:lnTo>
                      <a:pt x="0" y="848"/>
                    </a:lnTo>
                    <a:close/>
                    <a:moveTo>
                      <a:pt x="0" y="826"/>
                    </a:moveTo>
                    <a:lnTo>
                      <a:pt x="0" y="815"/>
                    </a:lnTo>
                    <a:lnTo>
                      <a:pt x="11" y="815"/>
                    </a:lnTo>
                    <a:lnTo>
                      <a:pt x="11" y="826"/>
                    </a:lnTo>
                    <a:lnTo>
                      <a:pt x="0" y="826"/>
                    </a:lnTo>
                    <a:close/>
                    <a:moveTo>
                      <a:pt x="0" y="804"/>
                    </a:moveTo>
                    <a:lnTo>
                      <a:pt x="0" y="793"/>
                    </a:lnTo>
                    <a:lnTo>
                      <a:pt x="11" y="793"/>
                    </a:lnTo>
                    <a:lnTo>
                      <a:pt x="11" y="804"/>
                    </a:lnTo>
                    <a:lnTo>
                      <a:pt x="0" y="804"/>
                    </a:lnTo>
                    <a:close/>
                    <a:moveTo>
                      <a:pt x="0" y="782"/>
                    </a:moveTo>
                    <a:lnTo>
                      <a:pt x="0" y="771"/>
                    </a:lnTo>
                    <a:lnTo>
                      <a:pt x="11" y="771"/>
                    </a:lnTo>
                    <a:lnTo>
                      <a:pt x="11" y="782"/>
                    </a:lnTo>
                    <a:lnTo>
                      <a:pt x="0" y="782"/>
                    </a:lnTo>
                    <a:close/>
                    <a:moveTo>
                      <a:pt x="0" y="760"/>
                    </a:moveTo>
                    <a:lnTo>
                      <a:pt x="0" y="749"/>
                    </a:lnTo>
                    <a:lnTo>
                      <a:pt x="11" y="749"/>
                    </a:lnTo>
                    <a:lnTo>
                      <a:pt x="11" y="760"/>
                    </a:lnTo>
                    <a:lnTo>
                      <a:pt x="0" y="760"/>
                    </a:lnTo>
                    <a:close/>
                    <a:moveTo>
                      <a:pt x="0" y="738"/>
                    </a:moveTo>
                    <a:lnTo>
                      <a:pt x="0" y="727"/>
                    </a:lnTo>
                    <a:lnTo>
                      <a:pt x="11" y="727"/>
                    </a:lnTo>
                    <a:lnTo>
                      <a:pt x="11" y="738"/>
                    </a:lnTo>
                    <a:lnTo>
                      <a:pt x="0" y="738"/>
                    </a:lnTo>
                    <a:close/>
                    <a:moveTo>
                      <a:pt x="0" y="716"/>
                    </a:moveTo>
                    <a:lnTo>
                      <a:pt x="0" y="705"/>
                    </a:lnTo>
                    <a:lnTo>
                      <a:pt x="11" y="705"/>
                    </a:lnTo>
                    <a:lnTo>
                      <a:pt x="11" y="716"/>
                    </a:lnTo>
                    <a:lnTo>
                      <a:pt x="0" y="716"/>
                    </a:lnTo>
                    <a:close/>
                    <a:moveTo>
                      <a:pt x="0" y="694"/>
                    </a:moveTo>
                    <a:lnTo>
                      <a:pt x="0" y="683"/>
                    </a:lnTo>
                    <a:lnTo>
                      <a:pt x="11" y="683"/>
                    </a:lnTo>
                    <a:lnTo>
                      <a:pt x="11" y="694"/>
                    </a:lnTo>
                    <a:lnTo>
                      <a:pt x="0" y="694"/>
                    </a:lnTo>
                    <a:close/>
                    <a:moveTo>
                      <a:pt x="0" y="672"/>
                    </a:moveTo>
                    <a:lnTo>
                      <a:pt x="0" y="661"/>
                    </a:lnTo>
                    <a:lnTo>
                      <a:pt x="11" y="661"/>
                    </a:lnTo>
                    <a:lnTo>
                      <a:pt x="11" y="672"/>
                    </a:lnTo>
                    <a:lnTo>
                      <a:pt x="0" y="672"/>
                    </a:lnTo>
                    <a:close/>
                    <a:moveTo>
                      <a:pt x="0" y="650"/>
                    </a:moveTo>
                    <a:lnTo>
                      <a:pt x="0" y="639"/>
                    </a:lnTo>
                    <a:lnTo>
                      <a:pt x="11" y="639"/>
                    </a:lnTo>
                    <a:lnTo>
                      <a:pt x="11" y="650"/>
                    </a:lnTo>
                    <a:lnTo>
                      <a:pt x="0" y="650"/>
                    </a:lnTo>
                    <a:close/>
                    <a:moveTo>
                      <a:pt x="0" y="628"/>
                    </a:moveTo>
                    <a:lnTo>
                      <a:pt x="0" y="617"/>
                    </a:lnTo>
                    <a:lnTo>
                      <a:pt x="11" y="617"/>
                    </a:lnTo>
                    <a:lnTo>
                      <a:pt x="11" y="628"/>
                    </a:lnTo>
                    <a:lnTo>
                      <a:pt x="0" y="628"/>
                    </a:lnTo>
                    <a:close/>
                    <a:moveTo>
                      <a:pt x="0" y="606"/>
                    </a:moveTo>
                    <a:lnTo>
                      <a:pt x="0" y="595"/>
                    </a:lnTo>
                    <a:lnTo>
                      <a:pt x="11" y="595"/>
                    </a:lnTo>
                    <a:lnTo>
                      <a:pt x="11" y="606"/>
                    </a:lnTo>
                    <a:lnTo>
                      <a:pt x="0" y="606"/>
                    </a:lnTo>
                    <a:close/>
                    <a:moveTo>
                      <a:pt x="0" y="584"/>
                    </a:moveTo>
                    <a:lnTo>
                      <a:pt x="0" y="573"/>
                    </a:lnTo>
                    <a:lnTo>
                      <a:pt x="11" y="573"/>
                    </a:lnTo>
                    <a:lnTo>
                      <a:pt x="11" y="584"/>
                    </a:lnTo>
                    <a:lnTo>
                      <a:pt x="0" y="584"/>
                    </a:lnTo>
                    <a:close/>
                    <a:moveTo>
                      <a:pt x="0" y="562"/>
                    </a:moveTo>
                    <a:lnTo>
                      <a:pt x="0" y="551"/>
                    </a:lnTo>
                    <a:lnTo>
                      <a:pt x="11" y="551"/>
                    </a:lnTo>
                    <a:lnTo>
                      <a:pt x="11" y="562"/>
                    </a:lnTo>
                    <a:lnTo>
                      <a:pt x="0" y="562"/>
                    </a:lnTo>
                    <a:close/>
                    <a:moveTo>
                      <a:pt x="0" y="540"/>
                    </a:moveTo>
                    <a:lnTo>
                      <a:pt x="0" y="529"/>
                    </a:lnTo>
                    <a:lnTo>
                      <a:pt x="11" y="529"/>
                    </a:lnTo>
                    <a:lnTo>
                      <a:pt x="11" y="540"/>
                    </a:lnTo>
                    <a:lnTo>
                      <a:pt x="0" y="540"/>
                    </a:lnTo>
                    <a:close/>
                    <a:moveTo>
                      <a:pt x="0" y="518"/>
                    </a:moveTo>
                    <a:lnTo>
                      <a:pt x="0" y="507"/>
                    </a:lnTo>
                    <a:lnTo>
                      <a:pt x="11" y="507"/>
                    </a:lnTo>
                    <a:lnTo>
                      <a:pt x="11" y="518"/>
                    </a:lnTo>
                    <a:lnTo>
                      <a:pt x="0" y="518"/>
                    </a:lnTo>
                    <a:close/>
                    <a:moveTo>
                      <a:pt x="0" y="496"/>
                    </a:moveTo>
                    <a:lnTo>
                      <a:pt x="0" y="485"/>
                    </a:lnTo>
                    <a:lnTo>
                      <a:pt x="11" y="485"/>
                    </a:lnTo>
                    <a:lnTo>
                      <a:pt x="11" y="496"/>
                    </a:lnTo>
                    <a:lnTo>
                      <a:pt x="0" y="496"/>
                    </a:lnTo>
                    <a:close/>
                    <a:moveTo>
                      <a:pt x="0" y="474"/>
                    </a:moveTo>
                    <a:lnTo>
                      <a:pt x="0" y="463"/>
                    </a:lnTo>
                    <a:lnTo>
                      <a:pt x="11" y="463"/>
                    </a:lnTo>
                    <a:lnTo>
                      <a:pt x="11" y="474"/>
                    </a:lnTo>
                    <a:lnTo>
                      <a:pt x="0" y="474"/>
                    </a:lnTo>
                    <a:close/>
                    <a:moveTo>
                      <a:pt x="0" y="452"/>
                    </a:moveTo>
                    <a:lnTo>
                      <a:pt x="0" y="441"/>
                    </a:lnTo>
                    <a:lnTo>
                      <a:pt x="11" y="441"/>
                    </a:lnTo>
                    <a:lnTo>
                      <a:pt x="11" y="452"/>
                    </a:lnTo>
                    <a:lnTo>
                      <a:pt x="0" y="452"/>
                    </a:lnTo>
                    <a:close/>
                    <a:moveTo>
                      <a:pt x="0" y="430"/>
                    </a:moveTo>
                    <a:lnTo>
                      <a:pt x="0" y="419"/>
                    </a:lnTo>
                    <a:lnTo>
                      <a:pt x="11" y="419"/>
                    </a:lnTo>
                    <a:lnTo>
                      <a:pt x="11" y="430"/>
                    </a:lnTo>
                    <a:lnTo>
                      <a:pt x="0" y="430"/>
                    </a:lnTo>
                    <a:close/>
                    <a:moveTo>
                      <a:pt x="0" y="408"/>
                    </a:moveTo>
                    <a:lnTo>
                      <a:pt x="0" y="397"/>
                    </a:lnTo>
                    <a:lnTo>
                      <a:pt x="11" y="397"/>
                    </a:lnTo>
                    <a:lnTo>
                      <a:pt x="11" y="408"/>
                    </a:lnTo>
                    <a:lnTo>
                      <a:pt x="0" y="408"/>
                    </a:lnTo>
                    <a:close/>
                    <a:moveTo>
                      <a:pt x="0" y="386"/>
                    </a:moveTo>
                    <a:lnTo>
                      <a:pt x="0" y="375"/>
                    </a:lnTo>
                    <a:lnTo>
                      <a:pt x="11" y="375"/>
                    </a:lnTo>
                    <a:lnTo>
                      <a:pt x="11" y="386"/>
                    </a:lnTo>
                    <a:lnTo>
                      <a:pt x="0" y="386"/>
                    </a:lnTo>
                    <a:close/>
                    <a:moveTo>
                      <a:pt x="0" y="363"/>
                    </a:moveTo>
                    <a:lnTo>
                      <a:pt x="0" y="352"/>
                    </a:lnTo>
                    <a:lnTo>
                      <a:pt x="11" y="352"/>
                    </a:lnTo>
                    <a:lnTo>
                      <a:pt x="11" y="363"/>
                    </a:lnTo>
                    <a:lnTo>
                      <a:pt x="0" y="363"/>
                    </a:lnTo>
                    <a:close/>
                    <a:moveTo>
                      <a:pt x="0" y="341"/>
                    </a:moveTo>
                    <a:lnTo>
                      <a:pt x="0" y="330"/>
                    </a:lnTo>
                    <a:lnTo>
                      <a:pt x="11" y="330"/>
                    </a:lnTo>
                    <a:lnTo>
                      <a:pt x="11" y="341"/>
                    </a:lnTo>
                    <a:lnTo>
                      <a:pt x="0" y="341"/>
                    </a:lnTo>
                    <a:close/>
                    <a:moveTo>
                      <a:pt x="0" y="319"/>
                    </a:moveTo>
                    <a:lnTo>
                      <a:pt x="0" y="308"/>
                    </a:lnTo>
                    <a:lnTo>
                      <a:pt x="11" y="30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97"/>
                    </a:moveTo>
                    <a:lnTo>
                      <a:pt x="0" y="286"/>
                    </a:lnTo>
                    <a:lnTo>
                      <a:pt x="11" y="286"/>
                    </a:lnTo>
                    <a:lnTo>
                      <a:pt x="11" y="297"/>
                    </a:lnTo>
                    <a:lnTo>
                      <a:pt x="0" y="297"/>
                    </a:lnTo>
                    <a:close/>
                    <a:moveTo>
                      <a:pt x="0" y="275"/>
                    </a:moveTo>
                    <a:lnTo>
                      <a:pt x="0" y="264"/>
                    </a:lnTo>
                    <a:lnTo>
                      <a:pt x="11" y="264"/>
                    </a:lnTo>
                    <a:lnTo>
                      <a:pt x="11" y="275"/>
                    </a:lnTo>
                    <a:lnTo>
                      <a:pt x="0" y="275"/>
                    </a:lnTo>
                    <a:close/>
                    <a:moveTo>
                      <a:pt x="0" y="253"/>
                    </a:moveTo>
                    <a:lnTo>
                      <a:pt x="0" y="242"/>
                    </a:lnTo>
                    <a:lnTo>
                      <a:pt x="11" y="242"/>
                    </a:lnTo>
                    <a:lnTo>
                      <a:pt x="11" y="253"/>
                    </a:lnTo>
                    <a:lnTo>
                      <a:pt x="0" y="253"/>
                    </a:lnTo>
                    <a:close/>
                    <a:moveTo>
                      <a:pt x="0" y="231"/>
                    </a:moveTo>
                    <a:lnTo>
                      <a:pt x="0" y="220"/>
                    </a:lnTo>
                    <a:lnTo>
                      <a:pt x="11" y="220"/>
                    </a:lnTo>
                    <a:lnTo>
                      <a:pt x="11" y="231"/>
                    </a:lnTo>
                    <a:lnTo>
                      <a:pt x="0" y="231"/>
                    </a:lnTo>
                    <a:close/>
                    <a:moveTo>
                      <a:pt x="0" y="209"/>
                    </a:moveTo>
                    <a:lnTo>
                      <a:pt x="0" y="198"/>
                    </a:lnTo>
                    <a:lnTo>
                      <a:pt x="11" y="198"/>
                    </a:lnTo>
                    <a:lnTo>
                      <a:pt x="11" y="209"/>
                    </a:lnTo>
                    <a:lnTo>
                      <a:pt x="0" y="209"/>
                    </a:lnTo>
                    <a:close/>
                    <a:moveTo>
                      <a:pt x="0" y="187"/>
                    </a:moveTo>
                    <a:lnTo>
                      <a:pt x="0" y="176"/>
                    </a:lnTo>
                    <a:lnTo>
                      <a:pt x="11" y="176"/>
                    </a:lnTo>
                    <a:lnTo>
                      <a:pt x="11" y="187"/>
                    </a:lnTo>
                    <a:lnTo>
                      <a:pt x="0" y="187"/>
                    </a:lnTo>
                    <a:close/>
                    <a:moveTo>
                      <a:pt x="0" y="165"/>
                    </a:moveTo>
                    <a:lnTo>
                      <a:pt x="0" y="154"/>
                    </a:lnTo>
                    <a:lnTo>
                      <a:pt x="11" y="154"/>
                    </a:lnTo>
                    <a:lnTo>
                      <a:pt x="11" y="165"/>
                    </a:lnTo>
                    <a:lnTo>
                      <a:pt x="0" y="165"/>
                    </a:lnTo>
                    <a:close/>
                    <a:moveTo>
                      <a:pt x="0" y="143"/>
                    </a:moveTo>
                    <a:lnTo>
                      <a:pt x="0" y="132"/>
                    </a:lnTo>
                    <a:lnTo>
                      <a:pt x="11" y="132"/>
                    </a:lnTo>
                    <a:lnTo>
                      <a:pt x="11" y="143"/>
                    </a:lnTo>
                    <a:lnTo>
                      <a:pt x="0" y="143"/>
                    </a:lnTo>
                    <a:close/>
                    <a:moveTo>
                      <a:pt x="0" y="121"/>
                    </a:moveTo>
                    <a:lnTo>
                      <a:pt x="0" y="110"/>
                    </a:lnTo>
                    <a:lnTo>
                      <a:pt x="11" y="110"/>
                    </a:lnTo>
                    <a:lnTo>
                      <a:pt x="11" y="121"/>
                    </a:lnTo>
                    <a:lnTo>
                      <a:pt x="0" y="121"/>
                    </a:lnTo>
                    <a:close/>
                    <a:moveTo>
                      <a:pt x="0" y="99"/>
                    </a:moveTo>
                    <a:lnTo>
                      <a:pt x="0" y="88"/>
                    </a:lnTo>
                    <a:lnTo>
                      <a:pt x="11" y="88"/>
                    </a:lnTo>
                    <a:lnTo>
                      <a:pt x="11" y="99"/>
                    </a:lnTo>
                    <a:lnTo>
                      <a:pt x="0" y="99"/>
                    </a:lnTo>
                    <a:close/>
                    <a:moveTo>
                      <a:pt x="0" y="77"/>
                    </a:moveTo>
                    <a:lnTo>
                      <a:pt x="0" y="66"/>
                    </a:lnTo>
                    <a:lnTo>
                      <a:pt x="11" y="66"/>
                    </a:lnTo>
                    <a:lnTo>
                      <a:pt x="11" y="77"/>
                    </a:lnTo>
                    <a:lnTo>
                      <a:pt x="0" y="77"/>
                    </a:lnTo>
                    <a:close/>
                    <a:moveTo>
                      <a:pt x="0" y="55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5"/>
                    </a:lnTo>
                    <a:lnTo>
                      <a:pt x="0" y="55"/>
                    </a:lnTo>
                    <a:close/>
                    <a:moveTo>
                      <a:pt x="0" y="33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11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Line 76"/>
              <p:cNvSpPr>
                <a:spLocks noChangeShapeType="1"/>
              </p:cNvSpPr>
              <p:nvPr/>
            </p:nvSpPr>
            <p:spPr bwMode="auto">
              <a:xfrm>
                <a:off x="4124" y="545"/>
                <a:ext cx="1" cy="88"/>
              </a:xfrm>
              <a:prstGeom prst="line">
                <a:avLst/>
              </a:prstGeom>
              <a:noFill/>
              <a:ln w="4" cap="rnd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Rectangle 77"/>
              <p:cNvSpPr>
                <a:spLocks noChangeArrowheads="1"/>
              </p:cNvSpPr>
              <p:nvPr/>
            </p:nvSpPr>
            <p:spPr bwMode="auto">
              <a:xfrm>
                <a:off x="3889" y="242"/>
                <a:ext cx="320" cy="145"/>
              </a:xfrm>
              <a:prstGeom prst="rect">
                <a:avLst/>
              </a:prstGeom>
              <a:noFill/>
              <a:ln w="4" cap="rnd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n-US" altLang="en-US" sz="4000">
                  <a:solidFill>
                    <a:srgbClr val="EEECE1"/>
                  </a:solidFill>
                </a:endParaRPr>
              </a:p>
            </p:txBody>
          </p:sp>
          <p:sp>
            <p:nvSpPr>
              <p:cNvPr id="94" name="Freeform 79"/>
              <p:cNvSpPr>
                <a:spLocks noEditPoints="1"/>
              </p:cNvSpPr>
              <p:nvPr/>
            </p:nvSpPr>
            <p:spPr bwMode="auto">
              <a:xfrm>
                <a:off x="4102" y="398"/>
                <a:ext cx="44" cy="147"/>
              </a:xfrm>
              <a:custGeom>
                <a:avLst/>
                <a:gdLst>
                  <a:gd name="T0" fmla="*/ 30 w 44"/>
                  <a:gd name="T1" fmla="*/ 0 h 147"/>
                  <a:gd name="T2" fmla="*/ 30 w 44"/>
                  <a:gd name="T3" fmla="*/ 110 h 147"/>
                  <a:gd name="T4" fmla="*/ 15 w 44"/>
                  <a:gd name="T5" fmla="*/ 110 h 147"/>
                  <a:gd name="T6" fmla="*/ 15 w 44"/>
                  <a:gd name="T7" fmla="*/ 0 h 147"/>
                  <a:gd name="T8" fmla="*/ 30 w 44"/>
                  <a:gd name="T9" fmla="*/ 0 h 147"/>
                  <a:gd name="T10" fmla="*/ 44 w 44"/>
                  <a:gd name="T11" fmla="*/ 103 h 147"/>
                  <a:gd name="T12" fmla="*/ 22 w 44"/>
                  <a:gd name="T13" fmla="*/ 147 h 147"/>
                  <a:gd name="T14" fmla="*/ 0 w 44"/>
                  <a:gd name="T15" fmla="*/ 103 h 147"/>
                  <a:gd name="T16" fmla="*/ 44 w 44"/>
                  <a:gd name="T17" fmla="*/ 103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47"/>
                  <a:gd name="T29" fmla="*/ 44 w 44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47">
                    <a:moveTo>
                      <a:pt x="30" y="0"/>
                    </a:moveTo>
                    <a:lnTo>
                      <a:pt x="30" y="110"/>
                    </a:lnTo>
                    <a:lnTo>
                      <a:pt x="15" y="110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44" y="103"/>
                    </a:moveTo>
                    <a:lnTo>
                      <a:pt x="22" y="147"/>
                    </a:lnTo>
                    <a:lnTo>
                      <a:pt x="0" y="103"/>
                    </a:lnTo>
                    <a:lnTo>
                      <a:pt x="44" y="103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" name="Freeform 80"/>
              <p:cNvSpPr>
                <a:spLocks noEditPoints="1"/>
              </p:cNvSpPr>
              <p:nvPr/>
            </p:nvSpPr>
            <p:spPr bwMode="auto">
              <a:xfrm>
                <a:off x="2152" y="1408"/>
                <a:ext cx="357" cy="328"/>
              </a:xfrm>
              <a:custGeom>
                <a:avLst/>
                <a:gdLst>
                  <a:gd name="T0" fmla="*/ 352 w 357"/>
                  <a:gd name="T1" fmla="*/ 318 h 328"/>
                  <a:gd name="T2" fmla="*/ 341 w 357"/>
                  <a:gd name="T3" fmla="*/ 318 h 328"/>
                  <a:gd name="T4" fmla="*/ 346 w 357"/>
                  <a:gd name="T5" fmla="*/ 313 h 328"/>
                  <a:gd name="T6" fmla="*/ 325 w 357"/>
                  <a:gd name="T7" fmla="*/ 303 h 328"/>
                  <a:gd name="T8" fmla="*/ 330 w 357"/>
                  <a:gd name="T9" fmla="*/ 308 h 328"/>
                  <a:gd name="T10" fmla="*/ 319 w 357"/>
                  <a:gd name="T11" fmla="*/ 288 h 328"/>
                  <a:gd name="T12" fmla="*/ 309 w 357"/>
                  <a:gd name="T13" fmla="*/ 288 h 328"/>
                  <a:gd name="T14" fmla="*/ 314 w 357"/>
                  <a:gd name="T15" fmla="*/ 283 h 328"/>
                  <a:gd name="T16" fmla="*/ 293 w 357"/>
                  <a:gd name="T17" fmla="*/ 273 h 328"/>
                  <a:gd name="T18" fmla="*/ 298 w 357"/>
                  <a:gd name="T19" fmla="*/ 278 h 328"/>
                  <a:gd name="T20" fmla="*/ 287 w 357"/>
                  <a:gd name="T21" fmla="*/ 258 h 328"/>
                  <a:gd name="T22" fmla="*/ 276 w 357"/>
                  <a:gd name="T23" fmla="*/ 258 h 328"/>
                  <a:gd name="T24" fmla="*/ 281 w 357"/>
                  <a:gd name="T25" fmla="*/ 253 h 328"/>
                  <a:gd name="T26" fmla="*/ 260 w 357"/>
                  <a:gd name="T27" fmla="*/ 244 h 328"/>
                  <a:gd name="T28" fmla="*/ 265 w 357"/>
                  <a:gd name="T29" fmla="*/ 249 h 328"/>
                  <a:gd name="T30" fmla="*/ 254 w 357"/>
                  <a:gd name="T31" fmla="*/ 228 h 328"/>
                  <a:gd name="T32" fmla="*/ 244 w 357"/>
                  <a:gd name="T33" fmla="*/ 229 h 328"/>
                  <a:gd name="T34" fmla="*/ 249 w 357"/>
                  <a:gd name="T35" fmla="*/ 223 h 328"/>
                  <a:gd name="T36" fmla="*/ 227 w 357"/>
                  <a:gd name="T37" fmla="*/ 214 h 328"/>
                  <a:gd name="T38" fmla="*/ 233 w 357"/>
                  <a:gd name="T39" fmla="*/ 219 h 328"/>
                  <a:gd name="T40" fmla="*/ 222 w 357"/>
                  <a:gd name="T41" fmla="*/ 198 h 328"/>
                  <a:gd name="T42" fmla="*/ 211 w 357"/>
                  <a:gd name="T43" fmla="*/ 199 h 328"/>
                  <a:gd name="T44" fmla="*/ 216 w 357"/>
                  <a:gd name="T45" fmla="*/ 193 h 328"/>
                  <a:gd name="T46" fmla="*/ 195 w 357"/>
                  <a:gd name="T47" fmla="*/ 184 h 328"/>
                  <a:gd name="T48" fmla="*/ 200 w 357"/>
                  <a:gd name="T49" fmla="*/ 189 h 328"/>
                  <a:gd name="T50" fmla="*/ 189 w 357"/>
                  <a:gd name="T51" fmla="*/ 169 h 328"/>
                  <a:gd name="T52" fmla="*/ 179 w 357"/>
                  <a:gd name="T53" fmla="*/ 169 h 328"/>
                  <a:gd name="T54" fmla="*/ 184 w 357"/>
                  <a:gd name="T55" fmla="*/ 164 h 328"/>
                  <a:gd name="T56" fmla="*/ 162 w 357"/>
                  <a:gd name="T57" fmla="*/ 154 h 328"/>
                  <a:gd name="T58" fmla="*/ 168 w 357"/>
                  <a:gd name="T59" fmla="*/ 159 h 328"/>
                  <a:gd name="T60" fmla="*/ 157 w 357"/>
                  <a:gd name="T61" fmla="*/ 139 h 328"/>
                  <a:gd name="T62" fmla="*/ 146 w 357"/>
                  <a:gd name="T63" fmla="*/ 139 h 328"/>
                  <a:gd name="T64" fmla="*/ 151 w 357"/>
                  <a:gd name="T65" fmla="*/ 134 h 328"/>
                  <a:gd name="T66" fmla="*/ 130 w 357"/>
                  <a:gd name="T67" fmla="*/ 124 h 328"/>
                  <a:gd name="T68" fmla="*/ 135 w 357"/>
                  <a:gd name="T69" fmla="*/ 129 h 328"/>
                  <a:gd name="T70" fmla="*/ 124 w 357"/>
                  <a:gd name="T71" fmla="*/ 109 h 328"/>
                  <a:gd name="T72" fmla="*/ 114 w 357"/>
                  <a:gd name="T73" fmla="*/ 109 h 328"/>
                  <a:gd name="T74" fmla="*/ 119 w 357"/>
                  <a:gd name="T75" fmla="*/ 104 h 328"/>
                  <a:gd name="T76" fmla="*/ 97 w 357"/>
                  <a:gd name="T77" fmla="*/ 95 h 328"/>
                  <a:gd name="T78" fmla="*/ 103 w 357"/>
                  <a:gd name="T79" fmla="*/ 100 h 328"/>
                  <a:gd name="T80" fmla="*/ 91 w 357"/>
                  <a:gd name="T81" fmla="*/ 79 h 328"/>
                  <a:gd name="T82" fmla="*/ 81 w 357"/>
                  <a:gd name="T83" fmla="*/ 80 h 328"/>
                  <a:gd name="T84" fmla="*/ 86 w 357"/>
                  <a:gd name="T85" fmla="*/ 74 h 328"/>
                  <a:gd name="T86" fmla="*/ 65 w 357"/>
                  <a:gd name="T87" fmla="*/ 65 h 328"/>
                  <a:gd name="T88" fmla="*/ 70 w 357"/>
                  <a:gd name="T89" fmla="*/ 70 h 328"/>
                  <a:gd name="T90" fmla="*/ 59 w 357"/>
                  <a:gd name="T91" fmla="*/ 49 h 328"/>
                  <a:gd name="T92" fmla="*/ 49 w 357"/>
                  <a:gd name="T93" fmla="*/ 50 h 328"/>
                  <a:gd name="T94" fmla="*/ 54 w 357"/>
                  <a:gd name="T95" fmla="*/ 44 h 328"/>
                  <a:gd name="T96" fmla="*/ 32 w 357"/>
                  <a:gd name="T97" fmla="*/ 35 h 328"/>
                  <a:gd name="T98" fmla="*/ 38 w 357"/>
                  <a:gd name="T99" fmla="*/ 40 h 328"/>
                  <a:gd name="T100" fmla="*/ 26 w 357"/>
                  <a:gd name="T101" fmla="*/ 20 h 328"/>
                  <a:gd name="T102" fmla="*/ 16 w 357"/>
                  <a:gd name="T103" fmla="*/ 20 h 328"/>
                  <a:gd name="T104" fmla="*/ 21 w 357"/>
                  <a:gd name="T105" fmla="*/ 15 h 328"/>
                  <a:gd name="T106" fmla="*/ 0 w 357"/>
                  <a:gd name="T107" fmla="*/ 5 h 328"/>
                  <a:gd name="T108" fmla="*/ 5 w 357"/>
                  <a:gd name="T109" fmla="*/ 10 h 32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57"/>
                  <a:gd name="T166" fmla="*/ 0 h 328"/>
                  <a:gd name="T167" fmla="*/ 357 w 357"/>
                  <a:gd name="T168" fmla="*/ 328 h 32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57" h="328">
                    <a:moveTo>
                      <a:pt x="352" y="328"/>
                    </a:moveTo>
                    <a:lnTo>
                      <a:pt x="347" y="323"/>
                    </a:lnTo>
                    <a:lnTo>
                      <a:pt x="352" y="318"/>
                    </a:lnTo>
                    <a:lnTo>
                      <a:pt x="357" y="323"/>
                    </a:lnTo>
                    <a:lnTo>
                      <a:pt x="352" y="328"/>
                    </a:lnTo>
                    <a:close/>
                    <a:moveTo>
                      <a:pt x="341" y="318"/>
                    </a:moveTo>
                    <a:lnTo>
                      <a:pt x="336" y="313"/>
                    </a:lnTo>
                    <a:lnTo>
                      <a:pt x="341" y="308"/>
                    </a:lnTo>
                    <a:lnTo>
                      <a:pt x="346" y="313"/>
                    </a:lnTo>
                    <a:lnTo>
                      <a:pt x="341" y="318"/>
                    </a:lnTo>
                    <a:close/>
                    <a:moveTo>
                      <a:pt x="330" y="308"/>
                    </a:moveTo>
                    <a:lnTo>
                      <a:pt x="325" y="303"/>
                    </a:lnTo>
                    <a:lnTo>
                      <a:pt x="330" y="298"/>
                    </a:lnTo>
                    <a:lnTo>
                      <a:pt x="335" y="303"/>
                    </a:lnTo>
                    <a:lnTo>
                      <a:pt x="330" y="308"/>
                    </a:lnTo>
                    <a:close/>
                    <a:moveTo>
                      <a:pt x="320" y="298"/>
                    </a:moveTo>
                    <a:lnTo>
                      <a:pt x="314" y="293"/>
                    </a:lnTo>
                    <a:lnTo>
                      <a:pt x="319" y="288"/>
                    </a:lnTo>
                    <a:lnTo>
                      <a:pt x="325" y="293"/>
                    </a:lnTo>
                    <a:lnTo>
                      <a:pt x="320" y="298"/>
                    </a:lnTo>
                    <a:close/>
                    <a:moveTo>
                      <a:pt x="309" y="288"/>
                    </a:moveTo>
                    <a:lnTo>
                      <a:pt x="303" y="283"/>
                    </a:lnTo>
                    <a:lnTo>
                      <a:pt x="308" y="278"/>
                    </a:lnTo>
                    <a:lnTo>
                      <a:pt x="314" y="283"/>
                    </a:lnTo>
                    <a:lnTo>
                      <a:pt x="309" y="288"/>
                    </a:lnTo>
                    <a:close/>
                    <a:moveTo>
                      <a:pt x="298" y="278"/>
                    </a:moveTo>
                    <a:lnTo>
                      <a:pt x="293" y="273"/>
                    </a:lnTo>
                    <a:lnTo>
                      <a:pt x="297" y="268"/>
                    </a:lnTo>
                    <a:lnTo>
                      <a:pt x="303" y="273"/>
                    </a:lnTo>
                    <a:lnTo>
                      <a:pt x="298" y="278"/>
                    </a:lnTo>
                    <a:close/>
                    <a:moveTo>
                      <a:pt x="287" y="268"/>
                    </a:moveTo>
                    <a:lnTo>
                      <a:pt x="282" y="263"/>
                    </a:lnTo>
                    <a:lnTo>
                      <a:pt x="287" y="258"/>
                    </a:lnTo>
                    <a:lnTo>
                      <a:pt x="292" y="263"/>
                    </a:lnTo>
                    <a:lnTo>
                      <a:pt x="287" y="268"/>
                    </a:lnTo>
                    <a:close/>
                    <a:moveTo>
                      <a:pt x="276" y="258"/>
                    </a:moveTo>
                    <a:lnTo>
                      <a:pt x="271" y="253"/>
                    </a:lnTo>
                    <a:lnTo>
                      <a:pt x="276" y="248"/>
                    </a:lnTo>
                    <a:lnTo>
                      <a:pt x="281" y="253"/>
                    </a:lnTo>
                    <a:lnTo>
                      <a:pt x="276" y="258"/>
                    </a:lnTo>
                    <a:close/>
                    <a:moveTo>
                      <a:pt x="265" y="249"/>
                    </a:moveTo>
                    <a:lnTo>
                      <a:pt x="260" y="244"/>
                    </a:lnTo>
                    <a:lnTo>
                      <a:pt x="265" y="238"/>
                    </a:lnTo>
                    <a:lnTo>
                      <a:pt x="270" y="243"/>
                    </a:lnTo>
                    <a:lnTo>
                      <a:pt x="265" y="249"/>
                    </a:lnTo>
                    <a:close/>
                    <a:moveTo>
                      <a:pt x="255" y="239"/>
                    </a:moveTo>
                    <a:lnTo>
                      <a:pt x="249" y="234"/>
                    </a:lnTo>
                    <a:lnTo>
                      <a:pt x="254" y="228"/>
                    </a:lnTo>
                    <a:lnTo>
                      <a:pt x="260" y="233"/>
                    </a:lnTo>
                    <a:lnTo>
                      <a:pt x="255" y="239"/>
                    </a:lnTo>
                    <a:close/>
                    <a:moveTo>
                      <a:pt x="244" y="229"/>
                    </a:moveTo>
                    <a:lnTo>
                      <a:pt x="238" y="224"/>
                    </a:lnTo>
                    <a:lnTo>
                      <a:pt x="243" y="218"/>
                    </a:lnTo>
                    <a:lnTo>
                      <a:pt x="249" y="223"/>
                    </a:lnTo>
                    <a:lnTo>
                      <a:pt x="244" y="229"/>
                    </a:lnTo>
                    <a:close/>
                    <a:moveTo>
                      <a:pt x="233" y="219"/>
                    </a:moveTo>
                    <a:lnTo>
                      <a:pt x="227" y="214"/>
                    </a:lnTo>
                    <a:lnTo>
                      <a:pt x="232" y="208"/>
                    </a:lnTo>
                    <a:lnTo>
                      <a:pt x="238" y="213"/>
                    </a:lnTo>
                    <a:lnTo>
                      <a:pt x="233" y="219"/>
                    </a:lnTo>
                    <a:close/>
                    <a:moveTo>
                      <a:pt x="222" y="209"/>
                    </a:moveTo>
                    <a:lnTo>
                      <a:pt x="217" y="204"/>
                    </a:lnTo>
                    <a:lnTo>
                      <a:pt x="222" y="198"/>
                    </a:lnTo>
                    <a:lnTo>
                      <a:pt x="227" y="203"/>
                    </a:lnTo>
                    <a:lnTo>
                      <a:pt x="222" y="209"/>
                    </a:lnTo>
                    <a:close/>
                    <a:moveTo>
                      <a:pt x="211" y="199"/>
                    </a:moveTo>
                    <a:lnTo>
                      <a:pt x="206" y="194"/>
                    </a:lnTo>
                    <a:lnTo>
                      <a:pt x="211" y="188"/>
                    </a:lnTo>
                    <a:lnTo>
                      <a:pt x="216" y="193"/>
                    </a:lnTo>
                    <a:lnTo>
                      <a:pt x="211" y="199"/>
                    </a:lnTo>
                    <a:close/>
                    <a:moveTo>
                      <a:pt x="200" y="189"/>
                    </a:moveTo>
                    <a:lnTo>
                      <a:pt x="195" y="184"/>
                    </a:lnTo>
                    <a:lnTo>
                      <a:pt x="200" y="179"/>
                    </a:lnTo>
                    <a:lnTo>
                      <a:pt x="205" y="183"/>
                    </a:lnTo>
                    <a:lnTo>
                      <a:pt x="200" y="189"/>
                    </a:lnTo>
                    <a:close/>
                    <a:moveTo>
                      <a:pt x="190" y="179"/>
                    </a:moveTo>
                    <a:lnTo>
                      <a:pt x="184" y="174"/>
                    </a:lnTo>
                    <a:lnTo>
                      <a:pt x="189" y="169"/>
                    </a:lnTo>
                    <a:lnTo>
                      <a:pt x="195" y="174"/>
                    </a:lnTo>
                    <a:lnTo>
                      <a:pt x="190" y="179"/>
                    </a:lnTo>
                    <a:close/>
                    <a:moveTo>
                      <a:pt x="179" y="169"/>
                    </a:moveTo>
                    <a:lnTo>
                      <a:pt x="173" y="164"/>
                    </a:lnTo>
                    <a:lnTo>
                      <a:pt x="178" y="159"/>
                    </a:lnTo>
                    <a:lnTo>
                      <a:pt x="184" y="164"/>
                    </a:lnTo>
                    <a:lnTo>
                      <a:pt x="179" y="169"/>
                    </a:lnTo>
                    <a:close/>
                    <a:moveTo>
                      <a:pt x="168" y="159"/>
                    </a:moveTo>
                    <a:lnTo>
                      <a:pt x="162" y="154"/>
                    </a:lnTo>
                    <a:lnTo>
                      <a:pt x="167" y="149"/>
                    </a:lnTo>
                    <a:lnTo>
                      <a:pt x="173" y="154"/>
                    </a:lnTo>
                    <a:lnTo>
                      <a:pt x="168" y="159"/>
                    </a:lnTo>
                    <a:close/>
                    <a:moveTo>
                      <a:pt x="157" y="149"/>
                    </a:moveTo>
                    <a:lnTo>
                      <a:pt x="152" y="144"/>
                    </a:lnTo>
                    <a:lnTo>
                      <a:pt x="157" y="139"/>
                    </a:lnTo>
                    <a:lnTo>
                      <a:pt x="162" y="144"/>
                    </a:lnTo>
                    <a:lnTo>
                      <a:pt x="157" y="149"/>
                    </a:lnTo>
                    <a:close/>
                    <a:moveTo>
                      <a:pt x="146" y="139"/>
                    </a:moveTo>
                    <a:lnTo>
                      <a:pt x="141" y="134"/>
                    </a:lnTo>
                    <a:lnTo>
                      <a:pt x="146" y="129"/>
                    </a:lnTo>
                    <a:lnTo>
                      <a:pt x="151" y="134"/>
                    </a:lnTo>
                    <a:lnTo>
                      <a:pt x="146" y="139"/>
                    </a:lnTo>
                    <a:close/>
                    <a:moveTo>
                      <a:pt x="135" y="129"/>
                    </a:moveTo>
                    <a:lnTo>
                      <a:pt x="130" y="124"/>
                    </a:lnTo>
                    <a:lnTo>
                      <a:pt x="135" y="119"/>
                    </a:lnTo>
                    <a:lnTo>
                      <a:pt x="140" y="124"/>
                    </a:lnTo>
                    <a:lnTo>
                      <a:pt x="135" y="129"/>
                    </a:lnTo>
                    <a:close/>
                    <a:moveTo>
                      <a:pt x="125" y="119"/>
                    </a:moveTo>
                    <a:lnTo>
                      <a:pt x="119" y="114"/>
                    </a:lnTo>
                    <a:lnTo>
                      <a:pt x="124" y="109"/>
                    </a:lnTo>
                    <a:lnTo>
                      <a:pt x="129" y="114"/>
                    </a:lnTo>
                    <a:lnTo>
                      <a:pt x="125" y="119"/>
                    </a:lnTo>
                    <a:close/>
                    <a:moveTo>
                      <a:pt x="114" y="109"/>
                    </a:moveTo>
                    <a:lnTo>
                      <a:pt x="108" y="105"/>
                    </a:lnTo>
                    <a:lnTo>
                      <a:pt x="113" y="99"/>
                    </a:lnTo>
                    <a:lnTo>
                      <a:pt x="119" y="104"/>
                    </a:lnTo>
                    <a:lnTo>
                      <a:pt x="114" y="109"/>
                    </a:lnTo>
                    <a:close/>
                    <a:moveTo>
                      <a:pt x="103" y="100"/>
                    </a:moveTo>
                    <a:lnTo>
                      <a:pt x="97" y="95"/>
                    </a:lnTo>
                    <a:lnTo>
                      <a:pt x="102" y="89"/>
                    </a:lnTo>
                    <a:lnTo>
                      <a:pt x="108" y="94"/>
                    </a:lnTo>
                    <a:lnTo>
                      <a:pt x="103" y="100"/>
                    </a:lnTo>
                    <a:close/>
                    <a:moveTo>
                      <a:pt x="92" y="90"/>
                    </a:moveTo>
                    <a:lnTo>
                      <a:pt x="87" y="85"/>
                    </a:lnTo>
                    <a:lnTo>
                      <a:pt x="91" y="79"/>
                    </a:lnTo>
                    <a:lnTo>
                      <a:pt x="97" y="84"/>
                    </a:lnTo>
                    <a:lnTo>
                      <a:pt x="92" y="90"/>
                    </a:lnTo>
                    <a:close/>
                    <a:moveTo>
                      <a:pt x="81" y="80"/>
                    </a:moveTo>
                    <a:lnTo>
                      <a:pt x="76" y="75"/>
                    </a:lnTo>
                    <a:lnTo>
                      <a:pt x="81" y="69"/>
                    </a:lnTo>
                    <a:lnTo>
                      <a:pt x="86" y="74"/>
                    </a:lnTo>
                    <a:lnTo>
                      <a:pt x="81" y="80"/>
                    </a:lnTo>
                    <a:close/>
                    <a:moveTo>
                      <a:pt x="70" y="70"/>
                    </a:moveTo>
                    <a:lnTo>
                      <a:pt x="65" y="65"/>
                    </a:lnTo>
                    <a:lnTo>
                      <a:pt x="70" y="59"/>
                    </a:lnTo>
                    <a:lnTo>
                      <a:pt x="75" y="64"/>
                    </a:lnTo>
                    <a:lnTo>
                      <a:pt x="70" y="70"/>
                    </a:lnTo>
                    <a:close/>
                    <a:moveTo>
                      <a:pt x="59" y="60"/>
                    </a:moveTo>
                    <a:lnTo>
                      <a:pt x="54" y="55"/>
                    </a:lnTo>
                    <a:lnTo>
                      <a:pt x="59" y="49"/>
                    </a:lnTo>
                    <a:lnTo>
                      <a:pt x="64" y="54"/>
                    </a:lnTo>
                    <a:lnTo>
                      <a:pt x="59" y="60"/>
                    </a:lnTo>
                    <a:close/>
                    <a:moveTo>
                      <a:pt x="49" y="50"/>
                    </a:moveTo>
                    <a:lnTo>
                      <a:pt x="43" y="45"/>
                    </a:lnTo>
                    <a:lnTo>
                      <a:pt x="48" y="40"/>
                    </a:lnTo>
                    <a:lnTo>
                      <a:pt x="54" y="44"/>
                    </a:lnTo>
                    <a:lnTo>
                      <a:pt x="49" y="50"/>
                    </a:lnTo>
                    <a:close/>
                    <a:moveTo>
                      <a:pt x="38" y="40"/>
                    </a:moveTo>
                    <a:lnTo>
                      <a:pt x="32" y="35"/>
                    </a:lnTo>
                    <a:lnTo>
                      <a:pt x="37" y="30"/>
                    </a:lnTo>
                    <a:lnTo>
                      <a:pt x="43" y="35"/>
                    </a:lnTo>
                    <a:lnTo>
                      <a:pt x="38" y="40"/>
                    </a:lnTo>
                    <a:close/>
                    <a:moveTo>
                      <a:pt x="27" y="30"/>
                    </a:moveTo>
                    <a:lnTo>
                      <a:pt x="21" y="25"/>
                    </a:lnTo>
                    <a:lnTo>
                      <a:pt x="26" y="20"/>
                    </a:lnTo>
                    <a:lnTo>
                      <a:pt x="32" y="25"/>
                    </a:lnTo>
                    <a:lnTo>
                      <a:pt x="27" y="30"/>
                    </a:lnTo>
                    <a:close/>
                    <a:moveTo>
                      <a:pt x="16" y="20"/>
                    </a:moveTo>
                    <a:lnTo>
                      <a:pt x="11" y="15"/>
                    </a:lnTo>
                    <a:lnTo>
                      <a:pt x="16" y="10"/>
                    </a:lnTo>
                    <a:lnTo>
                      <a:pt x="21" y="15"/>
                    </a:lnTo>
                    <a:lnTo>
                      <a:pt x="16" y="20"/>
                    </a:lnTo>
                    <a:close/>
                    <a:moveTo>
                      <a:pt x="5" y="10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0" y="5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Freeform 81"/>
              <p:cNvSpPr>
                <a:spLocks noEditPoints="1"/>
              </p:cNvSpPr>
              <p:nvPr/>
            </p:nvSpPr>
            <p:spPr bwMode="auto">
              <a:xfrm>
                <a:off x="2360" y="1145"/>
                <a:ext cx="757" cy="425"/>
              </a:xfrm>
              <a:custGeom>
                <a:avLst/>
                <a:gdLst>
                  <a:gd name="T0" fmla="*/ 48 w 757"/>
                  <a:gd name="T1" fmla="*/ 407 h 425"/>
                  <a:gd name="T2" fmla="*/ 54 w 757"/>
                  <a:gd name="T3" fmla="*/ 387 h 425"/>
                  <a:gd name="T4" fmla="*/ 61 w 757"/>
                  <a:gd name="T5" fmla="*/ 400 h 425"/>
                  <a:gd name="T6" fmla="*/ 92 w 757"/>
                  <a:gd name="T7" fmla="*/ 365 h 425"/>
                  <a:gd name="T8" fmla="*/ 80 w 757"/>
                  <a:gd name="T9" fmla="*/ 373 h 425"/>
                  <a:gd name="T10" fmla="*/ 125 w 757"/>
                  <a:gd name="T11" fmla="*/ 364 h 425"/>
                  <a:gd name="T12" fmla="*/ 131 w 757"/>
                  <a:gd name="T13" fmla="*/ 344 h 425"/>
                  <a:gd name="T14" fmla="*/ 138 w 757"/>
                  <a:gd name="T15" fmla="*/ 357 h 425"/>
                  <a:gd name="T16" fmla="*/ 170 w 757"/>
                  <a:gd name="T17" fmla="*/ 323 h 425"/>
                  <a:gd name="T18" fmla="*/ 157 w 757"/>
                  <a:gd name="T19" fmla="*/ 330 h 425"/>
                  <a:gd name="T20" fmla="*/ 202 w 757"/>
                  <a:gd name="T21" fmla="*/ 321 h 425"/>
                  <a:gd name="T22" fmla="*/ 208 w 757"/>
                  <a:gd name="T23" fmla="*/ 301 h 425"/>
                  <a:gd name="T24" fmla="*/ 215 w 757"/>
                  <a:gd name="T25" fmla="*/ 314 h 425"/>
                  <a:gd name="T26" fmla="*/ 247 w 757"/>
                  <a:gd name="T27" fmla="*/ 280 h 425"/>
                  <a:gd name="T28" fmla="*/ 234 w 757"/>
                  <a:gd name="T29" fmla="*/ 287 h 425"/>
                  <a:gd name="T30" fmla="*/ 280 w 757"/>
                  <a:gd name="T31" fmla="*/ 278 h 425"/>
                  <a:gd name="T32" fmla="*/ 285 w 757"/>
                  <a:gd name="T33" fmla="*/ 258 h 425"/>
                  <a:gd name="T34" fmla="*/ 292 w 757"/>
                  <a:gd name="T35" fmla="*/ 271 h 425"/>
                  <a:gd name="T36" fmla="*/ 324 w 757"/>
                  <a:gd name="T37" fmla="*/ 237 h 425"/>
                  <a:gd name="T38" fmla="*/ 311 w 757"/>
                  <a:gd name="T39" fmla="*/ 244 h 425"/>
                  <a:gd name="T40" fmla="*/ 357 w 757"/>
                  <a:gd name="T41" fmla="*/ 235 h 425"/>
                  <a:gd name="T42" fmla="*/ 362 w 757"/>
                  <a:gd name="T43" fmla="*/ 215 h 425"/>
                  <a:gd name="T44" fmla="*/ 370 w 757"/>
                  <a:gd name="T45" fmla="*/ 228 h 425"/>
                  <a:gd name="T46" fmla="*/ 401 w 757"/>
                  <a:gd name="T47" fmla="*/ 194 h 425"/>
                  <a:gd name="T48" fmla="*/ 388 w 757"/>
                  <a:gd name="T49" fmla="*/ 201 h 425"/>
                  <a:gd name="T50" fmla="*/ 434 w 757"/>
                  <a:gd name="T51" fmla="*/ 193 h 425"/>
                  <a:gd name="T52" fmla="*/ 439 w 757"/>
                  <a:gd name="T53" fmla="*/ 173 h 425"/>
                  <a:gd name="T54" fmla="*/ 447 w 757"/>
                  <a:gd name="T55" fmla="*/ 185 h 425"/>
                  <a:gd name="T56" fmla="*/ 478 w 757"/>
                  <a:gd name="T57" fmla="*/ 151 h 425"/>
                  <a:gd name="T58" fmla="*/ 465 w 757"/>
                  <a:gd name="T59" fmla="*/ 158 h 425"/>
                  <a:gd name="T60" fmla="*/ 511 w 757"/>
                  <a:gd name="T61" fmla="*/ 150 h 425"/>
                  <a:gd name="T62" fmla="*/ 517 w 757"/>
                  <a:gd name="T63" fmla="*/ 130 h 425"/>
                  <a:gd name="T64" fmla="*/ 524 w 757"/>
                  <a:gd name="T65" fmla="*/ 143 h 425"/>
                  <a:gd name="T66" fmla="*/ 555 w 757"/>
                  <a:gd name="T67" fmla="*/ 108 h 425"/>
                  <a:gd name="T68" fmla="*/ 542 w 757"/>
                  <a:gd name="T69" fmla="*/ 115 h 425"/>
                  <a:gd name="T70" fmla="*/ 588 w 757"/>
                  <a:gd name="T71" fmla="*/ 107 h 425"/>
                  <a:gd name="T72" fmla="*/ 594 w 757"/>
                  <a:gd name="T73" fmla="*/ 87 h 425"/>
                  <a:gd name="T74" fmla="*/ 601 w 757"/>
                  <a:gd name="T75" fmla="*/ 100 h 425"/>
                  <a:gd name="T76" fmla="*/ 632 w 757"/>
                  <a:gd name="T77" fmla="*/ 65 h 425"/>
                  <a:gd name="T78" fmla="*/ 619 w 757"/>
                  <a:gd name="T79" fmla="*/ 73 h 425"/>
                  <a:gd name="T80" fmla="*/ 665 w 757"/>
                  <a:gd name="T81" fmla="*/ 64 h 425"/>
                  <a:gd name="T82" fmla="*/ 671 w 757"/>
                  <a:gd name="T83" fmla="*/ 44 h 425"/>
                  <a:gd name="T84" fmla="*/ 678 w 757"/>
                  <a:gd name="T85" fmla="*/ 57 h 425"/>
                  <a:gd name="T86" fmla="*/ 709 w 757"/>
                  <a:gd name="T87" fmla="*/ 22 h 425"/>
                  <a:gd name="T88" fmla="*/ 696 w 757"/>
                  <a:gd name="T89" fmla="*/ 30 h 425"/>
                  <a:gd name="T90" fmla="*/ 742 w 757"/>
                  <a:gd name="T91" fmla="*/ 21 h 425"/>
                  <a:gd name="T92" fmla="*/ 748 w 757"/>
                  <a:gd name="T93" fmla="*/ 1 h 425"/>
                  <a:gd name="T94" fmla="*/ 755 w 757"/>
                  <a:gd name="T95" fmla="*/ 14 h 425"/>
                  <a:gd name="T96" fmla="*/ 0 w 757"/>
                  <a:gd name="T97" fmla="*/ 425 h 42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425"/>
                  <a:gd name="T149" fmla="*/ 757 w 757"/>
                  <a:gd name="T150" fmla="*/ 425 h 42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425">
                    <a:moveTo>
                      <a:pt x="28" y="401"/>
                    </a:moveTo>
                    <a:lnTo>
                      <a:pt x="41" y="394"/>
                    </a:lnTo>
                    <a:lnTo>
                      <a:pt x="48" y="407"/>
                    </a:lnTo>
                    <a:lnTo>
                      <a:pt x="35" y="414"/>
                    </a:lnTo>
                    <a:lnTo>
                      <a:pt x="28" y="401"/>
                    </a:lnTo>
                    <a:close/>
                    <a:moveTo>
                      <a:pt x="54" y="387"/>
                    </a:moveTo>
                    <a:lnTo>
                      <a:pt x="67" y="380"/>
                    </a:lnTo>
                    <a:lnTo>
                      <a:pt x="74" y="393"/>
                    </a:lnTo>
                    <a:lnTo>
                      <a:pt x="61" y="400"/>
                    </a:lnTo>
                    <a:lnTo>
                      <a:pt x="54" y="387"/>
                    </a:lnTo>
                    <a:close/>
                    <a:moveTo>
                      <a:pt x="80" y="373"/>
                    </a:moveTo>
                    <a:lnTo>
                      <a:pt x="92" y="365"/>
                    </a:lnTo>
                    <a:lnTo>
                      <a:pt x="100" y="378"/>
                    </a:lnTo>
                    <a:lnTo>
                      <a:pt x="87" y="385"/>
                    </a:lnTo>
                    <a:lnTo>
                      <a:pt x="80" y="373"/>
                    </a:lnTo>
                    <a:close/>
                    <a:moveTo>
                      <a:pt x="105" y="358"/>
                    </a:moveTo>
                    <a:lnTo>
                      <a:pt x="118" y="351"/>
                    </a:lnTo>
                    <a:lnTo>
                      <a:pt x="125" y="364"/>
                    </a:lnTo>
                    <a:lnTo>
                      <a:pt x="112" y="371"/>
                    </a:lnTo>
                    <a:lnTo>
                      <a:pt x="105" y="358"/>
                    </a:lnTo>
                    <a:close/>
                    <a:moveTo>
                      <a:pt x="131" y="344"/>
                    </a:moveTo>
                    <a:lnTo>
                      <a:pt x="144" y="337"/>
                    </a:lnTo>
                    <a:lnTo>
                      <a:pt x="151" y="350"/>
                    </a:lnTo>
                    <a:lnTo>
                      <a:pt x="138" y="357"/>
                    </a:lnTo>
                    <a:lnTo>
                      <a:pt x="131" y="344"/>
                    </a:lnTo>
                    <a:close/>
                    <a:moveTo>
                      <a:pt x="157" y="330"/>
                    </a:moveTo>
                    <a:lnTo>
                      <a:pt x="170" y="323"/>
                    </a:lnTo>
                    <a:lnTo>
                      <a:pt x="177" y="335"/>
                    </a:lnTo>
                    <a:lnTo>
                      <a:pt x="164" y="343"/>
                    </a:lnTo>
                    <a:lnTo>
                      <a:pt x="157" y="330"/>
                    </a:lnTo>
                    <a:close/>
                    <a:moveTo>
                      <a:pt x="182" y="315"/>
                    </a:moveTo>
                    <a:lnTo>
                      <a:pt x="195" y="308"/>
                    </a:lnTo>
                    <a:lnTo>
                      <a:pt x="202" y="321"/>
                    </a:lnTo>
                    <a:lnTo>
                      <a:pt x="190" y="328"/>
                    </a:lnTo>
                    <a:lnTo>
                      <a:pt x="182" y="315"/>
                    </a:lnTo>
                    <a:close/>
                    <a:moveTo>
                      <a:pt x="208" y="301"/>
                    </a:moveTo>
                    <a:lnTo>
                      <a:pt x="221" y="294"/>
                    </a:lnTo>
                    <a:lnTo>
                      <a:pt x="228" y="307"/>
                    </a:lnTo>
                    <a:lnTo>
                      <a:pt x="215" y="314"/>
                    </a:lnTo>
                    <a:lnTo>
                      <a:pt x="208" y="301"/>
                    </a:lnTo>
                    <a:close/>
                    <a:moveTo>
                      <a:pt x="234" y="287"/>
                    </a:moveTo>
                    <a:lnTo>
                      <a:pt x="247" y="280"/>
                    </a:lnTo>
                    <a:lnTo>
                      <a:pt x="254" y="292"/>
                    </a:lnTo>
                    <a:lnTo>
                      <a:pt x="241" y="300"/>
                    </a:lnTo>
                    <a:lnTo>
                      <a:pt x="234" y="287"/>
                    </a:lnTo>
                    <a:close/>
                    <a:moveTo>
                      <a:pt x="260" y="272"/>
                    </a:moveTo>
                    <a:lnTo>
                      <a:pt x="272" y="265"/>
                    </a:lnTo>
                    <a:lnTo>
                      <a:pt x="280" y="278"/>
                    </a:lnTo>
                    <a:lnTo>
                      <a:pt x="267" y="285"/>
                    </a:lnTo>
                    <a:lnTo>
                      <a:pt x="260" y="272"/>
                    </a:lnTo>
                    <a:close/>
                    <a:moveTo>
                      <a:pt x="285" y="258"/>
                    </a:moveTo>
                    <a:lnTo>
                      <a:pt x="298" y="251"/>
                    </a:lnTo>
                    <a:lnTo>
                      <a:pt x="305" y="264"/>
                    </a:lnTo>
                    <a:lnTo>
                      <a:pt x="292" y="271"/>
                    </a:lnTo>
                    <a:lnTo>
                      <a:pt x="285" y="258"/>
                    </a:lnTo>
                    <a:close/>
                    <a:moveTo>
                      <a:pt x="311" y="244"/>
                    </a:moveTo>
                    <a:lnTo>
                      <a:pt x="324" y="237"/>
                    </a:lnTo>
                    <a:lnTo>
                      <a:pt x="331" y="250"/>
                    </a:lnTo>
                    <a:lnTo>
                      <a:pt x="318" y="257"/>
                    </a:lnTo>
                    <a:lnTo>
                      <a:pt x="311" y="244"/>
                    </a:lnTo>
                    <a:close/>
                    <a:moveTo>
                      <a:pt x="337" y="230"/>
                    </a:moveTo>
                    <a:lnTo>
                      <a:pt x="350" y="223"/>
                    </a:lnTo>
                    <a:lnTo>
                      <a:pt x="357" y="235"/>
                    </a:lnTo>
                    <a:lnTo>
                      <a:pt x="344" y="243"/>
                    </a:lnTo>
                    <a:lnTo>
                      <a:pt x="337" y="230"/>
                    </a:lnTo>
                    <a:close/>
                    <a:moveTo>
                      <a:pt x="362" y="215"/>
                    </a:moveTo>
                    <a:lnTo>
                      <a:pt x="375" y="208"/>
                    </a:lnTo>
                    <a:lnTo>
                      <a:pt x="382" y="221"/>
                    </a:lnTo>
                    <a:lnTo>
                      <a:pt x="370" y="228"/>
                    </a:lnTo>
                    <a:lnTo>
                      <a:pt x="362" y="215"/>
                    </a:lnTo>
                    <a:close/>
                    <a:moveTo>
                      <a:pt x="388" y="201"/>
                    </a:moveTo>
                    <a:lnTo>
                      <a:pt x="401" y="194"/>
                    </a:lnTo>
                    <a:lnTo>
                      <a:pt x="408" y="207"/>
                    </a:lnTo>
                    <a:lnTo>
                      <a:pt x="395" y="214"/>
                    </a:lnTo>
                    <a:lnTo>
                      <a:pt x="388" y="201"/>
                    </a:lnTo>
                    <a:close/>
                    <a:moveTo>
                      <a:pt x="414" y="187"/>
                    </a:moveTo>
                    <a:lnTo>
                      <a:pt x="427" y="180"/>
                    </a:lnTo>
                    <a:lnTo>
                      <a:pt x="434" y="193"/>
                    </a:lnTo>
                    <a:lnTo>
                      <a:pt x="421" y="200"/>
                    </a:lnTo>
                    <a:lnTo>
                      <a:pt x="414" y="187"/>
                    </a:lnTo>
                    <a:close/>
                    <a:moveTo>
                      <a:pt x="439" y="173"/>
                    </a:moveTo>
                    <a:lnTo>
                      <a:pt x="452" y="165"/>
                    </a:lnTo>
                    <a:lnTo>
                      <a:pt x="459" y="178"/>
                    </a:lnTo>
                    <a:lnTo>
                      <a:pt x="447" y="185"/>
                    </a:lnTo>
                    <a:lnTo>
                      <a:pt x="439" y="173"/>
                    </a:lnTo>
                    <a:close/>
                    <a:moveTo>
                      <a:pt x="465" y="158"/>
                    </a:moveTo>
                    <a:lnTo>
                      <a:pt x="478" y="151"/>
                    </a:lnTo>
                    <a:lnTo>
                      <a:pt x="485" y="164"/>
                    </a:lnTo>
                    <a:lnTo>
                      <a:pt x="472" y="171"/>
                    </a:lnTo>
                    <a:lnTo>
                      <a:pt x="465" y="158"/>
                    </a:lnTo>
                    <a:close/>
                    <a:moveTo>
                      <a:pt x="491" y="144"/>
                    </a:moveTo>
                    <a:lnTo>
                      <a:pt x="504" y="137"/>
                    </a:lnTo>
                    <a:lnTo>
                      <a:pt x="511" y="150"/>
                    </a:lnTo>
                    <a:lnTo>
                      <a:pt x="498" y="157"/>
                    </a:lnTo>
                    <a:lnTo>
                      <a:pt x="491" y="144"/>
                    </a:lnTo>
                    <a:close/>
                    <a:moveTo>
                      <a:pt x="517" y="130"/>
                    </a:moveTo>
                    <a:lnTo>
                      <a:pt x="529" y="123"/>
                    </a:lnTo>
                    <a:lnTo>
                      <a:pt x="537" y="135"/>
                    </a:lnTo>
                    <a:lnTo>
                      <a:pt x="524" y="143"/>
                    </a:lnTo>
                    <a:lnTo>
                      <a:pt x="517" y="130"/>
                    </a:lnTo>
                    <a:close/>
                    <a:moveTo>
                      <a:pt x="542" y="115"/>
                    </a:moveTo>
                    <a:lnTo>
                      <a:pt x="555" y="108"/>
                    </a:lnTo>
                    <a:lnTo>
                      <a:pt x="562" y="121"/>
                    </a:lnTo>
                    <a:lnTo>
                      <a:pt x="549" y="128"/>
                    </a:lnTo>
                    <a:lnTo>
                      <a:pt x="542" y="115"/>
                    </a:lnTo>
                    <a:close/>
                    <a:moveTo>
                      <a:pt x="568" y="101"/>
                    </a:moveTo>
                    <a:lnTo>
                      <a:pt x="581" y="94"/>
                    </a:lnTo>
                    <a:lnTo>
                      <a:pt x="588" y="107"/>
                    </a:lnTo>
                    <a:lnTo>
                      <a:pt x="575" y="114"/>
                    </a:lnTo>
                    <a:lnTo>
                      <a:pt x="568" y="101"/>
                    </a:lnTo>
                    <a:close/>
                    <a:moveTo>
                      <a:pt x="594" y="87"/>
                    </a:moveTo>
                    <a:lnTo>
                      <a:pt x="606" y="80"/>
                    </a:lnTo>
                    <a:lnTo>
                      <a:pt x="614" y="93"/>
                    </a:lnTo>
                    <a:lnTo>
                      <a:pt x="601" y="100"/>
                    </a:lnTo>
                    <a:lnTo>
                      <a:pt x="594" y="87"/>
                    </a:lnTo>
                    <a:close/>
                    <a:moveTo>
                      <a:pt x="619" y="73"/>
                    </a:moveTo>
                    <a:lnTo>
                      <a:pt x="632" y="65"/>
                    </a:lnTo>
                    <a:lnTo>
                      <a:pt x="639" y="78"/>
                    </a:lnTo>
                    <a:lnTo>
                      <a:pt x="626" y="85"/>
                    </a:lnTo>
                    <a:lnTo>
                      <a:pt x="619" y="73"/>
                    </a:lnTo>
                    <a:close/>
                    <a:moveTo>
                      <a:pt x="645" y="58"/>
                    </a:moveTo>
                    <a:lnTo>
                      <a:pt x="658" y="51"/>
                    </a:lnTo>
                    <a:lnTo>
                      <a:pt x="665" y="64"/>
                    </a:lnTo>
                    <a:lnTo>
                      <a:pt x="652" y="71"/>
                    </a:lnTo>
                    <a:lnTo>
                      <a:pt x="645" y="58"/>
                    </a:lnTo>
                    <a:close/>
                    <a:moveTo>
                      <a:pt x="671" y="44"/>
                    </a:moveTo>
                    <a:lnTo>
                      <a:pt x="684" y="37"/>
                    </a:lnTo>
                    <a:lnTo>
                      <a:pt x="691" y="50"/>
                    </a:lnTo>
                    <a:lnTo>
                      <a:pt x="678" y="57"/>
                    </a:lnTo>
                    <a:lnTo>
                      <a:pt x="671" y="44"/>
                    </a:lnTo>
                    <a:close/>
                    <a:moveTo>
                      <a:pt x="696" y="30"/>
                    </a:moveTo>
                    <a:lnTo>
                      <a:pt x="709" y="22"/>
                    </a:lnTo>
                    <a:lnTo>
                      <a:pt x="716" y="35"/>
                    </a:lnTo>
                    <a:lnTo>
                      <a:pt x="704" y="42"/>
                    </a:lnTo>
                    <a:lnTo>
                      <a:pt x="696" y="30"/>
                    </a:lnTo>
                    <a:close/>
                    <a:moveTo>
                      <a:pt x="722" y="15"/>
                    </a:moveTo>
                    <a:lnTo>
                      <a:pt x="735" y="8"/>
                    </a:lnTo>
                    <a:lnTo>
                      <a:pt x="742" y="21"/>
                    </a:lnTo>
                    <a:lnTo>
                      <a:pt x="729" y="28"/>
                    </a:lnTo>
                    <a:lnTo>
                      <a:pt x="722" y="15"/>
                    </a:lnTo>
                    <a:close/>
                    <a:moveTo>
                      <a:pt x="748" y="1"/>
                    </a:moveTo>
                    <a:lnTo>
                      <a:pt x="750" y="0"/>
                    </a:lnTo>
                    <a:lnTo>
                      <a:pt x="757" y="13"/>
                    </a:lnTo>
                    <a:lnTo>
                      <a:pt x="755" y="14"/>
                    </a:lnTo>
                    <a:lnTo>
                      <a:pt x="748" y="1"/>
                    </a:lnTo>
                    <a:close/>
                    <a:moveTo>
                      <a:pt x="49" y="423"/>
                    </a:moveTo>
                    <a:lnTo>
                      <a:pt x="0" y="425"/>
                    </a:lnTo>
                    <a:lnTo>
                      <a:pt x="27" y="385"/>
                    </a:lnTo>
                    <a:lnTo>
                      <a:pt x="49" y="42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Freeform 82"/>
              <p:cNvSpPr>
                <a:spLocks noEditPoints="1"/>
              </p:cNvSpPr>
              <p:nvPr/>
            </p:nvSpPr>
            <p:spPr bwMode="auto">
              <a:xfrm>
                <a:off x="889" y="1918"/>
                <a:ext cx="610" cy="282"/>
              </a:xfrm>
              <a:custGeom>
                <a:avLst/>
                <a:gdLst>
                  <a:gd name="T0" fmla="*/ 44 w 610"/>
                  <a:gd name="T1" fmla="*/ 252 h 282"/>
                  <a:gd name="T2" fmla="*/ 36 w 610"/>
                  <a:gd name="T3" fmla="*/ 272 h 282"/>
                  <a:gd name="T4" fmla="*/ 57 w 610"/>
                  <a:gd name="T5" fmla="*/ 246 h 282"/>
                  <a:gd name="T6" fmla="*/ 77 w 610"/>
                  <a:gd name="T7" fmla="*/ 254 h 282"/>
                  <a:gd name="T8" fmla="*/ 57 w 610"/>
                  <a:gd name="T9" fmla="*/ 246 h 282"/>
                  <a:gd name="T10" fmla="*/ 97 w 610"/>
                  <a:gd name="T11" fmla="*/ 228 h 282"/>
                  <a:gd name="T12" fmla="*/ 90 w 610"/>
                  <a:gd name="T13" fmla="*/ 247 h 282"/>
                  <a:gd name="T14" fmla="*/ 111 w 610"/>
                  <a:gd name="T15" fmla="*/ 222 h 282"/>
                  <a:gd name="T16" fmla="*/ 130 w 610"/>
                  <a:gd name="T17" fmla="*/ 229 h 282"/>
                  <a:gd name="T18" fmla="*/ 111 w 610"/>
                  <a:gd name="T19" fmla="*/ 222 h 282"/>
                  <a:gd name="T20" fmla="*/ 151 w 610"/>
                  <a:gd name="T21" fmla="*/ 204 h 282"/>
                  <a:gd name="T22" fmla="*/ 144 w 610"/>
                  <a:gd name="T23" fmla="*/ 223 h 282"/>
                  <a:gd name="T24" fmla="*/ 164 w 610"/>
                  <a:gd name="T25" fmla="*/ 198 h 282"/>
                  <a:gd name="T26" fmla="*/ 184 w 610"/>
                  <a:gd name="T27" fmla="*/ 205 h 282"/>
                  <a:gd name="T28" fmla="*/ 164 w 610"/>
                  <a:gd name="T29" fmla="*/ 198 h 282"/>
                  <a:gd name="T30" fmla="*/ 205 w 610"/>
                  <a:gd name="T31" fmla="*/ 180 h 282"/>
                  <a:gd name="T32" fmla="*/ 197 w 610"/>
                  <a:gd name="T33" fmla="*/ 199 h 282"/>
                  <a:gd name="T34" fmla="*/ 218 w 610"/>
                  <a:gd name="T35" fmla="*/ 174 h 282"/>
                  <a:gd name="T36" fmla="*/ 237 w 610"/>
                  <a:gd name="T37" fmla="*/ 181 h 282"/>
                  <a:gd name="T38" fmla="*/ 218 w 610"/>
                  <a:gd name="T39" fmla="*/ 174 h 282"/>
                  <a:gd name="T40" fmla="*/ 258 w 610"/>
                  <a:gd name="T41" fmla="*/ 155 h 282"/>
                  <a:gd name="T42" fmla="*/ 251 w 610"/>
                  <a:gd name="T43" fmla="*/ 175 h 282"/>
                  <a:gd name="T44" fmla="*/ 272 w 610"/>
                  <a:gd name="T45" fmla="*/ 149 h 282"/>
                  <a:gd name="T46" fmla="*/ 291 w 610"/>
                  <a:gd name="T47" fmla="*/ 157 h 282"/>
                  <a:gd name="T48" fmla="*/ 272 w 610"/>
                  <a:gd name="T49" fmla="*/ 149 h 282"/>
                  <a:gd name="T50" fmla="*/ 312 w 610"/>
                  <a:gd name="T51" fmla="*/ 131 h 282"/>
                  <a:gd name="T52" fmla="*/ 304 w 610"/>
                  <a:gd name="T53" fmla="*/ 151 h 282"/>
                  <a:gd name="T54" fmla="*/ 325 w 610"/>
                  <a:gd name="T55" fmla="*/ 125 h 282"/>
                  <a:gd name="T56" fmla="*/ 345 w 610"/>
                  <a:gd name="T57" fmla="*/ 133 h 282"/>
                  <a:gd name="T58" fmla="*/ 325 w 610"/>
                  <a:gd name="T59" fmla="*/ 125 h 282"/>
                  <a:gd name="T60" fmla="*/ 365 w 610"/>
                  <a:gd name="T61" fmla="*/ 107 h 282"/>
                  <a:gd name="T62" fmla="*/ 358 w 610"/>
                  <a:gd name="T63" fmla="*/ 126 h 282"/>
                  <a:gd name="T64" fmla="*/ 379 w 610"/>
                  <a:gd name="T65" fmla="*/ 101 h 282"/>
                  <a:gd name="T66" fmla="*/ 398 w 610"/>
                  <a:gd name="T67" fmla="*/ 108 h 282"/>
                  <a:gd name="T68" fmla="*/ 379 w 610"/>
                  <a:gd name="T69" fmla="*/ 101 h 282"/>
                  <a:gd name="T70" fmla="*/ 419 w 610"/>
                  <a:gd name="T71" fmla="*/ 83 h 282"/>
                  <a:gd name="T72" fmla="*/ 412 w 610"/>
                  <a:gd name="T73" fmla="*/ 102 h 282"/>
                  <a:gd name="T74" fmla="*/ 432 w 610"/>
                  <a:gd name="T75" fmla="*/ 77 h 282"/>
                  <a:gd name="T76" fmla="*/ 452 w 610"/>
                  <a:gd name="T77" fmla="*/ 84 h 282"/>
                  <a:gd name="T78" fmla="*/ 432 w 610"/>
                  <a:gd name="T79" fmla="*/ 77 h 282"/>
                  <a:gd name="T80" fmla="*/ 473 w 610"/>
                  <a:gd name="T81" fmla="*/ 59 h 282"/>
                  <a:gd name="T82" fmla="*/ 465 w 610"/>
                  <a:gd name="T83" fmla="*/ 78 h 282"/>
                  <a:gd name="T84" fmla="*/ 486 w 610"/>
                  <a:gd name="T85" fmla="*/ 53 h 282"/>
                  <a:gd name="T86" fmla="*/ 506 w 610"/>
                  <a:gd name="T87" fmla="*/ 60 h 282"/>
                  <a:gd name="T88" fmla="*/ 486 w 610"/>
                  <a:gd name="T89" fmla="*/ 53 h 282"/>
                  <a:gd name="T90" fmla="*/ 526 w 610"/>
                  <a:gd name="T91" fmla="*/ 34 h 282"/>
                  <a:gd name="T92" fmla="*/ 519 w 610"/>
                  <a:gd name="T93" fmla="*/ 54 h 282"/>
                  <a:gd name="T94" fmla="*/ 540 w 610"/>
                  <a:gd name="T95" fmla="*/ 28 h 282"/>
                  <a:gd name="T96" fmla="*/ 559 w 610"/>
                  <a:gd name="T97" fmla="*/ 36 h 282"/>
                  <a:gd name="T98" fmla="*/ 540 w 610"/>
                  <a:gd name="T99" fmla="*/ 28 h 282"/>
                  <a:gd name="T100" fmla="*/ 580 w 610"/>
                  <a:gd name="T101" fmla="*/ 10 h 282"/>
                  <a:gd name="T102" fmla="*/ 573 w 610"/>
                  <a:gd name="T103" fmla="*/ 30 h 282"/>
                  <a:gd name="T104" fmla="*/ 593 w 610"/>
                  <a:gd name="T105" fmla="*/ 4 h 282"/>
                  <a:gd name="T106" fmla="*/ 610 w 610"/>
                  <a:gd name="T107" fmla="*/ 13 h 282"/>
                  <a:gd name="T108" fmla="*/ 593 w 610"/>
                  <a:gd name="T109" fmla="*/ 4 h 282"/>
                  <a:gd name="T110" fmla="*/ 0 w 610"/>
                  <a:gd name="T111" fmla="*/ 280 h 282"/>
                  <a:gd name="T112" fmla="*/ 49 w 610"/>
                  <a:gd name="T113" fmla="*/ 282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30" y="258"/>
                    </a:moveTo>
                    <a:lnTo>
                      <a:pt x="44" y="252"/>
                    </a:lnTo>
                    <a:lnTo>
                      <a:pt x="50" y="266"/>
                    </a:lnTo>
                    <a:lnTo>
                      <a:pt x="36" y="272"/>
                    </a:lnTo>
                    <a:lnTo>
                      <a:pt x="30" y="258"/>
                    </a:lnTo>
                    <a:close/>
                    <a:moveTo>
                      <a:pt x="57" y="246"/>
                    </a:moveTo>
                    <a:lnTo>
                      <a:pt x="71" y="240"/>
                    </a:lnTo>
                    <a:lnTo>
                      <a:pt x="77" y="254"/>
                    </a:lnTo>
                    <a:lnTo>
                      <a:pt x="63" y="260"/>
                    </a:lnTo>
                    <a:lnTo>
                      <a:pt x="57" y="246"/>
                    </a:lnTo>
                    <a:close/>
                    <a:moveTo>
                      <a:pt x="84" y="234"/>
                    </a:moveTo>
                    <a:lnTo>
                      <a:pt x="97" y="228"/>
                    </a:lnTo>
                    <a:lnTo>
                      <a:pt x="103" y="241"/>
                    </a:lnTo>
                    <a:lnTo>
                      <a:pt x="90" y="247"/>
                    </a:lnTo>
                    <a:lnTo>
                      <a:pt x="84" y="234"/>
                    </a:lnTo>
                    <a:close/>
                    <a:moveTo>
                      <a:pt x="111" y="222"/>
                    </a:moveTo>
                    <a:lnTo>
                      <a:pt x="124" y="216"/>
                    </a:lnTo>
                    <a:lnTo>
                      <a:pt x="130" y="229"/>
                    </a:lnTo>
                    <a:lnTo>
                      <a:pt x="117" y="235"/>
                    </a:lnTo>
                    <a:lnTo>
                      <a:pt x="111" y="222"/>
                    </a:lnTo>
                    <a:close/>
                    <a:moveTo>
                      <a:pt x="138" y="210"/>
                    </a:moveTo>
                    <a:lnTo>
                      <a:pt x="151" y="204"/>
                    </a:lnTo>
                    <a:lnTo>
                      <a:pt x="157" y="217"/>
                    </a:lnTo>
                    <a:lnTo>
                      <a:pt x="144" y="223"/>
                    </a:lnTo>
                    <a:lnTo>
                      <a:pt x="138" y="210"/>
                    </a:lnTo>
                    <a:close/>
                    <a:moveTo>
                      <a:pt x="164" y="198"/>
                    </a:moveTo>
                    <a:lnTo>
                      <a:pt x="178" y="192"/>
                    </a:lnTo>
                    <a:lnTo>
                      <a:pt x="184" y="205"/>
                    </a:lnTo>
                    <a:lnTo>
                      <a:pt x="170" y="211"/>
                    </a:lnTo>
                    <a:lnTo>
                      <a:pt x="164" y="198"/>
                    </a:lnTo>
                    <a:close/>
                    <a:moveTo>
                      <a:pt x="191" y="186"/>
                    </a:moveTo>
                    <a:lnTo>
                      <a:pt x="205" y="180"/>
                    </a:lnTo>
                    <a:lnTo>
                      <a:pt x="211" y="193"/>
                    </a:lnTo>
                    <a:lnTo>
                      <a:pt x="197" y="199"/>
                    </a:lnTo>
                    <a:lnTo>
                      <a:pt x="191" y="186"/>
                    </a:lnTo>
                    <a:close/>
                    <a:moveTo>
                      <a:pt x="218" y="174"/>
                    </a:moveTo>
                    <a:lnTo>
                      <a:pt x="231" y="168"/>
                    </a:lnTo>
                    <a:lnTo>
                      <a:pt x="237" y="181"/>
                    </a:lnTo>
                    <a:lnTo>
                      <a:pt x="224" y="187"/>
                    </a:lnTo>
                    <a:lnTo>
                      <a:pt x="218" y="174"/>
                    </a:lnTo>
                    <a:close/>
                    <a:moveTo>
                      <a:pt x="245" y="161"/>
                    </a:moveTo>
                    <a:lnTo>
                      <a:pt x="258" y="155"/>
                    </a:lnTo>
                    <a:lnTo>
                      <a:pt x="264" y="169"/>
                    </a:lnTo>
                    <a:lnTo>
                      <a:pt x="251" y="175"/>
                    </a:lnTo>
                    <a:lnTo>
                      <a:pt x="245" y="161"/>
                    </a:lnTo>
                    <a:close/>
                    <a:moveTo>
                      <a:pt x="272" y="149"/>
                    </a:moveTo>
                    <a:lnTo>
                      <a:pt x="285" y="143"/>
                    </a:lnTo>
                    <a:lnTo>
                      <a:pt x="291" y="157"/>
                    </a:lnTo>
                    <a:lnTo>
                      <a:pt x="278" y="163"/>
                    </a:lnTo>
                    <a:lnTo>
                      <a:pt x="272" y="149"/>
                    </a:lnTo>
                    <a:close/>
                    <a:moveTo>
                      <a:pt x="298" y="137"/>
                    </a:moveTo>
                    <a:lnTo>
                      <a:pt x="312" y="131"/>
                    </a:lnTo>
                    <a:lnTo>
                      <a:pt x="318" y="145"/>
                    </a:lnTo>
                    <a:lnTo>
                      <a:pt x="304" y="151"/>
                    </a:lnTo>
                    <a:lnTo>
                      <a:pt x="298" y="137"/>
                    </a:lnTo>
                    <a:close/>
                    <a:moveTo>
                      <a:pt x="325" y="125"/>
                    </a:moveTo>
                    <a:lnTo>
                      <a:pt x="339" y="119"/>
                    </a:lnTo>
                    <a:lnTo>
                      <a:pt x="345" y="133"/>
                    </a:lnTo>
                    <a:lnTo>
                      <a:pt x="331" y="139"/>
                    </a:lnTo>
                    <a:lnTo>
                      <a:pt x="325" y="125"/>
                    </a:lnTo>
                    <a:close/>
                    <a:moveTo>
                      <a:pt x="352" y="113"/>
                    </a:moveTo>
                    <a:lnTo>
                      <a:pt x="365" y="107"/>
                    </a:lnTo>
                    <a:lnTo>
                      <a:pt x="371" y="120"/>
                    </a:lnTo>
                    <a:lnTo>
                      <a:pt x="358" y="126"/>
                    </a:lnTo>
                    <a:lnTo>
                      <a:pt x="352" y="113"/>
                    </a:lnTo>
                    <a:close/>
                    <a:moveTo>
                      <a:pt x="379" y="101"/>
                    </a:moveTo>
                    <a:lnTo>
                      <a:pt x="392" y="95"/>
                    </a:lnTo>
                    <a:lnTo>
                      <a:pt x="398" y="108"/>
                    </a:lnTo>
                    <a:lnTo>
                      <a:pt x="385" y="114"/>
                    </a:lnTo>
                    <a:lnTo>
                      <a:pt x="379" y="101"/>
                    </a:lnTo>
                    <a:close/>
                    <a:moveTo>
                      <a:pt x="406" y="89"/>
                    </a:moveTo>
                    <a:lnTo>
                      <a:pt x="419" y="83"/>
                    </a:lnTo>
                    <a:lnTo>
                      <a:pt x="425" y="96"/>
                    </a:lnTo>
                    <a:lnTo>
                      <a:pt x="412" y="102"/>
                    </a:lnTo>
                    <a:lnTo>
                      <a:pt x="406" y="89"/>
                    </a:lnTo>
                    <a:close/>
                    <a:moveTo>
                      <a:pt x="432" y="77"/>
                    </a:moveTo>
                    <a:lnTo>
                      <a:pt x="446" y="71"/>
                    </a:lnTo>
                    <a:lnTo>
                      <a:pt x="452" y="84"/>
                    </a:lnTo>
                    <a:lnTo>
                      <a:pt x="439" y="90"/>
                    </a:lnTo>
                    <a:lnTo>
                      <a:pt x="432" y="77"/>
                    </a:lnTo>
                    <a:close/>
                    <a:moveTo>
                      <a:pt x="459" y="65"/>
                    </a:moveTo>
                    <a:lnTo>
                      <a:pt x="473" y="59"/>
                    </a:lnTo>
                    <a:lnTo>
                      <a:pt x="479" y="72"/>
                    </a:lnTo>
                    <a:lnTo>
                      <a:pt x="465" y="78"/>
                    </a:lnTo>
                    <a:lnTo>
                      <a:pt x="459" y="65"/>
                    </a:lnTo>
                    <a:close/>
                    <a:moveTo>
                      <a:pt x="486" y="53"/>
                    </a:moveTo>
                    <a:lnTo>
                      <a:pt x="499" y="47"/>
                    </a:lnTo>
                    <a:lnTo>
                      <a:pt x="506" y="60"/>
                    </a:lnTo>
                    <a:lnTo>
                      <a:pt x="492" y="66"/>
                    </a:lnTo>
                    <a:lnTo>
                      <a:pt x="486" y="53"/>
                    </a:lnTo>
                    <a:close/>
                    <a:moveTo>
                      <a:pt x="513" y="40"/>
                    </a:moveTo>
                    <a:lnTo>
                      <a:pt x="526" y="34"/>
                    </a:lnTo>
                    <a:lnTo>
                      <a:pt x="532" y="48"/>
                    </a:lnTo>
                    <a:lnTo>
                      <a:pt x="519" y="54"/>
                    </a:lnTo>
                    <a:lnTo>
                      <a:pt x="513" y="40"/>
                    </a:lnTo>
                    <a:close/>
                    <a:moveTo>
                      <a:pt x="540" y="28"/>
                    </a:moveTo>
                    <a:lnTo>
                      <a:pt x="553" y="22"/>
                    </a:lnTo>
                    <a:lnTo>
                      <a:pt x="559" y="36"/>
                    </a:lnTo>
                    <a:lnTo>
                      <a:pt x="546" y="42"/>
                    </a:lnTo>
                    <a:lnTo>
                      <a:pt x="540" y="28"/>
                    </a:lnTo>
                    <a:close/>
                    <a:moveTo>
                      <a:pt x="566" y="16"/>
                    </a:moveTo>
                    <a:lnTo>
                      <a:pt x="580" y="10"/>
                    </a:lnTo>
                    <a:lnTo>
                      <a:pt x="586" y="24"/>
                    </a:lnTo>
                    <a:lnTo>
                      <a:pt x="573" y="30"/>
                    </a:lnTo>
                    <a:lnTo>
                      <a:pt x="566" y="16"/>
                    </a:lnTo>
                    <a:close/>
                    <a:moveTo>
                      <a:pt x="593" y="4"/>
                    </a:moveTo>
                    <a:lnTo>
                      <a:pt x="603" y="0"/>
                    </a:lnTo>
                    <a:lnTo>
                      <a:pt x="610" y="13"/>
                    </a:lnTo>
                    <a:lnTo>
                      <a:pt x="599" y="18"/>
                    </a:lnTo>
                    <a:lnTo>
                      <a:pt x="593" y="4"/>
                    </a:lnTo>
                    <a:close/>
                    <a:moveTo>
                      <a:pt x="49" y="282"/>
                    </a:moveTo>
                    <a:lnTo>
                      <a:pt x="0" y="280"/>
                    </a:lnTo>
                    <a:lnTo>
                      <a:pt x="31" y="242"/>
                    </a:lnTo>
                    <a:lnTo>
                      <a:pt x="49" y="28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" name="Rectangle 83"/>
              <p:cNvSpPr>
                <a:spLocks noChangeArrowheads="1"/>
              </p:cNvSpPr>
              <p:nvPr/>
            </p:nvSpPr>
            <p:spPr bwMode="auto">
              <a:xfrm rot="19860000">
                <a:off x="3115" y="940"/>
                <a:ext cx="211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9" name="Rectangle 84"/>
              <p:cNvSpPr>
                <a:spLocks noChangeArrowheads="1"/>
              </p:cNvSpPr>
              <p:nvPr/>
            </p:nvSpPr>
            <p:spPr bwMode="auto">
              <a:xfrm rot="20160000">
                <a:off x="1485" y="1716"/>
                <a:ext cx="250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0" name="Freeform 85"/>
              <p:cNvSpPr>
                <a:spLocks noEditPoints="1"/>
              </p:cNvSpPr>
              <p:nvPr/>
            </p:nvSpPr>
            <p:spPr bwMode="auto">
              <a:xfrm>
                <a:off x="1669" y="1576"/>
                <a:ext cx="610" cy="282"/>
              </a:xfrm>
              <a:custGeom>
                <a:avLst/>
                <a:gdLst>
                  <a:gd name="T0" fmla="*/ 13 w 610"/>
                  <a:gd name="T1" fmla="*/ 263 h 282"/>
                  <a:gd name="T2" fmla="*/ 6 w 610"/>
                  <a:gd name="T3" fmla="*/ 282 h 282"/>
                  <a:gd name="T4" fmla="*/ 27 w 610"/>
                  <a:gd name="T5" fmla="*/ 257 h 282"/>
                  <a:gd name="T6" fmla="*/ 46 w 610"/>
                  <a:gd name="T7" fmla="*/ 264 h 282"/>
                  <a:gd name="T8" fmla="*/ 27 w 610"/>
                  <a:gd name="T9" fmla="*/ 257 h 282"/>
                  <a:gd name="T10" fmla="*/ 67 w 610"/>
                  <a:gd name="T11" fmla="*/ 239 h 282"/>
                  <a:gd name="T12" fmla="*/ 60 w 610"/>
                  <a:gd name="T13" fmla="*/ 258 h 282"/>
                  <a:gd name="T14" fmla="*/ 80 w 610"/>
                  <a:gd name="T15" fmla="*/ 232 h 282"/>
                  <a:gd name="T16" fmla="*/ 100 w 610"/>
                  <a:gd name="T17" fmla="*/ 240 h 282"/>
                  <a:gd name="T18" fmla="*/ 80 w 610"/>
                  <a:gd name="T19" fmla="*/ 232 h 282"/>
                  <a:gd name="T20" fmla="*/ 121 w 610"/>
                  <a:gd name="T21" fmla="*/ 214 h 282"/>
                  <a:gd name="T22" fmla="*/ 113 w 610"/>
                  <a:gd name="T23" fmla="*/ 234 h 282"/>
                  <a:gd name="T24" fmla="*/ 134 w 610"/>
                  <a:gd name="T25" fmla="*/ 208 h 282"/>
                  <a:gd name="T26" fmla="*/ 153 w 610"/>
                  <a:gd name="T27" fmla="*/ 216 h 282"/>
                  <a:gd name="T28" fmla="*/ 134 w 610"/>
                  <a:gd name="T29" fmla="*/ 208 h 282"/>
                  <a:gd name="T30" fmla="*/ 174 w 610"/>
                  <a:gd name="T31" fmla="*/ 190 h 282"/>
                  <a:gd name="T32" fmla="*/ 167 w 610"/>
                  <a:gd name="T33" fmla="*/ 210 h 282"/>
                  <a:gd name="T34" fmla="*/ 188 w 610"/>
                  <a:gd name="T35" fmla="*/ 184 h 282"/>
                  <a:gd name="T36" fmla="*/ 207 w 610"/>
                  <a:gd name="T37" fmla="*/ 191 h 282"/>
                  <a:gd name="T38" fmla="*/ 188 w 610"/>
                  <a:gd name="T39" fmla="*/ 184 h 282"/>
                  <a:gd name="T40" fmla="*/ 228 w 610"/>
                  <a:gd name="T41" fmla="*/ 166 h 282"/>
                  <a:gd name="T42" fmla="*/ 220 w 610"/>
                  <a:gd name="T43" fmla="*/ 185 h 282"/>
                  <a:gd name="T44" fmla="*/ 241 w 610"/>
                  <a:gd name="T45" fmla="*/ 160 h 282"/>
                  <a:gd name="T46" fmla="*/ 261 w 610"/>
                  <a:gd name="T47" fmla="*/ 167 h 282"/>
                  <a:gd name="T48" fmla="*/ 241 w 610"/>
                  <a:gd name="T49" fmla="*/ 160 h 282"/>
                  <a:gd name="T50" fmla="*/ 281 w 610"/>
                  <a:gd name="T51" fmla="*/ 142 h 282"/>
                  <a:gd name="T52" fmla="*/ 274 w 610"/>
                  <a:gd name="T53" fmla="*/ 161 h 282"/>
                  <a:gd name="T54" fmla="*/ 295 w 610"/>
                  <a:gd name="T55" fmla="*/ 136 h 282"/>
                  <a:gd name="T56" fmla="*/ 314 w 610"/>
                  <a:gd name="T57" fmla="*/ 143 h 282"/>
                  <a:gd name="T58" fmla="*/ 295 w 610"/>
                  <a:gd name="T59" fmla="*/ 136 h 282"/>
                  <a:gd name="T60" fmla="*/ 335 w 610"/>
                  <a:gd name="T61" fmla="*/ 118 h 282"/>
                  <a:gd name="T62" fmla="*/ 328 w 610"/>
                  <a:gd name="T63" fmla="*/ 137 h 282"/>
                  <a:gd name="T64" fmla="*/ 349 w 610"/>
                  <a:gd name="T65" fmla="*/ 111 h 282"/>
                  <a:gd name="T66" fmla="*/ 368 w 610"/>
                  <a:gd name="T67" fmla="*/ 119 h 282"/>
                  <a:gd name="T68" fmla="*/ 349 w 610"/>
                  <a:gd name="T69" fmla="*/ 111 h 282"/>
                  <a:gd name="T70" fmla="*/ 389 w 610"/>
                  <a:gd name="T71" fmla="*/ 93 h 282"/>
                  <a:gd name="T72" fmla="*/ 381 w 610"/>
                  <a:gd name="T73" fmla="*/ 113 h 282"/>
                  <a:gd name="T74" fmla="*/ 402 w 610"/>
                  <a:gd name="T75" fmla="*/ 87 h 282"/>
                  <a:gd name="T76" fmla="*/ 422 w 610"/>
                  <a:gd name="T77" fmla="*/ 95 h 282"/>
                  <a:gd name="T78" fmla="*/ 402 w 610"/>
                  <a:gd name="T79" fmla="*/ 87 h 282"/>
                  <a:gd name="T80" fmla="*/ 442 w 610"/>
                  <a:gd name="T81" fmla="*/ 69 h 282"/>
                  <a:gd name="T82" fmla="*/ 435 w 610"/>
                  <a:gd name="T83" fmla="*/ 89 h 282"/>
                  <a:gd name="T84" fmla="*/ 456 w 610"/>
                  <a:gd name="T85" fmla="*/ 63 h 282"/>
                  <a:gd name="T86" fmla="*/ 475 w 610"/>
                  <a:gd name="T87" fmla="*/ 70 h 282"/>
                  <a:gd name="T88" fmla="*/ 456 w 610"/>
                  <a:gd name="T89" fmla="*/ 63 h 282"/>
                  <a:gd name="T90" fmla="*/ 496 w 610"/>
                  <a:gd name="T91" fmla="*/ 45 h 282"/>
                  <a:gd name="T92" fmla="*/ 489 w 610"/>
                  <a:gd name="T93" fmla="*/ 64 h 282"/>
                  <a:gd name="T94" fmla="*/ 509 w 610"/>
                  <a:gd name="T95" fmla="*/ 39 h 282"/>
                  <a:gd name="T96" fmla="*/ 529 w 610"/>
                  <a:gd name="T97" fmla="*/ 46 h 282"/>
                  <a:gd name="T98" fmla="*/ 509 w 610"/>
                  <a:gd name="T99" fmla="*/ 39 h 282"/>
                  <a:gd name="T100" fmla="*/ 550 w 610"/>
                  <a:gd name="T101" fmla="*/ 21 h 282"/>
                  <a:gd name="T102" fmla="*/ 542 w 610"/>
                  <a:gd name="T103" fmla="*/ 40 h 282"/>
                  <a:gd name="T104" fmla="*/ 563 w 610"/>
                  <a:gd name="T105" fmla="*/ 15 h 282"/>
                  <a:gd name="T106" fmla="*/ 579 w 610"/>
                  <a:gd name="T107" fmla="*/ 24 h 282"/>
                  <a:gd name="T108" fmla="*/ 563 w 610"/>
                  <a:gd name="T109" fmla="*/ 15 h 282"/>
                  <a:gd name="T110" fmla="*/ 610 w 610"/>
                  <a:gd name="T111" fmla="*/ 2 h 282"/>
                  <a:gd name="T112" fmla="*/ 560 w 610"/>
                  <a:gd name="T113" fmla="*/ 0 h 28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0"/>
                  <a:gd name="T172" fmla="*/ 0 h 282"/>
                  <a:gd name="T173" fmla="*/ 610 w 610"/>
                  <a:gd name="T174" fmla="*/ 282 h 28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0" h="282">
                    <a:moveTo>
                      <a:pt x="0" y="269"/>
                    </a:moveTo>
                    <a:lnTo>
                      <a:pt x="13" y="263"/>
                    </a:lnTo>
                    <a:lnTo>
                      <a:pt x="19" y="276"/>
                    </a:lnTo>
                    <a:lnTo>
                      <a:pt x="6" y="282"/>
                    </a:lnTo>
                    <a:lnTo>
                      <a:pt x="0" y="269"/>
                    </a:lnTo>
                    <a:close/>
                    <a:moveTo>
                      <a:pt x="27" y="257"/>
                    </a:moveTo>
                    <a:lnTo>
                      <a:pt x="40" y="251"/>
                    </a:lnTo>
                    <a:lnTo>
                      <a:pt x="46" y="264"/>
                    </a:lnTo>
                    <a:lnTo>
                      <a:pt x="33" y="270"/>
                    </a:lnTo>
                    <a:lnTo>
                      <a:pt x="27" y="257"/>
                    </a:lnTo>
                    <a:close/>
                    <a:moveTo>
                      <a:pt x="54" y="245"/>
                    </a:moveTo>
                    <a:lnTo>
                      <a:pt x="67" y="239"/>
                    </a:lnTo>
                    <a:lnTo>
                      <a:pt x="73" y="252"/>
                    </a:lnTo>
                    <a:lnTo>
                      <a:pt x="60" y="258"/>
                    </a:lnTo>
                    <a:lnTo>
                      <a:pt x="54" y="245"/>
                    </a:lnTo>
                    <a:close/>
                    <a:moveTo>
                      <a:pt x="80" y="232"/>
                    </a:moveTo>
                    <a:lnTo>
                      <a:pt x="94" y="226"/>
                    </a:lnTo>
                    <a:lnTo>
                      <a:pt x="100" y="240"/>
                    </a:lnTo>
                    <a:lnTo>
                      <a:pt x="86" y="246"/>
                    </a:lnTo>
                    <a:lnTo>
                      <a:pt x="80" y="232"/>
                    </a:lnTo>
                    <a:close/>
                    <a:moveTo>
                      <a:pt x="107" y="220"/>
                    </a:moveTo>
                    <a:lnTo>
                      <a:pt x="121" y="214"/>
                    </a:lnTo>
                    <a:lnTo>
                      <a:pt x="127" y="228"/>
                    </a:lnTo>
                    <a:lnTo>
                      <a:pt x="113" y="234"/>
                    </a:lnTo>
                    <a:lnTo>
                      <a:pt x="107" y="220"/>
                    </a:lnTo>
                    <a:close/>
                    <a:moveTo>
                      <a:pt x="134" y="208"/>
                    </a:moveTo>
                    <a:lnTo>
                      <a:pt x="147" y="202"/>
                    </a:lnTo>
                    <a:lnTo>
                      <a:pt x="153" y="216"/>
                    </a:lnTo>
                    <a:lnTo>
                      <a:pt x="140" y="222"/>
                    </a:lnTo>
                    <a:lnTo>
                      <a:pt x="134" y="208"/>
                    </a:lnTo>
                    <a:close/>
                    <a:moveTo>
                      <a:pt x="161" y="196"/>
                    </a:moveTo>
                    <a:lnTo>
                      <a:pt x="174" y="190"/>
                    </a:lnTo>
                    <a:lnTo>
                      <a:pt x="180" y="204"/>
                    </a:lnTo>
                    <a:lnTo>
                      <a:pt x="167" y="210"/>
                    </a:lnTo>
                    <a:lnTo>
                      <a:pt x="161" y="196"/>
                    </a:lnTo>
                    <a:close/>
                    <a:moveTo>
                      <a:pt x="188" y="184"/>
                    </a:moveTo>
                    <a:lnTo>
                      <a:pt x="201" y="178"/>
                    </a:lnTo>
                    <a:lnTo>
                      <a:pt x="207" y="191"/>
                    </a:lnTo>
                    <a:lnTo>
                      <a:pt x="194" y="197"/>
                    </a:lnTo>
                    <a:lnTo>
                      <a:pt x="188" y="184"/>
                    </a:lnTo>
                    <a:close/>
                    <a:moveTo>
                      <a:pt x="214" y="172"/>
                    </a:moveTo>
                    <a:lnTo>
                      <a:pt x="228" y="166"/>
                    </a:lnTo>
                    <a:lnTo>
                      <a:pt x="234" y="179"/>
                    </a:lnTo>
                    <a:lnTo>
                      <a:pt x="220" y="185"/>
                    </a:lnTo>
                    <a:lnTo>
                      <a:pt x="214" y="172"/>
                    </a:lnTo>
                    <a:close/>
                    <a:moveTo>
                      <a:pt x="241" y="160"/>
                    </a:moveTo>
                    <a:lnTo>
                      <a:pt x="255" y="154"/>
                    </a:lnTo>
                    <a:lnTo>
                      <a:pt x="261" y="167"/>
                    </a:lnTo>
                    <a:lnTo>
                      <a:pt x="247" y="173"/>
                    </a:lnTo>
                    <a:lnTo>
                      <a:pt x="241" y="160"/>
                    </a:lnTo>
                    <a:close/>
                    <a:moveTo>
                      <a:pt x="268" y="148"/>
                    </a:moveTo>
                    <a:lnTo>
                      <a:pt x="281" y="142"/>
                    </a:lnTo>
                    <a:lnTo>
                      <a:pt x="288" y="155"/>
                    </a:lnTo>
                    <a:lnTo>
                      <a:pt x="274" y="161"/>
                    </a:lnTo>
                    <a:lnTo>
                      <a:pt x="268" y="148"/>
                    </a:lnTo>
                    <a:close/>
                    <a:moveTo>
                      <a:pt x="295" y="136"/>
                    </a:moveTo>
                    <a:lnTo>
                      <a:pt x="308" y="130"/>
                    </a:lnTo>
                    <a:lnTo>
                      <a:pt x="314" y="143"/>
                    </a:lnTo>
                    <a:lnTo>
                      <a:pt x="301" y="149"/>
                    </a:lnTo>
                    <a:lnTo>
                      <a:pt x="295" y="136"/>
                    </a:lnTo>
                    <a:close/>
                    <a:moveTo>
                      <a:pt x="322" y="124"/>
                    </a:moveTo>
                    <a:lnTo>
                      <a:pt x="335" y="118"/>
                    </a:lnTo>
                    <a:lnTo>
                      <a:pt x="341" y="131"/>
                    </a:lnTo>
                    <a:lnTo>
                      <a:pt x="328" y="137"/>
                    </a:lnTo>
                    <a:lnTo>
                      <a:pt x="322" y="124"/>
                    </a:lnTo>
                    <a:close/>
                    <a:moveTo>
                      <a:pt x="349" y="111"/>
                    </a:moveTo>
                    <a:lnTo>
                      <a:pt x="362" y="105"/>
                    </a:lnTo>
                    <a:lnTo>
                      <a:pt x="368" y="119"/>
                    </a:lnTo>
                    <a:lnTo>
                      <a:pt x="355" y="125"/>
                    </a:lnTo>
                    <a:lnTo>
                      <a:pt x="349" y="111"/>
                    </a:lnTo>
                    <a:close/>
                    <a:moveTo>
                      <a:pt x="375" y="99"/>
                    </a:moveTo>
                    <a:lnTo>
                      <a:pt x="389" y="93"/>
                    </a:lnTo>
                    <a:lnTo>
                      <a:pt x="395" y="107"/>
                    </a:lnTo>
                    <a:lnTo>
                      <a:pt x="381" y="113"/>
                    </a:lnTo>
                    <a:lnTo>
                      <a:pt x="375" y="99"/>
                    </a:lnTo>
                    <a:close/>
                    <a:moveTo>
                      <a:pt x="402" y="87"/>
                    </a:moveTo>
                    <a:lnTo>
                      <a:pt x="415" y="81"/>
                    </a:lnTo>
                    <a:lnTo>
                      <a:pt x="422" y="95"/>
                    </a:lnTo>
                    <a:lnTo>
                      <a:pt x="408" y="101"/>
                    </a:lnTo>
                    <a:lnTo>
                      <a:pt x="402" y="87"/>
                    </a:lnTo>
                    <a:close/>
                    <a:moveTo>
                      <a:pt x="429" y="75"/>
                    </a:moveTo>
                    <a:lnTo>
                      <a:pt x="442" y="69"/>
                    </a:lnTo>
                    <a:lnTo>
                      <a:pt x="448" y="83"/>
                    </a:lnTo>
                    <a:lnTo>
                      <a:pt x="435" y="89"/>
                    </a:lnTo>
                    <a:lnTo>
                      <a:pt x="429" y="75"/>
                    </a:lnTo>
                    <a:close/>
                    <a:moveTo>
                      <a:pt x="456" y="63"/>
                    </a:moveTo>
                    <a:lnTo>
                      <a:pt x="469" y="57"/>
                    </a:lnTo>
                    <a:lnTo>
                      <a:pt x="475" y="70"/>
                    </a:lnTo>
                    <a:lnTo>
                      <a:pt x="462" y="76"/>
                    </a:lnTo>
                    <a:lnTo>
                      <a:pt x="456" y="63"/>
                    </a:lnTo>
                    <a:close/>
                    <a:moveTo>
                      <a:pt x="482" y="51"/>
                    </a:moveTo>
                    <a:lnTo>
                      <a:pt x="496" y="45"/>
                    </a:lnTo>
                    <a:lnTo>
                      <a:pt x="502" y="58"/>
                    </a:lnTo>
                    <a:lnTo>
                      <a:pt x="489" y="64"/>
                    </a:lnTo>
                    <a:lnTo>
                      <a:pt x="482" y="51"/>
                    </a:lnTo>
                    <a:close/>
                    <a:moveTo>
                      <a:pt x="509" y="39"/>
                    </a:moveTo>
                    <a:lnTo>
                      <a:pt x="523" y="33"/>
                    </a:lnTo>
                    <a:lnTo>
                      <a:pt x="529" y="46"/>
                    </a:lnTo>
                    <a:lnTo>
                      <a:pt x="515" y="52"/>
                    </a:lnTo>
                    <a:lnTo>
                      <a:pt x="509" y="39"/>
                    </a:lnTo>
                    <a:close/>
                    <a:moveTo>
                      <a:pt x="536" y="27"/>
                    </a:moveTo>
                    <a:lnTo>
                      <a:pt x="550" y="21"/>
                    </a:lnTo>
                    <a:lnTo>
                      <a:pt x="556" y="34"/>
                    </a:lnTo>
                    <a:lnTo>
                      <a:pt x="542" y="40"/>
                    </a:lnTo>
                    <a:lnTo>
                      <a:pt x="536" y="27"/>
                    </a:lnTo>
                    <a:close/>
                    <a:moveTo>
                      <a:pt x="563" y="15"/>
                    </a:moveTo>
                    <a:lnTo>
                      <a:pt x="573" y="10"/>
                    </a:lnTo>
                    <a:lnTo>
                      <a:pt x="579" y="24"/>
                    </a:lnTo>
                    <a:lnTo>
                      <a:pt x="569" y="28"/>
                    </a:lnTo>
                    <a:lnTo>
                      <a:pt x="563" y="15"/>
                    </a:lnTo>
                    <a:close/>
                    <a:moveTo>
                      <a:pt x="560" y="0"/>
                    </a:moveTo>
                    <a:lnTo>
                      <a:pt x="610" y="2"/>
                    </a:lnTo>
                    <a:lnTo>
                      <a:pt x="579" y="40"/>
                    </a:lnTo>
                    <a:lnTo>
                      <a:pt x="560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" name="Freeform 86"/>
              <p:cNvSpPr>
                <a:spLocks noEditPoints="1"/>
              </p:cNvSpPr>
              <p:nvPr/>
            </p:nvSpPr>
            <p:spPr bwMode="auto">
              <a:xfrm>
                <a:off x="3286" y="617"/>
                <a:ext cx="827" cy="453"/>
              </a:xfrm>
              <a:custGeom>
                <a:avLst/>
                <a:gdLst>
                  <a:gd name="T0" fmla="*/ 20 w 827"/>
                  <a:gd name="T1" fmla="*/ 446 h 453"/>
                  <a:gd name="T2" fmla="*/ 26 w 827"/>
                  <a:gd name="T3" fmla="*/ 426 h 453"/>
                  <a:gd name="T4" fmla="*/ 33 w 827"/>
                  <a:gd name="T5" fmla="*/ 439 h 453"/>
                  <a:gd name="T6" fmla="*/ 65 w 827"/>
                  <a:gd name="T7" fmla="*/ 405 h 453"/>
                  <a:gd name="T8" fmla="*/ 52 w 827"/>
                  <a:gd name="T9" fmla="*/ 412 h 453"/>
                  <a:gd name="T10" fmla="*/ 98 w 827"/>
                  <a:gd name="T11" fmla="*/ 404 h 453"/>
                  <a:gd name="T12" fmla="*/ 104 w 827"/>
                  <a:gd name="T13" fmla="*/ 384 h 453"/>
                  <a:gd name="T14" fmla="*/ 111 w 827"/>
                  <a:gd name="T15" fmla="*/ 397 h 453"/>
                  <a:gd name="T16" fmla="*/ 143 w 827"/>
                  <a:gd name="T17" fmla="*/ 363 h 453"/>
                  <a:gd name="T18" fmla="*/ 130 w 827"/>
                  <a:gd name="T19" fmla="*/ 370 h 453"/>
                  <a:gd name="T20" fmla="*/ 175 w 827"/>
                  <a:gd name="T21" fmla="*/ 362 h 453"/>
                  <a:gd name="T22" fmla="*/ 181 w 827"/>
                  <a:gd name="T23" fmla="*/ 342 h 453"/>
                  <a:gd name="T24" fmla="*/ 188 w 827"/>
                  <a:gd name="T25" fmla="*/ 355 h 453"/>
                  <a:gd name="T26" fmla="*/ 220 w 827"/>
                  <a:gd name="T27" fmla="*/ 321 h 453"/>
                  <a:gd name="T28" fmla="*/ 207 w 827"/>
                  <a:gd name="T29" fmla="*/ 328 h 453"/>
                  <a:gd name="T30" fmla="*/ 253 w 827"/>
                  <a:gd name="T31" fmla="*/ 320 h 453"/>
                  <a:gd name="T32" fmla="*/ 259 w 827"/>
                  <a:gd name="T33" fmla="*/ 300 h 453"/>
                  <a:gd name="T34" fmla="*/ 266 w 827"/>
                  <a:gd name="T35" fmla="*/ 313 h 453"/>
                  <a:gd name="T36" fmla="*/ 298 w 827"/>
                  <a:gd name="T37" fmla="*/ 279 h 453"/>
                  <a:gd name="T38" fmla="*/ 285 w 827"/>
                  <a:gd name="T39" fmla="*/ 286 h 453"/>
                  <a:gd name="T40" fmla="*/ 331 w 827"/>
                  <a:gd name="T41" fmla="*/ 278 h 453"/>
                  <a:gd name="T42" fmla="*/ 336 w 827"/>
                  <a:gd name="T43" fmla="*/ 258 h 453"/>
                  <a:gd name="T44" fmla="*/ 343 w 827"/>
                  <a:gd name="T45" fmla="*/ 271 h 453"/>
                  <a:gd name="T46" fmla="*/ 375 w 827"/>
                  <a:gd name="T47" fmla="*/ 237 h 453"/>
                  <a:gd name="T48" fmla="*/ 362 w 827"/>
                  <a:gd name="T49" fmla="*/ 244 h 453"/>
                  <a:gd name="T50" fmla="*/ 408 w 827"/>
                  <a:gd name="T51" fmla="*/ 236 h 453"/>
                  <a:gd name="T52" fmla="*/ 414 w 827"/>
                  <a:gd name="T53" fmla="*/ 216 h 453"/>
                  <a:gd name="T54" fmla="*/ 421 w 827"/>
                  <a:gd name="T55" fmla="*/ 229 h 453"/>
                  <a:gd name="T56" fmla="*/ 453 w 827"/>
                  <a:gd name="T57" fmla="*/ 195 h 453"/>
                  <a:gd name="T58" fmla="*/ 440 w 827"/>
                  <a:gd name="T59" fmla="*/ 202 h 453"/>
                  <a:gd name="T60" fmla="*/ 486 w 827"/>
                  <a:gd name="T61" fmla="*/ 194 h 453"/>
                  <a:gd name="T62" fmla="*/ 492 w 827"/>
                  <a:gd name="T63" fmla="*/ 174 h 453"/>
                  <a:gd name="T64" fmla="*/ 499 w 827"/>
                  <a:gd name="T65" fmla="*/ 187 h 453"/>
                  <a:gd name="T66" fmla="*/ 530 w 827"/>
                  <a:gd name="T67" fmla="*/ 153 h 453"/>
                  <a:gd name="T68" fmla="*/ 517 w 827"/>
                  <a:gd name="T69" fmla="*/ 160 h 453"/>
                  <a:gd name="T70" fmla="*/ 563 w 827"/>
                  <a:gd name="T71" fmla="*/ 151 h 453"/>
                  <a:gd name="T72" fmla="*/ 569 w 827"/>
                  <a:gd name="T73" fmla="*/ 132 h 453"/>
                  <a:gd name="T74" fmla="*/ 576 w 827"/>
                  <a:gd name="T75" fmla="*/ 145 h 453"/>
                  <a:gd name="T76" fmla="*/ 608 w 827"/>
                  <a:gd name="T77" fmla="*/ 111 h 453"/>
                  <a:gd name="T78" fmla="*/ 595 w 827"/>
                  <a:gd name="T79" fmla="*/ 118 h 453"/>
                  <a:gd name="T80" fmla="*/ 641 w 827"/>
                  <a:gd name="T81" fmla="*/ 109 h 453"/>
                  <a:gd name="T82" fmla="*/ 647 w 827"/>
                  <a:gd name="T83" fmla="*/ 90 h 453"/>
                  <a:gd name="T84" fmla="*/ 654 w 827"/>
                  <a:gd name="T85" fmla="*/ 102 h 453"/>
                  <a:gd name="T86" fmla="*/ 685 w 827"/>
                  <a:gd name="T87" fmla="*/ 69 h 453"/>
                  <a:gd name="T88" fmla="*/ 673 w 827"/>
                  <a:gd name="T89" fmla="*/ 75 h 453"/>
                  <a:gd name="T90" fmla="*/ 718 w 827"/>
                  <a:gd name="T91" fmla="*/ 67 h 453"/>
                  <a:gd name="T92" fmla="*/ 724 w 827"/>
                  <a:gd name="T93" fmla="*/ 47 h 453"/>
                  <a:gd name="T94" fmla="*/ 731 w 827"/>
                  <a:gd name="T95" fmla="*/ 60 h 453"/>
                  <a:gd name="T96" fmla="*/ 763 w 827"/>
                  <a:gd name="T97" fmla="*/ 26 h 453"/>
                  <a:gd name="T98" fmla="*/ 750 w 827"/>
                  <a:gd name="T99" fmla="*/ 33 h 453"/>
                  <a:gd name="T100" fmla="*/ 796 w 827"/>
                  <a:gd name="T101" fmla="*/ 25 h 453"/>
                  <a:gd name="T102" fmla="*/ 778 w 827"/>
                  <a:gd name="T103" fmla="*/ 2 h 453"/>
                  <a:gd name="T104" fmla="*/ 778 w 827"/>
                  <a:gd name="T105" fmla="*/ 2 h 4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7"/>
                  <a:gd name="T160" fmla="*/ 0 h 453"/>
                  <a:gd name="T161" fmla="*/ 827 w 827"/>
                  <a:gd name="T162" fmla="*/ 453 h 4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7" h="453">
                    <a:moveTo>
                      <a:pt x="0" y="440"/>
                    </a:moveTo>
                    <a:lnTo>
                      <a:pt x="13" y="433"/>
                    </a:lnTo>
                    <a:lnTo>
                      <a:pt x="20" y="446"/>
                    </a:lnTo>
                    <a:lnTo>
                      <a:pt x="7" y="453"/>
                    </a:lnTo>
                    <a:lnTo>
                      <a:pt x="0" y="440"/>
                    </a:lnTo>
                    <a:close/>
                    <a:moveTo>
                      <a:pt x="26" y="426"/>
                    </a:moveTo>
                    <a:lnTo>
                      <a:pt x="39" y="419"/>
                    </a:lnTo>
                    <a:lnTo>
                      <a:pt x="46" y="432"/>
                    </a:lnTo>
                    <a:lnTo>
                      <a:pt x="33" y="439"/>
                    </a:lnTo>
                    <a:lnTo>
                      <a:pt x="26" y="426"/>
                    </a:lnTo>
                    <a:close/>
                    <a:moveTo>
                      <a:pt x="52" y="412"/>
                    </a:moveTo>
                    <a:lnTo>
                      <a:pt x="65" y="405"/>
                    </a:lnTo>
                    <a:lnTo>
                      <a:pt x="72" y="418"/>
                    </a:lnTo>
                    <a:lnTo>
                      <a:pt x="59" y="425"/>
                    </a:lnTo>
                    <a:lnTo>
                      <a:pt x="52" y="412"/>
                    </a:lnTo>
                    <a:close/>
                    <a:moveTo>
                      <a:pt x="78" y="398"/>
                    </a:moveTo>
                    <a:lnTo>
                      <a:pt x="91" y="391"/>
                    </a:lnTo>
                    <a:lnTo>
                      <a:pt x="98" y="404"/>
                    </a:lnTo>
                    <a:lnTo>
                      <a:pt x="85" y="411"/>
                    </a:lnTo>
                    <a:lnTo>
                      <a:pt x="78" y="398"/>
                    </a:lnTo>
                    <a:close/>
                    <a:moveTo>
                      <a:pt x="104" y="384"/>
                    </a:moveTo>
                    <a:lnTo>
                      <a:pt x="117" y="377"/>
                    </a:lnTo>
                    <a:lnTo>
                      <a:pt x="124" y="390"/>
                    </a:lnTo>
                    <a:lnTo>
                      <a:pt x="111" y="397"/>
                    </a:lnTo>
                    <a:lnTo>
                      <a:pt x="104" y="384"/>
                    </a:lnTo>
                    <a:close/>
                    <a:moveTo>
                      <a:pt x="130" y="370"/>
                    </a:moveTo>
                    <a:lnTo>
                      <a:pt x="143" y="363"/>
                    </a:lnTo>
                    <a:lnTo>
                      <a:pt x="149" y="376"/>
                    </a:lnTo>
                    <a:lnTo>
                      <a:pt x="137" y="383"/>
                    </a:lnTo>
                    <a:lnTo>
                      <a:pt x="130" y="370"/>
                    </a:lnTo>
                    <a:close/>
                    <a:moveTo>
                      <a:pt x="155" y="356"/>
                    </a:moveTo>
                    <a:lnTo>
                      <a:pt x="168" y="349"/>
                    </a:lnTo>
                    <a:lnTo>
                      <a:pt x="175" y="362"/>
                    </a:lnTo>
                    <a:lnTo>
                      <a:pt x="162" y="369"/>
                    </a:lnTo>
                    <a:lnTo>
                      <a:pt x="155" y="356"/>
                    </a:lnTo>
                    <a:close/>
                    <a:moveTo>
                      <a:pt x="181" y="342"/>
                    </a:moveTo>
                    <a:lnTo>
                      <a:pt x="194" y="335"/>
                    </a:lnTo>
                    <a:lnTo>
                      <a:pt x="201" y="348"/>
                    </a:lnTo>
                    <a:lnTo>
                      <a:pt x="188" y="355"/>
                    </a:lnTo>
                    <a:lnTo>
                      <a:pt x="181" y="342"/>
                    </a:lnTo>
                    <a:close/>
                    <a:moveTo>
                      <a:pt x="207" y="328"/>
                    </a:moveTo>
                    <a:lnTo>
                      <a:pt x="220" y="321"/>
                    </a:lnTo>
                    <a:lnTo>
                      <a:pt x="227" y="334"/>
                    </a:lnTo>
                    <a:lnTo>
                      <a:pt x="214" y="341"/>
                    </a:lnTo>
                    <a:lnTo>
                      <a:pt x="207" y="328"/>
                    </a:lnTo>
                    <a:close/>
                    <a:moveTo>
                      <a:pt x="233" y="314"/>
                    </a:moveTo>
                    <a:lnTo>
                      <a:pt x="246" y="307"/>
                    </a:lnTo>
                    <a:lnTo>
                      <a:pt x="253" y="320"/>
                    </a:lnTo>
                    <a:lnTo>
                      <a:pt x="240" y="327"/>
                    </a:lnTo>
                    <a:lnTo>
                      <a:pt x="233" y="314"/>
                    </a:lnTo>
                    <a:close/>
                    <a:moveTo>
                      <a:pt x="259" y="300"/>
                    </a:moveTo>
                    <a:lnTo>
                      <a:pt x="272" y="293"/>
                    </a:lnTo>
                    <a:lnTo>
                      <a:pt x="279" y="306"/>
                    </a:lnTo>
                    <a:lnTo>
                      <a:pt x="266" y="313"/>
                    </a:lnTo>
                    <a:lnTo>
                      <a:pt x="259" y="300"/>
                    </a:lnTo>
                    <a:close/>
                    <a:moveTo>
                      <a:pt x="285" y="286"/>
                    </a:moveTo>
                    <a:lnTo>
                      <a:pt x="298" y="279"/>
                    </a:lnTo>
                    <a:lnTo>
                      <a:pt x="305" y="292"/>
                    </a:lnTo>
                    <a:lnTo>
                      <a:pt x="292" y="299"/>
                    </a:lnTo>
                    <a:lnTo>
                      <a:pt x="285" y="286"/>
                    </a:lnTo>
                    <a:close/>
                    <a:moveTo>
                      <a:pt x="311" y="272"/>
                    </a:moveTo>
                    <a:lnTo>
                      <a:pt x="323" y="265"/>
                    </a:lnTo>
                    <a:lnTo>
                      <a:pt x="331" y="278"/>
                    </a:lnTo>
                    <a:lnTo>
                      <a:pt x="318" y="285"/>
                    </a:lnTo>
                    <a:lnTo>
                      <a:pt x="311" y="272"/>
                    </a:lnTo>
                    <a:close/>
                    <a:moveTo>
                      <a:pt x="336" y="258"/>
                    </a:moveTo>
                    <a:lnTo>
                      <a:pt x="349" y="251"/>
                    </a:lnTo>
                    <a:lnTo>
                      <a:pt x="356" y="264"/>
                    </a:lnTo>
                    <a:lnTo>
                      <a:pt x="343" y="271"/>
                    </a:lnTo>
                    <a:lnTo>
                      <a:pt x="336" y="258"/>
                    </a:lnTo>
                    <a:close/>
                    <a:moveTo>
                      <a:pt x="362" y="244"/>
                    </a:moveTo>
                    <a:lnTo>
                      <a:pt x="375" y="237"/>
                    </a:lnTo>
                    <a:lnTo>
                      <a:pt x="382" y="250"/>
                    </a:lnTo>
                    <a:lnTo>
                      <a:pt x="369" y="257"/>
                    </a:lnTo>
                    <a:lnTo>
                      <a:pt x="362" y="244"/>
                    </a:lnTo>
                    <a:close/>
                    <a:moveTo>
                      <a:pt x="388" y="230"/>
                    </a:moveTo>
                    <a:lnTo>
                      <a:pt x="401" y="223"/>
                    </a:lnTo>
                    <a:lnTo>
                      <a:pt x="408" y="236"/>
                    </a:lnTo>
                    <a:lnTo>
                      <a:pt x="395" y="243"/>
                    </a:lnTo>
                    <a:lnTo>
                      <a:pt x="388" y="230"/>
                    </a:lnTo>
                    <a:close/>
                    <a:moveTo>
                      <a:pt x="414" y="216"/>
                    </a:moveTo>
                    <a:lnTo>
                      <a:pt x="427" y="209"/>
                    </a:lnTo>
                    <a:lnTo>
                      <a:pt x="434" y="222"/>
                    </a:lnTo>
                    <a:lnTo>
                      <a:pt x="421" y="229"/>
                    </a:lnTo>
                    <a:lnTo>
                      <a:pt x="414" y="216"/>
                    </a:lnTo>
                    <a:close/>
                    <a:moveTo>
                      <a:pt x="440" y="202"/>
                    </a:moveTo>
                    <a:lnTo>
                      <a:pt x="453" y="195"/>
                    </a:lnTo>
                    <a:lnTo>
                      <a:pt x="460" y="208"/>
                    </a:lnTo>
                    <a:lnTo>
                      <a:pt x="447" y="215"/>
                    </a:lnTo>
                    <a:lnTo>
                      <a:pt x="440" y="202"/>
                    </a:lnTo>
                    <a:close/>
                    <a:moveTo>
                      <a:pt x="466" y="188"/>
                    </a:moveTo>
                    <a:lnTo>
                      <a:pt x="479" y="181"/>
                    </a:lnTo>
                    <a:lnTo>
                      <a:pt x="486" y="194"/>
                    </a:lnTo>
                    <a:lnTo>
                      <a:pt x="473" y="201"/>
                    </a:lnTo>
                    <a:lnTo>
                      <a:pt x="466" y="188"/>
                    </a:lnTo>
                    <a:close/>
                    <a:moveTo>
                      <a:pt x="492" y="174"/>
                    </a:moveTo>
                    <a:lnTo>
                      <a:pt x="505" y="167"/>
                    </a:lnTo>
                    <a:lnTo>
                      <a:pt x="511" y="180"/>
                    </a:lnTo>
                    <a:lnTo>
                      <a:pt x="499" y="187"/>
                    </a:lnTo>
                    <a:lnTo>
                      <a:pt x="492" y="174"/>
                    </a:lnTo>
                    <a:close/>
                    <a:moveTo>
                      <a:pt x="517" y="160"/>
                    </a:moveTo>
                    <a:lnTo>
                      <a:pt x="530" y="153"/>
                    </a:lnTo>
                    <a:lnTo>
                      <a:pt x="537" y="166"/>
                    </a:lnTo>
                    <a:lnTo>
                      <a:pt x="524" y="172"/>
                    </a:lnTo>
                    <a:lnTo>
                      <a:pt x="517" y="160"/>
                    </a:lnTo>
                    <a:close/>
                    <a:moveTo>
                      <a:pt x="543" y="146"/>
                    </a:moveTo>
                    <a:lnTo>
                      <a:pt x="556" y="139"/>
                    </a:lnTo>
                    <a:lnTo>
                      <a:pt x="563" y="151"/>
                    </a:lnTo>
                    <a:lnTo>
                      <a:pt x="550" y="159"/>
                    </a:lnTo>
                    <a:lnTo>
                      <a:pt x="543" y="146"/>
                    </a:lnTo>
                    <a:close/>
                    <a:moveTo>
                      <a:pt x="569" y="132"/>
                    </a:moveTo>
                    <a:lnTo>
                      <a:pt x="582" y="125"/>
                    </a:lnTo>
                    <a:lnTo>
                      <a:pt x="589" y="138"/>
                    </a:lnTo>
                    <a:lnTo>
                      <a:pt x="576" y="145"/>
                    </a:lnTo>
                    <a:lnTo>
                      <a:pt x="569" y="132"/>
                    </a:lnTo>
                    <a:close/>
                    <a:moveTo>
                      <a:pt x="595" y="118"/>
                    </a:moveTo>
                    <a:lnTo>
                      <a:pt x="608" y="111"/>
                    </a:lnTo>
                    <a:lnTo>
                      <a:pt x="615" y="124"/>
                    </a:lnTo>
                    <a:lnTo>
                      <a:pt x="602" y="130"/>
                    </a:lnTo>
                    <a:lnTo>
                      <a:pt x="595" y="118"/>
                    </a:lnTo>
                    <a:close/>
                    <a:moveTo>
                      <a:pt x="621" y="104"/>
                    </a:moveTo>
                    <a:lnTo>
                      <a:pt x="634" y="97"/>
                    </a:lnTo>
                    <a:lnTo>
                      <a:pt x="641" y="109"/>
                    </a:lnTo>
                    <a:lnTo>
                      <a:pt x="628" y="116"/>
                    </a:lnTo>
                    <a:lnTo>
                      <a:pt x="621" y="104"/>
                    </a:lnTo>
                    <a:close/>
                    <a:moveTo>
                      <a:pt x="647" y="90"/>
                    </a:moveTo>
                    <a:lnTo>
                      <a:pt x="660" y="83"/>
                    </a:lnTo>
                    <a:lnTo>
                      <a:pt x="667" y="95"/>
                    </a:lnTo>
                    <a:lnTo>
                      <a:pt x="654" y="102"/>
                    </a:lnTo>
                    <a:lnTo>
                      <a:pt x="647" y="90"/>
                    </a:lnTo>
                    <a:close/>
                    <a:moveTo>
                      <a:pt x="673" y="75"/>
                    </a:moveTo>
                    <a:lnTo>
                      <a:pt x="685" y="69"/>
                    </a:lnTo>
                    <a:lnTo>
                      <a:pt x="692" y="81"/>
                    </a:lnTo>
                    <a:lnTo>
                      <a:pt x="680" y="88"/>
                    </a:lnTo>
                    <a:lnTo>
                      <a:pt x="673" y="75"/>
                    </a:lnTo>
                    <a:close/>
                    <a:moveTo>
                      <a:pt x="698" y="62"/>
                    </a:moveTo>
                    <a:lnTo>
                      <a:pt x="711" y="54"/>
                    </a:lnTo>
                    <a:lnTo>
                      <a:pt x="718" y="67"/>
                    </a:lnTo>
                    <a:lnTo>
                      <a:pt x="705" y="74"/>
                    </a:lnTo>
                    <a:lnTo>
                      <a:pt x="698" y="62"/>
                    </a:lnTo>
                    <a:close/>
                    <a:moveTo>
                      <a:pt x="724" y="47"/>
                    </a:moveTo>
                    <a:lnTo>
                      <a:pt x="737" y="41"/>
                    </a:lnTo>
                    <a:lnTo>
                      <a:pt x="744" y="53"/>
                    </a:lnTo>
                    <a:lnTo>
                      <a:pt x="731" y="60"/>
                    </a:lnTo>
                    <a:lnTo>
                      <a:pt x="724" y="47"/>
                    </a:lnTo>
                    <a:close/>
                    <a:moveTo>
                      <a:pt x="750" y="33"/>
                    </a:moveTo>
                    <a:lnTo>
                      <a:pt x="763" y="26"/>
                    </a:lnTo>
                    <a:lnTo>
                      <a:pt x="770" y="39"/>
                    </a:lnTo>
                    <a:lnTo>
                      <a:pt x="757" y="46"/>
                    </a:lnTo>
                    <a:lnTo>
                      <a:pt x="750" y="33"/>
                    </a:lnTo>
                    <a:close/>
                    <a:moveTo>
                      <a:pt x="776" y="19"/>
                    </a:moveTo>
                    <a:lnTo>
                      <a:pt x="789" y="12"/>
                    </a:lnTo>
                    <a:lnTo>
                      <a:pt x="796" y="25"/>
                    </a:lnTo>
                    <a:lnTo>
                      <a:pt x="783" y="32"/>
                    </a:lnTo>
                    <a:lnTo>
                      <a:pt x="776" y="19"/>
                    </a:lnTo>
                    <a:close/>
                    <a:moveTo>
                      <a:pt x="778" y="2"/>
                    </a:moveTo>
                    <a:lnTo>
                      <a:pt x="827" y="0"/>
                    </a:lnTo>
                    <a:lnTo>
                      <a:pt x="799" y="40"/>
                    </a:lnTo>
                    <a:lnTo>
                      <a:pt x="778" y="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87"/>
              <p:cNvSpPr>
                <a:spLocks noEditPoints="1"/>
              </p:cNvSpPr>
              <p:nvPr/>
            </p:nvSpPr>
            <p:spPr bwMode="auto">
              <a:xfrm>
                <a:off x="3319" y="2305"/>
                <a:ext cx="813" cy="44"/>
              </a:xfrm>
              <a:custGeom>
                <a:avLst/>
                <a:gdLst>
                  <a:gd name="T0" fmla="*/ 15 w 813"/>
                  <a:gd name="T1" fmla="*/ 30 h 44"/>
                  <a:gd name="T2" fmla="*/ 30 w 813"/>
                  <a:gd name="T3" fmla="*/ 15 h 44"/>
                  <a:gd name="T4" fmla="*/ 30 w 813"/>
                  <a:gd name="T5" fmla="*/ 30 h 44"/>
                  <a:gd name="T6" fmla="*/ 74 w 813"/>
                  <a:gd name="T7" fmla="*/ 15 h 44"/>
                  <a:gd name="T8" fmla="*/ 59 w 813"/>
                  <a:gd name="T9" fmla="*/ 15 h 44"/>
                  <a:gd name="T10" fmla="*/ 103 w 813"/>
                  <a:gd name="T11" fmla="*/ 30 h 44"/>
                  <a:gd name="T12" fmla="*/ 118 w 813"/>
                  <a:gd name="T13" fmla="*/ 15 h 44"/>
                  <a:gd name="T14" fmla="*/ 118 w 813"/>
                  <a:gd name="T15" fmla="*/ 30 h 44"/>
                  <a:gd name="T16" fmla="*/ 162 w 813"/>
                  <a:gd name="T17" fmla="*/ 15 h 44"/>
                  <a:gd name="T18" fmla="*/ 147 w 813"/>
                  <a:gd name="T19" fmla="*/ 15 h 44"/>
                  <a:gd name="T20" fmla="*/ 191 w 813"/>
                  <a:gd name="T21" fmla="*/ 30 h 44"/>
                  <a:gd name="T22" fmla="*/ 206 w 813"/>
                  <a:gd name="T23" fmla="*/ 15 h 44"/>
                  <a:gd name="T24" fmla="*/ 206 w 813"/>
                  <a:gd name="T25" fmla="*/ 30 h 44"/>
                  <a:gd name="T26" fmla="*/ 250 w 813"/>
                  <a:gd name="T27" fmla="*/ 15 h 44"/>
                  <a:gd name="T28" fmla="*/ 235 w 813"/>
                  <a:gd name="T29" fmla="*/ 15 h 44"/>
                  <a:gd name="T30" fmla="*/ 280 w 813"/>
                  <a:gd name="T31" fmla="*/ 30 h 44"/>
                  <a:gd name="T32" fmla="*/ 294 w 813"/>
                  <a:gd name="T33" fmla="*/ 15 h 44"/>
                  <a:gd name="T34" fmla="*/ 294 w 813"/>
                  <a:gd name="T35" fmla="*/ 30 h 44"/>
                  <a:gd name="T36" fmla="*/ 338 w 813"/>
                  <a:gd name="T37" fmla="*/ 15 h 44"/>
                  <a:gd name="T38" fmla="*/ 324 w 813"/>
                  <a:gd name="T39" fmla="*/ 15 h 44"/>
                  <a:gd name="T40" fmla="*/ 368 w 813"/>
                  <a:gd name="T41" fmla="*/ 30 h 44"/>
                  <a:gd name="T42" fmla="*/ 383 w 813"/>
                  <a:gd name="T43" fmla="*/ 15 h 44"/>
                  <a:gd name="T44" fmla="*/ 383 w 813"/>
                  <a:gd name="T45" fmla="*/ 30 h 44"/>
                  <a:gd name="T46" fmla="*/ 427 w 813"/>
                  <a:gd name="T47" fmla="*/ 15 h 44"/>
                  <a:gd name="T48" fmla="*/ 412 w 813"/>
                  <a:gd name="T49" fmla="*/ 15 h 44"/>
                  <a:gd name="T50" fmla="*/ 456 w 813"/>
                  <a:gd name="T51" fmla="*/ 30 h 44"/>
                  <a:gd name="T52" fmla="*/ 471 w 813"/>
                  <a:gd name="T53" fmla="*/ 15 h 44"/>
                  <a:gd name="T54" fmla="*/ 471 w 813"/>
                  <a:gd name="T55" fmla="*/ 30 h 44"/>
                  <a:gd name="T56" fmla="*/ 515 w 813"/>
                  <a:gd name="T57" fmla="*/ 15 h 44"/>
                  <a:gd name="T58" fmla="*/ 500 w 813"/>
                  <a:gd name="T59" fmla="*/ 15 h 44"/>
                  <a:gd name="T60" fmla="*/ 544 w 813"/>
                  <a:gd name="T61" fmla="*/ 30 h 44"/>
                  <a:gd name="T62" fmla="*/ 559 w 813"/>
                  <a:gd name="T63" fmla="*/ 15 h 44"/>
                  <a:gd name="T64" fmla="*/ 559 w 813"/>
                  <a:gd name="T65" fmla="*/ 30 h 44"/>
                  <a:gd name="T66" fmla="*/ 603 w 813"/>
                  <a:gd name="T67" fmla="*/ 15 h 44"/>
                  <a:gd name="T68" fmla="*/ 588 w 813"/>
                  <a:gd name="T69" fmla="*/ 15 h 44"/>
                  <a:gd name="T70" fmla="*/ 633 w 813"/>
                  <a:gd name="T71" fmla="*/ 30 h 44"/>
                  <a:gd name="T72" fmla="*/ 647 w 813"/>
                  <a:gd name="T73" fmla="*/ 15 h 44"/>
                  <a:gd name="T74" fmla="*/ 647 w 813"/>
                  <a:gd name="T75" fmla="*/ 30 h 44"/>
                  <a:gd name="T76" fmla="*/ 691 w 813"/>
                  <a:gd name="T77" fmla="*/ 15 h 44"/>
                  <a:gd name="T78" fmla="*/ 677 w 813"/>
                  <a:gd name="T79" fmla="*/ 15 h 44"/>
                  <a:gd name="T80" fmla="*/ 721 w 813"/>
                  <a:gd name="T81" fmla="*/ 30 h 44"/>
                  <a:gd name="T82" fmla="*/ 736 w 813"/>
                  <a:gd name="T83" fmla="*/ 15 h 44"/>
                  <a:gd name="T84" fmla="*/ 736 w 813"/>
                  <a:gd name="T85" fmla="*/ 30 h 44"/>
                  <a:gd name="T86" fmla="*/ 776 w 813"/>
                  <a:gd name="T87" fmla="*/ 15 h 44"/>
                  <a:gd name="T88" fmla="*/ 765 w 813"/>
                  <a:gd name="T89" fmla="*/ 15 h 44"/>
                  <a:gd name="T90" fmla="*/ 769 w 813"/>
                  <a:gd name="T91" fmla="*/ 44 h 4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13"/>
                  <a:gd name="T139" fmla="*/ 0 h 44"/>
                  <a:gd name="T140" fmla="*/ 813 w 813"/>
                  <a:gd name="T141" fmla="*/ 44 h 4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13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8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8" y="30"/>
                    </a:lnTo>
                    <a:lnTo>
                      <a:pt x="88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1" y="15"/>
                    </a:lnTo>
                    <a:lnTo>
                      <a:pt x="191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5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5" y="30"/>
                    </a:lnTo>
                    <a:lnTo>
                      <a:pt x="235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4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4" y="30"/>
                    </a:lnTo>
                    <a:lnTo>
                      <a:pt x="294" y="15"/>
                    </a:lnTo>
                    <a:close/>
                    <a:moveTo>
                      <a:pt x="324" y="15"/>
                    </a:moveTo>
                    <a:lnTo>
                      <a:pt x="338" y="15"/>
                    </a:lnTo>
                    <a:lnTo>
                      <a:pt x="338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1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1" y="30"/>
                    </a:lnTo>
                    <a:lnTo>
                      <a:pt x="441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4" y="15"/>
                    </a:lnTo>
                    <a:lnTo>
                      <a:pt x="544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8" y="15"/>
                    </a:moveTo>
                    <a:lnTo>
                      <a:pt x="603" y="15"/>
                    </a:lnTo>
                    <a:lnTo>
                      <a:pt x="603" y="30"/>
                    </a:lnTo>
                    <a:lnTo>
                      <a:pt x="588" y="30"/>
                    </a:lnTo>
                    <a:lnTo>
                      <a:pt x="588" y="15"/>
                    </a:lnTo>
                    <a:close/>
                    <a:moveTo>
                      <a:pt x="618" y="15"/>
                    </a:moveTo>
                    <a:lnTo>
                      <a:pt x="633" y="15"/>
                    </a:lnTo>
                    <a:lnTo>
                      <a:pt x="633" y="30"/>
                    </a:lnTo>
                    <a:lnTo>
                      <a:pt x="618" y="30"/>
                    </a:lnTo>
                    <a:lnTo>
                      <a:pt x="618" y="15"/>
                    </a:lnTo>
                    <a:close/>
                    <a:moveTo>
                      <a:pt x="647" y="15"/>
                    </a:moveTo>
                    <a:lnTo>
                      <a:pt x="662" y="15"/>
                    </a:lnTo>
                    <a:lnTo>
                      <a:pt x="662" y="30"/>
                    </a:lnTo>
                    <a:lnTo>
                      <a:pt x="647" y="30"/>
                    </a:lnTo>
                    <a:lnTo>
                      <a:pt x="647" y="15"/>
                    </a:lnTo>
                    <a:close/>
                    <a:moveTo>
                      <a:pt x="677" y="15"/>
                    </a:moveTo>
                    <a:lnTo>
                      <a:pt x="691" y="15"/>
                    </a:lnTo>
                    <a:lnTo>
                      <a:pt x="691" y="30"/>
                    </a:lnTo>
                    <a:lnTo>
                      <a:pt x="677" y="30"/>
                    </a:lnTo>
                    <a:lnTo>
                      <a:pt x="677" y="15"/>
                    </a:lnTo>
                    <a:close/>
                    <a:moveTo>
                      <a:pt x="706" y="15"/>
                    </a:moveTo>
                    <a:lnTo>
                      <a:pt x="721" y="15"/>
                    </a:lnTo>
                    <a:lnTo>
                      <a:pt x="721" y="30"/>
                    </a:lnTo>
                    <a:lnTo>
                      <a:pt x="706" y="30"/>
                    </a:lnTo>
                    <a:lnTo>
                      <a:pt x="706" y="15"/>
                    </a:lnTo>
                    <a:close/>
                    <a:moveTo>
                      <a:pt x="736" y="15"/>
                    </a:moveTo>
                    <a:lnTo>
                      <a:pt x="750" y="15"/>
                    </a:lnTo>
                    <a:lnTo>
                      <a:pt x="750" y="30"/>
                    </a:lnTo>
                    <a:lnTo>
                      <a:pt x="736" y="30"/>
                    </a:lnTo>
                    <a:lnTo>
                      <a:pt x="736" y="15"/>
                    </a:lnTo>
                    <a:close/>
                    <a:moveTo>
                      <a:pt x="765" y="15"/>
                    </a:moveTo>
                    <a:lnTo>
                      <a:pt x="776" y="15"/>
                    </a:lnTo>
                    <a:lnTo>
                      <a:pt x="776" y="30"/>
                    </a:lnTo>
                    <a:lnTo>
                      <a:pt x="765" y="30"/>
                    </a:lnTo>
                    <a:lnTo>
                      <a:pt x="765" y="15"/>
                    </a:lnTo>
                    <a:close/>
                    <a:moveTo>
                      <a:pt x="769" y="0"/>
                    </a:moveTo>
                    <a:lnTo>
                      <a:pt x="813" y="22"/>
                    </a:lnTo>
                    <a:lnTo>
                      <a:pt x="769" y="44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88"/>
              <p:cNvSpPr>
                <a:spLocks noEditPoints="1"/>
              </p:cNvSpPr>
              <p:nvPr/>
            </p:nvSpPr>
            <p:spPr bwMode="auto">
              <a:xfrm>
                <a:off x="1701" y="2305"/>
                <a:ext cx="624" cy="44"/>
              </a:xfrm>
              <a:custGeom>
                <a:avLst/>
                <a:gdLst>
                  <a:gd name="T0" fmla="*/ 15 w 624"/>
                  <a:gd name="T1" fmla="*/ 15 h 44"/>
                  <a:gd name="T2" fmla="*/ 0 w 624"/>
                  <a:gd name="T3" fmla="*/ 30 h 44"/>
                  <a:gd name="T4" fmla="*/ 30 w 624"/>
                  <a:gd name="T5" fmla="*/ 15 h 44"/>
                  <a:gd name="T6" fmla="*/ 44 w 624"/>
                  <a:gd name="T7" fmla="*/ 30 h 44"/>
                  <a:gd name="T8" fmla="*/ 30 w 624"/>
                  <a:gd name="T9" fmla="*/ 15 h 44"/>
                  <a:gd name="T10" fmla="*/ 74 w 624"/>
                  <a:gd name="T11" fmla="*/ 15 h 44"/>
                  <a:gd name="T12" fmla="*/ 59 w 624"/>
                  <a:gd name="T13" fmla="*/ 30 h 44"/>
                  <a:gd name="T14" fmla="*/ 89 w 624"/>
                  <a:gd name="T15" fmla="*/ 15 h 44"/>
                  <a:gd name="T16" fmla="*/ 103 w 624"/>
                  <a:gd name="T17" fmla="*/ 30 h 44"/>
                  <a:gd name="T18" fmla="*/ 89 w 624"/>
                  <a:gd name="T19" fmla="*/ 15 h 44"/>
                  <a:gd name="T20" fmla="*/ 133 w 624"/>
                  <a:gd name="T21" fmla="*/ 15 h 44"/>
                  <a:gd name="T22" fmla="*/ 118 w 624"/>
                  <a:gd name="T23" fmla="*/ 30 h 44"/>
                  <a:gd name="T24" fmla="*/ 147 w 624"/>
                  <a:gd name="T25" fmla="*/ 15 h 44"/>
                  <a:gd name="T26" fmla="*/ 162 w 624"/>
                  <a:gd name="T27" fmla="*/ 30 h 44"/>
                  <a:gd name="T28" fmla="*/ 147 w 624"/>
                  <a:gd name="T29" fmla="*/ 15 h 44"/>
                  <a:gd name="T30" fmla="*/ 192 w 624"/>
                  <a:gd name="T31" fmla="*/ 15 h 44"/>
                  <a:gd name="T32" fmla="*/ 177 w 624"/>
                  <a:gd name="T33" fmla="*/ 30 h 44"/>
                  <a:gd name="T34" fmla="*/ 206 w 624"/>
                  <a:gd name="T35" fmla="*/ 15 h 44"/>
                  <a:gd name="T36" fmla="*/ 221 w 624"/>
                  <a:gd name="T37" fmla="*/ 30 h 44"/>
                  <a:gd name="T38" fmla="*/ 206 w 624"/>
                  <a:gd name="T39" fmla="*/ 15 h 44"/>
                  <a:gd name="T40" fmla="*/ 250 w 624"/>
                  <a:gd name="T41" fmla="*/ 15 h 44"/>
                  <a:gd name="T42" fmla="*/ 236 w 624"/>
                  <a:gd name="T43" fmla="*/ 30 h 44"/>
                  <a:gd name="T44" fmla="*/ 265 w 624"/>
                  <a:gd name="T45" fmla="*/ 15 h 44"/>
                  <a:gd name="T46" fmla="*/ 280 w 624"/>
                  <a:gd name="T47" fmla="*/ 30 h 44"/>
                  <a:gd name="T48" fmla="*/ 265 w 624"/>
                  <a:gd name="T49" fmla="*/ 15 h 44"/>
                  <a:gd name="T50" fmla="*/ 309 w 624"/>
                  <a:gd name="T51" fmla="*/ 15 h 44"/>
                  <a:gd name="T52" fmla="*/ 295 w 624"/>
                  <a:gd name="T53" fmla="*/ 30 h 44"/>
                  <a:gd name="T54" fmla="*/ 324 w 624"/>
                  <a:gd name="T55" fmla="*/ 15 h 44"/>
                  <a:gd name="T56" fmla="*/ 339 w 624"/>
                  <a:gd name="T57" fmla="*/ 30 h 44"/>
                  <a:gd name="T58" fmla="*/ 324 w 624"/>
                  <a:gd name="T59" fmla="*/ 15 h 44"/>
                  <a:gd name="T60" fmla="*/ 368 w 624"/>
                  <a:gd name="T61" fmla="*/ 15 h 44"/>
                  <a:gd name="T62" fmla="*/ 353 w 624"/>
                  <a:gd name="T63" fmla="*/ 30 h 44"/>
                  <a:gd name="T64" fmla="*/ 383 w 624"/>
                  <a:gd name="T65" fmla="*/ 15 h 44"/>
                  <a:gd name="T66" fmla="*/ 397 w 624"/>
                  <a:gd name="T67" fmla="*/ 30 h 44"/>
                  <a:gd name="T68" fmla="*/ 383 w 624"/>
                  <a:gd name="T69" fmla="*/ 15 h 44"/>
                  <a:gd name="T70" fmla="*/ 427 w 624"/>
                  <a:gd name="T71" fmla="*/ 15 h 44"/>
                  <a:gd name="T72" fmla="*/ 412 w 624"/>
                  <a:gd name="T73" fmla="*/ 30 h 44"/>
                  <a:gd name="T74" fmla="*/ 442 w 624"/>
                  <a:gd name="T75" fmla="*/ 15 h 44"/>
                  <a:gd name="T76" fmla="*/ 456 w 624"/>
                  <a:gd name="T77" fmla="*/ 30 h 44"/>
                  <a:gd name="T78" fmla="*/ 442 w 624"/>
                  <a:gd name="T79" fmla="*/ 15 h 44"/>
                  <a:gd name="T80" fmla="*/ 486 w 624"/>
                  <a:gd name="T81" fmla="*/ 15 h 44"/>
                  <a:gd name="T82" fmla="*/ 471 w 624"/>
                  <a:gd name="T83" fmla="*/ 30 h 44"/>
                  <a:gd name="T84" fmla="*/ 500 w 624"/>
                  <a:gd name="T85" fmla="*/ 15 h 44"/>
                  <a:gd name="T86" fmla="*/ 515 w 624"/>
                  <a:gd name="T87" fmla="*/ 30 h 44"/>
                  <a:gd name="T88" fmla="*/ 500 w 624"/>
                  <a:gd name="T89" fmla="*/ 15 h 44"/>
                  <a:gd name="T90" fmla="*/ 545 w 624"/>
                  <a:gd name="T91" fmla="*/ 15 h 44"/>
                  <a:gd name="T92" fmla="*/ 530 w 624"/>
                  <a:gd name="T93" fmla="*/ 30 h 44"/>
                  <a:gd name="T94" fmla="*/ 559 w 624"/>
                  <a:gd name="T95" fmla="*/ 15 h 44"/>
                  <a:gd name="T96" fmla="*/ 574 w 624"/>
                  <a:gd name="T97" fmla="*/ 30 h 44"/>
                  <a:gd name="T98" fmla="*/ 559 w 624"/>
                  <a:gd name="T99" fmla="*/ 15 h 44"/>
                  <a:gd name="T100" fmla="*/ 624 w 624"/>
                  <a:gd name="T101" fmla="*/ 22 h 44"/>
                  <a:gd name="T102" fmla="*/ 580 w 624"/>
                  <a:gd name="T103" fmla="*/ 0 h 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24"/>
                  <a:gd name="T157" fmla="*/ 0 h 44"/>
                  <a:gd name="T158" fmla="*/ 624 w 624"/>
                  <a:gd name="T159" fmla="*/ 44 h 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24" h="44">
                    <a:moveTo>
                      <a:pt x="0" y="15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0" y="15"/>
                    </a:lnTo>
                    <a:close/>
                    <a:moveTo>
                      <a:pt x="30" y="15"/>
                    </a:moveTo>
                    <a:lnTo>
                      <a:pt x="44" y="15"/>
                    </a:lnTo>
                    <a:lnTo>
                      <a:pt x="44" y="30"/>
                    </a:lnTo>
                    <a:lnTo>
                      <a:pt x="30" y="30"/>
                    </a:lnTo>
                    <a:lnTo>
                      <a:pt x="30" y="15"/>
                    </a:lnTo>
                    <a:close/>
                    <a:moveTo>
                      <a:pt x="59" y="15"/>
                    </a:moveTo>
                    <a:lnTo>
                      <a:pt x="74" y="15"/>
                    </a:lnTo>
                    <a:lnTo>
                      <a:pt x="74" y="30"/>
                    </a:lnTo>
                    <a:lnTo>
                      <a:pt x="59" y="30"/>
                    </a:lnTo>
                    <a:lnTo>
                      <a:pt x="59" y="15"/>
                    </a:lnTo>
                    <a:close/>
                    <a:moveTo>
                      <a:pt x="89" y="15"/>
                    </a:moveTo>
                    <a:lnTo>
                      <a:pt x="103" y="15"/>
                    </a:lnTo>
                    <a:lnTo>
                      <a:pt x="103" y="30"/>
                    </a:lnTo>
                    <a:lnTo>
                      <a:pt x="89" y="30"/>
                    </a:lnTo>
                    <a:lnTo>
                      <a:pt x="89" y="15"/>
                    </a:lnTo>
                    <a:close/>
                    <a:moveTo>
                      <a:pt x="118" y="15"/>
                    </a:moveTo>
                    <a:lnTo>
                      <a:pt x="133" y="15"/>
                    </a:lnTo>
                    <a:lnTo>
                      <a:pt x="133" y="30"/>
                    </a:lnTo>
                    <a:lnTo>
                      <a:pt x="118" y="30"/>
                    </a:lnTo>
                    <a:lnTo>
                      <a:pt x="118" y="15"/>
                    </a:lnTo>
                    <a:close/>
                    <a:moveTo>
                      <a:pt x="147" y="15"/>
                    </a:moveTo>
                    <a:lnTo>
                      <a:pt x="162" y="15"/>
                    </a:lnTo>
                    <a:lnTo>
                      <a:pt x="162" y="30"/>
                    </a:lnTo>
                    <a:lnTo>
                      <a:pt x="147" y="30"/>
                    </a:lnTo>
                    <a:lnTo>
                      <a:pt x="147" y="15"/>
                    </a:lnTo>
                    <a:close/>
                    <a:moveTo>
                      <a:pt x="177" y="15"/>
                    </a:moveTo>
                    <a:lnTo>
                      <a:pt x="192" y="15"/>
                    </a:lnTo>
                    <a:lnTo>
                      <a:pt x="192" y="30"/>
                    </a:lnTo>
                    <a:lnTo>
                      <a:pt x="177" y="30"/>
                    </a:lnTo>
                    <a:lnTo>
                      <a:pt x="177" y="15"/>
                    </a:lnTo>
                    <a:close/>
                    <a:moveTo>
                      <a:pt x="206" y="15"/>
                    </a:moveTo>
                    <a:lnTo>
                      <a:pt x="221" y="15"/>
                    </a:lnTo>
                    <a:lnTo>
                      <a:pt x="221" y="30"/>
                    </a:lnTo>
                    <a:lnTo>
                      <a:pt x="206" y="30"/>
                    </a:lnTo>
                    <a:lnTo>
                      <a:pt x="206" y="15"/>
                    </a:lnTo>
                    <a:close/>
                    <a:moveTo>
                      <a:pt x="236" y="15"/>
                    </a:moveTo>
                    <a:lnTo>
                      <a:pt x="250" y="15"/>
                    </a:lnTo>
                    <a:lnTo>
                      <a:pt x="250" y="30"/>
                    </a:lnTo>
                    <a:lnTo>
                      <a:pt x="236" y="30"/>
                    </a:lnTo>
                    <a:lnTo>
                      <a:pt x="236" y="15"/>
                    </a:lnTo>
                    <a:close/>
                    <a:moveTo>
                      <a:pt x="265" y="15"/>
                    </a:moveTo>
                    <a:lnTo>
                      <a:pt x="280" y="15"/>
                    </a:lnTo>
                    <a:lnTo>
                      <a:pt x="280" y="30"/>
                    </a:lnTo>
                    <a:lnTo>
                      <a:pt x="265" y="30"/>
                    </a:lnTo>
                    <a:lnTo>
                      <a:pt x="265" y="15"/>
                    </a:lnTo>
                    <a:close/>
                    <a:moveTo>
                      <a:pt x="295" y="15"/>
                    </a:moveTo>
                    <a:lnTo>
                      <a:pt x="309" y="15"/>
                    </a:lnTo>
                    <a:lnTo>
                      <a:pt x="309" y="30"/>
                    </a:lnTo>
                    <a:lnTo>
                      <a:pt x="295" y="30"/>
                    </a:lnTo>
                    <a:lnTo>
                      <a:pt x="295" y="15"/>
                    </a:lnTo>
                    <a:close/>
                    <a:moveTo>
                      <a:pt x="324" y="15"/>
                    </a:moveTo>
                    <a:lnTo>
                      <a:pt x="339" y="15"/>
                    </a:lnTo>
                    <a:lnTo>
                      <a:pt x="339" y="30"/>
                    </a:lnTo>
                    <a:lnTo>
                      <a:pt x="324" y="30"/>
                    </a:lnTo>
                    <a:lnTo>
                      <a:pt x="324" y="15"/>
                    </a:lnTo>
                    <a:close/>
                    <a:moveTo>
                      <a:pt x="353" y="15"/>
                    </a:moveTo>
                    <a:lnTo>
                      <a:pt x="368" y="15"/>
                    </a:lnTo>
                    <a:lnTo>
                      <a:pt x="368" y="30"/>
                    </a:lnTo>
                    <a:lnTo>
                      <a:pt x="353" y="30"/>
                    </a:lnTo>
                    <a:lnTo>
                      <a:pt x="353" y="15"/>
                    </a:lnTo>
                    <a:close/>
                    <a:moveTo>
                      <a:pt x="383" y="15"/>
                    </a:moveTo>
                    <a:lnTo>
                      <a:pt x="397" y="15"/>
                    </a:lnTo>
                    <a:lnTo>
                      <a:pt x="397" y="30"/>
                    </a:lnTo>
                    <a:lnTo>
                      <a:pt x="383" y="30"/>
                    </a:lnTo>
                    <a:lnTo>
                      <a:pt x="383" y="15"/>
                    </a:lnTo>
                    <a:close/>
                    <a:moveTo>
                      <a:pt x="412" y="15"/>
                    </a:moveTo>
                    <a:lnTo>
                      <a:pt x="427" y="15"/>
                    </a:lnTo>
                    <a:lnTo>
                      <a:pt x="427" y="30"/>
                    </a:lnTo>
                    <a:lnTo>
                      <a:pt x="412" y="30"/>
                    </a:lnTo>
                    <a:lnTo>
                      <a:pt x="412" y="15"/>
                    </a:lnTo>
                    <a:close/>
                    <a:moveTo>
                      <a:pt x="442" y="15"/>
                    </a:moveTo>
                    <a:lnTo>
                      <a:pt x="456" y="15"/>
                    </a:lnTo>
                    <a:lnTo>
                      <a:pt x="456" y="30"/>
                    </a:lnTo>
                    <a:lnTo>
                      <a:pt x="442" y="30"/>
                    </a:lnTo>
                    <a:lnTo>
                      <a:pt x="442" y="15"/>
                    </a:lnTo>
                    <a:close/>
                    <a:moveTo>
                      <a:pt x="471" y="15"/>
                    </a:moveTo>
                    <a:lnTo>
                      <a:pt x="486" y="15"/>
                    </a:lnTo>
                    <a:lnTo>
                      <a:pt x="486" y="30"/>
                    </a:lnTo>
                    <a:lnTo>
                      <a:pt x="471" y="30"/>
                    </a:lnTo>
                    <a:lnTo>
                      <a:pt x="471" y="15"/>
                    </a:lnTo>
                    <a:close/>
                    <a:moveTo>
                      <a:pt x="500" y="15"/>
                    </a:moveTo>
                    <a:lnTo>
                      <a:pt x="515" y="15"/>
                    </a:lnTo>
                    <a:lnTo>
                      <a:pt x="515" y="30"/>
                    </a:lnTo>
                    <a:lnTo>
                      <a:pt x="500" y="30"/>
                    </a:lnTo>
                    <a:lnTo>
                      <a:pt x="500" y="15"/>
                    </a:lnTo>
                    <a:close/>
                    <a:moveTo>
                      <a:pt x="530" y="15"/>
                    </a:moveTo>
                    <a:lnTo>
                      <a:pt x="545" y="15"/>
                    </a:lnTo>
                    <a:lnTo>
                      <a:pt x="545" y="30"/>
                    </a:lnTo>
                    <a:lnTo>
                      <a:pt x="530" y="30"/>
                    </a:lnTo>
                    <a:lnTo>
                      <a:pt x="530" y="15"/>
                    </a:lnTo>
                    <a:close/>
                    <a:moveTo>
                      <a:pt x="559" y="15"/>
                    </a:moveTo>
                    <a:lnTo>
                      <a:pt x="574" y="15"/>
                    </a:lnTo>
                    <a:lnTo>
                      <a:pt x="574" y="30"/>
                    </a:lnTo>
                    <a:lnTo>
                      <a:pt x="559" y="30"/>
                    </a:lnTo>
                    <a:lnTo>
                      <a:pt x="559" y="15"/>
                    </a:lnTo>
                    <a:close/>
                    <a:moveTo>
                      <a:pt x="580" y="0"/>
                    </a:moveTo>
                    <a:lnTo>
                      <a:pt x="624" y="22"/>
                    </a:lnTo>
                    <a:lnTo>
                      <a:pt x="580" y="44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89"/>
              <p:cNvSpPr>
                <a:spLocks noEditPoints="1"/>
              </p:cNvSpPr>
              <p:nvPr/>
            </p:nvSpPr>
            <p:spPr bwMode="auto">
              <a:xfrm>
                <a:off x="859" y="2031"/>
                <a:ext cx="871" cy="257"/>
              </a:xfrm>
              <a:custGeom>
                <a:avLst/>
                <a:gdLst>
                  <a:gd name="T0" fmla="*/ 52 w 871"/>
                  <a:gd name="T1" fmla="*/ 242 h 257"/>
                  <a:gd name="T2" fmla="*/ 66 w 871"/>
                  <a:gd name="T3" fmla="*/ 226 h 257"/>
                  <a:gd name="T4" fmla="*/ 77 w 871"/>
                  <a:gd name="T5" fmla="*/ 240 h 257"/>
                  <a:gd name="T6" fmla="*/ 104 w 871"/>
                  <a:gd name="T7" fmla="*/ 222 h 257"/>
                  <a:gd name="T8" fmla="*/ 97 w 871"/>
                  <a:gd name="T9" fmla="*/ 238 h 257"/>
                  <a:gd name="T10" fmla="*/ 138 w 871"/>
                  <a:gd name="T11" fmla="*/ 217 h 257"/>
                  <a:gd name="T12" fmla="*/ 124 w 871"/>
                  <a:gd name="T13" fmla="*/ 220 h 257"/>
                  <a:gd name="T14" fmla="*/ 155 w 871"/>
                  <a:gd name="T15" fmla="*/ 229 h 257"/>
                  <a:gd name="T16" fmla="*/ 196 w 871"/>
                  <a:gd name="T17" fmla="*/ 207 h 257"/>
                  <a:gd name="T18" fmla="*/ 182 w 871"/>
                  <a:gd name="T19" fmla="*/ 210 h 257"/>
                  <a:gd name="T20" fmla="*/ 228 w 871"/>
                  <a:gd name="T21" fmla="*/ 216 h 257"/>
                  <a:gd name="T22" fmla="*/ 240 w 871"/>
                  <a:gd name="T23" fmla="*/ 199 h 257"/>
                  <a:gd name="T24" fmla="*/ 253 w 871"/>
                  <a:gd name="T25" fmla="*/ 212 h 257"/>
                  <a:gd name="T26" fmla="*/ 284 w 871"/>
                  <a:gd name="T27" fmla="*/ 193 h 257"/>
                  <a:gd name="T28" fmla="*/ 298 w 871"/>
                  <a:gd name="T29" fmla="*/ 191 h 257"/>
                  <a:gd name="T30" fmla="*/ 303 w 871"/>
                  <a:gd name="T31" fmla="*/ 205 h 257"/>
                  <a:gd name="T32" fmla="*/ 335 w 871"/>
                  <a:gd name="T33" fmla="*/ 186 h 257"/>
                  <a:gd name="T34" fmla="*/ 329 w 871"/>
                  <a:gd name="T35" fmla="*/ 202 h 257"/>
                  <a:gd name="T36" fmla="*/ 373 w 871"/>
                  <a:gd name="T37" fmla="*/ 193 h 257"/>
                  <a:gd name="T38" fmla="*/ 389 w 871"/>
                  <a:gd name="T39" fmla="*/ 174 h 257"/>
                  <a:gd name="T40" fmla="*/ 388 w 871"/>
                  <a:gd name="T41" fmla="*/ 190 h 257"/>
                  <a:gd name="T42" fmla="*/ 431 w 871"/>
                  <a:gd name="T43" fmla="*/ 179 h 257"/>
                  <a:gd name="T44" fmla="*/ 448 w 871"/>
                  <a:gd name="T45" fmla="*/ 159 h 257"/>
                  <a:gd name="T46" fmla="*/ 445 w 871"/>
                  <a:gd name="T47" fmla="*/ 175 h 257"/>
                  <a:gd name="T48" fmla="*/ 487 w 871"/>
                  <a:gd name="T49" fmla="*/ 163 h 257"/>
                  <a:gd name="T50" fmla="*/ 508 w 871"/>
                  <a:gd name="T51" fmla="*/ 141 h 257"/>
                  <a:gd name="T52" fmla="*/ 501 w 871"/>
                  <a:gd name="T53" fmla="*/ 159 h 257"/>
                  <a:gd name="T54" fmla="*/ 539 w 871"/>
                  <a:gd name="T55" fmla="*/ 132 h 257"/>
                  <a:gd name="T56" fmla="*/ 525 w 871"/>
                  <a:gd name="T57" fmla="*/ 136 h 257"/>
                  <a:gd name="T58" fmla="*/ 572 w 871"/>
                  <a:gd name="T59" fmla="*/ 138 h 257"/>
                  <a:gd name="T60" fmla="*/ 582 w 871"/>
                  <a:gd name="T61" fmla="*/ 120 h 257"/>
                  <a:gd name="T62" fmla="*/ 582 w 871"/>
                  <a:gd name="T63" fmla="*/ 120 h 257"/>
                  <a:gd name="T64" fmla="*/ 628 w 871"/>
                  <a:gd name="T65" fmla="*/ 121 h 257"/>
                  <a:gd name="T66" fmla="*/ 638 w 871"/>
                  <a:gd name="T67" fmla="*/ 103 h 257"/>
                  <a:gd name="T68" fmla="*/ 655 w 871"/>
                  <a:gd name="T69" fmla="*/ 112 h 257"/>
                  <a:gd name="T70" fmla="*/ 668 w 871"/>
                  <a:gd name="T71" fmla="*/ 92 h 257"/>
                  <a:gd name="T72" fmla="*/ 671 w 871"/>
                  <a:gd name="T73" fmla="*/ 107 h 257"/>
                  <a:gd name="T74" fmla="*/ 706 w 871"/>
                  <a:gd name="T75" fmla="*/ 77 h 257"/>
                  <a:gd name="T76" fmla="*/ 693 w 871"/>
                  <a:gd name="T77" fmla="*/ 82 h 257"/>
                  <a:gd name="T78" fmla="*/ 739 w 871"/>
                  <a:gd name="T79" fmla="*/ 79 h 257"/>
                  <a:gd name="T80" fmla="*/ 746 w 871"/>
                  <a:gd name="T81" fmla="*/ 59 h 257"/>
                  <a:gd name="T82" fmla="*/ 766 w 871"/>
                  <a:gd name="T83" fmla="*/ 67 h 257"/>
                  <a:gd name="T84" fmla="*/ 746 w 871"/>
                  <a:gd name="T85" fmla="*/ 59 h 257"/>
                  <a:gd name="T86" fmla="*/ 786 w 871"/>
                  <a:gd name="T87" fmla="*/ 41 h 257"/>
                  <a:gd name="T88" fmla="*/ 779 w 871"/>
                  <a:gd name="T89" fmla="*/ 60 h 257"/>
                  <a:gd name="T90" fmla="*/ 809 w 871"/>
                  <a:gd name="T91" fmla="*/ 30 h 257"/>
                  <a:gd name="T92" fmla="*/ 809 w 871"/>
                  <a:gd name="T93" fmla="*/ 46 h 257"/>
                  <a:gd name="T94" fmla="*/ 826 w 871"/>
                  <a:gd name="T95" fmla="*/ 21 h 257"/>
                  <a:gd name="T96" fmla="*/ 845 w 871"/>
                  <a:gd name="T97" fmla="*/ 27 h 257"/>
                  <a:gd name="T98" fmla="*/ 832 w 871"/>
                  <a:gd name="T99" fmla="*/ 34 h 257"/>
                  <a:gd name="T100" fmla="*/ 858 w 871"/>
                  <a:gd name="T101" fmla="*/ 4 h 257"/>
                  <a:gd name="T102" fmla="*/ 869 w 871"/>
                  <a:gd name="T103" fmla="*/ 14 h 257"/>
                  <a:gd name="T104" fmla="*/ 851 w 871"/>
                  <a:gd name="T105" fmla="*/ 7 h 257"/>
                  <a:gd name="T106" fmla="*/ 46 w 871"/>
                  <a:gd name="T107" fmla="*/ 257 h 2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71"/>
                  <a:gd name="T163" fmla="*/ 0 h 257"/>
                  <a:gd name="T164" fmla="*/ 871 w 871"/>
                  <a:gd name="T165" fmla="*/ 257 h 2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71" h="257">
                    <a:moveTo>
                      <a:pt x="37" y="228"/>
                    </a:moveTo>
                    <a:lnTo>
                      <a:pt x="50" y="227"/>
                    </a:lnTo>
                    <a:lnTo>
                      <a:pt x="51" y="227"/>
                    </a:lnTo>
                    <a:lnTo>
                      <a:pt x="52" y="242"/>
                    </a:lnTo>
                    <a:lnTo>
                      <a:pt x="51" y="242"/>
                    </a:lnTo>
                    <a:lnTo>
                      <a:pt x="38" y="243"/>
                    </a:lnTo>
                    <a:lnTo>
                      <a:pt x="37" y="228"/>
                    </a:lnTo>
                    <a:close/>
                    <a:moveTo>
                      <a:pt x="66" y="226"/>
                    </a:moveTo>
                    <a:lnTo>
                      <a:pt x="76" y="225"/>
                    </a:lnTo>
                    <a:lnTo>
                      <a:pt x="80" y="225"/>
                    </a:lnTo>
                    <a:lnTo>
                      <a:pt x="82" y="239"/>
                    </a:lnTo>
                    <a:lnTo>
                      <a:pt x="77" y="240"/>
                    </a:lnTo>
                    <a:lnTo>
                      <a:pt x="67" y="241"/>
                    </a:lnTo>
                    <a:lnTo>
                      <a:pt x="66" y="226"/>
                    </a:lnTo>
                    <a:close/>
                    <a:moveTo>
                      <a:pt x="95" y="223"/>
                    </a:moveTo>
                    <a:lnTo>
                      <a:pt x="104" y="222"/>
                    </a:lnTo>
                    <a:lnTo>
                      <a:pt x="109" y="222"/>
                    </a:lnTo>
                    <a:lnTo>
                      <a:pt x="111" y="236"/>
                    </a:lnTo>
                    <a:lnTo>
                      <a:pt x="106" y="237"/>
                    </a:lnTo>
                    <a:lnTo>
                      <a:pt x="97" y="238"/>
                    </a:lnTo>
                    <a:lnTo>
                      <a:pt x="95" y="223"/>
                    </a:lnTo>
                    <a:close/>
                    <a:moveTo>
                      <a:pt x="124" y="220"/>
                    </a:moveTo>
                    <a:lnTo>
                      <a:pt x="135" y="218"/>
                    </a:lnTo>
                    <a:lnTo>
                      <a:pt x="138" y="217"/>
                    </a:lnTo>
                    <a:lnTo>
                      <a:pt x="141" y="232"/>
                    </a:lnTo>
                    <a:lnTo>
                      <a:pt x="137" y="232"/>
                    </a:lnTo>
                    <a:lnTo>
                      <a:pt x="126" y="234"/>
                    </a:lnTo>
                    <a:lnTo>
                      <a:pt x="124" y="220"/>
                    </a:lnTo>
                    <a:close/>
                    <a:moveTo>
                      <a:pt x="153" y="215"/>
                    </a:moveTo>
                    <a:lnTo>
                      <a:pt x="167" y="212"/>
                    </a:lnTo>
                    <a:lnTo>
                      <a:pt x="170" y="227"/>
                    </a:lnTo>
                    <a:lnTo>
                      <a:pt x="155" y="229"/>
                    </a:lnTo>
                    <a:lnTo>
                      <a:pt x="153" y="215"/>
                    </a:lnTo>
                    <a:close/>
                    <a:moveTo>
                      <a:pt x="182" y="210"/>
                    </a:moveTo>
                    <a:lnTo>
                      <a:pt x="184" y="209"/>
                    </a:lnTo>
                    <a:lnTo>
                      <a:pt x="196" y="207"/>
                    </a:lnTo>
                    <a:lnTo>
                      <a:pt x="199" y="221"/>
                    </a:lnTo>
                    <a:lnTo>
                      <a:pt x="187" y="224"/>
                    </a:lnTo>
                    <a:lnTo>
                      <a:pt x="184" y="224"/>
                    </a:lnTo>
                    <a:lnTo>
                      <a:pt x="182" y="210"/>
                    </a:lnTo>
                    <a:close/>
                    <a:moveTo>
                      <a:pt x="211" y="204"/>
                    </a:moveTo>
                    <a:lnTo>
                      <a:pt x="218" y="203"/>
                    </a:lnTo>
                    <a:lnTo>
                      <a:pt x="225" y="202"/>
                    </a:lnTo>
                    <a:lnTo>
                      <a:pt x="228" y="216"/>
                    </a:lnTo>
                    <a:lnTo>
                      <a:pt x="220" y="218"/>
                    </a:lnTo>
                    <a:lnTo>
                      <a:pt x="213" y="219"/>
                    </a:lnTo>
                    <a:lnTo>
                      <a:pt x="211" y="204"/>
                    </a:lnTo>
                    <a:close/>
                    <a:moveTo>
                      <a:pt x="240" y="199"/>
                    </a:moveTo>
                    <a:lnTo>
                      <a:pt x="251" y="198"/>
                    </a:lnTo>
                    <a:lnTo>
                      <a:pt x="254" y="197"/>
                    </a:lnTo>
                    <a:lnTo>
                      <a:pt x="256" y="212"/>
                    </a:lnTo>
                    <a:lnTo>
                      <a:pt x="253" y="212"/>
                    </a:lnTo>
                    <a:lnTo>
                      <a:pt x="242" y="214"/>
                    </a:lnTo>
                    <a:lnTo>
                      <a:pt x="240" y="199"/>
                    </a:lnTo>
                    <a:close/>
                    <a:moveTo>
                      <a:pt x="269" y="195"/>
                    </a:moveTo>
                    <a:lnTo>
                      <a:pt x="284" y="193"/>
                    </a:lnTo>
                    <a:lnTo>
                      <a:pt x="285" y="208"/>
                    </a:lnTo>
                    <a:lnTo>
                      <a:pt x="271" y="210"/>
                    </a:lnTo>
                    <a:lnTo>
                      <a:pt x="269" y="195"/>
                    </a:lnTo>
                    <a:close/>
                    <a:moveTo>
                      <a:pt x="298" y="191"/>
                    </a:moveTo>
                    <a:lnTo>
                      <a:pt x="301" y="191"/>
                    </a:lnTo>
                    <a:lnTo>
                      <a:pt x="313" y="189"/>
                    </a:lnTo>
                    <a:lnTo>
                      <a:pt x="315" y="204"/>
                    </a:lnTo>
                    <a:lnTo>
                      <a:pt x="303" y="205"/>
                    </a:lnTo>
                    <a:lnTo>
                      <a:pt x="300" y="206"/>
                    </a:lnTo>
                    <a:lnTo>
                      <a:pt x="298" y="191"/>
                    </a:lnTo>
                    <a:close/>
                    <a:moveTo>
                      <a:pt x="327" y="187"/>
                    </a:moveTo>
                    <a:lnTo>
                      <a:pt x="335" y="186"/>
                    </a:lnTo>
                    <a:lnTo>
                      <a:pt x="341" y="185"/>
                    </a:lnTo>
                    <a:lnTo>
                      <a:pt x="344" y="199"/>
                    </a:lnTo>
                    <a:lnTo>
                      <a:pt x="337" y="200"/>
                    </a:lnTo>
                    <a:lnTo>
                      <a:pt x="329" y="202"/>
                    </a:lnTo>
                    <a:lnTo>
                      <a:pt x="327" y="187"/>
                    </a:lnTo>
                    <a:close/>
                    <a:moveTo>
                      <a:pt x="356" y="182"/>
                    </a:moveTo>
                    <a:lnTo>
                      <a:pt x="370" y="179"/>
                    </a:lnTo>
                    <a:lnTo>
                      <a:pt x="373" y="193"/>
                    </a:lnTo>
                    <a:lnTo>
                      <a:pt x="359" y="196"/>
                    </a:lnTo>
                    <a:lnTo>
                      <a:pt x="356" y="182"/>
                    </a:lnTo>
                    <a:close/>
                    <a:moveTo>
                      <a:pt x="384" y="176"/>
                    </a:moveTo>
                    <a:lnTo>
                      <a:pt x="389" y="174"/>
                    </a:lnTo>
                    <a:lnTo>
                      <a:pt x="398" y="172"/>
                    </a:lnTo>
                    <a:lnTo>
                      <a:pt x="402" y="186"/>
                    </a:lnTo>
                    <a:lnTo>
                      <a:pt x="392" y="189"/>
                    </a:lnTo>
                    <a:lnTo>
                      <a:pt x="388" y="190"/>
                    </a:lnTo>
                    <a:lnTo>
                      <a:pt x="384" y="176"/>
                    </a:lnTo>
                    <a:close/>
                    <a:moveTo>
                      <a:pt x="412" y="168"/>
                    </a:moveTo>
                    <a:lnTo>
                      <a:pt x="427" y="165"/>
                    </a:lnTo>
                    <a:lnTo>
                      <a:pt x="431" y="179"/>
                    </a:lnTo>
                    <a:lnTo>
                      <a:pt x="416" y="183"/>
                    </a:lnTo>
                    <a:lnTo>
                      <a:pt x="412" y="168"/>
                    </a:lnTo>
                    <a:close/>
                    <a:moveTo>
                      <a:pt x="441" y="161"/>
                    </a:moveTo>
                    <a:lnTo>
                      <a:pt x="448" y="159"/>
                    </a:lnTo>
                    <a:lnTo>
                      <a:pt x="455" y="157"/>
                    </a:lnTo>
                    <a:lnTo>
                      <a:pt x="459" y="171"/>
                    </a:lnTo>
                    <a:lnTo>
                      <a:pt x="452" y="173"/>
                    </a:lnTo>
                    <a:lnTo>
                      <a:pt x="445" y="175"/>
                    </a:lnTo>
                    <a:lnTo>
                      <a:pt x="441" y="161"/>
                    </a:lnTo>
                    <a:close/>
                    <a:moveTo>
                      <a:pt x="469" y="153"/>
                    </a:moveTo>
                    <a:lnTo>
                      <a:pt x="483" y="149"/>
                    </a:lnTo>
                    <a:lnTo>
                      <a:pt x="487" y="163"/>
                    </a:lnTo>
                    <a:lnTo>
                      <a:pt x="473" y="167"/>
                    </a:lnTo>
                    <a:lnTo>
                      <a:pt x="469" y="153"/>
                    </a:lnTo>
                    <a:close/>
                    <a:moveTo>
                      <a:pt x="497" y="144"/>
                    </a:moveTo>
                    <a:lnTo>
                      <a:pt x="508" y="141"/>
                    </a:lnTo>
                    <a:lnTo>
                      <a:pt x="511" y="140"/>
                    </a:lnTo>
                    <a:lnTo>
                      <a:pt x="515" y="154"/>
                    </a:lnTo>
                    <a:lnTo>
                      <a:pt x="512" y="155"/>
                    </a:lnTo>
                    <a:lnTo>
                      <a:pt x="501" y="159"/>
                    </a:lnTo>
                    <a:lnTo>
                      <a:pt x="497" y="144"/>
                    </a:lnTo>
                    <a:close/>
                    <a:moveTo>
                      <a:pt x="525" y="136"/>
                    </a:moveTo>
                    <a:lnTo>
                      <a:pt x="527" y="136"/>
                    </a:lnTo>
                    <a:lnTo>
                      <a:pt x="539" y="132"/>
                    </a:lnTo>
                    <a:lnTo>
                      <a:pt x="544" y="146"/>
                    </a:lnTo>
                    <a:lnTo>
                      <a:pt x="531" y="150"/>
                    </a:lnTo>
                    <a:lnTo>
                      <a:pt x="530" y="150"/>
                    </a:lnTo>
                    <a:lnTo>
                      <a:pt x="525" y="136"/>
                    </a:lnTo>
                    <a:close/>
                    <a:moveTo>
                      <a:pt x="554" y="128"/>
                    </a:moveTo>
                    <a:lnTo>
                      <a:pt x="564" y="125"/>
                    </a:lnTo>
                    <a:lnTo>
                      <a:pt x="568" y="124"/>
                    </a:lnTo>
                    <a:lnTo>
                      <a:pt x="572" y="138"/>
                    </a:lnTo>
                    <a:lnTo>
                      <a:pt x="568" y="139"/>
                    </a:lnTo>
                    <a:lnTo>
                      <a:pt x="558" y="142"/>
                    </a:lnTo>
                    <a:lnTo>
                      <a:pt x="554" y="128"/>
                    </a:lnTo>
                    <a:close/>
                    <a:moveTo>
                      <a:pt x="582" y="120"/>
                    </a:moveTo>
                    <a:lnTo>
                      <a:pt x="596" y="116"/>
                    </a:lnTo>
                    <a:lnTo>
                      <a:pt x="600" y="130"/>
                    </a:lnTo>
                    <a:lnTo>
                      <a:pt x="586" y="134"/>
                    </a:lnTo>
                    <a:lnTo>
                      <a:pt x="582" y="120"/>
                    </a:lnTo>
                    <a:close/>
                    <a:moveTo>
                      <a:pt x="610" y="111"/>
                    </a:moveTo>
                    <a:lnTo>
                      <a:pt x="616" y="110"/>
                    </a:lnTo>
                    <a:lnTo>
                      <a:pt x="624" y="107"/>
                    </a:lnTo>
                    <a:lnTo>
                      <a:pt x="628" y="121"/>
                    </a:lnTo>
                    <a:lnTo>
                      <a:pt x="621" y="124"/>
                    </a:lnTo>
                    <a:lnTo>
                      <a:pt x="614" y="125"/>
                    </a:lnTo>
                    <a:lnTo>
                      <a:pt x="610" y="111"/>
                    </a:lnTo>
                    <a:close/>
                    <a:moveTo>
                      <a:pt x="638" y="103"/>
                    </a:moveTo>
                    <a:lnTo>
                      <a:pt x="651" y="98"/>
                    </a:lnTo>
                    <a:lnTo>
                      <a:pt x="652" y="98"/>
                    </a:lnTo>
                    <a:lnTo>
                      <a:pt x="657" y="112"/>
                    </a:lnTo>
                    <a:lnTo>
                      <a:pt x="655" y="112"/>
                    </a:lnTo>
                    <a:lnTo>
                      <a:pt x="643" y="117"/>
                    </a:lnTo>
                    <a:lnTo>
                      <a:pt x="638" y="103"/>
                    </a:lnTo>
                    <a:close/>
                    <a:moveTo>
                      <a:pt x="666" y="93"/>
                    </a:moveTo>
                    <a:lnTo>
                      <a:pt x="668" y="92"/>
                    </a:lnTo>
                    <a:lnTo>
                      <a:pt x="679" y="88"/>
                    </a:lnTo>
                    <a:lnTo>
                      <a:pt x="684" y="101"/>
                    </a:lnTo>
                    <a:lnTo>
                      <a:pt x="673" y="106"/>
                    </a:lnTo>
                    <a:lnTo>
                      <a:pt x="671" y="107"/>
                    </a:lnTo>
                    <a:lnTo>
                      <a:pt x="666" y="93"/>
                    </a:lnTo>
                    <a:close/>
                    <a:moveTo>
                      <a:pt x="693" y="82"/>
                    </a:moveTo>
                    <a:lnTo>
                      <a:pt x="703" y="78"/>
                    </a:lnTo>
                    <a:lnTo>
                      <a:pt x="706" y="77"/>
                    </a:lnTo>
                    <a:lnTo>
                      <a:pt x="712" y="90"/>
                    </a:lnTo>
                    <a:lnTo>
                      <a:pt x="709" y="92"/>
                    </a:lnTo>
                    <a:lnTo>
                      <a:pt x="698" y="96"/>
                    </a:lnTo>
                    <a:lnTo>
                      <a:pt x="693" y="82"/>
                    </a:lnTo>
                    <a:close/>
                    <a:moveTo>
                      <a:pt x="720" y="71"/>
                    </a:moveTo>
                    <a:lnTo>
                      <a:pt x="721" y="70"/>
                    </a:lnTo>
                    <a:lnTo>
                      <a:pt x="733" y="65"/>
                    </a:lnTo>
                    <a:lnTo>
                      <a:pt x="739" y="79"/>
                    </a:lnTo>
                    <a:lnTo>
                      <a:pt x="727" y="84"/>
                    </a:lnTo>
                    <a:lnTo>
                      <a:pt x="725" y="85"/>
                    </a:lnTo>
                    <a:lnTo>
                      <a:pt x="720" y="71"/>
                    </a:lnTo>
                    <a:close/>
                    <a:moveTo>
                      <a:pt x="746" y="59"/>
                    </a:moveTo>
                    <a:lnTo>
                      <a:pt x="748" y="59"/>
                    </a:lnTo>
                    <a:lnTo>
                      <a:pt x="757" y="55"/>
                    </a:lnTo>
                    <a:lnTo>
                      <a:pt x="760" y="53"/>
                    </a:lnTo>
                    <a:lnTo>
                      <a:pt x="766" y="67"/>
                    </a:lnTo>
                    <a:lnTo>
                      <a:pt x="763" y="68"/>
                    </a:lnTo>
                    <a:lnTo>
                      <a:pt x="754" y="72"/>
                    </a:lnTo>
                    <a:lnTo>
                      <a:pt x="752" y="73"/>
                    </a:lnTo>
                    <a:lnTo>
                      <a:pt x="746" y="59"/>
                    </a:lnTo>
                    <a:close/>
                    <a:moveTo>
                      <a:pt x="773" y="47"/>
                    </a:moveTo>
                    <a:lnTo>
                      <a:pt x="773" y="47"/>
                    </a:lnTo>
                    <a:lnTo>
                      <a:pt x="781" y="43"/>
                    </a:lnTo>
                    <a:lnTo>
                      <a:pt x="786" y="41"/>
                    </a:lnTo>
                    <a:lnTo>
                      <a:pt x="793" y="54"/>
                    </a:lnTo>
                    <a:lnTo>
                      <a:pt x="788" y="56"/>
                    </a:lnTo>
                    <a:lnTo>
                      <a:pt x="780" y="60"/>
                    </a:lnTo>
                    <a:lnTo>
                      <a:pt x="779" y="60"/>
                    </a:lnTo>
                    <a:lnTo>
                      <a:pt x="773" y="47"/>
                    </a:lnTo>
                    <a:close/>
                    <a:moveTo>
                      <a:pt x="800" y="34"/>
                    </a:moveTo>
                    <a:lnTo>
                      <a:pt x="802" y="33"/>
                    </a:lnTo>
                    <a:lnTo>
                      <a:pt x="809" y="30"/>
                    </a:lnTo>
                    <a:lnTo>
                      <a:pt x="813" y="28"/>
                    </a:lnTo>
                    <a:lnTo>
                      <a:pt x="819" y="41"/>
                    </a:lnTo>
                    <a:lnTo>
                      <a:pt x="815" y="43"/>
                    </a:lnTo>
                    <a:lnTo>
                      <a:pt x="809" y="46"/>
                    </a:lnTo>
                    <a:lnTo>
                      <a:pt x="806" y="48"/>
                    </a:lnTo>
                    <a:lnTo>
                      <a:pt x="800" y="34"/>
                    </a:lnTo>
                    <a:close/>
                    <a:moveTo>
                      <a:pt x="826" y="21"/>
                    </a:moveTo>
                    <a:lnTo>
                      <a:pt x="826" y="21"/>
                    </a:lnTo>
                    <a:lnTo>
                      <a:pt x="831" y="18"/>
                    </a:lnTo>
                    <a:lnTo>
                      <a:pt x="836" y="16"/>
                    </a:lnTo>
                    <a:lnTo>
                      <a:pt x="838" y="14"/>
                    </a:lnTo>
                    <a:lnTo>
                      <a:pt x="845" y="27"/>
                    </a:lnTo>
                    <a:lnTo>
                      <a:pt x="843" y="28"/>
                    </a:lnTo>
                    <a:lnTo>
                      <a:pt x="838" y="31"/>
                    </a:lnTo>
                    <a:lnTo>
                      <a:pt x="833" y="34"/>
                    </a:lnTo>
                    <a:lnTo>
                      <a:pt x="832" y="34"/>
                    </a:lnTo>
                    <a:lnTo>
                      <a:pt x="826" y="21"/>
                    </a:lnTo>
                    <a:close/>
                    <a:moveTo>
                      <a:pt x="851" y="7"/>
                    </a:moveTo>
                    <a:lnTo>
                      <a:pt x="854" y="6"/>
                    </a:lnTo>
                    <a:lnTo>
                      <a:pt x="858" y="4"/>
                    </a:lnTo>
                    <a:lnTo>
                      <a:pt x="861" y="1"/>
                    </a:lnTo>
                    <a:lnTo>
                      <a:pt x="864" y="0"/>
                    </a:lnTo>
                    <a:lnTo>
                      <a:pt x="871" y="13"/>
                    </a:lnTo>
                    <a:lnTo>
                      <a:pt x="869" y="14"/>
                    </a:lnTo>
                    <a:lnTo>
                      <a:pt x="865" y="16"/>
                    </a:lnTo>
                    <a:lnTo>
                      <a:pt x="861" y="18"/>
                    </a:lnTo>
                    <a:lnTo>
                      <a:pt x="858" y="20"/>
                    </a:lnTo>
                    <a:lnTo>
                      <a:pt x="851" y="7"/>
                    </a:lnTo>
                    <a:close/>
                    <a:moveTo>
                      <a:pt x="46" y="257"/>
                    </a:moveTo>
                    <a:lnTo>
                      <a:pt x="0" y="237"/>
                    </a:lnTo>
                    <a:lnTo>
                      <a:pt x="43" y="213"/>
                    </a:lnTo>
                    <a:lnTo>
                      <a:pt x="46" y="257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/>
            </p:nvSpPr>
            <p:spPr bwMode="auto">
              <a:xfrm>
                <a:off x="1874" y="1614"/>
                <a:ext cx="491" cy="343"/>
              </a:xfrm>
              <a:custGeom>
                <a:avLst/>
                <a:gdLst>
                  <a:gd name="T0" fmla="*/ 20 w 491"/>
                  <a:gd name="T1" fmla="*/ 336 h 343"/>
                  <a:gd name="T2" fmla="*/ 26 w 491"/>
                  <a:gd name="T3" fmla="*/ 316 h 343"/>
                  <a:gd name="T4" fmla="*/ 46 w 491"/>
                  <a:gd name="T5" fmla="*/ 322 h 343"/>
                  <a:gd name="T6" fmla="*/ 26 w 491"/>
                  <a:gd name="T7" fmla="*/ 316 h 343"/>
                  <a:gd name="T8" fmla="*/ 64 w 491"/>
                  <a:gd name="T9" fmla="*/ 294 h 343"/>
                  <a:gd name="T10" fmla="*/ 59 w 491"/>
                  <a:gd name="T11" fmla="*/ 314 h 343"/>
                  <a:gd name="T12" fmla="*/ 83 w 491"/>
                  <a:gd name="T13" fmla="*/ 283 h 343"/>
                  <a:gd name="T14" fmla="*/ 91 w 491"/>
                  <a:gd name="T15" fmla="*/ 296 h 343"/>
                  <a:gd name="T16" fmla="*/ 102 w 491"/>
                  <a:gd name="T17" fmla="*/ 272 h 343"/>
                  <a:gd name="T18" fmla="*/ 122 w 491"/>
                  <a:gd name="T19" fmla="*/ 277 h 343"/>
                  <a:gd name="T20" fmla="*/ 102 w 491"/>
                  <a:gd name="T21" fmla="*/ 272 h 343"/>
                  <a:gd name="T22" fmla="*/ 139 w 491"/>
                  <a:gd name="T23" fmla="*/ 249 h 343"/>
                  <a:gd name="T24" fmla="*/ 135 w 491"/>
                  <a:gd name="T25" fmla="*/ 269 h 343"/>
                  <a:gd name="T26" fmla="*/ 161 w 491"/>
                  <a:gd name="T27" fmla="*/ 234 h 343"/>
                  <a:gd name="T28" fmla="*/ 169 w 491"/>
                  <a:gd name="T29" fmla="*/ 247 h 343"/>
                  <a:gd name="T30" fmla="*/ 176 w 491"/>
                  <a:gd name="T31" fmla="*/ 224 h 343"/>
                  <a:gd name="T32" fmla="*/ 197 w 491"/>
                  <a:gd name="T33" fmla="*/ 228 h 343"/>
                  <a:gd name="T34" fmla="*/ 176 w 491"/>
                  <a:gd name="T35" fmla="*/ 224 h 343"/>
                  <a:gd name="T36" fmla="*/ 213 w 491"/>
                  <a:gd name="T37" fmla="*/ 200 h 343"/>
                  <a:gd name="T38" fmla="*/ 209 w 491"/>
                  <a:gd name="T39" fmla="*/ 220 h 343"/>
                  <a:gd name="T40" fmla="*/ 228 w 491"/>
                  <a:gd name="T41" fmla="*/ 190 h 343"/>
                  <a:gd name="T42" fmla="*/ 245 w 491"/>
                  <a:gd name="T43" fmla="*/ 196 h 343"/>
                  <a:gd name="T44" fmla="*/ 233 w 491"/>
                  <a:gd name="T45" fmla="*/ 204 h 343"/>
                  <a:gd name="T46" fmla="*/ 258 w 491"/>
                  <a:gd name="T47" fmla="*/ 169 h 343"/>
                  <a:gd name="T48" fmla="*/ 266 w 491"/>
                  <a:gd name="T49" fmla="*/ 181 h 343"/>
                  <a:gd name="T50" fmla="*/ 273 w 491"/>
                  <a:gd name="T51" fmla="*/ 159 h 343"/>
                  <a:gd name="T52" fmla="*/ 282 w 491"/>
                  <a:gd name="T53" fmla="*/ 171 h 343"/>
                  <a:gd name="T54" fmla="*/ 300 w 491"/>
                  <a:gd name="T55" fmla="*/ 140 h 343"/>
                  <a:gd name="T56" fmla="*/ 309 w 491"/>
                  <a:gd name="T57" fmla="*/ 152 h 343"/>
                  <a:gd name="T58" fmla="*/ 321 w 491"/>
                  <a:gd name="T59" fmla="*/ 125 h 343"/>
                  <a:gd name="T60" fmla="*/ 342 w 491"/>
                  <a:gd name="T61" fmla="*/ 128 h 343"/>
                  <a:gd name="T62" fmla="*/ 321 w 491"/>
                  <a:gd name="T63" fmla="*/ 125 h 343"/>
                  <a:gd name="T64" fmla="*/ 357 w 491"/>
                  <a:gd name="T65" fmla="*/ 99 h 343"/>
                  <a:gd name="T66" fmla="*/ 354 w 491"/>
                  <a:gd name="T67" fmla="*/ 120 h 343"/>
                  <a:gd name="T68" fmla="*/ 374 w 491"/>
                  <a:gd name="T69" fmla="*/ 87 h 343"/>
                  <a:gd name="T70" fmla="*/ 383 w 491"/>
                  <a:gd name="T71" fmla="*/ 99 h 343"/>
                  <a:gd name="T72" fmla="*/ 393 w 491"/>
                  <a:gd name="T73" fmla="*/ 74 h 343"/>
                  <a:gd name="T74" fmla="*/ 414 w 491"/>
                  <a:gd name="T75" fmla="*/ 77 h 343"/>
                  <a:gd name="T76" fmla="*/ 393 w 491"/>
                  <a:gd name="T77" fmla="*/ 74 h 343"/>
                  <a:gd name="T78" fmla="*/ 428 w 491"/>
                  <a:gd name="T79" fmla="*/ 47 h 343"/>
                  <a:gd name="T80" fmla="*/ 426 w 491"/>
                  <a:gd name="T81" fmla="*/ 68 h 343"/>
                  <a:gd name="T82" fmla="*/ 440 w 491"/>
                  <a:gd name="T83" fmla="*/ 37 h 343"/>
                  <a:gd name="T84" fmla="*/ 449 w 491"/>
                  <a:gd name="T85" fmla="*/ 28 h 343"/>
                  <a:gd name="T86" fmla="*/ 453 w 491"/>
                  <a:gd name="T87" fmla="*/ 45 h 343"/>
                  <a:gd name="T88" fmla="*/ 439 w 491"/>
                  <a:gd name="T89" fmla="*/ 38 h 343"/>
                  <a:gd name="T90" fmla="*/ 472 w 491"/>
                  <a:gd name="T91" fmla="*/ 46 h 34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1"/>
                  <a:gd name="T139" fmla="*/ 0 h 343"/>
                  <a:gd name="T140" fmla="*/ 491 w 491"/>
                  <a:gd name="T141" fmla="*/ 343 h 34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1" h="343">
                    <a:moveTo>
                      <a:pt x="0" y="330"/>
                    </a:moveTo>
                    <a:lnTo>
                      <a:pt x="13" y="323"/>
                    </a:lnTo>
                    <a:lnTo>
                      <a:pt x="20" y="336"/>
                    </a:lnTo>
                    <a:lnTo>
                      <a:pt x="7" y="343"/>
                    </a:lnTo>
                    <a:lnTo>
                      <a:pt x="0" y="330"/>
                    </a:lnTo>
                    <a:close/>
                    <a:moveTo>
                      <a:pt x="26" y="316"/>
                    </a:moveTo>
                    <a:lnTo>
                      <a:pt x="28" y="315"/>
                    </a:lnTo>
                    <a:lnTo>
                      <a:pt x="39" y="309"/>
                    </a:lnTo>
                    <a:lnTo>
                      <a:pt x="46" y="322"/>
                    </a:lnTo>
                    <a:lnTo>
                      <a:pt x="35" y="328"/>
                    </a:lnTo>
                    <a:lnTo>
                      <a:pt x="33" y="329"/>
                    </a:lnTo>
                    <a:lnTo>
                      <a:pt x="26" y="316"/>
                    </a:lnTo>
                    <a:close/>
                    <a:moveTo>
                      <a:pt x="52" y="302"/>
                    </a:moveTo>
                    <a:lnTo>
                      <a:pt x="55" y="300"/>
                    </a:lnTo>
                    <a:lnTo>
                      <a:pt x="64" y="294"/>
                    </a:lnTo>
                    <a:lnTo>
                      <a:pt x="72" y="307"/>
                    </a:lnTo>
                    <a:lnTo>
                      <a:pt x="62" y="312"/>
                    </a:lnTo>
                    <a:lnTo>
                      <a:pt x="59" y="314"/>
                    </a:lnTo>
                    <a:lnTo>
                      <a:pt x="52" y="302"/>
                    </a:lnTo>
                    <a:close/>
                    <a:moveTo>
                      <a:pt x="77" y="287"/>
                    </a:moveTo>
                    <a:lnTo>
                      <a:pt x="83" y="283"/>
                    </a:lnTo>
                    <a:lnTo>
                      <a:pt x="90" y="280"/>
                    </a:lnTo>
                    <a:lnTo>
                      <a:pt x="97" y="292"/>
                    </a:lnTo>
                    <a:lnTo>
                      <a:pt x="91" y="296"/>
                    </a:lnTo>
                    <a:lnTo>
                      <a:pt x="84" y="300"/>
                    </a:lnTo>
                    <a:lnTo>
                      <a:pt x="77" y="287"/>
                    </a:lnTo>
                    <a:close/>
                    <a:moveTo>
                      <a:pt x="102" y="272"/>
                    </a:moveTo>
                    <a:lnTo>
                      <a:pt x="113" y="265"/>
                    </a:lnTo>
                    <a:lnTo>
                      <a:pt x="115" y="264"/>
                    </a:lnTo>
                    <a:lnTo>
                      <a:pt x="122" y="277"/>
                    </a:lnTo>
                    <a:lnTo>
                      <a:pt x="120" y="278"/>
                    </a:lnTo>
                    <a:lnTo>
                      <a:pt x="110" y="285"/>
                    </a:lnTo>
                    <a:lnTo>
                      <a:pt x="102" y="272"/>
                    </a:lnTo>
                    <a:close/>
                    <a:moveTo>
                      <a:pt x="127" y="257"/>
                    </a:moveTo>
                    <a:lnTo>
                      <a:pt x="128" y="256"/>
                    </a:lnTo>
                    <a:lnTo>
                      <a:pt x="139" y="249"/>
                    </a:lnTo>
                    <a:lnTo>
                      <a:pt x="147" y="261"/>
                    </a:lnTo>
                    <a:lnTo>
                      <a:pt x="136" y="268"/>
                    </a:lnTo>
                    <a:lnTo>
                      <a:pt x="135" y="269"/>
                    </a:lnTo>
                    <a:lnTo>
                      <a:pt x="127" y="257"/>
                    </a:lnTo>
                    <a:close/>
                    <a:moveTo>
                      <a:pt x="152" y="241"/>
                    </a:moveTo>
                    <a:lnTo>
                      <a:pt x="161" y="234"/>
                    </a:lnTo>
                    <a:lnTo>
                      <a:pt x="164" y="233"/>
                    </a:lnTo>
                    <a:lnTo>
                      <a:pt x="172" y="245"/>
                    </a:lnTo>
                    <a:lnTo>
                      <a:pt x="169" y="247"/>
                    </a:lnTo>
                    <a:lnTo>
                      <a:pt x="160" y="253"/>
                    </a:lnTo>
                    <a:lnTo>
                      <a:pt x="152" y="241"/>
                    </a:lnTo>
                    <a:close/>
                    <a:moveTo>
                      <a:pt x="176" y="224"/>
                    </a:moveTo>
                    <a:lnTo>
                      <a:pt x="178" y="223"/>
                    </a:lnTo>
                    <a:lnTo>
                      <a:pt x="188" y="216"/>
                    </a:lnTo>
                    <a:lnTo>
                      <a:pt x="197" y="228"/>
                    </a:lnTo>
                    <a:lnTo>
                      <a:pt x="186" y="235"/>
                    </a:lnTo>
                    <a:lnTo>
                      <a:pt x="184" y="237"/>
                    </a:lnTo>
                    <a:lnTo>
                      <a:pt x="176" y="224"/>
                    </a:lnTo>
                    <a:close/>
                    <a:moveTo>
                      <a:pt x="200" y="208"/>
                    </a:moveTo>
                    <a:lnTo>
                      <a:pt x="212" y="201"/>
                    </a:lnTo>
                    <a:lnTo>
                      <a:pt x="213" y="200"/>
                    </a:lnTo>
                    <a:lnTo>
                      <a:pt x="221" y="212"/>
                    </a:lnTo>
                    <a:lnTo>
                      <a:pt x="220" y="213"/>
                    </a:lnTo>
                    <a:lnTo>
                      <a:pt x="209" y="220"/>
                    </a:lnTo>
                    <a:lnTo>
                      <a:pt x="200" y="208"/>
                    </a:lnTo>
                    <a:close/>
                    <a:moveTo>
                      <a:pt x="225" y="192"/>
                    </a:moveTo>
                    <a:lnTo>
                      <a:pt x="228" y="190"/>
                    </a:lnTo>
                    <a:lnTo>
                      <a:pt x="236" y="185"/>
                    </a:lnTo>
                    <a:lnTo>
                      <a:pt x="237" y="183"/>
                    </a:lnTo>
                    <a:lnTo>
                      <a:pt x="245" y="196"/>
                    </a:lnTo>
                    <a:lnTo>
                      <a:pt x="244" y="197"/>
                    </a:lnTo>
                    <a:lnTo>
                      <a:pt x="236" y="202"/>
                    </a:lnTo>
                    <a:lnTo>
                      <a:pt x="233" y="204"/>
                    </a:lnTo>
                    <a:lnTo>
                      <a:pt x="225" y="192"/>
                    </a:lnTo>
                    <a:close/>
                    <a:moveTo>
                      <a:pt x="249" y="175"/>
                    </a:moveTo>
                    <a:lnTo>
                      <a:pt x="258" y="169"/>
                    </a:lnTo>
                    <a:lnTo>
                      <a:pt x="261" y="167"/>
                    </a:lnTo>
                    <a:lnTo>
                      <a:pt x="270" y="179"/>
                    </a:lnTo>
                    <a:lnTo>
                      <a:pt x="266" y="181"/>
                    </a:lnTo>
                    <a:lnTo>
                      <a:pt x="257" y="187"/>
                    </a:lnTo>
                    <a:lnTo>
                      <a:pt x="249" y="175"/>
                    </a:lnTo>
                    <a:close/>
                    <a:moveTo>
                      <a:pt x="273" y="159"/>
                    </a:moveTo>
                    <a:lnTo>
                      <a:pt x="285" y="150"/>
                    </a:lnTo>
                    <a:lnTo>
                      <a:pt x="294" y="162"/>
                    </a:lnTo>
                    <a:lnTo>
                      <a:pt x="282" y="171"/>
                    </a:lnTo>
                    <a:lnTo>
                      <a:pt x="273" y="159"/>
                    </a:lnTo>
                    <a:close/>
                    <a:moveTo>
                      <a:pt x="297" y="142"/>
                    </a:moveTo>
                    <a:lnTo>
                      <a:pt x="300" y="140"/>
                    </a:lnTo>
                    <a:lnTo>
                      <a:pt x="309" y="133"/>
                    </a:lnTo>
                    <a:lnTo>
                      <a:pt x="318" y="145"/>
                    </a:lnTo>
                    <a:lnTo>
                      <a:pt x="309" y="152"/>
                    </a:lnTo>
                    <a:lnTo>
                      <a:pt x="306" y="154"/>
                    </a:lnTo>
                    <a:lnTo>
                      <a:pt x="297" y="142"/>
                    </a:lnTo>
                    <a:close/>
                    <a:moveTo>
                      <a:pt x="321" y="125"/>
                    </a:moveTo>
                    <a:lnTo>
                      <a:pt x="327" y="121"/>
                    </a:lnTo>
                    <a:lnTo>
                      <a:pt x="333" y="116"/>
                    </a:lnTo>
                    <a:lnTo>
                      <a:pt x="342" y="128"/>
                    </a:lnTo>
                    <a:lnTo>
                      <a:pt x="335" y="133"/>
                    </a:lnTo>
                    <a:lnTo>
                      <a:pt x="330" y="137"/>
                    </a:lnTo>
                    <a:lnTo>
                      <a:pt x="321" y="125"/>
                    </a:lnTo>
                    <a:close/>
                    <a:moveTo>
                      <a:pt x="345" y="108"/>
                    </a:moveTo>
                    <a:lnTo>
                      <a:pt x="351" y="104"/>
                    </a:lnTo>
                    <a:lnTo>
                      <a:pt x="357" y="99"/>
                    </a:lnTo>
                    <a:lnTo>
                      <a:pt x="366" y="111"/>
                    </a:lnTo>
                    <a:lnTo>
                      <a:pt x="360" y="115"/>
                    </a:lnTo>
                    <a:lnTo>
                      <a:pt x="354" y="120"/>
                    </a:lnTo>
                    <a:lnTo>
                      <a:pt x="345" y="108"/>
                    </a:lnTo>
                    <a:close/>
                    <a:moveTo>
                      <a:pt x="369" y="91"/>
                    </a:moveTo>
                    <a:lnTo>
                      <a:pt x="374" y="87"/>
                    </a:lnTo>
                    <a:lnTo>
                      <a:pt x="381" y="82"/>
                    </a:lnTo>
                    <a:lnTo>
                      <a:pt x="390" y="94"/>
                    </a:lnTo>
                    <a:lnTo>
                      <a:pt x="383" y="99"/>
                    </a:lnTo>
                    <a:lnTo>
                      <a:pt x="378" y="103"/>
                    </a:lnTo>
                    <a:lnTo>
                      <a:pt x="369" y="91"/>
                    </a:lnTo>
                    <a:close/>
                    <a:moveTo>
                      <a:pt x="393" y="74"/>
                    </a:moveTo>
                    <a:lnTo>
                      <a:pt x="396" y="72"/>
                    </a:lnTo>
                    <a:lnTo>
                      <a:pt x="405" y="65"/>
                    </a:lnTo>
                    <a:lnTo>
                      <a:pt x="414" y="77"/>
                    </a:lnTo>
                    <a:lnTo>
                      <a:pt x="404" y="84"/>
                    </a:lnTo>
                    <a:lnTo>
                      <a:pt x="402" y="86"/>
                    </a:lnTo>
                    <a:lnTo>
                      <a:pt x="393" y="74"/>
                    </a:lnTo>
                    <a:close/>
                    <a:moveTo>
                      <a:pt x="417" y="56"/>
                    </a:moveTo>
                    <a:lnTo>
                      <a:pt x="424" y="51"/>
                    </a:lnTo>
                    <a:lnTo>
                      <a:pt x="428" y="47"/>
                    </a:lnTo>
                    <a:lnTo>
                      <a:pt x="437" y="59"/>
                    </a:lnTo>
                    <a:lnTo>
                      <a:pt x="433" y="62"/>
                    </a:lnTo>
                    <a:lnTo>
                      <a:pt x="426" y="68"/>
                    </a:lnTo>
                    <a:lnTo>
                      <a:pt x="417" y="56"/>
                    </a:lnTo>
                    <a:close/>
                    <a:moveTo>
                      <a:pt x="439" y="38"/>
                    </a:moveTo>
                    <a:lnTo>
                      <a:pt x="440" y="37"/>
                    </a:lnTo>
                    <a:lnTo>
                      <a:pt x="443" y="34"/>
                    </a:lnTo>
                    <a:lnTo>
                      <a:pt x="446" y="31"/>
                    </a:lnTo>
                    <a:lnTo>
                      <a:pt x="449" y="28"/>
                    </a:lnTo>
                    <a:lnTo>
                      <a:pt x="460" y="38"/>
                    </a:lnTo>
                    <a:lnTo>
                      <a:pt x="457" y="42"/>
                    </a:lnTo>
                    <a:lnTo>
                      <a:pt x="453" y="45"/>
                    </a:lnTo>
                    <a:lnTo>
                      <a:pt x="450" y="48"/>
                    </a:lnTo>
                    <a:lnTo>
                      <a:pt x="449" y="49"/>
                    </a:lnTo>
                    <a:lnTo>
                      <a:pt x="439" y="38"/>
                    </a:lnTo>
                    <a:close/>
                    <a:moveTo>
                      <a:pt x="443" y="13"/>
                    </a:moveTo>
                    <a:lnTo>
                      <a:pt x="491" y="0"/>
                    </a:lnTo>
                    <a:lnTo>
                      <a:pt x="472" y="46"/>
                    </a:lnTo>
                    <a:lnTo>
                      <a:pt x="443" y="13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91"/>
              <p:cNvSpPr>
                <a:spLocks noEditPoints="1"/>
              </p:cNvSpPr>
              <p:nvPr/>
            </p:nvSpPr>
            <p:spPr bwMode="auto">
              <a:xfrm>
                <a:off x="3138" y="511"/>
                <a:ext cx="975" cy="273"/>
              </a:xfrm>
              <a:custGeom>
                <a:avLst/>
                <a:gdLst>
                  <a:gd name="T0" fmla="*/ 939 w 975"/>
                  <a:gd name="T1" fmla="*/ 15 h 273"/>
                  <a:gd name="T2" fmla="*/ 895 w 975"/>
                  <a:gd name="T3" fmla="*/ 29 h 273"/>
                  <a:gd name="T4" fmla="*/ 909 w 975"/>
                  <a:gd name="T5" fmla="*/ 29 h 273"/>
                  <a:gd name="T6" fmla="*/ 865 w 975"/>
                  <a:gd name="T7" fmla="*/ 15 h 273"/>
                  <a:gd name="T8" fmla="*/ 851 w 975"/>
                  <a:gd name="T9" fmla="*/ 30 h 273"/>
                  <a:gd name="T10" fmla="*/ 851 w 975"/>
                  <a:gd name="T11" fmla="*/ 30 h 273"/>
                  <a:gd name="T12" fmla="*/ 806 w 975"/>
                  <a:gd name="T13" fmla="*/ 17 h 273"/>
                  <a:gd name="T14" fmla="*/ 792 w 975"/>
                  <a:gd name="T15" fmla="*/ 33 h 273"/>
                  <a:gd name="T16" fmla="*/ 776 w 975"/>
                  <a:gd name="T17" fmla="*/ 19 h 273"/>
                  <a:gd name="T18" fmla="*/ 792 w 975"/>
                  <a:gd name="T19" fmla="*/ 33 h 273"/>
                  <a:gd name="T20" fmla="*/ 762 w 975"/>
                  <a:gd name="T21" fmla="*/ 20 h 273"/>
                  <a:gd name="T22" fmla="*/ 718 w 975"/>
                  <a:gd name="T23" fmla="*/ 25 h 273"/>
                  <a:gd name="T24" fmla="*/ 690 w 975"/>
                  <a:gd name="T25" fmla="*/ 42 h 273"/>
                  <a:gd name="T26" fmla="*/ 675 w 975"/>
                  <a:gd name="T27" fmla="*/ 44 h 273"/>
                  <a:gd name="T28" fmla="*/ 661 w 975"/>
                  <a:gd name="T29" fmla="*/ 31 h 273"/>
                  <a:gd name="T30" fmla="*/ 638 w 975"/>
                  <a:gd name="T31" fmla="*/ 49 h 273"/>
                  <a:gd name="T32" fmla="*/ 644 w 975"/>
                  <a:gd name="T33" fmla="*/ 33 h 273"/>
                  <a:gd name="T34" fmla="*/ 603 w 975"/>
                  <a:gd name="T35" fmla="*/ 54 h 273"/>
                  <a:gd name="T36" fmla="*/ 617 w 975"/>
                  <a:gd name="T37" fmla="*/ 52 h 273"/>
                  <a:gd name="T38" fmla="*/ 586 w 975"/>
                  <a:gd name="T39" fmla="*/ 42 h 273"/>
                  <a:gd name="T40" fmla="*/ 543 w 975"/>
                  <a:gd name="T41" fmla="*/ 50 h 273"/>
                  <a:gd name="T42" fmla="*/ 520 w 975"/>
                  <a:gd name="T43" fmla="*/ 69 h 273"/>
                  <a:gd name="T44" fmla="*/ 528 w 975"/>
                  <a:gd name="T45" fmla="*/ 52 h 273"/>
                  <a:gd name="T46" fmla="*/ 488 w 975"/>
                  <a:gd name="T47" fmla="*/ 76 h 273"/>
                  <a:gd name="T48" fmla="*/ 502 w 975"/>
                  <a:gd name="T49" fmla="*/ 73 h 273"/>
                  <a:gd name="T50" fmla="*/ 470 w 975"/>
                  <a:gd name="T51" fmla="*/ 65 h 273"/>
                  <a:gd name="T52" fmla="*/ 427 w 975"/>
                  <a:gd name="T53" fmla="*/ 76 h 273"/>
                  <a:gd name="T54" fmla="*/ 406 w 975"/>
                  <a:gd name="T55" fmla="*/ 97 h 273"/>
                  <a:gd name="T56" fmla="*/ 413 w 975"/>
                  <a:gd name="T57" fmla="*/ 80 h 273"/>
                  <a:gd name="T58" fmla="*/ 375 w 975"/>
                  <a:gd name="T59" fmla="*/ 107 h 273"/>
                  <a:gd name="T60" fmla="*/ 389 w 975"/>
                  <a:gd name="T61" fmla="*/ 103 h 273"/>
                  <a:gd name="T62" fmla="*/ 343 w 975"/>
                  <a:gd name="T63" fmla="*/ 103 h 273"/>
                  <a:gd name="T64" fmla="*/ 334 w 975"/>
                  <a:gd name="T65" fmla="*/ 122 h 273"/>
                  <a:gd name="T66" fmla="*/ 334 w 975"/>
                  <a:gd name="T67" fmla="*/ 122 h 273"/>
                  <a:gd name="T68" fmla="*/ 301 w 975"/>
                  <a:gd name="T69" fmla="*/ 118 h 273"/>
                  <a:gd name="T70" fmla="*/ 265 w 975"/>
                  <a:gd name="T71" fmla="*/ 148 h 273"/>
                  <a:gd name="T72" fmla="*/ 279 w 975"/>
                  <a:gd name="T73" fmla="*/ 142 h 273"/>
                  <a:gd name="T74" fmla="*/ 232 w 975"/>
                  <a:gd name="T75" fmla="*/ 145 h 273"/>
                  <a:gd name="T76" fmla="*/ 224 w 975"/>
                  <a:gd name="T77" fmla="*/ 164 h 273"/>
                  <a:gd name="T78" fmla="*/ 218 w 975"/>
                  <a:gd name="T79" fmla="*/ 151 h 273"/>
                  <a:gd name="T80" fmla="*/ 184 w 975"/>
                  <a:gd name="T81" fmla="*/ 181 h 273"/>
                  <a:gd name="T82" fmla="*/ 171 w 975"/>
                  <a:gd name="T83" fmla="*/ 188 h 273"/>
                  <a:gd name="T84" fmla="*/ 154 w 975"/>
                  <a:gd name="T85" fmla="*/ 179 h 273"/>
                  <a:gd name="T86" fmla="*/ 140 w 975"/>
                  <a:gd name="T87" fmla="*/ 201 h 273"/>
                  <a:gd name="T88" fmla="*/ 125 w 975"/>
                  <a:gd name="T89" fmla="*/ 192 h 273"/>
                  <a:gd name="T90" fmla="*/ 117 w 975"/>
                  <a:gd name="T91" fmla="*/ 212 h 273"/>
                  <a:gd name="T92" fmla="*/ 106 w 975"/>
                  <a:gd name="T93" fmla="*/ 201 h 273"/>
                  <a:gd name="T94" fmla="*/ 88 w 975"/>
                  <a:gd name="T95" fmla="*/ 226 h 273"/>
                  <a:gd name="T96" fmla="*/ 74 w 975"/>
                  <a:gd name="T97" fmla="*/ 216 h 273"/>
                  <a:gd name="T98" fmla="*/ 67 w 975"/>
                  <a:gd name="T99" fmla="*/ 239 h 273"/>
                  <a:gd name="T100" fmla="*/ 46 w 975"/>
                  <a:gd name="T101" fmla="*/ 236 h 273"/>
                  <a:gd name="T102" fmla="*/ 67 w 975"/>
                  <a:gd name="T103" fmla="*/ 239 h 273"/>
                  <a:gd name="T104" fmla="*/ 32 w 975"/>
                  <a:gd name="T105" fmla="*/ 266 h 273"/>
                  <a:gd name="T106" fmla="*/ 27 w 975"/>
                  <a:gd name="T107" fmla="*/ 251 h 273"/>
                  <a:gd name="T108" fmla="*/ 15 w 975"/>
                  <a:gd name="T109" fmla="*/ 273 h 273"/>
                  <a:gd name="T110" fmla="*/ 6 w 975"/>
                  <a:gd name="T111" fmla="*/ 272 h 273"/>
                  <a:gd name="T112" fmla="*/ 9 w 975"/>
                  <a:gd name="T113" fmla="*/ 257 h 273"/>
                  <a:gd name="T114" fmla="*/ 12 w 975"/>
                  <a:gd name="T115" fmla="*/ 258 h 273"/>
                  <a:gd name="T116" fmla="*/ 975 w 975"/>
                  <a:gd name="T117" fmla="*/ 23 h 2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5"/>
                  <a:gd name="T178" fmla="*/ 0 h 273"/>
                  <a:gd name="T179" fmla="*/ 975 w 975"/>
                  <a:gd name="T180" fmla="*/ 273 h 2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5" h="273">
                    <a:moveTo>
                      <a:pt x="938" y="30"/>
                    </a:moveTo>
                    <a:lnTo>
                      <a:pt x="924" y="29"/>
                    </a:lnTo>
                    <a:lnTo>
                      <a:pt x="924" y="15"/>
                    </a:lnTo>
                    <a:lnTo>
                      <a:pt x="939" y="15"/>
                    </a:lnTo>
                    <a:lnTo>
                      <a:pt x="938" y="30"/>
                    </a:lnTo>
                    <a:close/>
                    <a:moveTo>
                      <a:pt x="909" y="29"/>
                    </a:moveTo>
                    <a:lnTo>
                      <a:pt x="898" y="29"/>
                    </a:lnTo>
                    <a:lnTo>
                      <a:pt x="895" y="29"/>
                    </a:lnTo>
                    <a:lnTo>
                      <a:pt x="894" y="14"/>
                    </a:lnTo>
                    <a:lnTo>
                      <a:pt x="898" y="14"/>
                    </a:lnTo>
                    <a:lnTo>
                      <a:pt x="909" y="14"/>
                    </a:lnTo>
                    <a:lnTo>
                      <a:pt x="909" y="29"/>
                    </a:lnTo>
                    <a:close/>
                    <a:moveTo>
                      <a:pt x="880" y="29"/>
                    </a:moveTo>
                    <a:lnTo>
                      <a:pt x="878" y="29"/>
                    </a:lnTo>
                    <a:lnTo>
                      <a:pt x="865" y="29"/>
                    </a:lnTo>
                    <a:lnTo>
                      <a:pt x="865" y="15"/>
                    </a:lnTo>
                    <a:lnTo>
                      <a:pt x="878" y="14"/>
                    </a:lnTo>
                    <a:lnTo>
                      <a:pt x="880" y="14"/>
                    </a:lnTo>
                    <a:lnTo>
                      <a:pt x="880" y="29"/>
                    </a:lnTo>
                    <a:close/>
                    <a:moveTo>
                      <a:pt x="851" y="30"/>
                    </a:moveTo>
                    <a:lnTo>
                      <a:pt x="836" y="30"/>
                    </a:lnTo>
                    <a:lnTo>
                      <a:pt x="835" y="15"/>
                    </a:lnTo>
                    <a:lnTo>
                      <a:pt x="850" y="15"/>
                    </a:lnTo>
                    <a:lnTo>
                      <a:pt x="851" y="30"/>
                    </a:lnTo>
                    <a:close/>
                    <a:moveTo>
                      <a:pt x="822" y="31"/>
                    </a:moveTo>
                    <a:lnTo>
                      <a:pt x="813" y="31"/>
                    </a:lnTo>
                    <a:lnTo>
                      <a:pt x="807" y="32"/>
                    </a:lnTo>
                    <a:lnTo>
                      <a:pt x="806" y="17"/>
                    </a:lnTo>
                    <a:lnTo>
                      <a:pt x="813" y="17"/>
                    </a:lnTo>
                    <a:lnTo>
                      <a:pt x="821" y="16"/>
                    </a:lnTo>
                    <a:lnTo>
                      <a:pt x="822" y="31"/>
                    </a:lnTo>
                    <a:close/>
                    <a:moveTo>
                      <a:pt x="792" y="33"/>
                    </a:moveTo>
                    <a:lnTo>
                      <a:pt x="790" y="33"/>
                    </a:lnTo>
                    <a:lnTo>
                      <a:pt x="778" y="34"/>
                    </a:lnTo>
                    <a:lnTo>
                      <a:pt x="776" y="19"/>
                    </a:lnTo>
                    <a:lnTo>
                      <a:pt x="777" y="19"/>
                    </a:lnTo>
                    <a:lnTo>
                      <a:pt x="789" y="18"/>
                    </a:lnTo>
                    <a:lnTo>
                      <a:pt x="791" y="18"/>
                    </a:lnTo>
                    <a:lnTo>
                      <a:pt x="792" y="33"/>
                    </a:lnTo>
                    <a:close/>
                    <a:moveTo>
                      <a:pt x="763" y="35"/>
                    </a:moveTo>
                    <a:lnTo>
                      <a:pt x="748" y="36"/>
                    </a:lnTo>
                    <a:lnTo>
                      <a:pt x="747" y="22"/>
                    </a:lnTo>
                    <a:lnTo>
                      <a:pt x="762" y="20"/>
                    </a:lnTo>
                    <a:lnTo>
                      <a:pt x="763" y="35"/>
                    </a:lnTo>
                    <a:close/>
                    <a:moveTo>
                      <a:pt x="734" y="38"/>
                    </a:moveTo>
                    <a:lnTo>
                      <a:pt x="719" y="39"/>
                    </a:lnTo>
                    <a:lnTo>
                      <a:pt x="718" y="25"/>
                    </a:lnTo>
                    <a:lnTo>
                      <a:pt x="732" y="23"/>
                    </a:lnTo>
                    <a:lnTo>
                      <a:pt x="734" y="38"/>
                    </a:lnTo>
                    <a:close/>
                    <a:moveTo>
                      <a:pt x="705" y="41"/>
                    </a:moveTo>
                    <a:lnTo>
                      <a:pt x="690" y="42"/>
                    </a:lnTo>
                    <a:lnTo>
                      <a:pt x="688" y="28"/>
                    </a:lnTo>
                    <a:lnTo>
                      <a:pt x="703" y="26"/>
                    </a:lnTo>
                    <a:lnTo>
                      <a:pt x="705" y="41"/>
                    </a:lnTo>
                    <a:close/>
                    <a:moveTo>
                      <a:pt x="675" y="44"/>
                    </a:moveTo>
                    <a:lnTo>
                      <a:pt x="663" y="46"/>
                    </a:lnTo>
                    <a:lnTo>
                      <a:pt x="661" y="46"/>
                    </a:lnTo>
                    <a:lnTo>
                      <a:pt x="659" y="31"/>
                    </a:lnTo>
                    <a:lnTo>
                      <a:pt x="661" y="31"/>
                    </a:lnTo>
                    <a:lnTo>
                      <a:pt x="674" y="30"/>
                    </a:lnTo>
                    <a:lnTo>
                      <a:pt x="675" y="44"/>
                    </a:lnTo>
                    <a:close/>
                    <a:moveTo>
                      <a:pt x="646" y="48"/>
                    </a:moveTo>
                    <a:lnTo>
                      <a:pt x="638" y="49"/>
                    </a:lnTo>
                    <a:lnTo>
                      <a:pt x="632" y="50"/>
                    </a:lnTo>
                    <a:lnTo>
                      <a:pt x="630" y="35"/>
                    </a:lnTo>
                    <a:lnTo>
                      <a:pt x="636" y="35"/>
                    </a:lnTo>
                    <a:lnTo>
                      <a:pt x="644" y="33"/>
                    </a:lnTo>
                    <a:lnTo>
                      <a:pt x="646" y="48"/>
                    </a:lnTo>
                    <a:close/>
                    <a:moveTo>
                      <a:pt x="617" y="52"/>
                    </a:moveTo>
                    <a:lnTo>
                      <a:pt x="613" y="53"/>
                    </a:lnTo>
                    <a:lnTo>
                      <a:pt x="603" y="54"/>
                    </a:lnTo>
                    <a:lnTo>
                      <a:pt x="601" y="40"/>
                    </a:lnTo>
                    <a:lnTo>
                      <a:pt x="611" y="38"/>
                    </a:lnTo>
                    <a:lnTo>
                      <a:pt x="615" y="37"/>
                    </a:lnTo>
                    <a:lnTo>
                      <a:pt x="617" y="52"/>
                    </a:lnTo>
                    <a:close/>
                    <a:moveTo>
                      <a:pt x="588" y="56"/>
                    </a:moveTo>
                    <a:lnTo>
                      <a:pt x="574" y="59"/>
                    </a:lnTo>
                    <a:lnTo>
                      <a:pt x="571" y="44"/>
                    </a:lnTo>
                    <a:lnTo>
                      <a:pt x="586" y="42"/>
                    </a:lnTo>
                    <a:lnTo>
                      <a:pt x="588" y="56"/>
                    </a:lnTo>
                    <a:close/>
                    <a:moveTo>
                      <a:pt x="560" y="61"/>
                    </a:moveTo>
                    <a:lnTo>
                      <a:pt x="545" y="64"/>
                    </a:lnTo>
                    <a:lnTo>
                      <a:pt x="543" y="50"/>
                    </a:lnTo>
                    <a:lnTo>
                      <a:pt x="557" y="47"/>
                    </a:lnTo>
                    <a:lnTo>
                      <a:pt x="560" y="61"/>
                    </a:lnTo>
                    <a:close/>
                    <a:moveTo>
                      <a:pt x="531" y="67"/>
                    </a:moveTo>
                    <a:lnTo>
                      <a:pt x="520" y="69"/>
                    </a:lnTo>
                    <a:lnTo>
                      <a:pt x="516" y="70"/>
                    </a:lnTo>
                    <a:lnTo>
                      <a:pt x="513" y="55"/>
                    </a:lnTo>
                    <a:lnTo>
                      <a:pt x="518" y="54"/>
                    </a:lnTo>
                    <a:lnTo>
                      <a:pt x="528" y="52"/>
                    </a:lnTo>
                    <a:lnTo>
                      <a:pt x="531" y="67"/>
                    </a:lnTo>
                    <a:close/>
                    <a:moveTo>
                      <a:pt x="502" y="73"/>
                    </a:moveTo>
                    <a:lnTo>
                      <a:pt x="498" y="73"/>
                    </a:lnTo>
                    <a:lnTo>
                      <a:pt x="488" y="76"/>
                    </a:lnTo>
                    <a:lnTo>
                      <a:pt x="485" y="61"/>
                    </a:lnTo>
                    <a:lnTo>
                      <a:pt x="495" y="59"/>
                    </a:lnTo>
                    <a:lnTo>
                      <a:pt x="499" y="58"/>
                    </a:lnTo>
                    <a:lnTo>
                      <a:pt x="502" y="73"/>
                    </a:lnTo>
                    <a:close/>
                    <a:moveTo>
                      <a:pt x="474" y="79"/>
                    </a:moveTo>
                    <a:lnTo>
                      <a:pt x="459" y="83"/>
                    </a:lnTo>
                    <a:lnTo>
                      <a:pt x="456" y="68"/>
                    </a:lnTo>
                    <a:lnTo>
                      <a:pt x="470" y="65"/>
                    </a:lnTo>
                    <a:lnTo>
                      <a:pt x="474" y="79"/>
                    </a:lnTo>
                    <a:close/>
                    <a:moveTo>
                      <a:pt x="445" y="86"/>
                    </a:moveTo>
                    <a:lnTo>
                      <a:pt x="431" y="90"/>
                    </a:lnTo>
                    <a:lnTo>
                      <a:pt x="427" y="76"/>
                    </a:lnTo>
                    <a:lnTo>
                      <a:pt x="441" y="72"/>
                    </a:lnTo>
                    <a:lnTo>
                      <a:pt x="445" y="86"/>
                    </a:lnTo>
                    <a:close/>
                    <a:moveTo>
                      <a:pt x="417" y="94"/>
                    </a:moveTo>
                    <a:lnTo>
                      <a:pt x="406" y="97"/>
                    </a:lnTo>
                    <a:lnTo>
                      <a:pt x="403" y="98"/>
                    </a:lnTo>
                    <a:lnTo>
                      <a:pt x="399" y="84"/>
                    </a:lnTo>
                    <a:lnTo>
                      <a:pt x="402" y="83"/>
                    </a:lnTo>
                    <a:lnTo>
                      <a:pt x="413" y="80"/>
                    </a:lnTo>
                    <a:lnTo>
                      <a:pt x="417" y="94"/>
                    </a:lnTo>
                    <a:close/>
                    <a:moveTo>
                      <a:pt x="389" y="103"/>
                    </a:moveTo>
                    <a:lnTo>
                      <a:pt x="383" y="105"/>
                    </a:lnTo>
                    <a:lnTo>
                      <a:pt x="375" y="107"/>
                    </a:lnTo>
                    <a:lnTo>
                      <a:pt x="371" y="93"/>
                    </a:lnTo>
                    <a:lnTo>
                      <a:pt x="378" y="91"/>
                    </a:lnTo>
                    <a:lnTo>
                      <a:pt x="385" y="89"/>
                    </a:lnTo>
                    <a:lnTo>
                      <a:pt x="389" y="103"/>
                    </a:lnTo>
                    <a:close/>
                    <a:moveTo>
                      <a:pt x="361" y="112"/>
                    </a:moveTo>
                    <a:lnTo>
                      <a:pt x="359" y="113"/>
                    </a:lnTo>
                    <a:lnTo>
                      <a:pt x="348" y="117"/>
                    </a:lnTo>
                    <a:lnTo>
                      <a:pt x="343" y="103"/>
                    </a:lnTo>
                    <a:lnTo>
                      <a:pt x="355" y="99"/>
                    </a:lnTo>
                    <a:lnTo>
                      <a:pt x="357" y="98"/>
                    </a:lnTo>
                    <a:lnTo>
                      <a:pt x="361" y="112"/>
                    </a:lnTo>
                    <a:close/>
                    <a:moveTo>
                      <a:pt x="334" y="122"/>
                    </a:moveTo>
                    <a:lnTo>
                      <a:pt x="320" y="127"/>
                    </a:lnTo>
                    <a:lnTo>
                      <a:pt x="315" y="113"/>
                    </a:lnTo>
                    <a:lnTo>
                      <a:pt x="329" y="108"/>
                    </a:lnTo>
                    <a:lnTo>
                      <a:pt x="334" y="122"/>
                    </a:lnTo>
                    <a:close/>
                    <a:moveTo>
                      <a:pt x="306" y="132"/>
                    </a:moveTo>
                    <a:lnTo>
                      <a:pt x="292" y="137"/>
                    </a:lnTo>
                    <a:lnTo>
                      <a:pt x="287" y="123"/>
                    </a:lnTo>
                    <a:lnTo>
                      <a:pt x="301" y="118"/>
                    </a:lnTo>
                    <a:lnTo>
                      <a:pt x="306" y="132"/>
                    </a:lnTo>
                    <a:close/>
                    <a:moveTo>
                      <a:pt x="279" y="142"/>
                    </a:moveTo>
                    <a:lnTo>
                      <a:pt x="267" y="147"/>
                    </a:lnTo>
                    <a:lnTo>
                      <a:pt x="265" y="148"/>
                    </a:lnTo>
                    <a:lnTo>
                      <a:pt x="260" y="134"/>
                    </a:lnTo>
                    <a:lnTo>
                      <a:pt x="262" y="133"/>
                    </a:lnTo>
                    <a:lnTo>
                      <a:pt x="274" y="129"/>
                    </a:lnTo>
                    <a:lnTo>
                      <a:pt x="279" y="142"/>
                    </a:lnTo>
                    <a:close/>
                    <a:moveTo>
                      <a:pt x="252" y="153"/>
                    </a:moveTo>
                    <a:lnTo>
                      <a:pt x="245" y="156"/>
                    </a:lnTo>
                    <a:lnTo>
                      <a:pt x="238" y="159"/>
                    </a:lnTo>
                    <a:lnTo>
                      <a:pt x="232" y="145"/>
                    </a:lnTo>
                    <a:lnTo>
                      <a:pt x="240" y="142"/>
                    </a:lnTo>
                    <a:lnTo>
                      <a:pt x="246" y="139"/>
                    </a:lnTo>
                    <a:lnTo>
                      <a:pt x="252" y="153"/>
                    </a:lnTo>
                    <a:close/>
                    <a:moveTo>
                      <a:pt x="224" y="164"/>
                    </a:moveTo>
                    <a:lnTo>
                      <a:pt x="224" y="164"/>
                    </a:lnTo>
                    <a:lnTo>
                      <a:pt x="211" y="170"/>
                    </a:lnTo>
                    <a:lnTo>
                      <a:pt x="205" y="156"/>
                    </a:lnTo>
                    <a:lnTo>
                      <a:pt x="218" y="151"/>
                    </a:lnTo>
                    <a:lnTo>
                      <a:pt x="219" y="150"/>
                    </a:lnTo>
                    <a:lnTo>
                      <a:pt x="224" y="164"/>
                    </a:lnTo>
                    <a:close/>
                    <a:moveTo>
                      <a:pt x="197" y="176"/>
                    </a:moveTo>
                    <a:lnTo>
                      <a:pt x="184" y="181"/>
                    </a:lnTo>
                    <a:lnTo>
                      <a:pt x="178" y="168"/>
                    </a:lnTo>
                    <a:lnTo>
                      <a:pt x="192" y="162"/>
                    </a:lnTo>
                    <a:lnTo>
                      <a:pt x="197" y="176"/>
                    </a:lnTo>
                    <a:close/>
                    <a:moveTo>
                      <a:pt x="171" y="188"/>
                    </a:moveTo>
                    <a:lnTo>
                      <a:pt x="160" y="192"/>
                    </a:lnTo>
                    <a:lnTo>
                      <a:pt x="157" y="194"/>
                    </a:lnTo>
                    <a:lnTo>
                      <a:pt x="151" y="180"/>
                    </a:lnTo>
                    <a:lnTo>
                      <a:pt x="154" y="179"/>
                    </a:lnTo>
                    <a:lnTo>
                      <a:pt x="165" y="174"/>
                    </a:lnTo>
                    <a:lnTo>
                      <a:pt x="171" y="188"/>
                    </a:lnTo>
                    <a:close/>
                    <a:moveTo>
                      <a:pt x="144" y="200"/>
                    </a:moveTo>
                    <a:lnTo>
                      <a:pt x="140" y="201"/>
                    </a:lnTo>
                    <a:lnTo>
                      <a:pt x="131" y="206"/>
                    </a:lnTo>
                    <a:lnTo>
                      <a:pt x="124" y="193"/>
                    </a:lnTo>
                    <a:lnTo>
                      <a:pt x="125" y="192"/>
                    </a:lnTo>
                    <a:lnTo>
                      <a:pt x="134" y="188"/>
                    </a:lnTo>
                    <a:lnTo>
                      <a:pt x="138" y="186"/>
                    </a:lnTo>
                    <a:lnTo>
                      <a:pt x="144" y="200"/>
                    </a:lnTo>
                    <a:close/>
                    <a:moveTo>
                      <a:pt x="117" y="212"/>
                    </a:moveTo>
                    <a:lnTo>
                      <a:pt x="113" y="214"/>
                    </a:lnTo>
                    <a:lnTo>
                      <a:pt x="104" y="218"/>
                    </a:lnTo>
                    <a:lnTo>
                      <a:pt x="98" y="205"/>
                    </a:lnTo>
                    <a:lnTo>
                      <a:pt x="106" y="201"/>
                    </a:lnTo>
                    <a:lnTo>
                      <a:pt x="111" y="199"/>
                    </a:lnTo>
                    <a:lnTo>
                      <a:pt x="117" y="212"/>
                    </a:lnTo>
                    <a:close/>
                    <a:moveTo>
                      <a:pt x="91" y="225"/>
                    </a:moveTo>
                    <a:lnTo>
                      <a:pt x="88" y="226"/>
                    </a:lnTo>
                    <a:lnTo>
                      <a:pt x="81" y="230"/>
                    </a:lnTo>
                    <a:lnTo>
                      <a:pt x="78" y="231"/>
                    </a:lnTo>
                    <a:lnTo>
                      <a:pt x="71" y="219"/>
                    </a:lnTo>
                    <a:lnTo>
                      <a:pt x="74" y="216"/>
                    </a:lnTo>
                    <a:lnTo>
                      <a:pt x="82" y="213"/>
                    </a:lnTo>
                    <a:lnTo>
                      <a:pt x="85" y="211"/>
                    </a:lnTo>
                    <a:lnTo>
                      <a:pt x="91" y="225"/>
                    </a:lnTo>
                    <a:close/>
                    <a:moveTo>
                      <a:pt x="67" y="239"/>
                    </a:moveTo>
                    <a:lnTo>
                      <a:pt x="62" y="242"/>
                    </a:lnTo>
                    <a:lnTo>
                      <a:pt x="57" y="246"/>
                    </a:lnTo>
                    <a:lnTo>
                      <a:pt x="55" y="247"/>
                    </a:lnTo>
                    <a:lnTo>
                      <a:pt x="46" y="236"/>
                    </a:lnTo>
                    <a:lnTo>
                      <a:pt x="48" y="235"/>
                    </a:lnTo>
                    <a:lnTo>
                      <a:pt x="54" y="230"/>
                    </a:lnTo>
                    <a:lnTo>
                      <a:pt x="58" y="227"/>
                    </a:lnTo>
                    <a:lnTo>
                      <a:pt x="67" y="239"/>
                    </a:lnTo>
                    <a:close/>
                    <a:moveTo>
                      <a:pt x="44" y="257"/>
                    </a:moveTo>
                    <a:lnTo>
                      <a:pt x="41" y="259"/>
                    </a:lnTo>
                    <a:lnTo>
                      <a:pt x="36" y="262"/>
                    </a:lnTo>
                    <a:lnTo>
                      <a:pt x="32" y="266"/>
                    </a:lnTo>
                    <a:lnTo>
                      <a:pt x="31" y="266"/>
                    </a:lnTo>
                    <a:lnTo>
                      <a:pt x="23" y="254"/>
                    </a:lnTo>
                    <a:lnTo>
                      <a:pt x="27" y="251"/>
                    </a:lnTo>
                    <a:lnTo>
                      <a:pt x="32" y="247"/>
                    </a:lnTo>
                    <a:lnTo>
                      <a:pt x="35" y="245"/>
                    </a:lnTo>
                    <a:lnTo>
                      <a:pt x="44" y="257"/>
                    </a:lnTo>
                    <a:close/>
                    <a:moveTo>
                      <a:pt x="15" y="273"/>
                    </a:moveTo>
                    <a:lnTo>
                      <a:pt x="14" y="273"/>
                    </a:lnTo>
                    <a:lnTo>
                      <a:pt x="11" y="273"/>
                    </a:lnTo>
                    <a:lnTo>
                      <a:pt x="9" y="272"/>
                    </a:lnTo>
                    <a:lnTo>
                      <a:pt x="6" y="272"/>
                    </a:lnTo>
                    <a:lnTo>
                      <a:pt x="3" y="271"/>
                    </a:lnTo>
                    <a:lnTo>
                      <a:pt x="0" y="269"/>
                    </a:lnTo>
                    <a:lnTo>
                      <a:pt x="8" y="256"/>
                    </a:lnTo>
                    <a:lnTo>
                      <a:pt x="9" y="257"/>
                    </a:lnTo>
                    <a:lnTo>
                      <a:pt x="10" y="257"/>
                    </a:lnTo>
                    <a:lnTo>
                      <a:pt x="10" y="258"/>
                    </a:lnTo>
                    <a:lnTo>
                      <a:pt x="11" y="258"/>
                    </a:lnTo>
                    <a:lnTo>
                      <a:pt x="12" y="258"/>
                    </a:lnTo>
                    <a:lnTo>
                      <a:pt x="13" y="258"/>
                    </a:lnTo>
                    <a:lnTo>
                      <a:pt x="15" y="273"/>
                    </a:lnTo>
                    <a:close/>
                    <a:moveTo>
                      <a:pt x="932" y="0"/>
                    </a:moveTo>
                    <a:lnTo>
                      <a:pt x="975" y="23"/>
                    </a:lnTo>
                    <a:lnTo>
                      <a:pt x="931" y="44"/>
                    </a:lnTo>
                    <a:lnTo>
                      <a:pt x="932" y="0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" name="Freeform 92"/>
              <p:cNvSpPr>
                <a:spLocks noEditPoints="1"/>
              </p:cNvSpPr>
              <p:nvPr/>
            </p:nvSpPr>
            <p:spPr bwMode="auto">
              <a:xfrm>
                <a:off x="2290" y="858"/>
                <a:ext cx="681" cy="646"/>
              </a:xfrm>
              <a:custGeom>
                <a:avLst/>
                <a:gdLst>
                  <a:gd name="T0" fmla="*/ 31 w 681"/>
                  <a:gd name="T1" fmla="*/ 626 h 646"/>
                  <a:gd name="T2" fmla="*/ 63 w 681"/>
                  <a:gd name="T3" fmla="*/ 596 h 646"/>
                  <a:gd name="T4" fmla="*/ 73 w 681"/>
                  <a:gd name="T5" fmla="*/ 567 h 646"/>
                  <a:gd name="T6" fmla="*/ 74 w 681"/>
                  <a:gd name="T7" fmla="*/ 586 h 646"/>
                  <a:gd name="T8" fmla="*/ 106 w 681"/>
                  <a:gd name="T9" fmla="*/ 555 h 646"/>
                  <a:gd name="T10" fmla="*/ 112 w 681"/>
                  <a:gd name="T11" fmla="*/ 529 h 646"/>
                  <a:gd name="T12" fmla="*/ 117 w 681"/>
                  <a:gd name="T13" fmla="*/ 545 h 646"/>
                  <a:gd name="T14" fmla="*/ 138 w 681"/>
                  <a:gd name="T15" fmla="*/ 504 h 646"/>
                  <a:gd name="T16" fmla="*/ 128 w 681"/>
                  <a:gd name="T17" fmla="*/ 514 h 646"/>
                  <a:gd name="T18" fmla="*/ 169 w 681"/>
                  <a:gd name="T19" fmla="*/ 494 h 646"/>
                  <a:gd name="T20" fmla="*/ 170 w 681"/>
                  <a:gd name="T21" fmla="*/ 473 h 646"/>
                  <a:gd name="T22" fmla="*/ 182 w 681"/>
                  <a:gd name="T23" fmla="*/ 482 h 646"/>
                  <a:gd name="T24" fmla="*/ 192 w 681"/>
                  <a:gd name="T25" fmla="*/ 451 h 646"/>
                  <a:gd name="T26" fmla="*/ 201 w 681"/>
                  <a:gd name="T27" fmla="*/ 463 h 646"/>
                  <a:gd name="T28" fmla="*/ 222 w 681"/>
                  <a:gd name="T29" fmla="*/ 421 h 646"/>
                  <a:gd name="T30" fmla="*/ 211 w 681"/>
                  <a:gd name="T31" fmla="*/ 432 h 646"/>
                  <a:gd name="T32" fmla="*/ 253 w 681"/>
                  <a:gd name="T33" fmla="*/ 411 h 646"/>
                  <a:gd name="T34" fmla="*/ 253 w 681"/>
                  <a:gd name="T35" fmla="*/ 390 h 646"/>
                  <a:gd name="T36" fmla="*/ 266 w 681"/>
                  <a:gd name="T37" fmla="*/ 399 h 646"/>
                  <a:gd name="T38" fmla="*/ 275 w 681"/>
                  <a:gd name="T39" fmla="*/ 369 h 646"/>
                  <a:gd name="T40" fmla="*/ 294 w 681"/>
                  <a:gd name="T41" fmla="*/ 370 h 646"/>
                  <a:gd name="T42" fmla="*/ 294 w 681"/>
                  <a:gd name="T43" fmla="*/ 349 h 646"/>
                  <a:gd name="T44" fmla="*/ 312 w 681"/>
                  <a:gd name="T45" fmla="*/ 352 h 646"/>
                  <a:gd name="T46" fmla="*/ 316 w 681"/>
                  <a:gd name="T47" fmla="*/ 326 h 646"/>
                  <a:gd name="T48" fmla="*/ 333 w 681"/>
                  <a:gd name="T49" fmla="*/ 329 h 646"/>
                  <a:gd name="T50" fmla="*/ 334 w 681"/>
                  <a:gd name="T51" fmla="*/ 306 h 646"/>
                  <a:gd name="T52" fmla="*/ 355 w 681"/>
                  <a:gd name="T53" fmla="*/ 304 h 646"/>
                  <a:gd name="T54" fmla="*/ 334 w 681"/>
                  <a:gd name="T55" fmla="*/ 306 h 646"/>
                  <a:gd name="T56" fmla="*/ 374 w 681"/>
                  <a:gd name="T57" fmla="*/ 282 h 646"/>
                  <a:gd name="T58" fmla="*/ 372 w 681"/>
                  <a:gd name="T59" fmla="*/ 261 h 646"/>
                  <a:gd name="T60" fmla="*/ 393 w 681"/>
                  <a:gd name="T61" fmla="*/ 260 h 646"/>
                  <a:gd name="T62" fmla="*/ 372 w 681"/>
                  <a:gd name="T63" fmla="*/ 261 h 646"/>
                  <a:gd name="T64" fmla="*/ 403 w 681"/>
                  <a:gd name="T65" fmla="*/ 249 h 646"/>
                  <a:gd name="T66" fmla="*/ 423 w 681"/>
                  <a:gd name="T67" fmla="*/ 207 h 646"/>
                  <a:gd name="T68" fmla="*/ 412 w 681"/>
                  <a:gd name="T69" fmla="*/ 218 h 646"/>
                  <a:gd name="T70" fmla="*/ 443 w 681"/>
                  <a:gd name="T71" fmla="*/ 207 h 646"/>
                  <a:gd name="T72" fmla="*/ 464 w 681"/>
                  <a:gd name="T73" fmla="*/ 165 h 646"/>
                  <a:gd name="T74" fmla="*/ 453 w 681"/>
                  <a:gd name="T75" fmla="*/ 175 h 646"/>
                  <a:gd name="T76" fmla="*/ 485 w 681"/>
                  <a:gd name="T77" fmla="*/ 165 h 646"/>
                  <a:gd name="T78" fmla="*/ 508 w 681"/>
                  <a:gd name="T79" fmla="*/ 125 h 646"/>
                  <a:gd name="T80" fmla="*/ 496 w 681"/>
                  <a:gd name="T81" fmla="*/ 134 h 646"/>
                  <a:gd name="T82" fmla="*/ 540 w 681"/>
                  <a:gd name="T83" fmla="*/ 117 h 646"/>
                  <a:gd name="T84" fmla="*/ 542 w 681"/>
                  <a:gd name="T85" fmla="*/ 97 h 646"/>
                  <a:gd name="T86" fmla="*/ 542 w 681"/>
                  <a:gd name="T87" fmla="*/ 97 h 646"/>
                  <a:gd name="T88" fmla="*/ 575 w 681"/>
                  <a:gd name="T89" fmla="*/ 91 h 646"/>
                  <a:gd name="T90" fmla="*/ 602 w 681"/>
                  <a:gd name="T91" fmla="*/ 53 h 646"/>
                  <a:gd name="T92" fmla="*/ 590 w 681"/>
                  <a:gd name="T93" fmla="*/ 62 h 646"/>
                  <a:gd name="T94" fmla="*/ 625 w 681"/>
                  <a:gd name="T95" fmla="*/ 36 h 646"/>
                  <a:gd name="T96" fmla="*/ 622 w 681"/>
                  <a:gd name="T97" fmla="*/ 56 h 646"/>
                  <a:gd name="T98" fmla="*/ 646 w 681"/>
                  <a:gd name="T99" fmla="*/ 20 h 646"/>
                  <a:gd name="T100" fmla="*/ 650 w 681"/>
                  <a:gd name="T101" fmla="*/ 35 h 646"/>
                  <a:gd name="T102" fmla="*/ 662 w 681"/>
                  <a:gd name="T103" fmla="*/ 7 h 646"/>
                  <a:gd name="T104" fmla="*/ 671 w 681"/>
                  <a:gd name="T105" fmla="*/ 0 h 646"/>
                  <a:gd name="T106" fmla="*/ 678 w 681"/>
                  <a:gd name="T107" fmla="*/ 12 h 646"/>
                  <a:gd name="T108" fmla="*/ 669 w 681"/>
                  <a:gd name="T109" fmla="*/ 20 h 646"/>
                  <a:gd name="T110" fmla="*/ 17 w 681"/>
                  <a:gd name="T111" fmla="*/ 600 h 6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81"/>
                  <a:gd name="T169" fmla="*/ 0 h 646"/>
                  <a:gd name="T170" fmla="*/ 681 w 681"/>
                  <a:gd name="T171" fmla="*/ 646 h 6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81" h="646">
                    <a:moveTo>
                      <a:pt x="21" y="616"/>
                    </a:moveTo>
                    <a:lnTo>
                      <a:pt x="32" y="605"/>
                    </a:lnTo>
                    <a:lnTo>
                      <a:pt x="42" y="616"/>
                    </a:lnTo>
                    <a:lnTo>
                      <a:pt x="31" y="626"/>
                    </a:lnTo>
                    <a:lnTo>
                      <a:pt x="21" y="616"/>
                    </a:lnTo>
                    <a:close/>
                    <a:moveTo>
                      <a:pt x="43" y="595"/>
                    </a:moveTo>
                    <a:lnTo>
                      <a:pt x="53" y="585"/>
                    </a:lnTo>
                    <a:lnTo>
                      <a:pt x="63" y="596"/>
                    </a:lnTo>
                    <a:lnTo>
                      <a:pt x="53" y="606"/>
                    </a:lnTo>
                    <a:lnTo>
                      <a:pt x="43" y="595"/>
                    </a:lnTo>
                    <a:close/>
                    <a:moveTo>
                      <a:pt x="64" y="575"/>
                    </a:moveTo>
                    <a:lnTo>
                      <a:pt x="73" y="567"/>
                    </a:lnTo>
                    <a:lnTo>
                      <a:pt x="75" y="565"/>
                    </a:lnTo>
                    <a:lnTo>
                      <a:pt x="85" y="576"/>
                    </a:lnTo>
                    <a:lnTo>
                      <a:pt x="83" y="577"/>
                    </a:lnTo>
                    <a:lnTo>
                      <a:pt x="74" y="586"/>
                    </a:lnTo>
                    <a:lnTo>
                      <a:pt x="64" y="575"/>
                    </a:lnTo>
                    <a:close/>
                    <a:moveTo>
                      <a:pt x="85" y="555"/>
                    </a:moveTo>
                    <a:lnTo>
                      <a:pt x="96" y="545"/>
                    </a:lnTo>
                    <a:lnTo>
                      <a:pt x="106" y="555"/>
                    </a:lnTo>
                    <a:lnTo>
                      <a:pt x="95" y="566"/>
                    </a:lnTo>
                    <a:lnTo>
                      <a:pt x="85" y="555"/>
                    </a:lnTo>
                    <a:close/>
                    <a:moveTo>
                      <a:pt x="107" y="535"/>
                    </a:moveTo>
                    <a:lnTo>
                      <a:pt x="112" y="529"/>
                    </a:lnTo>
                    <a:lnTo>
                      <a:pt x="117" y="524"/>
                    </a:lnTo>
                    <a:lnTo>
                      <a:pt x="127" y="535"/>
                    </a:lnTo>
                    <a:lnTo>
                      <a:pt x="123" y="540"/>
                    </a:lnTo>
                    <a:lnTo>
                      <a:pt x="117" y="545"/>
                    </a:lnTo>
                    <a:lnTo>
                      <a:pt x="107" y="535"/>
                    </a:lnTo>
                    <a:close/>
                    <a:moveTo>
                      <a:pt x="128" y="514"/>
                    </a:moveTo>
                    <a:lnTo>
                      <a:pt x="132" y="510"/>
                    </a:lnTo>
                    <a:lnTo>
                      <a:pt x="138" y="504"/>
                    </a:lnTo>
                    <a:lnTo>
                      <a:pt x="148" y="514"/>
                    </a:lnTo>
                    <a:lnTo>
                      <a:pt x="142" y="521"/>
                    </a:lnTo>
                    <a:lnTo>
                      <a:pt x="138" y="525"/>
                    </a:lnTo>
                    <a:lnTo>
                      <a:pt x="128" y="514"/>
                    </a:lnTo>
                    <a:close/>
                    <a:moveTo>
                      <a:pt x="149" y="494"/>
                    </a:moveTo>
                    <a:lnTo>
                      <a:pt x="151" y="491"/>
                    </a:lnTo>
                    <a:lnTo>
                      <a:pt x="159" y="483"/>
                    </a:lnTo>
                    <a:lnTo>
                      <a:pt x="169" y="494"/>
                    </a:lnTo>
                    <a:lnTo>
                      <a:pt x="162" y="501"/>
                    </a:lnTo>
                    <a:lnTo>
                      <a:pt x="159" y="504"/>
                    </a:lnTo>
                    <a:lnTo>
                      <a:pt x="149" y="494"/>
                    </a:lnTo>
                    <a:close/>
                    <a:moveTo>
                      <a:pt x="170" y="473"/>
                    </a:moveTo>
                    <a:lnTo>
                      <a:pt x="172" y="471"/>
                    </a:lnTo>
                    <a:lnTo>
                      <a:pt x="180" y="463"/>
                    </a:lnTo>
                    <a:lnTo>
                      <a:pt x="190" y="473"/>
                    </a:lnTo>
                    <a:lnTo>
                      <a:pt x="182" y="482"/>
                    </a:lnTo>
                    <a:lnTo>
                      <a:pt x="180" y="484"/>
                    </a:lnTo>
                    <a:lnTo>
                      <a:pt x="170" y="473"/>
                    </a:lnTo>
                    <a:close/>
                    <a:moveTo>
                      <a:pt x="190" y="452"/>
                    </a:moveTo>
                    <a:lnTo>
                      <a:pt x="192" y="451"/>
                    </a:lnTo>
                    <a:lnTo>
                      <a:pt x="201" y="442"/>
                    </a:lnTo>
                    <a:lnTo>
                      <a:pt x="211" y="452"/>
                    </a:lnTo>
                    <a:lnTo>
                      <a:pt x="203" y="461"/>
                    </a:lnTo>
                    <a:lnTo>
                      <a:pt x="201" y="463"/>
                    </a:lnTo>
                    <a:lnTo>
                      <a:pt x="190" y="452"/>
                    </a:lnTo>
                    <a:close/>
                    <a:moveTo>
                      <a:pt x="211" y="432"/>
                    </a:moveTo>
                    <a:lnTo>
                      <a:pt x="214" y="430"/>
                    </a:lnTo>
                    <a:lnTo>
                      <a:pt x="222" y="421"/>
                    </a:lnTo>
                    <a:lnTo>
                      <a:pt x="232" y="432"/>
                    </a:lnTo>
                    <a:lnTo>
                      <a:pt x="224" y="440"/>
                    </a:lnTo>
                    <a:lnTo>
                      <a:pt x="222" y="442"/>
                    </a:lnTo>
                    <a:lnTo>
                      <a:pt x="211" y="432"/>
                    </a:lnTo>
                    <a:close/>
                    <a:moveTo>
                      <a:pt x="232" y="411"/>
                    </a:moveTo>
                    <a:lnTo>
                      <a:pt x="235" y="409"/>
                    </a:lnTo>
                    <a:lnTo>
                      <a:pt x="243" y="401"/>
                    </a:lnTo>
                    <a:lnTo>
                      <a:pt x="253" y="411"/>
                    </a:lnTo>
                    <a:lnTo>
                      <a:pt x="245" y="419"/>
                    </a:lnTo>
                    <a:lnTo>
                      <a:pt x="243" y="421"/>
                    </a:lnTo>
                    <a:lnTo>
                      <a:pt x="232" y="411"/>
                    </a:lnTo>
                    <a:close/>
                    <a:moveTo>
                      <a:pt x="253" y="390"/>
                    </a:moveTo>
                    <a:lnTo>
                      <a:pt x="255" y="388"/>
                    </a:lnTo>
                    <a:lnTo>
                      <a:pt x="264" y="380"/>
                    </a:lnTo>
                    <a:lnTo>
                      <a:pt x="274" y="390"/>
                    </a:lnTo>
                    <a:lnTo>
                      <a:pt x="266" y="399"/>
                    </a:lnTo>
                    <a:lnTo>
                      <a:pt x="264" y="401"/>
                    </a:lnTo>
                    <a:lnTo>
                      <a:pt x="253" y="390"/>
                    </a:lnTo>
                    <a:close/>
                    <a:moveTo>
                      <a:pt x="274" y="370"/>
                    </a:moveTo>
                    <a:lnTo>
                      <a:pt x="275" y="369"/>
                    </a:lnTo>
                    <a:lnTo>
                      <a:pt x="284" y="359"/>
                    </a:lnTo>
                    <a:lnTo>
                      <a:pt x="295" y="369"/>
                    </a:lnTo>
                    <a:lnTo>
                      <a:pt x="294" y="370"/>
                    </a:lnTo>
                    <a:lnTo>
                      <a:pt x="285" y="379"/>
                    </a:lnTo>
                    <a:lnTo>
                      <a:pt x="284" y="380"/>
                    </a:lnTo>
                    <a:lnTo>
                      <a:pt x="274" y="370"/>
                    </a:lnTo>
                    <a:close/>
                    <a:moveTo>
                      <a:pt x="294" y="349"/>
                    </a:moveTo>
                    <a:lnTo>
                      <a:pt x="301" y="342"/>
                    </a:lnTo>
                    <a:lnTo>
                      <a:pt x="305" y="338"/>
                    </a:lnTo>
                    <a:lnTo>
                      <a:pt x="315" y="348"/>
                    </a:lnTo>
                    <a:lnTo>
                      <a:pt x="312" y="352"/>
                    </a:lnTo>
                    <a:lnTo>
                      <a:pt x="305" y="359"/>
                    </a:lnTo>
                    <a:lnTo>
                      <a:pt x="294" y="349"/>
                    </a:lnTo>
                    <a:close/>
                    <a:moveTo>
                      <a:pt x="315" y="327"/>
                    </a:moveTo>
                    <a:lnTo>
                      <a:pt x="316" y="326"/>
                    </a:lnTo>
                    <a:lnTo>
                      <a:pt x="322" y="319"/>
                    </a:lnTo>
                    <a:lnTo>
                      <a:pt x="325" y="317"/>
                    </a:lnTo>
                    <a:lnTo>
                      <a:pt x="336" y="327"/>
                    </a:lnTo>
                    <a:lnTo>
                      <a:pt x="333" y="329"/>
                    </a:lnTo>
                    <a:lnTo>
                      <a:pt x="327" y="336"/>
                    </a:lnTo>
                    <a:lnTo>
                      <a:pt x="325" y="338"/>
                    </a:lnTo>
                    <a:lnTo>
                      <a:pt x="315" y="327"/>
                    </a:lnTo>
                    <a:close/>
                    <a:moveTo>
                      <a:pt x="334" y="306"/>
                    </a:moveTo>
                    <a:lnTo>
                      <a:pt x="339" y="301"/>
                    </a:lnTo>
                    <a:lnTo>
                      <a:pt x="343" y="296"/>
                    </a:lnTo>
                    <a:lnTo>
                      <a:pt x="344" y="295"/>
                    </a:lnTo>
                    <a:lnTo>
                      <a:pt x="355" y="304"/>
                    </a:lnTo>
                    <a:lnTo>
                      <a:pt x="354" y="305"/>
                    </a:lnTo>
                    <a:lnTo>
                      <a:pt x="350" y="311"/>
                    </a:lnTo>
                    <a:lnTo>
                      <a:pt x="345" y="316"/>
                    </a:lnTo>
                    <a:lnTo>
                      <a:pt x="334" y="306"/>
                    </a:lnTo>
                    <a:close/>
                    <a:moveTo>
                      <a:pt x="353" y="284"/>
                    </a:moveTo>
                    <a:lnTo>
                      <a:pt x="360" y="275"/>
                    </a:lnTo>
                    <a:lnTo>
                      <a:pt x="363" y="272"/>
                    </a:lnTo>
                    <a:lnTo>
                      <a:pt x="374" y="282"/>
                    </a:lnTo>
                    <a:lnTo>
                      <a:pt x="372" y="284"/>
                    </a:lnTo>
                    <a:lnTo>
                      <a:pt x="364" y="293"/>
                    </a:lnTo>
                    <a:lnTo>
                      <a:pt x="353" y="284"/>
                    </a:lnTo>
                    <a:close/>
                    <a:moveTo>
                      <a:pt x="372" y="261"/>
                    </a:moveTo>
                    <a:lnTo>
                      <a:pt x="374" y="259"/>
                    </a:lnTo>
                    <a:lnTo>
                      <a:pt x="379" y="254"/>
                    </a:lnTo>
                    <a:lnTo>
                      <a:pt x="382" y="250"/>
                    </a:lnTo>
                    <a:lnTo>
                      <a:pt x="393" y="260"/>
                    </a:lnTo>
                    <a:lnTo>
                      <a:pt x="390" y="263"/>
                    </a:lnTo>
                    <a:lnTo>
                      <a:pt x="385" y="269"/>
                    </a:lnTo>
                    <a:lnTo>
                      <a:pt x="383" y="271"/>
                    </a:lnTo>
                    <a:lnTo>
                      <a:pt x="372" y="261"/>
                    </a:lnTo>
                    <a:close/>
                    <a:moveTo>
                      <a:pt x="392" y="239"/>
                    </a:moveTo>
                    <a:lnTo>
                      <a:pt x="402" y="228"/>
                    </a:lnTo>
                    <a:lnTo>
                      <a:pt x="413" y="239"/>
                    </a:lnTo>
                    <a:lnTo>
                      <a:pt x="403" y="249"/>
                    </a:lnTo>
                    <a:lnTo>
                      <a:pt x="392" y="239"/>
                    </a:lnTo>
                    <a:close/>
                    <a:moveTo>
                      <a:pt x="412" y="218"/>
                    </a:moveTo>
                    <a:lnTo>
                      <a:pt x="416" y="214"/>
                    </a:lnTo>
                    <a:lnTo>
                      <a:pt x="423" y="207"/>
                    </a:lnTo>
                    <a:lnTo>
                      <a:pt x="433" y="217"/>
                    </a:lnTo>
                    <a:lnTo>
                      <a:pt x="427" y="224"/>
                    </a:lnTo>
                    <a:lnTo>
                      <a:pt x="423" y="228"/>
                    </a:lnTo>
                    <a:lnTo>
                      <a:pt x="412" y="218"/>
                    </a:lnTo>
                    <a:close/>
                    <a:moveTo>
                      <a:pt x="433" y="196"/>
                    </a:moveTo>
                    <a:lnTo>
                      <a:pt x="443" y="186"/>
                    </a:lnTo>
                    <a:lnTo>
                      <a:pt x="454" y="196"/>
                    </a:lnTo>
                    <a:lnTo>
                      <a:pt x="443" y="207"/>
                    </a:lnTo>
                    <a:lnTo>
                      <a:pt x="433" y="196"/>
                    </a:lnTo>
                    <a:close/>
                    <a:moveTo>
                      <a:pt x="453" y="175"/>
                    </a:moveTo>
                    <a:lnTo>
                      <a:pt x="459" y="170"/>
                    </a:lnTo>
                    <a:lnTo>
                      <a:pt x="464" y="165"/>
                    </a:lnTo>
                    <a:lnTo>
                      <a:pt x="474" y="175"/>
                    </a:lnTo>
                    <a:lnTo>
                      <a:pt x="469" y="181"/>
                    </a:lnTo>
                    <a:lnTo>
                      <a:pt x="464" y="186"/>
                    </a:lnTo>
                    <a:lnTo>
                      <a:pt x="453" y="175"/>
                    </a:lnTo>
                    <a:close/>
                    <a:moveTo>
                      <a:pt x="475" y="155"/>
                    </a:moveTo>
                    <a:lnTo>
                      <a:pt x="485" y="144"/>
                    </a:lnTo>
                    <a:lnTo>
                      <a:pt x="495" y="155"/>
                    </a:lnTo>
                    <a:lnTo>
                      <a:pt x="485" y="165"/>
                    </a:lnTo>
                    <a:lnTo>
                      <a:pt x="475" y="155"/>
                    </a:lnTo>
                    <a:close/>
                    <a:moveTo>
                      <a:pt x="496" y="134"/>
                    </a:moveTo>
                    <a:lnTo>
                      <a:pt x="505" y="127"/>
                    </a:lnTo>
                    <a:lnTo>
                      <a:pt x="508" y="125"/>
                    </a:lnTo>
                    <a:lnTo>
                      <a:pt x="517" y="136"/>
                    </a:lnTo>
                    <a:lnTo>
                      <a:pt x="514" y="138"/>
                    </a:lnTo>
                    <a:lnTo>
                      <a:pt x="506" y="145"/>
                    </a:lnTo>
                    <a:lnTo>
                      <a:pt x="496" y="134"/>
                    </a:lnTo>
                    <a:close/>
                    <a:moveTo>
                      <a:pt x="519" y="115"/>
                    </a:moveTo>
                    <a:lnTo>
                      <a:pt x="522" y="113"/>
                    </a:lnTo>
                    <a:lnTo>
                      <a:pt x="530" y="106"/>
                    </a:lnTo>
                    <a:lnTo>
                      <a:pt x="540" y="117"/>
                    </a:lnTo>
                    <a:lnTo>
                      <a:pt x="531" y="124"/>
                    </a:lnTo>
                    <a:lnTo>
                      <a:pt x="528" y="126"/>
                    </a:lnTo>
                    <a:lnTo>
                      <a:pt x="519" y="115"/>
                    </a:lnTo>
                    <a:close/>
                    <a:moveTo>
                      <a:pt x="542" y="97"/>
                    </a:moveTo>
                    <a:lnTo>
                      <a:pt x="554" y="88"/>
                    </a:lnTo>
                    <a:lnTo>
                      <a:pt x="563" y="100"/>
                    </a:lnTo>
                    <a:lnTo>
                      <a:pt x="551" y="108"/>
                    </a:lnTo>
                    <a:lnTo>
                      <a:pt x="542" y="97"/>
                    </a:lnTo>
                    <a:close/>
                    <a:moveTo>
                      <a:pt x="566" y="79"/>
                    </a:moveTo>
                    <a:lnTo>
                      <a:pt x="578" y="70"/>
                    </a:lnTo>
                    <a:lnTo>
                      <a:pt x="586" y="82"/>
                    </a:lnTo>
                    <a:lnTo>
                      <a:pt x="575" y="91"/>
                    </a:lnTo>
                    <a:lnTo>
                      <a:pt x="566" y="79"/>
                    </a:lnTo>
                    <a:close/>
                    <a:moveTo>
                      <a:pt x="590" y="62"/>
                    </a:moveTo>
                    <a:lnTo>
                      <a:pt x="597" y="57"/>
                    </a:lnTo>
                    <a:lnTo>
                      <a:pt x="602" y="53"/>
                    </a:lnTo>
                    <a:lnTo>
                      <a:pt x="610" y="65"/>
                    </a:lnTo>
                    <a:lnTo>
                      <a:pt x="605" y="69"/>
                    </a:lnTo>
                    <a:lnTo>
                      <a:pt x="598" y="74"/>
                    </a:lnTo>
                    <a:lnTo>
                      <a:pt x="590" y="62"/>
                    </a:lnTo>
                    <a:close/>
                    <a:moveTo>
                      <a:pt x="613" y="44"/>
                    </a:moveTo>
                    <a:lnTo>
                      <a:pt x="614" y="44"/>
                    </a:lnTo>
                    <a:lnTo>
                      <a:pt x="622" y="38"/>
                    </a:lnTo>
                    <a:lnTo>
                      <a:pt x="625" y="36"/>
                    </a:lnTo>
                    <a:lnTo>
                      <a:pt x="634" y="48"/>
                    </a:lnTo>
                    <a:lnTo>
                      <a:pt x="630" y="50"/>
                    </a:lnTo>
                    <a:lnTo>
                      <a:pt x="622" y="56"/>
                    </a:lnTo>
                    <a:lnTo>
                      <a:pt x="613" y="44"/>
                    </a:lnTo>
                    <a:close/>
                    <a:moveTo>
                      <a:pt x="637" y="27"/>
                    </a:moveTo>
                    <a:lnTo>
                      <a:pt x="641" y="24"/>
                    </a:lnTo>
                    <a:lnTo>
                      <a:pt x="646" y="20"/>
                    </a:lnTo>
                    <a:lnTo>
                      <a:pt x="648" y="18"/>
                    </a:lnTo>
                    <a:lnTo>
                      <a:pt x="658" y="30"/>
                    </a:lnTo>
                    <a:lnTo>
                      <a:pt x="655" y="31"/>
                    </a:lnTo>
                    <a:lnTo>
                      <a:pt x="650" y="35"/>
                    </a:lnTo>
                    <a:lnTo>
                      <a:pt x="646" y="39"/>
                    </a:lnTo>
                    <a:lnTo>
                      <a:pt x="637" y="27"/>
                    </a:lnTo>
                    <a:close/>
                    <a:moveTo>
                      <a:pt x="660" y="9"/>
                    </a:moveTo>
                    <a:lnTo>
                      <a:pt x="662" y="7"/>
                    </a:lnTo>
                    <a:lnTo>
                      <a:pt x="664" y="5"/>
                    </a:lnTo>
                    <a:lnTo>
                      <a:pt x="667" y="3"/>
                    </a:lnTo>
                    <a:lnTo>
                      <a:pt x="669" y="1"/>
                    </a:lnTo>
                    <a:lnTo>
                      <a:pt x="671" y="0"/>
                    </a:lnTo>
                    <a:lnTo>
                      <a:pt x="681" y="10"/>
                    </a:lnTo>
                    <a:lnTo>
                      <a:pt x="680" y="11"/>
                    </a:lnTo>
                    <a:lnTo>
                      <a:pt x="678" y="12"/>
                    </a:lnTo>
                    <a:lnTo>
                      <a:pt x="676" y="14"/>
                    </a:lnTo>
                    <a:lnTo>
                      <a:pt x="674" y="16"/>
                    </a:lnTo>
                    <a:lnTo>
                      <a:pt x="671" y="19"/>
                    </a:lnTo>
                    <a:lnTo>
                      <a:pt x="669" y="20"/>
                    </a:lnTo>
                    <a:lnTo>
                      <a:pt x="660" y="9"/>
                    </a:lnTo>
                    <a:close/>
                    <a:moveTo>
                      <a:pt x="47" y="632"/>
                    </a:moveTo>
                    <a:lnTo>
                      <a:pt x="0" y="646"/>
                    </a:lnTo>
                    <a:lnTo>
                      <a:pt x="17" y="600"/>
                    </a:lnTo>
                    <a:lnTo>
                      <a:pt x="47" y="632"/>
                    </a:lnTo>
                    <a:close/>
                  </a:path>
                </a:pathLst>
              </a:custGeom>
              <a:solidFill>
                <a:srgbClr val="0000CC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Rectangle 93"/>
              <p:cNvSpPr>
                <a:spLocks noChangeArrowheads="1"/>
              </p:cNvSpPr>
              <p:nvPr/>
            </p:nvSpPr>
            <p:spPr bwMode="auto">
              <a:xfrm rot="19800000">
                <a:off x="1729" y="1821"/>
                <a:ext cx="23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ss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94"/>
              <p:cNvSpPr>
                <a:spLocks noChangeArrowheads="1"/>
              </p:cNvSpPr>
              <p:nvPr/>
            </p:nvSpPr>
            <p:spPr bwMode="auto">
              <a:xfrm rot="19500000">
                <a:off x="2972" y="644"/>
                <a:ext cx="197" cy="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2400" i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sr</a:t>
                </a:r>
                <a:endParaRPr kumimoji="0" lang="en-US" altLang="en-US" sz="36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Freeform 95"/>
              <p:cNvSpPr>
                <a:spLocks noEditPoints="1"/>
              </p:cNvSpPr>
              <p:nvPr/>
            </p:nvSpPr>
            <p:spPr bwMode="auto">
              <a:xfrm>
                <a:off x="4102" y="1181"/>
                <a:ext cx="44" cy="394"/>
              </a:xfrm>
              <a:custGeom>
                <a:avLst/>
                <a:gdLst>
                  <a:gd name="T0" fmla="*/ 30 w 44"/>
                  <a:gd name="T1" fmla="*/ 15 h 394"/>
                  <a:gd name="T2" fmla="*/ 15 w 44"/>
                  <a:gd name="T3" fmla="*/ 0 h 394"/>
                  <a:gd name="T4" fmla="*/ 30 w 44"/>
                  <a:gd name="T5" fmla="*/ 29 h 394"/>
                  <a:gd name="T6" fmla="*/ 15 w 44"/>
                  <a:gd name="T7" fmla="*/ 44 h 394"/>
                  <a:gd name="T8" fmla="*/ 30 w 44"/>
                  <a:gd name="T9" fmla="*/ 29 h 394"/>
                  <a:gd name="T10" fmla="*/ 30 w 44"/>
                  <a:gd name="T11" fmla="*/ 73 h 394"/>
                  <a:gd name="T12" fmla="*/ 15 w 44"/>
                  <a:gd name="T13" fmla="*/ 59 h 394"/>
                  <a:gd name="T14" fmla="*/ 30 w 44"/>
                  <a:gd name="T15" fmla="*/ 88 h 394"/>
                  <a:gd name="T16" fmla="*/ 15 w 44"/>
                  <a:gd name="T17" fmla="*/ 103 h 394"/>
                  <a:gd name="T18" fmla="*/ 30 w 44"/>
                  <a:gd name="T19" fmla="*/ 88 h 394"/>
                  <a:gd name="T20" fmla="*/ 30 w 44"/>
                  <a:gd name="T21" fmla="*/ 132 h 394"/>
                  <a:gd name="T22" fmla="*/ 15 w 44"/>
                  <a:gd name="T23" fmla="*/ 117 h 394"/>
                  <a:gd name="T24" fmla="*/ 30 w 44"/>
                  <a:gd name="T25" fmla="*/ 147 h 394"/>
                  <a:gd name="T26" fmla="*/ 15 w 44"/>
                  <a:gd name="T27" fmla="*/ 162 h 394"/>
                  <a:gd name="T28" fmla="*/ 30 w 44"/>
                  <a:gd name="T29" fmla="*/ 147 h 394"/>
                  <a:gd name="T30" fmla="*/ 30 w 44"/>
                  <a:gd name="T31" fmla="*/ 191 h 394"/>
                  <a:gd name="T32" fmla="*/ 15 w 44"/>
                  <a:gd name="T33" fmla="*/ 176 h 394"/>
                  <a:gd name="T34" fmla="*/ 30 w 44"/>
                  <a:gd name="T35" fmla="*/ 206 h 394"/>
                  <a:gd name="T36" fmla="*/ 15 w 44"/>
                  <a:gd name="T37" fmla="*/ 220 h 394"/>
                  <a:gd name="T38" fmla="*/ 30 w 44"/>
                  <a:gd name="T39" fmla="*/ 206 h 394"/>
                  <a:gd name="T40" fmla="*/ 30 w 44"/>
                  <a:gd name="T41" fmla="*/ 250 h 394"/>
                  <a:gd name="T42" fmla="*/ 15 w 44"/>
                  <a:gd name="T43" fmla="*/ 235 h 394"/>
                  <a:gd name="T44" fmla="*/ 30 w 44"/>
                  <a:gd name="T45" fmla="*/ 264 h 394"/>
                  <a:gd name="T46" fmla="*/ 15 w 44"/>
                  <a:gd name="T47" fmla="*/ 279 h 394"/>
                  <a:gd name="T48" fmla="*/ 30 w 44"/>
                  <a:gd name="T49" fmla="*/ 264 h 394"/>
                  <a:gd name="T50" fmla="*/ 30 w 44"/>
                  <a:gd name="T51" fmla="*/ 309 h 394"/>
                  <a:gd name="T52" fmla="*/ 15 w 44"/>
                  <a:gd name="T53" fmla="*/ 294 h 394"/>
                  <a:gd name="T54" fmla="*/ 30 w 44"/>
                  <a:gd name="T55" fmla="*/ 323 h 394"/>
                  <a:gd name="T56" fmla="*/ 15 w 44"/>
                  <a:gd name="T57" fmla="*/ 338 h 394"/>
                  <a:gd name="T58" fmla="*/ 30 w 44"/>
                  <a:gd name="T59" fmla="*/ 323 h 394"/>
                  <a:gd name="T60" fmla="*/ 30 w 44"/>
                  <a:gd name="T61" fmla="*/ 357 h 394"/>
                  <a:gd name="T62" fmla="*/ 15 w 44"/>
                  <a:gd name="T63" fmla="*/ 353 h 394"/>
                  <a:gd name="T64" fmla="*/ 44 w 44"/>
                  <a:gd name="T65" fmla="*/ 350 h 394"/>
                  <a:gd name="T66" fmla="*/ 0 w 44"/>
                  <a:gd name="T67" fmla="*/ 350 h 39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"/>
                  <a:gd name="T103" fmla="*/ 0 h 394"/>
                  <a:gd name="T104" fmla="*/ 44 w 44"/>
                  <a:gd name="T105" fmla="*/ 394 h 39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" h="39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3"/>
                    </a:lnTo>
                    <a:lnTo>
                      <a:pt x="15" y="73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7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7"/>
                    </a:lnTo>
                    <a:lnTo>
                      <a:pt x="30" y="117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20"/>
                    </a:lnTo>
                    <a:lnTo>
                      <a:pt x="15" y="220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30" y="235"/>
                    </a:moveTo>
                    <a:lnTo>
                      <a:pt x="30" y="250"/>
                    </a:lnTo>
                    <a:lnTo>
                      <a:pt x="15" y="250"/>
                    </a:lnTo>
                    <a:lnTo>
                      <a:pt x="15" y="235"/>
                    </a:lnTo>
                    <a:lnTo>
                      <a:pt x="30" y="235"/>
                    </a:lnTo>
                    <a:close/>
                    <a:moveTo>
                      <a:pt x="30" y="264"/>
                    </a:moveTo>
                    <a:lnTo>
                      <a:pt x="30" y="279"/>
                    </a:lnTo>
                    <a:lnTo>
                      <a:pt x="15" y="279"/>
                    </a:lnTo>
                    <a:lnTo>
                      <a:pt x="15" y="264"/>
                    </a:lnTo>
                    <a:lnTo>
                      <a:pt x="30" y="264"/>
                    </a:lnTo>
                    <a:close/>
                    <a:moveTo>
                      <a:pt x="30" y="294"/>
                    </a:moveTo>
                    <a:lnTo>
                      <a:pt x="30" y="309"/>
                    </a:lnTo>
                    <a:lnTo>
                      <a:pt x="15" y="309"/>
                    </a:lnTo>
                    <a:lnTo>
                      <a:pt x="15" y="294"/>
                    </a:lnTo>
                    <a:lnTo>
                      <a:pt x="30" y="294"/>
                    </a:lnTo>
                    <a:close/>
                    <a:moveTo>
                      <a:pt x="30" y="323"/>
                    </a:moveTo>
                    <a:lnTo>
                      <a:pt x="30" y="338"/>
                    </a:lnTo>
                    <a:lnTo>
                      <a:pt x="15" y="338"/>
                    </a:lnTo>
                    <a:lnTo>
                      <a:pt x="15" y="323"/>
                    </a:lnTo>
                    <a:lnTo>
                      <a:pt x="30" y="323"/>
                    </a:lnTo>
                    <a:close/>
                    <a:moveTo>
                      <a:pt x="30" y="353"/>
                    </a:moveTo>
                    <a:lnTo>
                      <a:pt x="30" y="357"/>
                    </a:lnTo>
                    <a:lnTo>
                      <a:pt x="15" y="357"/>
                    </a:lnTo>
                    <a:lnTo>
                      <a:pt x="15" y="353"/>
                    </a:lnTo>
                    <a:lnTo>
                      <a:pt x="30" y="353"/>
                    </a:lnTo>
                    <a:close/>
                    <a:moveTo>
                      <a:pt x="44" y="350"/>
                    </a:moveTo>
                    <a:lnTo>
                      <a:pt x="22" y="394"/>
                    </a:lnTo>
                    <a:lnTo>
                      <a:pt x="0" y="350"/>
                    </a:lnTo>
                    <a:lnTo>
                      <a:pt x="44" y="35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96"/>
              <p:cNvSpPr>
                <a:spLocks noEditPoints="1"/>
              </p:cNvSpPr>
              <p:nvPr/>
            </p:nvSpPr>
            <p:spPr bwMode="auto">
              <a:xfrm>
                <a:off x="4102" y="1969"/>
                <a:ext cx="44" cy="254"/>
              </a:xfrm>
              <a:custGeom>
                <a:avLst/>
                <a:gdLst>
                  <a:gd name="T0" fmla="*/ 30 w 44"/>
                  <a:gd name="T1" fmla="*/ 0 h 254"/>
                  <a:gd name="T2" fmla="*/ 30 w 44"/>
                  <a:gd name="T3" fmla="*/ 15 h 254"/>
                  <a:gd name="T4" fmla="*/ 15 w 44"/>
                  <a:gd name="T5" fmla="*/ 15 h 254"/>
                  <a:gd name="T6" fmla="*/ 15 w 44"/>
                  <a:gd name="T7" fmla="*/ 0 h 254"/>
                  <a:gd name="T8" fmla="*/ 30 w 44"/>
                  <a:gd name="T9" fmla="*/ 0 h 254"/>
                  <a:gd name="T10" fmla="*/ 30 w 44"/>
                  <a:gd name="T11" fmla="*/ 29 h 254"/>
                  <a:gd name="T12" fmla="*/ 30 w 44"/>
                  <a:gd name="T13" fmla="*/ 44 h 254"/>
                  <a:gd name="T14" fmla="*/ 15 w 44"/>
                  <a:gd name="T15" fmla="*/ 44 h 254"/>
                  <a:gd name="T16" fmla="*/ 15 w 44"/>
                  <a:gd name="T17" fmla="*/ 29 h 254"/>
                  <a:gd name="T18" fmla="*/ 30 w 44"/>
                  <a:gd name="T19" fmla="*/ 29 h 254"/>
                  <a:gd name="T20" fmla="*/ 30 w 44"/>
                  <a:gd name="T21" fmla="*/ 59 h 254"/>
                  <a:gd name="T22" fmla="*/ 30 w 44"/>
                  <a:gd name="T23" fmla="*/ 74 h 254"/>
                  <a:gd name="T24" fmla="*/ 15 w 44"/>
                  <a:gd name="T25" fmla="*/ 74 h 254"/>
                  <a:gd name="T26" fmla="*/ 15 w 44"/>
                  <a:gd name="T27" fmla="*/ 59 h 254"/>
                  <a:gd name="T28" fmla="*/ 30 w 44"/>
                  <a:gd name="T29" fmla="*/ 59 h 254"/>
                  <a:gd name="T30" fmla="*/ 30 w 44"/>
                  <a:gd name="T31" fmla="*/ 88 h 254"/>
                  <a:gd name="T32" fmla="*/ 30 w 44"/>
                  <a:gd name="T33" fmla="*/ 103 h 254"/>
                  <a:gd name="T34" fmla="*/ 15 w 44"/>
                  <a:gd name="T35" fmla="*/ 103 h 254"/>
                  <a:gd name="T36" fmla="*/ 15 w 44"/>
                  <a:gd name="T37" fmla="*/ 88 h 254"/>
                  <a:gd name="T38" fmla="*/ 30 w 44"/>
                  <a:gd name="T39" fmla="*/ 88 h 254"/>
                  <a:gd name="T40" fmla="*/ 30 w 44"/>
                  <a:gd name="T41" fmla="*/ 118 h 254"/>
                  <a:gd name="T42" fmla="*/ 30 w 44"/>
                  <a:gd name="T43" fmla="*/ 132 h 254"/>
                  <a:gd name="T44" fmla="*/ 15 w 44"/>
                  <a:gd name="T45" fmla="*/ 132 h 254"/>
                  <a:gd name="T46" fmla="*/ 15 w 44"/>
                  <a:gd name="T47" fmla="*/ 118 h 254"/>
                  <a:gd name="T48" fmla="*/ 30 w 44"/>
                  <a:gd name="T49" fmla="*/ 118 h 254"/>
                  <a:gd name="T50" fmla="*/ 30 w 44"/>
                  <a:gd name="T51" fmla="*/ 147 h 254"/>
                  <a:gd name="T52" fmla="*/ 30 w 44"/>
                  <a:gd name="T53" fmla="*/ 162 h 254"/>
                  <a:gd name="T54" fmla="*/ 15 w 44"/>
                  <a:gd name="T55" fmla="*/ 162 h 254"/>
                  <a:gd name="T56" fmla="*/ 15 w 44"/>
                  <a:gd name="T57" fmla="*/ 147 h 254"/>
                  <a:gd name="T58" fmla="*/ 30 w 44"/>
                  <a:gd name="T59" fmla="*/ 147 h 254"/>
                  <a:gd name="T60" fmla="*/ 30 w 44"/>
                  <a:gd name="T61" fmla="*/ 176 h 254"/>
                  <a:gd name="T62" fmla="*/ 30 w 44"/>
                  <a:gd name="T63" fmla="*/ 191 h 254"/>
                  <a:gd name="T64" fmla="*/ 15 w 44"/>
                  <a:gd name="T65" fmla="*/ 191 h 254"/>
                  <a:gd name="T66" fmla="*/ 15 w 44"/>
                  <a:gd name="T67" fmla="*/ 176 h 254"/>
                  <a:gd name="T68" fmla="*/ 30 w 44"/>
                  <a:gd name="T69" fmla="*/ 176 h 254"/>
                  <a:gd name="T70" fmla="*/ 30 w 44"/>
                  <a:gd name="T71" fmla="*/ 206 h 254"/>
                  <a:gd name="T72" fmla="*/ 30 w 44"/>
                  <a:gd name="T73" fmla="*/ 217 h 254"/>
                  <a:gd name="T74" fmla="*/ 15 w 44"/>
                  <a:gd name="T75" fmla="*/ 217 h 254"/>
                  <a:gd name="T76" fmla="*/ 15 w 44"/>
                  <a:gd name="T77" fmla="*/ 206 h 254"/>
                  <a:gd name="T78" fmla="*/ 30 w 44"/>
                  <a:gd name="T79" fmla="*/ 206 h 254"/>
                  <a:gd name="T80" fmla="*/ 44 w 44"/>
                  <a:gd name="T81" fmla="*/ 210 h 254"/>
                  <a:gd name="T82" fmla="*/ 22 w 44"/>
                  <a:gd name="T83" fmla="*/ 254 h 254"/>
                  <a:gd name="T84" fmla="*/ 0 w 44"/>
                  <a:gd name="T85" fmla="*/ 210 h 254"/>
                  <a:gd name="T86" fmla="*/ 44 w 44"/>
                  <a:gd name="T87" fmla="*/ 210 h 2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4"/>
                  <a:gd name="T133" fmla="*/ 0 h 254"/>
                  <a:gd name="T134" fmla="*/ 44 w 44"/>
                  <a:gd name="T135" fmla="*/ 254 h 2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4" h="254">
                    <a:moveTo>
                      <a:pt x="30" y="0"/>
                    </a:moveTo>
                    <a:lnTo>
                      <a:pt x="30" y="15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  <a:moveTo>
                      <a:pt x="30" y="29"/>
                    </a:moveTo>
                    <a:lnTo>
                      <a:pt x="30" y="44"/>
                    </a:lnTo>
                    <a:lnTo>
                      <a:pt x="15" y="44"/>
                    </a:lnTo>
                    <a:lnTo>
                      <a:pt x="15" y="29"/>
                    </a:lnTo>
                    <a:lnTo>
                      <a:pt x="30" y="29"/>
                    </a:lnTo>
                    <a:close/>
                    <a:moveTo>
                      <a:pt x="30" y="59"/>
                    </a:moveTo>
                    <a:lnTo>
                      <a:pt x="30" y="74"/>
                    </a:lnTo>
                    <a:lnTo>
                      <a:pt x="15" y="74"/>
                    </a:lnTo>
                    <a:lnTo>
                      <a:pt x="15" y="59"/>
                    </a:lnTo>
                    <a:lnTo>
                      <a:pt x="30" y="59"/>
                    </a:lnTo>
                    <a:close/>
                    <a:moveTo>
                      <a:pt x="30" y="88"/>
                    </a:moveTo>
                    <a:lnTo>
                      <a:pt x="30" y="103"/>
                    </a:lnTo>
                    <a:lnTo>
                      <a:pt x="15" y="103"/>
                    </a:lnTo>
                    <a:lnTo>
                      <a:pt x="15" y="88"/>
                    </a:lnTo>
                    <a:lnTo>
                      <a:pt x="30" y="88"/>
                    </a:lnTo>
                    <a:close/>
                    <a:moveTo>
                      <a:pt x="30" y="118"/>
                    </a:moveTo>
                    <a:lnTo>
                      <a:pt x="30" y="132"/>
                    </a:lnTo>
                    <a:lnTo>
                      <a:pt x="15" y="132"/>
                    </a:lnTo>
                    <a:lnTo>
                      <a:pt x="15" y="118"/>
                    </a:lnTo>
                    <a:lnTo>
                      <a:pt x="30" y="118"/>
                    </a:lnTo>
                    <a:close/>
                    <a:moveTo>
                      <a:pt x="30" y="147"/>
                    </a:moveTo>
                    <a:lnTo>
                      <a:pt x="30" y="162"/>
                    </a:lnTo>
                    <a:lnTo>
                      <a:pt x="15" y="162"/>
                    </a:lnTo>
                    <a:lnTo>
                      <a:pt x="15" y="147"/>
                    </a:lnTo>
                    <a:lnTo>
                      <a:pt x="30" y="147"/>
                    </a:lnTo>
                    <a:close/>
                    <a:moveTo>
                      <a:pt x="30" y="176"/>
                    </a:moveTo>
                    <a:lnTo>
                      <a:pt x="30" y="191"/>
                    </a:lnTo>
                    <a:lnTo>
                      <a:pt x="15" y="191"/>
                    </a:lnTo>
                    <a:lnTo>
                      <a:pt x="15" y="176"/>
                    </a:lnTo>
                    <a:lnTo>
                      <a:pt x="30" y="176"/>
                    </a:lnTo>
                    <a:close/>
                    <a:moveTo>
                      <a:pt x="30" y="206"/>
                    </a:moveTo>
                    <a:lnTo>
                      <a:pt x="30" y="217"/>
                    </a:lnTo>
                    <a:lnTo>
                      <a:pt x="15" y="217"/>
                    </a:lnTo>
                    <a:lnTo>
                      <a:pt x="15" y="206"/>
                    </a:lnTo>
                    <a:lnTo>
                      <a:pt x="30" y="206"/>
                    </a:lnTo>
                    <a:close/>
                    <a:moveTo>
                      <a:pt x="44" y="210"/>
                    </a:moveTo>
                    <a:lnTo>
                      <a:pt x="22" y="254"/>
                    </a:lnTo>
                    <a:lnTo>
                      <a:pt x="0" y="210"/>
                    </a:lnTo>
                    <a:lnTo>
                      <a:pt x="44" y="210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noFill/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Rectangle 22"/>
              <p:cNvSpPr>
                <a:spLocks noChangeArrowheads="1"/>
              </p:cNvSpPr>
              <p:nvPr/>
            </p:nvSpPr>
            <p:spPr bwMode="auto">
              <a:xfrm>
                <a:off x="1623" y="1073"/>
                <a:ext cx="120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bg2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kumimoji="0" lang="en-US" altLang="en-US" sz="16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Point of interest</a:t>
                </a:r>
                <a:endParaRPr kumimoji="0" lang="en-US" altLang="en-US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4184064" y="1629828"/>
              <a:ext cx="3347619" cy="948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en-US" sz="2800" dirty="0">
                  <a:solidFill>
                    <a:prstClr val="black"/>
                  </a:solidFill>
                  <a:latin typeface="Calibri"/>
                </a:rPr>
                <a:t>TauDEM Distance Down and Distance Up</a:t>
              </a:r>
              <a:endParaRPr 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9412499" y="3779751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2157061" y="5162608"/>
            <a:ext cx="7870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Vertical distance to stream evaluated as weighted average over multiple flow paths.  This results in a “smooth” height above nearest </a:t>
            </a:r>
            <a:r>
              <a:rPr lang="en-US" dirty="0" smtClean="0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drainage </a:t>
            </a:r>
            <a:r>
              <a:rPr lang="en-US" dirty="0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32211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979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TauDEM model for vertical drop to stream (aka HAND)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7451703" y="1282585"/>
            <a:ext cx="2406765" cy="2362136"/>
            <a:chOff x="5189541" y="1862134"/>
            <a:chExt cx="3595687" cy="3529011"/>
          </a:xfrm>
        </p:grpSpPr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6397184" y="3031750"/>
              <a:ext cx="1166812" cy="1182688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400"/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6848035" y="3333375"/>
              <a:ext cx="371684" cy="55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i</a:t>
              </a:r>
              <a:endParaRPr lang="en-US" altLang="en-US" sz="1800" dirty="0">
                <a:solidFill>
                  <a:srgbClr val="000000"/>
                </a:solidFill>
                <a:ea typeface="Times New Roman" panose="02020603050405020304" pitchFamily="18" charset="0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5189541" y="1862134"/>
              <a:ext cx="3595687" cy="3529011"/>
              <a:chOff x="5834065" y="1814510"/>
              <a:chExt cx="2809875" cy="2757486"/>
            </a:xfrm>
          </p:grpSpPr>
          <p:grpSp>
            <p:nvGrpSpPr>
              <p:cNvPr id="5" name="Group 34"/>
              <p:cNvGrpSpPr>
                <a:grpSpLocks/>
              </p:cNvGrpSpPr>
              <p:nvPr/>
            </p:nvGrpSpPr>
            <p:grpSpPr bwMode="auto">
              <a:xfrm>
                <a:off x="5834065" y="1814510"/>
                <a:ext cx="2809875" cy="2757486"/>
                <a:chOff x="3940" y="1405"/>
                <a:chExt cx="1002" cy="983"/>
              </a:xfrm>
            </p:grpSpPr>
            <p:sp>
              <p:nvSpPr>
                <p:cNvPr id="13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405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" name="Rectangle 1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405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405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732"/>
                  <a:ext cx="335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1732"/>
                  <a:ext cx="334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Rectangl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1732"/>
                  <a:ext cx="333" cy="329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Rectangle 27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2061"/>
                  <a:ext cx="335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Rectangl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4275" y="2061"/>
                  <a:ext cx="334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Rectangle 29"/>
                <p:cNvSpPr>
                  <a:spLocks noChangeAspect="1" noChangeArrowheads="1"/>
                </p:cNvSpPr>
                <p:nvPr/>
              </p:nvSpPr>
              <p:spPr bwMode="auto">
                <a:xfrm>
                  <a:off x="4609" y="2061"/>
                  <a:ext cx="333" cy="327"/>
                </a:xfrm>
                <a:prstGeom prst="rect">
                  <a:avLst/>
                </a:prstGeom>
                <a:noFill/>
                <a:ln w="38100">
                  <a:solidFill>
                    <a:srgbClr val="0099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000">
                      <a:solidFill>
                        <a:schemeClr val="bg2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en-US" altLang="en-US" sz="1000" b="1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" name="Line 35"/>
              <p:cNvSpPr>
                <a:spLocks noChangeShapeType="1"/>
              </p:cNvSpPr>
              <p:nvPr/>
            </p:nvSpPr>
            <p:spPr bwMode="auto">
              <a:xfrm>
                <a:off x="6529093" y="2520362"/>
                <a:ext cx="465479" cy="48261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7" name="Line 36"/>
              <p:cNvSpPr>
                <a:spLocks noChangeShapeType="1"/>
              </p:cNvSpPr>
              <p:nvPr/>
            </p:nvSpPr>
            <p:spPr bwMode="auto">
              <a:xfrm>
                <a:off x="7253879" y="3389916"/>
                <a:ext cx="21255" cy="63356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8" name="Line 38"/>
              <p:cNvSpPr>
                <a:spLocks noChangeShapeType="1"/>
              </p:cNvSpPr>
              <p:nvPr/>
            </p:nvSpPr>
            <p:spPr bwMode="auto">
              <a:xfrm flipH="1">
                <a:off x="7491932" y="2407681"/>
                <a:ext cx="499486" cy="57828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9" name="Line 39"/>
              <p:cNvSpPr>
                <a:spLocks noChangeShapeType="1"/>
              </p:cNvSpPr>
              <p:nvPr/>
            </p:nvSpPr>
            <p:spPr bwMode="auto">
              <a:xfrm>
                <a:off x="8125323" y="3389916"/>
                <a:ext cx="21255" cy="63356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0" name="Line 40"/>
              <p:cNvSpPr>
                <a:spLocks noChangeShapeType="1"/>
              </p:cNvSpPr>
              <p:nvPr/>
            </p:nvSpPr>
            <p:spPr bwMode="auto">
              <a:xfrm>
                <a:off x="7253879" y="2388547"/>
                <a:ext cx="21255" cy="63356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1" name="Line 41"/>
              <p:cNvSpPr>
                <a:spLocks noChangeShapeType="1"/>
              </p:cNvSpPr>
              <p:nvPr/>
            </p:nvSpPr>
            <p:spPr bwMode="auto">
              <a:xfrm flipH="1">
                <a:off x="6456735" y="3397401"/>
                <a:ext cx="556100" cy="55476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12" name="Line 39"/>
              <p:cNvSpPr>
                <a:spLocks noChangeShapeType="1"/>
              </p:cNvSpPr>
              <p:nvPr/>
            </p:nvSpPr>
            <p:spPr bwMode="auto">
              <a:xfrm flipH="1">
                <a:off x="6267450" y="2493963"/>
                <a:ext cx="14288" cy="53975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200"/>
              </a:p>
            </p:txBody>
          </p:sp>
        </p:grp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7015136" y="4160232"/>
              <a:ext cx="647096" cy="55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P</a:t>
              </a:r>
              <a:r>
                <a:rPr lang="en-US" altLang="en-US" sz="1800" baseline="-250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ik</a:t>
              </a:r>
              <a:endParaRPr lang="en-US" altLang="en-US" sz="1800" dirty="0">
                <a:solidFill>
                  <a:srgbClr val="000000"/>
                </a:solidFill>
                <a:ea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574622" y="4276961"/>
              <a:ext cx="647096" cy="55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bg2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P</a:t>
              </a:r>
              <a:r>
                <a:rPr lang="en-US" altLang="en-US" sz="1800" baseline="-250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ik</a:t>
              </a:r>
              <a:endParaRPr lang="en-US" altLang="en-US" sz="1800" dirty="0">
                <a:solidFill>
                  <a:srgbClr val="000000"/>
                </a:solidFill>
                <a:ea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379517" y="2089742"/>
                <a:ext cx="2794226" cy="837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517" y="2089742"/>
                <a:ext cx="2794226" cy="837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379517" y="1620078"/>
                <a:ext cx="348768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=0   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on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stream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raster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517" y="1620078"/>
                <a:ext cx="3487686" cy="400110"/>
              </a:xfrm>
              <a:prstGeom prst="rect">
                <a:avLst/>
              </a:prstGeom>
              <a:blipFill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379518" y="2996959"/>
                <a:ext cx="402321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vertical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drop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518" y="2996959"/>
                <a:ext cx="4023217" cy="400110"/>
              </a:xfrm>
              <a:prstGeom prst="rect">
                <a:avLst/>
              </a:prstGeom>
              <a:blipFill>
                <a:blip r:embed="rId4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724" y="3791558"/>
            <a:ext cx="2998619" cy="286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1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0021" r="20330"/>
          <a:stretch/>
        </p:blipFill>
        <p:spPr>
          <a:xfrm>
            <a:off x="1623159" y="1071952"/>
            <a:ext cx="4159406" cy="47775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18221"/>
          <a:stretch/>
        </p:blipFill>
        <p:spPr>
          <a:xfrm>
            <a:off x="1624367" y="860055"/>
            <a:ext cx="4182320" cy="5083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978"/>
            <a:ext cx="8229600" cy="749186"/>
          </a:xfrm>
        </p:spPr>
        <p:txBody>
          <a:bodyPr>
            <a:normAutofit/>
          </a:bodyPr>
          <a:lstStyle/>
          <a:p>
            <a:r>
              <a:rPr lang="en-US" dirty="0" smtClean="0"/>
              <a:t>HAND Algorithm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613216" y="1071952"/>
            <a:ext cx="4180360" cy="4777554"/>
            <a:chOff x="449766" y="1660416"/>
            <a:chExt cx="5583044" cy="477755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49766" y="1660416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7200" y="2257610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2854804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57200" y="3451998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4049192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4646386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5243580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5840774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9766" y="6437970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613217" y="1071952"/>
            <a:ext cx="4180360" cy="4777557"/>
            <a:chOff x="1038273" y="1660415"/>
            <a:chExt cx="4180360" cy="4777557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-1347325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>
              <a:off x="-750131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>
              <a:off x="-152937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>
              <a:off x="444257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>
              <a:off x="1041451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>
              <a:off x="1638645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>
              <a:off x="2235839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>
              <a:off x="2833035" y="4052375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5308512" y="1765445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279" y="1752710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38166" y="1735757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52546" y="1730407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17562" y="2320216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9039" y="2349904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33568" y="2931320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9074" y="960557"/>
            <a:ext cx="5659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Set h=0 along streams (target input set)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Mark remaining grid cells as “ready” if all down results are available and “not ready” if down results not yet computed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For a “ready” cell find its flow direction and elevation differences to down cells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Calculate h using weighted average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269405" y="4987955"/>
                <a:ext cx="198483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=1.308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75°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405" y="4987955"/>
                <a:ext cx="1984838" cy="246221"/>
              </a:xfrm>
              <a:prstGeom prst="rect">
                <a:avLst/>
              </a:prstGeom>
              <a:blipFill>
                <a:blip r:embed="rId4"/>
                <a:stretch>
                  <a:fillRect l="-920" r="-1534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062390" y="3477546"/>
                <a:ext cx="261106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=0.67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390" y="3477546"/>
                <a:ext cx="2611061" cy="492443"/>
              </a:xfrm>
              <a:prstGeom prst="rect">
                <a:avLst/>
              </a:prstGeom>
              <a:blipFill>
                <a:blip r:embed="rId5"/>
                <a:stretch>
                  <a:fillRect t="-77778" b="-74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V="1">
            <a:off x="4209110" y="2279060"/>
            <a:ext cx="201461" cy="537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6263130" y="3119276"/>
            <a:ext cx="2963760" cy="2896967"/>
            <a:chOff x="5452814" y="3046634"/>
            <a:chExt cx="1997274" cy="1952262"/>
          </a:xfrm>
        </p:grpSpPr>
        <p:sp>
          <p:nvSpPr>
            <p:cNvPr id="46" name="Rectangle 45"/>
            <p:cNvSpPr/>
            <p:nvPr/>
          </p:nvSpPr>
          <p:spPr>
            <a:xfrm>
              <a:off x="5452814" y="3046634"/>
              <a:ext cx="998637" cy="9761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451451" y="3046634"/>
              <a:ext cx="998637" cy="9761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52814" y="4022765"/>
              <a:ext cx="998637" cy="9761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424201" y="3195599"/>
                <a:ext cx="10392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=435.56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201" y="3195599"/>
                <a:ext cx="1039259" cy="246221"/>
              </a:xfrm>
              <a:prstGeom prst="rect">
                <a:avLst/>
              </a:prstGeom>
              <a:blipFill>
                <a:blip r:embed="rId6"/>
                <a:stretch>
                  <a:fillRect l="-2353" r="-3529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7816742" y="3195599"/>
                <a:ext cx="10392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=435.35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742" y="3195599"/>
                <a:ext cx="1039259" cy="246221"/>
              </a:xfrm>
              <a:prstGeom prst="rect">
                <a:avLst/>
              </a:prstGeom>
              <a:blipFill>
                <a:blip r:embed="rId7"/>
                <a:stretch>
                  <a:fillRect l="-1754" r="-2924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348442" y="5421957"/>
                <a:ext cx="10392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=436.48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442" y="5421957"/>
                <a:ext cx="1039259" cy="246221"/>
              </a:xfrm>
              <a:prstGeom prst="rect">
                <a:avLst/>
              </a:prstGeom>
              <a:blipFill>
                <a:blip r:embed="rId8"/>
                <a:stretch>
                  <a:fillRect l="-1754" r="-2924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/>
          <p:cNvCxnSpPr/>
          <p:nvPr/>
        </p:nvCxnSpPr>
        <p:spPr>
          <a:xfrm flipV="1">
            <a:off x="7004069" y="4372022"/>
            <a:ext cx="350350" cy="935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987489" y="5303152"/>
            <a:ext cx="746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rc 56"/>
          <p:cNvSpPr/>
          <p:nvPr/>
        </p:nvSpPr>
        <p:spPr>
          <a:xfrm>
            <a:off x="6711003" y="5029493"/>
            <a:ext cx="558402" cy="533498"/>
          </a:xfrm>
          <a:prstGeom prst="arc">
            <a:avLst>
              <a:gd name="adj1" fmla="val 17931054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7965991" y="4219785"/>
                <a:ext cx="19196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=0.33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991" y="4219785"/>
                <a:ext cx="1919693" cy="338554"/>
              </a:xfrm>
              <a:prstGeom prst="rect">
                <a:avLst/>
              </a:prstGeom>
              <a:blipFill>
                <a:blip r:embed="rId9"/>
                <a:stretch>
                  <a:fillRect t="-100000" b="-16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/>
          <p:cNvCxnSpPr/>
          <p:nvPr/>
        </p:nvCxnSpPr>
        <p:spPr>
          <a:xfrm flipV="1">
            <a:off x="7529109" y="4282713"/>
            <a:ext cx="479984" cy="534014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6979280" y="4253754"/>
            <a:ext cx="19360" cy="62655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881275" y="5458778"/>
                <a:ext cx="18208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=0.67×0.92+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+0.33×1.13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= 0.99</a:t>
                </a: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275" y="5458778"/>
                <a:ext cx="1820819" cy="492443"/>
              </a:xfrm>
              <a:prstGeom prst="rect">
                <a:avLst/>
              </a:prstGeom>
              <a:blipFill>
                <a:blip r:embed="rId10"/>
                <a:stretch>
                  <a:fillRect l="-3679" r="-3344" b="-24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6302430" y="3769379"/>
                <a:ext cx="272933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436.48−435.56</m:t>
                        </m:r>
                      </m:e>
                    </m:d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0.92</a:t>
                </a: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430" y="3769379"/>
                <a:ext cx="2729337" cy="338554"/>
              </a:xfrm>
              <a:prstGeom prst="rect">
                <a:avLst/>
              </a:prstGeom>
              <a:blipFill>
                <a:blip r:embed="rId11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7881274" y="4549367"/>
                <a:ext cx="304320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436.48−435.35</m:t>
                        </m:r>
                      </m:e>
                    </m:d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1.13</a:t>
                </a: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274" y="4549367"/>
                <a:ext cx="3043204" cy="338554"/>
              </a:xfrm>
              <a:prstGeom prst="rect">
                <a:avLst/>
              </a:prstGeom>
              <a:blipFill>
                <a:blip r:embed="rId12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/>
          <p:cNvGrpSpPr/>
          <p:nvPr/>
        </p:nvGrpSpPr>
        <p:grpSpPr>
          <a:xfrm>
            <a:off x="3988168" y="1662787"/>
            <a:ext cx="1234937" cy="1207106"/>
            <a:chOff x="5452814" y="3046634"/>
            <a:chExt cx="1997274" cy="1952262"/>
          </a:xfrm>
        </p:grpSpPr>
        <p:sp>
          <p:nvSpPr>
            <p:cNvPr id="71" name="Rectangle 70"/>
            <p:cNvSpPr/>
            <p:nvPr/>
          </p:nvSpPr>
          <p:spPr>
            <a:xfrm>
              <a:off x="5452814" y="3046634"/>
              <a:ext cx="998637" cy="976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451451" y="3046634"/>
              <a:ext cx="998637" cy="976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452814" y="4022765"/>
              <a:ext cx="998637" cy="976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3921383" y="2271691"/>
            <a:ext cx="100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0.99</a:t>
            </a:r>
          </a:p>
        </p:txBody>
      </p:sp>
    </p:spTree>
    <p:extLst>
      <p:ext uri="{BB962C8B-B14F-4D97-AF65-F5344CB8AC3E}">
        <p14:creationId xmlns:p14="http://schemas.microsoft.com/office/powerpoint/2010/main" val="1826777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0021" r="20330"/>
          <a:stretch/>
        </p:blipFill>
        <p:spPr>
          <a:xfrm>
            <a:off x="1623159" y="1071952"/>
            <a:ext cx="4159406" cy="47775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18221"/>
          <a:stretch/>
        </p:blipFill>
        <p:spPr>
          <a:xfrm>
            <a:off x="1624367" y="860055"/>
            <a:ext cx="4182320" cy="5083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978"/>
            <a:ext cx="8229600" cy="749186"/>
          </a:xfrm>
        </p:spPr>
        <p:txBody>
          <a:bodyPr>
            <a:normAutofit/>
          </a:bodyPr>
          <a:lstStyle/>
          <a:p>
            <a:r>
              <a:rPr lang="en-US" dirty="0" smtClean="0"/>
              <a:t>HAND Algorithm Continued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613216" y="1071952"/>
            <a:ext cx="4180360" cy="4777554"/>
            <a:chOff x="449766" y="1660416"/>
            <a:chExt cx="5583044" cy="477755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49766" y="1660416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7200" y="2257610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2854804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57200" y="3451998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" y="4049192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7200" y="4646386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7200" y="5243580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7200" y="5840774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49766" y="6437970"/>
              <a:ext cx="557561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613217" y="1071952"/>
            <a:ext cx="4180360" cy="4777557"/>
            <a:chOff x="1038273" y="1660415"/>
            <a:chExt cx="4180360" cy="4777557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-1347325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>
              <a:off x="-750131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>
              <a:off x="-152937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>
              <a:off x="444257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>
              <a:off x="1041451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6200000">
              <a:off x="1638645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>
              <a:off x="2235839" y="4046013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>
              <a:off x="2833035" y="4052375"/>
              <a:ext cx="47711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5308512" y="1727346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1279" y="1714611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38166" y="1697658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52546" y="1692308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17562" y="2282117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9039" y="2311805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733568" y="2893221"/>
            <a:ext cx="3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95339" y="1208339"/>
            <a:ext cx="435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Evaluate up cells when they become “ready”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448934" y="3995896"/>
                <a:ext cx="209865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=1.902 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𝑟𝑎𝑑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108°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8934" y="3995896"/>
                <a:ext cx="2098651" cy="246221"/>
              </a:xfrm>
              <a:prstGeom prst="rect">
                <a:avLst/>
              </a:prstGeom>
              <a:blipFill>
                <a:blip r:embed="rId4"/>
                <a:stretch>
                  <a:fillRect l="-1163" r="-1453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8265473" y="3180311"/>
                <a:ext cx="261106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73" y="3180311"/>
                <a:ext cx="2611061" cy="492443"/>
              </a:xfrm>
              <a:prstGeom prst="rect">
                <a:avLst/>
              </a:prstGeom>
              <a:blipFill>
                <a:blip r:embed="rId5"/>
                <a:stretch>
                  <a:fillRect t="-80000" b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H="1" flipV="1">
            <a:off x="4200903" y="3513745"/>
            <a:ext cx="247872" cy="4834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6400634" y="2291447"/>
            <a:ext cx="2964956" cy="2902079"/>
            <a:chOff x="5452814" y="3046634"/>
            <a:chExt cx="1998080" cy="1955707"/>
          </a:xfrm>
        </p:grpSpPr>
        <p:sp>
          <p:nvSpPr>
            <p:cNvPr id="46" name="Rectangle 45"/>
            <p:cNvSpPr/>
            <p:nvPr/>
          </p:nvSpPr>
          <p:spPr>
            <a:xfrm>
              <a:off x="5452814" y="3046634"/>
              <a:ext cx="998637" cy="9761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451451" y="3046634"/>
              <a:ext cx="998637" cy="9761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452257" y="4026210"/>
              <a:ext cx="998637" cy="9761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534075" y="2430006"/>
                <a:ext cx="10392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=437.49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075" y="2430006"/>
                <a:ext cx="1039259" cy="246221"/>
              </a:xfrm>
              <a:prstGeom prst="rect">
                <a:avLst/>
              </a:prstGeom>
              <a:blipFill>
                <a:blip r:embed="rId6"/>
                <a:stretch>
                  <a:fillRect l="-2353" r="-2941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8034719" y="4872510"/>
                <a:ext cx="10392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=440.23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719" y="4872510"/>
                <a:ext cx="1039259" cy="246221"/>
              </a:xfrm>
              <a:prstGeom prst="rect">
                <a:avLst/>
              </a:prstGeom>
              <a:blipFill>
                <a:blip r:embed="rId7"/>
                <a:stretch>
                  <a:fillRect l="-1754" r="-2924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8034718" y="2406101"/>
                <a:ext cx="103925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=438.13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718" y="2406101"/>
                <a:ext cx="1039259" cy="246221"/>
              </a:xfrm>
              <a:prstGeom prst="rect">
                <a:avLst/>
              </a:prstGeom>
              <a:blipFill>
                <a:blip r:embed="rId8"/>
                <a:stretch>
                  <a:fillRect l="-1754" r="-2924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/>
          <p:cNvCxnSpPr/>
          <p:nvPr/>
        </p:nvCxnSpPr>
        <p:spPr>
          <a:xfrm flipH="1" flipV="1">
            <a:off x="7939566" y="3527913"/>
            <a:ext cx="651812" cy="9694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574798" y="4492969"/>
            <a:ext cx="746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rc 56"/>
          <p:cNvSpPr/>
          <p:nvPr/>
        </p:nvSpPr>
        <p:spPr>
          <a:xfrm>
            <a:off x="8298312" y="4219310"/>
            <a:ext cx="558402" cy="533498"/>
          </a:xfrm>
          <a:prstGeom prst="arc">
            <a:avLst>
              <a:gd name="adj1" fmla="val 14530580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6145892" y="3158179"/>
                <a:ext cx="180440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45</m:t>
                        </m:r>
                      </m:den>
                    </m:f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=0.4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892" y="3158179"/>
                <a:ext cx="1804405" cy="338554"/>
              </a:xfrm>
              <a:prstGeom prst="rect">
                <a:avLst/>
              </a:prstGeom>
              <a:blipFill>
                <a:blip r:embed="rId9"/>
                <a:stretch>
                  <a:fillRect t="-100000" b="-16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/>
          <p:cNvCxnSpPr/>
          <p:nvPr/>
        </p:nvCxnSpPr>
        <p:spPr>
          <a:xfrm flipH="1" flipV="1">
            <a:off x="7493793" y="3417482"/>
            <a:ext cx="647453" cy="58803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8548737" y="3319427"/>
            <a:ext cx="19360" cy="62655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305609" y="6189683"/>
                <a:ext cx="502381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=0.4×(2.74+1.88)+0.6×(2.1+2.64)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 = 4.88</a:t>
                </a: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609" y="6189683"/>
                <a:ext cx="5023818" cy="246221"/>
              </a:xfrm>
              <a:prstGeom prst="rect">
                <a:avLst/>
              </a:prstGeom>
              <a:blipFill>
                <a:blip r:embed="rId10"/>
                <a:stretch>
                  <a:fillRect l="-1456" t="-24390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6359484" y="5308100"/>
                <a:ext cx="261552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440.23−438.13</m:t>
                        </m:r>
                      </m:e>
                    </m:d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2.1</a:t>
                </a: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484" y="5308100"/>
                <a:ext cx="2615524" cy="338554"/>
              </a:xfrm>
              <a:prstGeom prst="rect">
                <a:avLst/>
              </a:prstGeom>
              <a:blipFill>
                <a:blip r:embed="rId11"/>
                <a:stretch>
                  <a:fillRect t="-7273" r="-23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6359484" y="5646654"/>
                <a:ext cx="304320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440.23−437.49</m:t>
                        </m:r>
                      </m:e>
                    </m:d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2.74</a:t>
                </a: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484" y="5646654"/>
                <a:ext cx="3043204" cy="338554"/>
              </a:xfrm>
              <a:prstGeom prst="rect">
                <a:avLst/>
              </a:prstGeom>
              <a:blipFill>
                <a:blip r:embed="rId12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/>
          <p:cNvGrpSpPr/>
          <p:nvPr/>
        </p:nvGrpSpPr>
        <p:grpSpPr>
          <a:xfrm>
            <a:off x="3404798" y="2857174"/>
            <a:ext cx="1224928" cy="1207107"/>
            <a:chOff x="4470364" y="3046632"/>
            <a:chExt cx="1981087" cy="1952264"/>
          </a:xfrm>
        </p:grpSpPr>
        <p:sp>
          <p:nvSpPr>
            <p:cNvPr id="71" name="Rectangle 70"/>
            <p:cNvSpPr/>
            <p:nvPr/>
          </p:nvSpPr>
          <p:spPr>
            <a:xfrm>
              <a:off x="5452814" y="3046634"/>
              <a:ext cx="998637" cy="976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470364" y="3046632"/>
              <a:ext cx="998638" cy="976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452814" y="4022765"/>
              <a:ext cx="998637" cy="976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3935109" y="2316250"/>
            <a:ext cx="83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0.99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314825" y="2322285"/>
            <a:ext cx="83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0.95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952747" y="2892047"/>
            <a:ext cx="83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2.64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91096" y="2897668"/>
            <a:ext cx="83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1.88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6462008" y="2652321"/>
                <a:ext cx="10107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=1.88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008" y="2652321"/>
                <a:ext cx="101072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7941945" y="2670082"/>
                <a:ext cx="10107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=2.64</m:t>
                      </m:r>
                    </m:oMath>
                  </m:oMathPara>
                </a14:m>
                <a:endParaRPr lang="en-US" sz="1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945" y="2670082"/>
                <a:ext cx="1010725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3949152" y="3513742"/>
            <a:ext cx="83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4.88</a:t>
            </a:r>
          </a:p>
        </p:txBody>
      </p:sp>
    </p:spTree>
    <p:extLst>
      <p:ext uri="{BB962C8B-B14F-4D97-AF65-F5344CB8AC3E}">
        <p14:creationId xmlns:p14="http://schemas.microsoft.com/office/powerpoint/2010/main" val="3510270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978"/>
            <a:ext cx="8229600" cy="749186"/>
          </a:xfrm>
        </p:spPr>
        <p:txBody>
          <a:bodyPr>
            <a:norm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532031" y="938647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Elevation z (m)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486278" y="891699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HAND h (m)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48613" y="1612417"/>
            <a:ext cx="9311057" cy="5125772"/>
            <a:chOff x="1955014" y="1671441"/>
            <a:chExt cx="8286764" cy="4561895"/>
          </a:xfrm>
        </p:grpSpPr>
        <p:grpSp>
          <p:nvGrpSpPr>
            <p:cNvPr id="6" name="Group 5"/>
            <p:cNvGrpSpPr/>
            <p:nvPr/>
          </p:nvGrpSpPr>
          <p:grpSpPr>
            <a:xfrm>
              <a:off x="1955014" y="1671441"/>
              <a:ext cx="3492620" cy="4561893"/>
              <a:chOff x="1229114" y="1640636"/>
              <a:chExt cx="1911315" cy="2496468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41408" t="15968" r="23392" b="36974"/>
              <a:stretch/>
            </p:blipFill>
            <p:spPr>
              <a:xfrm>
                <a:off x="1286161" y="1671828"/>
                <a:ext cx="1800219" cy="2392155"/>
              </a:xfrm>
              <a:prstGeom prst="rect">
                <a:avLst/>
              </a:prstGeom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1229114" y="1669146"/>
                <a:ext cx="1910897" cy="2388776"/>
                <a:chOff x="457200" y="2257610"/>
                <a:chExt cx="5575610" cy="2388776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457200" y="2257610"/>
                  <a:ext cx="557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457200" y="2854804"/>
                  <a:ext cx="557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457200" y="3451998"/>
                  <a:ext cx="557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457200" y="4049192"/>
                  <a:ext cx="557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457200" y="4646386"/>
                  <a:ext cx="55756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1283605" y="1640636"/>
                <a:ext cx="1791582" cy="2496468"/>
                <a:chOff x="2232661" y="1660415"/>
                <a:chExt cx="1791582" cy="4771195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 rot="16200000">
                  <a:off x="-152937" y="4046013"/>
                  <a:ext cx="47711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 rot="16200000">
                  <a:off x="444257" y="4046013"/>
                  <a:ext cx="47711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rot="16200000">
                  <a:off x="1041451" y="4046013"/>
                  <a:ext cx="47711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rot="16200000">
                  <a:off x="1638645" y="4046013"/>
                  <a:ext cx="477119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/>
              <p:cNvSpPr txBox="1"/>
              <p:nvPr/>
            </p:nvSpPr>
            <p:spPr>
              <a:xfrm>
                <a:off x="2498267" y="1777244"/>
                <a:ext cx="642162" cy="252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435.56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870533" y="1765772"/>
                <a:ext cx="593466" cy="454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436.01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282546" y="2420118"/>
                <a:ext cx="592132" cy="454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436.44</a:t>
                </a:r>
              </a:p>
            </p:txBody>
          </p:sp>
        </p:grpSp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2"/>
            <a:srcRect l="41493" t="15846" r="23546" b="37094"/>
            <a:stretch/>
          </p:blipFill>
          <p:spPr>
            <a:xfrm>
              <a:off x="6497444" y="1717081"/>
              <a:ext cx="3267308" cy="4371485"/>
            </a:xfrm>
            <a:prstGeom prst="rect">
              <a:avLst/>
            </a:prstGeom>
          </p:spPr>
        </p:pic>
        <p:grpSp>
          <p:nvGrpSpPr>
            <p:cNvPr id="77" name="Group 76"/>
            <p:cNvGrpSpPr/>
            <p:nvPr/>
          </p:nvGrpSpPr>
          <p:grpSpPr>
            <a:xfrm>
              <a:off x="6385242" y="1723540"/>
              <a:ext cx="3491857" cy="4365103"/>
              <a:chOff x="457200" y="2257610"/>
              <a:chExt cx="5575610" cy="2388776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457200" y="2257610"/>
                <a:ext cx="55756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57200" y="2854804"/>
                <a:ext cx="55756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57200" y="3451998"/>
                <a:ext cx="55756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457200" y="4049192"/>
                <a:ext cx="55756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457200" y="4646386"/>
                <a:ext cx="55756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6484814" y="1671443"/>
              <a:ext cx="3273828" cy="4561893"/>
              <a:chOff x="2232661" y="1660415"/>
              <a:chExt cx="1791582" cy="4771195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rot="16200000">
                <a:off x="-152937" y="4046013"/>
                <a:ext cx="47711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16200000">
                <a:off x="444257" y="4046013"/>
                <a:ext cx="47711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16200000">
                <a:off x="1041451" y="4046013"/>
                <a:ext cx="47711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16200000">
                <a:off x="1638645" y="4046013"/>
                <a:ext cx="477119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8896124" y="1909885"/>
              <a:ext cx="673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825997" y="1900109"/>
              <a:ext cx="673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820422" y="3022424"/>
              <a:ext cx="673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679825" y="3084796"/>
              <a:ext cx="1529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0.99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42240" y="3071852"/>
              <a:ext cx="1529722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0.92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712056" y="4136973"/>
              <a:ext cx="1529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2.64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642240" y="4147244"/>
              <a:ext cx="15297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1.88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166149" y="3097209"/>
              <a:ext cx="1084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436.47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177172" y="4220896"/>
              <a:ext cx="1084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437.49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145853" y="5312170"/>
              <a:ext cx="1084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439.20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130344" y="4220893"/>
              <a:ext cx="1084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437.15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110650" y="5332270"/>
              <a:ext cx="1084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438.65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279918" y="3095819"/>
              <a:ext cx="1084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436.48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305494" y="4242454"/>
              <a:ext cx="1084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438.13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296134" y="5366277"/>
              <a:ext cx="1084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440.22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635023" y="4191706"/>
              <a:ext cx="77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0.71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666247" y="5312169"/>
              <a:ext cx="77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2.20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724504" y="5292847"/>
              <a:ext cx="77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3.31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827606" y="5292846"/>
              <a:ext cx="777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4.68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712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64" y="1016000"/>
            <a:ext cx="10454072" cy="53314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7800"/>
            <a:ext cx="12192000" cy="9652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HAND from TauDEM for Onion Creek near Austin Texas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8043" y="634746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1/3 arc second NED DEM</a:t>
            </a:r>
          </a:p>
        </p:txBody>
      </p:sp>
    </p:spTree>
    <p:extLst>
      <p:ext uri="{BB962C8B-B14F-4D97-AF65-F5344CB8AC3E}">
        <p14:creationId xmlns:p14="http://schemas.microsoft.com/office/powerpoint/2010/main" val="16477701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951146"/>
              </p:ext>
            </p:extLst>
          </p:nvPr>
        </p:nvGraphicFramePr>
        <p:xfrm>
          <a:off x="1191948" y="918308"/>
          <a:ext cx="6095997" cy="980440"/>
        </p:xfrm>
        <a:graphic>
          <a:graphicData uri="http://schemas.openxmlformats.org/drawingml/2006/table">
            <a:tbl>
              <a:tblPr firstRow="1" bandRow="1"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err="1" smtClean="0"/>
                        <a:t>Comid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H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P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V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Ab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As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9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13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dirty="0" smtClean="0"/>
                        <a:t>5781175</a:t>
                      </a:r>
                      <a:endParaRPr lang="en-US" sz="105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4689676" y="3032496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97445" y="4143342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Wetted Bed Area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24172"/>
            <a:ext cx="7886700" cy="802226"/>
          </a:xfrm>
        </p:spPr>
        <p:txBody>
          <a:bodyPr>
            <a:normAutofit/>
          </a:bodyPr>
          <a:lstStyle/>
          <a:p>
            <a:r>
              <a:rPr lang="en-US" dirty="0" smtClean="0"/>
              <a:t>Evaluating River </a:t>
            </a:r>
            <a:r>
              <a:rPr lang="en-US" dirty="0" smtClean="0"/>
              <a:t>Hydraulic Properties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977833" y="2338481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342436" y="263939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096720" y="2592339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343401" y="2583034"/>
            <a:ext cx="4457501" cy="1538935"/>
          </a:xfrm>
          <a:custGeom>
            <a:avLst/>
            <a:gdLst>
              <a:gd name="connsiteX0" fmla="*/ 0 w 4457501"/>
              <a:gd name="connsiteY0" fmla="*/ 57150 h 1538935"/>
              <a:gd name="connsiteX1" fmla="*/ 781050 w 4457501"/>
              <a:gd name="connsiteY1" fmla="*/ 0 h 1538935"/>
              <a:gd name="connsiteX2" fmla="*/ 1376363 w 4457501"/>
              <a:gd name="connsiteY2" fmla="*/ 152400 h 1538935"/>
              <a:gd name="connsiteX3" fmla="*/ 2033588 w 4457501"/>
              <a:gd name="connsiteY3" fmla="*/ 381000 h 1538935"/>
              <a:gd name="connsiteX4" fmla="*/ 2586038 w 4457501"/>
              <a:gd name="connsiteY4" fmla="*/ 614362 h 1538935"/>
              <a:gd name="connsiteX5" fmla="*/ 3571825 w 4457501"/>
              <a:gd name="connsiteY5" fmla="*/ 997955 h 1538935"/>
              <a:gd name="connsiteX6" fmla="*/ 4007482 w 4457501"/>
              <a:gd name="connsiteY6" fmla="*/ 1213390 h 1538935"/>
              <a:gd name="connsiteX7" fmla="*/ 4457501 w 4457501"/>
              <a:gd name="connsiteY7" fmla="*/ 1524573 h 1538935"/>
              <a:gd name="connsiteX8" fmla="*/ 3677149 w 4457501"/>
              <a:gd name="connsiteY8" fmla="*/ 1538935 h 1538935"/>
              <a:gd name="connsiteX9" fmla="*/ 3279792 w 4457501"/>
              <a:gd name="connsiteY9" fmla="*/ 1299564 h 1538935"/>
              <a:gd name="connsiteX10" fmla="*/ 2662213 w 4457501"/>
              <a:gd name="connsiteY10" fmla="*/ 993168 h 1538935"/>
              <a:gd name="connsiteX11" fmla="*/ 1958460 w 4457501"/>
              <a:gd name="connsiteY11" fmla="*/ 686772 h 1538935"/>
              <a:gd name="connsiteX12" fmla="*/ 1374393 w 4457501"/>
              <a:gd name="connsiteY12" fmla="*/ 485700 h 1538935"/>
              <a:gd name="connsiteX13" fmla="*/ 857350 w 4457501"/>
              <a:gd name="connsiteY13" fmla="*/ 303777 h 1538935"/>
              <a:gd name="connsiteX14" fmla="*/ 321157 w 4457501"/>
              <a:gd name="connsiteY14" fmla="*/ 107492 h 1538935"/>
              <a:gd name="connsiteX15" fmla="*/ 0 w 4457501"/>
              <a:gd name="connsiteY15" fmla="*/ 57150 h 15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57501" h="1538935">
                <a:moveTo>
                  <a:pt x="0" y="57150"/>
                </a:moveTo>
                <a:lnTo>
                  <a:pt x="781050" y="0"/>
                </a:lnTo>
                <a:lnTo>
                  <a:pt x="1376363" y="152400"/>
                </a:lnTo>
                <a:lnTo>
                  <a:pt x="2033588" y="381000"/>
                </a:lnTo>
                <a:lnTo>
                  <a:pt x="2586038" y="614362"/>
                </a:lnTo>
                <a:lnTo>
                  <a:pt x="3571825" y="997955"/>
                </a:lnTo>
                <a:lnTo>
                  <a:pt x="4007482" y="1213390"/>
                </a:lnTo>
                <a:lnTo>
                  <a:pt x="4457501" y="1524573"/>
                </a:lnTo>
                <a:lnTo>
                  <a:pt x="3677149" y="1538935"/>
                </a:lnTo>
                <a:lnTo>
                  <a:pt x="3279792" y="1299564"/>
                </a:lnTo>
                <a:lnTo>
                  <a:pt x="2662213" y="993168"/>
                </a:lnTo>
                <a:lnTo>
                  <a:pt x="1958460" y="686772"/>
                </a:lnTo>
                <a:lnTo>
                  <a:pt x="1374393" y="485700"/>
                </a:lnTo>
                <a:lnTo>
                  <a:pt x="857350" y="303777"/>
                </a:lnTo>
                <a:lnTo>
                  <a:pt x="321157" y="107492"/>
                </a:lnTo>
                <a:lnTo>
                  <a:pt x="0" y="571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339119" y="2651581"/>
            <a:ext cx="3883632" cy="1803115"/>
          </a:xfrm>
          <a:custGeom>
            <a:avLst/>
            <a:gdLst>
              <a:gd name="connsiteX0" fmla="*/ 0 w 3883632"/>
              <a:gd name="connsiteY0" fmla="*/ 0 h 1803115"/>
              <a:gd name="connsiteX1" fmla="*/ 128427 w 3883632"/>
              <a:gd name="connsiteY1" fmla="*/ 184935 h 1803115"/>
              <a:gd name="connsiteX2" fmla="*/ 318499 w 3883632"/>
              <a:gd name="connsiteY2" fmla="*/ 375007 h 1803115"/>
              <a:gd name="connsiteX3" fmla="*/ 390418 w 3883632"/>
              <a:gd name="connsiteY3" fmla="*/ 385281 h 1803115"/>
              <a:gd name="connsiteX4" fmla="*/ 965771 w 3883632"/>
              <a:gd name="connsiteY4" fmla="*/ 559942 h 1803115"/>
              <a:gd name="connsiteX5" fmla="*/ 1469205 w 3883632"/>
              <a:gd name="connsiteY5" fmla="*/ 739740 h 1803115"/>
              <a:gd name="connsiteX6" fmla="*/ 1952090 w 3883632"/>
              <a:gd name="connsiteY6" fmla="*/ 909263 h 1803115"/>
              <a:gd name="connsiteX7" fmla="*/ 2327097 w 3883632"/>
              <a:gd name="connsiteY7" fmla="*/ 1037690 h 1803115"/>
              <a:gd name="connsiteX8" fmla="*/ 2851079 w 3883632"/>
              <a:gd name="connsiteY8" fmla="*/ 1238036 h 1803115"/>
              <a:gd name="connsiteX9" fmla="*/ 3231223 w 3883632"/>
              <a:gd name="connsiteY9" fmla="*/ 1433245 h 1803115"/>
              <a:gd name="connsiteX10" fmla="*/ 3637052 w 3883632"/>
              <a:gd name="connsiteY10" fmla="*/ 1613043 h 1803115"/>
              <a:gd name="connsiteX11" fmla="*/ 3883632 w 3883632"/>
              <a:gd name="connsiteY11" fmla="*/ 1803115 h 1803115"/>
              <a:gd name="connsiteX12" fmla="*/ 3678148 w 3883632"/>
              <a:gd name="connsiteY12" fmla="*/ 1479479 h 1803115"/>
              <a:gd name="connsiteX13" fmla="*/ 3369924 w 3883632"/>
              <a:gd name="connsiteY13" fmla="*/ 1279133 h 1803115"/>
              <a:gd name="connsiteX14" fmla="*/ 3025739 w 3883632"/>
              <a:gd name="connsiteY14" fmla="*/ 1104472 h 1803115"/>
              <a:gd name="connsiteX15" fmla="*/ 2707241 w 3883632"/>
              <a:gd name="connsiteY15" fmla="*/ 940086 h 1803115"/>
              <a:gd name="connsiteX16" fmla="*/ 2208944 w 3883632"/>
              <a:gd name="connsiteY16" fmla="*/ 734603 h 1803115"/>
              <a:gd name="connsiteX17" fmla="*/ 1571946 w 3883632"/>
              <a:gd name="connsiteY17" fmla="*/ 477749 h 1803115"/>
              <a:gd name="connsiteX18" fmla="*/ 1222625 w 3883632"/>
              <a:gd name="connsiteY18" fmla="*/ 354459 h 1803115"/>
              <a:gd name="connsiteX19" fmla="*/ 775699 w 3883632"/>
              <a:gd name="connsiteY19" fmla="*/ 215758 h 1803115"/>
              <a:gd name="connsiteX20" fmla="*/ 410966 w 3883632"/>
              <a:gd name="connsiteY20" fmla="*/ 71919 h 1803115"/>
              <a:gd name="connsiteX21" fmla="*/ 0 w 3883632"/>
              <a:gd name="connsiteY21" fmla="*/ 0 h 180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83632" h="1803115">
                <a:moveTo>
                  <a:pt x="0" y="0"/>
                </a:moveTo>
                <a:lnTo>
                  <a:pt x="128427" y="184935"/>
                </a:lnTo>
                <a:lnTo>
                  <a:pt x="318499" y="375007"/>
                </a:lnTo>
                <a:lnTo>
                  <a:pt x="390418" y="385281"/>
                </a:lnTo>
                <a:lnTo>
                  <a:pt x="965771" y="559942"/>
                </a:lnTo>
                <a:lnTo>
                  <a:pt x="1469205" y="739740"/>
                </a:lnTo>
                <a:lnTo>
                  <a:pt x="1952090" y="909263"/>
                </a:lnTo>
                <a:lnTo>
                  <a:pt x="2327097" y="1037690"/>
                </a:lnTo>
                <a:lnTo>
                  <a:pt x="2851079" y="1238036"/>
                </a:lnTo>
                <a:lnTo>
                  <a:pt x="3231223" y="1433245"/>
                </a:lnTo>
                <a:lnTo>
                  <a:pt x="3637052" y="1613043"/>
                </a:lnTo>
                <a:lnTo>
                  <a:pt x="3883632" y="1803115"/>
                </a:lnTo>
                <a:lnTo>
                  <a:pt x="3678148" y="1479479"/>
                </a:lnTo>
                <a:lnTo>
                  <a:pt x="3369924" y="1279133"/>
                </a:lnTo>
                <a:lnTo>
                  <a:pt x="3025739" y="1104472"/>
                </a:lnTo>
                <a:lnTo>
                  <a:pt x="2707241" y="940086"/>
                </a:lnTo>
                <a:lnTo>
                  <a:pt x="2208944" y="734603"/>
                </a:lnTo>
                <a:lnTo>
                  <a:pt x="1571946" y="477749"/>
                </a:lnTo>
                <a:lnTo>
                  <a:pt x="1222625" y="354459"/>
                </a:lnTo>
                <a:lnTo>
                  <a:pt x="775699" y="215758"/>
                </a:lnTo>
                <a:lnTo>
                  <a:pt x="410966" y="7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028973" y="4101668"/>
            <a:ext cx="769717" cy="445625"/>
          </a:xfrm>
          <a:custGeom>
            <a:avLst/>
            <a:gdLst>
              <a:gd name="connsiteX0" fmla="*/ 0 w 769717"/>
              <a:gd name="connsiteY0" fmla="*/ 28937 h 445625"/>
              <a:gd name="connsiteX1" fmla="*/ 133109 w 769717"/>
              <a:gd name="connsiteY1" fmla="*/ 243069 h 445625"/>
              <a:gd name="connsiteX2" fmla="*/ 243069 w 769717"/>
              <a:gd name="connsiteY2" fmla="*/ 376177 h 445625"/>
              <a:gd name="connsiteX3" fmla="*/ 358815 w 769717"/>
              <a:gd name="connsiteY3" fmla="*/ 445625 h 445625"/>
              <a:gd name="connsiteX4" fmla="*/ 474562 w 769717"/>
              <a:gd name="connsiteY4" fmla="*/ 399327 h 445625"/>
              <a:gd name="connsiteX5" fmla="*/ 567160 w 769717"/>
              <a:gd name="connsiteY5" fmla="*/ 300942 h 445625"/>
              <a:gd name="connsiteX6" fmla="*/ 694481 w 769717"/>
              <a:gd name="connsiteY6" fmla="*/ 121534 h 445625"/>
              <a:gd name="connsiteX7" fmla="*/ 769717 w 769717"/>
              <a:gd name="connsiteY7" fmla="*/ 0 h 445625"/>
              <a:gd name="connsiteX8" fmla="*/ 0 w 769717"/>
              <a:gd name="connsiteY8" fmla="*/ 28937 h 44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17" h="445625">
                <a:moveTo>
                  <a:pt x="0" y="28937"/>
                </a:moveTo>
                <a:lnTo>
                  <a:pt x="133109" y="243069"/>
                </a:lnTo>
                <a:lnTo>
                  <a:pt x="243069" y="376177"/>
                </a:lnTo>
                <a:lnTo>
                  <a:pt x="358815" y="445625"/>
                </a:lnTo>
                <a:lnTo>
                  <a:pt x="474562" y="399327"/>
                </a:lnTo>
                <a:lnTo>
                  <a:pt x="567160" y="300942"/>
                </a:lnTo>
                <a:lnTo>
                  <a:pt x="694481" y="121534"/>
                </a:lnTo>
                <a:lnTo>
                  <a:pt x="769717" y="0"/>
                </a:lnTo>
                <a:lnTo>
                  <a:pt x="0" y="2893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683889" y="3274660"/>
            <a:ext cx="3674962" cy="1493134"/>
          </a:xfrm>
          <a:custGeom>
            <a:avLst/>
            <a:gdLst>
              <a:gd name="connsiteX0" fmla="*/ 0 w 3674962"/>
              <a:gd name="connsiteY0" fmla="*/ 0 h 1493134"/>
              <a:gd name="connsiteX1" fmla="*/ 555585 w 3674962"/>
              <a:gd name="connsiteY1" fmla="*/ 138896 h 1493134"/>
              <a:gd name="connsiteX2" fmla="*/ 2095018 w 3674962"/>
              <a:gd name="connsiteY2" fmla="*/ 694481 h 1493134"/>
              <a:gd name="connsiteX3" fmla="*/ 3061504 w 3674962"/>
              <a:gd name="connsiteY3" fmla="*/ 1111170 h 1493134"/>
              <a:gd name="connsiteX4" fmla="*/ 3674962 w 3674962"/>
              <a:gd name="connsiteY4" fmla="*/ 1493134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4962" h="1493134">
                <a:moveTo>
                  <a:pt x="0" y="0"/>
                </a:moveTo>
                <a:cubicBezTo>
                  <a:pt x="103207" y="11574"/>
                  <a:pt x="206415" y="23149"/>
                  <a:pt x="555585" y="138896"/>
                </a:cubicBezTo>
                <a:cubicBezTo>
                  <a:pt x="904755" y="254643"/>
                  <a:pt x="1677365" y="532435"/>
                  <a:pt x="2095018" y="694481"/>
                </a:cubicBezTo>
                <a:cubicBezTo>
                  <a:pt x="2512671" y="856527"/>
                  <a:pt x="2798180" y="978061"/>
                  <a:pt x="3061504" y="1111170"/>
                </a:cubicBezTo>
                <a:cubicBezTo>
                  <a:pt x="3324828" y="1244279"/>
                  <a:pt x="3499895" y="1368706"/>
                  <a:pt x="3674962" y="14931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683889" y="3130581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367452" y="4561280"/>
            <a:ext cx="0" cy="4166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843918" y="41143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54198" y="282997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s</a:t>
            </a:r>
          </a:p>
        </p:txBody>
      </p:sp>
      <p:cxnSp>
        <p:nvCxnSpPr>
          <p:cNvPr id="31" name="Straight Arrow Connector 30"/>
          <p:cNvCxnSpPr>
            <a:stCxn id="28" idx="1"/>
          </p:cNvCxnSpPr>
          <p:nvPr/>
        </p:nvCxnSpPr>
        <p:spPr>
          <a:xfrm flipH="1">
            <a:off x="6471684" y="3014639"/>
            <a:ext cx="482514" cy="115942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16154" y="414942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A</a:t>
            </a:r>
            <a:r>
              <a:rPr lang="en-US" baseline="-25000" dirty="0">
                <a:solidFill>
                  <a:srgbClr val="ED982D">
                    <a:lumMod val="50000"/>
                  </a:srgbClr>
                </a:solidFill>
              </a:rPr>
              <a:t>b</a:t>
            </a:r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V="1">
            <a:off x="6127911" y="3421061"/>
            <a:ext cx="108438" cy="728367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999448" y="41398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8376212" y="4332372"/>
            <a:ext cx="658256" cy="520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735568" y="488009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982017" y="4863821"/>
            <a:ext cx="0" cy="17992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3735569" y="4946651"/>
            <a:ext cx="1246449" cy="2340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195423" y="4600723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53" name="Freeform 52"/>
          <p:cNvSpPr/>
          <p:nvPr/>
        </p:nvSpPr>
        <p:spPr>
          <a:xfrm>
            <a:off x="3536950" y="5070645"/>
            <a:ext cx="1562100" cy="903094"/>
          </a:xfrm>
          <a:custGeom>
            <a:avLst/>
            <a:gdLst>
              <a:gd name="connsiteX0" fmla="*/ 0 w 1562100"/>
              <a:gd name="connsiteY0" fmla="*/ 0 h 903094"/>
              <a:gd name="connsiteX1" fmla="*/ 336550 w 1562100"/>
              <a:gd name="connsiteY1" fmla="*/ 546100 h 903094"/>
              <a:gd name="connsiteX2" fmla="*/ 584200 w 1562100"/>
              <a:gd name="connsiteY2" fmla="*/ 838200 h 903094"/>
              <a:gd name="connsiteX3" fmla="*/ 812800 w 1562100"/>
              <a:gd name="connsiteY3" fmla="*/ 895350 h 903094"/>
              <a:gd name="connsiteX4" fmla="*/ 1117600 w 1562100"/>
              <a:gd name="connsiteY4" fmla="*/ 717550 h 903094"/>
              <a:gd name="connsiteX5" fmla="*/ 1454150 w 1562100"/>
              <a:gd name="connsiteY5" fmla="*/ 254000 h 903094"/>
              <a:gd name="connsiteX6" fmla="*/ 1562100 w 1562100"/>
              <a:gd name="connsiteY6" fmla="*/ 25400 h 903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2100" h="903094">
                <a:moveTo>
                  <a:pt x="0" y="0"/>
                </a:moveTo>
                <a:cubicBezTo>
                  <a:pt x="119591" y="203200"/>
                  <a:pt x="239183" y="406400"/>
                  <a:pt x="336550" y="546100"/>
                </a:cubicBezTo>
                <a:cubicBezTo>
                  <a:pt x="433917" y="685800"/>
                  <a:pt x="504825" y="779992"/>
                  <a:pt x="584200" y="838200"/>
                </a:cubicBezTo>
                <a:cubicBezTo>
                  <a:pt x="663575" y="896408"/>
                  <a:pt x="723900" y="915458"/>
                  <a:pt x="812800" y="895350"/>
                </a:cubicBezTo>
                <a:cubicBezTo>
                  <a:pt x="901700" y="875242"/>
                  <a:pt x="1010708" y="824442"/>
                  <a:pt x="1117600" y="717550"/>
                </a:cubicBezTo>
                <a:cubicBezTo>
                  <a:pt x="1224492" y="610658"/>
                  <a:pt x="1380067" y="369358"/>
                  <a:pt x="1454150" y="254000"/>
                </a:cubicBezTo>
                <a:cubicBezTo>
                  <a:pt x="1528233" y="138642"/>
                  <a:pt x="1545166" y="82021"/>
                  <a:pt x="1562100" y="25400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97973" y="545671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D982D">
                    <a:lumMod val="50000"/>
                  </a:srgbClr>
                </a:solidFill>
              </a:rPr>
              <a:t>P</a:t>
            </a:r>
          </a:p>
        </p:txBody>
      </p:sp>
      <p:sp>
        <p:nvSpPr>
          <p:cNvPr id="65" name="Freeform 64"/>
          <p:cNvSpPr/>
          <p:nvPr/>
        </p:nvSpPr>
        <p:spPr>
          <a:xfrm>
            <a:off x="3673165" y="5043750"/>
            <a:ext cx="1340603" cy="774915"/>
          </a:xfrm>
          <a:custGeom>
            <a:avLst/>
            <a:gdLst>
              <a:gd name="connsiteX0" fmla="*/ 0 w 1340603"/>
              <a:gd name="connsiteY0" fmla="*/ 23247 h 774915"/>
              <a:gd name="connsiteX1" fmla="*/ 263471 w 1340603"/>
              <a:gd name="connsiteY1" fmla="*/ 457200 h 774915"/>
              <a:gd name="connsiteX2" fmla="*/ 449451 w 1340603"/>
              <a:gd name="connsiteY2" fmla="*/ 728420 h 774915"/>
              <a:gd name="connsiteX3" fmla="*/ 627681 w 1340603"/>
              <a:gd name="connsiteY3" fmla="*/ 774915 h 774915"/>
              <a:gd name="connsiteX4" fmla="*/ 914400 w 1340603"/>
              <a:gd name="connsiteY4" fmla="*/ 565688 h 774915"/>
              <a:gd name="connsiteX5" fmla="*/ 1123627 w 1340603"/>
              <a:gd name="connsiteY5" fmla="*/ 286719 h 774915"/>
              <a:gd name="connsiteX6" fmla="*/ 1301857 w 1340603"/>
              <a:gd name="connsiteY6" fmla="*/ 38746 h 774915"/>
              <a:gd name="connsiteX7" fmla="*/ 1340603 w 1340603"/>
              <a:gd name="connsiteY7" fmla="*/ 0 h 774915"/>
              <a:gd name="connsiteX8" fmla="*/ 0 w 1340603"/>
              <a:gd name="connsiteY8" fmla="*/ 23247 h 77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0603" h="774915">
                <a:moveTo>
                  <a:pt x="0" y="23247"/>
                </a:moveTo>
                <a:lnTo>
                  <a:pt x="263471" y="457200"/>
                </a:lnTo>
                <a:lnTo>
                  <a:pt x="449451" y="728420"/>
                </a:lnTo>
                <a:lnTo>
                  <a:pt x="627681" y="774915"/>
                </a:lnTo>
                <a:lnTo>
                  <a:pt x="914400" y="565688"/>
                </a:lnTo>
                <a:lnTo>
                  <a:pt x="1123627" y="286719"/>
                </a:lnTo>
                <a:lnTo>
                  <a:pt x="1301857" y="38746"/>
                </a:lnTo>
                <a:lnTo>
                  <a:pt x="1340603" y="0"/>
                </a:lnTo>
                <a:lnTo>
                  <a:pt x="0" y="23247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146385" y="4674417"/>
            <a:ext cx="2307220" cy="1134516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07861" y="517092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236128" y="4810489"/>
                <a:ext cx="849848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6128" y="4810489"/>
                <a:ext cx="849848" cy="609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318248" y="5827636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T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248" y="5827636"/>
                <a:ext cx="837796" cy="485582"/>
              </a:xfrm>
              <a:prstGeom prst="rect">
                <a:avLst/>
              </a:prstGeom>
              <a:blipFill>
                <a:blip r:embed="rId4"/>
                <a:stretch>
                  <a:fillRect l="-579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300401" y="5387033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P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 baseline="-25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401" y="5387033"/>
                <a:ext cx="837796" cy="485582"/>
              </a:xfrm>
              <a:prstGeom prst="rect">
                <a:avLst/>
              </a:prstGeom>
              <a:blipFill>
                <a:blip r:embed="rId5"/>
                <a:stretch>
                  <a:fillRect l="-6569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7016093" y="4954076"/>
            <a:ext cx="221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Cross Section Area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016093" y="5455389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Wetted Perimeter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016093" y="5879968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Top Width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2901387" y="5797770"/>
            <a:ext cx="844952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2901387" y="5070645"/>
            <a:ext cx="844952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254415" y="5070646"/>
            <a:ext cx="5788" cy="72712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963848" y="52251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73635" y="2815811"/>
            <a:ext cx="271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 Area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9235227" y="4142252"/>
            <a:ext cx="108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Volume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270918" y="5212427"/>
            <a:ext cx="8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Depth</a:t>
            </a:r>
          </a:p>
        </p:txBody>
      </p:sp>
      <p:sp>
        <p:nvSpPr>
          <p:cNvPr id="7" name="Freeform 6"/>
          <p:cNvSpPr/>
          <p:nvPr/>
        </p:nvSpPr>
        <p:spPr>
          <a:xfrm>
            <a:off x="7670157" y="3854769"/>
            <a:ext cx="1412112" cy="692528"/>
          </a:xfrm>
          <a:custGeom>
            <a:avLst/>
            <a:gdLst>
              <a:gd name="connsiteX0" fmla="*/ 0 w 2583458"/>
              <a:gd name="connsiteY0" fmla="*/ 0 h 1022407"/>
              <a:gd name="connsiteX1" fmla="*/ 462988 w 2583458"/>
              <a:gd name="connsiteY1" fmla="*/ 156258 h 1022407"/>
              <a:gd name="connsiteX2" fmla="*/ 723418 w 2583458"/>
              <a:gd name="connsiteY2" fmla="*/ 538223 h 1022407"/>
              <a:gd name="connsiteX3" fmla="*/ 1105383 w 2583458"/>
              <a:gd name="connsiteY3" fmla="*/ 954912 h 1022407"/>
              <a:gd name="connsiteX4" fmla="*/ 1475772 w 2583458"/>
              <a:gd name="connsiteY4" fmla="*/ 978061 h 1022407"/>
              <a:gd name="connsiteX5" fmla="*/ 1961909 w 2583458"/>
              <a:gd name="connsiteY5" fmla="*/ 520861 h 1022407"/>
              <a:gd name="connsiteX6" fmla="*/ 2181828 w 2583458"/>
              <a:gd name="connsiteY6" fmla="*/ 243069 h 1022407"/>
              <a:gd name="connsiteX7" fmla="*/ 2546431 w 2583458"/>
              <a:gd name="connsiteY7" fmla="*/ 109960 h 1022407"/>
              <a:gd name="connsiteX8" fmla="*/ 2552218 w 2583458"/>
              <a:gd name="connsiteY8" fmla="*/ 121534 h 10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458" h="1022407">
                <a:moveTo>
                  <a:pt x="0" y="0"/>
                </a:moveTo>
                <a:cubicBezTo>
                  <a:pt x="171209" y="33277"/>
                  <a:pt x="342418" y="66554"/>
                  <a:pt x="462988" y="156258"/>
                </a:cubicBezTo>
                <a:cubicBezTo>
                  <a:pt x="583558" y="245962"/>
                  <a:pt x="616352" y="405114"/>
                  <a:pt x="723418" y="538223"/>
                </a:cubicBezTo>
                <a:cubicBezTo>
                  <a:pt x="830484" y="671332"/>
                  <a:pt x="979991" y="881606"/>
                  <a:pt x="1105383" y="954912"/>
                </a:cubicBezTo>
                <a:cubicBezTo>
                  <a:pt x="1230775" y="1028218"/>
                  <a:pt x="1333018" y="1050403"/>
                  <a:pt x="1475772" y="978061"/>
                </a:cubicBezTo>
                <a:cubicBezTo>
                  <a:pt x="1618526" y="905719"/>
                  <a:pt x="1844233" y="643360"/>
                  <a:pt x="1961909" y="520861"/>
                </a:cubicBezTo>
                <a:cubicBezTo>
                  <a:pt x="2079585" y="398362"/>
                  <a:pt x="2084408" y="311552"/>
                  <a:pt x="2181828" y="243069"/>
                </a:cubicBezTo>
                <a:cubicBezTo>
                  <a:pt x="2279248" y="174586"/>
                  <a:pt x="2484699" y="130216"/>
                  <a:pt x="2546431" y="109960"/>
                </a:cubicBezTo>
                <a:cubicBezTo>
                  <a:pt x="2608163" y="89704"/>
                  <a:pt x="2580190" y="105619"/>
                  <a:pt x="2552218" y="121534"/>
                </a:cubicBezTo>
              </a:path>
            </a:pathLst>
          </a:cu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459" y="2493557"/>
            <a:ext cx="2491334" cy="1625996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8" idx="3"/>
          </p:cNvCxnSpPr>
          <p:nvPr/>
        </p:nvCxnSpPr>
        <p:spPr bwMode="auto">
          <a:xfrm flipV="1">
            <a:off x="2836223" y="2985291"/>
            <a:ext cx="1745810" cy="1002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2871065" y="1925645"/>
            <a:ext cx="73876" cy="112272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318248" y="6271822"/>
                <a:ext cx="837796" cy="485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248" y="6271822"/>
                <a:ext cx="837796" cy="485582"/>
              </a:xfrm>
              <a:prstGeom prst="rect">
                <a:avLst/>
              </a:prstGeom>
              <a:blipFill>
                <a:blip r:embed="rId7"/>
                <a:stretch>
                  <a:fillRect l="-5797"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7016093" y="6324154"/>
            <a:ext cx="20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Hydraulic Radius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882038" y="1591593"/>
            <a:ext cx="415368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table with reach hydraulic parameters as keyed to hydrography</a:t>
            </a:r>
          </a:p>
        </p:txBody>
      </p:sp>
    </p:spTree>
    <p:extLst>
      <p:ext uri="{BB962C8B-B14F-4D97-AF65-F5344CB8AC3E}">
        <p14:creationId xmlns:p14="http://schemas.microsoft.com/office/powerpoint/2010/main" val="9038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362" y="4124764"/>
            <a:ext cx="4704450" cy="253047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Inundation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093" y="1179779"/>
            <a:ext cx="3530784" cy="2622777"/>
          </a:xfrm>
          <a:prstGeom prst="rect">
            <a:avLst/>
          </a:prstGeom>
          <a:ln w="3175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705" y="2371896"/>
            <a:ext cx="4154206" cy="239429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127" y="3565278"/>
            <a:ext cx="2372893" cy="31961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Bent Arrow 6"/>
          <p:cNvSpPr/>
          <p:nvPr/>
        </p:nvSpPr>
        <p:spPr bwMode="auto">
          <a:xfrm rot="5400000">
            <a:off x="5418576" y="1695022"/>
            <a:ext cx="573638" cy="5421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Bent Arrow 7"/>
          <p:cNvSpPr/>
          <p:nvPr/>
        </p:nvSpPr>
        <p:spPr bwMode="auto">
          <a:xfrm rot="5400000">
            <a:off x="6673550" y="3294196"/>
            <a:ext cx="573638" cy="5421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7449052" y="5139939"/>
            <a:ext cx="594891" cy="33299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36829" y="4623104"/>
            <a:ext cx="1070354" cy="1033670"/>
            <a:chOff x="5499411" y="1371600"/>
            <a:chExt cx="1070354" cy="1033670"/>
          </a:xfrm>
        </p:grpSpPr>
        <p:sp>
          <p:nvSpPr>
            <p:cNvPr id="12" name="Oval 11"/>
            <p:cNvSpPr/>
            <p:nvPr/>
          </p:nvSpPr>
          <p:spPr bwMode="auto">
            <a:xfrm>
              <a:off x="5499411" y="1371600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5365" y="14908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/>
                  <a:ea typeface="ＭＳ Ｐゴシック"/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39407" y="2795231"/>
            <a:ext cx="1070354" cy="1033670"/>
            <a:chOff x="5499411" y="1371600"/>
            <a:chExt cx="1070354" cy="1033670"/>
          </a:xfrm>
        </p:grpSpPr>
        <p:sp>
          <p:nvSpPr>
            <p:cNvPr id="15" name="Oval 14"/>
            <p:cNvSpPr/>
            <p:nvPr/>
          </p:nvSpPr>
          <p:spPr bwMode="auto">
            <a:xfrm>
              <a:off x="5499411" y="1371600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55365" y="14908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/>
                  <a:ea typeface="ＭＳ Ｐゴシック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17993" y="1632245"/>
            <a:ext cx="1070354" cy="1033670"/>
            <a:chOff x="5499411" y="1371600"/>
            <a:chExt cx="1070354" cy="1033670"/>
          </a:xfrm>
        </p:grpSpPr>
        <p:sp>
          <p:nvSpPr>
            <p:cNvPr id="18" name="Oval 17"/>
            <p:cNvSpPr/>
            <p:nvPr/>
          </p:nvSpPr>
          <p:spPr bwMode="auto">
            <a:xfrm>
              <a:off x="5499411" y="1371600"/>
              <a:ext cx="425640" cy="41744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55365" y="149087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rial"/>
                  <a:ea typeface="ＭＳ Ｐゴシック"/>
                </a:rPr>
                <a:t>1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436830" y="1037630"/>
            <a:ext cx="2948777" cy="18777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1. Forecast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  <a:latin typeface="Arial"/>
                <a:ea typeface="ＭＳ Ｐゴシック"/>
              </a:rPr>
              <a:t>discharge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 with National Water Model</a:t>
            </a:r>
          </a:p>
          <a:p>
            <a:pPr eaLnBrk="0" hangingPunct="0">
              <a:lnSpc>
                <a:spcPts val="1800"/>
              </a:lnSpc>
              <a:defRPr/>
            </a:pPr>
            <a:endParaRPr lang="en-US" b="1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2. Convert discharge to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  <a:latin typeface="Arial"/>
                <a:ea typeface="ＭＳ Ｐゴシック"/>
              </a:rPr>
              <a:t>depth 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using rating curve</a:t>
            </a:r>
          </a:p>
          <a:p>
            <a:pPr eaLnBrk="0" hangingPunct="0">
              <a:lnSpc>
                <a:spcPts val="1800"/>
              </a:lnSpc>
              <a:defRPr/>
            </a:pPr>
            <a:endParaRPr lang="en-US" b="1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eaLnBrk="0" hangingPunct="0">
              <a:lnSpc>
                <a:spcPts val="1800"/>
              </a:lnSpc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3. Convert depth to </a:t>
            </a: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  <a:latin typeface="Arial"/>
                <a:ea typeface="ＭＳ Ｐゴシック"/>
              </a:rPr>
              <a:t>inundation</a:t>
            </a: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 using HAND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818" y="6470575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/>
                <a:ea typeface="ＭＳ Ｐゴシック"/>
              </a:rPr>
              <a:t>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1516935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Terrain based derivation of “reach scale” hydraulic properties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1958774" y="1514434"/>
            <a:ext cx="4614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each Catchment</a:t>
            </a:r>
          </a:p>
          <a:p>
            <a:r>
              <a:rPr lang="en-US" dirty="0"/>
              <a:t>For each height h</a:t>
            </a:r>
          </a:p>
          <a:p>
            <a:r>
              <a:rPr lang="en-US" dirty="0"/>
              <a:t>Identify cells where </a:t>
            </a:r>
            <a:r>
              <a:rPr lang="en-US" dirty="0" err="1"/>
              <a:t>h</a:t>
            </a:r>
            <a:r>
              <a:rPr lang="en-US" baseline="-25000" dirty="0" err="1"/>
              <a:t>s</a:t>
            </a:r>
            <a:r>
              <a:rPr lang="en-US" dirty="0"/>
              <a:t> &lt; 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58774" y="3525915"/>
                <a:ext cx="3338991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Bed Area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𝑠𝑙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774" y="3525915"/>
                <a:ext cx="3338991" cy="427746"/>
              </a:xfrm>
              <a:prstGeom prst="rect">
                <a:avLst/>
              </a:prstGeom>
              <a:blipFill>
                <a:blip r:embed="rId2"/>
                <a:stretch>
                  <a:fillRect l="-1460" t="-90141" b="-156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58774" y="3045061"/>
                <a:ext cx="2674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Surface area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774" y="3045061"/>
                <a:ext cx="2674835" cy="369332"/>
              </a:xfrm>
              <a:prstGeom prst="rect">
                <a:avLst/>
              </a:prstGeom>
              <a:blipFill>
                <a:blip r:embed="rId3"/>
                <a:stretch>
                  <a:fillRect l="-1822" t="-120000" r="-14579" b="-19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58773" y="2564207"/>
                <a:ext cx="3569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Single Cell Plan Area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=dx * </a:t>
                </a:r>
                <a:r>
                  <a:rPr lang="en-US" i="1" dirty="0" err="1">
                    <a:latin typeface="Cambria Math" panose="02040503050406030204" pitchFamily="18" charset="0"/>
                  </a:rPr>
                  <a:t>dy</a:t>
                </a:r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773" y="2564207"/>
                <a:ext cx="3569310" cy="369332"/>
              </a:xfrm>
              <a:prstGeom prst="rect">
                <a:avLst/>
              </a:prstGeom>
              <a:blipFill>
                <a:blip r:embed="rId4"/>
                <a:stretch>
                  <a:fillRect l="-1365" t="-11667" r="-5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958773" y="4353082"/>
                <a:ext cx="27799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Volume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773" y="4353082"/>
                <a:ext cx="2779992" cy="369332"/>
              </a:xfrm>
              <a:prstGeom prst="rect">
                <a:avLst/>
              </a:prstGeom>
              <a:blipFill>
                <a:blip r:embed="rId5"/>
                <a:stretch>
                  <a:fillRect l="-1754" t="-118033" b="-185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275192" y="459823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7604282" y="4810887"/>
            <a:ext cx="1599577" cy="1109918"/>
            <a:chOff x="6080281" y="4810887"/>
            <a:chExt cx="1599577" cy="110991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278899" y="4827157"/>
              <a:ext cx="0" cy="17992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525348" y="4810887"/>
              <a:ext cx="0" cy="17992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6278899" y="4893716"/>
              <a:ext cx="1246449" cy="23405"/>
            </a:xfrm>
            <a:prstGeom prst="straightConnector1">
              <a:avLst/>
            </a:prstGeom>
            <a:ln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6080281" y="5017711"/>
              <a:ext cx="1562100" cy="903094"/>
            </a:xfrm>
            <a:custGeom>
              <a:avLst/>
              <a:gdLst>
                <a:gd name="connsiteX0" fmla="*/ 0 w 1562100"/>
                <a:gd name="connsiteY0" fmla="*/ 0 h 903094"/>
                <a:gd name="connsiteX1" fmla="*/ 336550 w 1562100"/>
                <a:gd name="connsiteY1" fmla="*/ 546100 h 903094"/>
                <a:gd name="connsiteX2" fmla="*/ 584200 w 1562100"/>
                <a:gd name="connsiteY2" fmla="*/ 838200 h 903094"/>
                <a:gd name="connsiteX3" fmla="*/ 812800 w 1562100"/>
                <a:gd name="connsiteY3" fmla="*/ 895350 h 903094"/>
                <a:gd name="connsiteX4" fmla="*/ 1117600 w 1562100"/>
                <a:gd name="connsiteY4" fmla="*/ 717550 h 903094"/>
                <a:gd name="connsiteX5" fmla="*/ 1454150 w 1562100"/>
                <a:gd name="connsiteY5" fmla="*/ 254000 h 903094"/>
                <a:gd name="connsiteX6" fmla="*/ 1562100 w 1562100"/>
                <a:gd name="connsiteY6" fmla="*/ 25400 h 90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100" h="903094">
                  <a:moveTo>
                    <a:pt x="0" y="0"/>
                  </a:moveTo>
                  <a:cubicBezTo>
                    <a:pt x="119591" y="203200"/>
                    <a:pt x="239183" y="406400"/>
                    <a:pt x="336550" y="546100"/>
                  </a:cubicBezTo>
                  <a:cubicBezTo>
                    <a:pt x="433917" y="685800"/>
                    <a:pt x="504825" y="779992"/>
                    <a:pt x="584200" y="838200"/>
                  </a:cubicBezTo>
                  <a:cubicBezTo>
                    <a:pt x="663575" y="896408"/>
                    <a:pt x="723900" y="915458"/>
                    <a:pt x="812800" y="895350"/>
                  </a:cubicBezTo>
                  <a:cubicBezTo>
                    <a:pt x="901700" y="875242"/>
                    <a:pt x="1010708" y="824442"/>
                    <a:pt x="1117600" y="717550"/>
                  </a:cubicBezTo>
                  <a:cubicBezTo>
                    <a:pt x="1224492" y="610658"/>
                    <a:pt x="1380067" y="369358"/>
                    <a:pt x="1454150" y="254000"/>
                  </a:cubicBezTo>
                  <a:cubicBezTo>
                    <a:pt x="1528233" y="138642"/>
                    <a:pt x="1545166" y="82021"/>
                    <a:pt x="1562100" y="25400"/>
                  </a:cubicBez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341304" y="540378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D982D">
                      <a:lumMod val="50000"/>
                    </a:srgbClr>
                  </a:solidFill>
                </a:rPr>
                <a:t>P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6216495" y="4990815"/>
              <a:ext cx="1340603" cy="774915"/>
            </a:xfrm>
            <a:custGeom>
              <a:avLst/>
              <a:gdLst>
                <a:gd name="connsiteX0" fmla="*/ 0 w 1340603"/>
                <a:gd name="connsiteY0" fmla="*/ 23247 h 774915"/>
                <a:gd name="connsiteX1" fmla="*/ 263471 w 1340603"/>
                <a:gd name="connsiteY1" fmla="*/ 457200 h 774915"/>
                <a:gd name="connsiteX2" fmla="*/ 449451 w 1340603"/>
                <a:gd name="connsiteY2" fmla="*/ 728420 h 774915"/>
                <a:gd name="connsiteX3" fmla="*/ 627681 w 1340603"/>
                <a:gd name="connsiteY3" fmla="*/ 774915 h 774915"/>
                <a:gd name="connsiteX4" fmla="*/ 914400 w 1340603"/>
                <a:gd name="connsiteY4" fmla="*/ 565688 h 774915"/>
                <a:gd name="connsiteX5" fmla="*/ 1123627 w 1340603"/>
                <a:gd name="connsiteY5" fmla="*/ 286719 h 774915"/>
                <a:gd name="connsiteX6" fmla="*/ 1301857 w 1340603"/>
                <a:gd name="connsiteY6" fmla="*/ 38746 h 774915"/>
                <a:gd name="connsiteX7" fmla="*/ 1340603 w 1340603"/>
                <a:gd name="connsiteY7" fmla="*/ 0 h 774915"/>
                <a:gd name="connsiteX8" fmla="*/ 0 w 1340603"/>
                <a:gd name="connsiteY8" fmla="*/ 23247 h 77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0603" h="774915">
                  <a:moveTo>
                    <a:pt x="0" y="23247"/>
                  </a:moveTo>
                  <a:lnTo>
                    <a:pt x="263471" y="457200"/>
                  </a:lnTo>
                  <a:lnTo>
                    <a:pt x="449451" y="728420"/>
                  </a:lnTo>
                  <a:lnTo>
                    <a:pt x="627681" y="774915"/>
                  </a:lnTo>
                  <a:lnTo>
                    <a:pt x="914400" y="565688"/>
                  </a:lnTo>
                  <a:lnTo>
                    <a:pt x="1123627" y="286719"/>
                  </a:lnTo>
                  <a:lnTo>
                    <a:pt x="1301857" y="38746"/>
                  </a:lnTo>
                  <a:lnTo>
                    <a:pt x="1340603" y="0"/>
                  </a:lnTo>
                  <a:lnTo>
                    <a:pt x="0" y="2324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51192" y="5117992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A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015046" y="4791732"/>
            <a:ext cx="2999099" cy="609077"/>
            <a:chOff x="280025" y="4669993"/>
            <a:chExt cx="2999099" cy="6090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280025" y="4669993"/>
                  <a:ext cx="849848" cy="609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025" y="4669993"/>
                  <a:ext cx="849848" cy="6090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1059989" y="4813581"/>
              <a:ext cx="2219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Cross Section Area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015045" y="5368276"/>
            <a:ext cx="2786154" cy="485582"/>
            <a:chOff x="344298" y="5246538"/>
            <a:chExt cx="2786154" cy="485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44298" y="5246538"/>
                  <a:ext cx="837796" cy="485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</a:rPr>
                    <a:t>P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298" y="5246538"/>
                  <a:ext cx="837796" cy="48558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6569" b="-88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/>
            <p:cNvSpPr txBox="1"/>
            <p:nvPr/>
          </p:nvSpPr>
          <p:spPr>
            <a:xfrm>
              <a:off x="1059989" y="5314894"/>
              <a:ext cx="2070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Wetted Perimeter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015046" y="5808879"/>
            <a:ext cx="2768307" cy="485582"/>
            <a:chOff x="362145" y="5687141"/>
            <a:chExt cx="2768307" cy="485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62145" y="5687141"/>
                  <a:ext cx="837796" cy="485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</a:rPr>
                    <a:t>T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145" y="5687141"/>
                  <a:ext cx="837796" cy="48558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6569" b="-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1059989" y="5739473"/>
              <a:ext cx="2070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Top Width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665960" y="1846109"/>
            <a:ext cx="6008122" cy="2639449"/>
            <a:chOff x="4141960" y="2338481"/>
            <a:chExt cx="6008122" cy="2639449"/>
          </a:xfrm>
        </p:grpSpPr>
        <p:sp>
          <p:nvSpPr>
            <p:cNvPr id="9" name="Freeform 8"/>
            <p:cNvSpPr/>
            <p:nvPr/>
          </p:nvSpPr>
          <p:spPr>
            <a:xfrm>
              <a:off x="4853803" y="3032496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61571" y="4143342"/>
              <a:ext cx="2712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ED982D">
                      <a:lumMod val="50000"/>
                    </a:srgbClr>
                  </a:solidFill>
                </a:rPr>
                <a:t>Wetted Bed Area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141960" y="2338481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506563" y="2639399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260847" y="2592339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507527" y="2583033"/>
              <a:ext cx="4457501" cy="1538935"/>
            </a:xfrm>
            <a:custGeom>
              <a:avLst/>
              <a:gdLst>
                <a:gd name="connsiteX0" fmla="*/ 0 w 4457501"/>
                <a:gd name="connsiteY0" fmla="*/ 57150 h 1538935"/>
                <a:gd name="connsiteX1" fmla="*/ 781050 w 4457501"/>
                <a:gd name="connsiteY1" fmla="*/ 0 h 1538935"/>
                <a:gd name="connsiteX2" fmla="*/ 1376363 w 4457501"/>
                <a:gd name="connsiteY2" fmla="*/ 152400 h 1538935"/>
                <a:gd name="connsiteX3" fmla="*/ 2033588 w 4457501"/>
                <a:gd name="connsiteY3" fmla="*/ 381000 h 1538935"/>
                <a:gd name="connsiteX4" fmla="*/ 2586038 w 4457501"/>
                <a:gd name="connsiteY4" fmla="*/ 614362 h 1538935"/>
                <a:gd name="connsiteX5" fmla="*/ 3571825 w 4457501"/>
                <a:gd name="connsiteY5" fmla="*/ 997955 h 1538935"/>
                <a:gd name="connsiteX6" fmla="*/ 4007482 w 4457501"/>
                <a:gd name="connsiteY6" fmla="*/ 1213390 h 1538935"/>
                <a:gd name="connsiteX7" fmla="*/ 4457501 w 4457501"/>
                <a:gd name="connsiteY7" fmla="*/ 1524573 h 1538935"/>
                <a:gd name="connsiteX8" fmla="*/ 3677149 w 4457501"/>
                <a:gd name="connsiteY8" fmla="*/ 1538935 h 1538935"/>
                <a:gd name="connsiteX9" fmla="*/ 3279792 w 4457501"/>
                <a:gd name="connsiteY9" fmla="*/ 1299564 h 1538935"/>
                <a:gd name="connsiteX10" fmla="*/ 2662213 w 4457501"/>
                <a:gd name="connsiteY10" fmla="*/ 993168 h 1538935"/>
                <a:gd name="connsiteX11" fmla="*/ 1958460 w 4457501"/>
                <a:gd name="connsiteY11" fmla="*/ 686772 h 1538935"/>
                <a:gd name="connsiteX12" fmla="*/ 1374393 w 4457501"/>
                <a:gd name="connsiteY12" fmla="*/ 485700 h 1538935"/>
                <a:gd name="connsiteX13" fmla="*/ 857350 w 4457501"/>
                <a:gd name="connsiteY13" fmla="*/ 303777 h 1538935"/>
                <a:gd name="connsiteX14" fmla="*/ 321157 w 4457501"/>
                <a:gd name="connsiteY14" fmla="*/ 107492 h 1538935"/>
                <a:gd name="connsiteX15" fmla="*/ 0 w 4457501"/>
                <a:gd name="connsiteY15" fmla="*/ 57150 h 153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57501" h="1538935">
                  <a:moveTo>
                    <a:pt x="0" y="57150"/>
                  </a:moveTo>
                  <a:lnTo>
                    <a:pt x="781050" y="0"/>
                  </a:lnTo>
                  <a:lnTo>
                    <a:pt x="1376363" y="152400"/>
                  </a:lnTo>
                  <a:lnTo>
                    <a:pt x="2033588" y="381000"/>
                  </a:lnTo>
                  <a:lnTo>
                    <a:pt x="2586038" y="614362"/>
                  </a:lnTo>
                  <a:lnTo>
                    <a:pt x="3571825" y="997955"/>
                  </a:lnTo>
                  <a:lnTo>
                    <a:pt x="4007482" y="1213390"/>
                  </a:lnTo>
                  <a:lnTo>
                    <a:pt x="4457501" y="1524573"/>
                  </a:lnTo>
                  <a:lnTo>
                    <a:pt x="3677149" y="1538935"/>
                  </a:lnTo>
                  <a:lnTo>
                    <a:pt x="3279792" y="1299564"/>
                  </a:lnTo>
                  <a:lnTo>
                    <a:pt x="2662213" y="993168"/>
                  </a:lnTo>
                  <a:lnTo>
                    <a:pt x="1958460" y="686772"/>
                  </a:lnTo>
                  <a:lnTo>
                    <a:pt x="1374393" y="485700"/>
                  </a:lnTo>
                  <a:lnTo>
                    <a:pt x="857350" y="303777"/>
                  </a:lnTo>
                  <a:lnTo>
                    <a:pt x="321157" y="107492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4503246" y="2651580"/>
              <a:ext cx="3883632" cy="1803115"/>
            </a:xfrm>
            <a:custGeom>
              <a:avLst/>
              <a:gdLst>
                <a:gd name="connsiteX0" fmla="*/ 0 w 3883632"/>
                <a:gd name="connsiteY0" fmla="*/ 0 h 1803115"/>
                <a:gd name="connsiteX1" fmla="*/ 128427 w 3883632"/>
                <a:gd name="connsiteY1" fmla="*/ 184935 h 1803115"/>
                <a:gd name="connsiteX2" fmla="*/ 318499 w 3883632"/>
                <a:gd name="connsiteY2" fmla="*/ 375007 h 1803115"/>
                <a:gd name="connsiteX3" fmla="*/ 390418 w 3883632"/>
                <a:gd name="connsiteY3" fmla="*/ 385281 h 1803115"/>
                <a:gd name="connsiteX4" fmla="*/ 965771 w 3883632"/>
                <a:gd name="connsiteY4" fmla="*/ 559942 h 1803115"/>
                <a:gd name="connsiteX5" fmla="*/ 1469205 w 3883632"/>
                <a:gd name="connsiteY5" fmla="*/ 739740 h 1803115"/>
                <a:gd name="connsiteX6" fmla="*/ 1952090 w 3883632"/>
                <a:gd name="connsiteY6" fmla="*/ 909263 h 1803115"/>
                <a:gd name="connsiteX7" fmla="*/ 2327097 w 3883632"/>
                <a:gd name="connsiteY7" fmla="*/ 1037690 h 1803115"/>
                <a:gd name="connsiteX8" fmla="*/ 2851079 w 3883632"/>
                <a:gd name="connsiteY8" fmla="*/ 1238036 h 1803115"/>
                <a:gd name="connsiteX9" fmla="*/ 3231223 w 3883632"/>
                <a:gd name="connsiteY9" fmla="*/ 1433245 h 1803115"/>
                <a:gd name="connsiteX10" fmla="*/ 3637052 w 3883632"/>
                <a:gd name="connsiteY10" fmla="*/ 1613043 h 1803115"/>
                <a:gd name="connsiteX11" fmla="*/ 3883632 w 3883632"/>
                <a:gd name="connsiteY11" fmla="*/ 1803115 h 1803115"/>
                <a:gd name="connsiteX12" fmla="*/ 3678148 w 3883632"/>
                <a:gd name="connsiteY12" fmla="*/ 1479479 h 1803115"/>
                <a:gd name="connsiteX13" fmla="*/ 3369924 w 3883632"/>
                <a:gd name="connsiteY13" fmla="*/ 1279133 h 1803115"/>
                <a:gd name="connsiteX14" fmla="*/ 3025739 w 3883632"/>
                <a:gd name="connsiteY14" fmla="*/ 1104472 h 1803115"/>
                <a:gd name="connsiteX15" fmla="*/ 2707241 w 3883632"/>
                <a:gd name="connsiteY15" fmla="*/ 940086 h 1803115"/>
                <a:gd name="connsiteX16" fmla="*/ 2208944 w 3883632"/>
                <a:gd name="connsiteY16" fmla="*/ 734603 h 1803115"/>
                <a:gd name="connsiteX17" fmla="*/ 1571946 w 3883632"/>
                <a:gd name="connsiteY17" fmla="*/ 477749 h 1803115"/>
                <a:gd name="connsiteX18" fmla="*/ 1222625 w 3883632"/>
                <a:gd name="connsiteY18" fmla="*/ 354459 h 1803115"/>
                <a:gd name="connsiteX19" fmla="*/ 775699 w 3883632"/>
                <a:gd name="connsiteY19" fmla="*/ 215758 h 1803115"/>
                <a:gd name="connsiteX20" fmla="*/ 410966 w 3883632"/>
                <a:gd name="connsiteY20" fmla="*/ 71919 h 1803115"/>
                <a:gd name="connsiteX21" fmla="*/ 0 w 3883632"/>
                <a:gd name="connsiteY21" fmla="*/ 0 h 180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83632" h="1803115">
                  <a:moveTo>
                    <a:pt x="0" y="0"/>
                  </a:moveTo>
                  <a:lnTo>
                    <a:pt x="128427" y="184935"/>
                  </a:lnTo>
                  <a:lnTo>
                    <a:pt x="318499" y="375007"/>
                  </a:lnTo>
                  <a:lnTo>
                    <a:pt x="390418" y="385281"/>
                  </a:lnTo>
                  <a:lnTo>
                    <a:pt x="965771" y="559942"/>
                  </a:lnTo>
                  <a:lnTo>
                    <a:pt x="1469205" y="739740"/>
                  </a:lnTo>
                  <a:lnTo>
                    <a:pt x="1952090" y="909263"/>
                  </a:lnTo>
                  <a:lnTo>
                    <a:pt x="2327097" y="1037690"/>
                  </a:lnTo>
                  <a:lnTo>
                    <a:pt x="2851079" y="1238036"/>
                  </a:lnTo>
                  <a:lnTo>
                    <a:pt x="3231223" y="1433245"/>
                  </a:lnTo>
                  <a:lnTo>
                    <a:pt x="3637052" y="1613043"/>
                  </a:lnTo>
                  <a:lnTo>
                    <a:pt x="3883632" y="1803115"/>
                  </a:lnTo>
                  <a:lnTo>
                    <a:pt x="3678148" y="1479479"/>
                  </a:lnTo>
                  <a:lnTo>
                    <a:pt x="3369924" y="1279133"/>
                  </a:lnTo>
                  <a:lnTo>
                    <a:pt x="3025739" y="1104472"/>
                  </a:lnTo>
                  <a:lnTo>
                    <a:pt x="2707241" y="940086"/>
                  </a:lnTo>
                  <a:lnTo>
                    <a:pt x="2208944" y="734603"/>
                  </a:lnTo>
                  <a:lnTo>
                    <a:pt x="1571946" y="477749"/>
                  </a:lnTo>
                  <a:lnTo>
                    <a:pt x="1222625" y="354459"/>
                  </a:lnTo>
                  <a:lnTo>
                    <a:pt x="775699" y="215758"/>
                  </a:lnTo>
                  <a:lnTo>
                    <a:pt x="410966" y="71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tile tx="0" ty="0" sx="100000" sy="100000" flip="none" algn="tl"/>
            </a:blip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8193099" y="4101667"/>
              <a:ext cx="769717" cy="445625"/>
            </a:xfrm>
            <a:custGeom>
              <a:avLst/>
              <a:gdLst>
                <a:gd name="connsiteX0" fmla="*/ 0 w 769717"/>
                <a:gd name="connsiteY0" fmla="*/ 28937 h 445625"/>
                <a:gd name="connsiteX1" fmla="*/ 133109 w 769717"/>
                <a:gd name="connsiteY1" fmla="*/ 243069 h 445625"/>
                <a:gd name="connsiteX2" fmla="*/ 243069 w 769717"/>
                <a:gd name="connsiteY2" fmla="*/ 376177 h 445625"/>
                <a:gd name="connsiteX3" fmla="*/ 358815 w 769717"/>
                <a:gd name="connsiteY3" fmla="*/ 445625 h 445625"/>
                <a:gd name="connsiteX4" fmla="*/ 474562 w 769717"/>
                <a:gd name="connsiteY4" fmla="*/ 399327 h 445625"/>
                <a:gd name="connsiteX5" fmla="*/ 567160 w 769717"/>
                <a:gd name="connsiteY5" fmla="*/ 300942 h 445625"/>
                <a:gd name="connsiteX6" fmla="*/ 694481 w 769717"/>
                <a:gd name="connsiteY6" fmla="*/ 121534 h 445625"/>
                <a:gd name="connsiteX7" fmla="*/ 769717 w 769717"/>
                <a:gd name="connsiteY7" fmla="*/ 0 h 445625"/>
                <a:gd name="connsiteX8" fmla="*/ 0 w 769717"/>
                <a:gd name="connsiteY8" fmla="*/ 28937 h 44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9717" h="445625">
                  <a:moveTo>
                    <a:pt x="0" y="28937"/>
                  </a:moveTo>
                  <a:lnTo>
                    <a:pt x="133109" y="243069"/>
                  </a:lnTo>
                  <a:lnTo>
                    <a:pt x="243069" y="376177"/>
                  </a:lnTo>
                  <a:lnTo>
                    <a:pt x="358815" y="445625"/>
                  </a:lnTo>
                  <a:lnTo>
                    <a:pt x="474562" y="399327"/>
                  </a:lnTo>
                  <a:lnTo>
                    <a:pt x="567160" y="300942"/>
                  </a:lnTo>
                  <a:lnTo>
                    <a:pt x="694481" y="121534"/>
                  </a:lnTo>
                  <a:lnTo>
                    <a:pt x="769717" y="0"/>
                  </a:lnTo>
                  <a:lnTo>
                    <a:pt x="0" y="2893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848016" y="327466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4848016" y="3130581"/>
              <a:ext cx="0" cy="41665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531579" y="4561280"/>
              <a:ext cx="0" cy="416650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008045" y="41143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8325" y="282997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</a:t>
              </a:r>
              <a:r>
                <a:rPr lang="en-US" baseline="-25000" dirty="0">
                  <a:solidFill>
                    <a:srgbClr val="0070C0"/>
                  </a:solidFill>
                </a:rPr>
                <a:t>s</a:t>
              </a:r>
            </a:p>
          </p:txBody>
        </p:sp>
        <p:cxnSp>
          <p:nvCxnSpPr>
            <p:cNvPr id="22" name="Straight Arrow Connector 21"/>
            <p:cNvCxnSpPr>
              <a:stCxn id="21" idx="1"/>
            </p:cNvCxnSpPr>
            <p:nvPr/>
          </p:nvCxnSpPr>
          <p:spPr>
            <a:xfrm flipH="1">
              <a:off x="6635811" y="3014639"/>
              <a:ext cx="482514" cy="115942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080281" y="4149427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ED982D">
                      <a:lumMod val="50000"/>
                    </a:srgbClr>
                  </a:solidFill>
                </a:rPr>
                <a:t>A</a:t>
              </a:r>
              <a:r>
                <a:rPr lang="en-US" baseline="-25000" dirty="0">
                  <a:solidFill>
                    <a:srgbClr val="ED982D">
                      <a:lumMod val="50000"/>
                    </a:srgbClr>
                  </a:solidFill>
                </a:rPr>
                <a:t>b</a:t>
              </a:r>
            </a:p>
          </p:txBody>
        </p:sp>
        <p:cxnSp>
          <p:nvCxnSpPr>
            <p:cNvPr id="24" name="Straight Arrow Connector 23"/>
            <p:cNvCxnSpPr>
              <a:stCxn id="23" idx="0"/>
            </p:cNvCxnSpPr>
            <p:nvPr/>
          </p:nvCxnSpPr>
          <p:spPr>
            <a:xfrm flipV="1">
              <a:off x="6292038" y="3421060"/>
              <a:ext cx="108438" cy="728367"/>
            </a:xfrm>
            <a:prstGeom prst="straightConnector1">
              <a:avLst/>
            </a:prstGeom>
            <a:ln w="127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222230" y="4589983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V</a:t>
              </a:r>
              <a:endParaRPr lang="en-US" baseline="-25000" dirty="0">
                <a:solidFill>
                  <a:srgbClr val="0070C0"/>
                </a:solidFill>
              </a:endParaRPr>
            </a:p>
          </p:txBody>
        </p:sp>
        <p:cxnSp>
          <p:nvCxnSpPr>
            <p:cNvPr id="26" name="Straight Arrow Connector 25"/>
            <p:cNvCxnSpPr>
              <a:stCxn id="42" idx="0"/>
            </p:cNvCxnSpPr>
            <p:nvPr/>
          </p:nvCxnSpPr>
          <p:spPr>
            <a:xfrm flipV="1">
              <a:off x="8002540" y="4332372"/>
              <a:ext cx="537799" cy="26005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437761" y="2815811"/>
              <a:ext cx="2712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Surface Area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58009" y="4592422"/>
              <a:ext cx="1089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Volume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7834284" y="3854769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15046" y="6253065"/>
            <a:ext cx="2768307" cy="485582"/>
            <a:chOff x="362145" y="6131327"/>
            <a:chExt cx="2768307" cy="485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362145" y="6131327"/>
                  <a:ext cx="837796" cy="485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</a:rPr>
                    <a:t>R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145" y="6131327"/>
                  <a:ext cx="837796" cy="48558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6569" b="-88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1059989" y="6183659"/>
              <a:ext cx="2070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Hydraulic Radius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142216" y="3953259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Approximates each cell as sloping plane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13870" y="6371785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Based on 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43289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Reach Hydraulic Properties 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220" y="1774024"/>
            <a:ext cx="3751604" cy="3384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1110" y="124260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 inundation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380" y="1806233"/>
            <a:ext cx="3579750" cy="3319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5005" y="1242603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m inundation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133" y="1611935"/>
            <a:ext cx="990600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712" y="1631388"/>
            <a:ext cx="1038225" cy="6477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272189" y="5514439"/>
          <a:ext cx="7551495" cy="882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0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90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0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90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90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Height (m)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A</a:t>
                      </a:r>
                      <a:r>
                        <a:rPr lang="en-US" sz="1400" u="none" strike="noStrike" baseline="-25000" dirty="0" smtClean="0">
                          <a:effectLst/>
                        </a:rPr>
                        <a:t>s</a:t>
                      </a:r>
                      <a:r>
                        <a:rPr lang="en-US" sz="1400" u="none" strike="noStrike" dirty="0" smtClean="0">
                          <a:effectLst/>
                        </a:rPr>
                        <a:t> (m</a:t>
                      </a:r>
                      <a:r>
                        <a:rPr lang="en-US" sz="1400" u="none" strike="noStrike" baseline="30000" dirty="0" smtClean="0">
                          <a:effectLst/>
                        </a:rPr>
                        <a:t>2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Vol (m</a:t>
                      </a:r>
                      <a:r>
                        <a:rPr lang="en-US" sz="1400" u="none" strike="noStrike" baseline="30000" dirty="0" smtClean="0">
                          <a:effectLst/>
                        </a:rPr>
                        <a:t>3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A</a:t>
                      </a:r>
                      <a:r>
                        <a:rPr lang="en-US" sz="1400" u="none" strike="noStrike" baseline="-25000" dirty="0" smtClean="0">
                          <a:effectLst/>
                        </a:rPr>
                        <a:t>b</a:t>
                      </a:r>
                      <a:endParaRPr lang="en-US" sz="1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L (m)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A=V/L (m</a:t>
                      </a:r>
                      <a:r>
                        <a:rPr lang="en-US" sz="1400" u="none" strike="noStrike" baseline="30000" dirty="0" smtClean="0">
                          <a:effectLst/>
                        </a:rPr>
                        <a:t>2</a:t>
                      </a:r>
                      <a:r>
                        <a:rPr lang="en-US" sz="1400" u="none" strike="noStrike" dirty="0" smtClean="0"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P=A</a:t>
                      </a:r>
                      <a:r>
                        <a:rPr lang="en-US" sz="1400" u="none" strike="noStrike" baseline="-25000" dirty="0" smtClean="0">
                          <a:effectLst/>
                        </a:rPr>
                        <a:t>b</a:t>
                      </a:r>
                      <a:r>
                        <a:rPr lang="en-US" sz="1400" u="none" strike="noStrike" dirty="0" smtClean="0">
                          <a:effectLst/>
                        </a:rPr>
                        <a:t>/L (m)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T=A</a:t>
                      </a:r>
                      <a:r>
                        <a:rPr lang="en-US" sz="1400" u="none" strike="noStrike" baseline="-25000" dirty="0" smtClean="0">
                          <a:effectLst/>
                        </a:rPr>
                        <a:t>s</a:t>
                      </a:r>
                      <a:r>
                        <a:rPr lang="en-US" sz="1400" u="none" strike="noStrike" dirty="0" smtClean="0">
                          <a:effectLst/>
                        </a:rPr>
                        <a:t>/L (m)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R=A/P (m)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129878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79466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129948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319877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530378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320414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187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273"/>
            <a:ext cx="12192000" cy="773723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Terrain Approximated Reach Average Hydraulic Properties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032" y="253224"/>
            <a:ext cx="3505968" cy="3582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433" y="3000572"/>
            <a:ext cx="3505968" cy="3582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433" y="253224"/>
            <a:ext cx="3505968" cy="3582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032" y="3000572"/>
            <a:ext cx="3505968" cy="35822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24184" y="6398188"/>
            <a:ext cx="5078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Need for input to reach scale hydraulic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3740" y="108082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Hydraulic Radius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2892" y="1080825"/>
            <a:ext cx="19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Wetted Perimeter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8852" y="3789127"/>
            <a:ext cx="165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Cross-sectional Area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36960" y="3862640"/>
            <a:ext cx="165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Width</a:t>
            </a:r>
          </a:p>
        </p:txBody>
      </p:sp>
    </p:spTree>
    <p:extLst>
      <p:ext uri="{BB962C8B-B14F-4D97-AF65-F5344CB8AC3E}">
        <p14:creationId xmlns:p14="http://schemas.microsoft.com/office/powerpoint/2010/main" val="41870184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 Catchment 5781289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879387"/>
            <a:ext cx="7636476" cy="45225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52651" y="1321357"/>
            <a:ext cx="363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black"/>
                </a:solidFill>
                <a:latin typeface="Arial"/>
                <a:ea typeface="ＭＳ Ｐゴシック"/>
              </a:rPr>
              <a:t>Eanes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 Creek, </a:t>
            </a:r>
            <a:r>
              <a:rPr lang="en-US" dirty="0" err="1">
                <a:solidFill>
                  <a:prstClr val="black"/>
                </a:solidFill>
                <a:latin typeface="Arial"/>
                <a:ea typeface="ＭＳ Ｐゴシック"/>
              </a:rPr>
              <a:t>Rollingwood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, Texas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2864" y="26282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dirty="0">
                <a:solidFill>
                  <a:srgbClr val="A3CA4B">
                    <a:lumMod val="50000"/>
                  </a:srgbClr>
                </a:solidFill>
                <a:latin typeface="Arial"/>
                <a:ea typeface="ＭＳ Ｐゴシック"/>
              </a:rPr>
              <a:t>Drainage area = 3.13 mi</a:t>
            </a:r>
            <a:r>
              <a:rPr lang="en-US" sz="2000" b="1" baseline="30000" dirty="0">
                <a:solidFill>
                  <a:srgbClr val="A3CA4B">
                    <a:lumMod val="50000"/>
                  </a:srgbClr>
                </a:solidFill>
                <a:latin typeface="Arial"/>
                <a:ea typeface="ＭＳ Ｐゴシック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4659" y="55111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dirty="0">
                <a:solidFill>
                  <a:srgbClr val="5EB4E6">
                    <a:lumMod val="50000"/>
                  </a:srgbClr>
                </a:solidFill>
                <a:latin typeface="Arial"/>
                <a:ea typeface="ＭＳ Ｐゴシック"/>
              </a:rPr>
              <a:t>Reach Length = 4.3 miles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5818" y="64705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2477630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Discharge Computation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503692"/>
            <a:ext cx="3996076" cy="2982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32" y="995381"/>
            <a:ext cx="3435185" cy="2576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70557" y="2085570"/>
                <a:ext cx="19957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1.49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B996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solidFill>
                            <a:srgbClr val="FAC15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557" y="2085570"/>
                <a:ext cx="1995739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221747" y="123598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Hydraulic Radius, </a:t>
            </a:r>
            <a:r>
              <a:rPr lang="en-US" dirty="0">
                <a:solidFill>
                  <a:srgbClr val="7030A0"/>
                </a:solidFill>
                <a:latin typeface="Arial"/>
                <a:ea typeface="ＭＳ Ｐゴシック"/>
              </a:rPr>
              <a:t>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2985" y="4491104"/>
            <a:ext cx="4435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B996D5">
                    <a:lumMod val="50000"/>
                  </a:srgbClr>
                </a:solidFill>
                <a:latin typeface="Arial"/>
                <a:ea typeface="ＭＳ Ｐゴシック"/>
              </a:rPr>
              <a:t>n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 = 0.035  Manning roughness of channel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/>
                <a:ea typeface="ＭＳ Ｐゴシック"/>
              </a:rPr>
              <a:t>S</a:t>
            </a:r>
            <a:r>
              <a:rPr lang="en-US" baseline="-25000" dirty="0">
                <a:solidFill>
                  <a:srgbClr val="FF0000"/>
                </a:solidFill>
                <a:latin typeface="Arial"/>
                <a:ea typeface="ＭＳ Ｐゴシック"/>
              </a:rPr>
              <a:t>o</a:t>
            </a: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 = 0.0163 Bed slope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46" y="3993948"/>
            <a:ext cx="3480071" cy="26100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8600" y="4200700"/>
            <a:ext cx="239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Cross section Area, </a:t>
            </a:r>
            <a:r>
              <a:rPr lang="en-US" dirty="0">
                <a:solidFill>
                  <a:srgbClr val="FAC15A">
                    <a:lumMod val="50000"/>
                  </a:srgbClr>
                </a:solidFill>
                <a:latin typeface="Arial"/>
                <a:ea typeface="ＭＳ Ｐゴシック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3606" y="360099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2060"/>
                </a:solidFill>
                <a:latin typeface="Arial"/>
                <a:ea typeface="ＭＳ Ｐゴシック"/>
              </a:rPr>
              <a:t>Flood Depth, h (</a:t>
            </a:r>
            <a:r>
              <a:rPr lang="en-US" i="1" dirty="0" err="1">
                <a:solidFill>
                  <a:srgbClr val="002060"/>
                </a:solidFill>
                <a:latin typeface="Arial"/>
                <a:ea typeface="ＭＳ Ｐゴシック"/>
              </a:rPr>
              <a:t>ft</a:t>
            </a:r>
            <a:r>
              <a:rPr lang="en-US" i="1" dirty="0">
                <a:solidFill>
                  <a:srgbClr val="002060"/>
                </a:solidFill>
                <a:latin typeface="Arial"/>
                <a:ea typeface="ＭＳ Ｐゴシック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7108" y="1596817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70C0"/>
                </a:solidFill>
                <a:latin typeface="Arial"/>
                <a:ea typeface="ＭＳ Ｐゴシック"/>
              </a:rPr>
              <a:t>Flood Discharge, Q (</a:t>
            </a:r>
            <a:r>
              <a:rPr lang="en-US" i="1" dirty="0" err="1">
                <a:solidFill>
                  <a:srgbClr val="0070C0"/>
                </a:solidFill>
                <a:latin typeface="Arial"/>
                <a:ea typeface="ＭＳ Ｐゴシック"/>
              </a:rPr>
              <a:t>cfs</a:t>
            </a:r>
            <a:r>
              <a:rPr lang="en-US" i="1" dirty="0">
                <a:solidFill>
                  <a:srgbClr val="0070C0"/>
                </a:solidFill>
                <a:latin typeface="Arial"/>
                <a:ea typeface="ＭＳ Ｐゴシック"/>
              </a:rPr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09801" y="5100488"/>
            <a:ext cx="4074341" cy="1680364"/>
            <a:chOff x="267364" y="4817362"/>
            <a:chExt cx="5104436" cy="2208816"/>
          </a:xfrm>
        </p:grpSpPr>
        <p:sp>
          <p:nvSpPr>
            <p:cNvPr id="13" name="Freeform 12"/>
            <p:cNvSpPr/>
            <p:nvPr/>
          </p:nvSpPr>
          <p:spPr>
            <a:xfrm>
              <a:off x="979207" y="5511377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67364" y="4817362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31967" y="511828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1386251" y="5071220"/>
              <a:ext cx="3674962" cy="1493134"/>
            </a:xfrm>
            <a:custGeom>
              <a:avLst/>
              <a:gdLst>
                <a:gd name="connsiteX0" fmla="*/ 0 w 3674962"/>
                <a:gd name="connsiteY0" fmla="*/ 0 h 1493134"/>
                <a:gd name="connsiteX1" fmla="*/ 555585 w 3674962"/>
                <a:gd name="connsiteY1" fmla="*/ 138896 h 1493134"/>
                <a:gd name="connsiteX2" fmla="*/ 2095018 w 3674962"/>
                <a:gd name="connsiteY2" fmla="*/ 694481 h 1493134"/>
                <a:gd name="connsiteX3" fmla="*/ 3061504 w 3674962"/>
                <a:gd name="connsiteY3" fmla="*/ 1111170 h 1493134"/>
                <a:gd name="connsiteX4" fmla="*/ 3674962 w 3674962"/>
                <a:gd name="connsiteY4" fmla="*/ 1493134 h 14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4962" h="1493134">
                  <a:moveTo>
                    <a:pt x="0" y="0"/>
                  </a:moveTo>
                  <a:cubicBezTo>
                    <a:pt x="103207" y="11574"/>
                    <a:pt x="206415" y="23149"/>
                    <a:pt x="555585" y="138896"/>
                  </a:cubicBezTo>
                  <a:cubicBezTo>
                    <a:pt x="904755" y="254643"/>
                    <a:pt x="1677365" y="532435"/>
                    <a:pt x="2095018" y="694481"/>
                  </a:cubicBezTo>
                  <a:cubicBezTo>
                    <a:pt x="2512671" y="856527"/>
                    <a:pt x="2798180" y="978061"/>
                    <a:pt x="3061504" y="1111170"/>
                  </a:cubicBezTo>
                  <a:cubicBezTo>
                    <a:pt x="3324828" y="1244279"/>
                    <a:pt x="3499895" y="1368706"/>
                    <a:pt x="3674962" y="1493134"/>
                  </a:cubicBezTo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32931" y="5061914"/>
              <a:ext cx="4457501" cy="1538935"/>
            </a:xfrm>
            <a:custGeom>
              <a:avLst/>
              <a:gdLst>
                <a:gd name="connsiteX0" fmla="*/ 0 w 4457501"/>
                <a:gd name="connsiteY0" fmla="*/ 57150 h 1538935"/>
                <a:gd name="connsiteX1" fmla="*/ 781050 w 4457501"/>
                <a:gd name="connsiteY1" fmla="*/ 0 h 1538935"/>
                <a:gd name="connsiteX2" fmla="*/ 1376363 w 4457501"/>
                <a:gd name="connsiteY2" fmla="*/ 152400 h 1538935"/>
                <a:gd name="connsiteX3" fmla="*/ 2033588 w 4457501"/>
                <a:gd name="connsiteY3" fmla="*/ 381000 h 1538935"/>
                <a:gd name="connsiteX4" fmla="*/ 2586038 w 4457501"/>
                <a:gd name="connsiteY4" fmla="*/ 614362 h 1538935"/>
                <a:gd name="connsiteX5" fmla="*/ 3571825 w 4457501"/>
                <a:gd name="connsiteY5" fmla="*/ 997955 h 1538935"/>
                <a:gd name="connsiteX6" fmla="*/ 4007482 w 4457501"/>
                <a:gd name="connsiteY6" fmla="*/ 1213390 h 1538935"/>
                <a:gd name="connsiteX7" fmla="*/ 4457501 w 4457501"/>
                <a:gd name="connsiteY7" fmla="*/ 1524573 h 1538935"/>
                <a:gd name="connsiteX8" fmla="*/ 3677149 w 4457501"/>
                <a:gd name="connsiteY8" fmla="*/ 1538935 h 1538935"/>
                <a:gd name="connsiteX9" fmla="*/ 3279792 w 4457501"/>
                <a:gd name="connsiteY9" fmla="*/ 1299564 h 1538935"/>
                <a:gd name="connsiteX10" fmla="*/ 2662213 w 4457501"/>
                <a:gd name="connsiteY10" fmla="*/ 993168 h 1538935"/>
                <a:gd name="connsiteX11" fmla="*/ 1958460 w 4457501"/>
                <a:gd name="connsiteY11" fmla="*/ 686772 h 1538935"/>
                <a:gd name="connsiteX12" fmla="*/ 1374393 w 4457501"/>
                <a:gd name="connsiteY12" fmla="*/ 485700 h 1538935"/>
                <a:gd name="connsiteX13" fmla="*/ 857350 w 4457501"/>
                <a:gd name="connsiteY13" fmla="*/ 303777 h 1538935"/>
                <a:gd name="connsiteX14" fmla="*/ 321157 w 4457501"/>
                <a:gd name="connsiteY14" fmla="*/ 107492 h 1538935"/>
                <a:gd name="connsiteX15" fmla="*/ 0 w 4457501"/>
                <a:gd name="connsiteY15" fmla="*/ 57150 h 153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57501" h="1538935">
                  <a:moveTo>
                    <a:pt x="0" y="57150"/>
                  </a:moveTo>
                  <a:lnTo>
                    <a:pt x="781050" y="0"/>
                  </a:lnTo>
                  <a:lnTo>
                    <a:pt x="1376363" y="152400"/>
                  </a:lnTo>
                  <a:lnTo>
                    <a:pt x="2033588" y="381000"/>
                  </a:lnTo>
                  <a:lnTo>
                    <a:pt x="2586038" y="614362"/>
                  </a:lnTo>
                  <a:lnTo>
                    <a:pt x="3571825" y="997955"/>
                  </a:lnTo>
                  <a:lnTo>
                    <a:pt x="4007482" y="1213390"/>
                  </a:lnTo>
                  <a:lnTo>
                    <a:pt x="4457501" y="1524573"/>
                  </a:lnTo>
                  <a:lnTo>
                    <a:pt x="3677149" y="1538935"/>
                  </a:lnTo>
                  <a:lnTo>
                    <a:pt x="3279792" y="1299564"/>
                  </a:lnTo>
                  <a:lnTo>
                    <a:pt x="2662213" y="993168"/>
                  </a:lnTo>
                  <a:lnTo>
                    <a:pt x="1958460" y="686772"/>
                  </a:lnTo>
                  <a:lnTo>
                    <a:pt x="1374393" y="485700"/>
                  </a:lnTo>
                  <a:lnTo>
                    <a:pt x="857350" y="303777"/>
                  </a:lnTo>
                  <a:lnTo>
                    <a:pt x="321157" y="107492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628650" y="5130461"/>
              <a:ext cx="3883632" cy="1803115"/>
            </a:xfrm>
            <a:custGeom>
              <a:avLst/>
              <a:gdLst>
                <a:gd name="connsiteX0" fmla="*/ 0 w 3883632"/>
                <a:gd name="connsiteY0" fmla="*/ 0 h 1803115"/>
                <a:gd name="connsiteX1" fmla="*/ 128427 w 3883632"/>
                <a:gd name="connsiteY1" fmla="*/ 184935 h 1803115"/>
                <a:gd name="connsiteX2" fmla="*/ 318499 w 3883632"/>
                <a:gd name="connsiteY2" fmla="*/ 375007 h 1803115"/>
                <a:gd name="connsiteX3" fmla="*/ 390418 w 3883632"/>
                <a:gd name="connsiteY3" fmla="*/ 385281 h 1803115"/>
                <a:gd name="connsiteX4" fmla="*/ 965771 w 3883632"/>
                <a:gd name="connsiteY4" fmla="*/ 559942 h 1803115"/>
                <a:gd name="connsiteX5" fmla="*/ 1469205 w 3883632"/>
                <a:gd name="connsiteY5" fmla="*/ 739740 h 1803115"/>
                <a:gd name="connsiteX6" fmla="*/ 1952090 w 3883632"/>
                <a:gd name="connsiteY6" fmla="*/ 909263 h 1803115"/>
                <a:gd name="connsiteX7" fmla="*/ 2327097 w 3883632"/>
                <a:gd name="connsiteY7" fmla="*/ 1037690 h 1803115"/>
                <a:gd name="connsiteX8" fmla="*/ 2851079 w 3883632"/>
                <a:gd name="connsiteY8" fmla="*/ 1238036 h 1803115"/>
                <a:gd name="connsiteX9" fmla="*/ 3231223 w 3883632"/>
                <a:gd name="connsiteY9" fmla="*/ 1433245 h 1803115"/>
                <a:gd name="connsiteX10" fmla="*/ 3637052 w 3883632"/>
                <a:gd name="connsiteY10" fmla="*/ 1613043 h 1803115"/>
                <a:gd name="connsiteX11" fmla="*/ 3883632 w 3883632"/>
                <a:gd name="connsiteY11" fmla="*/ 1803115 h 1803115"/>
                <a:gd name="connsiteX12" fmla="*/ 3678148 w 3883632"/>
                <a:gd name="connsiteY12" fmla="*/ 1479479 h 1803115"/>
                <a:gd name="connsiteX13" fmla="*/ 3369924 w 3883632"/>
                <a:gd name="connsiteY13" fmla="*/ 1279133 h 1803115"/>
                <a:gd name="connsiteX14" fmla="*/ 3025739 w 3883632"/>
                <a:gd name="connsiteY14" fmla="*/ 1104472 h 1803115"/>
                <a:gd name="connsiteX15" fmla="*/ 2707241 w 3883632"/>
                <a:gd name="connsiteY15" fmla="*/ 940086 h 1803115"/>
                <a:gd name="connsiteX16" fmla="*/ 2208944 w 3883632"/>
                <a:gd name="connsiteY16" fmla="*/ 734603 h 1803115"/>
                <a:gd name="connsiteX17" fmla="*/ 1571946 w 3883632"/>
                <a:gd name="connsiteY17" fmla="*/ 477749 h 1803115"/>
                <a:gd name="connsiteX18" fmla="*/ 1222625 w 3883632"/>
                <a:gd name="connsiteY18" fmla="*/ 354459 h 1803115"/>
                <a:gd name="connsiteX19" fmla="*/ 775699 w 3883632"/>
                <a:gd name="connsiteY19" fmla="*/ 215758 h 1803115"/>
                <a:gd name="connsiteX20" fmla="*/ 410966 w 3883632"/>
                <a:gd name="connsiteY20" fmla="*/ 71919 h 1803115"/>
                <a:gd name="connsiteX21" fmla="*/ 0 w 3883632"/>
                <a:gd name="connsiteY21" fmla="*/ 0 h 180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83632" h="1803115">
                  <a:moveTo>
                    <a:pt x="0" y="0"/>
                  </a:moveTo>
                  <a:lnTo>
                    <a:pt x="128427" y="184935"/>
                  </a:lnTo>
                  <a:lnTo>
                    <a:pt x="318499" y="375007"/>
                  </a:lnTo>
                  <a:lnTo>
                    <a:pt x="390418" y="385281"/>
                  </a:lnTo>
                  <a:lnTo>
                    <a:pt x="965771" y="559942"/>
                  </a:lnTo>
                  <a:lnTo>
                    <a:pt x="1469205" y="739740"/>
                  </a:lnTo>
                  <a:lnTo>
                    <a:pt x="1952090" y="909263"/>
                  </a:lnTo>
                  <a:lnTo>
                    <a:pt x="2327097" y="1037690"/>
                  </a:lnTo>
                  <a:lnTo>
                    <a:pt x="2851079" y="1238036"/>
                  </a:lnTo>
                  <a:lnTo>
                    <a:pt x="3231223" y="1433245"/>
                  </a:lnTo>
                  <a:lnTo>
                    <a:pt x="3637052" y="1613043"/>
                  </a:lnTo>
                  <a:lnTo>
                    <a:pt x="3883632" y="1803115"/>
                  </a:lnTo>
                  <a:lnTo>
                    <a:pt x="3678148" y="1479479"/>
                  </a:lnTo>
                  <a:lnTo>
                    <a:pt x="3369924" y="1279133"/>
                  </a:lnTo>
                  <a:lnTo>
                    <a:pt x="3025739" y="1104472"/>
                  </a:lnTo>
                  <a:lnTo>
                    <a:pt x="2707241" y="940086"/>
                  </a:lnTo>
                  <a:lnTo>
                    <a:pt x="2208944" y="734603"/>
                  </a:lnTo>
                  <a:lnTo>
                    <a:pt x="1571946" y="477749"/>
                  </a:lnTo>
                  <a:lnTo>
                    <a:pt x="1222625" y="354459"/>
                  </a:lnTo>
                  <a:lnTo>
                    <a:pt x="775699" y="215758"/>
                  </a:lnTo>
                  <a:lnTo>
                    <a:pt x="410966" y="71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318503" y="6580548"/>
              <a:ext cx="769717" cy="445625"/>
            </a:xfrm>
            <a:custGeom>
              <a:avLst/>
              <a:gdLst>
                <a:gd name="connsiteX0" fmla="*/ 0 w 769717"/>
                <a:gd name="connsiteY0" fmla="*/ 28937 h 445625"/>
                <a:gd name="connsiteX1" fmla="*/ 133109 w 769717"/>
                <a:gd name="connsiteY1" fmla="*/ 243069 h 445625"/>
                <a:gd name="connsiteX2" fmla="*/ 243069 w 769717"/>
                <a:gd name="connsiteY2" fmla="*/ 376177 h 445625"/>
                <a:gd name="connsiteX3" fmla="*/ 358815 w 769717"/>
                <a:gd name="connsiteY3" fmla="*/ 445625 h 445625"/>
                <a:gd name="connsiteX4" fmla="*/ 474562 w 769717"/>
                <a:gd name="connsiteY4" fmla="*/ 399327 h 445625"/>
                <a:gd name="connsiteX5" fmla="*/ 567160 w 769717"/>
                <a:gd name="connsiteY5" fmla="*/ 300942 h 445625"/>
                <a:gd name="connsiteX6" fmla="*/ 694481 w 769717"/>
                <a:gd name="connsiteY6" fmla="*/ 121534 h 445625"/>
                <a:gd name="connsiteX7" fmla="*/ 769717 w 769717"/>
                <a:gd name="connsiteY7" fmla="*/ 0 h 445625"/>
                <a:gd name="connsiteX8" fmla="*/ 0 w 769717"/>
                <a:gd name="connsiteY8" fmla="*/ 28937 h 44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9717" h="445625">
                  <a:moveTo>
                    <a:pt x="0" y="28937"/>
                  </a:moveTo>
                  <a:lnTo>
                    <a:pt x="133109" y="243069"/>
                  </a:lnTo>
                  <a:lnTo>
                    <a:pt x="243069" y="376177"/>
                  </a:lnTo>
                  <a:lnTo>
                    <a:pt x="358815" y="445625"/>
                  </a:lnTo>
                  <a:lnTo>
                    <a:pt x="474562" y="399327"/>
                  </a:lnTo>
                  <a:lnTo>
                    <a:pt x="567160" y="300942"/>
                  </a:lnTo>
                  <a:lnTo>
                    <a:pt x="694481" y="121534"/>
                  </a:lnTo>
                  <a:lnTo>
                    <a:pt x="769717" y="0"/>
                  </a:lnTo>
                  <a:lnTo>
                    <a:pt x="0" y="28937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959688" y="6333650"/>
              <a:ext cx="1412112" cy="692528"/>
            </a:xfrm>
            <a:custGeom>
              <a:avLst/>
              <a:gdLst>
                <a:gd name="connsiteX0" fmla="*/ 0 w 2583458"/>
                <a:gd name="connsiteY0" fmla="*/ 0 h 1022407"/>
                <a:gd name="connsiteX1" fmla="*/ 462988 w 2583458"/>
                <a:gd name="connsiteY1" fmla="*/ 156258 h 1022407"/>
                <a:gd name="connsiteX2" fmla="*/ 723418 w 2583458"/>
                <a:gd name="connsiteY2" fmla="*/ 538223 h 1022407"/>
                <a:gd name="connsiteX3" fmla="*/ 1105383 w 2583458"/>
                <a:gd name="connsiteY3" fmla="*/ 954912 h 1022407"/>
                <a:gd name="connsiteX4" fmla="*/ 1475772 w 2583458"/>
                <a:gd name="connsiteY4" fmla="*/ 978061 h 1022407"/>
                <a:gd name="connsiteX5" fmla="*/ 1961909 w 2583458"/>
                <a:gd name="connsiteY5" fmla="*/ 520861 h 1022407"/>
                <a:gd name="connsiteX6" fmla="*/ 2181828 w 2583458"/>
                <a:gd name="connsiteY6" fmla="*/ 243069 h 1022407"/>
                <a:gd name="connsiteX7" fmla="*/ 2546431 w 2583458"/>
                <a:gd name="connsiteY7" fmla="*/ 109960 h 1022407"/>
                <a:gd name="connsiteX8" fmla="*/ 2552218 w 2583458"/>
                <a:gd name="connsiteY8" fmla="*/ 121534 h 1022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3458" h="1022407">
                  <a:moveTo>
                    <a:pt x="0" y="0"/>
                  </a:moveTo>
                  <a:cubicBezTo>
                    <a:pt x="171209" y="33277"/>
                    <a:pt x="342418" y="66554"/>
                    <a:pt x="462988" y="156258"/>
                  </a:cubicBezTo>
                  <a:cubicBezTo>
                    <a:pt x="583558" y="245962"/>
                    <a:pt x="616352" y="405114"/>
                    <a:pt x="723418" y="538223"/>
                  </a:cubicBezTo>
                  <a:cubicBezTo>
                    <a:pt x="830484" y="671332"/>
                    <a:pt x="979991" y="881606"/>
                    <a:pt x="1105383" y="954912"/>
                  </a:cubicBezTo>
                  <a:cubicBezTo>
                    <a:pt x="1230775" y="1028218"/>
                    <a:pt x="1333018" y="1050403"/>
                    <a:pt x="1475772" y="978061"/>
                  </a:cubicBezTo>
                  <a:cubicBezTo>
                    <a:pt x="1618526" y="905719"/>
                    <a:pt x="1844233" y="643360"/>
                    <a:pt x="1961909" y="520861"/>
                  </a:cubicBezTo>
                  <a:cubicBezTo>
                    <a:pt x="2079585" y="398362"/>
                    <a:pt x="2084408" y="311552"/>
                    <a:pt x="2181828" y="243069"/>
                  </a:cubicBezTo>
                  <a:cubicBezTo>
                    <a:pt x="2279248" y="174586"/>
                    <a:pt x="2484699" y="130216"/>
                    <a:pt x="2546431" y="109960"/>
                  </a:cubicBezTo>
                  <a:cubicBezTo>
                    <a:pt x="2608163" y="89704"/>
                    <a:pt x="2580190" y="105619"/>
                    <a:pt x="2552218" y="121534"/>
                  </a:cubicBez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25818" y="64705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1091544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Rating Curve for </a:t>
            </a:r>
            <a:r>
              <a:rPr lang="en-US" dirty="0" err="1" smtClean="0"/>
              <a:t>Eanes</a:t>
            </a:r>
            <a:r>
              <a:rPr lang="en-US" dirty="0" smtClean="0"/>
              <a:t> Creek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2596753" y="1357290"/>
          <a:ext cx="6998494" cy="4586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H="1" flipV="1">
            <a:off x="5144531" y="3385751"/>
            <a:ext cx="24713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377514" y="3385751"/>
            <a:ext cx="176701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4530" y="4148774"/>
            <a:ext cx="536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A3CA4B">
                    <a:lumMod val="75000"/>
                  </a:srgbClr>
                </a:solidFill>
                <a:latin typeface="Arial"/>
                <a:ea typeface="ＭＳ Ｐゴシック"/>
              </a:rPr>
              <a:t>Forecast Discharge, Q, from National Water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52802" y="301641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002060"/>
                </a:solidFill>
                <a:latin typeface="Arial"/>
                <a:ea typeface="ＭＳ Ｐゴシック"/>
              </a:rPr>
              <a:t>Flood Depth, y (</a:t>
            </a:r>
            <a:r>
              <a:rPr lang="en-US" i="1" dirty="0" err="1">
                <a:solidFill>
                  <a:srgbClr val="002060"/>
                </a:solidFill>
                <a:latin typeface="Arial"/>
                <a:ea typeface="ＭＳ Ｐゴシック"/>
              </a:rPr>
              <a:t>ft</a:t>
            </a:r>
            <a:r>
              <a:rPr lang="en-US" i="1" dirty="0">
                <a:solidFill>
                  <a:srgbClr val="002060"/>
                </a:solidFill>
                <a:latin typeface="Arial"/>
                <a:ea typeface="ＭＳ Ｐゴシック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88634" y="3385752"/>
                <a:ext cx="1995739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1.49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B996D5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i="1">
                          <a:solidFill>
                            <a:srgbClr val="FAC15A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/>
                  <a:ea typeface="ＭＳ Ｐゴシック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634" y="3385752"/>
                <a:ext cx="1995739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625818" y="64705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25507135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74638"/>
            <a:ext cx="115189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Decompose computation by </a:t>
            </a:r>
            <a:r>
              <a:rPr lang="en-US" dirty="0" smtClean="0"/>
              <a:t>catchments or </a:t>
            </a:r>
            <a:r>
              <a:rPr lang="en-US" dirty="0" smtClean="0"/>
              <a:t>River Corridor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682680" y="673100"/>
            <a:ext cx="7303886" cy="5277729"/>
            <a:chOff x="2796980" y="1296278"/>
            <a:chExt cx="6300861" cy="45529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73591" y="3306054"/>
              <a:ext cx="3524250" cy="254317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63855" y="1585595"/>
              <a:ext cx="2381250" cy="2514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58025" y="1899921"/>
              <a:ext cx="2314575" cy="22002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6980" y="1296278"/>
              <a:ext cx="3333750" cy="401955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295519" y="5455402"/>
            <a:ext cx="40751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Parallel computation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High resolution in some </a:t>
            </a:r>
            <a:r>
              <a:rPr lang="en-US" sz="2000" dirty="0" smtClean="0">
                <a:solidFill>
                  <a:schemeClr val="tx2"/>
                </a:solidFill>
              </a:rPr>
              <a:t>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Incremental refinement of DEM</a:t>
            </a: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Incremental improvement</a:t>
            </a:r>
          </a:p>
        </p:txBody>
      </p:sp>
    </p:spTree>
    <p:extLst>
      <p:ext uri="{BB962C8B-B14F-4D97-AF65-F5344CB8AC3E}">
        <p14:creationId xmlns:p14="http://schemas.microsoft.com/office/powerpoint/2010/main" val="1346069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4674"/>
            <a:ext cx="12192000" cy="1129128"/>
          </a:xfrm>
        </p:spPr>
        <p:txBody>
          <a:bodyPr>
            <a:normAutofit/>
          </a:bodyPr>
          <a:lstStyle/>
          <a:p>
            <a:pPr algn="ctr"/>
            <a:r>
              <a:rPr lang="en-US" sz="2400" b="0" dirty="0" smtClean="0"/>
              <a:t>Conditioning the DEM by Obstacle Removal or “etching” </a:t>
            </a:r>
            <a:r>
              <a:rPr lang="en-US" sz="2400" b="0" dirty="0"/>
              <a:t>using </a:t>
            </a:r>
            <a:r>
              <a:rPr lang="en-US" sz="2400" b="0" dirty="0" smtClean="0"/>
              <a:t>Vector Stream Information</a:t>
            </a:r>
            <a:endParaRPr lang="en-US" sz="2400" b="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6696" y="3796474"/>
          <a:ext cx="2032000" cy="1809750"/>
        </p:xfrm>
        <a:graphic>
          <a:graphicData uri="http://schemas.openxmlformats.org/drawingml/2006/table">
            <a:tbl>
              <a:tblPr/>
              <a:tblGrid>
                <a:gridCol w="406400">
                  <a:extLst>
                    <a:ext uri="{9D8B030D-6E8A-4147-A177-3AD203B41FA5}">
                      <a16:colId xmlns:a16="http://schemas.microsoft.com/office/drawing/2014/main" val="213640727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9583072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7001134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409696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7652887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0176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3572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84746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266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349369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47" y="1600199"/>
            <a:ext cx="2336479" cy="1899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558" y="1600199"/>
            <a:ext cx="2348279" cy="1899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993" y="1600199"/>
            <a:ext cx="2286873" cy="189986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204774" y="3796474"/>
          <a:ext cx="2032000" cy="1812084"/>
        </p:xfrm>
        <a:graphic>
          <a:graphicData uri="http://schemas.openxmlformats.org/drawingml/2006/table">
            <a:tbl>
              <a:tblPr/>
              <a:tblGrid>
                <a:gridCol w="406400">
                  <a:extLst>
                    <a:ext uri="{9D8B030D-6E8A-4147-A177-3AD203B41FA5}">
                      <a16:colId xmlns:a16="http://schemas.microsoft.com/office/drawing/2014/main" val="213640727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9583072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7001134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409696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7652887"/>
                    </a:ext>
                  </a:extLst>
                </a:gridCol>
              </a:tblGrid>
              <a:tr h="3642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0176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3572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84746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266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349369"/>
                  </a:ext>
                </a:extLst>
              </a:tr>
            </a:tbl>
          </a:graphicData>
        </a:graphic>
      </p:graphicFrame>
      <p:sp>
        <p:nvSpPr>
          <p:cNvPr id="13" name="Freeform 12"/>
          <p:cNvSpPr/>
          <p:nvPr/>
        </p:nvSpPr>
        <p:spPr bwMode="auto">
          <a:xfrm>
            <a:off x="4972169" y="4661065"/>
            <a:ext cx="2198669" cy="1006867"/>
          </a:xfrm>
          <a:custGeom>
            <a:avLst/>
            <a:gdLst>
              <a:gd name="connsiteX0" fmla="*/ 0 w 2198669"/>
              <a:gd name="connsiteY0" fmla="*/ 1006867 h 1006867"/>
              <a:gd name="connsiteX1" fmla="*/ 184934 w 2198669"/>
              <a:gd name="connsiteY1" fmla="*/ 904126 h 1006867"/>
              <a:gd name="connsiteX2" fmla="*/ 215757 w 2198669"/>
              <a:gd name="connsiteY2" fmla="*/ 852755 h 1006867"/>
              <a:gd name="connsiteX3" fmla="*/ 246579 w 2198669"/>
              <a:gd name="connsiteY3" fmla="*/ 832207 h 1006867"/>
              <a:gd name="connsiteX4" fmla="*/ 318498 w 2198669"/>
              <a:gd name="connsiteY4" fmla="*/ 760288 h 1006867"/>
              <a:gd name="connsiteX5" fmla="*/ 390418 w 2198669"/>
              <a:gd name="connsiteY5" fmla="*/ 678094 h 1006867"/>
              <a:gd name="connsiteX6" fmla="*/ 421240 w 2198669"/>
              <a:gd name="connsiteY6" fmla="*/ 657546 h 1006867"/>
              <a:gd name="connsiteX7" fmla="*/ 503433 w 2198669"/>
              <a:gd name="connsiteY7" fmla="*/ 595901 h 1006867"/>
              <a:gd name="connsiteX8" fmla="*/ 523982 w 2198669"/>
              <a:gd name="connsiteY8" fmla="*/ 575353 h 1006867"/>
              <a:gd name="connsiteX9" fmla="*/ 544530 w 2198669"/>
              <a:gd name="connsiteY9" fmla="*/ 544530 h 1006867"/>
              <a:gd name="connsiteX10" fmla="*/ 575352 w 2198669"/>
              <a:gd name="connsiteY10" fmla="*/ 523982 h 1006867"/>
              <a:gd name="connsiteX11" fmla="*/ 616449 w 2198669"/>
              <a:gd name="connsiteY11" fmla="*/ 482885 h 1006867"/>
              <a:gd name="connsiteX12" fmla="*/ 647271 w 2198669"/>
              <a:gd name="connsiteY12" fmla="*/ 452063 h 1006867"/>
              <a:gd name="connsiteX13" fmla="*/ 678094 w 2198669"/>
              <a:gd name="connsiteY13" fmla="*/ 431515 h 1006867"/>
              <a:gd name="connsiteX14" fmla="*/ 698642 w 2198669"/>
              <a:gd name="connsiteY14" fmla="*/ 410966 h 1006867"/>
              <a:gd name="connsiteX15" fmla="*/ 729465 w 2198669"/>
              <a:gd name="connsiteY15" fmla="*/ 400692 h 1006867"/>
              <a:gd name="connsiteX16" fmla="*/ 791110 w 2198669"/>
              <a:gd name="connsiteY16" fmla="*/ 328773 h 1006867"/>
              <a:gd name="connsiteX17" fmla="*/ 821932 w 2198669"/>
              <a:gd name="connsiteY17" fmla="*/ 308225 h 1006867"/>
              <a:gd name="connsiteX18" fmla="*/ 863029 w 2198669"/>
              <a:gd name="connsiteY18" fmla="*/ 267128 h 1006867"/>
              <a:gd name="connsiteX19" fmla="*/ 883577 w 2198669"/>
              <a:gd name="connsiteY19" fmla="*/ 236306 h 1006867"/>
              <a:gd name="connsiteX20" fmla="*/ 914400 w 2198669"/>
              <a:gd name="connsiteY20" fmla="*/ 226032 h 1006867"/>
              <a:gd name="connsiteX21" fmla="*/ 934948 w 2198669"/>
              <a:gd name="connsiteY21" fmla="*/ 195209 h 1006867"/>
              <a:gd name="connsiteX22" fmla="*/ 965770 w 2198669"/>
              <a:gd name="connsiteY22" fmla="*/ 174661 h 1006867"/>
              <a:gd name="connsiteX23" fmla="*/ 1017141 w 2198669"/>
              <a:gd name="connsiteY23" fmla="*/ 133564 h 1006867"/>
              <a:gd name="connsiteX24" fmla="*/ 1037689 w 2198669"/>
              <a:gd name="connsiteY24" fmla="*/ 102742 h 1006867"/>
              <a:gd name="connsiteX25" fmla="*/ 1068512 w 2198669"/>
              <a:gd name="connsiteY25" fmla="*/ 92467 h 1006867"/>
              <a:gd name="connsiteX26" fmla="*/ 1160979 w 2198669"/>
              <a:gd name="connsiteY26" fmla="*/ 51371 h 1006867"/>
              <a:gd name="connsiteX27" fmla="*/ 1243173 w 2198669"/>
              <a:gd name="connsiteY27" fmla="*/ 30823 h 1006867"/>
              <a:gd name="connsiteX28" fmla="*/ 1315092 w 2198669"/>
              <a:gd name="connsiteY28" fmla="*/ 10274 h 1006867"/>
              <a:gd name="connsiteX29" fmla="*/ 1407559 w 2198669"/>
              <a:gd name="connsiteY29" fmla="*/ 0 h 1006867"/>
              <a:gd name="connsiteX30" fmla="*/ 1623316 w 2198669"/>
              <a:gd name="connsiteY30" fmla="*/ 10274 h 1006867"/>
              <a:gd name="connsiteX31" fmla="*/ 1664413 w 2198669"/>
              <a:gd name="connsiteY31" fmla="*/ 20548 h 1006867"/>
              <a:gd name="connsiteX32" fmla="*/ 1777429 w 2198669"/>
              <a:gd name="connsiteY32" fmla="*/ 41097 h 1006867"/>
              <a:gd name="connsiteX33" fmla="*/ 1869896 w 2198669"/>
              <a:gd name="connsiteY33" fmla="*/ 71919 h 1006867"/>
              <a:gd name="connsiteX34" fmla="*/ 1900719 w 2198669"/>
              <a:gd name="connsiteY34" fmla="*/ 82193 h 1006867"/>
              <a:gd name="connsiteX35" fmla="*/ 1952089 w 2198669"/>
              <a:gd name="connsiteY35" fmla="*/ 92467 h 1006867"/>
              <a:gd name="connsiteX36" fmla="*/ 1982912 w 2198669"/>
              <a:gd name="connsiteY36" fmla="*/ 102742 h 1006867"/>
              <a:gd name="connsiteX37" fmla="*/ 2198669 w 2198669"/>
              <a:gd name="connsiteY37" fmla="*/ 113016 h 100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98669" h="1006867">
                <a:moveTo>
                  <a:pt x="0" y="1006867"/>
                </a:moveTo>
                <a:cubicBezTo>
                  <a:pt x="61645" y="972620"/>
                  <a:pt x="124464" y="940408"/>
                  <a:pt x="184934" y="904126"/>
                </a:cubicBezTo>
                <a:cubicBezTo>
                  <a:pt x="227902" y="878345"/>
                  <a:pt x="185917" y="890056"/>
                  <a:pt x="215757" y="852755"/>
                </a:cubicBezTo>
                <a:cubicBezTo>
                  <a:pt x="223471" y="843113"/>
                  <a:pt x="236305" y="839056"/>
                  <a:pt x="246579" y="832207"/>
                </a:cubicBezTo>
                <a:cubicBezTo>
                  <a:pt x="293683" y="761551"/>
                  <a:pt x="264247" y="778372"/>
                  <a:pt x="318498" y="760288"/>
                </a:cubicBezTo>
                <a:cubicBezTo>
                  <a:pt x="340221" y="727704"/>
                  <a:pt x="354357" y="702135"/>
                  <a:pt x="390418" y="678094"/>
                </a:cubicBezTo>
                <a:cubicBezTo>
                  <a:pt x="400692" y="671245"/>
                  <a:pt x="411947" y="665677"/>
                  <a:pt x="421240" y="657546"/>
                </a:cubicBezTo>
                <a:cubicBezTo>
                  <a:pt x="493891" y="593977"/>
                  <a:pt x="443545" y="615864"/>
                  <a:pt x="503433" y="595901"/>
                </a:cubicBezTo>
                <a:cubicBezTo>
                  <a:pt x="510283" y="589052"/>
                  <a:pt x="517931" y="582917"/>
                  <a:pt x="523982" y="575353"/>
                </a:cubicBezTo>
                <a:cubicBezTo>
                  <a:pt x="531696" y="565711"/>
                  <a:pt x="535799" y="553262"/>
                  <a:pt x="544530" y="544530"/>
                </a:cubicBezTo>
                <a:cubicBezTo>
                  <a:pt x="553261" y="535799"/>
                  <a:pt x="565977" y="532018"/>
                  <a:pt x="575352" y="523982"/>
                </a:cubicBezTo>
                <a:cubicBezTo>
                  <a:pt x="590061" y="511374"/>
                  <a:pt x="602750" y="496584"/>
                  <a:pt x="616449" y="482885"/>
                </a:cubicBezTo>
                <a:cubicBezTo>
                  <a:pt x="626723" y="472611"/>
                  <a:pt x="635181" y="460122"/>
                  <a:pt x="647271" y="452063"/>
                </a:cubicBezTo>
                <a:cubicBezTo>
                  <a:pt x="657545" y="445214"/>
                  <a:pt x="668452" y="439229"/>
                  <a:pt x="678094" y="431515"/>
                </a:cubicBezTo>
                <a:cubicBezTo>
                  <a:pt x="685658" y="425464"/>
                  <a:pt x="690336" y="415950"/>
                  <a:pt x="698642" y="410966"/>
                </a:cubicBezTo>
                <a:cubicBezTo>
                  <a:pt x="707929" y="405394"/>
                  <a:pt x="719191" y="404117"/>
                  <a:pt x="729465" y="400692"/>
                </a:cubicBezTo>
                <a:cubicBezTo>
                  <a:pt x="748056" y="372806"/>
                  <a:pt x="761213" y="348704"/>
                  <a:pt x="791110" y="328773"/>
                </a:cubicBezTo>
                <a:cubicBezTo>
                  <a:pt x="801384" y="321924"/>
                  <a:pt x="812557" y="316261"/>
                  <a:pt x="821932" y="308225"/>
                </a:cubicBezTo>
                <a:cubicBezTo>
                  <a:pt x="836641" y="295617"/>
                  <a:pt x="852283" y="283248"/>
                  <a:pt x="863029" y="267128"/>
                </a:cubicBezTo>
                <a:cubicBezTo>
                  <a:pt x="869878" y="256854"/>
                  <a:pt x="873935" y="244020"/>
                  <a:pt x="883577" y="236306"/>
                </a:cubicBezTo>
                <a:cubicBezTo>
                  <a:pt x="892034" y="229541"/>
                  <a:pt x="904126" y="229457"/>
                  <a:pt x="914400" y="226032"/>
                </a:cubicBezTo>
                <a:cubicBezTo>
                  <a:pt x="921249" y="215758"/>
                  <a:pt x="926217" y="203941"/>
                  <a:pt x="934948" y="195209"/>
                </a:cubicBezTo>
                <a:cubicBezTo>
                  <a:pt x="943679" y="186478"/>
                  <a:pt x="956128" y="182375"/>
                  <a:pt x="965770" y="174661"/>
                </a:cubicBezTo>
                <a:cubicBezTo>
                  <a:pt x="1038968" y="116102"/>
                  <a:pt x="922277" y="196807"/>
                  <a:pt x="1017141" y="133564"/>
                </a:cubicBezTo>
                <a:cubicBezTo>
                  <a:pt x="1023990" y="123290"/>
                  <a:pt x="1028047" y="110456"/>
                  <a:pt x="1037689" y="102742"/>
                </a:cubicBezTo>
                <a:cubicBezTo>
                  <a:pt x="1046146" y="95976"/>
                  <a:pt x="1058825" y="97310"/>
                  <a:pt x="1068512" y="92467"/>
                </a:cubicBezTo>
                <a:cubicBezTo>
                  <a:pt x="1166193" y="43626"/>
                  <a:pt x="1001953" y="104378"/>
                  <a:pt x="1160979" y="51371"/>
                </a:cubicBezTo>
                <a:cubicBezTo>
                  <a:pt x="1231444" y="27883"/>
                  <a:pt x="1143974" y="55624"/>
                  <a:pt x="1243173" y="30823"/>
                </a:cubicBezTo>
                <a:cubicBezTo>
                  <a:pt x="1286148" y="20079"/>
                  <a:pt x="1265109" y="17964"/>
                  <a:pt x="1315092" y="10274"/>
                </a:cubicBezTo>
                <a:cubicBezTo>
                  <a:pt x="1345743" y="5558"/>
                  <a:pt x="1376737" y="3425"/>
                  <a:pt x="1407559" y="0"/>
                </a:cubicBezTo>
                <a:cubicBezTo>
                  <a:pt x="1479478" y="3425"/>
                  <a:pt x="1551545" y="4532"/>
                  <a:pt x="1623316" y="10274"/>
                </a:cubicBezTo>
                <a:cubicBezTo>
                  <a:pt x="1637392" y="11400"/>
                  <a:pt x="1650629" y="17485"/>
                  <a:pt x="1664413" y="20548"/>
                </a:cubicBezTo>
                <a:cubicBezTo>
                  <a:pt x="1707509" y="30125"/>
                  <a:pt x="1732798" y="33659"/>
                  <a:pt x="1777429" y="41097"/>
                </a:cubicBezTo>
                <a:lnTo>
                  <a:pt x="1869896" y="71919"/>
                </a:lnTo>
                <a:cubicBezTo>
                  <a:pt x="1880170" y="75344"/>
                  <a:pt x="1890099" y="80069"/>
                  <a:pt x="1900719" y="82193"/>
                </a:cubicBezTo>
                <a:cubicBezTo>
                  <a:pt x="1917842" y="85618"/>
                  <a:pt x="1935148" y="88232"/>
                  <a:pt x="1952089" y="92467"/>
                </a:cubicBezTo>
                <a:cubicBezTo>
                  <a:pt x="1962596" y="95094"/>
                  <a:pt x="1972257" y="100805"/>
                  <a:pt x="1982912" y="102742"/>
                </a:cubicBezTo>
                <a:cubicBezTo>
                  <a:pt x="2069788" y="118538"/>
                  <a:pt x="2101177" y="113016"/>
                  <a:pt x="2198669" y="113016"/>
                </a:cubicBezTo>
              </a:path>
            </a:pathLst>
          </a:custGeom>
          <a:noFill/>
          <a:ln w="28575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8128839" y="3796474"/>
          <a:ext cx="2032000" cy="1809750"/>
        </p:xfrm>
        <a:graphic>
          <a:graphicData uri="http://schemas.openxmlformats.org/drawingml/2006/table">
            <a:tbl>
              <a:tblPr/>
              <a:tblGrid>
                <a:gridCol w="406400">
                  <a:extLst>
                    <a:ext uri="{9D8B030D-6E8A-4147-A177-3AD203B41FA5}">
                      <a16:colId xmlns:a16="http://schemas.microsoft.com/office/drawing/2014/main" val="2136407274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39583072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700113457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409696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1947652887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0176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3572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84746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266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349369"/>
                  </a:ext>
                </a:extLst>
              </a:tr>
            </a:tbl>
          </a:graphicData>
        </a:graphic>
      </p:graphicFrame>
      <p:sp>
        <p:nvSpPr>
          <p:cNvPr id="16" name="Oval 15"/>
          <p:cNvSpPr/>
          <p:nvPr/>
        </p:nvSpPr>
        <p:spPr bwMode="auto">
          <a:xfrm>
            <a:off x="5931614" y="4540964"/>
            <a:ext cx="287677" cy="297951"/>
          </a:xfrm>
          <a:prstGeom prst="ellipse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376316" y="4540963"/>
            <a:ext cx="287677" cy="297951"/>
          </a:xfrm>
          <a:prstGeom prst="ellipse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388439" y="12583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7AC2"/>
                </a:solidFill>
                <a:cs typeface="Avenir LT Std 85 Heavy"/>
              </a:rPr>
              <a:t>Digital Elevation Model Quality Details</a:t>
            </a:r>
            <a:endParaRPr lang="en-US" sz="2800" b="1" dirty="0">
              <a:solidFill>
                <a:srgbClr val="007AC2"/>
              </a:solidFill>
              <a:cs typeface="Avenir LT Std 85 Heavy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569" y="5788033"/>
            <a:ext cx="10240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Obstacles, like this railroad that are present in DEM are removed tracing down NHD HR streams ensuring that elevation never increases along a stream.</a:t>
            </a:r>
          </a:p>
        </p:txBody>
      </p:sp>
    </p:spTree>
    <p:extLst>
      <p:ext uri="{BB962C8B-B14F-4D97-AF65-F5344CB8AC3E}">
        <p14:creationId xmlns:p14="http://schemas.microsoft.com/office/powerpoint/2010/main" val="3017971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Obstacle Removal “Etch in” Workflow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9900" y="1219201"/>
            <a:ext cx="9194476" cy="501675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Rasterize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NHDPlus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HR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flowline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Lower the elevation of stream cells on DEM by 100m;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Remove pits on the burned DEM;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Derive D8 flow direction on the pit-removed DEM;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Keep D8 flow direction on stream cells only;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Call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TauDEM:flowdircond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to burn the original DEM</a:t>
            </a:r>
          </a:p>
          <a:p>
            <a:pPr marL="800100" lvl="1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Identify ‘top cells’ which are on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NHDPlus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HR streams, have D8 direction, and are not downstream cells. Put them in a queue;</a:t>
            </a:r>
          </a:p>
          <a:p>
            <a:pPr marL="800100" lvl="1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For each cell in the queue:</a:t>
            </a:r>
          </a:p>
          <a:p>
            <a:pPr marL="1257300" lvl="2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If the elevation is higher than its neighbors, level the elevation with neighbors;</a:t>
            </a:r>
          </a:p>
          <a:p>
            <a:pPr marL="1257300" lvl="2" indent="-342900">
              <a:buAutoNum type="arabicPeriod"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If above step makes any of the neighboring cell a non-downstream cell, add the neighboring cell to the queue. This step propagates the burn-in until the upstream connects to the downstream.</a:t>
            </a:r>
          </a:p>
        </p:txBody>
      </p:sp>
    </p:spTree>
    <p:extLst>
      <p:ext uri="{BB962C8B-B14F-4D97-AF65-F5344CB8AC3E}">
        <p14:creationId xmlns:p14="http://schemas.microsoft.com/office/powerpoint/2010/main" val="1219483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Effect of obstacle removal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259" t="14052" b="7894"/>
          <a:stretch/>
        </p:blipFill>
        <p:spPr>
          <a:xfrm>
            <a:off x="2033958" y="1367076"/>
            <a:ext cx="3673891" cy="3829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579" t="13609" b="10767"/>
          <a:stretch/>
        </p:blipFill>
        <p:spPr>
          <a:xfrm>
            <a:off x="6333398" y="1367077"/>
            <a:ext cx="3683977" cy="38115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689955" y="2434077"/>
            <a:ext cx="1222131" cy="1397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0756" y="1037763"/>
            <a:ext cx="914400" cy="38580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Before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5010" y="1020705"/>
            <a:ext cx="914400" cy="38580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After</a:t>
            </a:r>
          </a:p>
        </p:txBody>
      </p:sp>
      <p:sp>
        <p:nvSpPr>
          <p:cNvPr id="8" name="Oval 7"/>
          <p:cNvSpPr/>
          <p:nvPr/>
        </p:nvSpPr>
        <p:spPr>
          <a:xfrm>
            <a:off x="7934521" y="2434077"/>
            <a:ext cx="1222131" cy="1397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8322" y="5300784"/>
            <a:ext cx="364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HAND inundation based on raw 10 m NED DEM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24610" y="5300783"/>
            <a:ext cx="37630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BF5712"/>
                </a:solidFill>
                <a:latin typeface="Open Sans"/>
              </a:rPr>
              <a:t>Hand inundation for 10 m NED DEM with obstacles removed using NHD HR</a:t>
            </a:r>
            <a:endParaRPr lang="en-US" dirty="0">
              <a:solidFill>
                <a:srgbClr val="00B0F0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38935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262669"/>
            <a:ext cx="7312991" cy="484632"/>
          </a:xfrm>
        </p:spPr>
        <p:txBody>
          <a:bodyPr>
            <a:noAutofit/>
          </a:bodyPr>
          <a:lstStyle/>
          <a:p>
            <a:r>
              <a:rPr lang="en-US" sz="2400" dirty="0"/>
              <a:t>Real-Time Flood Inundation Mapping </a:t>
            </a:r>
            <a:br>
              <a:rPr lang="en-US" sz="2400" dirty="0"/>
            </a:br>
            <a:r>
              <a:rPr lang="en-US" sz="2400" dirty="0"/>
              <a:t>Onion Creek at Highway 183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9872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975" y="1037405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975" y="1037405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974" y="1037405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973" y="1037405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1653" y="1037404"/>
            <a:ext cx="6528108" cy="50352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818" y="6470575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/>
                <a:ea typeface="ＭＳ Ｐゴシック"/>
              </a:rPr>
              <a:t>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120747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Adjustments at railroad crossing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494" y="1417639"/>
            <a:ext cx="6573012" cy="4660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0545" y="6066834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DEM – Flow Direction Conditioned DEM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1671257"/>
            <a:ext cx="21812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04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46531" y="331609"/>
            <a:ext cx="7467599" cy="683361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Deriving Terrain Aligned Flow Network</a:t>
            </a:r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397370" y="1095933"/>
            <a:ext cx="4732267" cy="4722921"/>
            <a:chOff x="4797388" y="847639"/>
            <a:chExt cx="4732267" cy="4722921"/>
          </a:xfrm>
        </p:grpSpPr>
        <p:sp>
          <p:nvSpPr>
            <p:cNvPr id="381" name="Rectangle 61"/>
            <p:cNvSpPr>
              <a:spLocks noChangeArrowheads="1"/>
            </p:cNvSpPr>
            <p:nvPr/>
          </p:nvSpPr>
          <p:spPr bwMode="auto">
            <a:xfrm>
              <a:off x="7362608" y="4144972"/>
              <a:ext cx="490226" cy="475172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7" name="Rectangle 76"/>
            <p:cNvSpPr>
              <a:spLocks noChangeArrowheads="1"/>
            </p:cNvSpPr>
            <p:nvPr/>
          </p:nvSpPr>
          <p:spPr bwMode="auto">
            <a:xfrm>
              <a:off x="6872383" y="3668379"/>
              <a:ext cx="490226" cy="475172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9" name="Rectangle 71"/>
            <p:cNvSpPr>
              <a:spLocks noChangeArrowheads="1"/>
            </p:cNvSpPr>
            <p:nvPr/>
          </p:nvSpPr>
          <p:spPr bwMode="auto">
            <a:xfrm>
              <a:off x="6382158" y="3191869"/>
              <a:ext cx="490226" cy="476511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1" name="Rectangle 66"/>
            <p:cNvSpPr>
              <a:spLocks noChangeArrowheads="1"/>
            </p:cNvSpPr>
            <p:nvPr/>
          </p:nvSpPr>
          <p:spPr bwMode="auto">
            <a:xfrm>
              <a:off x="5891931" y="2718602"/>
              <a:ext cx="490227" cy="475172"/>
            </a:xfrm>
            <a:prstGeom prst="rect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4797388" y="847639"/>
              <a:ext cx="47322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BF5712"/>
                  </a:solidFill>
                  <a:latin typeface="Open Sans"/>
                  <a:ea typeface="+mj-ea"/>
                  <a:cs typeface="+mj-cs"/>
                </a:rPr>
                <a:t>Grids from the NHD Plus channel head cell to the outlet cell are defined as </a:t>
              </a:r>
              <a:r>
                <a:rPr lang="en-US" dirty="0">
                  <a:solidFill>
                    <a:schemeClr val="accent4">
                      <a:lumMod val="50000"/>
                    </a:schemeClr>
                  </a:solidFill>
                  <a:latin typeface="Open Sans"/>
                  <a:ea typeface="+mj-ea"/>
                  <a:cs typeface="+mj-cs"/>
                </a:rPr>
                <a:t>Stream Cells</a:t>
              </a:r>
            </a:p>
          </p:txBody>
        </p:sp>
        <p:grpSp>
          <p:nvGrpSpPr>
            <p:cNvPr id="295" name="组合 294"/>
            <p:cNvGrpSpPr/>
            <p:nvPr/>
          </p:nvGrpSpPr>
          <p:grpSpPr>
            <a:xfrm>
              <a:off x="4965490" y="2336250"/>
              <a:ext cx="3265508" cy="3104453"/>
              <a:chOff x="829146" y="2372743"/>
              <a:chExt cx="3449113" cy="3034772"/>
            </a:xfrm>
          </p:grpSpPr>
          <p:grpSp>
            <p:nvGrpSpPr>
              <p:cNvPr id="296" name="Group 153"/>
              <p:cNvGrpSpPr>
                <a:grpSpLocks/>
              </p:cNvGrpSpPr>
              <p:nvPr/>
            </p:nvGrpSpPr>
            <p:grpSpPr bwMode="auto">
              <a:xfrm>
                <a:off x="847591" y="2372743"/>
                <a:ext cx="2386705" cy="1082547"/>
                <a:chOff x="903707" y="2887671"/>
                <a:chExt cx="3290709" cy="1596020"/>
              </a:xfrm>
            </p:grpSpPr>
            <p:sp>
              <p:nvSpPr>
                <p:cNvPr id="336" name="Line 80"/>
                <p:cNvSpPr>
                  <a:spLocks noChangeShapeType="1"/>
                </p:cNvSpPr>
                <p:nvPr/>
              </p:nvSpPr>
              <p:spPr bwMode="auto">
                <a:xfrm>
                  <a:off x="985447" y="2909634"/>
                  <a:ext cx="376224" cy="37335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Line 81"/>
                <p:cNvSpPr>
                  <a:spLocks noChangeShapeType="1"/>
                </p:cNvSpPr>
                <p:nvPr/>
              </p:nvSpPr>
              <p:spPr bwMode="auto">
                <a:xfrm>
                  <a:off x="1693633" y="2887671"/>
                  <a:ext cx="376224" cy="37335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" name="Line 91"/>
                <p:cNvSpPr>
                  <a:spLocks noChangeShapeType="1"/>
                </p:cNvSpPr>
                <p:nvPr/>
              </p:nvSpPr>
              <p:spPr bwMode="auto">
                <a:xfrm rot="2592605" flipV="1">
                  <a:off x="1699881" y="3596137"/>
                  <a:ext cx="345793" cy="34315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Line 92"/>
                <p:cNvSpPr>
                  <a:spLocks noChangeShapeType="1"/>
                </p:cNvSpPr>
                <p:nvPr/>
              </p:nvSpPr>
              <p:spPr bwMode="auto">
                <a:xfrm rot="2592605" flipV="1">
                  <a:off x="996512" y="3604185"/>
                  <a:ext cx="345794" cy="34315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Line 93"/>
                <p:cNvSpPr>
                  <a:spLocks noChangeShapeType="1"/>
                </p:cNvSpPr>
                <p:nvPr/>
              </p:nvSpPr>
              <p:spPr bwMode="auto">
                <a:xfrm rot="2807395">
                  <a:off x="2427918" y="2957846"/>
                  <a:ext cx="312960" cy="31536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Line 99"/>
                <p:cNvSpPr>
                  <a:spLocks noChangeShapeType="1"/>
                </p:cNvSpPr>
                <p:nvPr/>
              </p:nvSpPr>
              <p:spPr bwMode="auto">
                <a:xfrm rot="2807395">
                  <a:off x="3092701" y="3619573"/>
                  <a:ext cx="388171" cy="34353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3818192" y="2931596"/>
                  <a:ext cx="376224" cy="37335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3791238" y="3581037"/>
                  <a:ext cx="376224" cy="37335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Line 99"/>
                <p:cNvSpPr>
                  <a:spLocks noChangeShapeType="1"/>
                </p:cNvSpPr>
                <p:nvPr/>
              </p:nvSpPr>
              <p:spPr bwMode="auto">
                <a:xfrm rot="2807395" flipV="1">
                  <a:off x="1158570" y="4177367"/>
                  <a:ext cx="51461" cy="56118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7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033649" y="3707199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033650" y="4180247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033650" y="4630712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0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015204" y="5100456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1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543793" y="3260107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2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543793" y="3712750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3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543793" y="4189436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543793" y="4630711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5" name="Line 99"/>
              <p:cNvSpPr>
                <a:spLocks noChangeShapeType="1"/>
              </p:cNvSpPr>
              <p:nvPr/>
            </p:nvSpPr>
            <p:spPr bwMode="auto">
              <a:xfrm rot="2807395" flipV="1">
                <a:off x="1533065" y="5095218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6" name="Line 99"/>
              <p:cNvSpPr>
                <a:spLocks noChangeShapeType="1"/>
              </p:cNvSpPr>
              <p:nvPr/>
            </p:nvSpPr>
            <p:spPr bwMode="auto">
              <a:xfrm rot="2807395" flipV="1">
                <a:off x="2053373" y="3735820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" name="Line 99"/>
              <p:cNvSpPr>
                <a:spLocks noChangeShapeType="1"/>
              </p:cNvSpPr>
              <p:nvPr/>
            </p:nvSpPr>
            <p:spPr bwMode="auto">
              <a:xfrm rot="2807395" flipV="1">
                <a:off x="2076976" y="4189437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8" name="Line 99"/>
              <p:cNvSpPr>
                <a:spLocks noChangeShapeType="1"/>
              </p:cNvSpPr>
              <p:nvPr/>
            </p:nvSpPr>
            <p:spPr bwMode="auto">
              <a:xfrm rot="2807395" flipV="1">
                <a:off x="2055081" y="4635950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9" name="Line 99"/>
              <p:cNvSpPr>
                <a:spLocks noChangeShapeType="1"/>
              </p:cNvSpPr>
              <p:nvPr/>
            </p:nvSpPr>
            <p:spPr bwMode="auto">
              <a:xfrm rot="2807395" flipV="1">
                <a:off x="2080126" y="5100054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0" name="Line 99"/>
              <p:cNvSpPr>
                <a:spLocks noChangeShapeType="1"/>
              </p:cNvSpPr>
              <p:nvPr/>
            </p:nvSpPr>
            <p:spPr bwMode="auto">
              <a:xfrm rot="2807395" flipV="1">
                <a:off x="2597522" y="4180248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1" name="Line 99"/>
              <p:cNvSpPr>
                <a:spLocks noChangeShapeType="1"/>
              </p:cNvSpPr>
              <p:nvPr/>
            </p:nvSpPr>
            <p:spPr bwMode="auto">
              <a:xfrm rot="2807395" flipV="1">
                <a:off x="2588096" y="4630709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Line 99"/>
              <p:cNvSpPr>
                <a:spLocks noChangeShapeType="1"/>
              </p:cNvSpPr>
              <p:nvPr/>
            </p:nvSpPr>
            <p:spPr bwMode="auto">
              <a:xfrm rot="2807395" flipV="1">
                <a:off x="2568569" y="5102268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3" name="Line 99"/>
              <p:cNvSpPr>
                <a:spLocks noChangeShapeType="1"/>
              </p:cNvSpPr>
              <p:nvPr/>
            </p:nvSpPr>
            <p:spPr bwMode="auto">
              <a:xfrm rot="2807395" flipV="1">
                <a:off x="3086358" y="4630708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4" name="Line 99"/>
              <p:cNvSpPr>
                <a:spLocks noChangeShapeType="1"/>
              </p:cNvSpPr>
              <p:nvPr/>
            </p:nvSpPr>
            <p:spPr bwMode="auto">
              <a:xfrm rot="2807395" flipV="1">
                <a:off x="3084702" y="5095217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" name="Line 99"/>
              <p:cNvSpPr>
                <a:spLocks noChangeShapeType="1"/>
              </p:cNvSpPr>
              <p:nvPr/>
            </p:nvSpPr>
            <p:spPr bwMode="auto">
              <a:xfrm rot="2807395" flipV="1">
                <a:off x="3613638" y="4645956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6" name="Line 99"/>
              <p:cNvSpPr>
                <a:spLocks noChangeShapeType="1"/>
              </p:cNvSpPr>
              <p:nvPr/>
            </p:nvSpPr>
            <p:spPr bwMode="auto">
              <a:xfrm rot="2807395" flipV="1">
                <a:off x="3600110" y="5095218"/>
                <a:ext cx="34905" cy="4070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" name="Line 98"/>
              <p:cNvSpPr>
                <a:spLocks noChangeShapeType="1"/>
              </p:cNvSpPr>
              <p:nvPr/>
            </p:nvSpPr>
            <p:spPr bwMode="auto">
              <a:xfrm rot="2807395" flipH="1" flipV="1">
                <a:off x="4046644" y="5201123"/>
                <a:ext cx="205690" cy="20709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" name="Line 98"/>
              <p:cNvSpPr>
                <a:spLocks noChangeShapeType="1"/>
              </p:cNvSpPr>
              <p:nvPr/>
            </p:nvSpPr>
            <p:spPr bwMode="auto">
              <a:xfrm rot="2807395" flipH="1" flipV="1">
                <a:off x="4035972" y="4730879"/>
                <a:ext cx="221226" cy="23082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" name="Line 103"/>
              <p:cNvSpPr>
                <a:spLocks noChangeShapeType="1"/>
              </p:cNvSpPr>
              <p:nvPr/>
            </p:nvSpPr>
            <p:spPr bwMode="auto">
              <a:xfrm flipH="1">
                <a:off x="3464777" y="2402536"/>
                <a:ext cx="272870" cy="2532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0" name="Line 103"/>
              <p:cNvSpPr>
                <a:spLocks noChangeShapeType="1"/>
              </p:cNvSpPr>
              <p:nvPr/>
            </p:nvSpPr>
            <p:spPr bwMode="auto">
              <a:xfrm flipH="1">
                <a:off x="3980161" y="2400673"/>
                <a:ext cx="272870" cy="2532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1" name="Line 103"/>
              <p:cNvSpPr>
                <a:spLocks noChangeShapeType="1"/>
              </p:cNvSpPr>
              <p:nvPr/>
            </p:nvSpPr>
            <p:spPr bwMode="auto">
              <a:xfrm flipH="1">
                <a:off x="2440237" y="2398613"/>
                <a:ext cx="272870" cy="2532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" name="Line 104"/>
              <p:cNvSpPr>
                <a:spLocks noChangeShapeType="1"/>
              </p:cNvSpPr>
              <p:nvPr/>
            </p:nvSpPr>
            <p:spPr bwMode="auto">
              <a:xfrm flipH="1">
                <a:off x="3447594" y="2998034"/>
                <a:ext cx="3447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" name="Line 103"/>
              <p:cNvSpPr>
                <a:spLocks noChangeShapeType="1"/>
              </p:cNvSpPr>
              <p:nvPr/>
            </p:nvSpPr>
            <p:spPr bwMode="auto">
              <a:xfrm flipH="1">
                <a:off x="3980161" y="2859063"/>
                <a:ext cx="272870" cy="2532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5" name="Line 104"/>
              <p:cNvSpPr>
                <a:spLocks noChangeShapeType="1"/>
              </p:cNvSpPr>
              <p:nvPr/>
            </p:nvSpPr>
            <p:spPr bwMode="auto">
              <a:xfrm flipV="1">
                <a:off x="1891921" y="3463618"/>
                <a:ext cx="34930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6" name="Line 99"/>
              <p:cNvSpPr>
                <a:spLocks noChangeShapeType="1"/>
              </p:cNvSpPr>
              <p:nvPr/>
            </p:nvSpPr>
            <p:spPr bwMode="auto">
              <a:xfrm rot="2807395">
                <a:off x="4023605" y="3814449"/>
                <a:ext cx="223343" cy="2266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" name="Line 99"/>
              <p:cNvSpPr>
                <a:spLocks noChangeShapeType="1"/>
              </p:cNvSpPr>
              <p:nvPr/>
            </p:nvSpPr>
            <p:spPr bwMode="auto">
              <a:xfrm rot="2807395">
                <a:off x="4021406" y="3342847"/>
                <a:ext cx="254941" cy="25876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" name="Line 91"/>
              <p:cNvSpPr>
                <a:spLocks noChangeShapeType="1"/>
              </p:cNvSpPr>
              <p:nvPr/>
            </p:nvSpPr>
            <p:spPr bwMode="auto">
              <a:xfrm rot="2592605" flipV="1">
                <a:off x="3520941" y="4279955"/>
                <a:ext cx="261561" cy="22215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9" name="Line 81"/>
              <p:cNvSpPr>
                <a:spLocks noChangeShapeType="1"/>
              </p:cNvSpPr>
              <p:nvPr/>
            </p:nvSpPr>
            <p:spPr bwMode="auto">
              <a:xfrm flipH="1">
                <a:off x="3621601" y="3774580"/>
                <a:ext cx="0" cy="3064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0" name="Line 103"/>
              <p:cNvSpPr>
                <a:spLocks noChangeShapeType="1"/>
              </p:cNvSpPr>
              <p:nvPr/>
            </p:nvSpPr>
            <p:spPr bwMode="auto">
              <a:xfrm flipH="1">
                <a:off x="3485165" y="3323546"/>
                <a:ext cx="272870" cy="2532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" name="Line 81"/>
              <p:cNvSpPr>
                <a:spLocks noChangeShapeType="1"/>
              </p:cNvSpPr>
              <p:nvPr/>
            </p:nvSpPr>
            <p:spPr bwMode="auto">
              <a:xfrm>
                <a:off x="2454696" y="3345609"/>
                <a:ext cx="272870" cy="2532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" name="Line 81"/>
              <p:cNvSpPr>
                <a:spLocks noChangeShapeType="1"/>
              </p:cNvSpPr>
              <p:nvPr/>
            </p:nvSpPr>
            <p:spPr bwMode="auto">
              <a:xfrm>
                <a:off x="2987433" y="3809531"/>
                <a:ext cx="272870" cy="2532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3" name="Line 99"/>
              <p:cNvSpPr>
                <a:spLocks noChangeShapeType="1"/>
              </p:cNvSpPr>
              <p:nvPr/>
            </p:nvSpPr>
            <p:spPr bwMode="auto">
              <a:xfrm rot="2807395">
                <a:off x="2972167" y="3347648"/>
                <a:ext cx="263288" cy="2491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4" name="Line 104"/>
              <p:cNvSpPr>
                <a:spLocks noChangeShapeType="1"/>
              </p:cNvSpPr>
              <p:nvPr/>
            </p:nvSpPr>
            <p:spPr bwMode="auto">
              <a:xfrm flipV="1">
                <a:off x="2430897" y="3932275"/>
                <a:ext cx="34930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5" name="Line 104"/>
              <p:cNvSpPr>
                <a:spLocks noChangeShapeType="1"/>
              </p:cNvSpPr>
              <p:nvPr/>
            </p:nvSpPr>
            <p:spPr bwMode="auto">
              <a:xfrm flipV="1">
                <a:off x="2945150" y="4383757"/>
                <a:ext cx="34930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" name="Line 81"/>
              <p:cNvSpPr>
                <a:spLocks noChangeShapeType="1"/>
              </p:cNvSpPr>
              <p:nvPr/>
            </p:nvSpPr>
            <p:spPr bwMode="auto">
              <a:xfrm>
                <a:off x="1931799" y="2853505"/>
                <a:ext cx="272870" cy="2532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5" name="Rectangle 58"/>
            <p:cNvSpPr>
              <a:spLocks noChangeArrowheads="1"/>
            </p:cNvSpPr>
            <p:nvPr/>
          </p:nvSpPr>
          <p:spPr bwMode="auto">
            <a:xfrm>
              <a:off x="4911480" y="2243430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46" name="Rectangle 61"/>
            <p:cNvSpPr>
              <a:spLocks noChangeArrowheads="1"/>
            </p:cNvSpPr>
            <p:nvPr/>
          </p:nvSpPr>
          <p:spPr bwMode="auto">
            <a:xfrm>
              <a:off x="4911479" y="4145458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47" name="Rectangle 66"/>
            <p:cNvSpPr>
              <a:spLocks noChangeArrowheads="1"/>
            </p:cNvSpPr>
            <p:nvPr/>
          </p:nvSpPr>
          <p:spPr bwMode="auto">
            <a:xfrm>
              <a:off x="4911479" y="2718602"/>
              <a:ext cx="490227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48" name="Rectangle 71"/>
            <p:cNvSpPr>
              <a:spLocks noChangeArrowheads="1"/>
            </p:cNvSpPr>
            <p:nvPr/>
          </p:nvSpPr>
          <p:spPr bwMode="auto">
            <a:xfrm>
              <a:off x="4911480" y="3193775"/>
              <a:ext cx="490226" cy="47651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49" name="Rectangle 76"/>
            <p:cNvSpPr>
              <a:spLocks noChangeArrowheads="1"/>
            </p:cNvSpPr>
            <p:nvPr/>
          </p:nvSpPr>
          <p:spPr bwMode="auto">
            <a:xfrm>
              <a:off x="4911479" y="3670285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0" name="Rectangle 79"/>
            <p:cNvSpPr>
              <a:spLocks noChangeArrowheads="1"/>
            </p:cNvSpPr>
            <p:nvPr/>
          </p:nvSpPr>
          <p:spPr bwMode="auto">
            <a:xfrm>
              <a:off x="4911479" y="4620216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1" name="Rectangle 79"/>
            <p:cNvSpPr>
              <a:spLocks noChangeArrowheads="1"/>
            </p:cNvSpPr>
            <p:nvPr/>
          </p:nvSpPr>
          <p:spPr bwMode="auto">
            <a:xfrm>
              <a:off x="4911479" y="5095388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2" name="Rectangle 58"/>
            <p:cNvSpPr>
              <a:spLocks noChangeArrowheads="1"/>
            </p:cNvSpPr>
            <p:nvPr/>
          </p:nvSpPr>
          <p:spPr bwMode="auto">
            <a:xfrm>
              <a:off x="5401706" y="2243430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3" name="Rectangle 61"/>
            <p:cNvSpPr>
              <a:spLocks noChangeArrowheads="1"/>
            </p:cNvSpPr>
            <p:nvPr/>
          </p:nvSpPr>
          <p:spPr bwMode="auto">
            <a:xfrm>
              <a:off x="5401705" y="4145458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4" name="Rectangle 66"/>
            <p:cNvSpPr>
              <a:spLocks noChangeArrowheads="1"/>
            </p:cNvSpPr>
            <p:nvPr/>
          </p:nvSpPr>
          <p:spPr bwMode="auto">
            <a:xfrm>
              <a:off x="5401705" y="2718602"/>
              <a:ext cx="490227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5" name="Rectangle 71"/>
            <p:cNvSpPr>
              <a:spLocks noChangeArrowheads="1"/>
            </p:cNvSpPr>
            <p:nvPr/>
          </p:nvSpPr>
          <p:spPr bwMode="auto">
            <a:xfrm>
              <a:off x="5401706" y="3193775"/>
              <a:ext cx="490226" cy="47651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6" name="Rectangle 76"/>
            <p:cNvSpPr>
              <a:spLocks noChangeArrowheads="1"/>
            </p:cNvSpPr>
            <p:nvPr/>
          </p:nvSpPr>
          <p:spPr bwMode="auto">
            <a:xfrm>
              <a:off x="5401705" y="3670285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7" name="Rectangle 79"/>
            <p:cNvSpPr>
              <a:spLocks noChangeArrowheads="1"/>
            </p:cNvSpPr>
            <p:nvPr/>
          </p:nvSpPr>
          <p:spPr bwMode="auto">
            <a:xfrm>
              <a:off x="5401705" y="4620216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8" name="Rectangle 79"/>
            <p:cNvSpPr>
              <a:spLocks noChangeArrowheads="1"/>
            </p:cNvSpPr>
            <p:nvPr/>
          </p:nvSpPr>
          <p:spPr bwMode="auto">
            <a:xfrm>
              <a:off x="5401705" y="5095388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59" name="Rectangle 58"/>
            <p:cNvSpPr>
              <a:spLocks noChangeArrowheads="1"/>
            </p:cNvSpPr>
            <p:nvPr/>
          </p:nvSpPr>
          <p:spPr bwMode="auto">
            <a:xfrm>
              <a:off x="5891932" y="2243430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0" name="Rectangle 61"/>
            <p:cNvSpPr>
              <a:spLocks noChangeArrowheads="1"/>
            </p:cNvSpPr>
            <p:nvPr/>
          </p:nvSpPr>
          <p:spPr bwMode="auto">
            <a:xfrm>
              <a:off x="5891931" y="4145458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2" name="Rectangle 71"/>
            <p:cNvSpPr>
              <a:spLocks noChangeArrowheads="1"/>
            </p:cNvSpPr>
            <p:nvPr/>
          </p:nvSpPr>
          <p:spPr bwMode="auto">
            <a:xfrm>
              <a:off x="5891932" y="3193775"/>
              <a:ext cx="490226" cy="47651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3" name="Rectangle 76"/>
            <p:cNvSpPr>
              <a:spLocks noChangeArrowheads="1"/>
            </p:cNvSpPr>
            <p:nvPr/>
          </p:nvSpPr>
          <p:spPr bwMode="auto">
            <a:xfrm>
              <a:off x="5891931" y="3670285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4" name="Rectangle 79"/>
            <p:cNvSpPr>
              <a:spLocks noChangeArrowheads="1"/>
            </p:cNvSpPr>
            <p:nvPr/>
          </p:nvSpPr>
          <p:spPr bwMode="auto">
            <a:xfrm>
              <a:off x="5891931" y="4620216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5" name="Rectangle 79"/>
            <p:cNvSpPr>
              <a:spLocks noChangeArrowheads="1"/>
            </p:cNvSpPr>
            <p:nvPr/>
          </p:nvSpPr>
          <p:spPr bwMode="auto">
            <a:xfrm>
              <a:off x="5891931" y="5095388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6" name="Rectangle 58"/>
            <p:cNvSpPr>
              <a:spLocks noChangeArrowheads="1"/>
            </p:cNvSpPr>
            <p:nvPr/>
          </p:nvSpPr>
          <p:spPr bwMode="auto">
            <a:xfrm>
              <a:off x="6382158" y="2241524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7" name="Rectangle 61"/>
            <p:cNvSpPr>
              <a:spLocks noChangeArrowheads="1"/>
            </p:cNvSpPr>
            <p:nvPr/>
          </p:nvSpPr>
          <p:spPr bwMode="auto">
            <a:xfrm>
              <a:off x="6382157" y="4143552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68" name="Rectangle 66"/>
            <p:cNvSpPr>
              <a:spLocks noChangeArrowheads="1"/>
            </p:cNvSpPr>
            <p:nvPr/>
          </p:nvSpPr>
          <p:spPr bwMode="auto">
            <a:xfrm>
              <a:off x="6382157" y="2716696"/>
              <a:ext cx="490227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0" name="Rectangle 76"/>
            <p:cNvSpPr>
              <a:spLocks noChangeArrowheads="1"/>
            </p:cNvSpPr>
            <p:nvPr/>
          </p:nvSpPr>
          <p:spPr bwMode="auto">
            <a:xfrm>
              <a:off x="6382157" y="3668379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1" name="Rectangle 79"/>
            <p:cNvSpPr>
              <a:spLocks noChangeArrowheads="1"/>
            </p:cNvSpPr>
            <p:nvPr/>
          </p:nvSpPr>
          <p:spPr bwMode="auto">
            <a:xfrm>
              <a:off x="6382157" y="4618310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2" name="Rectangle 79"/>
            <p:cNvSpPr>
              <a:spLocks noChangeArrowheads="1"/>
            </p:cNvSpPr>
            <p:nvPr/>
          </p:nvSpPr>
          <p:spPr bwMode="auto">
            <a:xfrm>
              <a:off x="6382157" y="5093482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3" name="Rectangle 58"/>
            <p:cNvSpPr>
              <a:spLocks noChangeArrowheads="1"/>
            </p:cNvSpPr>
            <p:nvPr/>
          </p:nvSpPr>
          <p:spPr bwMode="auto">
            <a:xfrm>
              <a:off x="6872384" y="2241524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4" name="Rectangle 61"/>
            <p:cNvSpPr>
              <a:spLocks noChangeArrowheads="1"/>
            </p:cNvSpPr>
            <p:nvPr/>
          </p:nvSpPr>
          <p:spPr bwMode="auto">
            <a:xfrm>
              <a:off x="6872383" y="4143552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5" name="Rectangle 66"/>
            <p:cNvSpPr>
              <a:spLocks noChangeArrowheads="1"/>
            </p:cNvSpPr>
            <p:nvPr/>
          </p:nvSpPr>
          <p:spPr bwMode="auto">
            <a:xfrm>
              <a:off x="6872383" y="2716696"/>
              <a:ext cx="490227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6" name="Rectangle 71"/>
            <p:cNvSpPr>
              <a:spLocks noChangeArrowheads="1"/>
            </p:cNvSpPr>
            <p:nvPr/>
          </p:nvSpPr>
          <p:spPr bwMode="auto">
            <a:xfrm>
              <a:off x="6872384" y="3191869"/>
              <a:ext cx="490226" cy="47651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8" name="Rectangle 79"/>
            <p:cNvSpPr>
              <a:spLocks noChangeArrowheads="1"/>
            </p:cNvSpPr>
            <p:nvPr/>
          </p:nvSpPr>
          <p:spPr bwMode="auto">
            <a:xfrm>
              <a:off x="6872383" y="4618310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79" name="Rectangle 79"/>
            <p:cNvSpPr>
              <a:spLocks noChangeArrowheads="1"/>
            </p:cNvSpPr>
            <p:nvPr/>
          </p:nvSpPr>
          <p:spPr bwMode="auto">
            <a:xfrm>
              <a:off x="6872383" y="5093482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0" name="Rectangle 58"/>
            <p:cNvSpPr>
              <a:spLocks noChangeArrowheads="1"/>
            </p:cNvSpPr>
            <p:nvPr/>
          </p:nvSpPr>
          <p:spPr bwMode="auto">
            <a:xfrm>
              <a:off x="7362609" y="2242944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2" name="Rectangle 66"/>
            <p:cNvSpPr>
              <a:spLocks noChangeArrowheads="1"/>
            </p:cNvSpPr>
            <p:nvPr/>
          </p:nvSpPr>
          <p:spPr bwMode="auto">
            <a:xfrm>
              <a:off x="7362608" y="2718116"/>
              <a:ext cx="490227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3" name="Rectangle 71"/>
            <p:cNvSpPr>
              <a:spLocks noChangeArrowheads="1"/>
            </p:cNvSpPr>
            <p:nvPr/>
          </p:nvSpPr>
          <p:spPr bwMode="auto">
            <a:xfrm>
              <a:off x="7362609" y="3193289"/>
              <a:ext cx="490226" cy="47651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4" name="Rectangle 76"/>
            <p:cNvSpPr>
              <a:spLocks noChangeArrowheads="1"/>
            </p:cNvSpPr>
            <p:nvPr/>
          </p:nvSpPr>
          <p:spPr bwMode="auto">
            <a:xfrm>
              <a:off x="7362608" y="3669799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5" name="Rectangle 79"/>
            <p:cNvSpPr>
              <a:spLocks noChangeArrowheads="1"/>
            </p:cNvSpPr>
            <p:nvPr/>
          </p:nvSpPr>
          <p:spPr bwMode="auto">
            <a:xfrm>
              <a:off x="7362608" y="4619730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6" name="Rectangle 79"/>
            <p:cNvSpPr>
              <a:spLocks noChangeArrowheads="1"/>
            </p:cNvSpPr>
            <p:nvPr/>
          </p:nvSpPr>
          <p:spPr bwMode="auto">
            <a:xfrm>
              <a:off x="7362608" y="5094902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7" name="Rectangle 58"/>
            <p:cNvSpPr>
              <a:spLocks noChangeArrowheads="1"/>
            </p:cNvSpPr>
            <p:nvPr/>
          </p:nvSpPr>
          <p:spPr bwMode="auto">
            <a:xfrm>
              <a:off x="7852835" y="2242944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8" name="Rectangle 61"/>
            <p:cNvSpPr>
              <a:spLocks noChangeArrowheads="1"/>
            </p:cNvSpPr>
            <p:nvPr/>
          </p:nvSpPr>
          <p:spPr bwMode="auto">
            <a:xfrm>
              <a:off x="7852834" y="4144972"/>
              <a:ext cx="490226" cy="475172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89" name="Rectangle 66"/>
            <p:cNvSpPr>
              <a:spLocks noChangeArrowheads="1"/>
            </p:cNvSpPr>
            <p:nvPr/>
          </p:nvSpPr>
          <p:spPr bwMode="auto">
            <a:xfrm>
              <a:off x="7852834" y="2718116"/>
              <a:ext cx="490227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90" name="Rectangle 71"/>
            <p:cNvSpPr>
              <a:spLocks noChangeArrowheads="1"/>
            </p:cNvSpPr>
            <p:nvPr/>
          </p:nvSpPr>
          <p:spPr bwMode="auto">
            <a:xfrm>
              <a:off x="7852835" y="3193289"/>
              <a:ext cx="490226" cy="47651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91" name="Rectangle 76"/>
            <p:cNvSpPr>
              <a:spLocks noChangeArrowheads="1"/>
            </p:cNvSpPr>
            <p:nvPr/>
          </p:nvSpPr>
          <p:spPr bwMode="auto">
            <a:xfrm>
              <a:off x="7852834" y="3669799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92" name="Rectangle 79"/>
            <p:cNvSpPr>
              <a:spLocks noChangeArrowheads="1"/>
            </p:cNvSpPr>
            <p:nvPr/>
          </p:nvSpPr>
          <p:spPr bwMode="auto">
            <a:xfrm>
              <a:off x="7852834" y="4619730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93" name="Rectangle 79"/>
            <p:cNvSpPr>
              <a:spLocks noChangeArrowheads="1"/>
            </p:cNvSpPr>
            <p:nvPr/>
          </p:nvSpPr>
          <p:spPr bwMode="auto">
            <a:xfrm>
              <a:off x="7852834" y="5094902"/>
              <a:ext cx="490226" cy="4751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800" b="1"/>
            </a:p>
          </p:txBody>
        </p:sp>
        <p:sp>
          <p:nvSpPr>
            <p:cNvPr id="394" name="任意多边形 393"/>
            <p:cNvSpPr/>
            <p:nvPr/>
          </p:nvSpPr>
          <p:spPr>
            <a:xfrm>
              <a:off x="6009446" y="2964682"/>
              <a:ext cx="2158683" cy="1498861"/>
            </a:xfrm>
            <a:custGeom>
              <a:avLst/>
              <a:gdLst>
                <a:gd name="connsiteX0" fmla="*/ 0 w 2036269"/>
                <a:gd name="connsiteY0" fmla="*/ 0 h 1530162"/>
                <a:gd name="connsiteX1" fmla="*/ 7684 w 2036269"/>
                <a:gd name="connsiteY1" fmla="*/ 61472 h 1530162"/>
                <a:gd name="connsiteX2" fmla="*/ 38420 w 2036269"/>
                <a:gd name="connsiteY2" fmla="*/ 107576 h 1530162"/>
                <a:gd name="connsiteX3" fmla="*/ 53788 w 2036269"/>
                <a:gd name="connsiteY3" fmla="*/ 161364 h 1530162"/>
                <a:gd name="connsiteX4" fmla="*/ 69156 w 2036269"/>
                <a:gd name="connsiteY4" fmla="*/ 184416 h 1530162"/>
                <a:gd name="connsiteX5" fmla="*/ 76840 w 2036269"/>
                <a:gd name="connsiteY5" fmla="*/ 207469 h 1530162"/>
                <a:gd name="connsiteX6" fmla="*/ 92208 w 2036269"/>
                <a:gd name="connsiteY6" fmla="*/ 230521 h 1530162"/>
                <a:gd name="connsiteX7" fmla="*/ 99892 w 2036269"/>
                <a:gd name="connsiteY7" fmla="*/ 261257 h 1530162"/>
                <a:gd name="connsiteX8" fmla="*/ 115260 w 2036269"/>
                <a:gd name="connsiteY8" fmla="*/ 299677 h 1530162"/>
                <a:gd name="connsiteX9" fmla="*/ 122944 w 2036269"/>
                <a:gd name="connsiteY9" fmla="*/ 322729 h 1530162"/>
                <a:gd name="connsiteX10" fmla="*/ 138312 w 2036269"/>
                <a:gd name="connsiteY10" fmla="*/ 422622 h 1530162"/>
                <a:gd name="connsiteX11" fmla="*/ 145996 w 2036269"/>
                <a:gd name="connsiteY11" fmla="*/ 453358 h 1530162"/>
                <a:gd name="connsiteX12" fmla="*/ 192101 w 2036269"/>
                <a:gd name="connsiteY12" fmla="*/ 468726 h 1530162"/>
                <a:gd name="connsiteX13" fmla="*/ 268941 w 2036269"/>
                <a:gd name="connsiteY13" fmla="*/ 491778 h 1530162"/>
                <a:gd name="connsiteX14" fmla="*/ 307361 w 2036269"/>
                <a:gd name="connsiteY14" fmla="*/ 530198 h 1530162"/>
                <a:gd name="connsiteX15" fmla="*/ 353465 w 2036269"/>
                <a:gd name="connsiteY15" fmla="*/ 568618 h 1530162"/>
                <a:gd name="connsiteX16" fmla="*/ 384202 w 2036269"/>
                <a:gd name="connsiteY16" fmla="*/ 607038 h 1530162"/>
                <a:gd name="connsiteX17" fmla="*/ 407254 w 2036269"/>
                <a:gd name="connsiteY17" fmla="*/ 614722 h 1530162"/>
                <a:gd name="connsiteX18" fmla="*/ 430306 w 2036269"/>
                <a:gd name="connsiteY18" fmla="*/ 630090 h 1530162"/>
                <a:gd name="connsiteX19" fmla="*/ 461042 w 2036269"/>
                <a:gd name="connsiteY19" fmla="*/ 676195 h 1530162"/>
                <a:gd name="connsiteX20" fmla="*/ 468726 w 2036269"/>
                <a:gd name="connsiteY20" fmla="*/ 699247 h 1530162"/>
                <a:gd name="connsiteX21" fmla="*/ 491778 w 2036269"/>
                <a:gd name="connsiteY21" fmla="*/ 722299 h 1530162"/>
                <a:gd name="connsiteX22" fmla="*/ 507146 w 2036269"/>
                <a:gd name="connsiteY22" fmla="*/ 745351 h 1530162"/>
                <a:gd name="connsiteX23" fmla="*/ 530198 w 2036269"/>
                <a:gd name="connsiteY23" fmla="*/ 753035 h 1530162"/>
                <a:gd name="connsiteX24" fmla="*/ 599354 w 2036269"/>
                <a:gd name="connsiteY24" fmla="*/ 783771 h 1530162"/>
                <a:gd name="connsiteX25" fmla="*/ 622407 w 2036269"/>
                <a:gd name="connsiteY25" fmla="*/ 791455 h 1530162"/>
                <a:gd name="connsiteX26" fmla="*/ 645459 w 2036269"/>
                <a:gd name="connsiteY26" fmla="*/ 799139 h 1530162"/>
                <a:gd name="connsiteX27" fmla="*/ 729983 w 2036269"/>
                <a:gd name="connsiteY27" fmla="*/ 822191 h 1530162"/>
                <a:gd name="connsiteX28" fmla="*/ 760719 w 2036269"/>
                <a:gd name="connsiteY28" fmla="*/ 837559 h 1530162"/>
                <a:gd name="connsiteX29" fmla="*/ 906716 w 2036269"/>
                <a:gd name="connsiteY29" fmla="*/ 845243 h 1530162"/>
                <a:gd name="connsiteX30" fmla="*/ 922084 w 2036269"/>
                <a:gd name="connsiteY30" fmla="*/ 875979 h 1530162"/>
                <a:gd name="connsiteX31" fmla="*/ 960504 w 2036269"/>
                <a:gd name="connsiteY31" fmla="*/ 906716 h 1530162"/>
                <a:gd name="connsiteX32" fmla="*/ 983556 w 2036269"/>
                <a:gd name="connsiteY32" fmla="*/ 914400 h 1530162"/>
                <a:gd name="connsiteX33" fmla="*/ 1006608 w 2036269"/>
                <a:gd name="connsiteY33" fmla="*/ 929768 h 1530162"/>
                <a:gd name="connsiteX34" fmla="*/ 1029660 w 2036269"/>
                <a:gd name="connsiteY34" fmla="*/ 937452 h 1530162"/>
                <a:gd name="connsiteX35" fmla="*/ 1106501 w 2036269"/>
                <a:gd name="connsiteY35" fmla="*/ 1006608 h 1530162"/>
                <a:gd name="connsiteX36" fmla="*/ 1129553 w 2036269"/>
                <a:gd name="connsiteY36" fmla="*/ 1014292 h 1530162"/>
                <a:gd name="connsiteX37" fmla="*/ 1175657 w 2036269"/>
                <a:gd name="connsiteY37" fmla="*/ 1060396 h 1530162"/>
                <a:gd name="connsiteX38" fmla="*/ 1198709 w 2036269"/>
                <a:gd name="connsiteY38" fmla="*/ 1075764 h 1530162"/>
                <a:gd name="connsiteX39" fmla="*/ 1267865 w 2036269"/>
                <a:gd name="connsiteY39" fmla="*/ 1137237 h 1530162"/>
                <a:gd name="connsiteX40" fmla="*/ 1283233 w 2036269"/>
                <a:gd name="connsiteY40" fmla="*/ 1160289 h 1530162"/>
                <a:gd name="connsiteX41" fmla="*/ 1298602 w 2036269"/>
                <a:gd name="connsiteY41" fmla="*/ 1175657 h 1530162"/>
                <a:gd name="connsiteX42" fmla="*/ 1337022 w 2036269"/>
                <a:gd name="connsiteY42" fmla="*/ 1229445 h 1530162"/>
                <a:gd name="connsiteX43" fmla="*/ 1352390 w 2036269"/>
                <a:gd name="connsiteY43" fmla="*/ 1260181 h 1530162"/>
                <a:gd name="connsiteX44" fmla="*/ 1367758 w 2036269"/>
                <a:gd name="connsiteY44" fmla="*/ 1306285 h 1530162"/>
                <a:gd name="connsiteX45" fmla="*/ 1383126 w 2036269"/>
                <a:gd name="connsiteY45" fmla="*/ 1329337 h 1530162"/>
                <a:gd name="connsiteX46" fmla="*/ 1390810 w 2036269"/>
                <a:gd name="connsiteY46" fmla="*/ 1352390 h 1530162"/>
                <a:gd name="connsiteX47" fmla="*/ 1452282 w 2036269"/>
                <a:gd name="connsiteY47" fmla="*/ 1421546 h 1530162"/>
                <a:gd name="connsiteX48" fmla="*/ 1475334 w 2036269"/>
                <a:gd name="connsiteY48" fmla="*/ 1444598 h 1530162"/>
                <a:gd name="connsiteX49" fmla="*/ 1544491 w 2036269"/>
                <a:gd name="connsiteY49" fmla="*/ 1467650 h 1530162"/>
                <a:gd name="connsiteX50" fmla="*/ 1567543 w 2036269"/>
                <a:gd name="connsiteY50" fmla="*/ 1475334 h 1530162"/>
                <a:gd name="connsiteX51" fmla="*/ 1590595 w 2036269"/>
                <a:gd name="connsiteY51" fmla="*/ 1490702 h 1530162"/>
                <a:gd name="connsiteX52" fmla="*/ 1659751 w 2036269"/>
                <a:gd name="connsiteY52" fmla="*/ 1506070 h 1530162"/>
                <a:gd name="connsiteX53" fmla="*/ 1721223 w 2036269"/>
                <a:gd name="connsiteY53" fmla="*/ 1513754 h 1530162"/>
                <a:gd name="connsiteX54" fmla="*/ 1744275 w 2036269"/>
                <a:gd name="connsiteY54" fmla="*/ 1521438 h 1530162"/>
                <a:gd name="connsiteX55" fmla="*/ 2005533 w 2036269"/>
                <a:gd name="connsiteY55" fmla="*/ 1521438 h 1530162"/>
                <a:gd name="connsiteX56" fmla="*/ 2036269 w 2036269"/>
                <a:gd name="connsiteY56" fmla="*/ 1506070 h 1530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036269" h="1530162">
                  <a:moveTo>
                    <a:pt x="0" y="0"/>
                  </a:moveTo>
                  <a:cubicBezTo>
                    <a:pt x="2561" y="20491"/>
                    <a:pt x="739" y="42025"/>
                    <a:pt x="7684" y="61472"/>
                  </a:cubicBezTo>
                  <a:cubicBezTo>
                    <a:pt x="13896" y="78866"/>
                    <a:pt x="38420" y="107576"/>
                    <a:pt x="38420" y="107576"/>
                  </a:cubicBezTo>
                  <a:cubicBezTo>
                    <a:pt x="40882" y="117424"/>
                    <a:pt x="48276" y="150340"/>
                    <a:pt x="53788" y="161364"/>
                  </a:cubicBezTo>
                  <a:cubicBezTo>
                    <a:pt x="57918" y="169624"/>
                    <a:pt x="64033" y="176732"/>
                    <a:pt x="69156" y="184416"/>
                  </a:cubicBezTo>
                  <a:cubicBezTo>
                    <a:pt x="71717" y="192100"/>
                    <a:pt x="73218" y="200224"/>
                    <a:pt x="76840" y="207469"/>
                  </a:cubicBezTo>
                  <a:cubicBezTo>
                    <a:pt x="80970" y="215729"/>
                    <a:pt x="88570" y="222033"/>
                    <a:pt x="92208" y="230521"/>
                  </a:cubicBezTo>
                  <a:cubicBezTo>
                    <a:pt x="96368" y="240228"/>
                    <a:pt x="96552" y="251238"/>
                    <a:pt x="99892" y="261257"/>
                  </a:cubicBezTo>
                  <a:cubicBezTo>
                    <a:pt x="104254" y="274342"/>
                    <a:pt x="110417" y="286762"/>
                    <a:pt x="115260" y="299677"/>
                  </a:cubicBezTo>
                  <a:cubicBezTo>
                    <a:pt x="118104" y="307261"/>
                    <a:pt x="120383" y="315045"/>
                    <a:pt x="122944" y="322729"/>
                  </a:cubicBezTo>
                  <a:cubicBezTo>
                    <a:pt x="128067" y="356027"/>
                    <a:pt x="132457" y="389445"/>
                    <a:pt x="138312" y="422622"/>
                  </a:cubicBezTo>
                  <a:cubicBezTo>
                    <a:pt x="140147" y="433022"/>
                    <a:pt x="137978" y="446485"/>
                    <a:pt x="145996" y="453358"/>
                  </a:cubicBezTo>
                  <a:cubicBezTo>
                    <a:pt x="158296" y="463900"/>
                    <a:pt x="176733" y="463603"/>
                    <a:pt x="192101" y="468726"/>
                  </a:cubicBezTo>
                  <a:cubicBezTo>
                    <a:pt x="232847" y="482308"/>
                    <a:pt x="207356" y="474182"/>
                    <a:pt x="268941" y="491778"/>
                  </a:cubicBezTo>
                  <a:cubicBezTo>
                    <a:pt x="330413" y="532759"/>
                    <a:pt x="256134" y="478971"/>
                    <a:pt x="307361" y="530198"/>
                  </a:cubicBezTo>
                  <a:cubicBezTo>
                    <a:pt x="367804" y="590641"/>
                    <a:pt x="290524" y="493089"/>
                    <a:pt x="353465" y="568618"/>
                  </a:cubicBezTo>
                  <a:cubicBezTo>
                    <a:pt x="363937" y="581185"/>
                    <a:pt x="369296" y="598095"/>
                    <a:pt x="384202" y="607038"/>
                  </a:cubicBezTo>
                  <a:cubicBezTo>
                    <a:pt x="391147" y="611205"/>
                    <a:pt x="399570" y="612161"/>
                    <a:pt x="407254" y="614722"/>
                  </a:cubicBezTo>
                  <a:cubicBezTo>
                    <a:pt x="414938" y="619845"/>
                    <a:pt x="424225" y="623140"/>
                    <a:pt x="430306" y="630090"/>
                  </a:cubicBezTo>
                  <a:cubicBezTo>
                    <a:pt x="442469" y="643990"/>
                    <a:pt x="455201" y="658673"/>
                    <a:pt x="461042" y="676195"/>
                  </a:cubicBezTo>
                  <a:cubicBezTo>
                    <a:pt x="463603" y="683879"/>
                    <a:pt x="464233" y="692508"/>
                    <a:pt x="468726" y="699247"/>
                  </a:cubicBezTo>
                  <a:cubicBezTo>
                    <a:pt x="474754" y="708289"/>
                    <a:pt x="484821" y="713951"/>
                    <a:pt x="491778" y="722299"/>
                  </a:cubicBezTo>
                  <a:cubicBezTo>
                    <a:pt x="497690" y="729394"/>
                    <a:pt x="499935" y="739582"/>
                    <a:pt x="507146" y="745351"/>
                  </a:cubicBezTo>
                  <a:cubicBezTo>
                    <a:pt x="513471" y="750411"/>
                    <a:pt x="522514" y="750474"/>
                    <a:pt x="530198" y="753035"/>
                  </a:cubicBezTo>
                  <a:cubicBezTo>
                    <a:pt x="566728" y="777388"/>
                    <a:pt x="544490" y="765483"/>
                    <a:pt x="599354" y="783771"/>
                  </a:cubicBezTo>
                  <a:lnTo>
                    <a:pt x="622407" y="791455"/>
                  </a:lnTo>
                  <a:lnTo>
                    <a:pt x="645459" y="799139"/>
                  </a:lnTo>
                  <a:cubicBezTo>
                    <a:pt x="695170" y="832279"/>
                    <a:pt x="638157" y="799234"/>
                    <a:pt x="729983" y="822191"/>
                  </a:cubicBezTo>
                  <a:cubicBezTo>
                    <a:pt x="741096" y="824969"/>
                    <a:pt x="749361" y="836077"/>
                    <a:pt x="760719" y="837559"/>
                  </a:cubicBezTo>
                  <a:cubicBezTo>
                    <a:pt x="809043" y="843862"/>
                    <a:pt x="858050" y="842682"/>
                    <a:pt x="906716" y="845243"/>
                  </a:cubicBezTo>
                  <a:cubicBezTo>
                    <a:pt x="911839" y="855488"/>
                    <a:pt x="915730" y="866448"/>
                    <a:pt x="922084" y="875979"/>
                  </a:cubicBezTo>
                  <a:cubicBezTo>
                    <a:pt x="929232" y="886701"/>
                    <a:pt x="950226" y="901577"/>
                    <a:pt x="960504" y="906716"/>
                  </a:cubicBezTo>
                  <a:cubicBezTo>
                    <a:pt x="967749" y="910338"/>
                    <a:pt x="975872" y="911839"/>
                    <a:pt x="983556" y="914400"/>
                  </a:cubicBezTo>
                  <a:cubicBezTo>
                    <a:pt x="991240" y="919523"/>
                    <a:pt x="998348" y="925638"/>
                    <a:pt x="1006608" y="929768"/>
                  </a:cubicBezTo>
                  <a:cubicBezTo>
                    <a:pt x="1013853" y="933390"/>
                    <a:pt x="1023266" y="932479"/>
                    <a:pt x="1029660" y="937452"/>
                  </a:cubicBezTo>
                  <a:cubicBezTo>
                    <a:pt x="1073547" y="971586"/>
                    <a:pt x="1065021" y="982905"/>
                    <a:pt x="1106501" y="1006608"/>
                  </a:cubicBezTo>
                  <a:cubicBezTo>
                    <a:pt x="1113533" y="1010627"/>
                    <a:pt x="1121869" y="1011731"/>
                    <a:pt x="1129553" y="1014292"/>
                  </a:cubicBezTo>
                  <a:cubicBezTo>
                    <a:pt x="1144921" y="1029660"/>
                    <a:pt x="1157574" y="1048340"/>
                    <a:pt x="1175657" y="1060396"/>
                  </a:cubicBezTo>
                  <a:cubicBezTo>
                    <a:pt x="1183341" y="1065519"/>
                    <a:pt x="1191807" y="1069629"/>
                    <a:pt x="1198709" y="1075764"/>
                  </a:cubicBezTo>
                  <a:cubicBezTo>
                    <a:pt x="1277660" y="1145944"/>
                    <a:pt x="1215547" y="1102358"/>
                    <a:pt x="1267865" y="1137237"/>
                  </a:cubicBezTo>
                  <a:cubicBezTo>
                    <a:pt x="1272988" y="1144921"/>
                    <a:pt x="1277464" y="1153078"/>
                    <a:pt x="1283233" y="1160289"/>
                  </a:cubicBezTo>
                  <a:cubicBezTo>
                    <a:pt x="1287759" y="1165946"/>
                    <a:pt x="1293964" y="1170091"/>
                    <a:pt x="1298602" y="1175657"/>
                  </a:cubicBezTo>
                  <a:cubicBezTo>
                    <a:pt x="1306098" y="1184652"/>
                    <a:pt x="1329763" y="1216742"/>
                    <a:pt x="1337022" y="1229445"/>
                  </a:cubicBezTo>
                  <a:cubicBezTo>
                    <a:pt x="1342705" y="1239390"/>
                    <a:pt x="1348136" y="1249546"/>
                    <a:pt x="1352390" y="1260181"/>
                  </a:cubicBezTo>
                  <a:cubicBezTo>
                    <a:pt x="1358406" y="1275222"/>
                    <a:pt x="1358772" y="1292806"/>
                    <a:pt x="1367758" y="1306285"/>
                  </a:cubicBezTo>
                  <a:lnTo>
                    <a:pt x="1383126" y="1329337"/>
                  </a:lnTo>
                  <a:cubicBezTo>
                    <a:pt x="1385687" y="1337021"/>
                    <a:pt x="1387188" y="1345145"/>
                    <a:pt x="1390810" y="1352390"/>
                  </a:cubicBezTo>
                  <a:cubicBezTo>
                    <a:pt x="1404521" y="1379813"/>
                    <a:pt x="1431919" y="1401183"/>
                    <a:pt x="1452282" y="1421546"/>
                  </a:cubicBezTo>
                  <a:cubicBezTo>
                    <a:pt x="1459966" y="1429230"/>
                    <a:pt x="1465025" y="1441162"/>
                    <a:pt x="1475334" y="1444598"/>
                  </a:cubicBezTo>
                  <a:lnTo>
                    <a:pt x="1544491" y="1467650"/>
                  </a:lnTo>
                  <a:lnTo>
                    <a:pt x="1567543" y="1475334"/>
                  </a:lnTo>
                  <a:cubicBezTo>
                    <a:pt x="1575227" y="1480457"/>
                    <a:pt x="1582335" y="1486572"/>
                    <a:pt x="1590595" y="1490702"/>
                  </a:cubicBezTo>
                  <a:cubicBezTo>
                    <a:pt x="1608898" y="1499853"/>
                    <a:pt x="1643224" y="1503709"/>
                    <a:pt x="1659751" y="1506070"/>
                  </a:cubicBezTo>
                  <a:cubicBezTo>
                    <a:pt x="1680194" y="1508990"/>
                    <a:pt x="1700732" y="1511193"/>
                    <a:pt x="1721223" y="1513754"/>
                  </a:cubicBezTo>
                  <a:cubicBezTo>
                    <a:pt x="1728907" y="1516315"/>
                    <a:pt x="1736306" y="1519989"/>
                    <a:pt x="1744275" y="1521438"/>
                  </a:cubicBezTo>
                  <a:cubicBezTo>
                    <a:pt x="1838964" y="1538654"/>
                    <a:pt x="1891333" y="1525830"/>
                    <a:pt x="2005533" y="1521438"/>
                  </a:cubicBezTo>
                  <a:cubicBezTo>
                    <a:pt x="2032021" y="1512609"/>
                    <a:pt x="2022858" y="1519481"/>
                    <a:pt x="2036269" y="1506070"/>
                  </a:cubicBezTo>
                </a:path>
              </a:pathLst>
            </a:custGeom>
            <a:noFill/>
            <a:ln w="38100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5161498" y="1791673"/>
              <a:ext cx="17922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>
                      <a:lumMod val="50000"/>
                    </a:schemeClr>
                  </a:solidFill>
                  <a:latin typeface="Open Sans"/>
                  <a:ea typeface="+mj-ea"/>
                  <a:cs typeface="+mj-cs"/>
                </a:rPr>
                <a:t>Channel Head</a:t>
              </a:r>
            </a:p>
          </p:txBody>
        </p:sp>
      </p:grpSp>
      <p:sp>
        <p:nvSpPr>
          <p:cNvPr id="397" name="TextBox 396"/>
          <p:cNvSpPr txBox="1"/>
          <p:nvPr/>
        </p:nvSpPr>
        <p:spPr>
          <a:xfrm>
            <a:off x="6938400" y="418385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Open Sans"/>
                <a:ea typeface="+mj-ea"/>
                <a:cs typeface="+mj-cs"/>
              </a:rPr>
              <a:t>NHD Plus Flowline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110" y="337242"/>
            <a:ext cx="3581400" cy="2676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889"/>
          <a:stretch/>
        </p:blipFill>
        <p:spPr>
          <a:xfrm>
            <a:off x="8526111" y="3181761"/>
            <a:ext cx="3570425" cy="2724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0772" y="2268276"/>
            <a:ext cx="2174569" cy="59204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Open Sans"/>
                <a:ea typeface="+mj-ea"/>
                <a:cs typeface="+mj-cs"/>
              </a:rPr>
              <a:t>NHD Plus channel head and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  <a:latin typeface="Open Sans"/>
                <a:ea typeface="+mj-ea"/>
                <a:cs typeface="+mj-cs"/>
              </a:rPr>
              <a:t>flowline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Open Sans"/>
              <a:ea typeface="+mj-ea"/>
              <a:cs typeface="+mj-cs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986663" y="4944751"/>
            <a:ext cx="2513626" cy="59204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Open Sans"/>
                <a:ea typeface="+mj-ea"/>
                <a:cs typeface="+mj-cs"/>
              </a:rPr>
              <a:t>DEM derived stream</a:t>
            </a:r>
          </a:p>
          <a:p>
            <a:pPr eaLnBrk="0" hangingPunct="0">
              <a:lnSpc>
                <a:spcPts val="1800"/>
              </a:lnSpc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Open Sans"/>
                <a:ea typeface="+mj-ea"/>
                <a:cs typeface="+mj-cs"/>
              </a:rPr>
              <a:t>NHD HR Stream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8567206" y="5013231"/>
            <a:ext cx="297600" cy="0"/>
          </a:xfrm>
          <a:prstGeom prst="line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7" name="Straight Connector 216"/>
          <p:cNvCxnSpPr/>
          <p:nvPr/>
        </p:nvCxnSpPr>
        <p:spPr bwMode="auto">
          <a:xfrm flipH="1">
            <a:off x="8556931" y="5261319"/>
            <a:ext cx="297600" cy="0"/>
          </a:xfrm>
          <a:prstGeom prst="line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5" name="TextBox 114"/>
          <p:cNvSpPr txBox="1"/>
          <p:nvPr/>
        </p:nvSpPr>
        <p:spPr>
          <a:xfrm>
            <a:off x="269674" y="1761824"/>
            <a:ext cx="31565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D8 Flow </a:t>
            </a:r>
            <a:r>
              <a:rPr lang="en-US" dirty="0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direction from each grid cell set in the steepest downslope direction to one of eight adjacent neighbors</a:t>
            </a:r>
          </a:p>
          <a:p>
            <a:endParaRPr lang="en-US" dirty="0">
              <a:solidFill>
                <a:srgbClr val="BF5712"/>
              </a:solidFill>
              <a:latin typeface="Open Sans"/>
              <a:ea typeface="+mj-ea"/>
              <a:cs typeface="+mj-cs"/>
            </a:endParaRPr>
          </a:p>
          <a:p>
            <a:r>
              <a:rPr lang="en-US" dirty="0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Routing across flats away from high terrain and towards low terrain (</a:t>
            </a:r>
            <a:r>
              <a:rPr lang="en-US" dirty="0" err="1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Garbrecht</a:t>
            </a:r>
            <a:r>
              <a:rPr lang="en-US" dirty="0">
                <a:solidFill>
                  <a:srgbClr val="BF5712"/>
                </a:solidFill>
                <a:latin typeface="Open Sans"/>
                <a:ea typeface="+mj-ea"/>
                <a:cs typeface="+mj-cs"/>
              </a:rPr>
              <a:t> and Martz, 1997)</a:t>
            </a:r>
            <a:endParaRPr lang="en-US" dirty="0">
              <a:solidFill>
                <a:srgbClr val="00B0F0"/>
              </a:solidFill>
              <a:latin typeface="Open Sans"/>
              <a:ea typeface="+mj-ea"/>
              <a:cs typeface="+mj-cs"/>
            </a:endParaRPr>
          </a:p>
        </p:txBody>
      </p:sp>
      <p:sp>
        <p:nvSpPr>
          <p:cNvPr id="116" name="Rectangle 77"/>
          <p:cNvSpPr>
            <a:spLocks noChangeArrowheads="1"/>
          </p:cNvSpPr>
          <p:nvPr/>
        </p:nvSpPr>
        <p:spPr bwMode="auto">
          <a:xfrm>
            <a:off x="1565471" y="5431228"/>
            <a:ext cx="416719" cy="461963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Calibri"/>
              </a:rPr>
              <a:t>67</a:t>
            </a:r>
          </a:p>
        </p:txBody>
      </p:sp>
      <p:sp>
        <p:nvSpPr>
          <p:cNvPr id="117" name="Rectangle 78"/>
          <p:cNvSpPr>
            <a:spLocks noChangeArrowheads="1"/>
          </p:cNvSpPr>
          <p:nvPr/>
        </p:nvSpPr>
        <p:spPr bwMode="auto">
          <a:xfrm>
            <a:off x="1146371" y="5431228"/>
            <a:ext cx="416719" cy="461963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Calibri"/>
              </a:rPr>
              <a:t>56</a:t>
            </a:r>
          </a:p>
        </p:txBody>
      </p:sp>
      <p:sp>
        <p:nvSpPr>
          <p:cNvPr id="118" name="Rectangle 79"/>
          <p:cNvSpPr>
            <a:spLocks noChangeArrowheads="1"/>
          </p:cNvSpPr>
          <p:nvPr/>
        </p:nvSpPr>
        <p:spPr bwMode="auto">
          <a:xfrm>
            <a:off x="1565471" y="4975218"/>
            <a:ext cx="416719" cy="46077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Calibri"/>
              </a:rPr>
              <a:t>52</a:t>
            </a:r>
          </a:p>
        </p:txBody>
      </p:sp>
      <p:sp>
        <p:nvSpPr>
          <p:cNvPr id="119" name="Rectangle 80"/>
          <p:cNvSpPr>
            <a:spLocks noChangeArrowheads="1"/>
          </p:cNvSpPr>
          <p:nvPr/>
        </p:nvSpPr>
        <p:spPr bwMode="auto">
          <a:xfrm>
            <a:off x="1146371" y="4975218"/>
            <a:ext cx="416719" cy="460772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0000"/>
                </a:solidFill>
                <a:latin typeface="Calibri"/>
              </a:rPr>
              <a:t>48</a:t>
            </a:r>
          </a:p>
        </p:txBody>
      </p:sp>
      <p:sp>
        <p:nvSpPr>
          <p:cNvPr id="120" name="Line 81"/>
          <p:cNvSpPr>
            <a:spLocks noChangeShapeType="1"/>
          </p:cNvSpPr>
          <p:nvPr/>
        </p:nvSpPr>
        <p:spPr bwMode="auto">
          <a:xfrm flipV="1">
            <a:off x="1769066" y="5269303"/>
            <a:ext cx="0" cy="296466"/>
          </a:xfrm>
          <a:prstGeom prst="line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500">
              <a:solidFill>
                <a:srgbClr val="808080"/>
              </a:solidFill>
              <a:latin typeface="Calibri"/>
            </a:endParaRPr>
          </a:p>
        </p:txBody>
      </p:sp>
      <p:graphicFrame>
        <p:nvGraphicFramePr>
          <p:cNvPr id="12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931332"/>
              </p:ext>
            </p:extLst>
          </p:nvPr>
        </p:nvGraphicFramePr>
        <p:xfrm>
          <a:off x="302216" y="6038045"/>
          <a:ext cx="1119188" cy="473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Equation" r:id="rId5" imgW="927000" imgH="393480" progId="Equation.3">
                  <p:embed/>
                </p:oleObj>
              </mc:Choice>
              <mc:Fallback>
                <p:oleObj name="Equation" r:id="rId5" imgW="927000" imgH="393480" progId="Equation.3">
                  <p:embed/>
                  <p:pic>
                    <p:nvPicPr>
                      <p:cNvPr id="2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216" y="6038045"/>
                        <a:ext cx="1119188" cy="4738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222242"/>
              </p:ext>
            </p:extLst>
          </p:nvPr>
        </p:nvGraphicFramePr>
        <p:xfrm>
          <a:off x="1868034" y="6021772"/>
          <a:ext cx="1119187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9" name="Equation" r:id="rId7" imgW="927000" imgH="419040" progId="Equation.3">
                  <p:embed/>
                </p:oleObj>
              </mc:Choice>
              <mc:Fallback>
                <p:oleObj name="Equation" r:id="rId7" imgW="927000" imgH="419040" progId="Equation.3">
                  <p:embed/>
                  <p:pic>
                    <p:nvPicPr>
                      <p:cNvPr id="2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034" y="6021772"/>
                        <a:ext cx="1119187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455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23" y="1562100"/>
            <a:ext cx="7153031" cy="504919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7601" y="254000"/>
            <a:ext cx="97506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/>
              <a:t>DEM derived stream network is consistent with the DEM but at the scale (drainage density) of NHD Plus.</a:t>
            </a:r>
          </a:p>
        </p:txBody>
      </p:sp>
    </p:spTree>
    <p:extLst>
      <p:ext uri="{BB962C8B-B14F-4D97-AF65-F5344CB8AC3E}">
        <p14:creationId xmlns:p14="http://schemas.microsoft.com/office/powerpoint/2010/main" val="3355861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08" y="1257300"/>
            <a:ext cx="7772400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8295" y="86868"/>
            <a:ext cx="11163299" cy="484632"/>
          </a:xfrm>
        </p:spPr>
        <p:txBody>
          <a:bodyPr/>
          <a:lstStyle/>
          <a:p>
            <a:pPr algn="ctr"/>
            <a:r>
              <a:rPr lang="en-US" sz="2400" dirty="0"/>
              <a:t>Height Above Nearest Drainage (HAND) evaluated from 1/3 arc sec NED DEM relative to stream raster derived from </a:t>
            </a:r>
            <a:r>
              <a:rPr lang="en-US" sz="2400" dirty="0" err="1"/>
              <a:t>NHDPlus</a:t>
            </a:r>
            <a:r>
              <a:rPr lang="en-US" sz="2400" dirty="0"/>
              <a:t> medium resolution stream network source grid cells. 2 m contour interval.</a:t>
            </a:r>
          </a:p>
        </p:txBody>
      </p:sp>
    </p:spTree>
    <p:extLst>
      <p:ext uri="{BB962C8B-B14F-4D97-AF65-F5344CB8AC3E}">
        <p14:creationId xmlns:p14="http://schemas.microsoft.com/office/powerpoint/2010/main" val="2217132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9506" y="179514"/>
            <a:ext cx="7312991" cy="48463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Complete HAND Workflow 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2341599" y="834070"/>
            <a:ext cx="7843517" cy="5703467"/>
            <a:chOff x="786775" y="1070375"/>
            <a:chExt cx="6494025" cy="4722175"/>
          </a:xfrm>
        </p:grpSpPr>
        <p:sp>
          <p:nvSpPr>
            <p:cNvPr id="3" name="Shape 54"/>
            <p:cNvSpPr/>
            <p:nvPr/>
          </p:nvSpPr>
          <p:spPr>
            <a:xfrm>
              <a:off x="2501225" y="1070375"/>
              <a:ext cx="1268700" cy="303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FFF2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USGS 3DEP 10m DEM</a:t>
              </a:r>
            </a:p>
          </p:txBody>
        </p:sp>
        <p:sp>
          <p:nvSpPr>
            <p:cNvPr id="4" name="Shape 55"/>
            <p:cNvSpPr/>
            <p:nvPr/>
          </p:nvSpPr>
          <p:spPr>
            <a:xfrm>
              <a:off x="4332050" y="1070375"/>
              <a:ext cx="1268700" cy="303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FFF2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NHD HR Flowline</a:t>
              </a:r>
            </a:p>
            <a:p>
              <a:pPr algn="ctr"/>
              <a:r>
                <a:rPr lang="en" sz="1200">
                  <a:solidFill>
                    <a:prstClr val="black"/>
                  </a:solidFill>
                </a:rPr>
                <a:t>1:24000</a:t>
              </a:r>
            </a:p>
          </p:txBody>
        </p:sp>
        <p:sp>
          <p:nvSpPr>
            <p:cNvPr id="5" name="Shape 56"/>
            <p:cNvSpPr/>
            <p:nvPr/>
          </p:nvSpPr>
          <p:spPr>
            <a:xfrm>
              <a:off x="6012100" y="1070375"/>
              <a:ext cx="1268700" cy="303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FFF2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NHDPlus Flowline</a:t>
              </a:r>
            </a:p>
            <a:p>
              <a:pPr algn="ctr"/>
              <a:r>
                <a:rPr lang="en" sz="1200">
                  <a:solidFill>
                    <a:prstClr val="black"/>
                  </a:solidFill>
                </a:rPr>
                <a:t>1:100000</a:t>
              </a:r>
            </a:p>
          </p:txBody>
        </p:sp>
        <p:sp>
          <p:nvSpPr>
            <p:cNvPr id="6" name="Shape 57"/>
            <p:cNvSpPr/>
            <p:nvPr/>
          </p:nvSpPr>
          <p:spPr>
            <a:xfrm>
              <a:off x="2501225" y="1578175"/>
              <a:ext cx="1268700" cy="277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Obstacle Removal</a:t>
              </a:r>
            </a:p>
          </p:txBody>
        </p:sp>
        <p:sp>
          <p:nvSpPr>
            <p:cNvPr id="7" name="Shape 58"/>
            <p:cNvSpPr/>
            <p:nvPr/>
          </p:nvSpPr>
          <p:spPr>
            <a:xfrm>
              <a:off x="786775" y="2593875"/>
              <a:ext cx="1268700" cy="277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D∞ </a:t>
              </a:r>
              <a:r>
                <a:rPr lang="en" sz="1200">
                  <a:solidFill>
                    <a:prstClr val="black"/>
                  </a:solidFill>
                </a:rPr>
                <a:t>Flow Direction</a:t>
              </a:r>
            </a:p>
          </p:txBody>
        </p:sp>
        <p:sp>
          <p:nvSpPr>
            <p:cNvPr id="8" name="Shape 59"/>
            <p:cNvSpPr/>
            <p:nvPr/>
          </p:nvSpPr>
          <p:spPr>
            <a:xfrm>
              <a:off x="4331950" y="2593875"/>
              <a:ext cx="1268700" cy="277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D8 </a:t>
              </a:r>
              <a:r>
                <a:rPr lang="en" sz="1200">
                  <a:solidFill>
                    <a:prstClr val="black"/>
                  </a:solidFill>
                </a:rPr>
                <a:t>Flow Direction</a:t>
              </a:r>
            </a:p>
          </p:txBody>
        </p:sp>
        <p:sp>
          <p:nvSpPr>
            <p:cNvPr id="9" name="Shape 60"/>
            <p:cNvSpPr/>
            <p:nvPr/>
          </p:nvSpPr>
          <p:spPr>
            <a:xfrm>
              <a:off x="4331950" y="3137846"/>
              <a:ext cx="1268700" cy="3030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D8 </a:t>
              </a:r>
              <a:r>
                <a:rPr lang="en" sz="1200">
                  <a:solidFill>
                    <a:prstClr val="black"/>
                  </a:solidFill>
                </a:rPr>
                <a:t>Flow Accumulation</a:t>
              </a:r>
            </a:p>
          </p:txBody>
        </p:sp>
        <p:sp>
          <p:nvSpPr>
            <p:cNvPr id="10" name="Shape 61"/>
            <p:cNvSpPr/>
            <p:nvPr/>
          </p:nvSpPr>
          <p:spPr>
            <a:xfrm>
              <a:off x="2501225" y="2060475"/>
              <a:ext cx="1268700" cy="277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Pit Removal</a:t>
              </a:r>
            </a:p>
          </p:txBody>
        </p:sp>
        <p:sp>
          <p:nvSpPr>
            <p:cNvPr id="11" name="Shape 62"/>
            <p:cNvSpPr/>
            <p:nvPr/>
          </p:nvSpPr>
          <p:spPr>
            <a:xfrm>
              <a:off x="4331950" y="3675000"/>
              <a:ext cx="1268700" cy="3030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 dirty="0">
                  <a:solidFill>
                    <a:prstClr val="black"/>
                  </a:solidFill>
                </a:rPr>
                <a:t>Stream Definition by Threshold</a:t>
              </a:r>
            </a:p>
          </p:txBody>
        </p:sp>
        <p:sp>
          <p:nvSpPr>
            <p:cNvPr id="12" name="Shape 63"/>
            <p:cNvSpPr/>
            <p:nvPr/>
          </p:nvSpPr>
          <p:spPr>
            <a:xfrm>
              <a:off x="2501225" y="4288350"/>
              <a:ext cx="1268700" cy="3030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D∞ </a:t>
              </a:r>
              <a:r>
                <a:rPr lang="en" sz="1200">
                  <a:solidFill>
                    <a:prstClr val="black"/>
                  </a:solidFill>
                </a:rPr>
                <a:t>Distance Down</a:t>
              </a:r>
            </a:p>
            <a:p>
              <a:pPr algn="ctr"/>
              <a:r>
                <a:rPr lang="en" sz="1200">
                  <a:solidFill>
                    <a:prstClr val="black"/>
                  </a:solidFill>
                </a:rPr>
                <a:t>(Vertical Average)</a:t>
              </a:r>
            </a:p>
          </p:txBody>
        </p:sp>
        <p:sp>
          <p:nvSpPr>
            <p:cNvPr id="13" name="Shape 64"/>
            <p:cNvSpPr/>
            <p:nvPr/>
          </p:nvSpPr>
          <p:spPr>
            <a:xfrm>
              <a:off x="6012100" y="2060475"/>
              <a:ext cx="1268700" cy="277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Channel Head Extraction</a:t>
              </a:r>
            </a:p>
          </p:txBody>
        </p:sp>
        <p:sp>
          <p:nvSpPr>
            <p:cNvPr id="14" name="Shape 65"/>
            <p:cNvSpPr/>
            <p:nvPr/>
          </p:nvSpPr>
          <p:spPr>
            <a:xfrm>
              <a:off x="6012100" y="2599162"/>
              <a:ext cx="1268700" cy="277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Rasterization</a:t>
              </a:r>
            </a:p>
          </p:txBody>
        </p:sp>
        <p:sp>
          <p:nvSpPr>
            <p:cNvPr id="15" name="Shape 66"/>
            <p:cNvSpPr/>
            <p:nvPr/>
          </p:nvSpPr>
          <p:spPr>
            <a:xfrm>
              <a:off x="6012100" y="3150600"/>
              <a:ext cx="1268700" cy="277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Channel Head Weight Grid</a:t>
              </a:r>
            </a:p>
          </p:txBody>
        </p:sp>
        <p:sp>
          <p:nvSpPr>
            <p:cNvPr id="16" name="Shape 67"/>
            <p:cNvSpPr/>
            <p:nvPr/>
          </p:nvSpPr>
          <p:spPr>
            <a:xfrm>
              <a:off x="4331950" y="4288350"/>
              <a:ext cx="1268700" cy="303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CFE2F3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Stream Raster</a:t>
              </a:r>
            </a:p>
          </p:txBody>
        </p:sp>
        <p:sp>
          <p:nvSpPr>
            <p:cNvPr id="17" name="Shape 68"/>
            <p:cNvSpPr/>
            <p:nvPr/>
          </p:nvSpPr>
          <p:spPr>
            <a:xfrm>
              <a:off x="786775" y="4288350"/>
              <a:ext cx="1268700" cy="303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CFE2F3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D∞ </a:t>
              </a:r>
              <a:r>
                <a:rPr lang="en" sz="1200">
                  <a:solidFill>
                    <a:prstClr val="black"/>
                  </a:solidFill>
                </a:rPr>
                <a:t>Flow Direction</a:t>
              </a:r>
            </a:p>
            <a:p>
              <a:pPr algn="ctr"/>
              <a:r>
                <a:rPr lang="en" sz="1200">
                  <a:solidFill>
                    <a:prstClr val="black"/>
                  </a:solidFill>
                </a:rPr>
                <a:t>Raster</a:t>
              </a:r>
            </a:p>
          </p:txBody>
        </p:sp>
        <p:sp>
          <p:nvSpPr>
            <p:cNvPr id="18" name="Shape 69"/>
            <p:cNvSpPr/>
            <p:nvPr/>
          </p:nvSpPr>
          <p:spPr>
            <a:xfrm>
              <a:off x="2501225" y="4903325"/>
              <a:ext cx="1268700" cy="303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CFE2F3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 b="1">
                  <a:solidFill>
                    <a:prstClr val="black"/>
                  </a:solidFill>
                </a:rPr>
                <a:t>HAND Raster</a:t>
              </a:r>
            </a:p>
          </p:txBody>
        </p:sp>
        <p:sp>
          <p:nvSpPr>
            <p:cNvPr id="19" name="Shape 70"/>
            <p:cNvSpPr/>
            <p:nvPr/>
          </p:nvSpPr>
          <p:spPr>
            <a:xfrm>
              <a:off x="4331950" y="4901700"/>
              <a:ext cx="1268700" cy="303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CFE2F3"/>
            </a:solidFill>
            <a:ln w="952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Catchment Features</a:t>
              </a:r>
            </a:p>
          </p:txBody>
        </p:sp>
        <p:cxnSp>
          <p:nvCxnSpPr>
            <p:cNvPr id="20" name="Shape 71"/>
            <p:cNvCxnSpPr>
              <a:stCxn id="3" idx="1"/>
              <a:endCxn id="6" idx="0"/>
            </p:cNvCxnSpPr>
            <p:nvPr/>
          </p:nvCxnSpPr>
          <p:spPr>
            <a:xfrm>
              <a:off x="3135575" y="1373375"/>
              <a:ext cx="0" cy="204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1" name="Shape 72"/>
            <p:cNvCxnSpPr>
              <a:stCxn id="6" idx="2"/>
              <a:endCxn id="10" idx="0"/>
            </p:cNvCxnSpPr>
            <p:nvPr/>
          </p:nvCxnSpPr>
          <p:spPr>
            <a:xfrm>
              <a:off x="3135575" y="1855675"/>
              <a:ext cx="0" cy="204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2" name="Shape 73"/>
            <p:cNvCxnSpPr>
              <a:stCxn id="4" idx="1"/>
              <a:endCxn id="6" idx="3"/>
            </p:cNvCxnSpPr>
            <p:nvPr/>
          </p:nvCxnSpPr>
          <p:spPr>
            <a:xfrm rot="5400000">
              <a:off x="4196450" y="946925"/>
              <a:ext cx="343500" cy="1196400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3" name="Shape 74"/>
            <p:cNvCxnSpPr>
              <a:stCxn id="10" idx="2"/>
              <a:endCxn id="7" idx="0"/>
            </p:cNvCxnSpPr>
            <p:nvPr/>
          </p:nvCxnSpPr>
          <p:spPr>
            <a:xfrm rot="5400000">
              <a:off x="2150375" y="1608675"/>
              <a:ext cx="255900" cy="17145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4" name="Shape 75"/>
            <p:cNvCxnSpPr>
              <a:stCxn id="10" idx="2"/>
              <a:endCxn id="8" idx="0"/>
            </p:cNvCxnSpPr>
            <p:nvPr/>
          </p:nvCxnSpPr>
          <p:spPr>
            <a:xfrm rot="-5400000" flipH="1">
              <a:off x="3922925" y="1550625"/>
              <a:ext cx="255900" cy="18306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5" name="Shape 76"/>
            <p:cNvCxnSpPr>
              <a:stCxn id="5" idx="1"/>
              <a:endCxn id="13" idx="0"/>
            </p:cNvCxnSpPr>
            <p:nvPr/>
          </p:nvCxnSpPr>
          <p:spPr>
            <a:xfrm>
              <a:off x="6646450" y="1373375"/>
              <a:ext cx="0" cy="687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6" name="Shape 77"/>
            <p:cNvCxnSpPr>
              <a:stCxn id="13" idx="2"/>
              <a:endCxn id="14" idx="0"/>
            </p:cNvCxnSpPr>
            <p:nvPr/>
          </p:nvCxnSpPr>
          <p:spPr>
            <a:xfrm>
              <a:off x="6646450" y="2337975"/>
              <a:ext cx="0" cy="261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7" name="Shape 78"/>
            <p:cNvCxnSpPr>
              <a:stCxn id="14" idx="2"/>
              <a:endCxn id="15" idx="0"/>
            </p:cNvCxnSpPr>
            <p:nvPr/>
          </p:nvCxnSpPr>
          <p:spPr>
            <a:xfrm>
              <a:off x="6646450" y="2876662"/>
              <a:ext cx="0" cy="273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8" name="Shape 79"/>
            <p:cNvCxnSpPr>
              <a:stCxn id="15" idx="1"/>
              <a:endCxn id="9" idx="3"/>
            </p:cNvCxnSpPr>
            <p:nvPr/>
          </p:nvCxnSpPr>
          <p:spPr>
            <a:xfrm rot="10800000">
              <a:off x="5600800" y="3289350"/>
              <a:ext cx="411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29" name="Shape 80"/>
            <p:cNvCxnSpPr>
              <a:stCxn id="8" idx="2"/>
              <a:endCxn id="9" idx="0"/>
            </p:cNvCxnSpPr>
            <p:nvPr/>
          </p:nvCxnSpPr>
          <p:spPr>
            <a:xfrm>
              <a:off x="4966300" y="2871375"/>
              <a:ext cx="0" cy="266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0" name="Shape 81"/>
            <p:cNvCxnSpPr>
              <a:stCxn id="9" idx="2"/>
              <a:endCxn id="11" idx="0"/>
            </p:cNvCxnSpPr>
            <p:nvPr/>
          </p:nvCxnSpPr>
          <p:spPr>
            <a:xfrm>
              <a:off x="4966300" y="3440846"/>
              <a:ext cx="0" cy="23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1" name="Shape 82"/>
            <p:cNvCxnSpPr>
              <a:stCxn id="11" idx="2"/>
              <a:endCxn id="16" idx="3"/>
            </p:cNvCxnSpPr>
            <p:nvPr/>
          </p:nvCxnSpPr>
          <p:spPr>
            <a:xfrm>
              <a:off x="4966300" y="3978000"/>
              <a:ext cx="0" cy="310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2" name="Shape 83"/>
            <p:cNvCxnSpPr>
              <a:stCxn id="16" idx="2"/>
              <a:endCxn id="12" idx="3"/>
            </p:cNvCxnSpPr>
            <p:nvPr/>
          </p:nvCxnSpPr>
          <p:spPr>
            <a:xfrm rot="10800000">
              <a:off x="3770050" y="4439850"/>
              <a:ext cx="561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3" name="Shape 84"/>
            <p:cNvCxnSpPr>
              <a:stCxn id="7" idx="2"/>
              <a:endCxn id="17" idx="3"/>
            </p:cNvCxnSpPr>
            <p:nvPr/>
          </p:nvCxnSpPr>
          <p:spPr>
            <a:xfrm>
              <a:off x="1421125" y="2871375"/>
              <a:ext cx="0" cy="1416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4" name="Shape 85"/>
            <p:cNvCxnSpPr>
              <a:stCxn id="17" idx="0"/>
              <a:endCxn id="12" idx="1"/>
            </p:cNvCxnSpPr>
            <p:nvPr/>
          </p:nvCxnSpPr>
          <p:spPr>
            <a:xfrm>
              <a:off x="2055475" y="4439850"/>
              <a:ext cx="445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5" name="Shape 86"/>
            <p:cNvCxnSpPr>
              <a:stCxn id="12" idx="2"/>
              <a:endCxn id="18" idx="3"/>
            </p:cNvCxnSpPr>
            <p:nvPr/>
          </p:nvCxnSpPr>
          <p:spPr>
            <a:xfrm>
              <a:off x="3135575" y="4591350"/>
              <a:ext cx="0" cy="312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36" name="Shape 87"/>
            <p:cNvSpPr/>
            <p:nvPr/>
          </p:nvSpPr>
          <p:spPr>
            <a:xfrm>
              <a:off x="3206550" y="5515050"/>
              <a:ext cx="1714500" cy="2775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38761D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1200">
                  <a:solidFill>
                    <a:prstClr val="black"/>
                  </a:solidFill>
                </a:rPr>
                <a:t>Flood Inundation Mapping</a:t>
              </a:r>
            </a:p>
          </p:txBody>
        </p:sp>
        <p:cxnSp>
          <p:nvCxnSpPr>
            <p:cNvPr id="37" name="Shape 88"/>
            <p:cNvCxnSpPr>
              <a:stCxn id="18" idx="1"/>
              <a:endCxn id="36" idx="0"/>
            </p:cNvCxnSpPr>
            <p:nvPr/>
          </p:nvCxnSpPr>
          <p:spPr>
            <a:xfrm rot="-5400000" flipH="1">
              <a:off x="3445325" y="4896575"/>
              <a:ext cx="308700" cy="928200"/>
            </a:xfrm>
            <a:prstGeom prst="bentConnector3">
              <a:avLst>
                <a:gd name="adj1" fmla="val 50004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38" name="Shape 89"/>
            <p:cNvCxnSpPr>
              <a:stCxn id="19" idx="1"/>
              <a:endCxn id="36" idx="0"/>
            </p:cNvCxnSpPr>
            <p:nvPr/>
          </p:nvCxnSpPr>
          <p:spPr>
            <a:xfrm rot="5400000">
              <a:off x="4359850" y="4908750"/>
              <a:ext cx="310500" cy="902400"/>
            </a:xfrm>
            <a:prstGeom prst="bentConnector3">
              <a:avLst>
                <a:gd name="adj1" fmla="val 49976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85084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557" y="220828"/>
            <a:ext cx="7312991" cy="484632"/>
          </a:xfrm>
        </p:spPr>
        <p:txBody>
          <a:bodyPr/>
          <a:lstStyle/>
          <a:p>
            <a:pPr algn="ctr"/>
            <a:r>
              <a:rPr lang="en-US" sz="2600" dirty="0"/>
              <a:t>Continental-Scale HAND layer evaluated on ROGER supercomputer at NCSA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5075" y="300736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</a:rPr>
              <a:t>Catchments and Flowlines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5075" y="534986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</a:rPr>
              <a:t>Digital Elevation Model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2918" y="4455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  <a:latin typeface="Arial"/>
                <a:ea typeface="ＭＳ Ｐゴシック"/>
              </a:rPr>
              <a:t>Height Above Nearest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srgbClr val="001446">
                    <a:lumMod val="50000"/>
                    <a:lumOff val="50000"/>
                  </a:srgbClr>
                </a:solidFill>
                <a:latin typeface="Arial"/>
                <a:ea typeface="ＭＳ Ｐゴシック"/>
              </a:rPr>
              <a:t>Drainage (HAND)</a:t>
            </a: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</a:rPr>
              <a:t/>
            </a:r>
            <a:b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</a:rPr>
            </a:b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</a:rPr>
              <a:t>(relative elevation of land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</a:rPr>
              <a:t>surface cell above cell in </a:t>
            </a:r>
          </a:p>
          <a:p>
            <a:pPr eaLnBrk="0" hangingPunct="0">
              <a:lnSpc>
                <a:spcPts val="18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</a:rPr>
              <a:t>stream to which it flows)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811337" y="213908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4818328" y="3897645"/>
            <a:ext cx="665480" cy="29972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076" y="1307592"/>
            <a:ext cx="2484075" cy="15401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75" y="3443977"/>
            <a:ext cx="2502998" cy="159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4597506" y="5473566"/>
            <a:ext cx="1758623" cy="1155361"/>
            <a:chOff x="5132717" y="1319842"/>
            <a:chExt cx="1758623" cy="1155361"/>
          </a:xfrm>
        </p:grpSpPr>
        <p:sp>
          <p:nvSpPr>
            <p:cNvPr id="20" name="Freeform 19"/>
            <p:cNvSpPr/>
            <p:nvPr/>
          </p:nvSpPr>
          <p:spPr bwMode="auto">
            <a:xfrm>
              <a:off x="5141343" y="1759211"/>
              <a:ext cx="1725283" cy="715992"/>
            </a:xfrm>
            <a:custGeom>
              <a:avLst/>
              <a:gdLst>
                <a:gd name="connsiteX0" fmla="*/ 0 w 1725283"/>
                <a:gd name="connsiteY0" fmla="*/ 0 h 715992"/>
                <a:gd name="connsiteX1" fmla="*/ 8626 w 1725283"/>
                <a:gd name="connsiteY1" fmla="*/ 664234 h 715992"/>
                <a:gd name="connsiteX2" fmla="*/ 1708030 w 1725283"/>
                <a:gd name="connsiteY2" fmla="*/ 715992 h 715992"/>
                <a:gd name="connsiteX3" fmla="*/ 1725283 w 1725283"/>
                <a:gd name="connsiteY3" fmla="*/ 422694 h 715992"/>
                <a:gd name="connsiteX4" fmla="*/ 1656271 w 1725283"/>
                <a:gd name="connsiteY4" fmla="*/ 379562 h 715992"/>
                <a:gd name="connsiteX5" fmla="*/ 0 w 1725283"/>
                <a:gd name="connsiteY5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5283" h="715992">
                  <a:moveTo>
                    <a:pt x="0" y="0"/>
                  </a:moveTo>
                  <a:lnTo>
                    <a:pt x="8626" y="664234"/>
                  </a:lnTo>
                  <a:lnTo>
                    <a:pt x="1708030" y="715992"/>
                  </a:lnTo>
                  <a:lnTo>
                    <a:pt x="1725283" y="422694"/>
                  </a:lnTo>
                  <a:lnTo>
                    <a:pt x="1656271" y="37956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</a:gradFill>
            <a:ln w="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5141344" y="1319842"/>
              <a:ext cx="1733910" cy="871267"/>
            </a:xfrm>
            <a:custGeom>
              <a:avLst/>
              <a:gdLst>
                <a:gd name="connsiteX0" fmla="*/ 17252 w 1708030"/>
                <a:gd name="connsiteY0" fmla="*/ 0 h 871267"/>
                <a:gd name="connsiteX1" fmla="*/ 0 w 1708030"/>
                <a:gd name="connsiteY1" fmla="*/ 431320 h 871267"/>
                <a:gd name="connsiteX2" fmla="*/ 1708030 w 1708030"/>
                <a:gd name="connsiteY2" fmla="*/ 871267 h 871267"/>
                <a:gd name="connsiteX3" fmla="*/ 1708030 w 1708030"/>
                <a:gd name="connsiteY3" fmla="*/ 457200 h 871267"/>
                <a:gd name="connsiteX4" fmla="*/ 17252 w 1708030"/>
                <a:gd name="connsiteY4" fmla="*/ 0 h 87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8030" h="871267">
                  <a:moveTo>
                    <a:pt x="17252" y="0"/>
                  </a:moveTo>
                  <a:lnTo>
                    <a:pt x="0" y="431320"/>
                  </a:lnTo>
                  <a:lnTo>
                    <a:pt x="1708030" y="871267"/>
                  </a:lnTo>
                  <a:lnTo>
                    <a:pt x="1708030" y="457200"/>
                  </a:lnTo>
                  <a:lnTo>
                    <a:pt x="17252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lumMod val="25000"/>
                    <a:lumOff val="75000"/>
                  </a:schemeClr>
                </a:gs>
                <a:gs pos="100000">
                  <a:schemeClr val="tx2">
                    <a:lumMod val="25000"/>
                    <a:lumOff val="75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5132717" y="1733909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148804" y="1330661"/>
              <a:ext cx="1742536" cy="465827"/>
            </a:xfrm>
            <a:prstGeom prst="line">
              <a:avLst/>
            </a:prstGeom>
            <a:noFill/>
            <a:ln w="3810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Isosceles Triangle 23"/>
            <p:cNvSpPr/>
            <p:nvPr/>
          </p:nvSpPr>
          <p:spPr bwMode="auto">
            <a:xfrm flipV="1">
              <a:off x="6003984" y="1366303"/>
              <a:ext cx="219456" cy="199609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45" y="4377640"/>
            <a:ext cx="1368163" cy="2432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64" y="1784682"/>
            <a:ext cx="4321685" cy="244535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25818" y="647057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1565115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094988" y="1214207"/>
            <a:ext cx="7403892" cy="5971298"/>
            <a:chOff x="224210" y="1197204"/>
            <a:chExt cx="7505956" cy="60536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047" y="1209726"/>
              <a:ext cx="3530506" cy="2261953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8" name="Group 7"/>
            <p:cNvGrpSpPr/>
            <p:nvPr/>
          </p:nvGrpSpPr>
          <p:grpSpPr>
            <a:xfrm>
              <a:off x="495916" y="1463312"/>
              <a:ext cx="899251" cy="742560"/>
              <a:chOff x="268000" y="2873972"/>
              <a:chExt cx="2796727" cy="2523090"/>
            </a:xfrm>
            <a:solidFill>
              <a:schemeClr val="bg1"/>
            </a:solidFill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8000" y="2873972"/>
                <a:ext cx="2796727" cy="252309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1954924" y="4135517"/>
                <a:ext cx="152400" cy="14188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6462" y="1197204"/>
              <a:ext cx="2556538" cy="228699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2" name="Right Arrow 11"/>
            <p:cNvSpPr/>
            <p:nvPr/>
          </p:nvSpPr>
          <p:spPr bwMode="auto">
            <a:xfrm>
              <a:off x="4162923" y="2182469"/>
              <a:ext cx="622169" cy="358218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6333643" y="3742230"/>
              <a:ext cx="281079" cy="41853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4" name="Right Arrow 13"/>
            <p:cNvSpPr/>
            <p:nvPr/>
          </p:nvSpPr>
          <p:spPr bwMode="auto">
            <a:xfrm flipH="1">
              <a:off x="4225061" y="5395701"/>
              <a:ext cx="560031" cy="320511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270" y="4522485"/>
              <a:ext cx="3705225" cy="197167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00763" y="419807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/>
                <a:t>Summary of Impacts for Disaster Districts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28288" y="411935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/>
                <a:t>Inundation mapping and local impact assessment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4210" y="351139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/>
                <a:t>National Water Model discharge forecasts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62923" y="351099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/>
                <a:t>Conversion of discharge to depth using rating curves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56462" y="4367717"/>
              <a:ext cx="2573704" cy="2425901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304865" y="633641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/>
                <a:t>ESRI</a:t>
              </a:r>
            </a:p>
          </p:txBody>
        </p:sp>
      </p:grp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2248990" y="269446"/>
            <a:ext cx="7312991" cy="484632"/>
          </a:xfrm>
        </p:spPr>
        <p:txBody>
          <a:bodyPr/>
          <a:lstStyle/>
          <a:p>
            <a:pPr algn="ctr"/>
            <a:r>
              <a:rPr lang="en-US" sz="2000" dirty="0"/>
              <a:t>Automated workflow prototyped for Texas Flood Response System by David Maidment and Colleagues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8196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876912"/>
          </a:xfrm>
        </p:spPr>
        <p:txBody>
          <a:bodyPr>
            <a:normAutofit/>
          </a:bodyPr>
          <a:lstStyle/>
          <a:p>
            <a:r>
              <a:rPr lang="en-US" dirty="0" smtClean="0"/>
              <a:t>The height above nearest stream approach suggested as way to rapidly approximate real time flood inundation</a:t>
            </a:r>
          </a:p>
          <a:p>
            <a:r>
              <a:rPr lang="en-US" dirty="0" smtClean="0"/>
              <a:t>Includes an approach to approximate reach scale hydraulic properties</a:t>
            </a:r>
          </a:p>
          <a:p>
            <a:r>
              <a:rPr lang="en-US" dirty="0"/>
              <a:t>DEM topography should represent river bed elevations to maximal extent possible</a:t>
            </a:r>
          </a:p>
          <a:p>
            <a:r>
              <a:rPr lang="en-US" dirty="0" smtClean="0"/>
              <a:t>DEM conditioning used to align </a:t>
            </a:r>
            <a:r>
              <a:rPr lang="en-US" dirty="0"/>
              <a:t>and reconcile elevation and hydrography </a:t>
            </a:r>
            <a:r>
              <a:rPr lang="en-US" dirty="0" smtClean="0"/>
              <a:t>(obstacle </a:t>
            </a:r>
            <a:r>
              <a:rPr lang="en-US" dirty="0"/>
              <a:t>removal </a:t>
            </a:r>
            <a:r>
              <a:rPr lang="en-US" dirty="0" smtClean="0"/>
              <a:t>approach)</a:t>
            </a:r>
            <a:endParaRPr lang="en-US" dirty="0"/>
          </a:p>
          <a:p>
            <a:r>
              <a:rPr lang="en-US" dirty="0" smtClean="0"/>
              <a:t>Can exploit high </a:t>
            </a:r>
            <a:r>
              <a:rPr lang="en-US" dirty="0"/>
              <a:t>resolution (e.g. LIDAR) data in areas where accuracy is critical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0308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55300" y="596833"/>
            <a:ext cx="11360800" cy="4555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Acknowledgements</a:t>
            </a:r>
          </a:p>
          <a:p>
            <a:r>
              <a:rPr lang="en-US" dirty="0" smtClean="0"/>
              <a:t>Multiple grants from US National Science Foundation and USGS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Papers</a:t>
            </a:r>
          </a:p>
          <a:p>
            <a:r>
              <a:rPr lang="en-US" sz="2400" dirty="0"/>
              <a:t>Liu, Y. Y., D. R. Maidment, D. G. Tarboton, X. Zheng and S. Wang, (2017), "A </a:t>
            </a:r>
            <a:r>
              <a:rPr lang="en-US" sz="2400" dirty="0" err="1"/>
              <a:t>cybergis</a:t>
            </a:r>
            <a:r>
              <a:rPr lang="en-US" sz="2400" dirty="0"/>
              <a:t> integration and computation framework for high-resolution continental-scale flood inundation mapping," </a:t>
            </a:r>
            <a:r>
              <a:rPr lang="en-US" sz="2400" u="sng" dirty="0"/>
              <a:t>Submitted to Journal of the American Water Resources Association.</a:t>
            </a:r>
            <a:endParaRPr lang="en-US" sz="2400" dirty="0"/>
          </a:p>
          <a:p>
            <a:r>
              <a:rPr lang="en-US" sz="2400" dirty="0"/>
              <a:t>Zheng, X., D. G. Tarboton, D. R. Maidment, Y. Y. Liu and P. Passalacqua, (2017), "River channel geometry and rating curve estimation using height above the nearest drainage," </a:t>
            </a:r>
            <a:r>
              <a:rPr lang="en-US" sz="2400" u="sng" dirty="0"/>
              <a:t>Submitted to Journal of the American Water Resources </a:t>
            </a:r>
            <a:r>
              <a:rPr lang="en-US" sz="2400" u="sng" dirty="0" smtClean="0"/>
              <a:t>Association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427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01" y="972251"/>
            <a:ext cx="9144000" cy="4981091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389617"/>
              </p:ext>
            </p:extLst>
          </p:nvPr>
        </p:nvGraphicFramePr>
        <p:xfrm>
          <a:off x="354752" y="599276"/>
          <a:ext cx="2750950" cy="2956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1" name="Clip" r:id="rId4" imgW="3025440" imgH="3252600" progId="MS_ClipArt_Gallery.2">
                  <p:embed/>
                </p:oleObj>
              </mc:Choice>
              <mc:Fallback>
                <p:oleObj name="Clip" r:id="rId4" imgW="3025440" imgH="3252600" progId="MS_ClipArt_Gallery.2">
                  <p:embed/>
                  <p:pic>
                    <p:nvPicPr>
                      <p:cNvPr id="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752" y="599276"/>
                        <a:ext cx="2750950" cy="2956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953427" y="322277"/>
            <a:ext cx="42851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rgbClr val="007AC2"/>
                </a:solidFill>
              </a:rPr>
              <a:t>HAND 10m for CONUS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598" y="4625148"/>
            <a:ext cx="3162300" cy="698500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rgbClr val="FF0000"/>
                </a:solidFill>
              </a:rPr>
              <a:t>Are there any questions?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22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2488" y="245182"/>
            <a:ext cx="9187025" cy="1025091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Flooding </a:t>
            </a:r>
            <a:r>
              <a:rPr lang="en-US" sz="3200" dirty="0">
                <a:solidFill>
                  <a:prstClr val="black"/>
                </a:solidFill>
              </a:rPr>
              <a:t>occurs when </a:t>
            </a:r>
            <a:r>
              <a:rPr lang="en-US" sz="3200" dirty="0">
                <a:solidFill>
                  <a:srgbClr val="001446">
                    <a:lumMod val="50000"/>
                    <a:lumOff val="50000"/>
                  </a:srgbClr>
                </a:solidFill>
              </a:rPr>
              <a:t>Water Depth </a:t>
            </a:r>
            <a:r>
              <a:rPr lang="en-US" sz="3200" dirty="0">
                <a:solidFill>
                  <a:prstClr val="black"/>
                </a:solidFill>
              </a:rPr>
              <a:t>is greater </a:t>
            </a:r>
            <a:r>
              <a:rPr lang="en-US" sz="3200" dirty="0" smtClean="0">
                <a:solidFill>
                  <a:prstClr val="black"/>
                </a:solidFill>
              </a:rPr>
              <a:t>than </a:t>
            </a:r>
            <a:r>
              <a:rPr lang="en-US" sz="3200" dirty="0" smtClean="0">
                <a:solidFill>
                  <a:schemeClr val="tx1"/>
                </a:solidFill>
              </a:rPr>
              <a:t>Height Above Nearest Drainage (HAND)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6687" y="1391966"/>
            <a:ext cx="10185484" cy="4467768"/>
            <a:chOff x="1972887" y="2643447"/>
            <a:chExt cx="7257012" cy="3183221"/>
          </a:xfrm>
        </p:grpSpPr>
        <p:sp>
          <p:nvSpPr>
            <p:cNvPr id="14" name="Freeform 13"/>
            <p:cNvSpPr/>
            <p:nvPr/>
          </p:nvSpPr>
          <p:spPr bwMode="auto">
            <a:xfrm>
              <a:off x="4923906" y="4712948"/>
              <a:ext cx="1521229" cy="631767"/>
            </a:xfrm>
            <a:custGeom>
              <a:avLst/>
              <a:gdLst>
                <a:gd name="connsiteX0" fmla="*/ 0 w 1521229"/>
                <a:gd name="connsiteY0" fmla="*/ 8313 h 631767"/>
                <a:gd name="connsiteX1" fmla="*/ 1521229 w 1521229"/>
                <a:gd name="connsiteY1" fmla="*/ 0 h 631767"/>
                <a:gd name="connsiteX2" fmla="*/ 1404851 w 1521229"/>
                <a:gd name="connsiteY2" fmla="*/ 282633 h 631767"/>
                <a:gd name="connsiteX3" fmla="*/ 1263534 w 1521229"/>
                <a:gd name="connsiteY3" fmla="*/ 407324 h 631767"/>
                <a:gd name="connsiteX4" fmla="*/ 1130531 w 1521229"/>
                <a:gd name="connsiteY4" fmla="*/ 498764 h 631767"/>
                <a:gd name="connsiteX5" fmla="*/ 972589 w 1521229"/>
                <a:gd name="connsiteY5" fmla="*/ 581891 h 631767"/>
                <a:gd name="connsiteX6" fmla="*/ 831273 w 1521229"/>
                <a:gd name="connsiteY6" fmla="*/ 631767 h 631767"/>
                <a:gd name="connsiteX7" fmla="*/ 822960 w 1521229"/>
                <a:gd name="connsiteY7" fmla="*/ 631767 h 631767"/>
                <a:gd name="connsiteX8" fmla="*/ 490451 w 1521229"/>
                <a:gd name="connsiteY8" fmla="*/ 590204 h 631767"/>
                <a:gd name="connsiteX9" fmla="*/ 282633 w 1521229"/>
                <a:gd name="connsiteY9" fmla="*/ 374073 h 631767"/>
                <a:gd name="connsiteX10" fmla="*/ 99753 w 1521229"/>
                <a:gd name="connsiteY10" fmla="*/ 166254 h 631767"/>
                <a:gd name="connsiteX11" fmla="*/ 0 w 1521229"/>
                <a:gd name="connsiteY11" fmla="*/ 8313 h 63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1229" h="631767">
                  <a:moveTo>
                    <a:pt x="0" y="8313"/>
                  </a:moveTo>
                  <a:lnTo>
                    <a:pt x="1521229" y="0"/>
                  </a:lnTo>
                  <a:lnTo>
                    <a:pt x="1404851" y="282633"/>
                  </a:lnTo>
                  <a:lnTo>
                    <a:pt x="1263534" y="407324"/>
                  </a:lnTo>
                  <a:lnTo>
                    <a:pt x="1130531" y="498764"/>
                  </a:lnTo>
                  <a:lnTo>
                    <a:pt x="972589" y="581891"/>
                  </a:lnTo>
                  <a:lnTo>
                    <a:pt x="831273" y="631767"/>
                  </a:lnTo>
                  <a:lnTo>
                    <a:pt x="822960" y="631767"/>
                  </a:lnTo>
                  <a:lnTo>
                    <a:pt x="490451" y="590204"/>
                  </a:lnTo>
                  <a:lnTo>
                    <a:pt x="282633" y="374073"/>
                  </a:lnTo>
                  <a:lnTo>
                    <a:pt x="99753" y="166254"/>
                  </a:lnTo>
                  <a:lnTo>
                    <a:pt x="0" y="8313"/>
                  </a:ln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" name="Freeform 1"/>
            <p:cNvSpPr/>
            <p:nvPr/>
          </p:nvSpPr>
          <p:spPr bwMode="auto">
            <a:xfrm>
              <a:off x="2779223" y="3266902"/>
              <a:ext cx="5527963" cy="2077812"/>
            </a:xfrm>
            <a:custGeom>
              <a:avLst/>
              <a:gdLst>
                <a:gd name="connsiteX0" fmla="*/ 0 w 5527963"/>
                <a:gd name="connsiteY0" fmla="*/ 108065 h 2077812"/>
                <a:gd name="connsiteX1" fmla="*/ 689956 w 5527963"/>
                <a:gd name="connsiteY1" fmla="*/ 133003 h 2077812"/>
                <a:gd name="connsiteX2" fmla="*/ 1155469 w 5527963"/>
                <a:gd name="connsiteY2" fmla="*/ 249382 h 2077812"/>
                <a:gd name="connsiteX3" fmla="*/ 1753985 w 5527963"/>
                <a:gd name="connsiteY3" fmla="*/ 806334 h 2077812"/>
                <a:gd name="connsiteX4" fmla="*/ 2236123 w 5527963"/>
                <a:gd name="connsiteY4" fmla="*/ 1546167 h 2077812"/>
                <a:gd name="connsiteX5" fmla="*/ 2809702 w 5527963"/>
                <a:gd name="connsiteY5" fmla="*/ 2069869 h 2077812"/>
                <a:gd name="connsiteX6" fmla="*/ 3491345 w 5527963"/>
                <a:gd name="connsiteY6" fmla="*/ 1787236 h 2077812"/>
                <a:gd name="connsiteX7" fmla="*/ 3940233 w 5527963"/>
                <a:gd name="connsiteY7" fmla="*/ 822960 h 2077812"/>
                <a:gd name="connsiteX8" fmla="*/ 4513811 w 5527963"/>
                <a:gd name="connsiteY8" fmla="*/ 199505 h 2077812"/>
                <a:gd name="connsiteX9" fmla="*/ 5527963 w 5527963"/>
                <a:gd name="connsiteY9" fmla="*/ 0 h 2077812"/>
                <a:gd name="connsiteX10" fmla="*/ 5527963 w 5527963"/>
                <a:gd name="connsiteY10" fmla="*/ 0 h 207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27963" h="2077812">
                  <a:moveTo>
                    <a:pt x="0" y="108065"/>
                  </a:moveTo>
                  <a:cubicBezTo>
                    <a:pt x="248689" y="108757"/>
                    <a:pt x="497378" y="109450"/>
                    <a:pt x="689956" y="133003"/>
                  </a:cubicBezTo>
                  <a:cubicBezTo>
                    <a:pt x="882534" y="156556"/>
                    <a:pt x="978131" y="137160"/>
                    <a:pt x="1155469" y="249382"/>
                  </a:cubicBezTo>
                  <a:cubicBezTo>
                    <a:pt x="1332807" y="361604"/>
                    <a:pt x="1573876" y="590203"/>
                    <a:pt x="1753985" y="806334"/>
                  </a:cubicBezTo>
                  <a:cubicBezTo>
                    <a:pt x="1934094" y="1022465"/>
                    <a:pt x="2060170" y="1335578"/>
                    <a:pt x="2236123" y="1546167"/>
                  </a:cubicBezTo>
                  <a:cubicBezTo>
                    <a:pt x="2412076" y="1756756"/>
                    <a:pt x="2600498" y="2029691"/>
                    <a:pt x="2809702" y="2069869"/>
                  </a:cubicBezTo>
                  <a:cubicBezTo>
                    <a:pt x="3018906" y="2110047"/>
                    <a:pt x="3302923" y="1995054"/>
                    <a:pt x="3491345" y="1787236"/>
                  </a:cubicBezTo>
                  <a:cubicBezTo>
                    <a:pt x="3679767" y="1579418"/>
                    <a:pt x="3769822" y="1087582"/>
                    <a:pt x="3940233" y="822960"/>
                  </a:cubicBezTo>
                  <a:cubicBezTo>
                    <a:pt x="4110644" y="558338"/>
                    <a:pt x="4249189" y="336665"/>
                    <a:pt x="4513811" y="199505"/>
                  </a:cubicBezTo>
                  <a:cubicBezTo>
                    <a:pt x="4778433" y="62345"/>
                    <a:pt x="5527963" y="0"/>
                    <a:pt x="5527963" y="0"/>
                  </a:cubicBezTo>
                  <a:lnTo>
                    <a:pt x="5527963" y="0"/>
                  </a:lnTo>
                </a:path>
              </a:pathLst>
            </a:custGeom>
            <a:noFill/>
            <a:ln w="63500">
              <a:solidFill>
                <a:schemeClr val="accent3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7866611" y="2884516"/>
              <a:ext cx="440574" cy="38238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" name="Isosceles Triangle 4"/>
            <p:cNvSpPr/>
            <p:nvPr/>
          </p:nvSpPr>
          <p:spPr bwMode="auto">
            <a:xfrm>
              <a:off x="7758545" y="2643447"/>
              <a:ext cx="640080" cy="241069"/>
            </a:xfrm>
            <a:prstGeom prst="triangl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7999615" y="3192087"/>
              <a:ext cx="182880" cy="1330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5" name="Isosceles Triangle 14"/>
            <p:cNvSpPr/>
            <p:nvPr/>
          </p:nvSpPr>
          <p:spPr bwMode="auto">
            <a:xfrm flipV="1">
              <a:off x="5684519" y="4555375"/>
              <a:ext cx="120536" cy="157572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20" name="Straight Connector 19"/>
            <p:cNvCxnSpPr>
              <a:stCxn id="4" idx="1"/>
            </p:cNvCxnSpPr>
            <p:nvPr/>
          </p:nvCxnSpPr>
          <p:spPr bwMode="auto">
            <a:xfrm flipH="1">
              <a:off x="2779223" y="3075709"/>
              <a:ext cx="5087389" cy="0"/>
            </a:xfrm>
            <a:prstGeom prst="line">
              <a:avLst/>
            </a:prstGeom>
            <a:noFill/>
            <a:ln w="28575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Isosceles Triangle 22"/>
            <p:cNvSpPr/>
            <p:nvPr/>
          </p:nvSpPr>
          <p:spPr bwMode="auto">
            <a:xfrm flipV="1">
              <a:off x="5624251" y="2901326"/>
              <a:ext cx="120536" cy="157572"/>
            </a:xfrm>
            <a:prstGeom prst="triangle">
              <a:avLst/>
            </a:prstGeom>
            <a:gradFill>
              <a:gsLst>
                <a:gs pos="0">
                  <a:schemeClr val="tx2">
                    <a:lumMod val="50000"/>
                    <a:lumOff val="50000"/>
                  </a:schemeClr>
                </a:gs>
                <a:gs pos="100000">
                  <a:schemeClr val="tx2">
                    <a:lumMod val="50000"/>
                    <a:lumOff val="50000"/>
                  </a:schemeClr>
                </a:gs>
              </a:gsLst>
            </a:gra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flipV="1">
              <a:off x="2928850" y="5294653"/>
              <a:ext cx="5511338" cy="75184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Arrow Connector 26"/>
            <p:cNvCxnSpPr>
              <a:stCxn id="6" idx="4"/>
            </p:cNvCxnSpPr>
            <p:nvPr/>
          </p:nvCxnSpPr>
          <p:spPr bwMode="auto">
            <a:xfrm>
              <a:off x="8091056" y="3325091"/>
              <a:ext cx="41563" cy="1995054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170025" y="417696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ED982D">
                      <a:lumMod val="50000"/>
                    </a:srgbClr>
                  </a:solidFill>
                  <a:latin typeface="Arial"/>
                  <a:ea typeface="ＭＳ Ｐゴシック"/>
                </a:rPr>
                <a:t>Height Above </a:t>
              </a:r>
            </a:p>
            <a:p>
              <a:pPr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ED982D">
                      <a:lumMod val="50000"/>
                    </a:srgbClr>
                  </a:solidFill>
                  <a:latin typeface="Arial"/>
                  <a:ea typeface="ＭＳ Ｐゴシック"/>
                </a:rPr>
                <a:t>Nearest Drainage</a:t>
              </a:r>
            </a:p>
            <a:p>
              <a:pPr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ED982D">
                      <a:lumMod val="50000"/>
                    </a:srgbClr>
                  </a:solidFill>
                  <a:latin typeface="Arial"/>
                  <a:ea typeface="ＭＳ Ｐゴシック"/>
                </a:rPr>
                <a:t>(HAND)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15499" y="316091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/>
                  <a:ea typeface="ＭＳ Ｐゴシック"/>
                </a:rPr>
                <a:t>Address Point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>
              <a:off x="3061854" y="3075709"/>
              <a:ext cx="43642" cy="2294128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1972887" y="434908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001446">
                      <a:lumMod val="50000"/>
                      <a:lumOff val="50000"/>
                    </a:srgbClr>
                  </a:solidFill>
                  <a:latin typeface="Arial"/>
                  <a:ea typeface="ＭＳ Ｐゴシック"/>
                </a:rPr>
                <a:t>Flood Depth</a:t>
              </a: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 flipH="1">
              <a:off x="4448002" y="4712947"/>
              <a:ext cx="426026" cy="0"/>
            </a:xfrm>
            <a:prstGeom prst="line">
              <a:avLst/>
            </a:prstGeom>
            <a:noFill/>
            <a:ln w="190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4632961" y="4712948"/>
              <a:ext cx="16625" cy="631767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3420340" y="491226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001446">
                      <a:lumMod val="50000"/>
                      <a:lumOff val="50000"/>
                    </a:srgbClr>
                  </a:solidFill>
                  <a:latin typeface="Arial"/>
                  <a:ea typeface="ＭＳ Ｐゴシック"/>
                </a:rPr>
                <a:t>Normal Depth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086003" y="54195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  <a:defRPr/>
            </a:pPr>
            <a:r>
              <a:rPr lang="en-US" sz="2000" b="1" dirty="0">
                <a:solidFill>
                  <a:srgbClr val="ED982D">
                    <a:lumMod val="50000"/>
                  </a:srgbClr>
                </a:solidFill>
                <a:latin typeface="Arial"/>
                <a:ea typeface="ＭＳ Ｐゴシック"/>
              </a:rPr>
              <a:t>Stream Bed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9688" y="5959224"/>
            <a:ext cx="3527029" cy="474195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>
                <a:solidFill>
                  <a:prstClr val="black"/>
                </a:solidFill>
                <a:latin typeface="Arial"/>
                <a:ea typeface="ＭＳ Ｐゴシック"/>
              </a:rPr>
              <a:t>May be used to determine flood risk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199" y="643341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/>
                <a:ea typeface="ＭＳ Ｐゴシック"/>
              </a:rPr>
              <a:t>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4044908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5600" y="174266"/>
            <a:ext cx="11360800" cy="763500"/>
          </a:xfrm>
        </p:spPr>
        <p:txBody>
          <a:bodyPr/>
          <a:lstStyle/>
          <a:p>
            <a:r>
              <a:rPr lang="en-US" dirty="0" smtClean="0"/>
              <a:t>Prior Work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15600" y="937766"/>
            <a:ext cx="11360800" cy="4555200"/>
          </a:xfrm>
        </p:spPr>
        <p:txBody>
          <a:bodyPr/>
          <a:lstStyle/>
          <a:p>
            <a:r>
              <a:rPr lang="en-US" sz="2000" dirty="0" err="1"/>
              <a:t>Rodda</a:t>
            </a:r>
            <a:r>
              <a:rPr lang="en-US" sz="2000" dirty="0"/>
              <a:t>, H. J. E., (2005), "The Development and Application of a Flood Risk Model for the Czech Republic," </a:t>
            </a:r>
            <a:r>
              <a:rPr lang="en-US" sz="2000" u="sng" dirty="0"/>
              <a:t>Natural Hazards</a:t>
            </a:r>
            <a:r>
              <a:rPr lang="en-US" sz="2000" dirty="0"/>
              <a:t>, 36(1): 207-220, </a:t>
            </a:r>
            <a:r>
              <a:rPr lang="en-US" sz="2000" u="sng" dirty="0">
                <a:hlinkClick r:id="rId2"/>
              </a:rPr>
              <a:t>http://dx.doi.org/10.1007/s11069-004-4549-4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 err="1"/>
              <a:t>Rennó</a:t>
            </a:r>
            <a:r>
              <a:rPr lang="en-US" sz="2000" dirty="0"/>
              <a:t>, C. D., A. D. </a:t>
            </a:r>
            <a:r>
              <a:rPr lang="en-US" sz="2000" dirty="0" err="1"/>
              <a:t>Nobre</a:t>
            </a:r>
            <a:r>
              <a:rPr lang="en-US" sz="2000" dirty="0"/>
              <a:t>, L. A. </a:t>
            </a:r>
            <a:r>
              <a:rPr lang="en-US" sz="2000" dirty="0" err="1"/>
              <a:t>Cuartas</a:t>
            </a:r>
            <a:r>
              <a:rPr lang="en-US" sz="2000" dirty="0"/>
              <a:t>, J. V. </a:t>
            </a:r>
            <a:r>
              <a:rPr lang="en-US" sz="2000" dirty="0" err="1"/>
              <a:t>Soares</a:t>
            </a:r>
            <a:r>
              <a:rPr lang="en-US" sz="2000" dirty="0"/>
              <a:t>, M. G. </a:t>
            </a:r>
            <a:r>
              <a:rPr lang="en-US" sz="2000" dirty="0" err="1"/>
              <a:t>Hodnett</a:t>
            </a:r>
            <a:r>
              <a:rPr lang="en-US" sz="2000" dirty="0"/>
              <a:t>, J. </a:t>
            </a:r>
            <a:r>
              <a:rPr lang="en-US" sz="2000" dirty="0" err="1"/>
              <a:t>Tomasella</a:t>
            </a:r>
            <a:r>
              <a:rPr lang="en-US" sz="2000" dirty="0"/>
              <a:t> and M. J. Waterloo, (2008), "HAND, a new terrain descriptor using SRTM-DEM: Mapping terra-</a:t>
            </a:r>
            <a:r>
              <a:rPr lang="en-US" sz="2000" dirty="0" err="1"/>
              <a:t>firme</a:t>
            </a:r>
            <a:r>
              <a:rPr lang="en-US" sz="2000" dirty="0"/>
              <a:t> rainforest environments in Amazonia," </a:t>
            </a:r>
            <a:r>
              <a:rPr lang="en-US" sz="2000" u="sng" dirty="0"/>
              <a:t>Remote Sensing of Environment</a:t>
            </a:r>
            <a:r>
              <a:rPr lang="en-US" sz="2000" dirty="0"/>
              <a:t>, 112(9): 3469-3481, </a:t>
            </a:r>
            <a:r>
              <a:rPr lang="en-US" sz="2000" u="sng" dirty="0">
                <a:hlinkClick r:id="rId3"/>
              </a:rPr>
              <a:t>http://doi.org/10.1016/j.rse.2008.03.018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 err="1"/>
              <a:t>Nobre</a:t>
            </a:r>
            <a:r>
              <a:rPr lang="en-US" sz="2000" dirty="0"/>
              <a:t>, A. D., L. A. </a:t>
            </a:r>
            <a:r>
              <a:rPr lang="en-US" sz="2000" dirty="0" err="1"/>
              <a:t>Cuartas</a:t>
            </a:r>
            <a:r>
              <a:rPr lang="en-US" sz="2000" dirty="0"/>
              <a:t>, M. </a:t>
            </a:r>
            <a:r>
              <a:rPr lang="en-US" sz="2000" dirty="0" err="1"/>
              <a:t>Hodnett</a:t>
            </a:r>
            <a:r>
              <a:rPr lang="en-US" sz="2000" dirty="0"/>
              <a:t>, C. D. </a:t>
            </a:r>
            <a:r>
              <a:rPr lang="en-US" sz="2000" dirty="0" err="1"/>
              <a:t>Rennó</a:t>
            </a:r>
            <a:r>
              <a:rPr lang="en-US" sz="2000" dirty="0"/>
              <a:t>, G. Rodrigues, A. </a:t>
            </a:r>
            <a:r>
              <a:rPr lang="en-US" sz="2000" dirty="0" err="1"/>
              <a:t>Silveira</a:t>
            </a:r>
            <a:r>
              <a:rPr lang="en-US" sz="2000" dirty="0"/>
              <a:t>, M. Waterloo and S. </a:t>
            </a:r>
            <a:r>
              <a:rPr lang="en-US" sz="2000" dirty="0" err="1"/>
              <a:t>Saleska</a:t>
            </a:r>
            <a:r>
              <a:rPr lang="en-US" sz="2000" dirty="0"/>
              <a:t>, (2011), "Height Above the Nearest Drainage – a hydrologically relevant new terrain model," Journal of Hydrology, 404(1–2): 13-29, </a:t>
            </a:r>
            <a:r>
              <a:rPr lang="en-US" sz="2000" u="sng" dirty="0">
                <a:hlinkClick r:id="rId4"/>
              </a:rPr>
              <a:t>http://dx.doi.org/10.1016/j.jhydrol.2011.03.051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 err="1"/>
              <a:t>Tesfa</a:t>
            </a:r>
            <a:r>
              <a:rPr lang="en-US" sz="2000" dirty="0"/>
              <a:t>, T. K., D. G. Tarboton, D. W. Watson, K. A. T. </a:t>
            </a:r>
            <a:r>
              <a:rPr lang="en-US" sz="2000" dirty="0" err="1"/>
              <a:t>Schreuders</a:t>
            </a:r>
            <a:r>
              <a:rPr lang="en-US" sz="2000" dirty="0"/>
              <a:t>, M. E. Baker and R. M. Wallace, (2011), "Extraction of hydrological proximity measures from DEMs using parallel processing," </a:t>
            </a:r>
            <a:r>
              <a:rPr lang="en-US" sz="2000" u="sng" dirty="0"/>
              <a:t>Environmental Modelling &amp; Software</a:t>
            </a:r>
            <a:r>
              <a:rPr lang="en-US" sz="2000" dirty="0"/>
              <a:t>, 26(12): 1696-1709, </a:t>
            </a:r>
            <a:r>
              <a:rPr lang="en-US" sz="2000" u="sng" dirty="0">
                <a:hlinkClick r:id="rId5"/>
              </a:rPr>
              <a:t>http://dx.doi.org/10.1016/j.envsoft.2011.07.018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dirty="0" err="1"/>
              <a:t>Nobre</a:t>
            </a:r>
            <a:r>
              <a:rPr lang="en-US" sz="2000" dirty="0"/>
              <a:t>, A. D., L. A. </a:t>
            </a:r>
            <a:r>
              <a:rPr lang="en-US" sz="2000" dirty="0" err="1"/>
              <a:t>Cuartas</a:t>
            </a:r>
            <a:r>
              <a:rPr lang="en-US" sz="2000" dirty="0"/>
              <a:t>, M. R. </a:t>
            </a:r>
            <a:r>
              <a:rPr lang="en-US" sz="2000" dirty="0" err="1"/>
              <a:t>Momo</a:t>
            </a:r>
            <a:r>
              <a:rPr lang="en-US" sz="2000" dirty="0"/>
              <a:t>, D. L. </a:t>
            </a:r>
            <a:r>
              <a:rPr lang="en-US" sz="2000" dirty="0" err="1"/>
              <a:t>Severo</a:t>
            </a:r>
            <a:r>
              <a:rPr lang="en-US" sz="2000" dirty="0"/>
              <a:t>, A. </a:t>
            </a:r>
            <a:r>
              <a:rPr lang="en-US" sz="2000" dirty="0" err="1"/>
              <a:t>Pinheiro</a:t>
            </a:r>
            <a:r>
              <a:rPr lang="en-US" sz="2000" dirty="0"/>
              <a:t> and C. A. </a:t>
            </a:r>
            <a:r>
              <a:rPr lang="en-US" sz="2000" dirty="0" err="1"/>
              <a:t>Nobre</a:t>
            </a:r>
            <a:r>
              <a:rPr lang="en-US" sz="2000" dirty="0"/>
              <a:t>, (2016), "HAND contour: a new proxy predictor of inundation extent," Hydrological Processes, 30(2): 320-333, </a:t>
            </a:r>
            <a:r>
              <a:rPr lang="en-US" sz="2000" u="sng" dirty="0">
                <a:hlinkClick r:id="rId6"/>
              </a:rPr>
              <a:t>http://dx.doi.org/10.1002/hyp.10581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33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294" y="271313"/>
            <a:ext cx="10079413" cy="817880"/>
          </a:xfrm>
        </p:spPr>
        <p:txBody>
          <a:bodyPr/>
          <a:lstStyle/>
          <a:p>
            <a:pPr algn="ctr"/>
            <a:r>
              <a:rPr lang="en-US" dirty="0" smtClean="0"/>
              <a:t>Tractability Challenge of Cross Section Based Approach</a:t>
            </a:r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835700" y="1244534"/>
            <a:ext cx="8520600" cy="5080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err="1"/>
              <a:t>NHDPlus</a:t>
            </a:r>
            <a:r>
              <a:rPr lang="en-US" dirty="0"/>
              <a:t> MR: 5.2 million kilometers rivers and streams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1" y="6055868"/>
            <a:ext cx="8205411" cy="4846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3600" kern="1200">
                <a:solidFill>
                  <a:srgbClr val="0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/>
              <a:t>Cross-Sections for Alabama Rivers compiled in NFIE-I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537" y="1752600"/>
            <a:ext cx="7182736" cy="42262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7199" y="643341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/>
                <a:ea typeface="ＭＳ Ｐゴシック"/>
              </a:rPr>
              <a:t>Slide from David Maidment</a:t>
            </a:r>
          </a:p>
        </p:txBody>
      </p:sp>
    </p:spTree>
    <p:extLst>
      <p:ext uri="{BB962C8B-B14F-4D97-AF65-F5344CB8AC3E}">
        <p14:creationId xmlns:p14="http://schemas.microsoft.com/office/powerpoint/2010/main" val="1942240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Objective</a:t>
            </a:r>
            <a:endParaRPr lang="en-US" sz="4400" dirty="0"/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National Water Model produces flows at reach scale</a:t>
            </a:r>
          </a:p>
          <a:p>
            <a:r>
              <a:rPr lang="en-US" sz="3200" dirty="0" smtClean="0"/>
              <a:t>Need a way to obtain reach level hydraulic properties for inputs to these models</a:t>
            </a:r>
          </a:p>
          <a:p>
            <a:r>
              <a:rPr lang="en-US" sz="3200" dirty="0" smtClean="0"/>
              <a:t>Need a way to map from reach scale stage to flood inundation depth</a:t>
            </a:r>
          </a:p>
          <a:p>
            <a:r>
              <a:rPr lang="en-US" sz="3200" dirty="0" smtClean="0"/>
              <a:t>Exploit high resolution topography and 1:1 relationship between stream reaches (NHD) and their catchments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5033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55507"/>
            <a:ext cx="8229600" cy="8178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National Water Model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5980720" y="506301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flipV="1">
            <a:off x="8430079" y="351339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50160" y="126300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Mapping and Impacts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24" y="4095718"/>
            <a:ext cx="2710370" cy="2083598"/>
          </a:xfrm>
          <a:prstGeom prst="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7" name="Picture 24" descr="Total Precipitatio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92" y="1707293"/>
            <a:ext cx="1839310" cy="1660077"/>
          </a:xfrm>
          <a:prstGeom prst="rect">
            <a:avLst/>
          </a:prstGeom>
          <a:noFill/>
          <a:ln w="3175" cmpd="sng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11" name="Down Arrow 10"/>
          <p:cNvSpPr/>
          <p:nvPr/>
        </p:nvSpPr>
        <p:spPr>
          <a:xfrm>
            <a:off x="3524949" y="3500788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2325" y="116816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Meteorology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 descr="ii_il12wbv41_1531431c260171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33" y="1787836"/>
            <a:ext cx="1939655" cy="163938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121" y="4188575"/>
            <a:ext cx="2518479" cy="19288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3143803" y="613258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Hydrology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4417" y="610233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Hydraulics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0575" y="2683714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2.7 million catchments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388" y="1747323"/>
            <a:ext cx="1820038" cy="8884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292" y="3330045"/>
            <a:ext cx="1490132" cy="1426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6801" y="6622912"/>
            <a:ext cx="5624945" cy="23508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effectLst>
                  <a:glow rad="25400">
                    <a:schemeClr val="bg1">
                      <a:alpha val="77000"/>
                    </a:schemeClr>
                  </a:glow>
                </a:effectLst>
              </a:rPr>
              <a:t>Source: </a:t>
            </a:r>
            <a:r>
              <a:rPr lang="en-US" sz="1400" dirty="0" err="1">
                <a:effectLst>
                  <a:glow rad="25400">
                    <a:schemeClr val="bg1">
                      <a:alpha val="77000"/>
                    </a:schemeClr>
                  </a:glow>
                </a:effectLst>
              </a:rPr>
              <a:t>Maidment</a:t>
            </a:r>
            <a:r>
              <a:rPr lang="en-US" sz="1400" dirty="0">
                <a:effectLst>
                  <a:glow rad="25400">
                    <a:schemeClr val="bg1">
                      <a:alpha val="77000"/>
                    </a:schemeClr>
                  </a:glow>
                </a:effectLst>
              </a:rPr>
              <a:t> </a:t>
            </a:r>
            <a:r>
              <a:rPr lang="en-US" sz="1400" i="1" dirty="0">
                <a:effectLst>
                  <a:glow rad="25400">
                    <a:schemeClr val="bg1">
                      <a:alpha val="77000"/>
                    </a:schemeClr>
                  </a:glow>
                </a:effectLst>
              </a:rPr>
              <a:t>et. al</a:t>
            </a:r>
            <a:r>
              <a:rPr lang="en-US" sz="1400" dirty="0">
                <a:effectLst>
                  <a:glow rad="25400">
                    <a:schemeClr val="bg1">
                      <a:alpha val="77000"/>
                    </a:schemeClr>
                  </a:glow>
                </a:effectLst>
              </a:rPr>
              <a:t>, USGS leadership team briefing. 07/18/2016</a:t>
            </a:r>
            <a:endParaRPr lang="en-US" sz="1400" b="1" dirty="0">
              <a:effectLst>
                <a:glow rad="25400">
                  <a:schemeClr val="bg1">
                    <a:alpha val="77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5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457201"/>
            <a:ext cx="11868150" cy="4846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Mapping Flood Inundation with Height </a:t>
            </a:r>
            <a:r>
              <a:rPr lang="en-US" dirty="0"/>
              <a:t>above the </a:t>
            </a:r>
            <a:r>
              <a:rPr lang="en-US" dirty="0" smtClean="0"/>
              <a:t>Nearest </a:t>
            </a:r>
            <a:r>
              <a:rPr lang="en-US" dirty="0"/>
              <a:t>D</a:t>
            </a:r>
            <a:r>
              <a:rPr lang="en-US" dirty="0" smtClean="0"/>
              <a:t>rainage </a:t>
            </a:r>
            <a:r>
              <a:rPr lang="en-US" dirty="0" smtClean="0"/>
              <a:t>(HAND)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386447"/>
            <a:ext cx="87503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Each stream reach has a water depth </a:t>
            </a:r>
            <a:r>
              <a:rPr lang="en-US" sz="2800" dirty="0" err="1" smtClean="0"/>
              <a:t>h</a:t>
            </a:r>
            <a:r>
              <a:rPr lang="en-US" sz="2800" baseline="-25000" dirty="0" err="1" smtClean="0"/>
              <a:t>w</a:t>
            </a:r>
            <a:r>
              <a:rPr lang="en-US" sz="2800" dirty="0" smtClean="0"/>
              <a:t> (from a hydraulic model)</a:t>
            </a:r>
          </a:p>
          <a:p>
            <a:r>
              <a:rPr lang="en-US" sz="2800" dirty="0" smtClean="0"/>
              <a:t>Each stream reach has an ID</a:t>
            </a:r>
          </a:p>
          <a:p>
            <a:r>
              <a:rPr lang="en-US" sz="2800" dirty="0" smtClean="0"/>
              <a:t>Each grid cell has the ID of the reach it connects to and the height above the nearest stream </a:t>
            </a:r>
            <a:r>
              <a:rPr lang="en-US" sz="2800" dirty="0" err="1" smtClean="0"/>
              <a:t>h</a:t>
            </a:r>
            <a:r>
              <a:rPr lang="en-US" sz="2800" baseline="-25000" dirty="0" err="1" smtClean="0"/>
              <a:t>s</a:t>
            </a:r>
            <a:endParaRPr lang="en-US" sz="2800" dirty="0" smtClean="0"/>
          </a:p>
          <a:p>
            <a:r>
              <a:rPr lang="en-US" sz="2800" dirty="0"/>
              <a:t>Evaluate </a:t>
            </a:r>
            <a:r>
              <a:rPr lang="en-US" sz="2800" dirty="0" smtClean="0"/>
              <a:t>inundation </a:t>
            </a:r>
            <a:r>
              <a:rPr lang="en-US" sz="2800" dirty="0"/>
              <a:t>using </a:t>
            </a:r>
            <a:r>
              <a:rPr lang="en-US" sz="2800" dirty="0" err="1"/>
              <a:t>h</a:t>
            </a:r>
            <a:r>
              <a:rPr lang="en-US" sz="2800" baseline="-25000" dirty="0" err="1"/>
              <a:t>w</a:t>
            </a:r>
            <a:r>
              <a:rPr lang="en-US" sz="2800" dirty="0" err="1"/>
              <a:t>-h</a:t>
            </a:r>
            <a:r>
              <a:rPr lang="en-US" sz="2800" baseline="-25000" dirty="0" err="1"/>
              <a:t>s</a:t>
            </a:r>
            <a:r>
              <a:rPr lang="en-US" sz="2800" baseline="-25000" dirty="0"/>
              <a:t> </a:t>
            </a:r>
            <a:r>
              <a:rPr lang="en-US" sz="2800" dirty="0" smtClean="0"/>
              <a:t> </a:t>
            </a:r>
          </a:p>
          <a:p>
            <a:pPr marL="800100" lvl="2" indent="0"/>
            <a:r>
              <a:rPr lang="en-US" dirty="0" smtClean="0"/>
              <a:t>If(</a:t>
            </a:r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(id) &gt;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r>
              <a:rPr lang="en-US" dirty="0" smtClean="0"/>
              <a:t>(id))</a:t>
            </a:r>
          </a:p>
          <a:p>
            <a:pPr marL="1257300" lvl="3" indent="0">
              <a:buNone/>
            </a:pPr>
            <a:r>
              <a:rPr lang="en-US" dirty="0" smtClean="0"/>
              <a:t>Inundation depth =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w</a:t>
            </a:r>
            <a:r>
              <a:rPr lang="en-US" dirty="0" smtClean="0"/>
              <a:t>(id</a:t>
            </a:r>
            <a:r>
              <a:rPr lang="en-US" dirty="0"/>
              <a:t>) </a:t>
            </a:r>
            <a:r>
              <a:rPr lang="en-US" dirty="0" smtClean="0"/>
              <a:t>- </a:t>
            </a:r>
            <a:r>
              <a:rPr lang="en-US" dirty="0" err="1" smtClean="0"/>
              <a:t>h</a:t>
            </a:r>
            <a:r>
              <a:rPr lang="en-US" baseline="-25000" dirty="0" err="1" smtClean="0"/>
              <a:t>s</a:t>
            </a:r>
            <a:r>
              <a:rPr lang="en-US" dirty="0" smtClean="0"/>
              <a:t>(id)</a:t>
            </a:r>
          </a:p>
          <a:p>
            <a:pPr marL="800100" lvl="2" indent="0"/>
            <a:r>
              <a:rPr lang="en-US" dirty="0" smtClean="0"/>
              <a:t>Else</a:t>
            </a:r>
          </a:p>
          <a:p>
            <a:pPr marL="1257300" lvl="3" indent="0">
              <a:buNone/>
            </a:pPr>
            <a:r>
              <a:rPr lang="en-US" dirty="0" smtClean="0"/>
              <a:t>Inundation depth = 0</a:t>
            </a:r>
            <a:endParaRPr lang="en-US" dirty="0"/>
          </a:p>
          <a:p>
            <a:pPr marL="800100" lvl="2" indent="0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69050" y="4030557"/>
            <a:ext cx="55229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This is approximate because it neglects many details of the river hydraulics and flow over flood plains. 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But more detailed approaches often demand hard to obtain and uncertain inputs so this may be a helpful approach to get screening level and real time flood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maps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Premised </a:t>
            </a:r>
            <a:r>
              <a:rPr lang="en-US" dirty="0">
                <a:solidFill>
                  <a:srgbClr val="FF0000"/>
                </a:solidFill>
              </a:rPr>
              <a:t>on good elevation model and consistent stream raster</a:t>
            </a:r>
          </a:p>
          <a:p>
            <a:pPr>
              <a:defRPr/>
            </a:pPr>
            <a:endParaRPr lang="en-US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482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ptional_Corporate_PPT_Template-Arial">
  <a:themeElements>
    <a:clrScheme name="Custom 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0033B4"/>
      </a:hlink>
      <a:folHlink>
        <a:srgbClr val="0033B4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001446"/>
    </a:dk2>
    <a:lt2>
      <a:srgbClr val="FFFF96"/>
    </a:lt2>
    <a:accent1>
      <a:srgbClr val="A3CA4B"/>
    </a:accent1>
    <a:accent2>
      <a:srgbClr val="FAC15A"/>
    </a:accent2>
    <a:accent3>
      <a:srgbClr val="ED982D"/>
    </a:accent3>
    <a:accent4>
      <a:srgbClr val="5EB4E6"/>
    </a:accent4>
    <a:accent5>
      <a:srgbClr val="8DA3E8"/>
    </a:accent5>
    <a:accent6>
      <a:srgbClr val="B996D5"/>
    </a:accent6>
    <a:hlink>
      <a:srgbClr val="0033B4"/>
    </a:hlink>
    <a:folHlink>
      <a:srgbClr val="0033B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6450</TotalTime>
  <Words>2333</Words>
  <Application>Microsoft Office PowerPoint</Application>
  <PresentationFormat>Widescreen</PresentationFormat>
  <Paragraphs>501</Paragraphs>
  <Slides>39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Cambria Math</vt:lpstr>
      <vt:lpstr>Consolas</vt:lpstr>
      <vt:lpstr>Lucida Grande</vt:lpstr>
      <vt:lpstr>MS Sans Serif</vt:lpstr>
      <vt:lpstr>Open Sans</vt:lpstr>
      <vt:lpstr>Symbol</vt:lpstr>
      <vt:lpstr>Times New Roman</vt:lpstr>
      <vt:lpstr>Optional_Corporate_PPT_Template-Arial</vt:lpstr>
      <vt:lpstr>Equation</vt:lpstr>
      <vt:lpstr>Picture</vt:lpstr>
      <vt:lpstr>Worksheet</vt:lpstr>
      <vt:lpstr>Clip</vt:lpstr>
      <vt:lpstr>Using Digital Elevation Model Derived Height Above the Nearest Drainage for flood inundation mapping and determining river hydraulic geometry in ungauged basins</vt:lpstr>
      <vt:lpstr>Flood Inundation Mapping</vt:lpstr>
      <vt:lpstr>Real-Time Flood Inundation Mapping  Onion Creek at Highway 183</vt:lpstr>
      <vt:lpstr>Flooding occurs when Water Depth is greater than Height Above Nearest Drainage (HAND)</vt:lpstr>
      <vt:lpstr>Prior Work</vt:lpstr>
      <vt:lpstr>Tractability Challenge of Cross Section Based Approach</vt:lpstr>
      <vt:lpstr>Objective</vt:lpstr>
      <vt:lpstr>National Water Model</vt:lpstr>
      <vt:lpstr>Mapping Flood Inundation with Height above the Nearest Drainage (HAND)</vt:lpstr>
      <vt:lpstr>PowerPoint Presentation</vt:lpstr>
      <vt:lpstr>Implementation based on NHDPlus catchments and reaches</vt:lpstr>
      <vt:lpstr>PowerPoint Presentation</vt:lpstr>
      <vt:lpstr>HAND evaluated using TauDEM Dinfinity Vertical Distance Down function </vt:lpstr>
      <vt:lpstr>TauDEM model for vertical drop to stream (aka HAND)</vt:lpstr>
      <vt:lpstr>HAND Algorithm</vt:lpstr>
      <vt:lpstr>HAND Algorithm Continued</vt:lpstr>
      <vt:lpstr>Result</vt:lpstr>
      <vt:lpstr>HAND from TauDEM for Onion Creek near Austin Texas</vt:lpstr>
      <vt:lpstr>Evaluating River Hydraulic Properties</vt:lpstr>
      <vt:lpstr>Terrain based derivation of “reach scale” hydraulic properties</vt:lpstr>
      <vt:lpstr>Reach Hydraulic Properties Example</vt:lpstr>
      <vt:lpstr>Terrain Approximated Reach Average Hydraulic Properties</vt:lpstr>
      <vt:lpstr>Reach Catchment 5781289</vt:lpstr>
      <vt:lpstr>Discharge Computation</vt:lpstr>
      <vt:lpstr>Rating Curve for Eanes Creek</vt:lpstr>
      <vt:lpstr>Decompose computation by catchments or River Corridor</vt:lpstr>
      <vt:lpstr>Conditioning the DEM by Obstacle Removal or “etching” using Vector Stream Information</vt:lpstr>
      <vt:lpstr>Obstacle Removal “Etch in” Workflow</vt:lpstr>
      <vt:lpstr>Effect of obstacle removal</vt:lpstr>
      <vt:lpstr>Adjustments at railroad crossing</vt:lpstr>
      <vt:lpstr>Deriving Terrain Aligned Flow Network</vt:lpstr>
      <vt:lpstr>DEM derived stream network is consistent with the DEM but at the scale (drainage density) of NHD Plus.</vt:lpstr>
      <vt:lpstr>Height Above Nearest Drainage (HAND) evaluated from 1/3 arc sec NED DEM relative to stream raster derived from NHDPlus medium resolution stream network source grid cells. 2 m contour interval.</vt:lpstr>
      <vt:lpstr>Complete HAND Workflow </vt:lpstr>
      <vt:lpstr>Continental-Scale HAND layer evaluated on ROGER supercomputer at NCSA</vt:lpstr>
      <vt:lpstr>Automated workflow prototyped for Texas Flood Response System by David Maidment and Colleagues </vt:lpstr>
      <vt:lpstr>Conclusions</vt:lpstr>
      <vt:lpstr>PowerPoint Presentation</vt:lpstr>
      <vt:lpstr>Are there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HydroShare</dc:title>
  <dc:subject>CUAHSI Informatics Conference</dc:subject>
  <dc:creator>David Tarboton</dc:creator>
  <cp:lastModifiedBy>David Tarboton</cp:lastModifiedBy>
  <cp:revision>402</cp:revision>
  <cp:lastPrinted>2011-08-09T07:57:20Z</cp:lastPrinted>
  <dcterms:created xsi:type="dcterms:W3CDTF">2010-05-18T21:41:05Z</dcterms:created>
  <dcterms:modified xsi:type="dcterms:W3CDTF">2017-07-09T19:53:17Z</dcterms:modified>
</cp:coreProperties>
</file>