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0"/>
  </p:notesMasterIdLst>
  <p:handoutMasterIdLst>
    <p:handoutMasterId r:id="rId51"/>
  </p:handoutMasterIdLst>
  <p:sldIdLst>
    <p:sldId id="256" r:id="rId3"/>
    <p:sldId id="357" r:id="rId4"/>
    <p:sldId id="359" r:id="rId5"/>
    <p:sldId id="363" r:id="rId6"/>
    <p:sldId id="282" r:id="rId7"/>
    <p:sldId id="364" r:id="rId8"/>
    <p:sldId id="355" r:id="rId9"/>
    <p:sldId id="371" r:id="rId10"/>
    <p:sldId id="366" r:id="rId11"/>
    <p:sldId id="367" r:id="rId12"/>
    <p:sldId id="365" r:id="rId13"/>
    <p:sldId id="388" r:id="rId14"/>
    <p:sldId id="377" r:id="rId15"/>
    <p:sldId id="283" r:id="rId16"/>
    <p:sldId id="291" r:id="rId17"/>
    <p:sldId id="316" r:id="rId18"/>
    <p:sldId id="356" r:id="rId19"/>
    <p:sldId id="347" r:id="rId20"/>
    <p:sldId id="348" r:id="rId21"/>
    <p:sldId id="349" r:id="rId22"/>
    <p:sldId id="352" r:id="rId23"/>
    <p:sldId id="290" r:id="rId24"/>
    <p:sldId id="376" r:id="rId25"/>
    <p:sldId id="351" r:id="rId26"/>
    <p:sldId id="323" r:id="rId27"/>
    <p:sldId id="324" r:id="rId28"/>
    <p:sldId id="273" r:id="rId29"/>
    <p:sldId id="295" r:id="rId30"/>
    <p:sldId id="325" r:id="rId31"/>
    <p:sldId id="287" r:id="rId32"/>
    <p:sldId id="338" r:id="rId33"/>
    <p:sldId id="340" r:id="rId34"/>
    <p:sldId id="339" r:id="rId35"/>
    <p:sldId id="276" r:id="rId36"/>
    <p:sldId id="277" r:id="rId37"/>
    <p:sldId id="342" r:id="rId38"/>
    <p:sldId id="373" r:id="rId39"/>
    <p:sldId id="378" r:id="rId40"/>
    <p:sldId id="380" r:id="rId41"/>
    <p:sldId id="381" r:id="rId42"/>
    <p:sldId id="383" r:id="rId43"/>
    <p:sldId id="385" r:id="rId44"/>
    <p:sldId id="386" r:id="rId45"/>
    <p:sldId id="387" r:id="rId46"/>
    <p:sldId id="384" r:id="rId47"/>
    <p:sldId id="343" r:id="rId48"/>
    <p:sldId id="372" r:id="rId4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163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51C9FB6A-715D-42B8-B840-E6EAB20EBCE8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5"/>
            <a:ext cx="3041968" cy="466911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D1648285-72D2-4A2C-BAFA-A89184EE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45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3777A05C-5214-4F50-ACD7-7A9221E8474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0" rIns="93279" bIns="466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9" tIns="46640" rIns="93279" bIns="4664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DC29DB2A-C6ED-4145-A63C-4FEE8B445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0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BC32E-213F-4D73-9D15-5335B9BE72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1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Calculations in BasinRunoffRatios.xlsx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9DB2A-C6ED-4145-A63C-4FEE8B445A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36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897">
              <a:defRPr/>
            </a:pPr>
            <a:r>
              <a:rPr lang="en-US" dirty="0" err="1" smtClean="0"/>
              <a:t>GSLFMCausewayModelingHistoric.R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8F28-0842-4D92-B9F6-5A96617F26D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5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897">
              <a:defRPr/>
            </a:pPr>
            <a:r>
              <a:rPr lang="en-US" dirty="0" err="1" smtClean="0"/>
              <a:t>GSLFMCausewayModelingHistoric.R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8F28-0842-4D92-B9F6-5A96617F26D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7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897">
              <a:defRPr/>
            </a:pPr>
            <a:r>
              <a:rPr lang="en-US" dirty="0" err="1" smtClean="0"/>
              <a:t>GSLFMCausewayModelingHistoric.R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8F28-0842-4D92-B9F6-5A96617F26D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8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36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4388"/>
            <a:ext cx="5349875" cy="40116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6677" y="5083616"/>
            <a:ext cx="6056593" cy="4816642"/>
          </a:xfrm>
          <a:noFill/>
          <a:ln/>
        </p:spPr>
        <p:txBody>
          <a:bodyPr tIns="10596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724696" algn="l"/>
                <a:tab pos="1449393" algn="l"/>
                <a:tab pos="2174089" algn="l"/>
                <a:tab pos="2898785" algn="l"/>
                <a:tab pos="3623481" algn="l"/>
                <a:tab pos="4348178" algn="l"/>
                <a:tab pos="5072874" algn="l"/>
                <a:tab pos="5797570" algn="l"/>
              </a:tabLst>
            </a:pPr>
            <a:r>
              <a:rPr/>
              <a:t>Great Salt Lake level predictions time series under different streamflow input change scenarios (25% decrease from annual streamflow input, no streamflow input changes, and 25% increase from annual streamflow input). Shaded colored areas give the 25th and 75th percentiles for lake level predictions under streamflow changes. Lines give the median (50th percentile) lake level predictions.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861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11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" panose="02020603050405020304" pitchFamily="18" charset="0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" panose="02020603050405020304" pitchFamily="18" charset="0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fld id="{730B89F2-E291-4964-96D8-169696CAF97F}" type="slidenum">
              <a:rPr lang="en-US" altLang="en-US" sz="2400" smtClean="0">
                <a:solidFill>
                  <a:srgbClr val="000000"/>
                </a:solidFill>
                <a:latin typeface="Times" panose="02020603050405020304" pitchFamily="18" charset="0"/>
                <a:cs typeface="+mn-cs"/>
              </a:rPr>
              <a:pPr eaLnBrk="0" hangingPunct="0"/>
              <a:t>‹#›</a:t>
            </a:fld>
            <a:endParaRPr lang="en-US" altLang="en-US" sz="2400" smtClean="0">
              <a:solidFill>
                <a:srgbClr val="000000"/>
              </a:solidFill>
              <a:latin typeface="Times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240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42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0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3817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33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088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300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0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02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9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30B89F2-E291-4964-96D8-169696CAF97F}" type="slidenum">
              <a:rPr lang="en-US" altLang="en-US" sz="2400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0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413D75C-0824-4FB3-896B-F8F24902A3FE}" type="slidenum">
              <a:rPr lang="en-US" altLang="en-US" sz="2400" smtClean="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240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1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9B6E-895D-472C-A47C-8BFB371ACAEB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BF98-0ED0-4C40-AB0E-D3C07D3217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1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29/2012WR011908" TargetMode="External"/><Relationship Id="rId2" Type="http://schemas.openxmlformats.org/officeDocument/2006/relationships/hyperlink" Target="mailto:dtarb@u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29/2012WR011908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hydroshare.org/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png"/><Relationship Id="rId4" Type="http://schemas.openxmlformats.org/officeDocument/2006/relationships/hyperlink" Target="http://dx.doi.org/10.1029/2012WR01190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7160"/>
            <a:ext cx="7772400" cy="30973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makes the Great Salt Lake go up and down.  Examining the sensitivity of the Great Salt Lake to Changes in inputs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81439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David Tarboton </a:t>
            </a:r>
          </a:p>
          <a:p>
            <a:r>
              <a:rPr lang="en-US" dirty="0" smtClean="0"/>
              <a:t>Utah State University</a:t>
            </a:r>
          </a:p>
          <a:p>
            <a:r>
              <a:rPr lang="en-US" dirty="0" smtClean="0">
                <a:hlinkClick r:id="rId2"/>
              </a:rPr>
              <a:t>dtarb@usu.edu</a:t>
            </a:r>
            <a:endParaRPr lang="en-US" dirty="0" smtClean="0"/>
          </a:p>
          <a:p>
            <a:r>
              <a:rPr lang="en-US" dirty="0" smtClean="0"/>
              <a:t>435-797-3172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09937"/>
            <a:ext cx="81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Reading: Mohammed, I. N. and D. G. Tarboton, (2012), "An examination of the sensitivity of the Great Salt Lake to changes in inputs," Water </a:t>
            </a:r>
            <a:r>
              <a:rPr lang="en-US" dirty="0" err="1"/>
              <a:t>Resour</a:t>
            </a:r>
            <a:r>
              <a:rPr lang="en-US" dirty="0"/>
              <a:t>. Res., 48(11): W11511, </a:t>
            </a:r>
            <a:r>
              <a:rPr lang="en-US" dirty="0">
                <a:hlinkClick r:id="rId3"/>
              </a:rPr>
              <a:t>http://dx.doi.org/10.1029/2012WR011908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38732" y="400487"/>
            <a:ext cx="4793064" cy="8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</a:rPr>
              <a:t>Last 30,000 Years</a:t>
            </a:r>
          </a:p>
        </p:txBody>
      </p:sp>
      <p:pic>
        <p:nvPicPr>
          <p:cNvPr id="4100" name="Picture 4" descr="http://www.earthscienceeducation.org/Dh-AtmosphereNotPost/UGS-Map73-hydrograp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3" y="1356527"/>
            <a:ext cx="7409457" cy="217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0143" y="3838205"/>
            <a:ext cx="30371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Stansbury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 Level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Lake Bonneville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Breach at Red Rock Pass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Provo Level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Gilbert Level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Pre-</a:t>
            </a:r>
            <a:r>
              <a:rPr lang="en-US" dirty="0" err="1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GSL</a:t>
            </a: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 Fluctuations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dirty="0" smtClean="0">
                <a:solidFill>
                  <a:srgbClr val="FFFF00"/>
                </a:solidFill>
                <a:latin typeface="Tahoma" pitchFamily="34" charset="0"/>
                <a:cs typeface="Arial" charset="0"/>
              </a:rPr>
              <a:t>Historic Fluctuations</a:t>
            </a:r>
            <a:endParaRPr lang="en-US" dirty="0">
              <a:solidFill>
                <a:srgbClr val="FFFF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6388939" y="3301870"/>
            <a:ext cx="1686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Source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UGS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Map 73</a:t>
            </a:r>
            <a:endParaRPr lang="en-US" altLang="en-US" sz="14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9810" b="22478"/>
          <a:stretch/>
        </p:blipFill>
        <p:spPr>
          <a:xfrm>
            <a:off x="4148362" y="3686871"/>
            <a:ext cx="4081238" cy="2355352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201412" y="6444144"/>
            <a:ext cx="183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FFFF00"/>
                </a:solidFill>
                <a:cs typeface="Arial" charset="0"/>
              </a:rPr>
              <a:t>Slide from Rob Baskin</a:t>
            </a:r>
            <a:endParaRPr lang="en-US" altLang="en-US" sz="1400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0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5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" y="655265"/>
            <a:ext cx="5004477" cy="37533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2742882"/>
            <a:ext cx="5233182" cy="3924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4" y="274638"/>
            <a:ext cx="341141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GSL Causeway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in Lake Area with Lake Level Fluctuations</a:t>
            </a: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-48980" y="5146135"/>
            <a:ext cx="270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smtClean="0"/>
              <a:t>1986</a:t>
            </a:r>
          </a:p>
          <a:p>
            <a:pPr algn="ctr"/>
            <a:r>
              <a:rPr lang="en-US" sz="3200" i="1" dirty="0" smtClean="0"/>
              <a:t>Google Earth</a:t>
            </a:r>
            <a:endParaRPr lang="en-US" sz="3200" i="1" dirty="0"/>
          </a:p>
        </p:txBody>
      </p:sp>
      <p:sp>
        <p:nvSpPr>
          <p:cNvPr id="5" name="TextBox 5"/>
          <p:cNvSpPr txBox="1"/>
          <p:nvPr/>
        </p:nvSpPr>
        <p:spPr>
          <a:xfrm>
            <a:off x="2621610" y="5146135"/>
            <a:ext cx="3273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smtClean="0"/>
              <a:t>2012</a:t>
            </a:r>
          </a:p>
          <a:p>
            <a:pPr algn="ctr"/>
            <a:r>
              <a:rPr lang="en-US" sz="3200" i="1" dirty="0"/>
              <a:t>Modis Worldview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5851375" y="5146135"/>
            <a:ext cx="32276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i="1" dirty="0" smtClean="0"/>
              <a:t>2015</a:t>
            </a:r>
          </a:p>
          <a:p>
            <a:pPr algn="ctr"/>
            <a:r>
              <a:rPr lang="en-US" sz="3200" i="1" dirty="0" smtClean="0"/>
              <a:t>Modis Worldview</a:t>
            </a:r>
            <a:endParaRPr lang="en-US" sz="3200" i="1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65316" y="2139456"/>
            <a:ext cx="9015685" cy="3036701"/>
            <a:chOff x="685800" y="12877800"/>
            <a:chExt cx="14252518" cy="48006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7" t="5646" r="19511" b="14025"/>
            <a:stretch/>
          </p:blipFill>
          <p:spPr>
            <a:xfrm>
              <a:off x="4800600" y="12877800"/>
              <a:ext cx="5105400" cy="4800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1380"/>
            <a:stretch/>
          </p:blipFill>
          <p:spPr>
            <a:xfrm>
              <a:off x="685800" y="12877800"/>
              <a:ext cx="4148059" cy="47531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5" r="17038" b="14571"/>
            <a:stretch/>
          </p:blipFill>
          <p:spPr>
            <a:xfrm>
              <a:off x="9906000" y="12877800"/>
              <a:ext cx="5029200" cy="48006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85800" y="12877800"/>
              <a:ext cx="4148059" cy="4768049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61453" y="12877800"/>
              <a:ext cx="5032318" cy="4771065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0" y="12877800"/>
              <a:ext cx="5032318" cy="4771065"/>
            </a:xfrm>
            <a:prstGeom prst="rect">
              <a:avLst/>
            </a:prstGeom>
            <a:noFill/>
            <a:ln w="349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51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-420090" y="2436242"/>
            <a:ext cx="6457596" cy="1336545"/>
            <a:chOff x="-389305" y="4294259"/>
            <a:chExt cx="6887453" cy="1336545"/>
          </a:xfrm>
        </p:grpSpPr>
        <p:sp>
          <p:nvSpPr>
            <p:cNvPr id="6" name="Rectangle 5"/>
            <p:cNvSpPr/>
            <p:nvPr/>
          </p:nvSpPr>
          <p:spPr>
            <a:xfrm>
              <a:off x="918230" y="4903216"/>
              <a:ext cx="5060373" cy="3844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4753" y="4549923"/>
              <a:ext cx="6273395" cy="841664"/>
            </a:xfrm>
            <a:custGeom>
              <a:avLst/>
              <a:gdLst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31172 w 4696691"/>
                <a:gd name="connsiteY7" fmla="*/ 748146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90118 w 4696691"/>
                <a:gd name="connsiteY4" fmla="*/ 10391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10392 h 800101"/>
                <a:gd name="connsiteX1" fmla="*/ 436418 w 4696691"/>
                <a:gd name="connsiteY1" fmla="*/ 10392 h 800101"/>
                <a:gd name="connsiteX2" fmla="*/ 1298863 w 4696691"/>
                <a:gd name="connsiteY2" fmla="*/ 394856 h 800101"/>
                <a:gd name="connsiteX3" fmla="*/ 3138054 w 4696691"/>
                <a:gd name="connsiteY3" fmla="*/ 457201 h 800101"/>
                <a:gd name="connsiteX4" fmla="*/ 4090118 w 4696691"/>
                <a:gd name="connsiteY4" fmla="*/ 20783 h 800101"/>
                <a:gd name="connsiteX5" fmla="*/ 4696691 w 4696691"/>
                <a:gd name="connsiteY5" fmla="*/ 0 h 800101"/>
                <a:gd name="connsiteX6" fmla="*/ 4696691 w 4696691"/>
                <a:gd name="connsiteY6" fmla="*/ 800101 h 800101"/>
                <a:gd name="connsiteX7" fmla="*/ 10391 w 4696691"/>
                <a:gd name="connsiteY7" fmla="*/ 800101 h 800101"/>
                <a:gd name="connsiteX8" fmla="*/ 0 w 4696691"/>
                <a:gd name="connsiteY8" fmla="*/ 10392 h 80010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38054 w 4696691"/>
                <a:gd name="connsiteY3" fmla="*/ 467591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29814 w 4696691"/>
                <a:gd name="connsiteY3" fmla="*/ 415637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331823 w 4696691"/>
                <a:gd name="connsiteY2" fmla="*/ 363682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41563 h 831272"/>
                <a:gd name="connsiteX1" fmla="*/ 436418 w 4696691"/>
                <a:gd name="connsiteY1" fmla="*/ 0 h 831272"/>
                <a:gd name="connsiteX2" fmla="*/ 1331823 w 4696691"/>
                <a:gd name="connsiteY2" fmla="*/ 384463 h 831272"/>
                <a:gd name="connsiteX3" fmla="*/ 2389544 w 4696691"/>
                <a:gd name="connsiteY3" fmla="*/ 519545 h 831272"/>
                <a:gd name="connsiteX4" fmla="*/ 3129814 w 4696691"/>
                <a:gd name="connsiteY4" fmla="*/ 436418 h 831272"/>
                <a:gd name="connsiteX5" fmla="*/ 4090118 w 4696691"/>
                <a:gd name="connsiteY5" fmla="*/ 20781 h 831272"/>
                <a:gd name="connsiteX6" fmla="*/ 4696691 w 4696691"/>
                <a:gd name="connsiteY6" fmla="*/ 31171 h 831272"/>
                <a:gd name="connsiteX7" fmla="*/ 4696691 w 4696691"/>
                <a:gd name="connsiteY7" fmla="*/ 831272 h 831272"/>
                <a:gd name="connsiteX8" fmla="*/ 10391 w 4696691"/>
                <a:gd name="connsiteY8" fmla="*/ 831272 h 831272"/>
                <a:gd name="connsiteX9" fmla="*/ 0 w 4696691"/>
                <a:gd name="connsiteY9" fmla="*/ 41563 h 831272"/>
                <a:gd name="connsiteX0" fmla="*/ 0 w 4968605"/>
                <a:gd name="connsiteY0" fmla="*/ 0 h 831273"/>
                <a:gd name="connsiteX1" fmla="*/ 708332 w 4968605"/>
                <a:gd name="connsiteY1" fmla="*/ 1 h 831273"/>
                <a:gd name="connsiteX2" fmla="*/ 1603737 w 4968605"/>
                <a:gd name="connsiteY2" fmla="*/ 384464 h 831273"/>
                <a:gd name="connsiteX3" fmla="*/ 2661458 w 4968605"/>
                <a:gd name="connsiteY3" fmla="*/ 519546 h 831273"/>
                <a:gd name="connsiteX4" fmla="*/ 3401728 w 4968605"/>
                <a:gd name="connsiteY4" fmla="*/ 436419 h 831273"/>
                <a:gd name="connsiteX5" fmla="*/ 4362032 w 4968605"/>
                <a:gd name="connsiteY5" fmla="*/ 20782 h 831273"/>
                <a:gd name="connsiteX6" fmla="*/ 4968605 w 4968605"/>
                <a:gd name="connsiteY6" fmla="*/ 31172 h 831273"/>
                <a:gd name="connsiteX7" fmla="*/ 4968605 w 4968605"/>
                <a:gd name="connsiteY7" fmla="*/ 831273 h 831273"/>
                <a:gd name="connsiteX8" fmla="*/ 282305 w 4968605"/>
                <a:gd name="connsiteY8" fmla="*/ 831273 h 831273"/>
                <a:gd name="connsiteX9" fmla="*/ 0 w 4968605"/>
                <a:gd name="connsiteY9" fmla="*/ 0 h 831273"/>
                <a:gd name="connsiteX0" fmla="*/ 0 w 4968605"/>
                <a:gd name="connsiteY0" fmla="*/ 0 h 841664"/>
                <a:gd name="connsiteX1" fmla="*/ 708332 w 4968605"/>
                <a:gd name="connsiteY1" fmla="*/ 1 h 841664"/>
                <a:gd name="connsiteX2" fmla="*/ 1603737 w 4968605"/>
                <a:gd name="connsiteY2" fmla="*/ 384464 h 841664"/>
                <a:gd name="connsiteX3" fmla="*/ 2661458 w 4968605"/>
                <a:gd name="connsiteY3" fmla="*/ 519546 h 841664"/>
                <a:gd name="connsiteX4" fmla="*/ 3401728 w 4968605"/>
                <a:gd name="connsiteY4" fmla="*/ 436419 h 841664"/>
                <a:gd name="connsiteX5" fmla="*/ 4362032 w 4968605"/>
                <a:gd name="connsiteY5" fmla="*/ 20782 h 841664"/>
                <a:gd name="connsiteX6" fmla="*/ 4968605 w 4968605"/>
                <a:gd name="connsiteY6" fmla="*/ 31172 h 841664"/>
                <a:gd name="connsiteX7" fmla="*/ 4968605 w 4968605"/>
                <a:gd name="connsiteY7" fmla="*/ 831273 h 841664"/>
                <a:gd name="connsiteX8" fmla="*/ 26871 w 4968605"/>
                <a:gd name="connsiteY8" fmla="*/ 841664 h 841664"/>
                <a:gd name="connsiteX9" fmla="*/ 0 w 4968605"/>
                <a:gd name="connsiteY9" fmla="*/ 0 h 841664"/>
                <a:gd name="connsiteX0" fmla="*/ 6088 w 4974693"/>
                <a:gd name="connsiteY0" fmla="*/ 0 h 841664"/>
                <a:gd name="connsiteX1" fmla="*/ 714420 w 4974693"/>
                <a:gd name="connsiteY1" fmla="*/ 1 h 841664"/>
                <a:gd name="connsiteX2" fmla="*/ 1609825 w 4974693"/>
                <a:gd name="connsiteY2" fmla="*/ 384464 h 841664"/>
                <a:gd name="connsiteX3" fmla="*/ 2667546 w 4974693"/>
                <a:gd name="connsiteY3" fmla="*/ 519546 h 841664"/>
                <a:gd name="connsiteX4" fmla="*/ 3407816 w 4974693"/>
                <a:gd name="connsiteY4" fmla="*/ 436419 h 841664"/>
                <a:gd name="connsiteX5" fmla="*/ 4368120 w 4974693"/>
                <a:gd name="connsiteY5" fmla="*/ 20782 h 841664"/>
                <a:gd name="connsiteX6" fmla="*/ 4974693 w 4974693"/>
                <a:gd name="connsiteY6" fmla="*/ 31172 h 841664"/>
                <a:gd name="connsiteX7" fmla="*/ 4974693 w 4974693"/>
                <a:gd name="connsiteY7" fmla="*/ 831273 h 841664"/>
                <a:gd name="connsiteX8" fmla="*/ 0 w 4974693"/>
                <a:gd name="connsiteY8" fmla="*/ 841664 h 841664"/>
                <a:gd name="connsiteX9" fmla="*/ 6088 w 4974693"/>
                <a:gd name="connsiteY9" fmla="*/ 0 h 8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4693" h="841664">
                  <a:moveTo>
                    <a:pt x="6088" y="0"/>
                  </a:moveTo>
                  <a:lnTo>
                    <a:pt x="714420" y="1"/>
                  </a:lnTo>
                  <a:cubicBezTo>
                    <a:pt x="930897" y="64078"/>
                    <a:pt x="1159552" y="309996"/>
                    <a:pt x="1609825" y="384464"/>
                  </a:cubicBezTo>
                  <a:cubicBezTo>
                    <a:pt x="1935346" y="455468"/>
                    <a:pt x="2362388" y="517814"/>
                    <a:pt x="2667546" y="519546"/>
                  </a:cubicBezTo>
                  <a:cubicBezTo>
                    <a:pt x="2972704" y="521278"/>
                    <a:pt x="3124387" y="510887"/>
                    <a:pt x="3407816" y="436419"/>
                  </a:cubicBezTo>
                  <a:cubicBezTo>
                    <a:pt x="3691245" y="361951"/>
                    <a:pt x="4108347" y="83128"/>
                    <a:pt x="4368120" y="20782"/>
                  </a:cubicBezTo>
                  <a:lnTo>
                    <a:pt x="4974693" y="31172"/>
                  </a:lnTo>
                  <a:lnTo>
                    <a:pt x="4974693" y="831273"/>
                  </a:lnTo>
                  <a:lnTo>
                    <a:pt x="0" y="841664"/>
                  </a:lnTo>
                  <a:cubicBezTo>
                    <a:pt x="2029" y="561109"/>
                    <a:pt x="4059" y="280555"/>
                    <a:pt x="6088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100174" y="5235723"/>
              <a:ext cx="271300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65268" y="5261472"/>
              <a:ext cx="1226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Area, A</a:t>
              </a:r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-389305" y="4395793"/>
              <a:ext cx="2303323" cy="1091909"/>
            </a:xfrm>
            <a:prstGeom prst="arc">
              <a:avLst>
                <a:gd name="adj1" fmla="val 16200000"/>
                <a:gd name="adj2" fmla="val 20952941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5237408" y="4903217"/>
              <a:ext cx="0" cy="48837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971281" y="4900269"/>
              <a:ext cx="552246" cy="2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3374931" y="4294259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-464414" y="3971725"/>
            <a:ext cx="6575730" cy="1523905"/>
            <a:chOff x="-507439" y="2298856"/>
            <a:chExt cx="7001750" cy="1523905"/>
          </a:xfrm>
        </p:grpSpPr>
        <p:sp>
          <p:nvSpPr>
            <p:cNvPr id="5" name="Rectangle 4"/>
            <p:cNvSpPr/>
            <p:nvPr/>
          </p:nvSpPr>
          <p:spPr>
            <a:xfrm>
              <a:off x="914393" y="2919849"/>
              <a:ext cx="5060373" cy="3844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0916" y="2763985"/>
              <a:ext cx="6273395" cy="841664"/>
            </a:xfrm>
            <a:custGeom>
              <a:avLst/>
              <a:gdLst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31172 w 4696691"/>
                <a:gd name="connsiteY7" fmla="*/ 748146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353791 w 4696691"/>
                <a:gd name="connsiteY4" fmla="*/ 83127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72736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73638 w 4696691"/>
                <a:gd name="connsiteY4" fmla="*/ 62346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0 h 789709"/>
                <a:gd name="connsiteX1" fmla="*/ 436418 w 4696691"/>
                <a:gd name="connsiteY1" fmla="*/ 0 h 789709"/>
                <a:gd name="connsiteX2" fmla="*/ 1298863 w 4696691"/>
                <a:gd name="connsiteY2" fmla="*/ 384464 h 789709"/>
                <a:gd name="connsiteX3" fmla="*/ 3138054 w 4696691"/>
                <a:gd name="connsiteY3" fmla="*/ 446809 h 789709"/>
                <a:gd name="connsiteX4" fmla="*/ 4090118 w 4696691"/>
                <a:gd name="connsiteY4" fmla="*/ 10391 h 789709"/>
                <a:gd name="connsiteX5" fmla="*/ 4696691 w 4696691"/>
                <a:gd name="connsiteY5" fmla="*/ 31172 h 789709"/>
                <a:gd name="connsiteX6" fmla="*/ 4696691 w 4696691"/>
                <a:gd name="connsiteY6" fmla="*/ 789709 h 789709"/>
                <a:gd name="connsiteX7" fmla="*/ 10391 w 4696691"/>
                <a:gd name="connsiteY7" fmla="*/ 789709 h 789709"/>
                <a:gd name="connsiteX8" fmla="*/ 0 w 4696691"/>
                <a:gd name="connsiteY8" fmla="*/ 0 h 789709"/>
                <a:gd name="connsiteX0" fmla="*/ 0 w 4696691"/>
                <a:gd name="connsiteY0" fmla="*/ 10392 h 800101"/>
                <a:gd name="connsiteX1" fmla="*/ 436418 w 4696691"/>
                <a:gd name="connsiteY1" fmla="*/ 10392 h 800101"/>
                <a:gd name="connsiteX2" fmla="*/ 1298863 w 4696691"/>
                <a:gd name="connsiteY2" fmla="*/ 394856 h 800101"/>
                <a:gd name="connsiteX3" fmla="*/ 3138054 w 4696691"/>
                <a:gd name="connsiteY3" fmla="*/ 457201 h 800101"/>
                <a:gd name="connsiteX4" fmla="*/ 4090118 w 4696691"/>
                <a:gd name="connsiteY4" fmla="*/ 20783 h 800101"/>
                <a:gd name="connsiteX5" fmla="*/ 4696691 w 4696691"/>
                <a:gd name="connsiteY5" fmla="*/ 0 h 800101"/>
                <a:gd name="connsiteX6" fmla="*/ 4696691 w 4696691"/>
                <a:gd name="connsiteY6" fmla="*/ 800101 h 800101"/>
                <a:gd name="connsiteX7" fmla="*/ 10391 w 4696691"/>
                <a:gd name="connsiteY7" fmla="*/ 800101 h 800101"/>
                <a:gd name="connsiteX8" fmla="*/ 0 w 4696691"/>
                <a:gd name="connsiteY8" fmla="*/ 10392 h 80010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38054 w 4696691"/>
                <a:gd name="connsiteY3" fmla="*/ 467591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3129814 w 4696691"/>
                <a:gd name="connsiteY3" fmla="*/ 415637 h 810491"/>
                <a:gd name="connsiteX4" fmla="*/ 4090118 w 4696691"/>
                <a:gd name="connsiteY4" fmla="*/ 0 h 810491"/>
                <a:gd name="connsiteX5" fmla="*/ 4696691 w 4696691"/>
                <a:gd name="connsiteY5" fmla="*/ 10390 h 810491"/>
                <a:gd name="connsiteX6" fmla="*/ 4696691 w 4696691"/>
                <a:gd name="connsiteY6" fmla="*/ 810491 h 810491"/>
                <a:gd name="connsiteX7" fmla="*/ 10391 w 4696691"/>
                <a:gd name="connsiteY7" fmla="*/ 810491 h 810491"/>
                <a:gd name="connsiteX8" fmla="*/ 0 w 4696691"/>
                <a:gd name="connsiteY8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298863 w 4696691"/>
                <a:gd name="connsiteY2" fmla="*/ 405246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20782 h 810491"/>
                <a:gd name="connsiteX1" fmla="*/ 436418 w 4696691"/>
                <a:gd name="connsiteY1" fmla="*/ 20782 h 810491"/>
                <a:gd name="connsiteX2" fmla="*/ 1331823 w 4696691"/>
                <a:gd name="connsiteY2" fmla="*/ 363682 h 810491"/>
                <a:gd name="connsiteX3" fmla="*/ 2389544 w 4696691"/>
                <a:gd name="connsiteY3" fmla="*/ 498764 h 810491"/>
                <a:gd name="connsiteX4" fmla="*/ 3129814 w 4696691"/>
                <a:gd name="connsiteY4" fmla="*/ 415637 h 810491"/>
                <a:gd name="connsiteX5" fmla="*/ 4090118 w 4696691"/>
                <a:gd name="connsiteY5" fmla="*/ 0 h 810491"/>
                <a:gd name="connsiteX6" fmla="*/ 4696691 w 4696691"/>
                <a:gd name="connsiteY6" fmla="*/ 10390 h 810491"/>
                <a:gd name="connsiteX7" fmla="*/ 4696691 w 4696691"/>
                <a:gd name="connsiteY7" fmla="*/ 810491 h 810491"/>
                <a:gd name="connsiteX8" fmla="*/ 10391 w 4696691"/>
                <a:gd name="connsiteY8" fmla="*/ 810491 h 810491"/>
                <a:gd name="connsiteX9" fmla="*/ 0 w 4696691"/>
                <a:gd name="connsiteY9" fmla="*/ 20782 h 810491"/>
                <a:gd name="connsiteX0" fmla="*/ 0 w 4696691"/>
                <a:gd name="connsiteY0" fmla="*/ 41563 h 831272"/>
                <a:gd name="connsiteX1" fmla="*/ 436418 w 4696691"/>
                <a:gd name="connsiteY1" fmla="*/ 0 h 831272"/>
                <a:gd name="connsiteX2" fmla="*/ 1331823 w 4696691"/>
                <a:gd name="connsiteY2" fmla="*/ 384463 h 831272"/>
                <a:gd name="connsiteX3" fmla="*/ 2389544 w 4696691"/>
                <a:gd name="connsiteY3" fmla="*/ 519545 h 831272"/>
                <a:gd name="connsiteX4" fmla="*/ 3129814 w 4696691"/>
                <a:gd name="connsiteY4" fmla="*/ 436418 h 831272"/>
                <a:gd name="connsiteX5" fmla="*/ 4090118 w 4696691"/>
                <a:gd name="connsiteY5" fmla="*/ 20781 h 831272"/>
                <a:gd name="connsiteX6" fmla="*/ 4696691 w 4696691"/>
                <a:gd name="connsiteY6" fmla="*/ 31171 h 831272"/>
                <a:gd name="connsiteX7" fmla="*/ 4696691 w 4696691"/>
                <a:gd name="connsiteY7" fmla="*/ 831272 h 831272"/>
                <a:gd name="connsiteX8" fmla="*/ 10391 w 4696691"/>
                <a:gd name="connsiteY8" fmla="*/ 831272 h 831272"/>
                <a:gd name="connsiteX9" fmla="*/ 0 w 4696691"/>
                <a:gd name="connsiteY9" fmla="*/ 41563 h 831272"/>
                <a:gd name="connsiteX0" fmla="*/ 0 w 4968605"/>
                <a:gd name="connsiteY0" fmla="*/ 0 h 831273"/>
                <a:gd name="connsiteX1" fmla="*/ 708332 w 4968605"/>
                <a:gd name="connsiteY1" fmla="*/ 1 h 831273"/>
                <a:gd name="connsiteX2" fmla="*/ 1603737 w 4968605"/>
                <a:gd name="connsiteY2" fmla="*/ 384464 h 831273"/>
                <a:gd name="connsiteX3" fmla="*/ 2661458 w 4968605"/>
                <a:gd name="connsiteY3" fmla="*/ 519546 h 831273"/>
                <a:gd name="connsiteX4" fmla="*/ 3401728 w 4968605"/>
                <a:gd name="connsiteY4" fmla="*/ 436419 h 831273"/>
                <a:gd name="connsiteX5" fmla="*/ 4362032 w 4968605"/>
                <a:gd name="connsiteY5" fmla="*/ 20782 h 831273"/>
                <a:gd name="connsiteX6" fmla="*/ 4968605 w 4968605"/>
                <a:gd name="connsiteY6" fmla="*/ 31172 h 831273"/>
                <a:gd name="connsiteX7" fmla="*/ 4968605 w 4968605"/>
                <a:gd name="connsiteY7" fmla="*/ 831273 h 831273"/>
                <a:gd name="connsiteX8" fmla="*/ 282305 w 4968605"/>
                <a:gd name="connsiteY8" fmla="*/ 831273 h 831273"/>
                <a:gd name="connsiteX9" fmla="*/ 0 w 4968605"/>
                <a:gd name="connsiteY9" fmla="*/ 0 h 831273"/>
                <a:gd name="connsiteX0" fmla="*/ 0 w 4968605"/>
                <a:gd name="connsiteY0" fmla="*/ 0 h 841664"/>
                <a:gd name="connsiteX1" fmla="*/ 708332 w 4968605"/>
                <a:gd name="connsiteY1" fmla="*/ 1 h 841664"/>
                <a:gd name="connsiteX2" fmla="*/ 1603737 w 4968605"/>
                <a:gd name="connsiteY2" fmla="*/ 384464 h 841664"/>
                <a:gd name="connsiteX3" fmla="*/ 2661458 w 4968605"/>
                <a:gd name="connsiteY3" fmla="*/ 519546 h 841664"/>
                <a:gd name="connsiteX4" fmla="*/ 3401728 w 4968605"/>
                <a:gd name="connsiteY4" fmla="*/ 436419 h 841664"/>
                <a:gd name="connsiteX5" fmla="*/ 4362032 w 4968605"/>
                <a:gd name="connsiteY5" fmla="*/ 20782 h 841664"/>
                <a:gd name="connsiteX6" fmla="*/ 4968605 w 4968605"/>
                <a:gd name="connsiteY6" fmla="*/ 31172 h 841664"/>
                <a:gd name="connsiteX7" fmla="*/ 4968605 w 4968605"/>
                <a:gd name="connsiteY7" fmla="*/ 831273 h 841664"/>
                <a:gd name="connsiteX8" fmla="*/ 26871 w 4968605"/>
                <a:gd name="connsiteY8" fmla="*/ 841664 h 841664"/>
                <a:gd name="connsiteX9" fmla="*/ 0 w 4968605"/>
                <a:gd name="connsiteY9" fmla="*/ 0 h 841664"/>
                <a:gd name="connsiteX0" fmla="*/ 6088 w 4974693"/>
                <a:gd name="connsiteY0" fmla="*/ 0 h 841664"/>
                <a:gd name="connsiteX1" fmla="*/ 714420 w 4974693"/>
                <a:gd name="connsiteY1" fmla="*/ 1 h 841664"/>
                <a:gd name="connsiteX2" fmla="*/ 1609825 w 4974693"/>
                <a:gd name="connsiteY2" fmla="*/ 384464 h 841664"/>
                <a:gd name="connsiteX3" fmla="*/ 2667546 w 4974693"/>
                <a:gd name="connsiteY3" fmla="*/ 519546 h 841664"/>
                <a:gd name="connsiteX4" fmla="*/ 3407816 w 4974693"/>
                <a:gd name="connsiteY4" fmla="*/ 436419 h 841664"/>
                <a:gd name="connsiteX5" fmla="*/ 4368120 w 4974693"/>
                <a:gd name="connsiteY5" fmla="*/ 20782 h 841664"/>
                <a:gd name="connsiteX6" fmla="*/ 4974693 w 4974693"/>
                <a:gd name="connsiteY6" fmla="*/ 31172 h 841664"/>
                <a:gd name="connsiteX7" fmla="*/ 4974693 w 4974693"/>
                <a:gd name="connsiteY7" fmla="*/ 831273 h 841664"/>
                <a:gd name="connsiteX8" fmla="*/ 0 w 4974693"/>
                <a:gd name="connsiteY8" fmla="*/ 841664 h 841664"/>
                <a:gd name="connsiteX9" fmla="*/ 6088 w 4974693"/>
                <a:gd name="connsiteY9" fmla="*/ 0 h 8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74693" h="841664">
                  <a:moveTo>
                    <a:pt x="6088" y="0"/>
                  </a:moveTo>
                  <a:lnTo>
                    <a:pt x="714420" y="1"/>
                  </a:lnTo>
                  <a:cubicBezTo>
                    <a:pt x="930897" y="64078"/>
                    <a:pt x="1159552" y="309996"/>
                    <a:pt x="1609825" y="384464"/>
                  </a:cubicBezTo>
                  <a:cubicBezTo>
                    <a:pt x="1935346" y="455468"/>
                    <a:pt x="2362388" y="517814"/>
                    <a:pt x="2667546" y="519546"/>
                  </a:cubicBezTo>
                  <a:cubicBezTo>
                    <a:pt x="2972704" y="521278"/>
                    <a:pt x="3124387" y="510887"/>
                    <a:pt x="3407816" y="436419"/>
                  </a:cubicBezTo>
                  <a:cubicBezTo>
                    <a:pt x="3691245" y="361951"/>
                    <a:pt x="4108347" y="83128"/>
                    <a:pt x="4368120" y="20782"/>
                  </a:cubicBezTo>
                  <a:lnTo>
                    <a:pt x="4974693" y="31172"/>
                  </a:lnTo>
                  <a:lnTo>
                    <a:pt x="4974693" y="831273"/>
                  </a:lnTo>
                  <a:lnTo>
                    <a:pt x="0" y="841664"/>
                  </a:lnTo>
                  <a:cubicBezTo>
                    <a:pt x="2029" y="561109"/>
                    <a:pt x="4059" y="280555"/>
                    <a:pt x="6088" y="0"/>
                  </a:cubicBezTo>
                  <a:close/>
                </a:path>
              </a:pathLst>
            </a:custGeom>
            <a:solidFill>
              <a:srgbClr val="CC99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423555" y="3408221"/>
              <a:ext cx="390698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149307" y="3453429"/>
              <a:ext cx="1911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Area, A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562405" y="2926775"/>
              <a:ext cx="0" cy="67887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>
              <a:off x="-507439" y="2614181"/>
              <a:ext cx="2303323" cy="794040"/>
            </a:xfrm>
            <a:prstGeom prst="arc">
              <a:avLst>
                <a:gd name="adj1" fmla="val 16200000"/>
                <a:gd name="adj2" fmla="val 20952941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3377045" y="2306785"/>
              <a:ext cx="0" cy="4572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574466" y="2298856"/>
              <a:ext cx="7841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E x A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13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a closed basin (e.g. GSL works)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64822" y="3060329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237406" y="4589770"/>
            <a:ext cx="191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1172" y="2134037"/>
            <a:ext cx="1230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Inflows I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959794" y="3898987"/>
            <a:ext cx="26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3223153" y="244614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 x A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6193370" y="1193158"/>
            <a:ext cx="29506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I &gt; E x A level rises</a:t>
            </a:r>
          </a:p>
          <a:p>
            <a:r>
              <a:rPr lang="en-US" sz="2000" dirty="0" smtClean="0"/>
              <a:t>If I &lt; E x A level falls</a:t>
            </a:r>
          </a:p>
          <a:p>
            <a:r>
              <a:rPr lang="en-US" sz="2000" dirty="0" smtClean="0"/>
              <a:t>Level adjusts to fluctuating inputs so that on average</a:t>
            </a:r>
          </a:p>
          <a:p>
            <a:r>
              <a:rPr lang="en-US" sz="2000" dirty="0" smtClean="0"/>
              <a:t>I = E x A</a:t>
            </a:r>
          </a:p>
          <a:p>
            <a:endParaRPr lang="en-US" sz="2000" dirty="0"/>
          </a:p>
          <a:p>
            <a:r>
              <a:rPr lang="en-US" sz="2000" dirty="0" smtClean="0"/>
              <a:t>I includes inflows from streams and precipitation on the lake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 = Q + P x A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ubject to climate variability.</a:t>
            </a:r>
          </a:p>
          <a:p>
            <a:endParaRPr lang="en-US" sz="2000" dirty="0" smtClean="0"/>
          </a:p>
          <a:p>
            <a:r>
              <a:rPr lang="en-US" sz="2000" dirty="0" smtClean="0"/>
              <a:t>E is less variable, but also depends on climate and salinity, C.</a:t>
            </a:r>
          </a:p>
          <a:p>
            <a:endParaRPr lang="en-US" sz="2000" dirty="0"/>
          </a:p>
          <a:p>
            <a:r>
              <a:rPr lang="en-US" sz="2000" dirty="0" smtClean="0"/>
              <a:t>As C increases E decreases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14017" y="1729839"/>
            <a:ext cx="3039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Evaporation depth E</a:t>
            </a:r>
          </a:p>
          <a:p>
            <a:r>
              <a:rPr lang="en-US" sz="2000" dirty="0" smtClean="0"/>
              <a:t>Evaporation volume  E x A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1001358" y="5492355"/>
            <a:ext cx="2907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Volume, V</a:t>
            </a:r>
          </a:p>
          <a:p>
            <a:r>
              <a:rPr lang="en-US" dirty="0" smtClean="0"/>
              <a:t>Salt Load L</a:t>
            </a:r>
          </a:p>
          <a:p>
            <a:r>
              <a:rPr lang="en-US" dirty="0" smtClean="0"/>
              <a:t>Salt Concentration C=L/V</a:t>
            </a:r>
          </a:p>
          <a:p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2171700" y="4767629"/>
            <a:ext cx="561109" cy="885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23712" y="4589770"/>
            <a:ext cx="517779" cy="2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6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5629"/>
            <a:ext cx="8229600" cy="40905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Q,  </a:t>
            </a:r>
            <a:r>
              <a:rPr lang="en-US" dirty="0" err="1" smtClean="0"/>
              <a:t>Streamflow+Groundwater</a:t>
            </a:r>
            <a:endParaRPr lang="en-US" dirty="0"/>
          </a:p>
          <a:p>
            <a:pPr lvl="1"/>
            <a:r>
              <a:rPr lang="en-US" dirty="0" smtClean="0"/>
              <a:t>3 major rivers. Multiple USGS gauges</a:t>
            </a:r>
          </a:p>
          <a:p>
            <a:pPr lvl="1"/>
            <a:r>
              <a:rPr lang="en-US" dirty="0" smtClean="0"/>
              <a:t>Groundwater 75000 acre </a:t>
            </a:r>
            <a:r>
              <a:rPr lang="en-US" dirty="0" err="1" smtClean="0"/>
              <a:t>ft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(Waddell and Barton, 1980)</a:t>
            </a:r>
          </a:p>
          <a:p>
            <a:r>
              <a:rPr lang="en-US" dirty="0" smtClean="0"/>
              <a:t>A, V Area and Volume</a:t>
            </a:r>
          </a:p>
          <a:p>
            <a:pPr lvl="1"/>
            <a:r>
              <a:rPr lang="en-US" dirty="0" smtClean="0"/>
              <a:t>From bathymetry and level</a:t>
            </a:r>
          </a:p>
          <a:p>
            <a:r>
              <a:rPr lang="en-US" dirty="0" smtClean="0"/>
              <a:t>P, Precipitation</a:t>
            </a:r>
          </a:p>
          <a:p>
            <a:pPr lvl="1"/>
            <a:r>
              <a:rPr lang="en-US" dirty="0" smtClean="0"/>
              <a:t>From PRISM (Oregon State University) </a:t>
            </a:r>
          </a:p>
          <a:p>
            <a:r>
              <a:rPr lang="en-US" dirty="0" smtClean="0"/>
              <a:t>E, Evaporation</a:t>
            </a:r>
          </a:p>
          <a:p>
            <a:r>
              <a:rPr lang="en-US" dirty="0"/>
              <a:t>Withdrawals (West desert pumping, Evaporation ponds)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870656"/>
              </p:ext>
            </p:extLst>
          </p:nvPr>
        </p:nvGraphicFramePr>
        <p:xfrm>
          <a:off x="2128838" y="1306513"/>
          <a:ext cx="46545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0" name="Equation" r:id="rId3" imgW="1790640" imgH="203040" progId="Equation.3">
                  <p:embed/>
                </p:oleObj>
              </mc:Choice>
              <mc:Fallback>
                <p:oleObj name="Equation" r:id="rId3" imgW="179064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306513"/>
                        <a:ext cx="46545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12744" y="3979315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30%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8293" y="203144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68%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5455" y="4753631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-96%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8983" y="5439897"/>
            <a:ext cx="654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-4%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5407" y="2037134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2%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Salt Lake Precipitation and Streamflow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1" y="1417638"/>
            <a:ext cx="3286118" cy="4701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9921" y="1912385"/>
            <a:ext cx="3494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Mean Annual Values 1949-2014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628144" y="5037017"/>
            <a:ext cx="44331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Precipitation from aggregation of PRISM data over each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Streamflow from multiple USGS gauges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865029"/>
              </p:ext>
            </p:extLst>
          </p:nvPr>
        </p:nvGraphicFramePr>
        <p:xfrm>
          <a:off x="3628145" y="2449313"/>
          <a:ext cx="5058657" cy="2432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3534"/>
                <a:gridCol w="717389"/>
                <a:gridCol w="1014841"/>
                <a:gridCol w="1190245"/>
                <a:gridCol w="9326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Basin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Area (km</a:t>
                      </a:r>
                      <a:r>
                        <a:rPr lang="en-US" sz="1400" u="none" strike="noStrike" baseline="30000" dirty="0">
                          <a:effectLst/>
                        </a:rPr>
                        <a:t>2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Precipitation </a:t>
                      </a:r>
                      <a:r>
                        <a:rPr lang="en-US" sz="1400" u="none" strike="noStrike" dirty="0">
                          <a:effectLst/>
                        </a:rPr>
                        <a:t>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Streamflow (1000 acre-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Runoff (mm)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Great Salt Lake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327.6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537.9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 (57.4%)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(15.7%)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Weber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6326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657.8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 (15.8%)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(10.8%)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Jordan/Provo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564.1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 (22.2%)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(11.2%)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Davis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(1.3%)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(west valley)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(3.3%)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West Desert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14604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348.3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54955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488.2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2296 (100%)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(10.5%)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5196"/>
          </a:xfrm>
        </p:spPr>
        <p:txBody>
          <a:bodyPr>
            <a:noAutofit/>
          </a:bodyPr>
          <a:lstStyle/>
          <a:p>
            <a:r>
              <a:rPr lang="en-US" sz="3200" dirty="0" smtClean="0"/>
              <a:t>Great Salt Lake Inputs (1949-2014)</a:t>
            </a:r>
            <a:endParaRPr lang="en-US" sz="32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46585" y="4915066"/>
            <a:ext cx="43107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Adjustments to GSL inputs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5425" marR="0" lvl="0" indent="-225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West Desert pumping.  2.5 MAF removed 4/87 to 6/89.  27 months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5425" marR="0" lvl="0" indent="-225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200000 AF return from West Desert.  1/90 to 6/92.  30 months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25425" marR="0" lvl="0" indent="-2254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Pond operations 5 months per year May – Sept with withdrawals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based on reported water use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and water rights.</a:t>
            </a:r>
            <a:endParaRPr 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452535" y="4827123"/>
          <a:ext cx="3606157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626"/>
                <a:gridCol w="2064531"/>
              </a:tblGrid>
              <a:tr h="16669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Precipitation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990,076 acre-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</a:rPr>
                        <a:t>ft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  (30%)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</a:rPr>
                        <a:t>Streamflow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2,295,839 acre-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</a:rPr>
                        <a:t>ft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 (68%)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Groundwater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75,000 acre-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</a:rPr>
                        <a:t>ft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 (2%)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Total Inflows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3,360,916 acre-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</a:rPr>
                        <a:t>ft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Net pumping</a:t>
                      </a:r>
                      <a:r>
                        <a:rPr lang="en-US" sz="1400" b="0" baseline="0" dirty="0" smtClean="0">
                          <a:solidFill>
                            <a:sysClr val="windowText" lastClr="000000"/>
                          </a:solidFill>
                        </a:rPr>
                        <a:t> and withdrawals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-96,851 acre </a:t>
                      </a:r>
                      <a:r>
                        <a:rPr lang="en-US" sz="1400" b="0" dirty="0" err="1" smtClean="0">
                          <a:solidFill>
                            <a:sysClr val="windowText" lastClr="000000"/>
                          </a:solidFill>
                        </a:rPr>
                        <a:t>ft</a:t>
                      </a:r>
                      <a:r>
                        <a:rPr lang="en-US" sz="1400" b="0" dirty="0" smtClean="0">
                          <a:solidFill>
                            <a:sysClr val="windowText" lastClr="000000"/>
                          </a:solidFill>
                        </a:rPr>
                        <a:t> (3%)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5" y="-11289"/>
            <a:ext cx="9006685" cy="53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Streamflow Inputs Changed?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84" y="925689"/>
            <a:ext cx="9178384" cy="581223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721235"/>
              </p:ext>
            </p:extLst>
          </p:nvPr>
        </p:nvGraphicFramePr>
        <p:xfrm>
          <a:off x="2178755" y="1735667"/>
          <a:ext cx="3544712" cy="167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91306"/>
                <a:gridCol w="1653406"/>
              </a:tblGrid>
              <a:tr h="29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1368 x 10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acre </a:t>
                      </a:r>
                      <a:r>
                        <a:rPr lang="en-US" sz="1600" baseline="0" dirty="0" err="1" smtClean="0"/>
                        <a:t>ft</a:t>
                      </a:r>
                      <a:endParaRPr lang="en-US" sz="1600" dirty="0"/>
                    </a:p>
                  </a:txBody>
                  <a:tcPr/>
                </a:tc>
              </a:tr>
              <a:tr h="29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-4.4 x 10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2985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 year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440 x 10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(32%)</a:t>
                      </a:r>
                      <a:endParaRPr lang="en-US" sz="1600" dirty="0"/>
                    </a:p>
                  </a:txBody>
                  <a:tcPr/>
                </a:tc>
              </a:tr>
              <a:tr h="298591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Adj</a:t>
                      </a:r>
                      <a:r>
                        <a:rPr lang="en-US" sz="1600" dirty="0" smtClean="0"/>
                        <a:t> R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0.043</a:t>
                      </a:r>
                      <a:endParaRPr lang="en-US" sz="1600" dirty="0"/>
                    </a:p>
                  </a:txBody>
                  <a:tcPr/>
                </a:tc>
              </a:tr>
              <a:tr h="2985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4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327"/>
            <a:ext cx="9132908" cy="6160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50"/>
            <a:ext cx="8229600" cy="898377"/>
          </a:xfrm>
        </p:spPr>
        <p:txBody>
          <a:bodyPr/>
          <a:lstStyle/>
          <a:p>
            <a:r>
              <a:rPr lang="en-US" dirty="0" smtClean="0"/>
              <a:t>Have Streamflow Inputs Changed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504334"/>
              </p:ext>
            </p:extLst>
          </p:nvPr>
        </p:nvGraphicFramePr>
        <p:xfrm>
          <a:off x="2381955" y="1532470"/>
          <a:ext cx="3364089" cy="167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4933"/>
                <a:gridCol w="1569156"/>
              </a:tblGrid>
              <a:tr h="31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407 x 10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acre </a:t>
                      </a:r>
                      <a:r>
                        <a:rPr lang="en-US" sz="1600" baseline="0" dirty="0" err="1" smtClean="0"/>
                        <a:t>ft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-3.6 x 10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 year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360 x 10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(88%)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Adj</a:t>
                      </a:r>
                      <a:r>
                        <a:rPr lang="en-US" sz="1600" dirty="0" smtClean="0"/>
                        <a:t> R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0.16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0.00001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8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My Research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21" y="863933"/>
            <a:ext cx="4571999" cy="4525963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/>
              <a:t>Hydrologic </a:t>
            </a:r>
            <a:r>
              <a:rPr lang="en-US" sz="2400" dirty="0"/>
              <a:t>Information Systems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Digital Elevation Model Terrain Analysis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Hydrology and Geomorphology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Distributed Hydrologic Modeling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Snow and glacier melt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Non parametric stochastic hydrology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Streamflow regimes for stream ecology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The Great Salt Lake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727953" y="3048000"/>
          <a:ext cx="3919672" cy="167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Graph Sheet" r:id="rId4" imgW="3352800" imgH="2590465" progId="SPLUSGraphSheetFileType">
                  <p:embed/>
                </p:oleObj>
              </mc:Choice>
              <mc:Fallback>
                <p:oleObj name="Graph Sheet" r:id="rId4" imgW="3352800" imgH="2590465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1769" t="21532" r="28743" b="15178"/>
                      <a:stretch>
                        <a:fillRect/>
                      </a:stretch>
                    </p:blipFill>
                    <p:spPr bwMode="auto">
                      <a:xfrm>
                        <a:off x="4727953" y="3048000"/>
                        <a:ext cx="3919672" cy="1672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09" y="5196349"/>
            <a:ext cx="2193377" cy="146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09353_19"/>
          <p:cNvPicPr>
            <a:picLocks noChangeAspect="1" noChangeArrowheads="1"/>
          </p:cNvPicPr>
          <p:nvPr/>
        </p:nvPicPr>
        <p:blipFill rotWithShape="1">
          <a:blip r:embed="rId7" cstate="print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7" b="21880"/>
          <a:stretch/>
        </p:blipFill>
        <p:spPr bwMode="auto">
          <a:xfrm>
            <a:off x="326580" y="5194403"/>
            <a:ext cx="1962978" cy="145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" t="2638" r="10081" b="10483"/>
          <a:stretch/>
        </p:blipFill>
        <p:spPr bwMode="auto">
          <a:xfrm>
            <a:off x="6629400" y="5187029"/>
            <a:ext cx="2397478" cy="145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 descr="Fig1OverallMap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1" t="35455" r="47305" b="32695"/>
          <a:stretch/>
        </p:blipFill>
        <p:spPr bwMode="auto">
          <a:xfrm>
            <a:off x="2301372" y="5194403"/>
            <a:ext cx="2111023" cy="145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793947" y="992453"/>
            <a:ext cx="3962924" cy="2025529"/>
            <a:chOff x="4793947" y="992453"/>
            <a:chExt cx="3962924" cy="2025529"/>
          </a:xfrm>
        </p:grpSpPr>
        <p:cxnSp>
          <p:nvCxnSpPr>
            <p:cNvPr id="9" name="Straight Arrow Connector 63"/>
            <p:cNvCxnSpPr>
              <a:cxnSpLocks noChangeShapeType="1"/>
              <a:stCxn id="23" idx="0"/>
              <a:endCxn id="8" idx="2"/>
            </p:cNvCxnSpPr>
            <p:nvPr/>
          </p:nvCxnSpPr>
          <p:spPr bwMode="auto">
            <a:xfrm flipV="1">
              <a:off x="5287993" y="1615440"/>
              <a:ext cx="1421909" cy="792392"/>
            </a:xfrm>
            <a:prstGeom prst="straightConnector1">
              <a:avLst/>
            </a:prstGeom>
            <a:noFill/>
            <a:ln w="57150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64"/>
            <p:cNvCxnSpPr>
              <a:cxnSpLocks noChangeShapeType="1"/>
              <a:stCxn id="8" idx="2"/>
              <a:endCxn id="25" idx="0"/>
            </p:cNvCxnSpPr>
            <p:nvPr/>
          </p:nvCxnSpPr>
          <p:spPr bwMode="auto">
            <a:xfrm>
              <a:off x="6709902" y="1615440"/>
              <a:ext cx="1377683" cy="782520"/>
            </a:xfrm>
            <a:prstGeom prst="straightConnector1">
              <a:avLst/>
            </a:prstGeom>
            <a:noFill/>
            <a:ln w="57150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  <p:cxnSp>
          <p:nvCxnSpPr>
            <p:cNvPr id="11" name="Straight Arrow Connector 65"/>
            <p:cNvCxnSpPr>
              <a:cxnSpLocks noChangeShapeType="1"/>
              <a:stCxn id="23" idx="3"/>
              <a:endCxn id="25" idx="1"/>
            </p:cNvCxnSpPr>
            <p:nvPr/>
          </p:nvCxnSpPr>
          <p:spPr bwMode="auto">
            <a:xfrm flipV="1">
              <a:off x="5653753" y="2557980"/>
              <a:ext cx="2068072" cy="9872"/>
            </a:xfrm>
            <a:prstGeom prst="straightConnector1">
              <a:avLst/>
            </a:prstGeom>
            <a:noFill/>
            <a:ln w="57150" algn="ctr">
              <a:solidFill>
                <a:srgbClr val="4A7EBB"/>
              </a:solidFill>
              <a:round/>
              <a:headEnd/>
              <a:tailEnd type="arrow" w="med" len="med"/>
            </a:ln>
          </p:spPr>
        </p:cxn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6534245" y="2541144"/>
              <a:ext cx="351314" cy="23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Data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200409" y="1295400"/>
              <a:ext cx="1018987" cy="320040"/>
              <a:chOff x="6497681" y="3144887"/>
              <a:chExt cx="1018987" cy="32004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6641414" y="3144887"/>
                <a:ext cx="731520" cy="320040"/>
              </a:xfrm>
              <a:prstGeom prst="rect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anchor="b"/>
              <a:lstStyle/>
              <a:p>
                <a:pPr algn="ctr">
                  <a:defRPr/>
                </a:pPr>
                <a:endParaRPr lang="en-US" sz="1100" kern="0" dirty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13" name="TextBox 13"/>
              <p:cNvSpPr txBox="1">
                <a:spLocks noChangeArrowheads="1"/>
              </p:cNvSpPr>
              <p:nvPr/>
            </p:nvSpPr>
            <p:spPr bwMode="auto">
              <a:xfrm>
                <a:off x="6497681" y="3174102"/>
                <a:ext cx="101898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 anchorCtr="0">
                <a:spAutoFit/>
              </a:bodyPr>
              <a:lstStyle/>
              <a:p>
                <a:pPr algn="ctr">
                  <a:defRPr/>
                </a:pPr>
                <a:r>
                  <a:rPr lang="en-US" sz="1100" b="1" kern="0" dirty="0" smtClean="0">
                    <a:solidFill>
                      <a:srgbClr val="FFFF00"/>
                    </a:solidFill>
                    <a:latin typeface="Arial" pitchFamily="34" charset="0"/>
                  </a:rPr>
                  <a:t>Catalog</a:t>
                </a:r>
                <a:endParaRPr lang="en-US" sz="1100" b="1" kern="0" dirty="0">
                  <a:solidFill>
                    <a:srgbClr val="FFFF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922233" y="2397960"/>
              <a:ext cx="3575338" cy="329912"/>
              <a:chOff x="5283196" y="4247447"/>
              <a:chExt cx="3575338" cy="329912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8038562" y="4247447"/>
                <a:ext cx="819972" cy="320040"/>
                <a:chOff x="8038562" y="4247447"/>
                <a:chExt cx="819972" cy="320040"/>
              </a:xfrm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8082788" y="4247447"/>
                  <a:ext cx="731520" cy="32004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b"/>
                <a:lstStyle/>
                <a:p>
                  <a:pPr algn="ctr">
                    <a:defRPr/>
                  </a:pPr>
                  <a:endParaRPr lang="en-US" sz="1100" kern="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6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8038562" y="4276662"/>
                  <a:ext cx="819972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kern="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Desktop</a:t>
                  </a:r>
                  <a:endParaRPr lang="en-US" sz="1100" b="1" kern="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5283196" y="4257319"/>
                <a:ext cx="731520" cy="320040"/>
                <a:chOff x="5283196" y="4257319"/>
                <a:chExt cx="731520" cy="320040"/>
              </a:xfrm>
            </p:grpSpPr>
            <p:sp>
              <p:nvSpPr>
                <p:cNvPr id="23" name="Rectangle 22"/>
                <p:cNvSpPr/>
                <p:nvPr/>
              </p:nvSpPr>
              <p:spPr bwMode="auto">
                <a:xfrm>
                  <a:off x="5283196" y="4257319"/>
                  <a:ext cx="731520" cy="320040"/>
                </a:xfrm>
                <a:prstGeom prst="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anchor="b"/>
                <a:lstStyle/>
                <a:p>
                  <a:pPr algn="ctr">
                    <a:defRPr/>
                  </a:pPr>
                  <a:endParaRPr lang="en-US" sz="1000" kern="0" dirty="0">
                    <a:solidFill>
                      <a:sysClr val="window" lastClr="FFFFFF"/>
                    </a:solidFill>
                  </a:endParaRPr>
                </a:p>
              </p:txBody>
            </p:sp>
            <p:sp>
              <p:nvSpPr>
                <p:cNvPr id="2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5336543" y="4286534"/>
                  <a:ext cx="624827" cy="2616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 anchorCtr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100" b="1" kern="0" dirty="0" smtClean="0">
                      <a:solidFill>
                        <a:srgbClr val="FFFF00"/>
                      </a:solidFill>
                      <a:latin typeface="Arial" pitchFamily="34" charset="0"/>
                    </a:rPr>
                    <a:t>Server</a:t>
                  </a:r>
                  <a:endParaRPr lang="en-US" sz="1100" b="1" kern="0" dirty="0">
                    <a:solidFill>
                      <a:srgbClr val="FFFF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 rot="19738483">
              <a:off x="5653973" y="1774689"/>
              <a:ext cx="578111" cy="23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Metadata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 rot="1648157">
              <a:off x="7190316" y="1735469"/>
              <a:ext cx="473435" cy="235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</a:rPr>
                <a:t>Search</a:t>
              </a:r>
              <a:endParaRPr 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63953" y="1845328"/>
              <a:ext cx="891899" cy="628830"/>
            </a:xfrm>
            <a:prstGeom prst="ellipse">
              <a:avLst/>
            </a:prstGeom>
            <a:solidFill>
              <a:srgbClr val="4F81BD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100" b="1" kern="0" dirty="0" smtClean="0">
                  <a:solidFill>
                    <a:srgbClr val="FFFF00"/>
                  </a:solidFill>
                  <a:latin typeface="Arial" pitchFamily="34" charset="0"/>
                </a:rPr>
                <a:t>ODM, </a:t>
              </a:r>
              <a:r>
                <a:rPr lang="en-US" sz="1100" b="1" kern="0" dirty="0" err="1" smtClean="0">
                  <a:solidFill>
                    <a:srgbClr val="FFFF00"/>
                  </a:solidFill>
                  <a:latin typeface="Arial" pitchFamily="34" charset="0"/>
                </a:rPr>
                <a:t>WaterML</a:t>
              </a:r>
              <a:r>
                <a:rPr lang="en-US" sz="1100" b="1" kern="0" dirty="0" smtClean="0">
                  <a:solidFill>
                    <a:srgbClr val="FFFF00"/>
                  </a:solidFill>
                  <a:latin typeface="Arial" pitchFamily="34" charset="0"/>
                </a:rPr>
                <a:t> </a:t>
              </a:r>
              <a:endParaRPr lang="en-US" sz="11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93947" y="2710205"/>
              <a:ext cx="98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Production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93539" y="2710205"/>
              <a:ext cx="1163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Consumption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72611" y="992453"/>
              <a:ext cx="8901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Discovery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Streamflow Inputs Changed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10" y="1066270"/>
            <a:ext cx="9162410" cy="587639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05155"/>
              </p:ext>
            </p:extLst>
          </p:nvPr>
        </p:nvGraphicFramePr>
        <p:xfrm>
          <a:off x="745067" y="1803403"/>
          <a:ext cx="3364089" cy="167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4933"/>
                <a:gridCol w="1569156"/>
              </a:tblGrid>
              <a:tr h="31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101 x 10</a:t>
                      </a:r>
                      <a:r>
                        <a:rPr lang="en-US" sz="1600" baseline="30000" dirty="0" smtClean="0"/>
                        <a:t>3</a:t>
                      </a:r>
                      <a:r>
                        <a:rPr lang="en-US" sz="1600" baseline="0" dirty="0" smtClean="0"/>
                        <a:t> acre </a:t>
                      </a:r>
                      <a:r>
                        <a:rPr lang="en-US" sz="1600" baseline="0" dirty="0" err="1" smtClean="0"/>
                        <a:t>ft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-0.17 x 10</a:t>
                      </a:r>
                      <a:r>
                        <a:rPr lang="en-US" sz="1600" baseline="300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100 year 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 x </a:t>
                      </a:r>
                      <a:r>
                        <a:rPr lang="en-US" sz="1600" smtClean="0"/>
                        <a:t>10</a:t>
                      </a:r>
                      <a:r>
                        <a:rPr lang="en-US" sz="1600" baseline="30000" smtClean="0"/>
                        <a:t>3</a:t>
                      </a:r>
                      <a:r>
                        <a:rPr lang="en-US" sz="1600" baseline="0" smtClean="0"/>
                        <a:t> (17%)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Adj</a:t>
                      </a:r>
                      <a:r>
                        <a:rPr lang="en-US" sz="1600" dirty="0" smtClean="0"/>
                        <a:t> R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0.023</a:t>
                      </a:r>
                      <a:endParaRPr lang="en-US" sz="1600" dirty="0"/>
                    </a:p>
                  </a:txBody>
                  <a:tcPr/>
                </a:tc>
              </a:tr>
              <a:tr h="31419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65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9706"/>
            <a:ext cx="9144000" cy="6441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Have Precipitation Inputs Changed?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143421"/>
              </p:ext>
            </p:extLst>
          </p:nvPr>
        </p:nvGraphicFramePr>
        <p:xfrm>
          <a:off x="2179971" y="1905403"/>
          <a:ext cx="3364089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94933"/>
                <a:gridCol w="1569156"/>
              </a:tblGrid>
              <a:tr h="26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Mean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553 mm</a:t>
                      </a:r>
                      <a:endParaRPr lang="en-US" sz="1400" dirty="0"/>
                    </a:p>
                  </a:txBody>
                  <a:tcPr/>
                </a:tc>
              </a:tr>
              <a:tr h="269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Trend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r>
                        <a:rPr lang="en-US" sz="1400" baseline="0" dirty="0" smtClean="0"/>
                        <a:t> mm/</a:t>
                      </a:r>
                      <a:r>
                        <a:rPr lang="en-US" sz="1400" baseline="0" dirty="0" err="1" smtClean="0"/>
                        <a:t>yr</a:t>
                      </a:r>
                      <a:endParaRPr lang="en-US" sz="1400" dirty="0"/>
                    </a:p>
                  </a:txBody>
                  <a:tcPr/>
                </a:tc>
              </a:tr>
              <a:tr h="26923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Adj</a:t>
                      </a:r>
                      <a:r>
                        <a:rPr lang="en-US" sz="1400" dirty="0" smtClean="0"/>
                        <a:t> R</a:t>
                      </a:r>
                      <a:r>
                        <a:rPr lang="en-US" sz="1400" baseline="300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0.016</a:t>
                      </a:r>
                      <a:endParaRPr lang="en-US" sz="1400" dirty="0"/>
                    </a:p>
                  </a:txBody>
                  <a:tcPr/>
                </a:tc>
              </a:tr>
              <a:tr h="26923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9101" y="929705"/>
            <a:ext cx="2264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from PRISM (Oregon State University)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919"/>
            <a:ext cx="8229600" cy="1143000"/>
          </a:xfrm>
        </p:spPr>
        <p:txBody>
          <a:bodyPr/>
          <a:lstStyle/>
          <a:p>
            <a:r>
              <a:rPr lang="en-US" dirty="0" smtClean="0"/>
              <a:t>Bathymetry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858"/>
            <a:ext cx="4831773" cy="49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95" y="728229"/>
            <a:ext cx="4837251" cy="497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7008" y="950311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Arm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40329" y="946847"/>
            <a:ext cx="1267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Arm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59498" y="5793866"/>
            <a:ext cx="409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lake bed topography that relates area to level and volume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3" y="5650787"/>
            <a:ext cx="3586846" cy="11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37" y="1897797"/>
            <a:ext cx="5141515" cy="47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96268" y="2057400"/>
            <a:ext cx="1603022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2238"/>
            <a:ext cx="8915400" cy="1020762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Salinity dependent evaporation</a:t>
            </a:r>
            <a:endParaRPr lang="en-US" sz="4000" dirty="0"/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41514" y="3962400"/>
            <a:ext cx="4572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i="1" baseline="-25000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aseline="-250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Net 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Radiation,  </a:t>
            </a:r>
          </a:p>
          <a:p>
            <a:pPr>
              <a:spcBef>
                <a:spcPct val="50000"/>
              </a:spcBef>
            </a:pPr>
            <a:r>
              <a:rPr lang="el-GR" sz="16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l-GR" sz="1600" i="1" baseline="-25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latent heat of vaporization, 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l-GR" sz="16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water activity coefficient, </a:t>
            </a:r>
            <a:endParaRPr lang="en-US" sz="1600" dirty="0" smtClean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l-GR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1600" baseline="-250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wind 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speed</a:t>
            </a:r>
            <a:r>
              <a:rPr lang="en-US" sz="1600" baseline="-25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∆'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gradient of saturated vapor content of air corrected for salinity,</a:t>
            </a:r>
          </a:p>
          <a:p>
            <a:pPr>
              <a:spcBef>
                <a:spcPct val="50000"/>
              </a:spcBef>
            </a:pPr>
            <a:r>
              <a:rPr lang="el-GR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psychrometric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constant,  </a:t>
            </a:r>
            <a:endParaRPr lang="en-US" sz="1600" dirty="0" smtClean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i="1" baseline="-25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bulk </a:t>
            </a:r>
            <a:r>
              <a:rPr lang="en-US" sz="16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transfer </a:t>
            </a:r>
            <a:r>
              <a:rPr lang="en-US" sz="1600" dirty="0">
                <a:solidFill>
                  <a:srgbClr val="1F497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coefficient. </a:t>
            </a:r>
            <a:endParaRPr lang="el-GR" sz="1600" dirty="0">
              <a:solidFill>
                <a:srgbClr val="1F497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121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Where:-</a:t>
            </a:r>
          </a:p>
        </p:txBody>
      </p:sp>
      <p:graphicFrame>
        <p:nvGraphicFramePr>
          <p:cNvPr id="8807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2773363"/>
          <a:ext cx="2605088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4" imgW="1447560" imgH="660240" progId="Equation.3">
                  <p:embed/>
                </p:oleObj>
              </mc:Choice>
              <mc:Fallback>
                <p:oleObj name="Equation" r:id="rId4" imgW="1447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73363"/>
                        <a:ext cx="2605088" cy="118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1066800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Penman evaporation equation modified for salinity (Mohammed, 2008)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6579" y="2311400"/>
            <a:ext cx="378177" cy="31891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1157" y="2294467"/>
            <a:ext cx="378177" cy="3245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602" y="1873956"/>
            <a:ext cx="378177" cy="3330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880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1884363"/>
          <a:ext cx="60325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6" imgW="3352680" imgH="431640" progId="Equation.3">
                  <p:embed/>
                </p:oleObj>
              </mc:Choice>
              <mc:Fallback>
                <p:oleObj name="Equation" r:id="rId6" imgW="3352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84363"/>
                        <a:ext cx="60325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6068" y="4827139"/>
            <a:ext cx="2243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Straight line is USGS Salinity correction factor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SCF=1-0.778 C/</a:t>
            </a:r>
            <a:r>
              <a:rPr lang="en-US" sz="1600" dirty="0" smtClean="0">
                <a:solidFill>
                  <a:prstClr val="black"/>
                </a:solidFill>
                <a:sym typeface="Symbol"/>
              </a:rPr>
              <a:t></a:t>
            </a:r>
            <a:r>
              <a:rPr lang="en-US" sz="1600" baseline="-25000" dirty="0" smtClean="0">
                <a:solidFill>
                  <a:prstClr val="black"/>
                </a:solidFill>
                <a:sym typeface="Symbol"/>
              </a:rPr>
              <a:t>b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4693"/>
            <a:ext cx="9144000" cy="6078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0824" y="6216324"/>
            <a:ext cx="672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Salinity in each arm approximated as C = L/V which neglects exchange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input is the lake level most sensitive to?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1556" y="1840626"/>
                <a:ext cx="53970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𝑛𝑒𝑡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556" y="1840626"/>
                <a:ext cx="5397055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7296" y="3141351"/>
                <a:ext cx="1638013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𝑣𝑎𝑟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96" y="3141351"/>
                <a:ext cx="1638013" cy="692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978944" y="3270078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Sensitivity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3568" y="325679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0.3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1723" y="3270079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0.83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9398" y="3256798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0.55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70153" y="4275621"/>
            <a:ext cx="600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Variability dominated by Q, but stabilized by </a:t>
            </a:r>
            <a:r>
              <a:rPr lang="en-US" sz="2400" dirty="0" err="1" smtClean="0">
                <a:solidFill>
                  <a:srgbClr val="FF0000"/>
                </a:solidFill>
              </a:rPr>
              <a:t>E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6332" y="5143644"/>
            <a:ext cx="627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But how does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v</a:t>
            </a:r>
            <a:r>
              <a:rPr lang="en-US" sz="2400" dirty="0" smtClean="0"/>
              <a:t> depend on area and salinity?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28136" y="62501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Mohammed, I. N. and D. G. Tarboton, (2012), "An examination of the sensitivity of the Great Salt Lake to changes in inputs,"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Water </a:t>
            </a:r>
            <a:r>
              <a:rPr lang="en-US" sz="1600" u="sng" dirty="0" err="1">
                <a:solidFill>
                  <a:schemeClr val="bg1">
                    <a:lumMod val="50000"/>
                  </a:schemeClr>
                </a:solidFill>
              </a:rPr>
              <a:t>Resour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. Res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., 48(11): W11511,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http://dx.doi.org/10.1029/2012WR011908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73440" y="2393921"/>
            <a:ext cx="0" cy="68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50795" y="2393921"/>
            <a:ext cx="0" cy="68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99864" y="2393921"/>
            <a:ext cx="0" cy="68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77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changes in area and salinity affect evaporation volume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14072" y="1918338"/>
                <a:ext cx="2962414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𝑆𝐶𝐹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𝑓𝑑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072" y="1918338"/>
                <a:ext cx="2962414" cy="53187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714072" y="337612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0.49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033712" y="3376120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0.09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526101" y="337428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0.07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95929" y="4934012"/>
            <a:ext cx="7731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Variability in evaporation volume is dominated by changes in area with only small effects due to changes in salinity and changes due to potential evaporation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endCxn id="8" idx="0"/>
          </p:cNvCxnSpPr>
          <p:nvPr/>
        </p:nvCxnSpPr>
        <p:spPr>
          <a:xfrm flipH="1">
            <a:off x="3078114" y="2450215"/>
            <a:ext cx="744492" cy="925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H="1">
            <a:off x="4397754" y="2450215"/>
            <a:ext cx="16408" cy="925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0" idx="0"/>
          </p:cNvCxnSpPr>
          <p:nvPr/>
        </p:nvCxnSpPr>
        <p:spPr>
          <a:xfrm>
            <a:off x="5239623" y="2456211"/>
            <a:ext cx="650520" cy="918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58349" y="4008107"/>
                <a:ext cx="323935" cy="401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</m:acc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349" y="4008107"/>
                <a:ext cx="323935" cy="401520"/>
              </a:xfrm>
              <a:prstGeom prst="rect">
                <a:avLst/>
              </a:prstGeom>
              <a:blipFill rotWithShape="0">
                <a:blip r:embed="rId3"/>
                <a:stretch>
                  <a:fillRect l="-11321" r="-5660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41880" y="4008107"/>
                <a:ext cx="719812" cy="407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2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sz="12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𝑓𝑑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𝑆𝐶𝐹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1880" y="4008107"/>
                <a:ext cx="719812" cy="407997"/>
              </a:xfrm>
              <a:prstGeom prst="rect">
                <a:avLst/>
              </a:prstGeom>
              <a:blipFill rotWithShape="0">
                <a:blip r:embed="rId4"/>
                <a:stretch>
                  <a:fillRect l="-5085" r="-1695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605409" y="3994000"/>
                <a:ext cx="452495" cy="4297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acc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𝑓𝑑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1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09" y="3994000"/>
                <a:ext cx="452495" cy="429733"/>
              </a:xfrm>
              <a:prstGeom prst="rect">
                <a:avLst/>
              </a:prstGeom>
              <a:blipFill rotWithShape="0">
                <a:blip r:embed="rId5"/>
                <a:stretch>
                  <a:fillRect l="-8108" r="-4054"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2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92334"/>
            <a:ext cx="9140256" cy="6572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29" y="-4613"/>
            <a:ext cx="8229600" cy="762956"/>
          </a:xfrm>
        </p:spPr>
        <p:txBody>
          <a:bodyPr/>
          <a:lstStyle/>
          <a:p>
            <a:r>
              <a:rPr lang="en-US" dirty="0" smtClean="0"/>
              <a:t>What about salinity?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45225" y="170291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52206" y="403036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10148" y="1688774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C≈L/V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614231" y="1702920"/>
            <a:ext cx="187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Causeway Closure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29" y="3176863"/>
            <a:ext cx="2274333" cy="26441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17494" y="6484424"/>
            <a:ext cx="81090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from Utah Geological Survey (Andrew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Rupke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10/10/2012).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Salt Load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1793133" y="902650"/>
            <a:ext cx="10109573" cy="4141080"/>
            <a:chOff x="70338" y="1085344"/>
            <a:chExt cx="8660424" cy="3454418"/>
          </a:xfrm>
        </p:grpSpPr>
        <p:sp>
          <p:nvSpPr>
            <p:cNvPr id="4" name="Rectangle 3"/>
            <p:cNvSpPr/>
            <p:nvPr/>
          </p:nvSpPr>
          <p:spPr>
            <a:xfrm>
              <a:off x="1358499" y="1714501"/>
              <a:ext cx="6435286" cy="152789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0338" y="1567728"/>
              <a:ext cx="8660424" cy="2819634"/>
              <a:chOff x="70338" y="1567728"/>
              <a:chExt cx="8660424" cy="2819634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476603" y="1567728"/>
                <a:ext cx="7977889" cy="2608618"/>
              </a:xfrm>
              <a:custGeom>
                <a:avLst/>
                <a:gdLst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353791 w 4696691"/>
                  <a:gd name="connsiteY4" fmla="*/ 83127 h 789709"/>
                  <a:gd name="connsiteX5" fmla="*/ 4696691 w 4696691"/>
                  <a:gd name="connsiteY5" fmla="*/ 72736 h 789709"/>
                  <a:gd name="connsiteX6" fmla="*/ 4696691 w 4696691"/>
                  <a:gd name="connsiteY6" fmla="*/ 789709 h 789709"/>
                  <a:gd name="connsiteX7" fmla="*/ 31172 w 4696691"/>
                  <a:gd name="connsiteY7" fmla="*/ 748146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353791 w 4696691"/>
                  <a:gd name="connsiteY4" fmla="*/ 83127 h 789709"/>
                  <a:gd name="connsiteX5" fmla="*/ 4696691 w 4696691"/>
                  <a:gd name="connsiteY5" fmla="*/ 72736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353791 w 4696691"/>
                  <a:gd name="connsiteY4" fmla="*/ 83127 h 789709"/>
                  <a:gd name="connsiteX5" fmla="*/ 4696691 w 4696691"/>
                  <a:gd name="connsiteY5" fmla="*/ 72736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353791 w 4696691"/>
                  <a:gd name="connsiteY4" fmla="*/ 83127 h 789709"/>
                  <a:gd name="connsiteX5" fmla="*/ 4696691 w 4696691"/>
                  <a:gd name="connsiteY5" fmla="*/ 72736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353791 w 4696691"/>
                  <a:gd name="connsiteY4" fmla="*/ 83127 h 789709"/>
                  <a:gd name="connsiteX5" fmla="*/ 4696691 w 4696691"/>
                  <a:gd name="connsiteY5" fmla="*/ 72736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073638 w 4696691"/>
                  <a:gd name="connsiteY4" fmla="*/ 62346 h 789709"/>
                  <a:gd name="connsiteX5" fmla="*/ 4696691 w 4696691"/>
                  <a:gd name="connsiteY5" fmla="*/ 72736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073638 w 4696691"/>
                  <a:gd name="connsiteY4" fmla="*/ 62346 h 789709"/>
                  <a:gd name="connsiteX5" fmla="*/ 4696691 w 4696691"/>
                  <a:gd name="connsiteY5" fmla="*/ 31172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0 h 789709"/>
                  <a:gd name="connsiteX1" fmla="*/ 436418 w 4696691"/>
                  <a:gd name="connsiteY1" fmla="*/ 0 h 789709"/>
                  <a:gd name="connsiteX2" fmla="*/ 1298863 w 4696691"/>
                  <a:gd name="connsiteY2" fmla="*/ 384464 h 789709"/>
                  <a:gd name="connsiteX3" fmla="*/ 3138054 w 4696691"/>
                  <a:gd name="connsiteY3" fmla="*/ 446809 h 789709"/>
                  <a:gd name="connsiteX4" fmla="*/ 4090118 w 4696691"/>
                  <a:gd name="connsiteY4" fmla="*/ 10391 h 789709"/>
                  <a:gd name="connsiteX5" fmla="*/ 4696691 w 4696691"/>
                  <a:gd name="connsiteY5" fmla="*/ 31172 h 789709"/>
                  <a:gd name="connsiteX6" fmla="*/ 4696691 w 4696691"/>
                  <a:gd name="connsiteY6" fmla="*/ 789709 h 789709"/>
                  <a:gd name="connsiteX7" fmla="*/ 10391 w 4696691"/>
                  <a:gd name="connsiteY7" fmla="*/ 789709 h 789709"/>
                  <a:gd name="connsiteX8" fmla="*/ 0 w 4696691"/>
                  <a:gd name="connsiteY8" fmla="*/ 0 h 789709"/>
                  <a:gd name="connsiteX0" fmla="*/ 0 w 4696691"/>
                  <a:gd name="connsiteY0" fmla="*/ 10392 h 800101"/>
                  <a:gd name="connsiteX1" fmla="*/ 436418 w 4696691"/>
                  <a:gd name="connsiteY1" fmla="*/ 10392 h 800101"/>
                  <a:gd name="connsiteX2" fmla="*/ 1298863 w 4696691"/>
                  <a:gd name="connsiteY2" fmla="*/ 394856 h 800101"/>
                  <a:gd name="connsiteX3" fmla="*/ 3138054 w 4696691"/>
                  <a:gd name="connsiteY3" fmla="*/ 457201 h 800101"/>
                  <a:gd name="connsiteX4" fmla="*/ 4090118 w 4696691"/>
                  <a:gd name="connsiteY4" fmla="*/ 20783 h 800101"/>
                  <a:gd name="connsiteX5" fmla="*/ 4696691 w 4696691"/>
                  <a:gd name="connsiteY5" fmla="*/ 0 h 800101"/>
                  <a:gd name="connsiteX6" fmla="*/ 4696691 w 4696691"/>
                  <a:gd name="connsiteY6" fmla="*/ 800101 h 800101"/>
                  <a:gd name="connsiteX7" fmla="*/ 10391 w 4696691"/>
                  <a:gd name="connsiteY7" fmla="*/ 800101 h 800101"/>
                  <a:gd name="connsiteX8" fmla="*/ 0 w 4696691"/>
                  <a:gd name="connsiteY8" fmla="*/ 10392 h 800101"/>
                  <a:gd name="connsiteX0" fmla="*/ 0 w 4696691"/>
                  <a:gd name="connsiteY0" fmla="*/ 20782 h 810491"/>
                  <a:gd name="connsiteX1" fmla="*/ 436418 w 4696691"/>
                  <a:gd name="connsiteY1" fmla="*/ 20782 h 810491"/>
                  <a:gd name="connsiteX2" fmla="*/ 1298863 w 4696691"/>
                  <a:gd name="connsiteY2" fmla="*/ 405246 h 810491"/>
                  <a:gd name="connsiteX3" fmla="*/ 3138054 w 4696691"/>
                  <a:gd name="connsiteY3" fmla="*/ 467591 h 810491"/>
                  <a:gd name="connsiteX4" fmla="*/ 4090118 w 4696691"/>
                  <a:gd name="connsiteY4" fmla="*/ 0 h 810491"/>
                  <a:gd name="connsiteX5" fmla="*/ 4696691 w 4696691"/>
                  <a:gd name="connsiteY5" fmla="*/ 10390 h 810491"/>
                  <a:gd name="connsiteX6" fmla="*/ 4696691 w 4696691"/>
                  <a:gd name="connsiteY6" fmla="*/ 810491 h 810491"/>
                  <a:gd name="connsiteX7" fmla="*/ 10391 w 4696691"/>
                  <a:gd name="connsiteY7" fmla="*/ 810491 h 810491"/>
                  <a:gd name="connsiteX8" fmla="*/ 0 w 4696691"/>
                  <a:gd name="connsiteY8" fmla="*/ 20782 h 810491"/>
                  <a:gd name="connsiteX0" fmla="*/ 0 w 4696691"/>
                  <a:gd name="connsiteY0" fmla="*/ 20782 h 810491"/>
                  <a:gd name="connsiteX1" fmla="*/ 436418 w 4696691"/>
                  <a:gd name="connsiteY1" fmla="*/ 20782 h 810491"/>
                  <a:gd name="connsiteX2" fmla="*/ 1298863 w 4696691"/>
                  <a:gd name="connsiteY2" fmla="*/ 405246 h 810491"/>
                  <a:gd name="connsiteX3" fmla="*/ 3129814 w 4696691"/>
                  <a:gd name="connsiteY3" fmla="*/ 415637 h 810491"/>
                  <a:gd name="connsiteX4" fmla="*/ 4090118 w 4696691"/>
                  <a:gd name="connsiteY4" fmla="*/ 0 h 810491"/>
                  <a:gd name="connsiteX5" fmla="*/ 4696691 w 4696691"/>
                  <a:gd name="connsiteY5" fmla="*/ 10390 h 810491"/>
                  <a:gd name="connsiteX6" fmla="*/ 4696691 w 4696691"/>
                  <a:gd name="connsiteY6" fmla="*/ 810491 h 810491"/>
                  <a:gd name="connsiteX7" fmla="*/ 10391 w 4696691"/>
                  <a:gd name="connsiteY7" fmla="*/ 810491 h 810491"/>
                  <a:gd name="connsiteX8" fmla="*/ 0 w 4696691"/>
                  <a:gd name="connsiteY8" fmla="*/ 20782 h 810491"/>
                  <a:gd name="connsiteX0" fmla="*/ 0 w 4696691"/>
                  <a:gd name="connsiteY0" fmla="*/ 20782 h 810491"/>
                  <a:gd name="connsiteX1" fmla="*/ 436418 w 4696691"/>
                  <a:gd name="connsiteY1" fmla="*/ 20782 h 810491"/>
                  <a:gd name="connsiteX2" fmla="*/ 1298863 w 4696691"/>
                  <a:gd name="connsiteY2" fmla="*/ 405246 h 810491"/>
                  <a:gd name="connsiteX3" fmla="*/ 2389544 w 4696691"/>
                  <a:gd name="connsiteY3" fmla="*/ 498764 h 810491"/>
                  <a:gd name="connsiteX4" fmla="*/ 3129814 w 4696691"/>
                  <a:gd name="connsiteY4" fmla="*/ 415637 h 810491"/>
                  <a:gd name="connsiteX5" fmla="*/ 4090118 w 4696691"/>
                  <a:gd name="connsiteY5" fmla="*/ 0 h 810491"/>
                  <a:gd name="connsiteX6" fmla="*/ 4696691 w 4696691"/>
                  <a:gd name="connsiteY6" fmla="*/ 10390 h 810491"/>
                  <a:gd name="connsiteX7" fmla="*/ 4696691 w 4696691"/>
                  <a:gd name="connsiteY7" fmla="*/ 810491 h 810491"/>
                  <a:gd name="connsiteX8" fmla="*/ 10391 w 4696691"/>
                  <a:gd name="connsiteY8" fmla="*/ 810491 h 810491"/>
                  <a:gd name="connsiteX9" fmla="*/ 0 w 4696691"/>
                  <a:gd name="connsiteY9" fmla="*/ 20782 h 810491"/>
                  <a:gd name="connsiteX0" fmla="*/ 0 w 4696691"/>
                  <a:gd name="connsiteY0" fmla="*/ 20782 h 810491"/>
                  <a:gd name="connsiteX1" fmla="*/ 436418 w 4696691"/>
                  <a:gd name="connsiteY1" fmla="*/ 20782 h 810491"/>
                  <a:gd name="connsiteX2" fmla="*/ 1331823 w 4696691"/>
                  <a:gd name="connsiteY2" fmla="*/ 363682 h 810491"/>
                  <a:gd name="connsiteX3" fmla="*/ 2389544 w 4696691"/>
                  <a:gd name="connsiteY3" fmla="*/ 498764 h 810491"/>
                  <a:gd name="connsiteX4" fmla="*/ 3129814 w 4696691"/>
                  <a:gd name="connsiteY4" fmla="*/ 415637 h 810491"/>
                  <a:gd name="connsiteX5" fmla="*/ 4090118 w 4696691"/>
                  <a:gd name="connsiteY5" fmla="*/ 0 h 810491"/>
                  <a:gd name="connsiteX6" fmla="*/ 4696691 w 4696691"/>
                  <a:gd name="connsiteY6" fmla="*/ 10390 h 810491"/>
                  <a:gd name="connsiteX7" fmla="*/ 4696691 w 4696691"/>
                  <a:gd name="connsiteY7" fmla="*/ 810491 h 810491"/>
                  <a:gd name="connsiteX8" fmla="*/ 10391 w 4696691"/>
                  <a:gd name="connsiteY8" fmla="*/ 810491 h 810491"/>
                  <a:gd name="connsiteX9" fmla="*/ 0 w 4696691"/>
                  <a:gd name="connsiteY9" fmla="*/ 20782 h 810491"/>
                  <a:gd name="connsiteX0" fmla="*/ 0 w 4696691"/>
                  <a:gd name="connsiteY0" fmla="*/ 41563 h 831272"/>
                  <a:gd name="connsiteX1" fmla="*/ 436418 w 4696691"/>
                  <a:gd name="connsiteY1" fmla="*/ 0 h 831272"/>
                  <a:gd name="connsiteX2" fmla="*/ 1331823 w 4696691"/>
                  <a:gd name="connsiteY2" fmla="*/ 384463 h 831272"/>
                  <a:gd name="connsiteX3" fmla="*/ 2389544 w 4696691"/>
                  <a:gd name="connsiteY3" fmla="*/ 519545 h 831272"/>
                  <a:gd name="connsiteX4" fmla="*/ 3129814 w 4696691"/>
                  <a:gd name="connsiteY4" fmla="*/ 436418 h 831272"/>
                  <a:gd name="connsiteX5" fmla="*/ 4090118 w 4696691"/>
                  <a:gd name="connsiteY5" fmla="*/ 20781 h 831272"/>
                  <a:gd name="connsiteX6" fmla="*/ 4696691 w 4696691"/>
                  <a:gd name="connsiteY6" fmla="*/ 31171 h 831272"/>
                  <a:gd name="connsiteX7" fmla="*/ 4696691 w 4696691"/>
                  <a:gd name="connsiteY7" fmla="*/ 831272 h 831272"/>
                  <a:gd name="connsiteX8" fmla="*/ 10391 w 4696691"/>
                  <a:gd name="connsiteY8" fmla="*/ 831272 h 831272"/>
                  <a:gd name="connsiteX9" fmla="*/ 0 w 4696691"/>
                  <a:gd name="connsiteY9" fmla="*/ 41563 h 831272"/>
                  <a:gd name="connsiteX0" fmla="*/ 0 w 4968605"/>
                  <a:gd name="connsiteY0" fmla="*/ 0 h 831273"/>
                  <a:gd name="connsiteX1" fmla="*/ 708332 w 4968605"/>
                  <a:gd name="connsiteY1" fmla="*/ 1 h 831273"/>
                  <a:gd name="connsiteX2" fmla="*/ 1603737 w 4968605"/>
                  <a:gd name="connsiteY2" fmla="*/ 384464 h 831273"/>
                  <a:gd name="connsiteX3" fmla="*/ 2661458 w 4968605"/>
                  <a:gd name="connsiteY3" fmla="*/ 519546 h 831273"/>
                  <a:gd name="connsiteX4" fmla="*/ 3401728 w 4968605"/>
                  <a:gd name="connsiteY4" fmla="*/ 436419 h 831273"/>
                  <a:gd name="connsiteX5" fmla="*/ 4362032 w 4968605"/>
                  <a:gd name="connsiteY5" fmla="*/ 20782 h 831273"/>
                  <a:gd name="connsiteX6" fmla="*/ 4968605 w 4968605"/>
                  <a:gd name="connsiteY6" fmla="*/ 31172 h 831273"/>
                  <a:gd name="connsiteX7" fmla="*/ 4968605 w 4968605"/>
                  <a:gd name="connsiteY7" fmla="*/ 831273 h 831273"/>
                  <a:gd name="connsiteX8" fmla="*/ 282305 w 4968605"/>
                  <a:gd name="connsiteY8" fmla="*/ 831273 h 831273"/>
                  <a:gd name="connsiteX9" fmla="*/ 0 w 4968605"/>
                  <a:gd name="connsiteY9" fmla="*/ 0 h 831273"/>
                  <a:gd name="connsiteX0" fmla="*/ 0 w 4968605"/>
                  <a:gd name="connsiteY0" fmla="*/ 0 h 841664"/>
                  <a:gd name="connsiteX1" fmla="*/ 708332 w 4968605"/>
                  <a:gd name="connsiteY1" fmla="*/ 1 h 841664"/>
                  <a:gd name="connsiteX2" fmla="*/ 1603737 w 4968605"/>
                  <a:gd name="connsiteY2" fmla="*/ 384464 h 841664"/>
                  <a:gd name="connsiteX3" fmla="*/ 2661458 w 4968605"/>
                  <a:gd name="connsiteY3" fmla="*/ 519546 h 841664"/>
                  <a:gd name="connsiteX4" fmla="*/ 3401728 w 4968605"/>
                  <a:gd name="connsiteY4" fmla="*/ 436419 h 841664"/>
                  <a:gd name="connsiteX5" fmla="*/ 4362032 w 4968605"/>
                  <a:gd name="connsiteY5" fmla="*/ 20782 h 841664"/>
                  <a:gd name="connsiteX6" fmla="*/ 4968605 w 4968605"/>
                  <a:gd name="connsiteY6" fmla="*/ 31172 h 841664"/>
                  <a:gd name="connsiteX7" fmla="*/ 4968605 w 4968605"/>
                  <a:gd name="connsiteY7" fmla="*/ 831273 h 841664"/>
                  <a:gd name="connsiteX8" fmla="*/ 26871 w 4968605"/>
                  <a:gd name="connsiteY8" fmla="*/ 841664 h 841664"/>
                  <a:gd name="connsiteX9" fmla="*/ 0 w 4968605"/>
                  <a:gd name="connsiteY9" fmla="*/ 0 h 841664"/>
                  <a:gd name="connsiteX0" fmla="*/ 6088 w 4974693"/>
                  <a:gd name="connsiteY0" fmla="*/ 0 h 841664"/>
                  <a:gd name="connsiteX1" fmla="*/ 714420 w 4974693"/>
                  <a:gd name="connsiteY1" fmla="*/ 1 h 841664"/>
                  <a:gd name="connsiteX2" fmla="*/ 1609825 w 4974693"/>
                  <a:gd name="connsiteY2" fmla="*/ 384464 h 841664"/>
                  <a:gd name="connsiteX3" fmla="*/ 2667546 w 4974693"/>
                  <a:gd name="connsiteY3" fmla="*/ 519546 h 841664"/>
                  <a:gd name="connsiteX4" fmla="*/ 3407816 w 4974693"/>
                  <a:gd name="connsiteY4" fmla="*/ 436419 h 841664"/>
                  <a:gd name="connsiteX5" fmla="*/ 4368120 w 4974693"/>
                  <a:gd name="connsiteY5" fmla="*/ 20782 h 841664"/>
                  <a:gd name="connsiteX6" fmla="*/ 4974693 w 4974693"/>
                  <a:gd name="connsiteY6" fmla="*/ 31172 h 841664"/>
                  <a:gd name="connsiteX7" fmla="*/ 4974693 w 4974693"/>
                  <a:gd name="connsiteY7" fmla="*/ 831273 h 841664"/>
                  <a:gd name="connsiteX8" fmla="*/ 0 w 4974693"/>
                  <a:gd name="connsiteY8" fmla="*/ 841664 h 841664"/>
                  <a:gd name="connsiteX9" fmla="*/ 6088 w 4974693"/>
                  <a:gd name="connsiteY9" fmla="*/ 0 h 84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74693" h="841664">
                    <a:moveTo>
                      <a:pt x="6088" y="0"/>
                    </a:moveTo>
                    <a:lnTo>
                      <a:pt x="714420" y="1"/>
                    </a:lnTo>
                    <a:cubicBezTo>
                      <a:pt x="930897" y="64078"/>
                      <a:pt x="1159552" y="309996"/>
                      <a:pt x="1609825" y="384464"/>
                    </a:cubicBezTo>
                    <a:cubicBezTo>
                      <a:pt x="1935346" y="455468"/>
                      <a:pt x="2362388" y="517814"/>
                      <a:pt x="2667546" y="519546"/>
                    </a:cubicBezTo>
                    <a:cubicBezTo>
                      <a:pt x="2972704" y="521278"/>
                      <a:pt x="3124387" y="510887"/>
                      <a:pt x="3407816" y="436419"/>
                    </a:cubicBezTo>
                    <a:cubicBezTo>
                      <a:pt x="3691245" y="361951"/>
                      <a:pt x="4108347" y="83128"/>
                      <a:pt x="4368120" y="20782"/>
                    </a:cubicBezTo>
                    <a:lnTo>
                      <a:pt x="4974693" y="31172"/>
                    </a:lnTo>
                    <a:lnTo>
                      <a:pt x="4974693" y="831273"/>
                    </a:lnTo>
                    <a:lnTo>
                      <a:pt x="0" y="841664"/>
                    </a:lnTo>
                    <a:cubicBezTo>
                      <a:pt x="2029" y="561109"/>
                      <a:pt x="4059" y="280555"/>
                      <a:pt x="6088" y="0"/>
                    </a:cubicBezTo>
                    <a:close/>
                  </a:path>
                </a:pathLst>
              </a:custGeom>
              <a:solidFill>
                <a:srgbClr val="CC9900"/>
              </a:solidFill>
              <a:ln>
                <a:solidFill>
                  <a:srgbClr val="CC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0338" y="3332285"/>
                <a:ext cx="8660424" cy="10550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446704" y="1406769"/>
              <a:ext cx="1189893" cy="3132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9453" y="1085344"/>
              <a:ext cx="1189893" cy="3132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528918" y="1963271"/>
            <a:ext cx="5791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0259" y="2420470"/>
            <a:ext cx="489472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5" idx="2"/>
          </p:cNvCxnSpPr>
          <p:nvPr/>
        </p:nvCxnSpPr>
        <p:spPr>
          <a:xfrm>
            <a:off x="1694770" y="2909375"/>
            <a:ext cx="3621290" cy="415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48625" y="1629975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dirty="0" smtClean="0"/>
              <a:t>z</a:t>
            </a:r>
            <a:r>
              <a:rPr lang="en-US" baseline="-25000" dirty="0" smtClean="0"/>
              <a:t>1,</a:t>
            </a:r>
            <a:r>
              <a:rPr lang="en-US" dirty="0" smtClean="0"/>
              <a:t> C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648625" y="1983189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dirty="0" smtClean="0"/>
              <a:t>z</a:t>
            </a:r>
            <a:r>
              <a:rPr lang="en-US" baseline="-25000" dirty="0"/>
              <a:t>2</a:t>
            </a:r>
            <a:r>
              <a:rPr lang="en-US" baseline="-25000" dirty="0" smtClean="0"/>
              <a:t>,</a:t>
            </a:r>
            <a:r>
              <a:rPr lang="en-US" dirty="0" smtClean="0"/>
              <a:t> C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648625" y="2508338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dirty="0" smtClean="0"/>
              <a:t>z</a:t>
            </a:r>
            <a:r>
              <a:rPr lang="en-US" baseline="-25000" dirty="0" smtClean="0"/>
              <a:t>3,</a:t>
            </a:r>
            <a:r>
              <a:rPr lang="en-US" dirty="0" smtClean="0"/>
              <a:t> C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648625" y="2944018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31105" y="1480921"/>
            <a:ext cx="198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Lake Level 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31105" y="1795835"/>
                <a:ext cx="1988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1795835"/>
                <a:ext cx="1988748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831105" y="2264310"/>
                <a:ext cx="19887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105" y="2264310"/>
                <a:ext cx="198874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5105" y="3913678"/>
                <a:ext cx="3899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)/2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05" y="3913678"/>
                <a:ext cx="389964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17174" y="4324794"/>
                <a:ext cx="4993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)/2</m:t>
                      </m:r>
                      <m:r>
                        <a:rPr lang="en-US" b="0" i="1" smtClean="0">
                          <a:latin typeface="Cambria Math"/>
                        </a:rPr>
                        <m:t>)−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−(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)/2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74" y="4324794"/>
                <a:ext cx="499334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1998" y="4724822"/>
                <a:ext cx="4993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Symbol"/>
                        </a:rPr>
                        <m:t>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8" y="4724822"/>
                <a:ext cx="499334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17521" y="2677331"/>
                <a:ext cx="20529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sym typeface="Symbol"/>
                        </a:rPr>
                        <m:t>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521" y="2677331"/>
                <a:ext cx="2052918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61998" y="5321137"/>
                <a:ext cx="38996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  <a:sym typeface="Symbol"/>
                        </a:rPr>
                        <m:t>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8" y="5321137"/>
                <a:ext cx="389964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0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046"/>
            <a:ext cx="91700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6610"/>
            <a:ext cx="8229600" cy="1143000"/>
          </a:xfrm>
        </p:spPr>
        <p:txBody>
          <a:bodyPr/>
          <a:lstStyle/>
          <a:p>
            <a:r>
              <a:rPr lang="en-US" dirty="0" smtClean="0"/>
              <a:t>Salt Loads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85023" y="5946276"/>
            <a:ext cx="431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Inferred decline in total dissolved salt in GSL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7494" y="6357812"/>
            <a:ext cx="810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from Utah Geological Survey (Andrew </a:t>
            </a:r>
            <a:r>
              <a:rPr lang="en-US" sz="1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Rupke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10/10/2012).  Loads here are reported in US or short tons. 1 US ton = 0.9072 metric tons = 907.2 kg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45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88" y="0"/>
            <a:ext cx="9166488" cy="5531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488" y="2862510"/>
            <a:ext cx="5923722" cy="3725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122" y="4941858"/>
            <a:ext cx="3829878" cy="20960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169" y="337624"/>
            <a:ext cx="24165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5"/>
              </a:rPr>
              <a:t>www.hydroshare.org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60737" y="6471958"/>
            <a:ext cx="519558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Please try it out and let us know what you think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45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Predictive Mass Balance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Precipitation (N and S)</a:t>
            </a:r>
          </a:p>
          <a:p>
            <a:pPr lvl="1"/>
            <a:r>
              <a:rPr lang="en-US" dirty="0" smtClean="0"/>
              <a:t>Evaporation (Historic or Calculated)</a:t>
            </a:r>
          </a:p>
          <a:p>
            <a:pPr lvl="1"/>
            <a:r>
              <a:rPr lang="en-US" dirty="0" err="1" smtClean="0"/>
              <a:t>Streamflow</a:t>
            </a:r>
            <a:endParaRPr lang="en-US" dirty="0" smtClean="0"/>
          </a:p>
          <a:p>
            <a:pPr lvl="1"/>
            <a:r>
              <a:rPr lang="en-US" dirty="0" smtClean="0"/>
              <a:t>Initial Level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Levels and volumes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842902"/>
              </p:ext>
            </p:extLst>
          </p:nvPr>
        </p:nvGraphicFramePr>
        <p:xfrm>
          <a:off x="1608940" y="4275924"/>
          <a:ext cx="40608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1" name="Equation" r:id="rId3" imgW="2031840" imgH="228600" progId="Equation.3">
                  <p:embed/>
                </p:oleObj>
              </mc:Choice>
              <mc:Fallback>
                <p:oleObj name="Equation" r:id="rId3" imgW="203184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40" y="4275924"/>
                        <a:ext cx="40608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0033" y="4080133"/>
            <a:ext cx="2957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Evaluated separately for N and S arm with Causeway flow by USGS 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7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871"/>
            <a:ext cx="9144000" cy="507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74602"/>
            <a:ext cx="8600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Note:  West desert pumping salt loss reduced to 40% of reported to reconcile with load observations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73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890"/>
            <a:ext cx="8229600" cy="1143000"/>
          </a:xfrm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0498"/>
            <a:ext cx="9144000" cy="5075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6474602"/>
            <a:ext cx="8600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Note:  West desert pumping salt loss reduced to 40% of reported to reconcile with load observations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1143000"/>
          </a:xfrm>
        </p:spPr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6090"/>
            <a:ext cx="9144000" cy="50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702"/>
            <a:ext cx="8229600" cy="1143000"/>
          </a:xfrm>
        </p:spPr>
        <p:txBody>
          <a:bodyPr/>
          <a:lstStyle/>
          <a:p>
            <a:r>
              <a:rPr lang="en-US" dirty="0" smtClean="0"/>
              <a:t>Future simulations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215" y="1263437"/>
            <a:ext cx="4775200" cy="5889984"/>
          </a:xfrm>
        </p:spPr>
        <p:txBody>
          <a:bodyPr>
            <a:noAutofit/>
          </a:bodyPr>
          <a:lstStyle/>
          <a:p>
            <a:r>
              <a:rPr lang="en-US" sz="2000" dirty="0" smtClean="0"/>
              <a:t>Water budget model with inputs P, Q, E/T resampled from historic years retaining each year as a block</a:t>
            </a:r>
          </a:p>
          <a:p>
            <a:r>
              <a:rPr lang="en-US" sz="2000" dirty="0" smtClean="0"/>
              <a:t>Resampling used k-nearest neighbors (based on total streamflow) to group similar years together and maintain statistical dependence</a:t>
            </a:r>
          </a:p>
          <a:p>
            <a:r>
              <a:rPr lang="en-US" sz="2000" dirty="0" smtClean="0"/>
              <a:t>Evaporation used either the historic value from mass balance, or was calculated from salinity </a:t>
            </a:r>
          </a:p>
          <a:p>
            <a:r>
              <a:rPr lang="en-US" sz="2000" dirty="0" smtClean="0"/>
              <a:t>Pumping limits level to 4208 </a:t>
            </a:r>
            <a:r>
              <a:rPr lang="en-US" sz="2000" dirty="0" err="1" smtClean="0"/>
              <a:t>ft</a:t>
            </a:r>
            <a:endParaRPr lang="en-US" sz="2000" dirty="0" smtClean="0"/>
          </a:p>
          <a:p>
            <a:r>
              <a:rPr lang="en-US" sz="2000" dirty="0" smtClean="0"/>
              <a:t>Pond withdrawal and altered bathymetry scenario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430" y="869572"/>
            <a:ext cx="4968385" cy="4968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 resampled input simulations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256" y="1563397"/>
            <a:ext cx="50196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54" y="1573791"/>
            <a:ext cx="50196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65618" y="1573791"/>
            <a:ext cx="289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Distribution of 10 year ahead Levels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4454" y="1563397"/>
            <a:ext cx="289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 year simulations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5336" y="4983266"/>
            <a:ext cx="7953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Shaded </a:t>
            </a:r>
            <a:r>
              <a:rPr lang="en-US" dirty="0"/>
              <a:t>colored areas give the 25th and 75th percentiles for lake level predictions under streamflow changes. Lines give the median (50th percentile) lake level predictions.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5336" y="4918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Great Salt Lake level predictions time series under different streamflow input change scenarios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36" y="62501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Mohammed, I. N. and D. G. Tarboton, (2012), "An examination of the sensitivity of the Great Salt Lake to changes in inputs,"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Water </a:t>
            </a:r>
            <a:r>
              <a:rPr lang="en-US" sz="1600" u="sng" dirty="0" err="1">
                <a:solidFill>
                  <a:schemeClr val="bg1">
                    <a:lumMod val="50000"/>
                  </a:schemeClr>
                </a:solidFill>
              </a:rPr>
              <a:t>Resour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</a:rPr>
              <a:t>. Res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., 48(11): W11511,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http://dx.doi.org/10.1029/2012WR011908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1637" b="2899"/>
          <a:stretch>
            <a:fillRect/>
          </a:stretch>
        </p:blipFill>
        <p:spPr bwMode="auto">
          <a:xfrm>
            <a:off x="-15270" y="1143322"/>
            <a:ext cx="9075198" cy="372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464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8913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" y="763171"/>
            <a:ext cx="59436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7875" y="549494"/>
            <a:ext cx="51579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 simulated traces of South Arm Level for the no action scenario.  </a:t>
            </a:r>
            <a:endParaRPr lang="en-US" alt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8916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" y="3845024"/>
            <a:ext cx="59436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1920" y="3670164"/>
            <a:ext cx="5616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100 simulated traces of South Arm Level for the proposed action scenario  </a:t>
            </a:r>
            <a:endParaRPr lang="en-US" altLang="en-US" sz="24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776686" y="961395"/>
          <a:ext cx="3299359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962367"/>
                <a:gridCol w="769497"/>
                <a:gridCol w="740998"/>
                <a:gridCol w="826497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Arm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4190.4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4194.1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4199.8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4188.1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4192.4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4199.0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774300" y="4332187"/>
          <a:ext cx="3299359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961501"/>
                <a:gridCol w="779286"/>
                <a:gridCol w="779286"/>
                <a:gridCol w="779286"/>
              </a:tblGrid>
              <a:tr h="292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Arm Concentration (g/L)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263.8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337.6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343.8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239.8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332.1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341.7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774300" y="2003204"/>
          <a:ext cx="3299361" cy="981456"/>
        </p:xfrm>
        <a:graphic>
          <a:graphicData uri="http://schemas.openxmlformats.org/drawingml/2006/table">
            <a:tbl>
              <a:tblPr firstRow="1" firstCol="1" bandRow="1"/>
              <a:tblGrid>
                <a:gridCol w="961500"/>
                <a:gridCol w="779287"/>
                <a:gridCol w="779287"/>
                <a:gridCol w="779287"/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North Arm Level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4189.4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4192.8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4199.4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4187.0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4190.9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4198.7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774300" y="3045013"/>
          <a:ext cx="3299361" cy="1226820"/>
        </p:xfrm>
        <a:graphic>
          <a:graphicData uri="http://schemas.openxmlformats.org/drawingml/2006/table">
            <a:tbl>
              <a:tblPr firstRow="1" firstCol="1" bandRow="1"/>
              <a:tblGrid>
                <a:gridCol w="961500"/>
                <a:gridCol w="779287"/>
                <a:gridCol w="779287"/>
                <a:gridCol w="779287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 Arm Concentration (g/L)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Quantile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86.9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153.6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-9474"/>
            <a:ext cx="8229600" cy="46667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Evaluation of Expansion Pond Alternatives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5776686" y="5606970"/>
            <a:ext cx="326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 These simulations are from the permit request as of 2010.  The permit request has since evolved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6692255" y="564008"/>
            <a:ext cx="18746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1600" baseline="300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en-US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year </a:t>
            </a:r>
            <a:r>
              <a:rPr lang="en-US" altLang="en-US" sz="1600" dirty="0" err="1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quantiles</a:t>
            </a:r>
            <a:r>
              <a:rPr lang="en-US" altLang="en-US" sz="16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en-US" sz="28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541" y="6154493"/>
            <a:ext cx="39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Net additional withdrawal 280,000 acre-</a:t>
            </a:r>
            <a:r>
              <a:rPr lang="en-US" sz="1600" dirty="0" err="1" smtClean="0">
                <a:solidFill>
                  <a:prstClr val="black"/>
                </a:solidFill>
              </a:rPr>
              <a:t>ft</a:t>
            </a:r>
            <a:r>
              <a:rPr lang="en-US" sz="1600" dirty="0" smtClean="0">
                <a:solidFill>
                  <a:prstClr val="black"/>
                </a:solidFill>
              </a:rPr>
              <a:t>/</a:t>
            </a:r>
            <a:r>
              <a:rPr lang="en-US" sz="1600" dirty="0" err="1" smtClean="0">
                <a:solidFill>
                  <a:prstClr val="black"/>
                </a:solidFill>
              </a:rPr>
              <a:t>yr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2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would the natural level of the lake be without human consumptive use depletions?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4993"/>
            <a:ext cx="8229600" cy="4248377"/>
          </a:xfrm>
        </p:spPr>
        <p:txBody>
          <a:bodyPr/>
          <a:lstStyle/>
          <a:p>
            <a:r>
              <a:rPr lang="en-US" dirty="0" smtClean="0"/>
              <a:t>100 year trends suggest possible reduction in streamflow of 0.817 MAF (34% of current streamflow)</a:t>
            </a:r>
          </a:p>
          <a:p>
            <a:r>
              <a:rPr lang="en-US" dirty="0" smtClean="0"/>
              <a:t>Utah </a:t>
            </a:r>
            <a:r>
              <a:rPr lang="en-US" dirty="0" err="1" smtClean="0"/>
              <a:t>Div</a:t>
            </a:r>
            <a:r>
              <a:rPr lang="en-US" dirty="0" smtClean="0"/>
              <a:t> of Water Resources calculations suggest 1.66 MAF (69% of current streamflow)</a:t>
            </a:r>
          </a:p>
          <a:p>
            <a:r>
              <a:rPr lang="en-US" dirty="0" smtClean="0"/>
              <a:t>Add 34% back to observed streamflow to simulate “natural” lake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1"/>
            <a:ext cx="8907212" cy="49428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46671" y="6041572"/>
            <a:ext cx="666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Natural lake level would be about 6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higher than present record low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02281"/>
          </a:xfrm>
        </p:spPr>
        <p:txBody>
          <a:bodyPr>
            <a:noAutofit/>
          </a:bodyPr>
          <a:lstStyle/>
          <a:p>
            <a:r>
              <a:rPr lang="en-US" sz="3200" dirty="0"/>
              <a:t>HydroShare collaborative environment (being developed) for data sharing, analysis and modeling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130851" y="1669980"/>
            <a:ext cx="3543887" cy="4376204"/>
            <a:chOff x="834234" y="1951338"/>
            <a:chExt cx="3543887" cy="4376204"/>
          </a:xfrm>
        </p:grpSpPr>
        <p:sp>
          <p:nvSpPr>
            <p:cNvPr id="37" name="TextBox 36"/>
            <p:cNvSpPr txBox="1"/>
            <p:nvPr/>
          </p:nvSpPr>
          <p:spPr>
            <a:xfrm>
              <a:off x="2879564" y="3266796"/>
              <a:ext cx="997133" cy="103953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lnSpc>
                  <a:spcPct val="80000"/>
                </a:lnSpc>
                <a:defRPr b="1">
                  <a:solidFill>
                    <a:srgbClr val="1F497D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 smtClean="0"/>
                <a:t>Web Apps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81068" y="3267238"/>
              <a:ext cx="988348" cy="103864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1F497D"/>
                  </a:solidFill>
                </a:rPr>
                <a:t>Django website</a:t>
              </a:r>
              <a:endParaRPr lang="en-US" b="1" dirty="0">
                <a:solidFill>
                  <a:srgbClr val="1F497D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81068" y="5085833"/>
              <a:ext cx="2595628" cy="7755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endParaRPr lang="en-US" sz="1400" b="1" spc="-100" dirty="0">
                <a:solidFill>
                  <a:srgbClr val="C0504D">
                    <a:lumMod val="50000"/>
                  </a:srgb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1068" y="5153898"/>
              <a:ext cx="2595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prstClr val="black"/>
                  </a:solidFill>
                </a:rPr>
                <a:t>iRODS</a:t>
              </a:r>
              <a:r>
                <a:rPr lang="en-US" dirty="0">
                  <a:solidFill>
                    <a:prstClr val="black"/>
                  </a:solidFill>
                </a:rPr>
                <a:t> “Network File System</a:t>
              </a:r>
              <a:r>
                <a:rPr lang="en-US" dirty="0" smtClean="0">
                  <a:solidFill>
                    <a:prstClr val="black"/>
                  </a:solidFill>
                </a:rPr>
                <a:t>”</a:t>
              </a:r>
            </a:p>
          </p:txBody>
        </p:sp>
        <p:sp>
          <p:nvSpPr>
            <p:cNvPr id="41" name="Left-Right Arrow 40"/>
            <p:cNvSpPr/>
            <p:nvPr/>
          </p:nvSpPr>
          <p:spPr>
            <a:xfrm>
              <a:off x="2297391" y="3693112"/>
              <a:ext cx="554197" cy="249539"/>
            </a:xfrm>
            <a:prstGeom prst="left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98502" y="3332469"/>
              <a:ext cx="435318" cy="3606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API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pic>
          <p:nvPicPr>
            <p:cNvPr id="48" name="Picture 2"/>
            <p:cNvPicPr>
              <a:picLocks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03393" y="1951338"/>
              <a:ext cx="942191" cy="1034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3" name="Straight Connector 52"/>
            <p:cNvCxnSpPr/>
            <p:nvPr/>
          </p:nvCxnSpPr>
          <p:spPr>
            <a:xfrm flipH="1">
              <a:off x="1980979" y="2889054"/>
              <a:ext cx="457391" cy="3907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802532" y="2889054"/>
              <a:ext cx="386235" cy="365634"/>
            </a:xfrm>
            <a:prstGeom prst="lin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834234" y="2301463"/>
              <a:ext cx="12691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Discovery and Filtering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94936" y="2739581"/>
              <a:ext cx="11831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Actions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6677" y="5958210"/>
              <a:ext cx="1900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torage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 rot="5400000">
              <a:off x="1502872" y="4624841"/>
              <a:ext cx="544740" cy="183641"/>
            </a:xfrm>
            <a:prstGeom prst="left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22" name="Left-Right Arrow 21"/>
            <p:cNvSpPr/>
            <p:nvPr/>
          </p:nvSpPr>
          <p:spPr>
            <a:xfrm rot="5400000">
              <a:off x="3105759" y="4604040"/>
              <a:ext cx="544740" cy="183641"/>
            </a:xfrm>
            <a:prstGeom prst="leftRightArrow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94835" y="4384855"/>
              <a:ext cx="8244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prstClr val="black"/>
                  </a:solidFill>
                </a:rPr>
                <a:t>iRODS</a:t>
              </a:r>
              <a:r>
                <a:rPr lang="en-US" b="1" dirty="0" smtClean="0">
                  <a:solidFill>
                    <a:prstClr val="black"/>
                  </a:solidFill>
                </a:rPr>
                <a:t> API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81787" y="4403647"/>
              <a:ext cx="8051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prstClr val="black"/>
                  </a:solidFill>
                </a:rPr>
                <a:t>iRODS</a:t>
              </a:r>
              <a:r>
                <a:rPr lang="en-US" b="1" dirty="0" smtClean="0">
                  <a:solidFill>
                    <a:prstClr val="black"/>
                  </a:solidFill>
                </a:rPr>
                <a:t> API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3698726" y="1898251"/>
            <a:ext cx="3151052" cy="50504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Sharing and publication of data</a:t>
            </a:r>
          </a:p>
          <a:p>
            <a:r>
              <a:rPr lang="en-US" sz="2000" dirty="0" smtClean="0"/>
              <a:t>Social discovery and added value</a:t>
            </a:r>
          </a:p>
          <a:p>
            <a:r>
              <a:rPr lang="en-US" sz="2000" dirty="0"/>
              <a:t>Model </a:t>
            </a:r>
            <a:r>
              <a:rPr lang="en-US" sz="2000" dirty="0" smtClean="0"/>
              <a:t>sharing</a:t>
            </a:r>
          </a:p>
          <a:p>
            <a:endParaRPr lang="en-US" sz="2000" dirty="0"/>
          </a:p>
          <a:p>
            <a:r>
              <a:rPr lang="en-US" sz="2000" dirty="0" smtClean="0"/>
              <a:t>Model input data preparation</a:t>
            </a:r>
          </a:p>
          <a:p>
            <a:r>
              <a:rPr lang="en-US" sz="2000" dirty="0" smtClean="0"/>
              <a:t>Model execution</a:t>
            </a:r>
          </a:p>
          <a:p>
            <a:r>
              <a:rPr lang="en-US" sz="2000" dirty="0" smtClean="0"/>
              <a:t>Visualization and analysis (best of practice tools)</a:t>
            </a:r>
          </a:p>
          <a:p>
            <a:endParaRPr lang="en-US" sz="2000" dirty="0"/>
          </a:p>
        </p:txBody>
      </p:sp>
      <p:sp>
        <p:nvSpPr>
          <p:cNvPr id="28" name="Right Brace 27"/>
          <p:cNvSpPr/>
          <p:nvPr/>
        </p:nvSpPr>
        <p:spPr>
          <a:xfrm>
            <a:off x="6614163" y="3966677"/>
            <a:ext cx="581891" cy="1951383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96054" y="3786562"/>
            <a:ext cx="2130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Server/Cloud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Platform independence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Big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Reproducibility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Reduce software </a:t>
            </a:r>
            <a:r>
              <a:rPr lang="en-US" dirty="0" smtClean="0">
                <a:solidFill>
                  <a:srgbClr val="002060"/>
                </a:solidFill>
              </a:rPr>
              <a:t>installation and </a:t>
            </a:r>
            <a:r>
              <a:rPr lang="en-US" dirty="0" smtClean="0">
                <a:solidFill>
                  <a:srgbClr val="002060"/>
                </a:solidFill>
              </a:rPr>
              <a:t>configuration limitations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6595446" y="1904758"/>
            <a:ext cx="581891" cy="1817522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6133" y="2616871"/>
            <a:ext cx="237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Collaboration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6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9873"/>
            <a:ext cx="9193001" cy="5101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4611" y="6090557"/>
            <a:ext cx="4903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Any sensitivity to initial level is lost over ~ 20 years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S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443288"/>
            <a:ext cx="4419600" cy="3414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47346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200" dirty="0"/>
              <a:t>Extending to Integrated Modeling of the Basin Hydrology</a:t>
            </a:r>
            <a:endParaRPr lang="en-US" sz="32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33400" y="1752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Air Humidity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257800" y="3276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038600" y="838200"/>
            <a:ext cx="17526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81000" y="3429000"/>
            <a:ext cx="17526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4343400" y="19812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7315200" y="45720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7086600" y="16002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5943600" y="57150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457200" y="52578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6019800" y="59436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Streamflow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467600" y="4570413"/>
            <a:ext cx="1524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Soil Moisture And Groundwater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410200" y="34290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Mountain Snowpack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239000" y="1828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Precipitation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4419600" y="2209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Air Temp.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3400" y="3733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Evaporation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4191000" y="9144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Solar Radiation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09600" y="5486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Salinity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H="1">
            <a:off x="3810000" y="5867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2209800" y="563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V="1">
            <a:off x="12192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133600" y="38100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 flipH="1">
            <a:off x="1600200" y="1371600"/>
            <a:ext cx="2438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5029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1143000" y="2590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 flipH="1">
            <a:off x="2133600" y="25908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5943600" y="28194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flipH="1">
            <a:off x="68580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86106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7086600" y="2438400"/>
            <a:ext cx="3048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H="1">
            <a:off x="7391400" y="54102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>
            <a:off x="3810000" y="66294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 flipV="1">
            <a:off x="3810000" y="609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8458200" y="5410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6629400" y="4114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5791200" y="990600"/>
            <a:ext cx="838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7010400" y="3657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7924800" y="3657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H="1">
            <a:off x="6934200" y="2438400"/>
            <a:ext cx="3810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 flipH="1">
            <a:off x="3810000" y="5181600"/>
            <a:ext cx="3124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94" name="Group 50"/>
          <p:cNvGrpSpPr>
            <a:grpSpLocks/>
          </p:cNvGrpSpPr>
          <p:nvPr/>
        </p:nvGrpSpPr>
        <p:grpSpPr bwMode="auto">
          <a:xfrm>
            <a:off x="3475038" y="4271963"/>
            <a:ext cx="2324100" cy="1217612"/>
            <a:chOff x="2189" y="2691"/>
            <a:chExt cx="1464" cy="767"/>
          </a:xfrm>
        </p:grpSpPr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2748" y="2691"/>
              <a:ext cx="905" cy="5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/>
                <a:t>GSL Level  Volume Area</a:t>
              </a:r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 flipH="1">
              <a:off x="2399" y="2924"/>
              <a:ext cx="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 flipH="1">
              <a:off x="2189" y="2931"/>
              <a:ext cx="211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91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/>
          <a:stretch>
            <a:fillRect/>
          </a:stretch>
        </p:blipFill>
        <p:spPr bwMode="auto">
          <a:xfrm>
            <a:off x="4887913" y="822325"/>
            <a:ext cx="4522787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812800"/>
            <a:ext cx="5200650" cy="580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9" name="Text Box 7"/>
          <p:cNvSpPr txBox="1">
            <a:spLocks noChangeArrowheads="1"/>
          </p:cNvSpPr>
          <p:nvPr/>
        </p:nvSpPr>
        <p:spPr bwMode="auto">
          <a:xfrm rot="16200000">
            <a:off x="-1150937" y="3484563"/>
            <a:ext cx="295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Streamflow  Q/A   mm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677988" y="6062663"/>
            <a:ext cx="2195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Precipitation    mm    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5919788" y="6043613"/>
            <a:ext cx="2314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Temperature    C  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6425" y="66675"/>
            <a:ext cx="8229600" cy="746125"/>
          </a:xfrm>
        </p:spPr>
        <p:txBody>
          <a:bodyPr/>
          <a:lstStyle/>
          <a:p>
            <a:r>
              <a:rPr lang="en-US" sz="4000"/>
              <a:t>Bear River Basin Macro-Hydrology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55638" y="893763"/>
            <a:ext cx="833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Streamflow response to basin and annual average forcing.</a:t>
            </a:r>
          </a:p>
        </p:txBody>
      </p:sp>
      <p:sp>
        <p:nvSpPr>
          <p:cNvPr id="64523" name="AutoShape 11"/>
          <p:cNvSpPr>
            <a:spLocks/>
          </p:cNvSpPr>
          <p:nvPr/>
        </p:nvSpPr>
        <p:spPr bwMode="auto">
          <a:xfrm>
            <a:off x="1851025" y="1936750"/>
            <a:ext cx="1527175" cy="631825"/>
          </a:xfrm>
          <a:prstGeom prst="borderCallout1">
            <a:avLst>
              <a:gd name="adj1" fmla="val 18093"/>
              <a:gd name="adj2" fmla="val 104991"/>
              <a:gd name="adj3" fmla="val 221106"/>
              <a:gd name="adj4" fmla="val 14979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Runoff ratio = 0.18</a:t>
            </a:r>
          </a:p>
        </p:txBody>
      </p:sp>
      <p:sp>
        <p:nvSpPr>
          <p:cNvPr id="64524" name="AutoShape 12"/>
          <p:cNvSpPr>
            <a:spLocks/>
          </p:cNvSpPr>
          <p:nvPr/>
        </p:nvSpPr>
        <p:spPr bwMode="auto">
          <a:xfrm>
            <a:off x="2705100" y="5002213"/>
            <a:ext cx="1527175" cy="609600"/>
          </a:xfrm>
          <a:prstGeom prst="borderCallout1">
            <a:avLst>
              <a:gd name="adj1" fmla="val 18750"/>
              <a:gd name="adj2" fmla="val -4991"/>
              <a:gd name="adj3" fmla="val 19009"/>
              <a:gd name="adj4" fmla="val -9740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/>
              <a:t>Runoff ratio = 0.10</a:t>
            </a:r>
          </a:p>
        </p:txBody>
      </p:sp>
      <p:grpSp>
        <p:nvGrpSpPr>
          <p:cNvPr id="64527" name="Group 15"/>
          <p:cNvGrpSpPr>
            <a:grpSpLocks/>
          </p:cNvGrpSpPr>
          <p:nvPr/>
        </p:nvGrpSpPr>
        <p:grpSpPr bwMode="auto">
          <a:xfrm>
            <a:off x="4011613" y="6018213"/>
            <a:ext cx="1636712" cy="641350"/>
            <a:chOff x="4576" y="1054"/>
            <a:chExt cx="1031" cy="404"/>
          </a:xfrm>
        </p:grpSpPr>
        <p:sp>
          <p:nvSpPr>
            <p:cNvPr id="64525" name="Line 13"/>
            <p:cNvSpPr>
              <a:spLocks noChangeShapeType="1"/>
            </p:cNvSpPr>
            <p:nvPr/>
          </p:nvSpPr>
          <p:spPr bwMode="auto">
            <a:xfrm>
              <a:off x="4576" y="1246"/>
              <a:ext cx="2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4738" y="1054"/>
              <a:ext cx="86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LOWESS (R defaults)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1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422275"/>
            <a:ext cx="5027612" cy="561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4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8" y="420688"/>
            <a:ext cx="5037138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 Box 4"/>
          <p:cNvSpPr txBox="1">
            <a:spLocks noChangeArrowheads="1"/>
          </p:cNvSpPr>
          <p:nvPr/>
        </p:nvSpPr>
        <p:spPr bwMode="auto">
          <a:xfrm rot="16200000">
            <a:off x="-1200943" y="2969418"/>
            <a:ext cx="2957512" cy="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Annual Streamflow  Q/A   mm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09650" y="5505450"/>
            <a:ext cx="3055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SNOTEL Max. SWE     mm  (average of points)</a:t>
            </a: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5627688" y="5519738"/>
            <a:ext cx="272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   C    (basin average from gridded data)  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title"/>
          </p:nvPr>
        </p:nvSpPr>
        <p:spPr>
          <a:xfrm>
            <a:off x="606425" y="66675"/>
            <a:ext cx="8229600" cy="746125"/>
          </a:xfrm>
        </p:spPr>
        <p:txBody>
          <a:bodyPr/>
          <a:lstStyle/>
          <a:p>
            <a:r>
              <a:rPr lang="en-US" sz="4000"/>
              <a:t>Bear River Basin Macro-Hydrology</a:t>
            </a:r>
          </a:p>
        </p:txBody>
      </p:sp>
      <p:sp>
        <p:nvSpPr>
          <p:cNvPr id="65549" name="Text Box 13"/>
          <p:cNvSpPr txBox="1">
            <a:spLocks noChangeArrowheads="1"/>
          </p:cNvSpPr>
          <p:nvPr/>
        </p:nvSpPr>
        <p:spPr bwMode="auto">
          <a:xfrm rot="16200000">
            <a:off x="3192462" y="2870201"/>
            <a:ext cx="2957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SNOTEL Max. SWE   mm</a:t>
            </a:r>
          </a:p>
        </p:txBody>
      </p:sp>
      <p:grpSp>
        <p:nvGrpSpPr>
          <p:cNvPr id="65552" name="Group 16"/>
          <p:cNvGrpSpPr>
            <a:grpSpLocks/>
          </p:cNvGrpSpPr>
          <p:nvPr/>
        </p:nvGrpSpPr>
        <p:grpSpPr bwMode="auto">
          <a:xfrm>
            <a:off x="974725" y="1457325"/>
            <a:ext cx="1636713" cy="641350"/>
            <a:chOff x="614" y="918"/>
            <a:chExt cx="1031" cy="404"/>
          </a:xfrm>
        </p:grpSpPr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>
              <a:off x="614" y="1110"/>
              <a:ext cx="2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776" y="918"/>
              <a:ext cx="86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LOWESS (R defaults)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4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00025"/>
            <a:ext cx="8229600" cy="712788"/>
          </a:xfrm>
        </p:spPr>
        <p:txBody>
          <a:bodyPr>
            <a:normAutofit fontScale="90000"/>
          </a:bodyPr>
          <a:lstStyle/>
          <a:p>
            <a:r>
              <a:rPr lang="en-US" sz="4000"/>
              <a:t>Great Salt Lake Evaporation from annual mass balance E = P+Q-</a:t>
            </a:r>
            <a:r>
              <a:rPr lang="en-US" sz="4000">
                <a:sym typeface="Symbol" pitchFamily="18" charset="2"/>
              </a:rPr>
              <a:t>V  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4140200" y="6324600"/>
            <a:ext cx="163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Area m</a:t>
            </a:r>
            <a:r>
              <a:rPr lang="en-US" sz="2400" baseline="30000"/>
              <a:t>2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 rot="16200000">
            <a:off x="950913" y="3022600"/>
            <a:ext cx="1073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E</a:t>
            </a:r>
            <a:r>
              <a:rPr lang="en-US" sz="2400"/>
              <a:t>   m</a:t>
            </a:r>
            <a:r>
              <a:rPr lang="en-US" sz="2400" baseline="30000"/>
              <a:t>3</a:t>
            </a:r>
          </a:p>
        </p:txBody>
      </p: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2546350" y="1457325"/>
            <a:ext cx="1636713" cy="641350"/>
            <a:chOff x="614" y="918"/>
            <a:chExt cx="1031" cy="404"/>
          </a:xfrm>
        </p:grpSpPr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>
              <a:off x="614" y="1110"/>
              <a:ext cx="23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776" y="918"/>
              <a:ext cx="86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LOWESS (R defaults)</a:t>
              </a:r>
            </a:p>
          </p:txBody>
        </p:sp>
      </p:grpSp>
      <p:pic>
        <p:nvPicPr>
          <p:cNvPr id="4098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369888"/>
            <a:ext cx="6648450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4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GS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443288"/>
            <a:ext cx="4419600" cy="3414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3018"/>
            <a:ext cx="3581400" cy="1173163"/>
          </a:xfrm>
          <a:noFill/>
          <a:ln/>
        </p:spPr>
        <p:txBody>
          <a:bodyPr/>
          <a:lstStyle/>
          <a:p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Interpretation</a:t>
            </a:r>
            <a:endParaRPr lang="en-US" sz="40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533400" y="1752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85800" y="19812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DDDDDD"/>
                </a:solidFill>
                <a:latin typeface="Tahoma" pitchFamily="34" charset="0"/>
              </a:rPr>
              <a:t>Air Humidity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257800" y="3276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038600" y="838200"/>
            <a:ext cx="17526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381000" y="3429000"/>
            <a:ext cx="17526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343400" y="19812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7315200" y="45720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7086600" y="16002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5943600" y="57150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457200" y="52578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019800" y="59436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Streamflow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7467600" y="4570413"/>
            <a:ext cx="1524000" cy="835025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DDDDDD"/>
                </a:solidFill>
                <a:latin typeface="Tahoma" pitchFamily="34" charset="0"/>
              </a:rPr>
              <a:t>Soil Moisture And Groundwater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5410200" y="34290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Mountain Snowpack</a:t>
            </a:r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239000" y="1828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Precipitation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4419600" y="2209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Air Temp.</a:t>
            </a:r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33400" y="37338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Evaporation</a:t>
            </a: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4191000" y="914400"/>
            <a:ext cx="1524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rgbClr val="DDDDDD"/>
                </a:solidFill>
                <a:latin typeface="Tahoma" pitchFamily="34" charset="0"/>
              </a:rPr>
              <a:t>Solar Radiation</a:t>
            </a:r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609600" y="5486400"/>
            <a:ext cx="152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Tahoma" pitchFamily="34" charset="0"/>
              </a:rPr>
              <a:t>Salinity</a:t>
            </a:r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>
            <a:off x="3810000" y="5867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 flipH="1">
            <a:off x="2209800" y="5638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V="1">
            <a:off x="1219200" y="4267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2133600" y="3810000"/>
            <a:ext cx="1066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1600200" y="1371600"/>
            <a:ext cx="2438400" cy="20574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>
            <a:off x="5029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1143000" y="2590800"/>
            <a:ext cx="0" cy="8382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89" name="Line 29"/>
          <p:cNvSpPr>
            <a:spLocks noChangeShapeType="1"/>
          </p:cNvSpPr>
          <p:nvPr/>
        </p:nvSpPr>
        <p:spPr bwMode="auto">
          <a:xfrm flipH="1">
            <a:off x="2133600" y="2590800"/>
            <a:ext cx="2209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>
            <a:off x="5943600" y="28194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H="1">
            <a:off x="68580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>
            <a:off x="8610600" y="2438400"/>
            <a:ext cx="0" cy="21336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 flipH="1">
            <a:off x="7312025" y="2438400"/>
            <a:ext cx="79375" cy="32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>
            <a:off x="7391400" y="5410200"/>
            <a:ext cx="152400" cy="3048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H="1">
            <a:off x="3810000" y="6629400"/>
            <a:ext cx="46482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3810000" y="6096000"/>
            <a:ext cx="0" cy="5334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V="1">
            <a:off x="8458200" y="5410200"/>
            <a:ext cx="0" cy="12192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>
            <a:off x="6629400" y="41148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>
            <a:off x="5791200" y="990600"/>
            <a:ext cx="838200" cy="22860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0" name="Line 40"/>
          <p:cNvSpPr>
            <a:spLocks noChangeShapeType="1"/>
          </p:cNvSpPr>
          <p:nvPr/>
        </p:nvSpPr>
        <p:spPr bwMode="auto">
          <a:xfrm>
            <a:off x="7010400" y="3657600"/>
            <a:ext cx="914400" cy="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1" name="Line 41"/>
          <p:cNvSpPr>
            <a:spLocks noChangeShapeType="1"/>
          </p:cNvSpPr>
          <p:nvPr/>
        </p:nvSpPr>
        <p:spPr bwMode="auto">
          <a:xfrm>
            <a:off x="7924800" y="3657600"/>
            <a:ext cx="0" cy="914400"/>
          </a:xfrm>
          <a:prstGeom prst="line">
            <a:avLst/>
          </a:prstGeom>
          <a:noFill/>
          <a:ln w="9525">
            <a:solidFill>
              <a:srgbClr val="DDDDDD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2" name="Line 42"/>
          <p:cNvSpPr>
            <a:spLocks noChangeShapeType="1"/>
          </p:cNvSpPr>
          <p:nvPr/>
        </p:nvSpPr>
        <p:spPr bwMode="auto">
          <a:xfrm flipH="1">
            <a:off x="7251700" y="2438400"/>
            <a:ext cx="63500" cy="2693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603" name="Line 43"/>
          <p:cNvSpPr>
            <a:spLocks noChangeShapeType="1"/>
          </p:cNvSpPr>
          <p:nvPr/>
        </p:nvSpPr>
        <p:spPr bwMode="auto">
          <a:xfrm flipH="1">
            <a:off x="3810000" y="5138738"/>
            <a:ext cx="3425825" cy="500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6604" name="Group 44"/>
          <p:cNvGrpSpPr>
            <a:grpSpLocks/>
          </p:cNvGrpSpPr>
          <p:nvPr/>
        </p:nvGrpSpPr>
        <p:grpSpPr bwMode="auto">
          <a:xfrm>
            <a:off x="3475038" y="4271963"/>
            <a:ext cx="2324100" cy="1217612"/>
            <a:chOff x="2189" y="2691"/>
            <a:chExt cx="1464" cy="767"/>
          </a:xfrm>
        </p:grpSpPr>
        <p:sp>
          <p:nvSpPr>
            <p:cNvPr id="66605" name="Rectangle 45"/>
            <p:cNvSpPr>
              <a:spLocks noChangeArrowheads="1"/>
            </p:cNvSpPr>
            <p:nvPr/>
          </p:nvSpPr>
          <p:spPr bwMode="auto">
            <a:xfrm>
              <a:off x="2748" y="2691"/>
              <a:ext cx="905" cy="5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/>
                <a:t>GSL Level  Volume Area</a:t>
              </a:r>
            </a:p>
          </p:txBody>
        </p:sp>
        <p:sp>
          <p:nvSpPr>
            <p:cNvPr id="66606" name="Line 46"/>
            <p:cNvSpPr>
              <a:spLocks noChangeShapeType="1"/>
            </p:cNvSpPr>
            <p:nvPr/>
          </p:nvSpPr>
          <p:spPr bwMode="auto">
            <a:xfrm flipH="1">
              <a:off x="2399" y="2924"/>
              <a:ext cx="3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07" name="Line 47"/>
            <p:cNvSpPr>
              <a:spLocks noChangeShapeType="1"/>
            </p:cNvSpPr>
            <p:nvPr/>
          </p:nvSpPr>
          <p:spPr bwMode="auto">
            <a:xfrm flipH="1">
              <a:off x="2189" y="2931"/>
              <a:ext cx="211" cy="5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08" name="Text Box 48"/>
          <p:cNvSpPr txBox="1">
            <a:spLocks noChangeArrowheads="1"/>
          </p:cNvSpPr>
          <p:nvPr/>
        </p:nvSpPr>
        <p:spPr bwMode="auto">
          <a:xfrm>
            <a:off x="4368800" y="5657850"/>
            <a:ext cx="167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Dominant</a:t>
            </a:r>
          </a:p>
        </p:txBody>
      </p:sp>
      <p:sp>
        <p:nvSpPr>
          <p:cNvPr id="66609" name="Text Box 49"/>
          <p:cNvSpPr txBox="1">
            <a:spLocks noChangeArrowheads="1"/>
          </p:cNvSpPr>
          <p:nvPr/>
        </p:nvSpPr>
        <p:spPr bwMode="auto">
          <a:xfrm>
            <a:off x="454025" y="4519613"/>
            <a:ext cx="167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Reduces</a:t>
            </a:r>
          </a:p>
        </p:txBody>
      </p:sp>
      <p:sp>
        <p:nvSpPr>
          <p:cNvPr id="66610" name="Text Box 50"/>
          <p:cNvSpPr txBox="1">
            <a:spLocks noChangeArrowheads="1"/>
          </p:cNvSpPr>
          <p:nvPr/>
        </p:nvSpPr>
        <p:spPr bwMode="auto">
          <a:xfrm rot="-1421118">
            <a:off x="2540000" y="2733675"/>
            <a:ext cx="167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Increases</a:t>
            </a:r>
          </a:p>
        </p:txBody>
      </p:sp>
      <p:sp>
        <p:nvSpPr>
          <p:cNvPr id="66611" name="Text Box 51"/>
          <p:cNvSpPr txBox="1">
            <a:spLocks noChangeArrowheads="1"/>
          </p:cNvSpPr>
          <p:nvPr/>
        </p:nvSpPr>
        <p:spPr bwMode="auto">
          <a:xfrm rot="3253627">
            <a:off x="1785144" y="4028281"/>
            <a:ext cx="16779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Area Control</a:t>
            </a:r>
          </a:p>
        </p:txBody>
      </p:sp>
      <p:sp>
        <p:nvSpPr>
          <p:cNvPr id="66612" name="Text Box 52"/>
          <p:cNvSpPr txBox="1">
            <a:spLocks noChangeArrowheads="1"/>
          </p:cNvSpPr>
          <p:nvPr/>
        </p:nvSpPr>
        <p:spPr bwMode="auto">
          <a:xfrm>
            <a:off x="2219325" y="5434013"/>
            <a:ext cx="1677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sz="2400" b="1">
                <a:solidFill>
                  <a:srgbClr val="FF0000"/>
                </a:solidFill>
              </a:rPr>
              <a:t>L/V</a:t>
            </a:r>
          </a:p>
        </p:txBody>
      </p:sp>
      <p:sp>
        <p:nvSpPr>
          <p:cNvPr id="66613" name="Text Box 53"/>
          <p:cNvSpPr txBox="1">
            <a:spLocks noChangeArrowheads="1"/>
          </p:cNvSpPr>
          <p:nvPr/>
        </p:nvSpPr>
        <p:spPr bwMode="auto">
          <a:xfrm>
            <a:off x="5253038" y="2820988"/>
            <a:ext cx="167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Reduces</a:t>
            </a:r>
          </a:p>
        </p:txBody>
      </p:sp>
      <p:sp>
        <p:nvSpPr>
          <p:cNvPr id="66614" name="Text Box 54"/>
          <p:cNvSpPr txBox="1">
            <a:spLocks noChangeArrowheads="1"/>
          </p:cNvSpPr>
          <p:nvPr/>
        </p:nvSpPr>
        <p:spPr bwMode="auto">
          <a:xfrm rot="-445667">
            <a:off x="4267200" y="5178425"/>
            <a:ext cx="189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Contributes</a:t>
            </a:r>
          </a:p>
        </p:txBody>
      </p:sp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5897563" y="4370388"/>
            <a:ext cx="1677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Supplies</a:t>
            </a:r>
          </a:p>
        </p:txBody>
      </p:sp>
    </p:spTree>
    <p:extLst>
      <p:ext uri="{BB962C8B-B14F-4D97-AF65-F5344CB8AC3E}">
        <p14:creationId xmlns:p14="http://schemas.microsoft.com/office/powerpoint/2010/main" val="140779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34" y="3977099"/>
            <a:ext cx="4758966" cy="26769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622"/>
            <a:ext cx="8229600" cy="97418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2771"/>
            <a:ext cx="8229600" cy="47085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Multi-year dynamic variability with 5-10 year adjustment time scale</a:t>
            </a:r>
          </a:p>
          <a:p>
            <a:r>
              <a:rPr lang="en-US" sz="2000" dirty="0" smtClean="0"/>
              <a:t>Streamflow is most sensitive input so declines in streamflow due to </a:t>
            </a:r>
            <a:r>
              <a:rPr lang="en-US" sz="2000" dirty="0" smtClean="0"/>
              <a:t>depletions, withdrawals or climate change </a:t>
            </a:r>
            <a:r>
              <a:rPr lang="en-US" sz="2000" dirty="0" smtClean="0"/>
              <a:t>a concern</a:t>
            </a:r>
          </a:p>
          <a:p>
            <a:r>
              <a:rPr lang="en-US" sz="2000" dirty="0" smtClean="0"/>
              <a:t>Lake area is most sensitive evaporation determinant</a:t>
            </a:r>
          </a:p>
          <a:p>
            <a:r>
              <a:rPr lang="en-US" sz="2000" dirty="0" smtClean="0"/>
              <a:t>Total dissolved salt load is </a:t>
            </a:r>
            <a:r>
              <a:rPr lang="en-US" sz="2000" dirty="0" smtClean="0"/>
              <a:t>declining</a:t>
            </a:r>
          </a:p>
          <a:p>
            <a:r>
              <a:rPr lang="en-US" sz="2000" dirty="0"/>
              <a:t>Integrated water and salt simulation effective for addressing questions about future management </a:t>
            </a:r>
            <a:r>
              <a:rPr lang="en-US" sz="2000" dirty="0" smtClean="0"/>
              <a:t>scenarios</a:t>
            </a:r>
          </a:p>
          <a:p>
            <a:r>
              <a:rPr lang="en-US" sz="2000" dirty="0" smtClean="0"/>
              <a:t>Depletions appear to be responsible to some degree for current record low lake levels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48796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Art – “The Spiral Jetty”</a:t>
            </a:r>
            <a:br>
              <a:rPr lang="en-US" altLang="en-US" dirty="0"/>
            </a:br>
            <a:r>
              <a:rPr lang="en-US" altLang="en-US" sz="3200" dirty="0"/>
              <a:t>by Robert Smithson</a:t>
            </a:r>
          </a:p>
        </p:txBody>
      </p:sp>
      <p:pic>
        <p:nvPicPr>
          <p:cNvPr id="49157" name="Picture 5" descr="E:\Science Panel\spiral_jetty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983" y="1729099"/>
            <a:ext cx="6324600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201412" y="6444144"/>
            <a:ext cx="183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cs typeface="Arial" charset="0"/>
              </a:rPr>
              <a:t>Slide from Rob Baskin</a:t>
            </a:r>
            <a:endParaRPr lang="en-US" altLang="en-US" sz="1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16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13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Overview</a:t>
            </a:r>
          </a:p>
          <a:p>
            <a:pPr lvl="0"/>
            <a:r>
              <a:rPr lang="en-US" dirty="0" smtClean="0"/>
              <a:t>How a terminal salt lake works</a:t>
            </a:r>
            <a:endParaRPr lang="en-US" dirty="0" smtClean="0"/>
          </a:p>
          <a:p>
            <a:pPr lvl="0"/>
            <a:r>
              <a:rPr lang="en-US" dirty="0" smtClean="0"/>
              <a:t>Water </a:t>
            </a:r>
            <a:r>
              <a:rPr lang="en-US" dirty="0" smtClean="0"/>
              <a:t>Budget</a:t>
            </a:r>
          </a:p>
          <a:p>
            <a:pPr lvl="1"/>
            <a:r>
              <a:rPr lang="en-US" dirty="0" smtClean="0"/>
              <a:t>Inflow: Precipitation and Streamflow</a:t>
            </a:r>
          </a:p>
          <a:p>
            <a:pPr lvl="1"/>
            <a:r>
              <a:rPr lang="en-US" dirty="0" smtClean="0"/>
              <a:t>Evaporation</a:t>
            </a:r>
          </a:p>
          <a:p>
            <a:pPr lvl="0"/>
            <a:r>
              <a:rPr lang="en-US" dirty="0"/>
              <a:t>Sensitivity </a:t>
            </a:r>
            <a:endParaRPr lang="en-US" dirty="0" smtClean="0"/>
          </a:p>
          <a:p>
            <a:pPr lvl="0"/>
            <a:r>
              <a:rPr lang="en-US" dirty="0" smtClean="0"/>
              <a:t>Salinity</a:t>
            </a:r>
            <a:endParaRPr lang="en-US" dirty="0" smtClean="0"/>
          </a:p>
          <a:p>
            <a:pPr lvl="0"/>
            <a:r>
              <a:rPr lang="en-US" dirty="0" smtClean="0"/>
              <a:t>Modeling</a:t>
            </a:r>
          </a:p>
          <a:p>
            <a:pPr lvl="0"/>
            <a:r>
              <a:rPr lang="en-US" dirty="0" smtClean="0"/>
              <a:t>Conclusions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6605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55"/>
            <a:ext cx="8229600" cy="1143000"/>
          </a:xfrm>
        </p:spPr>
        <p:txBody>
          <a:bodyPr/>
          <a:lstStyle/>
          <a:p>
            <a:r>
              <a:rPr lang="en-US" dirty="0" smtClean="0"/>
              <a:t>The Great Salt Lake Basin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49480"/>
            <a:ext cx="4422457" cy="2499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5606"/>
            <a:ext cx="3974123" cy="56862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234375" y="1828800"/>
            <a:ext cx="1406770" cy="764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460652" y="2846939"/>
            <a:ext cx="2180493" cy="33428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035416"/>
              </p:ext>
            </p:extLst>
          </p:nvPr>
        </p:nvGraphicFramePr>
        <p:xfrm>
          <a:off x="4838035" y="4298703"/>
          <a:ext cx="3658858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2419"/>
                <a:gridCol w="1366439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Area (km</a:t>
                      </a:r>
                      <a:r>
                        <a:rPr lang="en-US" sz="1800" u="none" strike="noStrike" baseline="30000" dirty="0">
                          <a:effectLst/>
                        </a:rPr>
                        <a:t>2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Great Salt Lake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4713</a:t>
                      </a:r>
                    </a:p>
                  </a:txBody>
                  <a:tcPr marL="9525" marR="274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19262</a:t>
                      </a:r>
                    </a:p>
                  </a:txBody>
                  <a:tcPr marL="9525" marR="274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Weber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6413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274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Jordan/Provo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9963</a:t>
                      </a:r>
                    </a:p>
                  </a:txBody>
                  <a:tcPr marL="9525" marR="274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West Desert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14604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274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54955</a:t>
                      </a:r>
                      <a:endParaRPr lang="en-US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27432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3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3629"/>
            <a:ext cx="4434396" cy="53394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Infrastructure </a:t>
            </a:r>
            <a:r>
              <a:rPr lang="en-US" dirty="0" smtClean="0"/>
              <a:t>along the shore</a:t>
            </a:r>
          </a:p>
          <a:p>
            <a:pPr lvl="1"/>
            <a:r>
              <a:rPr lang="en-US" dirty="0" smtClean="0"/>
              <a:t>Brine Shrimp Industry</a:t>
            </a:r>
            <a:endParaRPr lang="en-US" dirty="0" smtClean="0"/>
          </a:p>
          <a:p>
            <a:pPr lvl="1"/>
            <a:r>
              <a:rPr lang="en-US" dirty="0" smtClean="0"/>
              <a:t>Mineral </a:t>
            </a:r>
            <a:r>
              <a:rPr lang="en-US" dirty="0" smtClean="0"/>
              <a:t>Industry</a:t>
            </a:r>
            <a:endParaRPr lang="en-US" dirty="0" smtClean="0"/>
          </a:p>
          <a:p>
            <a:r>
              <a:rPr lang="en-US" dirty="0" smtClean="0"/>
              <a:t>Ecology</a:t>
            </a:r>
          </a:p>
          <a:p>
            <a:pPr lvl="1"/>
            <a:r>
              <a:rPr lang="en-US" dirty="0" smtClean="0"/>
              <a:t>Western Hemisphere Shorebird Preserve</a:t>
            </a:r>
            <a:endParaRPr lang="en-US" dirty="0" smtClean="0"/>
          </a:p>
          <a:p>
            <a:r>
              <a:rPr lang="en-US" dirty="0" smtClean="0"/>
              <a:t>Environment</a:t>
            </a:r>
          </a:p>
          <a:p>
            <a:pPr lvl="1"/>
            <a:r>
              <a:rPr lang="en-US" dirty="0" smtClean="0"/>
              <a:t>Air quality</a:t>
            </a:r>
          </a:p>
          <a:p>
            <a:pPr lvl="1"/>
            <a:r>
              <a:rPr lang="en-US" dirty="0" smtClean="0"/>
              <a:t>Dust</a:t>
            </a:r>
          </a:p>
          <a:p>
            <a:pPr lvl="1"/>
            <a:r>
              <a:rPr lang="en-US" dirty="0" smtClean="0"/>
              <a:t>Moderates Temperature</a:t>
            </a:r>
          </a:p>
          <a:p>
            <a:pPr lvl="1"/>
            <a:r>
              <a:rPr lang="en-US" dirty="0" smtClean="0"/>
              <a:t>Lake effect snow</a:t>
            </a:r>
            <a:endParaRPr lang="en-US" dirty="0" smtClean="0"/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Spectacular Landscape</a:t>
            </a:r>
          </a:p>
          <a:p>
            <a:r>
              <a:rPr lang="en-US" dirty="0" smtClean="0"/>
              <a:t>Art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5"/>
          <a:stretch/>
        </p:blipFill>
        <p:spPr>
          <a:xfrm>
            <a:off x="5017433" y="4010033"/>
            <a:ext cx="3870102" cy="2374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/>
          <a:stretch/>
        </p:blipFill>
        <p:spPr>
          <a:xfrm>
            <a:off x="5017433" y="1530017"/>
            <a:ext cx="3844824" cy="23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20396" y="228600"/>
            <a:ext cx="761875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>
                <a:solidFill>
                  <a:srgbClr val="FFFF00"/>
                </a:solidFill>
              </a:rPr>
              <a:t>Western Hemispheric Shorebird Reserve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90601" y="1563723"/>
            <a:ext cx="7448549" cy="310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Crossroads of the West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Migratory birds come from Canada and Mexico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Some spend the winter</a:t>
            </a:r>
            <a:endParaRPr lang="en-US" altLang="en-US" dirty="0" smtClean="0"/>
          </a:p>
        </p:txBody>
      </p:sp>
      <p:grpSp>
        <p:nvGrpSpPr>
          <p:cNvPr id="40964" name="Group 10"/>
          <p:cNvGrpSpPr>
            <a:grpSpLocks/>
          </p:cNvGrpSpPr>
          <p:nvPr/>
        </p:nvGrpSpPr>
        <p:grpSpPr bwMode="auto">
          <a:xfrm>
            <a:off x="990600" y="4049483"/>
            <a:ext cx="7448550" cy="2057400"/>
            <a:chOff x="48" y="1776"/>
            <a:chExt cx="5664" cy="1332"/>
          </a:xfrm>
        </p:grpSpPr>
        <p:pic>
          <p:nvPicPr>
            <p:cNvPr id="40965" name="Picture 11" descr="C:\Documents and Settings\Josh Vest\Desktop\GSL Project\Images\Waterbirds\NOSHOVgrou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76"/>
              <a:ext cx="1776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6" name="Picture 12" descr="C:\Documents and Settings\Josh Vest\Desktop\GSL Project\Images\Waterbirds\COGOdrakeswim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1776"/>
              <a:ext cx="1776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67" name="Picture 13" descr="C:\Documents and Settings\Josh Vest\Desktop\GSL Project\Images\Waterbirds\GWT Drak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76"/>
              <a:ext cx="2016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723969" y="6108412"/>
            <a:ext cx="3666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&gt; 70 Aquatic Species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201412" y="6444144"/>
            <a:ext cx="183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FFFF00"/>
                </a:solidFill>
                <a:cs typeface="Arial" charset="0"/>
              </a:rPr>
              <a:t>Slide from Rob Baskin</a:t>
            </a:r>
            <a:endParaRPr lang="en-US" altLang="en-US" sz="1400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74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85305" y="1236872"/>
            <a:ext cx="381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Covered most of western Utah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Extended into Idaho and Nevada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Over 335 m deep</a:t>
            </a:r>
          </a:p>
          <a:p>
            <a:pPr eaLnBrk="1" hangingPunct="1"/>
            <a:r>
              <a:rPr lang="en-US" altLang="en-US" sz="2800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  <a:latin typeface="Calibri"/>
              </a:rPr>
              <a:t>  </a:t>
            </a:r>
            <a:r>
              <a:rPr lang="en-US" altLang="en-US" sz="2800" dirty="0" smtClean="0">
                <a:solidFill>
                  <a:srgbClr val="FFFF00"/>
                </a:solidFill>
              </a:rPr>
              <a:t>15,500 years ago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52,000 km</a:t>
            </a:r>
            <a:r>
              <a:rPr lang="en-US" altLang="en-US" sz="2800" baseline="30000" dirty="0" smtClean="0">
                <a:solidFill>
                  <a:srgbClr val="FFFF00"/>
                </a:solidFill>
              </a:rPr>
              <a:t>2 </a:t>
            </a:r>
            <a:r>
              <a:rPr lang="en-US" altLang="en-US" sz="2800" dirty="0" smtClean="0">
                <a:solidFill>
                  <a:srgbClr val="FFFF00"/>
                </a:solidFill>
              </a:rPr>
              <a:t>in area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Overflowed at Red Rock Pass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Lost 300m of water</a:t>
            </a:r>
          </a:p>
          <a:p>
            <a:pPr eaLnBrk="1" hangingPunct="1"/>
            <a:endParaRPr lang="en-US" altLang="en-US" sz="2800" baseline="30000" dirty="0" smtClean="0">
              <a:solidFill>
                <a:schemeClr val="tx2"/>
              </a:solidFill>
            </a:endParaRPr>
          </a:p>
        </p:txBody>
      </p:sp>
      <p:pic>
        <p:nvPicPr>
          <p:cNvPr id="12292" name="Picture 4" descr="Lake Bonneville Color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6" y="1236872"/>
            <a:ext cx="364966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7201412" y="6444144"/>
            <a:ext cx="18357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smtClean="0">
                <a:solidFill>
                  <a:srgbClr val="FFFF00"/>
                </a:solidFill>
                <a:cs typeface="Arial" charset="0"/>
              </a:rPr>
              <a:t>Slide from Rob Baskin</a:t>
            </a:r>
            <a:endParaRPr lang="en-US" altLang="en-US" sz="14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777318" y="3542166"/>
            <a:ext cx="1467650" cy="258927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71" b="14795"/>
          <a:stretch>
            <a:fillRect/>
          </a:stretch>
        </p:blipFill>
        <p:spPr bwMode="auto">
          <a:xfrm>
            <a:off x="6631633" y="3581288"/>
            <a:ext cx="1487659" cy="250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366574" y="3771676"/>
            <a:ext cx="0" cy="2689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0" y="321983"/>
            <a:ext cx="9144000" cy="76297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en-US" altLang="en-US" sz="3600" kern="0" dirty="0" smtClean="0">
                <a:solidFill>
                  <a:srgbClr val="FFFF00"/>
                </a:solidFill>
              </a:rPr>
              <a:t>Geologic History: Pleistocene </a:t>
            </a:r>
            <a:r>
              <a:rPr lang="en-US" altLang="en-US" sz="3600" kern="0" dirty="0" smtClean="0">
                <a:solidFill>
                  <a:srgbClr val="FFFF00"/>
                </a:solidFill>
              </a:rPr>
              <a:t>Lake Bonneville</a:t>
            </a:r>
            <a:endParaRPr lang="en-US" altLang="en-US" sz="28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7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FFFF00"/>
      </a:dk2>
      <a:lt2>
        <a:srgbClr val="FF0000"/>
      </a:lt2>
      <a:accent1>
        <a:srgbClr val="007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C0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3180</TotalTime>
  <Words>2073</Words>
  <Application>Microsoft Office PowerPoint</Application>
  <PresentationFormat>On-screen Show (4:3)</PresentationFormat>
  <Paragraphs>490</Paragraphs>
  <Slides>47</Slides>
  <Notes>6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Cambria Math</vt:lpstr>
      <vt:lpstr>Symbol</vt:lpstr>
      <vt:lpstr>Tahoma</vt:lpstr>
      <vt:lpstr>Times</vt:lpstr>
      <vt:lpstr>Times New Roman</vt:lpstr>
      <vt:lpstr>Office Theme</vt:lpstr>
      <vt:lpstr>Blank</vt:lpstr>
      <vt:lpstr>Equation</vt:lpstr>
      <vt:lpstr>Graph Sheet</vt:lpstr>
      <vt:lpstr>What makes the Great Salt Lake go up and down.  Examining the sensitivity of the Great Salt Lake to Changes in inputs </vt:lpstr>
      <vt:lpstr>My Research</vt:lpstr>
      <vt:lpstr>PowerPoint Presentation</vt:lpstr>
      <vt:lpstr>HydroShare collaborative environment (being developed) for data sharing, analysis and modeling</vt:lpstr>
      <vt:lpstr>Outline</vt:lpstr>
      <vt:lpstr>The Great Salt Lake Basin</vt:lpstr>
      <vt:lpstr>Importance</vt:lpstr>
      <vt:lpstr>Western Hemispheric Shorebird Reserve</vt:lpstr>
      <vt:lpstr>PowerPoint Presentation</vt:lpstr>
      <vt:lpstr>Last 30,000 Years</vt:lpstr>
      <vt:lpstr>PowerPoint Presentation</vt:lpstr>
      <vt:lpstr>GSL Causeway</vt:lpstr>
      <vt:lpstr>Changes in Lake Area with Lake Level Fluctuations</vt:lpstr>
      <vt:lpstr>How a closed basin (e.g. GSL works)</vt:lpstr>
      <vt:lpstr>Water Budget</vt:lpstr>
      <vt:lpstr>Great Salt Lake Precipitation and Streamflow</vt:lpstr>
      <vt:lpstr>Great Salt Lake Inputs (1949-2014)</vt:lpstr>
      <vt:lpstr>Have Streamflow Inputs Changed?</vt:lpstr>
      <vt:lpstr>Have Streamflow Inputs Changed</vt:lpstr>
      <vt:lpstr>Have Streamflow Inputs Changed</vt:lpstr>
      <vt:lpstr>Have Precipitation Inputs Changed?</vt:lpstr>
      <vt:lpstr>Bathymetry</vt:lpstr>
      <vt:lpstr>Salinity dependent evaporation</vt:lpstr>
      <vt:lpstr>PowerPoint Presentation</vt:lpstr>
      <vt:lpstr>What input is the lake level most sensitive to?</vt:lpstr>
      <vt:lpstr>How do changes in area and salinity affect evaporation volume</vt:lpstr>
      <vt:lpstr>What about salinity?</vt:lpstr>
      <vt:lpstr>Calculation of Salt Load</vt:lpstr>
      <vt:lpstr>Salt Loads</vt:lpstr>
      <vt:lpstr>Predictive Mass Balance Model</vt:lpstr>
      <vt:lpstr>Validation</vt:lpstr>
      <vt:lpstr>Validation</vt:lpstr>
      <vt:lpstr>Validation</vt:lpstr>
      <vt:lpstr>Future simulations</vt:lpstr>
      <vt:lpstr>100 resampled input simulations</vt:lpstr>
      <vt:lpstr>Great Salt Lake level predictions time series under different streamflow input change scenarios</vt:lpstr>
      <vt:lpstr>Evaluation of Expansion Pond Alternatives</vt:lpstr>
      <vt:lpstr>What would the natural level of the lake be without human consumptive use depletions?</vt:lpstr>
      <vt:lpstr>PowerPoint Presentation</vt:lpstr>
      <vt:lpstr>PowerPoint Presentation</vt:lpstr>
      <vt:lpstr>Extending to Integrated Modeling of the Basin Hydrology</vt:lpstr>
      <vt:lpstr>Bear River Basin Macro-Hydrology</vt:lpstr>
      <vt:lpstr>Bear River Basin Macro-Hydrology</vt:lpstr>
      <vt:lpstr>Great Salt Lake Evaporation from annual mass balance E = P+Q-V  </vt:lpstr>
      <vt:lpstr>Interpretation</vt:lpstr>
      <vt:lpstr>Conclusions</vt:lpstr>
      <vt:lpstr>Art – “The Spiral Jetty” by Robert Smithson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the impacts of additional evaporation ponds on Great Salt Lake Water Surface Elevation</dc:title>
  <dc:creator>David Tarboton</dc:creator>
  <cp:lastModifiedBy>David Tarboton</cp:lastModifiedBy>
  <cp:revision>177</cp:revision>
  <cp:lastPrinted>2015-06-29T02:05:00Z</cp:lastPrinted>
  <dcterms:created xsi:type="dcterms:W3CDTF">2010-01-18T21:17:18Z</dcterms:created>
  <dcterms:modified xsi:type="dcterms:W3CDTF">2015-08-28T04:44:56Z</dcterms:modified>
</cp:coreProperties>
</file>