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2" r:id="rId3"/>
    <p:sldId id="283" r:id="rId4"/>
    <p:sldId id="315" r:id="rId5"/>
    <p:sldId id="291" r:id="rId6"/>
    <p:sldId id="290" r:id="rId7"/>
    <p:sldId id="316" r:id="rId8"/>
    <p:sldId id="321" r:id="rId9"/>
    <p:sldId id="274" r:id="rId10"/>
    <p:sldId id="332" r:id="rId11"/>
    <p:sldId id="323" r:id="rId12"/>
    <p:sldId id="324" r:id="rId13"/>
    <p:sldId id="273" r:id="rId14"/>
    <p:sldId id="295" r:id="rId15"/>
    <p:sldId id="325" r:id="rId16"/>
    <p:sldId id="333" r:id="rId17"/>
    <p:sldId id="287" r:id="rId18"/>
    <p:sldId id="338" r:id="rId19"/>
    <p:sldId id="340" r:id="rId20"/>
    <p:sldId id="339" r:id="rId21"/>
    <p:sldId id="276" r:id="rId22"/>
    <p:sldId id="277" r:id="rId23"/>
    <p:sldId id="341" r:id="rId24"/>
    <p:sldId id="342" r:id="rId25"/>
    <p:sldId id="34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C9FB6A-715D-42B8-B840-E6EAB20EBCE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648285-72D2-4A2C-BAFA-A89184EE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45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77A05C-5214-4F50-ACD7-7A9221E84743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29DB2A-C6ED-4145-A63C-4FEE8B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2871">
              <a:defRPr/>
            </a:pPr>
            <a:r>
              <a:rPr lang="en-US" dirty="0" err="1" smtClean="0"/>
              <a:t>GSLFMCausewayModelingHistoric.R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8F28-0842-4D92-B9F6-5A96617F26D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2871">
              <a:defRPr/>
            </a:pPr>
            <a:r>
              <a:rPr lang="en-US" dirty="0" err="1" smtClean="0"/>
              <a:t>GSLFMCausewayModelingHistoric.R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8F28-0842-4D92-B9F6-5A96617F26D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7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2871">
              <a:defRPr/>
            </a:pPr>
            <a:r>
              <a:rPr lang="en-US" dirty="0" err="1" smtClean="0"/>
              <a:t>GSLFMCausewayModelingHistoric.R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D8F28-0842-4D92-B9F6-5A96617F26D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87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t>24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tIns="10584"/>
          <a:lstStyle/>
          <a:p>
            <a:pPr algn="just" eaLnBrk="1">
              <a:lnSpc>
                <a:spcPct val="93000"/>
              </a:lnSpc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/>
              <a:t>Great Salt Lake level predictions time series under different streamflow input change scenarios (25% decrease from annual streamflow input, no streamflow input changes, and 25% increase from annual streamflow input). Shaded colored areas give the 25th and 75th percentiles for lake level predictions under streamflow changes. Lines give the median (50th percentile) lake level predictions.</a:t>
            </a:r>
          </a:p>
          <a:p>
            <a:endParaRPr/>
          </a:p>
          <a:p>
            <a:r>
              <a:rPr lang="en-GB"/>
              <a:t>IF THIS IMAGE HAS BEEN PROVIDED BY OR IS OWNED BY A THIRD PARTY, AS INDICATED IN THE CAPTION LINE, THEN FURTHER PERMISSION MAY BE NEEDED BEFORE ANY FURTHER USE. PLEASE CONTACT WILEY'S PERMISSIONS DEPARTMENT ON PERMISSIONS@WILEY.COM OR USE THE RIGHTSLINK SERVICE BY CLICKING ON THE 'REQUEST PERMISSIONS' LINK ACCOMPANYING THIS ARTICLE. WILEY OR AUTHOR OWNED IMAGES MAY BE USED FOR NON-COMMERCIAL PURPOSES, SUBJECT TO PROPER CITATION OF THE ARTICLE, AUTHOR, AND PUBLISHER.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861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8226720" cy="21933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481" y="3935934"/>
            <a:ext cx="8226720" cy="219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1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9B6E-895D-472C-A47C-8BFB371ACA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BF98-0ED0-4C40-AB0E-D3C07D3217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tarb@u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29/2012WR011908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170.png"/><Relationship Id="rId7" Type="http://schemas.openxmlformats.org/officeDocument/2006/relationships/image" Target="../media/image21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Relationship Id="rId4" Type="http://schemas.openxmlformats.org/officeDocument/2006/relationships/image" Target="../media/image18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dx.doi.org/10.1029/2012WR011908" TargetMode="Externa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dtarb@us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641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Modeling the Hydrology of the Great Salt Lake: What makes the Great Salt Lake go up and down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447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David Tarboton </a:t>
            </a:r>
          </a:p>
          <a:p>
            <a:r>
              <a:rPr lang="en-US" dirty="0" smtClean="0"/>
              <a:t>Utah State University</a:t>
            </a:r>
          </a:p>
          <a:p>
            <a:r>
              <a:rPr lang="en-US" dirty="0" smtClean="0">
                <a:hlinkClick r:id="rId2"/>
              </a:rPr>
              <a:t>dtarb@usu.edu</a:t>
            </a:r>
            <a:endParaRPr lang="en-US" dirty="0" smtClean="0"/>
          </a:p>
          <a:p>
            <a:r>
              <a:rPr lang="en-US" dirty="0" smtClean="0"/>
              <a:t>435-797-3172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3809"/>
            <a:ext cx="9144000" cy="607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input is the lake level most sensitive to?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51556" y="1840626"/>
                <a:ext cx="539705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556" y="1840626"/>
                <a:ext cx="539705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07296" y="3141351"/>
                <a:ext cx="1638013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𝑣𝑎𝑟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𝑣𝑎𝑟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96" y="3141351"/>
                <a:ext cx="1638013" cy="6925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978944" y="3270078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Sensitivity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3568" y="325679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0.3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31723" y="3270079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0.83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9398" y="3256798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0.55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0153" y="4275621"/>
            <a:ext cx="6003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Variability dominated by Q, but stabilized by </a:t>
            </a:r>
            <a:r>
              <a:rPr lang="en-US" sz="2400" dirty="0" err="1" smtClean="0">
                <a:solidFill>
                  <a:srgbClr val="FF00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v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36332" y="5143644"/>
            <a:ext cx="6271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But how does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 depend on area and salinity?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8136" y="625018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Mohammed, I. N. and D. G. Tarboton, (2012), "An examination of the sensitivity of the Great Salt Lake to changes in inputs,"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</a:rPr>
              <a:t>Water </a:t>
            </a:r>
            <a:r>
              <a:rPr lang="en-US" sz="1600" u="sng" dirty="0" err="1">
                <a:solidFill>
                  <a:schemeClr val="bg1">
                    <a:lumMod val="50000"/>
                  </a:schemeClr>
                </a:solidFill>
              </a:rPr>
              <a:t>Resour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</a:rPr>
              <a:t>. Res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., 48(11): W11511,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http://dx.doi.org/10.1029/2012WR011908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373440" y="2393921"/>
            <a:ext cx="0" cy="685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50795" y="2393921"/>
            <a:ext cx="0" cy="685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99864" y="2393921"/>
            <a:ext cx="0" cy="685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7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changes in area and salinity affect evaporation volume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14072" y="1918338"/>
                <a:ext cx="2962414" cy="531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𝑆𝐶𝐹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𝑓𝑑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072" y="1918338"/>
                <a:ext cx="2962414" cy="5318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714072" y="337612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0.49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33712" y="3376120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0.09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526101" y="3374284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0.07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95929" y="4592266"/>
            <a:ext cx="7731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Variability in evaporation volume is dominated by changes in area with only small effects due to changes in salinity and changes due to potential evaporation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>
            <a:endCxn id="8" idx="0"/>
          </p:cNvCxnSpPr>
          <p:nvPr/>
        </p:nvCxnSpPr>
        <p:spPr>
          <a:xfrm flipH="1">
            <a:off x="3078114" y="2450215"/>
            <a:ext cx="744492" cy="925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0"/>
          </p:cNvCxnSpPr>
          <p:nvPr/>
        </p:nvCxnSpPr>
        <p:spPr>
          <a:xfrm flipH="1">
            <a:off x="4397754" y="2450215"/>
            <a:ext cx="16408" cy="925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0"/>
          </p:cNvCxnSpPr>
          <p:nvPr/>
        </p:nvCxnSpPr>
        <p:spPr>
          <a:xfrm>
            <a:off x="5239623" y="2456211"/>
            <a:ext cx="650520" cy="918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92334"/>
            <a:ext cx="9140256" cy="65729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29" y="-4613"/>
            <a:ext cx="8229600" cy="762956"/>
          </a:xfrm>
        </p:spPr>
        <p:txBody>
          <a:bodyPr/>
          <a:lstStyle/>
          <a:p>
            <a:r>
              <a:rPr lang="en-US" dirty="0" smtClean="0"/>
              <a:t>What about </a:t>
            </a:r>
            <a:r>
              <a:rPr lang="en-US" dirty="0" smtClean="0"/>
              <a:t>salinity?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45225" y="17029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52206" y="403036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10148" y="1688774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C≈L/V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614231" y="1702920"/>
            <a:ext cx="187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Causeway Closure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29" y="3176863"/>
            <a:ext cx="2274333" cy="264418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17494" y="6484424"/>
            <a:ext cx="81090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from Utah Geological Survey (Andrew </a:t>
            </a:r>
            <a:r>
              <a:rPr lang="en-US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Rupke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10/10/2012).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Salt Load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-1793133" y="902650"/>
            <a:ext cx="10109573" cy="4141080"/>
            <a:chOff x="70338" y="1085344"/>
            <a:chExt cx="8660424" cy="3454418"/>
          </a:xfrm>
        </p:grpSpPr>
        <p:sp>
          <p:nvSpPr>
            <p:cNvPr id="4" name="Rectangle 3"/>
            <p:cNvSpPr/>
            <p:nvPr/>
          </p:nvSpPr>
          <p:spPr>
            <a:xfrm>
              <a:off x="1358499" y="1714501"/>
              <a:ext cx="6435286" cy="152789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0338" y="1567728"/>
              <a:ext cx="8660424" cy="2819634"/>
              <a:chOff x="70338" y="1567728"/>
              <a:chExt cx="8660424" cy="2819634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476603" y="1567728"/>
                <a:ext cx="7977889" cy="2608618"/>
              </a:xfrm>
              <a:custGeom>
                <a:avLst/>
                <a:gdLst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353791 w 4696691"/>
                  <a:gd name="connsiteY4" fmla="*/ 83127 h 789709"/>
                  <a:gd name="connsiteX5" fmla="*/ 4696691 w 4696691"/>
                  <a:gd name="connsiteY5" fmla="*/ 72736 h 789709"/>
                  <a:gd name="connsiteX6" fmla="*/ 4696691 w 4696691"/>
                  <a:gd name="connsiteY6" fmla="*/ 789709 h 789709"/>
                  <a:gd name="connsiteX7" fmla="*/ 31172 w 4696691"/>
                  <a:gd name="connsiteY7" fmla="*/ 748146 h 789709"/>
                  <a:gd name="connsiteX8" fmla="*/ 0 w 4696691"/>
                  <a:gd name="connsiteY8" fmla="*/ 0 h 789709"/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353791 w 4696691"/>
                  <a:gd name="connsiteY4" fmla="*/ 83127 h 789709"/>
                  <a:gd name="connsiteX5" fmla="*/ 4696691 w 4696691"/>
                  <a:gd name="connsiteY5" fmla="*/ 72736 h 789709"/>
                  <a:gd name="connsiteX6" fmla="*/ 4696691 w 4696691"/>
                  <a:gd name="connsiteY6" fmla="*/ 789709 h 789709"/>
                  <a:gd name="connsiteX7" fmla="*/ 10391 w 4696691"/>
                  <a:gd name="connsiteY7" fmla="*/ 789709 h 789709"/>
                  <a:gd name="connsiteX8" fmla="*/ 0 w 4696691"/>
                  <a:gd name="connsiteY8" fmla="*/ 0 h 789709"/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353791 w 4696691"/>
                  <a:gd name="connsiteY4" fmla="*/ 83127 h 789709"/>
                  <a:gd name="connsiteX5" fmla="*/ 4696691 w 4696691"/>
                  <a:gd name="connsiteY5" fmla="*/ 72736 h 789709"/>
                  <a:gd name="connsiteX6" fmla="*/ 4696691 w 4696691"/>
                  <a:gd name="connsiteY6" fmla="*/ 789709 h 789709"/>
                  <a:gd name="connsiteX7" fmla="*/ 10391 w 4696691"/>
                  <a:gd name="connsiteY7" fmla="*/ 789709 h 789709"/>
                  <a:gd name="connsiteX8" fmla="*/ 0 w 4696691"/>
                  <a:gd name="connsiteY8" fmla="*/ 0 h 789709"/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353791 w 4696691"/>
                  <a:gd name="connsiteY4" fmla="*/ 83127 h 789709"/>
                  <a:gd name="connsiteX5" fmla="*/ 4696691 w 4696691"/>
                  <a:gd name="connsiteY5" fmla="*/ 72736 h 789709"/>
                  <a:gd name="connsiteX6" fmla="*/ 4696691 w 4696691"/>
                  <a:gd name="connsiteY6" fmla="*/ 789709 h 789709"/>
                  <a:gd name="connsiteX7" fmla="*/ 10391 w 4696691"/>
                  <a:gd name="connsiteY7" fmla="*/ 789709 h 789709"/>
                  <a:gd name="connsiteX8" fmla="*/ 0 w 4696691"/>
                  <a:gd name="connsiteY8" fmla="*/ 0 h 789709"/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353791 w 4696691"/>
                  <a:gd name="connsiteY4" fmla="*/ 83127 h 789709"/>
                  <a:gd name="connsiteX5" fmla="*/ 4696691 w 4696691"/>
                  <a:gd name="connsiteY5" fmla="*/ 72736 h 789709"/>
                  <a:gd name="connsiteX6" fmla="*/ 4696691 w 4696691"/>
                  <a:gd name="connsiteY6" fmla="*/ 789709 h 789709"/>
                  <a:gd name="connsiteX7" fmla="*/ 10391 w 4696691"/>
                  <a:gd name="connsiteY7" fmla="*/ 789709 h 789709"/>
                  <a:gd name="connsiteX8" fmla="*/ 0 w 4696691"/>
                  <a:gd name="connsiteY8" fmla="*/ 0 h 789709"/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073638 w 4696691"/>
                  <a:gd name="connsiteY4" fmla="*/ 62346 h 789709"/>
                  <a:gd name="connsiteX5" fmla="*/ 4696691 w 4696691"/>
                  <a:gd name="connsiteY5" fmla="*/ 72736 h 789709"/>
                  <a:gd name="connsiteX6" fmla="*/ 4696691 w 4696691"/>
                  <a:gd name="connsiteY6" fmla="*/ 789709 h 789709"/>
                  <a:gd name="connsiteX7" fmla="*/ 10391 w 4696691"/>
                  <a:gd name="connsiteY7" fmla="*/ 789709 h 789709"/>
                  <a:gd name="connsiteX8" fmla="*/ 0 w 4696691"/>
                  <a:gd name="connsiteY8" fmla="*/ 0 h 789709"/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073638 w 4696691"/>
                  <a:gd name="connsiteY4" fmla="*/ 62346 h 789709"/>
                  <a:gd name="connsiteX5" fmla="*/ 4696691 w 4696691"/>
                  <a:gd name="connsiteY5" fmla="*/ 31172 h 789709"/>
                  <a:gd name="connsiteX6" fmla="*/ 4696691 w 4696691"/>
                  <a:gd name="connsiteY6" fmla="*/ 789709 h 789709"/>
                  <a:gd name="connsiteX7" fmla="*/ 10391 w 4696691"/>
                  <a:gd name="connsiteY7" fmla="*/ 789709 h 789709"/>
                  <a:gd name="connsiteX8" fmla="*/ 0 w 4696691"/>
                  <a:gd name="connsiteY8" fmla="*/ 0 h 789709"/>
                  <a:gd name="connsiteX0" fmla="*/ 0 w 4696691"/>
                  <a:gd name="connsiteY0" fmla="*/ 0 h 789709"/>
                  <a:gd name="connsiteX1" fmla="*/ 436418 w 4696691"/>
                  <a:gd name="connsiteY1" fmla="*/ 0 h 789709"/>
                  <a:gd name="connsiteX2" fmla="*/ 1298863 w 4696691"/>
                  <a:gd name="connsiteY2" fmla="*/ 384464 h 789709"/>
                  <a:gd name="connsiteX3" fmla="*/ 3138054 w 4696691"/>
                  <a:gd name="connsiteY3" fmla="*/ 446809 h 789709"/>
                  <a:gd name="connsiteX4" fmla="*/ 4090118 w 4696691"/>
                  <a:gd name="connsiteY4" fmla="*/ 10391 h 789709"/>
                  <a:gd name="connsiteX5" fmla="*/ 4696691 w 4696691"/>
                  <a:gd name="connsiteY5" fmla="*/ 31172 h 789709"/>
                  <a:gd name="connsiteX6" fmla="*/ 4696691 w 4696691"/>
                  <a:gd name="connsiteY6" fmla="*/ 789709 h 789709"/>
                  <a:gd name="connsiteX7" fmla="*/ 10391 w 4696691"/>
                  <a:gd name="connsiteY7" fmla="*/ 789709 h 789709"/>
                  <a:gd name="connsiteX8" fmla="*/ 0 w 4696691"/>
                  <a:gd name="connsiteY8" fmla="*/ 0 h 789709"/>
                  <a:gd name="connsiteX0" fmla="*/ 0 w 4696691"/>
                  <a:gd name="connsiteY0" fmla="*/ 10392 h 800101"/>
                  <a:gd name="connsiteX1" fmla="*/ 436418 w 4696691"/>
                  <a:gd name="connsiteY1" fmla="*/ 10392 h 800101"/>
                  <a:gd name="connsiteX2" fmla="*/ 1298863 w 4696691"/>
                  <a:gd name="connsiteY2" fmla="*/ 394856 h 800101"/>
                  <a:gd name="connsiteX3" fmla="*/ 3138054 w 4696691"/>
                  <a:gd name="connsiteY3" fmla="*/ 457201 h 800101"/>
                  <a:gd name="connsiteX4" fmla="*/ 4090118 w 4696691"/>
                  <a:gd name="connsiteY4" fmla="*/ 20783 h 800101"/>
                  <a:gd name="connsiteX5" fmla="*/ 4696691 w 4696691"/>
                  <a:gd name="connsiteY5" fmla="*/ 0 h 800101"/>
                  <a:gd name="connsiteX6" fmla="*/ 4696691 w 4696691"/>
                  <a:gd name="connsiteY6" fmla="*/ 800101 h 800101"/>
                  <a:gd name="connsiteX7" fmla="*/ 10391 w 4696691"/>
                  <a:gd name="connsiteY7" fmla="*/ 800101 h 800101"/>
                  <a:gd name="connsiteX8" fmla="*/ 0 w 4696691"/>
                  <a:gd name="connsiteY8" fmla="*/ 10392 h 800101"/>
                  <a:gd name="connsiteX0" fmla="*/ 0 w 4696691"/>
                  <a:gd name="connsiteY0" fmla="*/ 20782 h 810491"/>
                  <a:gd name="connsiteX1" fmla="*/ 436418 w 4696691"/>
                  <a:gd name="connsiteY1" fmla="*/ 20782 h 810491"/>
                  <a:gd name="connsiteX2" fmla="*/ 1298863 w 4696691"/>
                  <a:gd name="connsiteY2" fmla="*/ 405246 h 810491"/>
                  <a:gd name="connsiteX3" fmla="*/ 3138054 w 4696691"/>
                  <a:gd name="connsiteY3" fmla="*/ 467591 h 810491"/>
                  <a:gd name="connsiteX4" fmla="*/ 4090118 w 4696691"/>
                  <a:gd name="connsiteY4" fmla="*/ 0 h 810491"/>
                  <a:gd name="connsiteX5" fmla="*/ 4696691 w 4696691"/>
                  <a:gd name="connsiteY5" fmla="*/ 10390 h 810491"/>
                  <a:gd name="connsiteX6" fmla="*/ 4696691 w 4696691"/>
                  <a:gd name="connsiteY6" fmla="*/ 810491 h 810491"/>
                  <a:gd name="connsiteX7" fmla="*/ 10391 w 4696691"/>
                  <a:gd name="connsiteY7" fmla="*/ 810491 h 810491"/>
                  <a:gd name="connsiteX8" fmla="*/ 0 w 4696691"/>
                  <a:gd name="connsiteY8" fmla="*/ 20782 h 810491"/>
                  <a:gd name="connsiteX0" fmla="*/ 0 w 4696691"/>
                  <a:gd name="connsiteY0" fmla="*/ 20782 h 810491"/>
                  <a:gd name="connsiteX1" fmla="*/ 436418 w 4696691"/>
                  <a:gd name="connsiteY1" fmla="*/ 20782 h 810491"/>
                  <a:gd name="connsiteX2" fmla="*/ 1298863 w 4696691"/>
                  <a:gd name="connsiteY2" fmla="*/ 405246 h 810491"/>
                  <a:gd name="connsiteX3" fmla="*/ 3129814 w 4696691"/>
                  <a:gd name="connsiteY3" fmla="*/ 415637 h 810491"/>
                  <a:gd name="connsiteX4" fmla="*/ 4090118 w 4696691"/>
                  <a:gd name="connsiteY4" fmla="*/ 0 h 810491"/>
                  <a:gd name="connsiteX5" fmla="*/ 4696691 w 4696691"/>
                  <a:gd name="connsiteY5" fmla="*/ 10390 h 810491"/>
                  <a:gd name="connsiteX6" fmla="*/ 4696691 w 4696691"/>
                  <a:gd name="connsiteY6" fmla="*/ 810491 h 810491"/>
                  <a:gd name="connsiteX7" fmla="*/ 10391 w 4696691"/>
                  <a:gd name="connsiteY7" fmla="*/ 810491 h 810491"/>
                  <a:gd name="connsiteX8" fmla="*/ 0 w 4696691"/>
                  <a:gd name="connsiteY8" fmla="*/ 20782 h 810491"/>
                  <a:gd name="connsiteX0" fmla="*/ 0 w 4696691"/>
                  <a:gd name="connsiteY0" fmla="*/ 20782 h 810491"/>
                  <a:gd name="connsiteX1" fmla="*/ 436418 w 4696691"/>
                  <a:gd name="connsiteY1" fmla="*/ 20782 h 810491"/>
                  <a:gd name="connsiteX2" fmla="*/ 1298863 w 4696691"/>
                  <a:gd name="connsiteY2" fmla="*/ 405246 h 810491"/>
                  <a:gd name="connsiteX3" fmla="*/ 2389544 w 4696691"/>
                  <a:gd name="connsiteY3" fmla="*/ 498764 h 810491"/>
                  <a:gd name="connsiteX4" fmla="*/ 3129814 w 4696691"/>
                  <a:gd name="connsiteY4" fmla="*/ 415637 h 810491"/>
                  <a:gd name="connsiteX5" fmla="*/ 4090118 w 4696691"/>
                  <a:gd name="connsiteY5" fmla="*/ 0 h 810491"/>
                  <a:gd name="connsiteX6" fmla="*/ 4696691 w 4696691"/>
                  <a:gd name="connsiteY6" fmla="*/ 10390 h 810491"/>
                  <a:gd name="connsiteX7" fmla="*/ 4696691 w 4696691"/>
                  <a:gd name="connsiteY7" fmla="*/ 810491 h 810491"/>
                  <a:gd name="connsiteX8" fmla="*/ 10391 w 4696691"/>
                  <a:gd name="connsiteY8" fmla="*/ 810491 h 810491"/>
                  <a:gd name="connsiteX9" fmla="*/ 0 w 4696691"/>
                  <a:gd name="connsiteY9" fmla="*/ 20782 h 810491"/>
                  <a:gd name="connsiteX0" fmla="*/ 0 w 4696691"/>
                  <a:gd name="connsiteY0" fmla="*/ 20782 h 810491"/>
                  <a:gd name="connsiteX1" fmla="*/ 436418 w 4696691"/>
                  <a:gd name="connsiteY1" fmla="*/ 20782 h 810491"/>
                  <a:gd name="connsiteX2" fmla="*/ 1331823 w 4696691"/>
                  <a:gd name="connsiteY2" fmla="*/ 363682 h 810491"/>
                  <a:gd name="connsiteX3" fmla="*/ 2389544 w 4696691"/>
                  <a:gd name="connsiteY3" fmla="*/ 498764 h 810491"/>
                  <a:gd name="connsiteX4" fmla="*/ 3129814 w 4696691"/>
                  <a:gd name="connsiteY4" fmla="*/ 415637 h 810491"/>
                  <a:gd name="connsiteX5" fmla="*/ 4090118 w 4696691"/>
                  <a:gd name="connsiteY5" fmla="*/ 0 h 810491"/>
                  <a:gd name="connsiteX6" fmla="*/ 4696691 w 4696691"/>
                  <a:gd name="connsiteY6" fmla="*/ 10390 h 810491"/>
                  <a:gd name="connsiteX7" fmla="*/ 4696691 w 4696691"/>
                  <a:gd name="connsiteY7" fmla="*/ 810491 h 810491"/>
                  <a:gd name="connsiteX8" fmla="*/ 10391 w 4696691"/>
                  <a:gd name="connsiteY8" fmla="*/ 810491 h 810491"/>
                  <a:gd name="connsiteX9" fmla="*/ 0 w 4696691"/>
                  <a:gd name="connsiteY9" fmla="*/ 20782 h 810491"/>
                  <a:gd name="connsiteX0" fmla="*/ 0 w 4696691"/>
                  <a:gd name="connsiteY0" fmla="*/ 41563 h 831272"/>
                  <a:gd name="connsiteX1" fmla="*/ 436418 w 4696691"/>
                  <a:gd name="connsiteY1" fmla="*/ 0 h 831272"/>
                  <a:gd name="connsiteX2" fmla="*/ 1331823 w 4696691"/>
                  <a:gd name="connsiteY2" fmla="*/ 384463 h 831272"/>
                  <a:gd name="connsiteX3" fmla="*/ 2389544 w 4696691"/>
                  <a:gd name="connsiteY3" fmla="*/ 519545 h 831272"/>
                  <a:gd name="connsiteX4" fmla="*/ 3129814 w 4696691"/>
                  <a:gd name="connsiteY4" fmla="*/ 436418 h 831272"/>
                  <a:gd name="connsiteX5" fmla="*/ 4090118 w 4696691"/>
                  <a:gd name="connsiteY5" fmla="*/ 20781 h 831272"/>
                  <a:gd name="connsiteX6" fmla="*/ 4696691 w 4696691"/>
                  <a:gd name="connsiteY6" fmla="*/ 31171 h 831272"/>
                  <a:gd name="connsiteX7" fmla="*/ 4696691 w 4696691"/>
                  <a:gd name="connsiteY7" fmla="*/ 831272 h 831272"/>
                  <a:gd name="connsiteX8" fmla="*/ 10391 w 4696691"/>
                  <a:gd name="connsiteY8" fmla="*/ 831272 h 831272"/>
                  <a:gd name="connsiteX9" fmla="*/ 0 w 4696691"/>
                  <a:gd name="connsiteY9" fmla="*/ 41563 h 831272"/>
                  <a:gd name="connsiteX0" fmla="*/ 0 w 4968605"/>
                  <a:gd name="connsiteY0" fmla="*/ 0 h 831273"/>
                  <a:gd name="connsiteX1" fmla="*/ 708332 w 4968605"/>
                  <a:gd name="connsiteY1" fmla="*/ 1 h 831273"/>
                  <a:gd name="connsiteX2" fmla="*/ 1603737 w 4968605"/>
                  <a:gd name="connsiteY2" fmla="*/ 384464 h 831273"/>
                  <a:gd name="connsiteX3" fmla="*/ 2661458 w 4968605"/>
                  <a:gd name="connsiteY3" fmla="*/ 519546 h 831273"/>
                  <a:gd name="connsiteX4" fmla="*/ 3401728 w 4968605"/>
                  <a:gd name="connsiteY4" fmla="*/ 436419 h 831273"/>
                  <a:gd name="connsiteX5" fmla="*/ 4362032 w 4968605"/>
                  <a:gd name="connsiteY5" fmla="*/ 20782 h 831273"/>
                  <a:gd name="connsiteX6" fmla="*/ 4968605 w 4968605"/>
                  <a:gd name="connsiteY6" fmla="*/ 31172 h 831273"/>
                  <a:gd name="connsiteX7" fmla="*/ 4968605 w 4968605"/>
                  <a:gd name="connsiteY7" fmla="*/ 831273 h 831273"/>
                  <a:gd name="connsiteX8" fmla="*/ 282305 w 4968605"/>
                  <a:gd name="connsiteY8" fmla="*/ 831273 h 831273"/>
                  <a:gd name="connsiteX9" fmla="*/ 0 w 4968605"/>
                  <a:gd name="connsiteY9" fmla="*/ 0 h 831273"/>
                  <a:gd name="connsiteX0" fmla="*/ 0 w 4968605"/>
                  <a:gd name="connsiteY0" fmla="*/ 0 h 841664"/>
                  <a:gd name="connsiteX1" fmla="*/ 708332 w 4968605"/>
                  <a:gd name="connsiteY1" fmla="*/ 1 h 841664"/>
                  <a:gd name="connsiteX2" fmla="*/ 1603737 w 4968605"/>
                  <a:gd name="connsiteY2" fmla="*/ 384464 h 841664"/>
                  <a:gd name="connsiteX3" fmla="*/ 2661458 w 4968605"/>
                  <a:gd name="connsiteY3" fmla="*/ 519546 h 841664"/>
                  <a:gd name="connsiteX4" fmla="*/ 3401728 w 4968605"/>
                  <a:gd name="connsiteY4" fmla="*/ 436419 h 841664"/>
                  <a:gd name="connsiteX5" fmla="*/ 4362032 w 4968605"/>
                  <a:gd name="connsiteY5" fmla="*/ 20782 h 841664"/>
                  <a:gd name="connsiteX6" fmla="*/ 4968605 w 4968605"/>
                  <a:gd name="connsiteY6" fmla="*/ 31172 h 841664"/>
                  <a:gd name="connsiteX7" fmla="*/ 4968605 w 4968605"/>
                  <a:gd name="connsiteY7" fmla="*/ 831273 h 841664"/>
                  <a:gd name="connsiteX8" fmla="*/ 26871 w 4968605"/>
                  <a:gd name="connsiteY8" fmla="*/ 841664 h 841664"/>
                  <a:gd name="connsiteX9" fmla="*/ 0 w 4968605"/>
                  <a:gd name="connsiteY9" fmla="*/ 0 h 841664"/>
                  <a:gd name="connsiteX0" fmla="*/ 6088 w 4974693"/>
                  <a:gd name="connsiteY0" fmla="*/ 0 h 841664"/>
                  <a:gd name="connsiteX1" fmla="*/ 714420 w 4974693"/>
                  <a:gd name="connsiteY1" fmla="*/ 1 h 841664"/>
                  <a:gd name="connsiteX2" fmla="*/ 1609825 w 4974693"/>
                  <a:gd name="connsiteY2" fmla="*/ 384464 h 841664"/>
                  <a:gd name="connsiteX3" fmla="*/ 2667546 w 4974693"/>
                  <a:gd name="connsiteY3" fmla="*/ 519546 h 841664"/>
                  <a:gd name="connsiteX4" fmla="*/ 3407816 w 4974693"/>
                  <a:gd name="connsiteY4" fmla="*/ 436419 h 841664"/>
                  <a:gd name="connsiteX5" fmla="*/ 4368120 w 4974693"/>
                  <a:gd name="connsiteY5" fmla="*/ 20782 h 841664"/>
                  <a:gd name="connsiteX6" fmla="*/ 4974693 w 4974693"/>
                  <a:gd name="connsiteY6" fmla="*/ 31172 h 841664"/>
                  <a:gd name="connsiteX7" fmla="*/ 4974693 w 4974693"/>
                  <a:gd name="connsiteY7" fmla="*/ 831273 h 841664"/>
                  <a:gd name="connsiteX8" fmla="*/ 0 w 4974693"/>
                  <a:gd name="connsiteY8" fmla="*/ 841664 h 841664"/>
                  <a:gd name="connsiteX9" fmla="*/ 6088 w 4974693"/>
                  <a:gd name="connsiteY9" fmla="*/ 0 h 841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974693" h="841664">
                    <a:moveTo>
                      <a:pt x="6088" y="0"/>
                    </a:moveTo>
                    <a:lnTo>
                      <a:pt x="714420" y="1"/>
                    </a:lnTo>
                    <a:cubicBezTo>
                      <a:pt x="930897" y="64078"/>
                      <a:pt x="1159552" y="309996"/>
                      <a:pt x="1609825" y="384464"/>
                    </a:cubicBezTo>
                    <a:cubicBezTo>
                      <a:pt x="1935346" y="455468"/>
                      <a:pt x="2362388" y="517814"/>
                      <a:pt x="2667546" y="519546"/>
                    </a:cubicBezTo>
                    <a:cubicBezTo>
                      <a:pt x="2972704" y="521278"/>
                      <a:pt x="3124387" y="510887"/>
                      <a:pt x="3407816" y="436419"/>
                    </a:cubicBezTo>
                    <a:cubicBezTo>
                      <a:pt x="3691245" y="361951"/>
                      <a:pt x="4108347" y="83128"/>
                      <a:pt x="4368120" y="20782"/>
                    </a:cubicBezTo>
                    <a:lnTo>
                      <a:pt x="4974693" y="31172"/>
                    </a:lnTo>
                    <a:lnTo>
                      <a:pt x="4974693" y="831273"/>
                    </a:lnTo>
                    <a:lnTo>
                      <a:pt x="0" y="841664"/>
                    </a:lnTo>
                    <a:cubicBezTo>
                      <a:pt x="2029" y="561109"/>
                      <a:pt x="4059" y="280555"/>
                      <a:pt x="6088" y="0"/>
                    </a:cubicBezTo>
                    <a:close/>
                  </a:path>
                </a:pathLst>
              </a:custGeom>
              <a:solidFill>
                <a:srgbClr val="CC9900"/>
              </a:solidFill>
              <a:ln>
                <a:solidFill>
                  <a:srgbClr val="CC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0338" y="3332285"/>
                <a:ext cx="8660424" cy="105507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7446704" y="1406769"/>
              <a:ext cx="1189893" cy="31329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9453" y="1085344"/>
              <a:ext cx="1189893" cy="31329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528918" y="1963271"/>
            <a:ext cx="57912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50259" y="2420470"/>
            <a:ext cx="489472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2"/>
          </p:cNvCxnSpPr>
          <p:nvPr/>
        </p:nvCxnSpPr>
        <p:spPr>
          <a:xfrm>
            <a:off x="1694770" y="2909375"/>
            <a:ext cx="3621290" cy="415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48625" y="1629975"/>
            <a:ext cx="166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>
              <a:buFont typeface="Arial" pitchFamily="34" charset="0"/>
              <a:buChar char="•"/>
            </a:pPr>
            <a:r>
              <a:rPr lang="en-US" dirty="0" smtClean="0"/>
              <a:t>z</a:t>
            </a:r>
            <a:r>
              <a:rPr lang="en-US" baseline="-25000" dirty="0" smtClean="0"/>
              <a:t>1,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48625" y="1983189"/>
            <a:ext cx="166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>
              <a:buFont typeface="Arial" pitchFamily="34" charset="0"/>
              <a:buChar char="•"/>
            </a:pPr>
            <a:r>
              <a:rPr lang="en-US" dirty="0" smtClean="0"/>
              <a:t>z</a:t>
            </a:r>
            <a:r>
              <a:rPr lang="en-US" baseline="-25000" dirty="0"/>
              <a:t>2</a:t>
            </a:r>
            <a:r>
              <a:rPr lang="en-US" baseline="-25000" dirty="0" smtClean="0"/>
              <a:t>,</a:t>
            </a:r>
            <a:r>
              <a:rPr lang="en-US" dirty="0" smtClean="0"/>
              <a:t> C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648625" y="2508338"/>
            <a:ext cx="166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>
              <a:buFont typeface="Arial" pitchFamily="34" charset="0"/>
              <a:buChar char="•"/>
            </a:pPr>
            <a:r>
              <a:rPr lang="en-US" dirty="0" smtClean="0"/>
              <a:t>z</a:t>
            </a:r>
            <a:r>
              <a:rPr lang="en-US" baseline="-25000" dirty="0" smtClean="0"/>
              <a:t>3,</a:t>
            </a:r>
            <a:r>
              <a:rPr lang="en-US" dirty="0" smtClean="0"/>
              <a:t> C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48625" y="2944018"/>
            <a:ext cx="166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>
              <a:buFont typeface="Arial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31105" y="1480921"/>
            <a:ext cx="198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Lake Level 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831105" y="1795835"/>
                <a:ext cx="19887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105" y="1795835"/>
                <a:ext cx="198874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831105" y="2264310"/>
                <a:ext cx="19887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)/2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105" y="2264310"/>
                <a:ext cx="198874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35105" y="3913678"/>
                <a:ext cx="38996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)−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h</m:t>
                      </m:r>
                      <m:r>
                        <a:rPr lang="en-US" i="1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)/2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05" y="3913678"/>
                <a:ext cx="389964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17174" y="4324794"/>
                <a:ext cx="4993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)/2</m:t>
                      </m:r>
                      <m:r>
                        <a:rPr lang="en-US" b="0" i="1" smtClean="0">
                          <a:latin typeface="Cambria Math"/>
                        </a:rPr>
                        <m:t>)−</m:t>
                      </m:r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h</m:t>
                      </m:r>
                      <m:r>
                        <a:rPr lang="en-US" i="1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)/2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74" y="4324794"/>
                <a:ext cx="499334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1998" y="4724822"/>
                <a:ext cx="4993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sym typeface="Symbol"/>
                        </a:rPr>
                        <m:t>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8" y="4724822"/>
                <a:ext cx="499334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817521" y="2677331"/>
                <a:ext cx="2052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sym typeface="Symbol"/>
                        </a:rPr>
                        <m:t>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521" y="2677331"/>
                <a:ext cx="205291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61998" y="5321137"/>
                <a:ext cx="38996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  <a:sym typeface="Symbol"/>
                        </a:rPr>
                        <m:t>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8" y="5321137"/>
                <a:ext cx="389964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0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8046"/>
            <a:ext cx="9170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610"/>
            <a:ext cx="8229600" cy="1143000"/>
          </a:xfrm>
        </p:spPr>
        <p:txBody>
          <a:bodyPr/>
          <a:lstStyle/>
          <a:p>
            <a:r>
              <a:rPr lang="en-US" dirty="0" smtClean="0"/>
              <a:t>Salt Loads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023" y="5946276"/>
            <a:ext cx="4317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 decline in total dissolved </a:t>
            </a:r>
            <a:r>
              <a:rPr lang="en-US" dirty="0" smtClean="0"/>
              <a:t>salt </a:t>
            </a:r>
            <a:r>
              <a:rPr lang="en-US" dirty="0" smtClean="0"/>
              <a:t>in </a:t>
            </a:r>
            <a:r>
              <a:rPr lang="en-US" dirty="0" smtClean="0"/>
              <a:t>GSL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7494" y="6357812"/>
            <a:ext cx="81090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from Utah Geological Survey (Andrew </a:t>
            </a:r>
            <a:r>
              <a:rPr lang="en-US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Rupke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10/10/2012).  Loads here are reported in US or short tons. 1 US ton = 0.9072 metric tons = 907.2 kg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94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352" y="846138"/>
            <a:ext cx="5421337" cy="5296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Evaluating the impact of Mineral Evaporation Ponds on Lake Level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68225" y="1778595"/>
            <a:ext cx="3763127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Input balanced by less evaporation -&gt; Smaller Area</a:t>
            </a:r>
          </a:p>
          <a:p>
            <a:r>
              <a:rPr lang="en-US" sz="2400" dirty="0" smtClean="0"/>
              <a:t>Bathymetry altered due to Pond occupation of part of Lake</a:t>
            </a:r>
          </a:p>
          <a:p>
            <a:r>
              <a:rPr lang="en-US" sz="2400" dirty="0" smtClean="0"/>
              <a:t>Net effect is a difference in lake level</a:t>
            </a:r>
          </a:p>
          <a:p>
            <a:r>
              <a:rPr lang="en-US" sz="2400" dirty="0" smtClean="0"/>
              <a:t>Time series modeling to account for variability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696692" y="2724727"/>
            <a:ext cx="2600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96692" y="3108037"/>
            <a:ext cx="23229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9636" y="3108037"/>
            <a:ext cx="0" cy="21012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296728" y="2724727"/>
            <a:ext cx="0" cy="2484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06109" y="2724727"/>
            <a:ext cx="0" cy="383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06109" y="2731716"/>
            <a:ext cx="137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Smaller Area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7019636" y="5024582"/>
            <a:ext cx="2770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40280" y="4692834"/>
            <a:ext cx="16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Mass Balance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Precipitation (N and S)</a:t>
            </a:r>
          </a:p>
          <a:p>
            <a:pPr lvl="1"/>
            <a:r>
              <a:rPr lang="en-US" dirty="0" smtClean="0"/>
              <a:t>Evaporation (Historic or Calculated)</a:t>
            </a:r>
          </a:p>
          <a:p>
            <a:pPr lvl="1"/>
            <a:r>
              <a:rPr lang="en-US" dirty="0" err="1" smtClean="0"/>
              <a:t>Streamflow</a:t>
            </a:r>
            <a:endParaRPr lang="en-US" dirty="0" smtClean="0"/>
          </a:p>
          <a:p>
            <a:pPr lvl="1"/>
            <a:r>
              <a:rPr lang="en-US" dirty="0" smtClean="0"/>
              <a:t>Initial Level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Levels and volumes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42902"/>
              </p:ext>
            </p:extLst>
          </p:nvPr>
        </p:nvGraphicFramePr>
        <p:xfrm>
          <a:off x="1608940" y="4275924"/>
          <a:ext cx="4060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3" imgW="2031840" imgH="228600" progId="Equation.3">
                  <p:embed/>
                </p:oleObj>
              </mc:Choice>
              <mc:Fallback>
                <p:oleObj name="Equation" r:id="rId3" imgW="20318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940" y="4275924"/>
                        <a:ext cx="4060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20033" y="4080133"/>
            <a:ext cx="2957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Evaluated separately for N and S arm with Causeway flow by USGS model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87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5871"/>
            <a:ext cx="9144000" cy="50756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6474602"/>
            <a:ext cx="8600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Note:  West desert pumping salt loss reduced to 40% of reported to reconcile with load observations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73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890"/>
            <a:ext cx="8229600" cy="1143000"/>
          </a:xfrm>
        </p:spPr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0498"/>
            <a:ext cx="9144000" cy="50756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6474602"/>
            <a:ext cx="8600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Note:  West desert pumping salt loss reduced to 40% of reported to reconcile with load observations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16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013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Lake level fluctuations</a:t>
            </a:r>
          </a:p>
          <a:p>
            <a:pPr lvl="0"/>
            <a:r>
              <a:rPr lang="en-US" dirty="0" smtClean="0"/>
              <a:t>Water Budget</a:t>
            </a:r>
          </a:p>
          <a:p>
            <a:pPr lvl="1"/>
            <a:r>
              <a:rPr lang="en-US" dirty="0" smtClean="0"/>
              <a:t>Precipitation</a:t>
            </a:r>
          </a:p>
          <a:p>
            <a:pPr lvl="1"/>
            <a:r>
              <a:rPr lang="en-US" dirty="0" smtClean="0"/>
              <a:t>Streamflow</a:t>
            </a:r>
          </a:p>
          <a:p>
            <a:pPr lvl="1"/>
            <a:r>
              <a:rPr lang="en-US" dirty="0" smtClean="0"/>
              <a:t>Evaporation</a:t>
            </a:r>
          </a:p>
          <a:p>
            <a:pPr lvl="0"/>
            <a:r>
              <a:rPr lang="en-US" dirty="0" smtClean="0"/>
              <a:t>Sensitivity</a:t>
            </a:r>
          </a:p>
          <a:p>
            <a:pPr lvl="0"/>
            <a:r>
              <a:rPr lang="en-US" dirty="0" smtClean="0"/>
              <a:t>Salinity</a:t>
            </a:r>
          </a:p>
          <a:p>
            <a:pPr lvl="0"/>
            <a:r>
              <a:rPr lang="en-US" dirty="0" smtClean="0"/>
              <a:t>Modeling </a:t>
            </a:r>
          </a:p>
          <a:p>
            <a:pPr lvl="1"/>
            <a:r>
              <a:rPr lang="en-US" dirty="0" smtClean="0"/>
              <a:t>integrated water and total salt (not individual minerals)</a:t>
            </a:r>
            <a:r>
              <a:rPr lang="en-US" dirty="0"/>
              <a:t>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482"/>
            <a:ext cx="8229600" cy="1143000"/>
          </a:xfrm>
        </p:spPr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6090"/>
            <a:ext cx="9144000" cy="507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702"/>
            <a:ext cx="8229600" cy="1143000"/>
          </a:xfrm>
        </p:spPr>
        <p:txBody>
          <a:bodyPr/>
          <a:lstStyle/>
          <a:p>
            <a:r>
              <a:rPr lang="en-US" dirty="0" smtClean="0"/>
              <a:t>Future simulations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215" y="1263437"/>
            <a:ext cx="4775200" cy="5889984"/>
          </a:xfrm>
        </p:spPr>
        <p:txBody>
          <a:bodyPr>
            <a:noAutofit/>
          </a:bodyPr>
          <a:lstStyle/>
          <a:p>
            <a:r>
              <a:rPr lang="en-US" sz="2000" dirty="0" smtClean="0"/>
              <a:t>Water budget model with inputs P, </a:t>
            </a:r>
            <a:r>
              <a:rPr lang="en-US" sz="2000" dirty="0" smtClean="0"/>
              <a:t>Q, E/T resampled </a:t>
            </a:r>
            <a:r>
              <a:rPr lang="en-US" sz="2000" dirty="0" smtClean="0"/>
              <a:t>from historic years retaining each year as a block</a:t>
            </a:r>
          </a:p>
          <a:p>
            <a:r>
              <a:rPr lang="en-US" sz="2000" dirty="0" smtClean="0"/>
              <a:t>Resampling used k-nearest neighbors (based on total streamflow) to </a:t>
            </a:r>
            <a:r>
              <a:rPr lang="en-US" sz="2000" dirty="0" smtClean="0"/>
              <a:t>group similar </a:t>
            </a:r>
            <a:r>
              <a:rPr lang="en-US" sz="2000" dirty="0" smtClean="0"/>
              <a:t>years together and maintain statistical dependence</a:t>
            </a:r>
          </a:p>
          <a:p>
            <a:r>
              <a:rPr lang="en-US" sz="2000" dirty="0" smtClean="0"/>
              <a:t>Evaporation used either the historic value from mass balance, or was calculated from salinity </a:t>
            </a:r>
          </a:p>
          <a:p>
            <a:r>
              <a:rPr lang="en-US" sz="2000" dirty="0" smtClean="0"/>
              <a:t>Pumping limits level to 4208 </a:t>
            </a:r>
            <a:r>
              <a:rPr lang="en-US" sz="2000" dirty="0" err="1" smtClean="0"/>
              <a:t>ft</a:t>
            </a:r>
            <a:endParaRPr lang="en-US" sz="2000" dirty="0" smtClean="0"/>
          </a:p>
          <a:p>
            <a:r>
              <a:rPr lang="en-US" sz="2000" dirty="0" smtClean="0"/>
              <a:t>Pond withdrawal and altered bathymetry scenario</a:t>
            </a:r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430" y="869572"/>
            <a:ext cx="4968385" cy="4968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 resampled input simulations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256" y="1563397"/>
            <a:ext cx="501967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254" y="1573791"/>
            <a:ext cx="5019675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65618" y="1573791"/>
            <a:ext cx="289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Distribution of 10 year ahead Levels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04454" y="1563397"/>
            <a:ext cx="2899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 year simulations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3" name="Picture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" y="763171"/>
            <a:ext cx="59436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7875" y="549494"/>
            <a:ext cx="51579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simulated traces of South Arm Level for the no action scenario. 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6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" y="3845024"/>
            <a:ext cx="59436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1920" y="3670164"/>
            <a:ext cx="561673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simulated traces of South Arm Level for the proposed action scenario 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07873"/>
              </p:ext>
            </p:extLst>
          </p:nvPr>
        </p:nvGraphicFramePr>
        <p:xfrm>
          <a:off x="5776686" y="961395"/>
          <a:ext cx="3299359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962367"/>
                <a:gridCol w="769497"/>
                <a:gridCol w="740998"/>
                <a:gridCol w="826497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Arm Level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4190.4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4194.1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4199.8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4188.1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4192.4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4199.0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50505"/>
              </p:ext>
            </p:extLst>
          </p:nvPr>
        </p:nvGraphicFramePr>
        <p:xfrm>
          <a:off x="5774300" y="4332187"/>
          <a:ext cx="3299359" cy="1226820"/>
        </p:xfrm>
        <a:graphic>
          <a:graphicData uri="http://schemas.openxmlformats.org/drawingml/2006/table">
            <a:tbl>
              <a:tblPr firstRow="1" firstCol="1" bandRow="1"/>
              <a:tblGrid>
                <a:gridCol w="961501"/>
                <a:gridCol w="779286"/>
                <a:gridCol w="779286"/>
                <a:gridCol w="779286"/>
              </a:tblGrid>
              <a:tr h="2925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 Arm Concentration (g/L)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263.8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337.6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343.8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239.8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332.1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341.7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64549"/>
              </p:ext>
            </p:extLst>
          </p:nvPr>
        </p:nvGraphicFramePr>
        <p:xfrm>
          <a:off x="5774300" y="2003204"/>
          <a:ext cx="3299361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961500"/>
                <a:gridCol w="779287"/>
                <a:gridCol w="779287"/>
                <a:gridCol w="779287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North Arm Level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4189.4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4192.8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4199.4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4187.0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4190.9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4198.7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37942"/>
              </p:ext>
            </p:extLst>
          </p:nvPr>
        </p:nvGraphicFramePr>
        <p:xfrm>
          <a:off x="5774300" y="3045013"/>
          <a:ext cx="3299361" cy="1226820"/>
        </p:xfrm>
        <a:graphic>
          <a:graphicData uri="http://schemas.openxmlformats.org/drawingml/2006/table">
            <a:tbl>
              <a:tblPr firstRow="1" firstCol="1" bandRow="1"/>
              <a:tblGrid>
                <a:gridCol w="961500"/>
                <a:gridCol w="779287"/>
                <a:gridCol w="779287"/>
                <a:gridCol w="77928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Arm Concentration (g/L)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Quantile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86.9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118.4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153.6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80.8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119.5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151.5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457200" y="-9474"/>
            <a:ext cx="8229600" cy="466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Evaluation of Expansion Pond Alternatives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776686" y="5606970"/>
            <a:ext cx="326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Note:  These simulations are from the permit request as of 2010.  The permit request has since evolved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692255" y="564008"/>
            <a:ext cx="18746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kumimoji="0" lang="en-US" altLang="en-US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year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quantiles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541" y="6154493"/>
            <a:ext cx="3911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Net additional withdrawal 280,000 acre-</a:t>
            </a:r>
            <a:r>
              <a:rPr lang="en-US" sz="1600" dirty="0" err="1" smtClean="0"/>
              <a:t>ft</a:t>
            </a:r>
            <a:r>
              <a:rPr lang="en-US" sz="1600" dirty="0" smtClean="0"/>
              <a:t>/</a:t>
            </a:r>
            <a:r>
              <a:rPr lang="en-US" sz="1600" dirty="0" err="1" smtClean="0"/>
              <a:t>yr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56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661" y="1192180"/>
            <a:ext cx="8692780" cy="349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85336" y="4983266"/>
            <a:ext cx="7953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Shaded </a:t>
            </a:r>
            <a:r>
              <a:rPr lang="en-US" dirty="0"/>
              <a:t>colored areas give the 25th and 75th percentiles for lake level predictions under streamflow changes. Lines give the median (50th percentile) lake level predictions.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5336" y="4918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Great Salt Lake level predictions time series under different streamflow input change scenarios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36" y="625018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Mohammed, I. N. and D. G. Tarboton, (2012), "An examination of the sensitivity of the Great Salt Lake to changes in inputs,"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</a:rPr>
              <a:t>Water </a:t>
            </a:r>
            <a:r>
              <a:rPr lang="en-US" sz="1600" u="sng" dirty="0" err="1">
                <a:solidFill>
                  <a:schemeClr val="bg1">
                    <a:lumMod val="50000"/>
                  </a:schemeClr>
                </a:solidFill>
              </a:rPr>
              <a:t>Resour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</a:rPr>
              <a:t>. Res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., 48(11): W11511,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http://dx.doi.org/10.1029/2012WR011908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46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622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7811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Multi-year dynamic variability with 5-10 year adjustment time scale</a:t>
            </a:r>
          </a:p>
          <a:p>
            <a:r>
              <a:rPr lang="en-US" dirty="0" smtClean="0"/>
              <a:t>Streamflow is most sensitive input</a:t>
            </a:r>
          </a:p>
          <a:p>
            <a:r>
              <a:rPr lang="en-US" dirty="0" smtClean="0"/>
              <a:t>Lake area is most sensitive evaporation determinant</a:t>
            </a:r>
          </a:p>
          <a:p>
            <a:r>
              <a:rPr lang="en-US" dirty="0" smtClean="0"/>
              <a:t>Total dissolved salt load is declining</a:t>
            </a:r>
          </a:p>
          <a:p>
            <a:r>
              <a:rPr lang="en-US" dirty="0" smtClean="0"/>
              <a:t>Integrated water and salt simulation effective for addressing questions about future management scenarios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5822" y="5527966"/>
            <a:ext cx="2052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Questions?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6562" y="6281554"/>
            <a:ext cx="2205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2"/>
              </a:rPr>
              <a:t>dtarb@usu.edu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9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-420090" y="2436242"/>
            <a:ext cx="6457596" cy="1336545"/>
            <a:chOff x="-389305" y="4294259"/>
            <a:chExt cx="6887453" cy="1336545"/>
          </a:xfrm>
        </p:grpSpPr>
        <p:sp>
          <p:nvSpPr>
            <p:cNvPr id="6" name="Rectangle 5"/>
            <p:cNvSpPr/>
            <p:nvPr/>
          </p:nvSpPr>
          <p:spPr>
            <a:xfrm>
              <a:off x="918230" y="4903216"/>
              <a:ext cx="5060373" cy="3844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4753" y="4549923"/>
              <a:ext cx="6273395" cy="841664"/>
            </a:xfrm>
            <a:custGeom>
              <a:avLst/>
              <a:gdLst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31172 w 4696691"/>
                <a:gd name="connsiteY7" fmla="*/ 748146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073638 w 4696691"/>
                <a:gd name="connsiteY4" fmla="*/ 62346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073638 w 4696691"/>
                <a:gd name="connsiteY4" fmla="*/ 62346 h 789709"/>
                <a:gd name="connsiteX5" fmla="*/ 4696691 w 4696691"/>
                <a:gd name="connsiteY5" fmla="*/ 31172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090118 w 4696691"/>
                <a:gd name="connsiteY4" fmla="*/ 10391 h 789709"/>
                <a:gd name="connsiteX5" fmla="*/ 4696691 w 4696691"/>
                <a:gd name="connsiteY5" fmla="*/ 31172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10392 h 800101"/>
                <a:gd name="connsiteX1" fmla="*/ 436418 w 4696691"/>
                <a:gd name="connsiteY1" fmla="*/ 10392 h 800101"/>
                <a:gd name="connsiteX2" fmla="*/ 1298863 w 4696691"/>
                <a:gd name="connsiteY2" fmla="*/ 394856 h 800101"/>
                <a:gd name="connsiteX3" fmla="*/ 3138054 w 4696691"/>
                <a:gd name="connsiteY3" fmla="*/ 457201 h 800101"/>
                <a:gd name="connsiteX4" fmla="*/ 4090118 w 4696691"/>
                <a:gd name="connsiteY4" fmla="*/ 20783 h 800101"/>
                <a:gd name="connsiteX5" fmla="*/ 4696691 w 4696691"/>
                <a:gd name="connsiteY5" fmla="*/ 0 h 800101"/>
                <a:gd name="connsiteX6" fmla="*/ 4696691 w 4696691"/>
                <a:gd name="connsiteY6" fmla="*/ 800101 h 800101"/>
                <a:gd name="connsiteX7" fmla="*/ 10391 w 4696691"/>
                <a:gd name="connsiteY7" fmla="*/ 800101 h 800101"/>
                <a:gd name="connsiteX8" fmla="*/ 0 w 4696691"/>
                <a:gd name="connsiteY8" fmla="*/ 10392 h 80010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298863 w 4696691"/>
                <a:gd name="connsiteY2" fmla="*/ 405246 h 810491"/>
                <a:gd name="connsiteX3" fmla="*/ 3138054 w 4696691"/>
                <a:gd name="connsiteY3" fmla="*/ 467591 h 810491"/>
                <a:gd name="connsiteX4" fmla="*/ 4090118 w 4696691"/>
                <a:gd name="connsiteY4" fmla="*/ 0 h 810491"/>
                <a:gd name="connsiteX5" fmla="*/ 4696691 w 4696691"/>
                <a:gd name="connsiteY5" fmla="*/ 10390 h 810491"/>
                <a:gd name="connsiteX6" fmla="*/ 4696691 w 4696691"/>
                <a:gd name="connsiteY6" fmla="*/ 810491 h 810491"/>
                <a:gd name="connsiteX7" fmla="*/ 10391 w 4696691"/>
                <a:gd name="connsiteY7" fmla="*/ 810491 h 810491"/>
                <a:gd name="connsiteX8" fmla="*/ 0 w 4696691"/>
                <a:gd name="connsiteY8" fmla="*/ 20782 h 81049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298863 w 4696691"/>
                <a:gd name="connsiteY2" fmla="*/ 405246 h 810491"/>
                <a:gd name="connsiteX3" fmla="*/ 3129814 w 4696691"/>
                <a:gd name="connsiteY3" fmla="*/ 415637 h 810491"/>
                <a:gd name="connsiteX4" fmla="*/ 4090118 w 4696691"/>
                <a:gd name="connsiteY4" fmla="*/ 0 h 810491"/>
                <a:gd name="connsiteX5" fmla="*/ 4696691 w 4696691"/>
                <a:gd name="connsiteY5" fmla="*/ 10390 h 810491"/>
                <a:gd name="connsiteX6" fmla="*/ 4696691 w 4696691"/>
                <a:gd name="connsiteY6" fmla="*/ 810491 h 810491"/>
                <a:gd name="connsiteX7" fmla="*/ 10391 w 4696691"/>
                <a:gd name="connsiteY7" fmla="*/ 810491 h 810491"/>
                <a:gd name="connsiteX8" fmla="*/ 0 w 4696691"/>
                <a:gd name="connsiteY8" fmla="*/ 20782 h 81049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298863 w 4696691"/>
                <a:gd name="connsiteY2" fmla="*/ 405246 h 810491"/>
                <a:gd name="connsiteX3" fmla="*/ 2389544 w 4696691"/>
                <a:gd name="connsiteY3" fmla="*/ 498764 h 810491"/>
                <a:gd name="connsiteX4" fmla="*/ 3129814 w 4696691"/>
                <a:gd name="connsiteY4" fmla="*/ 415637 h 810491"/>
                <a:gd name="connsiteX5" fmla="*/ 4090118 w 4696691"/>
                <a:gd name="connsiteY5" fmla="*/ 0 h 810491"/>
                <a:gd name="connsiteX6" fmla="*/ 4696691 w 4696691"/>
                <a:gd name="connsiteY6" fmla="*/ 10390 h 810491"/>
                <a:gd name="connsiteX7" fmla="*/ 4696691 w 4696691"/>
                <a:gd name="connsiteY7" fmla="*/ 810491 h 810491"/>
                <a:gd name="connsiteX8" fmla="*/ 10391 w 4696691"/>
                <a:gd name="connsiteY8" fmla="*/ 810491 h 810491"/>
                <a:gd name="connsiteX9" fmla="*/ 0 w 4696691"/>
                <a:gd name="connsiteY9" fmla="*/ 20782 h 81049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331823 w 4696691"/>
                <a:gd name="connsiteY2" fmla="*/ 363682 h 810491"/>
                <a:gd name="connsiteX3" fmla="*/ 2389544 w 4696691"/>
                <a:gd name="connsiteY3" fmla="*/ 498764 h 810491"/>
                <a:gd name="connsiteX4" fmla="*/ 3129814 w 4696691"/>
                <a:gd name="connsiteY4" fmla="*/ 415637 h 810491"/>
                <a:gd name="connsiteX5" fmla="*/ 4090118 w 4696691"/>
                <a:gd name="connsiteY5" fmla="*/ 0 h 810491"/>
                <a:gd name="connsiteX6" fmla="*/ 4696691 w 4696691"/>
                <a:gd name="connsiteY6" fmla="*/ 10390 h 810491"/>
                <a:gd name="connsiteX7" fmla="*/ 4696691 w 4696691"/>
                <a:gd name="connsiteY7" fmla="*/ 810491 h 810491"/>
                <a:gd name="connsiteX8" fmla="*/ 10391 w 4696691"/>
                <a:gd name="connsiteY8" fmla="*/ 810491 h 810491"/>
                <a:gd name="connsiteX9" fmla="*/ 0 w 4696691"/>
                <a:gd name="connsiteY9" fmla="*/ 20782 h 810491"/>
                <a:gd name="connsiteX0" fmla="*/ 0 w 4696691"/>
                <a:gd name="connsiteY0" fmla="*/ 41563 h 831272"/>
                <a:gd name="connsiteX1" fmla="*/ 436418 w 4696691"/>
                <a:gd name="connsiteY1" fmla="*/ 0 h 831272"/>
                <a:gd name="connsiteX2" fmla="*/ 1331823 w 4696691"/>
                <a:gd name="connsiteY2" fmla="*/ 384463 h 831272"/>
                <a:gd name="connsiteX3" fmla="*/ 2389544 w 4696691"/>
                <a:gd name="connsiteY3" fmla="*/ 519545 h 831272"/>
                <a:gd name="connsiteX4" fmla="*/ 3129814 w 4696691"/>
                <a:gd name="connsiteY4" fmla="*/ 436418 h 831272"/>
                <a:gd name="connsiteX5" fmla="*/ 4090118 w 4696691"/>
                <a:gd name="connsiteY5" fmla="*/ 20781 h 831272"/>
                <a:gd name="connsiteX6" fmla="*/ 4696691 w 4696691"/>
                <a:gd name="connsiteY6" fmla="*/ 31171 h 831272"/>
                <a:gd name="connsiteX7" fmla="*/ 4696691 w 4696691"/>
                <a:gd name="connsiteY7" fmla="*/ 831272 h 831272"/>
                <a:gd name="connsiteX8" fmla="*/ 10391 w 4696691"/>
                <a:gd name="connsiteY8" fmla="*/ 831272 h 831272"/>
                <a:gd name="connsiteX9" fmla="*/ 0 w 4696691"/>
                <a:gd name="connsiteY9" fmla="*/ 41563 h 831272"/>
                <a:gd name="connsiteX0" fmla="*/ 0 w 4968605"/>
                <a:gd name="connsiteY0" fmla="*/ 0 h 831273"/>
                <a:gd name="connsiteX1" fmla="*/ 708332 w 4968605"/>
                <a:gd name="connsiteY1" fmla="*/ 1 h 831273"/>
                <a:gd name="connsiteX2" fmla="*/ 1603737 w 4968605"/>
                <a:gd name="connsiteY2" fmla="*/ 384464 h 831273"/>
                <a:gd name="connsiteX3" fmla="*/ 2661458 w 4968605"/>
                <a:gd name="connsiteY3" fmla="*/ 519546 h 831273"/>
                <a:gd name="connsiteX4" fmla="*/ 3401728 w 4968605"/>
                <a:gd name="connsiteY4" fmla="*/ 436419 h 831273"/>
                <a:gd name="connsiteX5" fmla="*/ 4362032 w 4968605"/>
                <a:gd name="connsiteY5" fmla="*/ 20782 h 831273"/>
                <a:gd name="connsiteX6" fmla="*/ 4968605 w 4968605"/>
                <a:gd name="connsiteY6" fmla="*/ 31172 h 831273"/>
                <a:gd name="connsiteX7" fmla="*/ 4968605 w 4968605"/>
                <a:gd name="connsiteY7" fmla="*/ 831273 h 831273"/>
                <a:gd name="connsiteX8" fmla="*/ 282305 w 4968605"/>
                <a:gd name="connsiteY8" fmla="*/ 831273 h 831273"/>
                <a:gd name="connsiteX9" fmla="*/ 0 w 4968605"/>
                <a:gd name="connsiteY9" fmla="*/ 0 h 831273"/>
                <a:gd name="connsiteX0" fmla="*/ 0 w 4968605"/>
                <a:gd name="connsiteY0" fmla="*/ 0 h 841664"/>
                <a:gd name="connsiteX1" fmla="*/ 708332 w 4968605"/>
                <a:gd name="connsiteY1" fmla="*/ 1 h 841664"/>
                <a:gd name="connsiteX2" fmla="*/ 1603737 w 4968605"/>
                <a:gd name="connsiteY2" fmla="*/ 384464 h 841664"/>
                <a:gd name="connsiteX3" fmla="*/ 2661458 w 4968605"/>
                <a:gd name="connsiteY3" fmla="*/ 519546 h 841664"/>
                <a:gd name="connsiteX4" fmla="*/ 3401728 w 4968605"/>
                <a:gd name="connsiteY4" fmla="*/ 436419 h 841664"/>
                <a:gd name="connsiteX5" fmla="*/ 4362032 w 4968605"/>
                <a:gd name="connsiteY5" fmla="*/ 20782 h 841664"/>
                <a:gd name="connsiteX6" fmla="*/ 4968605 w 4968605"/>
                <a:gd name="connsiteY6" fmla="*/ 31172 h 841664"/>
                <a:gd name="connsiteX7" fmla="*/ 4968605 w 4968605"/>
                <a:gd name="connsiteY7" fmla="*/ 831273 h 841664"/>
                <a:gd name="connsiteX8" fmla="*/ 26871 w 4968605"/>
                <a:gd name="connsiteY8" fmla="*/ 841664 h 841664"/>
                <a:gd name="connsiteX9" fmla="*/ 0 w 4968605"/>
                <a:gd name="connsiteY9" fmla="*/ 0 h 841664"/>
                <a:gd name="connsiteX0" fmla="*/ 6088 w 4974693"/>
                <a:gd name="connsiteY0" fmla="*/ 0 h 841664"/>
                <a:gd name="connsiteX1" fmla="*/ 714420 w 4974693"/>
                <a:gd name="connsiteY1" fmla="*/ 1 h 841664"/>
                <a:gd name="connsiteX2" fmla="*/ 1609825 w 4974693"/>
                <a:gd name="connsiteY2" fmla="*/ 384464 h 841664"/>
                <a:gd name="connsiteX3" fmla="*/ 2667546 w 4974693"/>
                <a:gd name="connsiteY3" fmla="*/ 519546 h 841664"/>
                <a:gd name="connsiteX4" fmla="*/ 3407816 w 4974693"/>
                <a:gd name="connsiteY4" fmla="*/ 436419 h 841664"/>
                <a:gd name="connsiteX5" fmla="*/ 4368120 w 4974693"/>
                <a:gd name="connsiteY5" fmla="*/ 20782 h 841664"/>
                <a:gd name="connsiteX6" fmla="*/ 4974693 w 4974693"/>
                <a:gd name="connsiteY6" fmla="*/ 31172 h 841664"/>
                <a:gd name="connsiteX7" fmla="*/ 4974693 w 4974693"/>
                <a:gd name="connsiteY7" fmla="*/ 831273 h 841664"/>
                <a:gd name="connsiteX8" fmla="*/ 0 w 4974693"/>
                <a:gd name="connsiteY8" fmla="*/ 841664 h 841664"/>
                <a:gd name="connsiteX9" fmla="*/ 6088 w 4974693"/>
                <a:gd name="connsiteY9" fmla="*/ 0 h 8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4693" h="841664">
                  <a:moveTo>
                    <a:pt x="6088" y="0"/>
                  </a:moveTo>
                  <a:lnTo>
                    <a:pt x="714420" y="1"/>
                  </a:lnTo>
                  <a:cubicBezTo>
                    <a:pt x="930897" y="64078"/>
                    <a:pt x="1159552" y="309996"/>
                    <a:pt x="1609825" y="384464"/>
                  </a:cubicBezTo>
                  <a:cubicBezTo>
                    <a:pt x="1935346" y="455468"/>
                    <a:pt x="2362388" y="517814"/>
                    <a:pt x="2667546" y="519546"/>
                  </a:cubicBezTo>
                  <a:cubicBezTo>
                    <a:pt x="2972704" y="521278"/>
                    <a:pt x="3124387" y="510887"/>
                    <a:pt x="3407816" y="436419"/>
                  </a:cubicBezTo>
                  <a:cubicBezTo>
                    <a:pt x="3691245" y="361951"/>
                    <a:pt x="4108347" y="83128"/>
                    <a:pt x="4368120" y="20782"/>
                  </a:cubicBezTo>
                  <a:lnTo>
                    <a:pt x="4974693" y="31172"/>
                  </a:lnTo>
                  <a:lnTo>
                    <a:pt x="4974693" y="831273"/>
                  </a:lnTo>
                  <a:lnTo>
                    <a:pt x="0" y="841664"/>
                  </a:lnTo>
                  <a:cubicBezTo>
                    <a:pt x="2029" y="561109"/>
                    <a:pt x="4059" y="280555"/>
                    <a:pt x="6088" y="0"/>
                  </a:cubicBezTo>
                  <a:close/>
                </a:path>
              </a:pathLst>
            </a:cu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100174" y="5235723"/>
              <a:ext cx="271300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165268" y="5261472"/>
              <a:ext cx="1226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Area, A</a:t>
              </a:r>
              <a:endParaRPr lang="en-US" dirty="0"/>
            </a:p>
          </p:txBody>
        </p:sp>
        <p:sp>
          <p:nvSpPr>
            <p:cNvPr id="21" name="Arc 20"/>
            <p:cNvSpPr/>
            <p:nvPr/>
          </p:nvSpPr>
          <p:spPr>
            <a:xfrm>
              <a:off x="-389305" y="4395793"/>
              <a:ext cx="2303323" cy="1091909"/>
            </a:xfrm>
            <a:prstGeom prst="arc">
              <a:avLst>
                <a:gd name="adj1" fmla="val 16200000"/>
                <a:gd name="adj2" fmla="val 209529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237408" y="4903217"/>
              <a:ext cx="0" cy="48837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4971281" y="4900269"/>
              <a:ext cx="552246" cy="29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3374931" y="4294259"/>
              <a:ext cx="0" cy="4572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-464414" y="3971725"/>
            <a:ext cx="6575730" cy="1523905"/>
            <a:chOff x="-507439" y="2298856"/>
            <a:chExt cx="7001750" cy="1523905"/>
          </a:xfrm>
        </p:grpSpPr>
        <p:sp>
          <p:nvSpPr>
            <p:cNvPr id="5" name="Rectangle 4"/>
            <p:cNvSpPr/>
            <p:nvPr/>
          </p:nvSpPr>
          <p:spPr>
            <a:xfrm>
              <a:off x="914393" y="2919849"/>
              <a:ext cx="5060373" cy="3844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20916" y="2763985"/>
              <a:ext cx="6273395" cy="841664"/>
            </a:xfrm>
            <a:custGeom>
              <a:avLst/>
              <a:gdLst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31172 w 4696691"/>
                <a:gd name="connsiteY7" fmla="*/ 748146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353791 w 4696691"/>
                <a:gd name="connsiteY4" fmla="*/ 83127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073638 w 4696691"/>
                <a:gd name="connsiteY4" fmla="*/ 62346 h 789709"/>
                <a:gd name="connsiteX5" fmla="*/ 4696691 w 4696691"/>
                <a:gd name="connsiteY5" fmla="*/ 72736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073638 w 4696691"/>
                <a:gd name="connsiteY4" fmla="*/ 62346 h 789709"/>
                <a:gd name="connsiteX5" fmla="*/ 4696691 w 4696691"/>
                <a:gd name="connsiteY5" fmla="*/ 31172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0 h 789709"/>
                <a:gd name="connsiteX1" fmla="*/ 436418 w 4696691"/>
                <a:gd name="connsiteY1" fmla="*/ 0 h 789709"/>
                <a:gd name="connsiteX2" fmla="*/ 1298863 w 4696691"/>
                <a:gd name="connsiteY2" fmla="*/ 384464 h 789709"/>
                <a:gd name="connsiteX3" fmla="*/ 3138054 w 4696691"/>
                <a:gd name="connsiteY3" fmla="*/ 446809 h 789709"/>
                <a:gd name="connsiteX4" fmla="*/ 4090118 w 4696691"/>
                <a:gd name="connsiteY4" fmla="*/ 10391 h 789709"/>
                <a:gd name="connsiteX5" fmla="*/ 4696691 w 4696691"/>
                <a:gd name="connsiteY5" fmla="*/ 31172 h 789709"/>
                <a:gd name="connsiteX6" fmla="*/ 4696691 w 4696691"/>
                <a:gd name="connsiteY6" fmla="*/ 789709 h 789709"/>
                <a:gd name="connsiteX7" fmla="*/ 10391 w 4696691"/>
                <a:gd name="connsiteY7" fmla="*/ 789709 h 789709"/>
                <a:gd name="connsiteX8" fmla="*/ 0 w 4696691"/>
                <a:gd name="connsiteY8" fmla="*/ 0 h 789709"/>
                <a:gd name="connsiteX0" fmla="*/ 0 w 4696691"/>
                <a:gd name="connsiteY0" fmla="*/ 10392 h 800101"/>
                <a:gd name="connsiteX1" fmla="*/ 436418 w 4696691"/>
                <a:gd name="connsiteY1" fmla="*/ 10392 h 800101"/>
                <a:gd name="connsiteX2" fmla="*/ 1298863 w 4696691"/>
                <a:gd name="connsiteY2" fmla="*/ 394856 h 800101"/>
                <a:gd name="connsiteX3" fmla="*/ 3138054 w 4696691"/>
                <a:gd name="connsiteY3" fmla="*/ 457201 h 800101"/>
                <a:gd name="connsiteX4" fmla="*/ 4090118 w 4696691"/>
                <a:gd name="connsiteY4" fmla="*/ 20783 h 800101"/>
                <a:gd name="connsiteX5" fmla="*/ 4696691 w 4696691"/>
                <a:gd name="connsiteY5" fmla="*/ 0 h 800101"/>
                <a:gd name="connsiteX6" fmla="*/ 4696691 w 4696691"/>
                <a:gd name="connsiteY6" fmla="*/ 800101 h 800101"/>
                <a:gd name="connsiteX7" fmla="*/ 10391 w 4696691"/>
                <a:gd name="connsiteY7" fmla="*/ 800101 h 800101"/>
                <a:gd name="connsiteX8" fmla="*/ 0 w 4696691"/>
                <a:gd name="connsiteY8" fmla="*/ 10392 h 80010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298863 w 4696691"/>
                <a:gd name="connsiteY2" fmla="*/ 405246 h 810491"/>
                <a:gd name="connsiteX3" fmla="*/ 3138054 w 4696691"/>
                <a:gd name="connsiteY3" fmla="*/ 467591 h 810491"/>
                <a:gd name="connsiteX4" fmla="*/ 4090118 w 4696691"/>
                <a:gd name="connsiteY4" fmla="*/ 0 h 810491"/>
                <a:gd name="connsiteX5" fmla="*/ 4696691 w 4696691"/>
                <a:gd name="connsiteY5" fmla="*/ 10390 h 810491"/>
                <a:gd name="connsiteX6" fmla="*/ 4696691 w 4696691"/>
                <a:gd name="connsiteY6" fmla="*/ 810491 h 810491"/>
                <a:gd name="connsiteX7" fmla="*/ 10391 w 4696691"/>
                <a:gd name="connsiteY7" fmla="*/ 810491 h 810491"/>
                <a:gd name="connsiteX8" fmla="*/ 0 w 4696691"/>
                <a:gd name="connsiteY8" fmla="*/ 20782 h 81049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298863 w 4696691"/>
                <a:gd name="connsiteY2" fmla="*/ 405246 h 810491"/>
                <a:gd name="connsiteX3" fmla="*/ 3129814 w 4696691"/>
                <a:gd name="connsiteY3" fmla="*/ 415637 h 810491"/>
                <a:gd name="connsiteX4" fmla="*/ 4090118 w 4696691"/>
                <a:gd name="connsiteY4" fmla="*/ 0 h 810491"/>
                <a:gd name="connsiteX5" fmla="*/ 4696691 w 4696691"/>
                <a:gd name="connsiteY5" fmla="*/ 10390 h 810491"/>
                <a:gd name="connsiteX6" fmla="*/ 4696691 w 4696691"/>
                <a:gd name="connsiteY6" fmla="*/ 810491 h 810491"/>
                <a:gd name="connsiteX7" fmla="*/ 10391 w 4696691"/>
                <a:gd name="connsiteY7" fmla="*/ 810491 h 810491"/>
                <a:gd name="connsiteX8" fmla="*/ 0 w 4696691"/>
                <a:gd name="connsiteY8" fmla="*/ 20782 h 81049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298863 w 4696691"/>
                <a:gd name="connsiteY2" fmla="*/ 405246 h 810491"/>
                <a:gd name="connsiteX3" fmla="*/ 2389544 w 4696691"/>
                <a:gd name="connsiteY3" fmla="*/ 498764 h 810491"/>
                <a:gd name="connsiteX4" fmla="*/ 3129814 w 4696691"/>
                <a:gd name="connsiteY4" fmla="*/ 415637 h 810491"/>
                <a:gd name="connsiteX5" fmla="*/ 4090118 w 4696691"/>
                <a:gd name="connsiteY5" fmla="*/ 0 h 810491"/>
                <a:gd name="connsiteX6" fmla="*/ 4696691 w 4696691"/>
                <a:gd name="connsiteY6" fmla="*/ 10390 h 810491"/>
                <a:gd name="connsiteX7" fmla="*/ 4696691 w 4696691"/>
                <a:gd name="connsiteY7" fmla="*/ 810491 h 810491"/>
                <a:gd name="connsiteX8" fmla="*/ 10391 w 4696691"/>
                <a:gd name="connsiteY8" fmla="*/ 810491 h 810491"/>
                <a:gd name="connsiteX9" fmla="*/ 0 w 4696691"/>
                <a:gd name="connsiteY9" fmla="*/ 20782 h 810491"/>
                <a:gd name="connsiteX0" fmla="*/ 0 w 4696691"/>
                <a:gd name="connsiteY0" fmla="*/ 20782 h 810491"/>
                <a:gd name="connsiteX1" fmla="*/ 436418 w 4696691"/>
                <a:gd name="connsiteY1" fmla="*/ 20782 h 810491"/>
                <a:gd name="connsiteX2" fmla="*/ 1331823 w 4696691"/>
                <a:gd name="connsiteY2" fmla="*/ 363682 h 810491"/>
                <a:gd name="connsiteX3" fmla="*/ 2389544 w 4696691"/>
                <a:gd name="connsiteY3" fmla="*/ 498764 h 810491"/>
                <a:gd name="connsiteX4" fmla="*/ 3129814 w 4696691"/>
                <a:gd name="connsiteY4" fmla="*/ 415637 h 810491"/>
                <a:gd name="connsiteX5" fmla="*/ 4090118 w 4696691"/>
                <a:gd name="connsiteY5" fmla="*/ 0 h 810491"/>
                <a:gd name="connsiteX6" fmla="*/ 4696691 w 4696691"/>
                <a:gd name="connsiteY6" fmla="*/ 10390 h 810491"/>
                <a:gd name="connsiteX7" fmla="*/ 4696691 w 4696691"/>
                <a:gd name="connsiteY7" fmla="*/ 810491 h 810491"/>
                <a:gd name="connsiteX8" fmla="*/ 10391 w 4696691"/>
                <a:gd name="connsiteY8" fmla="*/ 810491 h 810491"/>
                <a:gd name="connsiteX9" fmla="*/ 0 w 4696691"/>
                <a:gd name="connsiteY9" fmla="*/ 20782 h 810491"/>
                <a:gd name="connsiteX0" fmla="*/ 0 w 4696691"/>
                <a:gd name="connsiteY0" fmla="*/ 41563 h 831272"/>
                <a:gd name="connsiteX1" fmla="*/ 436418 w 4696691"/>
                <a:gd name="connsiteY1" fmla="*/ 0 h 831272"/>
                <a:gd name="connsiteX2" fmla="*/ 1331823 w 4696691"/>
                <a:gd name="connsiteY2" fmla="*/ 384463 h 831272"/>
                <a:gd name="connsiteX3" fmla="*/ 2389544 w 4696691"/>
                <a:gd name="connsiteY3" fmla="*/ 519545 h 831272"/>
                <a:gd name="connsiteX4" fmla="*/ 3129814 w 4696691"/>
                <a:gd name="connsiteY4" fmla="*/ 436418 h 831272"/>
                <a:gd name="connsiteX5" fmla="*/ 4090118 w 4696691"/>
                <a:gd name="connsiteY5" fmla="*/ 20781 h 831272"/>
                <a:gd name="connsiteX6" fmla="*/ 4696691 w 4696691"/>
                <a:gd name="connsiteY6" fmla="*/ 31171 h 831272"/>
                <a:gd name="connsiteX7" fmla="*/ 4696691 w 4696691"/>
                <a:gd name="connsiteY7" fmla="*/ 831272 h 831272"/>
                <a:gd name="connsiteX8" fmla="*/ 10391 w 4696691"/>
                <a:gd name="connsiteY8" fmla="*/ 831272 h 831272"/>
                <a:gd name="connsiteX9" fmla="*/ 0 w 4696691"/>
                <a:gd name="connsiteY9" fmla="*/ 41563 h 831272"/>
                <a:gd name="connsiteX0" fmla="*/ 0 w 4968605"/>
                <a:gd name="connsiteY0" fmla="*/ 0 h 831273"/>
                <a:gd name="connsiteX1" fmla="*/ 708332 w 4968605"/>
                <a:gd name="connsiteY1" fmla="*/ 1 h 831273"/>
                <a:gd name="connsiteX2" fmla="*/ 1603737 w 4968605"/>
                <a:gd name="connsiteY2" fmla="*/ 384464 h 831273"/>
                <a:gd name="connsiteX3" fmla="*/ 2661458 w 4968605"/>
                <a:gd name="connsiteY3" fmla="*/ 519546 h 831273"/>
                <a:gd name="connsiteX4" fmla="*/ 3401728 w 4968605"/>
                <a:gd name="connsiteY4" fmla="*/ 436419 h 831273"/>
                <a:gd name="connsiteX5" fmla="*/ 4362032 w 4968605"/>
                <a:gd name="connsiteY5" fmla="*/ 20782 h 831273"/>
                <a:gd name="connsiteX6" fmla="*/ 4968605 w 4968605"/>
                <a:gd name="connsiteY6" fmla="*/ 31172 h 831273"/>
                <a:gd name="connsiteX7" fmla="*/ 4968605 w 4968605"/>
                <a:gd name="connsiteY7" fmla="*/ 831273 h 831273"/>
                <a:gd name="connsiteX8" fmla="*/ 282305 w 4968605"/>
                <a:gd name="connsiteY8" fmla="*/ 831273 h 831273"/>
                <a:gd name="connsiteX9" fmla="*/ 0 w 4968605"/>
                <a:gd name="connsiteY9" fmla="*/ 0 h 831273"/>
                <a:gd name="connsiteX0" fmla="*/ 0 w 4968605"/>
                <a:gd name="connsiteY0" fmla="*/ 0 h 841664"/>
                <a:gd name="connsiteX1" fmla="*/ 708332 w 4968605"/>
                <a:gd name="connsiteY1" fmla="*/ 1 h 841664"/>
                <a:gd name="connsiteX2" fmla="*/ 1603737 w 4968605"/>
                <a:gd name="connsiteY2" fmla="*/ 384464 h 841664"/>
                <a:gd name="connsiteX3" fmla="*/ 2661458 w 4968605"/>
                <a:gd name="connsiteY3" fmla="*/ 519546 h 841664"/>
                <a:gd name="connsiteX4" fmla="*/ 3401728 w 4968605"/>
                <a:gd name="connsiteY4" fmla="*/ 436419 h 841664"/>
                <a:gd name="connsiteX5" fmla="*/ 4362032 w 4968605"/>
                <a:gd name="connsiteY5" fmla="*/ 20782 h 841664"/>
                <a:gd name="connsiteX6" fmla="*/ 4968605 w 4968605"/>
                <a:gd name="connsiteY6" fmla="*/ 31172 h 841664"/>
                <a:gd name="connsiteX7" fmla="*/ 4968605 w 4968605"/>
                <a:gd name="connsiteY7" fmla="*/ 831273 h 841664"/>
                <a:gd name="connsiteX8" fmla="*/ 26871 w 4968605"/>
                <a:gd name="connsiteY8" fmla="*/ 841664 h 841664"/>
                <a:gd name="connsiteX9" fmla="*/ 0 w 4968605"/>
                <a:gd name="connsiteY9" fmla="*/ 0 h 841664"/>
                <a:gd name="connsiteX0" fmla="*/ 6088 w 4974693"/>
                <a:gd name="connsiteY0" fmla="*/ 0 h 841664"/>
                <a:gd name="connsiteX1" fmla="*/ 714420 w 4974693"/>
                <a:gd name="connsiteY1" fmla="*/ 1 h 841664"/>
                <a:gd name="connsiteX2" fmla="*/ 1609825 w 4974693"/>
                <a:gd name="connsiteY2" fmla="*/ 384464 h 841664"/>
                <a:gd name="connsiteX3" fmla="*/ 2667546 w 4974693"/>
                <a:gd name="connsiteY3" fmla="*/ 519546 h 841664"/>
                <a:gd name="connsiteX4" fmla="*/ 3407816 w 4974693"/>
                <a:gd name="connsiteY4" fmla="*/ 436419 h 841664"/>
                <a:gd name="connsiteX5" fmla="*/ 4368120 w 4974693"/>
                <a:gd name="connsiteY5" fmla="*/ 20782 h 841664"/>
                <a:gd name="connsiteX6" fmla="*/ 4974693 w 4974693"/>
                <a:gd name="connsiteY6" fmla="*/ 31172 h 841664"/>
                <a:gd name="connsiteX7" fmla="*/ 4974693 w 4974693"/>
                <a:gd name="connsiteY7" fmla="*/ 831273 h 841664"/>
                <a:gd name="connsiteX8" fmla="*/ 0 w 4974693"/>
                <a:gd name="connsiteY8" fmla="*/ 841664 h 841664"/>
                <a:gd name="connsiteX9" fmla="*/ 6088 w 4974693"/>
                <a:gd name="connsiteY9" fmla="*/ 0 h 84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4693" h="841664">
                  <a:moveTo>
                    <a:pt x="6088" y="0"/>
                  </a:moveTo>
                  <a:lnTo>
                    <a:pt x="714420" y="1"/>
                  </a:lnTo>
                  <a:cubicBezTo>
                    <a:pt x="930897" y="64078"/>
                    <a:pt x="1159552" y="309996"/>
                    <a:pt x="1609825" y="384464"/>
                  </a:cubicBezTo>
                  <a:cubicBezTo>
                    <a:pt x="1935346" y="455468"/>
                    <a:pt x="2362388" y="517814"/>
                    <a:pt x="2667546" y="519546"/>
                  </a:cubicBezTo>
                  <a:cubicBezTo>
                    <a:pt x="2972704" y="521278"/>
                    <a:pt x="3124387" y="510887"/>
                    <a:pt x="3407816" y="436419"/>
                  </a:cubicBezTo>
                  <a:cubicBezTo>
                    <a:pt x="3691245" y="361951"/>
                    <a:pt x="4108347" y="83128"/>
                    <a:pt x="4368120" y="20782"/>
                  </a:cubicBezTo>
                  <a:lnTo>
                    <a:pt x="4974693" y="31172"/>
                  </a:lnTo>
                  <a:lnTo>
                    <a:pt x="4974693" y="831273"/>
                  </a:lnTo>
                  <a:lnTo>
                    <a:pt x="0" y="841664"/>
                  </a:lnTo>
                  <a:cubicBezTo>
                    <a:pt x="2029" y="561109"/>
                    <a:pt x="4059" y="280555"/>
                    <a:pt x="6088" y="0"/>
                  </a:cubicBezTo>
                  <a:close/>
                </a:path>
              </a:pathLst>
            </a:cu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423555" y="3408221"/>
              <a:ext cx="390698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49307" y="3453429"/>
              <a:ext cx="1911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Area, A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562405" y="2926775"/>
              <a:ext cx="0" cy="67887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/>
            <p:cNvSpPr/>
            <p:nvPr/>
          </p:nvSpPr>
          <p:spPr>
            <a:xfrm>
              <a:off x="-507439" y="2614181"/>
              <a:ext cx="2303323" cy="794040"/>
            </a:xfrm>
            <a:prstGeom prst="arc">
              <a:avLst>
                <a:gd name="adj1" fmla="val 16200000"/>
                <a:gd name="adj2" fmla="val 2095294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3377045" y="2306785"/>
              <a:ext cx="0" cy="4572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574466" y="2298856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 x A</a:t>
              </a:r>
              <a:endParaRPr lang="en-US" sz="2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33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closed basin (e.g. GSL works)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64822" y="306032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37406" y="4589770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evel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1172" y="2134037"/>
            <a:ext cx="1230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Inflows I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959794" y="3898987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3223153" y="244614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 x A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6193370" y="1193158"/>
            <a:ext cx="29506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I &gt; E x A level rises</a:t>
            </a:r>
          </a:p>
          <a:p>
            <a:r>
              <a:rPr lang="en-US" sz="2000" dirty="0" smtClean="0"/>
              <a:t>If I &lt; E x A level falls</a:t>
            </a:r>
          </a:p>
          <a:p>
            <a:r>
              <a:rPr lang="en-US" sz="2000" dirty="0" smtClean="0"/>
              <a:t>Level adjusts to fluctuating inputs so that on average</a:t>
            </a:r>
          </a:p>
          <a:p>
            <a:r>
              <a:rPr lang="en-US" sz="2000" dirty="0" smtClean="0"/>
              <a:t>I = E x A</a:t>
            </a:r>
          </a:p>
          <a:p>
            <a:endParaRPr lang="en-US" sz="2000" dirty="0"/>
          </a:p>
          <a:p>
            <a:r>
              <a:rPr lang="en-US" sz="2000" dirty="0" smtClean="0"/>
              <a:t>I includes inflows from streams and precipitation on the lake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I = Q + P x A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ubject to climate variability.</a:t>
            </a:r>
          </a:p>
          <a:p>
            <a:endParaRPr lang="en-US" sz="2000" dirty="0" smtClean="0"/>
          </a:p>
          <a:p>
            <a:r>
              <a:rPr lang="en-US" sz="2000" dirty="0" smtClean="0"/>
              <a:t>E is less variable, but also depends on climate and salinity, C.</a:t>
            </a:r>
          </a:p>
          <a:p>
            <a:endParaRPr lang="en-US" sz="2000" dirty="0"/>
          </a:p>
          <a:p>
            <a:r>
              <a:rPr lang="en-US" sz="2000" dirty="0" smtClean="0"/>
              <a:t>As C increases E decreases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14017" y="1729839"/>
            <a:ext cx="3039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Evaporation depth E</a:t>
            </a:r>
          </a:p>
          <a:p>
            <a:r>
              <a:rPr lang="en-US" sz="2000" dirty="0" smtClean="0"/>
              <a:t>Evaporation volume  E x A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1001358" y="5492355"/>
            <a:ext cx="2907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Volume, V</a:t>
            </a:r>
          </a:p>
          <a:p>
            <a:r>
              <a:rPr lang="en-US" dirty="0" smtClean="0"/>
              <a:t>Salt Load L</a:t>
            </a:r>
          </a:p>
          <a:p>
            <a:r>
              <a:rPr lang="en-US" dirty="0" smtClean="0"/>
              <a:t>Salt Concentration C=L/V</a:t>
            </a:r>
          </a:p>
          <a:p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171700" y="4767629"/>
            <a:ext cx="561109" cy="885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123712" y="4589770"/>
            <a:ext cx="517779" cy="29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6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2" y="0"/>
            <a:ext cx="9111348" cy="703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3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5629"/>
            <a:ext cx="8229600" cy="40905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Q,  </a:t>
            </a:r>
            <a:r>
              <a:rPr lang="en-US" dirty="0" err="1" smtClean="0"/>
              <a:t>Streamflow+Groundwater</a:t>
            </a:r>
            <a:endParaRPr lang="en-US" dirty="0"/>
          </a:p>
          <a:p>
            <a:pPr lvl="1"/>
            <a:r>
              <a:rPr lang="en-US" dirty="0" smtClean="0"/>
              <a:t>3 major rivers. Multiple USGS gauges</a:t>
            </a:r>
          </a:p>
          <a:p>
            <a:pPr lvl="1"/>
            <a:r>
              <a:rPr lang="en-US" dirty="0" smtClean="0"/>
              <a:t>Groundwater 75000 acre </a:t>
            </a:r>
            <a:r>
              <a:rPr lang="en-US" dirty="0" err="1" smtClean="0"/>
              <a:t>ft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r>
              <a:rPr lang="en-US" dirty="0" smtClean="0"/>
              <a:t> (Waddell and Barton, 1980)</a:t>
            </a:r>
          </a:p>
          <a:p>
            <a:r>
              <a:rPr lang="en-US" dirty="0" smtClean="0"/>
              <a:t>A, V Area and Volume</a:t>
            </a:r>
          </a:p>
          <a:p>
            <a:pPr lvl="1"/>
            <a:r>
              <a:rPr lang="en-US" dirty="0" smtClean="0"/>
              <a:t>From bathymetry and level</a:t>
            </a:r>
          </a:p>
          <a:p>
            <a:r>
              <a:rPr lang="en-US" dirty="0" smtClean="0"/>
              <a:t>P, Precipitation</a:t>
            </a:r>
          </a:p>
          <a:p>
            <a:pPr lvl="1"/>
            <a:r>
              <a:rPr lang="en-US" dirty="0" smtClean="0"/>
              <a:t>From PRISM (Oregon State University) </a:t>
            </a:r>
          </a:p>
          <a:p>
            <a:r>
              <a:rPr lang="en-US" dirty="0" smtClean="0"/>
              <a:t>E, Evaporation</a:t>
            </a:r>
          </a:p>
          <a:p>
            <a:r>
              <a:rPr lang="en-US" dirty="0"/>
              <a:t>Withdrawals (West desert pumping, Evaporation ponds)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870656"/>
              </p:ext>
            </p:extLst>
          </p:nvPr>
        </p:nvGraphicFramePr>
        <p:xfrm>
          <a:off x="2128838" y="1306513"/>
          <a:ext cx="46545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Equation" r:id="rId3" imgW="1790640" imgH="203040" progId="Equation.3">
                  <p:embed/>
                </p:oleObj>
              </mc:Choice>
              <mc:Fallback>
                <p:oleObj name="Equation" r:id="rId3" imgW="17906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1306513"/>
                        <a:ext cx="4654550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12744" y="397931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29%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8293" y="2031441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69%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5455" y="4753631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-96%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8983" y="5439897"/>
            <a:ext cx="65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-4%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5407" y="2037134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2%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919"/>
            <a:ext cx="8229600" cy="1143000"/>
          </a:xfrm>
        </p:spPr>
        <p:txBody>
          <a:bodyPr/>
          <a:lstStyle/>
          <a:p>
            <a:r>
              <a:rPr lang="en-US" dirty="0" smtClean="0"/>
              <a:t>Bathymetry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3858"/>
            <a:ext cx="4831773" cy="496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595" y="728229"/>
            <a:ext cx="4837251" cy="4972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47008" y="950311"/>
            <a:ext cx="126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 Arm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40329" y="946847"/>
            <a:ext cx="1267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 Arm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59498" y="5793866"/>
            <a:ext cx="409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lake bed topography that relates area to level and volume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63" y="5650787"/>
            <a:ext cx="3586846" cy="112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Salt Lake Precipitation and Streamflow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14962"/>
              </p:ext>
            </p:extLst>
          </p:nvPr>
        </p:nvGraphicFramePr>
        <p:xfrm>
          <a:off x="3588039" y="2169913"/>
          <a:ext cx="5429352" cy="2545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3278"/>
                <a:gridCol w="858129"/>
                <a:gridCol w="1294228"/>
                <a:gridCol w="160371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Basin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Area (km</a:t>
                      </a:r>
                      <a:r>
                        <a:rPr lang="en-US" sz="1800" u="none" strike="noStrike" baseline="30000" dirty="0">
                          <a:effectLst/>
                        </a:rPr>
                        <a:t>2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Precipitation </a:t>
                      </a:r>
                      <a:r>
                        <a:rPr lang="en-US" sz="1800" u="none" strike="noStrike" dirty="0">
                          <a:effectLst/>
                        </a:rPr>
                        <a:t>(mm)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Streamflow (acre-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Great Salt Lake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326.7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536.4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1328023 (57%)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Weber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657.4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338634 (15%)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Jordan/Provo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563.9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509638 (22%)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West Desert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347.7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(Davis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135240 (6%)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565.6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2311434 (100%)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21" y="1417638"/>
            <a:ext cx="3286118" cy="47018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919" y="1607585"/>
            <a:ext cx="3494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Mean Annual Values 1949-2013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628144" y="5037017"/>
            <a:ext cx="44331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Precipitation from aggregation of PRISM data over each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Streamflow from multiple USGS gauges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0"/>
            <a:ext cx="8400194" cy="52453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05196"/>
          </a:xfrm>
        </p:spPr>
        <p:txBody>
          <a:bodyPr>
            <a:noAutofit/>
          </a:bodyPr>
          <a:lstStyle/>
          <a:p>
            <a:r>
              <a:rPr lang="en-US" sz="3200" dirty="0" smtClean="0"/>
              <a:t>Great Salt Lake Inputs (1949-2013)</a:t>
            </a:r>
            <a:endParaRPr lang="en-US" sz="32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46585" y="4915066"/>
            <a:ext cx="43107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5425" marR="0" lvl="0" indent="-2254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Adjustments to GSL inputs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5425" marR="0" lvl="0" indent="-225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West Desert pumping.  2.5 MAF removed 4/87 to 6/89.  27 months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5425" marR="0" lvl="0" indent="-225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200000 AF return from West Desert.  1/90 to 6/92.  30 months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5425" marR="0" lvl="0" indent="-225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Pond operations 5 months per year May – Sept with withdrawals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based on reported water use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and water rights.</a:t>
            </a:r>
            <a:endParaRPr lang="en-US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84730"/>
              </p:ext>
            </p:extLst>
          </p:nvPr>
        </p:nvGraphicFramePr>
        <p:xfrm>
          <a:off x="5452343" y="4827123"/>
          <a:ext cx="3437014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318"/>
                <a:gridCol w="1967696"/>
              </a:tblGrid>
              <a:tr h="166698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Precipitation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991,992 acre-</a:t>
                      </a:r>
                      <a:r>
                        <a:rPr lang="en-US" sz="1400" b="0" dirty="0" err="1" smtClean="0">
                          <a:solidFill>
                            <a:sysClr val="windowText" lastClr="000000"/>
                          </a:solidFill>
                        </a:rPr>
                        <a:t>ft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  (29%)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ysClr val="windowText" lastClr="000000"/>
                          </a:solidFill>
                        </a:rPr>
                        <a:t>Streamflow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2,311,435 acre-</a:t>
                      </a:r>
                      <a:r>
                        <a:rPr lang="en-US" sz="1400" b="0" dirty="0" err="1" smtClean="0">
                          <a:solidFill>
                            <a:sysClr val="windowText" lastClr="000000"/>
                          </a:solidFill>
                        </a:rPr>
                        <a:t>ft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 (69%)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Groundwater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75,000 acre-</a:t>
                      </a:r>
                      <a:r>
                        <a:rPr lang="en-US" sz="1400" b="0" dirty="0" err="1" smtClean="0">
                          <a:solidFill>
                            <a:sysClr val="windowText" lastClr="000000"/>
                          </a:solidFill>
                        </a:rPr>
                        <a:t>ft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 (2%)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Total Inflows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3,378,427 acre-</a:t>
                      </a:r>
                      <a:r>
                        <a:rPr lang="en-US" sz="1400" b="0" dirty="0" err="1" smtClean="0">
                          <a:solidFill>
                            <a:sysClr val="windowText" lastClr="000000"/>
                          </a:solidFill>
                        </a:rPr>
                        <a:t>ft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Net pumping</a:t>
                      </a:r>
                      <a:r>
                        <a:rPr lang="en-US" sz="1400" b="0" baseline="0" dirty="0" smtClean="0">
                          <a:solidFill>
                            <a:sysClr val="windowText" lastClr="000000"/>
                          </a:solidFill>
                        </a:rPr>
                        <a:t> and withdrawals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-132,060 acre </a:t>
                      </a:r>
                      <a:r>
                        <a:rPr lang="en-US" sz="1400" b="0" dirty="0" err="1" smtClean="0">
                          <a:solidFill>
                            <a:sysClr val="windowText" lastClr="000000"/>
                          </a:solidFill>
                        </a:rPr>
                        <a:t>ft</a:t>
                      </a:r>
                      <a:r>
                        <a:rPr lang="en-US" sz="1400" b="0" dirty="0" smtClean="0">
                          <a:solidFill>
                            <a:sysClr val="windowText" lastClr="000000"/>
                          </a:solidFill>
                        </a:rPr>
                        <a:t> (4%)</a:t>
                      </a:r>
                      <a:endParaRPr lang="en-US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4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471" y="1482298"/>
            <a:ext cx="5317129" cy="5317273"/>
          </a:xfrm>
          <a:prstGeom prst="rect">
            <a:avLst/>
          </a:prstGeom>
        </p:spPr>
      </p:pic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22238"/>
            <a:ext cx="8915400" cy="1020762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 smtClean="0"/>
              <a:t>Salinity dependent evaporation</a:t>
            </a:r>
            <a:endParaRPr lang="en-US" sz="4000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6099" y="1066800"/>
            <a:ext cx="82718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(Penman </a:t>
            </a:r>
            <a:r>
              <a:rPr lang="en-US" sz="2000" dirty="0" smtClean="0"/>
              <a:t>evaporation equation modified for </a:t>
            </a:r>
            <a:r>
              <a:rPr lang="en-US" sz="2000" dirty="0" smtClean="0"/>
              <a:t>salinity based on ion activity coefficients, Mohammed and Tarboton, </a:t>
            </a:r>
            <a:r>
              <a:rPr lang="en-US" sz="2000" dirty="0" smtClean="0"/>
              <a:t>2008)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1289</Words>
  <Application>Microsoft Office PowerPoint</Application>
  <PresentationFormat>On-screen Show (4:3)</PresentationFormat>
  <Paragraphs>265</Paragraphs>
  <Slides>25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Symbol</vt:lpstr>
      <vt:lpstr>Times New Roman</vt:lpstr>
      <vt:lpstr>Office Theme</vt:lpstr>
      <vt:lpstr>Equation</vt:lpstr>
      <vt:lpstr>Modeling the Hydrology of the Great Salt Lake: What makes the Great Salt Lake go up and down </vt:lpstr>
      <vt:lpstr>Outline</vt:lpstr>
      <vt:lpstr>How a closed basin (e.g. GSL works)</vt:lpstr>
      <vt:lpstr>PowerPoint Presentation</vt:lpstr>
      <vt:lpstr>Water Budget</vt:lpstr>
      <vt:lpstr>Bathymetry</vt:lpstr>
      <vt:lpstr>Great Salt Lake Precipitation and Streamflow</vt:lpstr>
      <vt:lpstr>Great Salt Lake Inputs (1949-2013)</vt:lpstr>
      <vt:lpstr>Salinity dependent evaporation</vt:lpstr>
      <vt:lpstr>PowerPoint Presentation</vt:lpstr>
      <vt:lpstr>What input is the lake level most sensitive to?</vt:lpstr>
      <vt:lpstr>How do changes in area and salinity affect evaporation volume</vt:lpstr>
      <vt:lpstr>What about salinity?</vt:lpstr>
      <vt:lpstr>Calculation of Salt Load</vt:lpstr>
      <vt:lpstr>Salt Loads</vt:lpstr>
      <vt:lpstr>Evaluating the impact of Mineral Evaporation Ponds on Lake Level</vt:lpstr>
      <vt:lpstr>Predictive Mass Balance Model</vt:lpstr>
      <vt:lpstr>Validation</vt:lpstr>
      <vt:lpstr>Validation</vt:lpstr>
      <vt:lpstr>Validation</vt:lpstr>
      <vt:lpstr>Future simulations</vt:lpstr>
      <vt:lpstr>100 resampled input simulations</vt:lpstr>
      <vt:lpstr>Evaluation of Expansion Pond Alternatives</vt:lpstr>
      <vt:lpstr>Great Salt Lake level predictions time series under different streamflow input change scenarios</vt:lpstr>
      <vt:lpstr>Conclusions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impacts of additional evaporation ponds on Great Salt Lake Water Surface Elevation</dc:title>
  <dc:creator>David Tarboton</dc:creator>
  <cp:lastModifiedBy>David Tarboton</cp:lastModifiedBy>
  <cp:revision>125</cp:revision>
  <cp:lastPrinted>2014-05-07T18:23:12Z</cp:lastPrinted>
  <dcterms:created xsi:type="dcterms:W3CDTF">2010-01-18T21:17:18Z</dcterms:created>
  <dcterms:modified xsi:type="dcterms:W3CDTF">2014-05-08T16:08:42Z</dcterms:modified>
</cp:coreProperties>
</file>