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61" r:id="rId3"/>
  </p:sldMasterIdLst>
  <p:notesMasterIdLst>
    <p:notesMasterId r:id="rId29"/>
  </p:notesMasterIdLst>
  <p:handoutMasterIdLst>
    <p:handoutMasterId r:id="rId30"/>
  </p:handoutMasterIdLst>
  <p:sldIdLst>
    <p:sldId id="256" r:id="rId4"/>
    <p:sldId id="283" r:id="rId5"/>
    <p:sldId id="285" r:id="rId6"/>
    <p:sldId id="257" r:id="rId7"/>
    <p:sldId id="267" r:id="rId8"/>
    <p:sldId id="258" r:id="rId9"/>
    <p:sldId id="268" r:id="rId10"/>
    <p:sldId id="260" r:id="rId11"/>
    <p:sldId id="287" r:id="rId12"/>
    <p:sldId id="288" r:id="rId13"/>
    <p:sldId id="264" r:id="rId14"/>
    <p:sldId id="265" r:id="rId15"/>
    <p:sldId id="269" r:id="rId16"/>
    <p:sldId id="270" r:id="rId17"/>
    <p:sldId id="280" r:id="rId18"/>
    <p:sldId id="281" r:id="rId19"/>
    <p:sldId id="271" r:id="rId20"/>
    <p:sldId id="272" r:id="rId21"/>
    <p:sldId id="273" r:id="rId22"/>
    <p:sldId id="274" r:id="rId23"/>
    <p:sldId id="277" r:id="rId24"/>
    <p:sldId id="278" r:id="rId25"/>
    <p:sldId id="279" r:id="rId26"/>
    <p:sldId id="282" r:id="rId27"/>
    <p:sldId id="286"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0066FF"/>
    <a:srgbClr val="00FF00"/>
    <a:srgbClr val="FBB8A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4660"/>
  </p:normalViewPr>
  <p:slideViewPr>
    <p:cSldViewPr snapToGrid="0">
      <p:cViewPr varScale="1">
        <p:scale>
          <a:sx n="106" d="100"/>
          <a:sy n="106" d="100"/>
        </p:scale>
        <p:origin x="3336"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90AAB00-43D7-4D20-B037-EF7B1F2D92A4}"/>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52227" name="Rectangle 3">
            <a:extLst>
              <a:ext uri="{FF2B5EF4-FFF2-40B4-BE49-F238E27FC236}">
                <a16:creationId xmlns:a16="http://schemas.microsoft.com/office/drawing/2014/main" id="{629C1753-6429-4FEA-AFDB-AB4975D229DA}"/>
              </a:ext>
            </a:extLst>
          </p:cNvPr>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52228" name="Rectangle 4">
            <a:extLst>
              <a:ext uri="{FF2B5EF4-FFF2-40B4-BE49-F238E27FC236}">
                <a16:creationId xmlns:a16="http://schemas.microsoft.com/office/drawing/2014/main" id="{63C2610E-EF4C-4A6F-8864-2FD7FE22C1FA}"/>
              </a:ext>
            </a:extLst>
          </p:cNvPr>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52229" name="Rectangle 5">
            <a:extLst>
              <a:ext uri="{FF2B5EF4-FFF2-40B4-BE49-F238E27FC236}">
                <a16:creationId xmlns:a16="http://schemas.microsoft.com/office/drawing/2014/main" id="{DF747677-1C2C-4489-96F8-01EACB63C51F}"/>
              </a:ext>
            </a:extLst>
          </p:cNvPr>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B57F0219-98D6-4062-8E25-B5D0FA2329E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F09F23F-5B98-4B29-8047-177E26A5E1EE}"/>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6867" name="Rectangle 3">
            <a:extLst>
              <a:ext uri="{FF2B5EF4-FFF2-40B4-BE49-F238E27FC236}">
                <a16:creationId xmlns:a16="http://schemas.microsoft.com/office/drawing/2014/main" id="{213F7146-2E0D-43AB-A9F7-D4ED085F2080}"/>
              </a:ext>
            </a:extLst>
          </p:cNvPr>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36868" name="Rectangle 4">
            <a:extLst>
              <a:ext uri="{FF2B5EF4-FFF2-40B4-BE49-F238E27FC236}">
                <a16:creationId xmlns:a16="http://schemas.microsoft.com/office/drawing/2014/main" id="{99A87B0D-D3CA-4763-B3F4-DD67D99D5F18}"/>
              </a:ext>
            </a:extLst>
          </p:cNvPr>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7A825F19-4EF7-4FE2-B2E3-600E7B914CDB}"/>
              </a:ext>
            </a:extLst>
          </p:cNvPr>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70" name="Rectangle 6">
            <a:extLst>
              <a:ext uri="{FF2B5EF4-FFF2-40B4-BE49-F238E27FC236}">
                <a16:creationId xmlns:a16="http://schemas.microsoft.com/office/drawing/2014/main" id="{31B2D1C8-C3BD-450C-A5C1-594C1212F72B}"/>
              </a:ext>
            </a:extLst>
          </p:cNvPr>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6871" name="Rectangle 7">
            <a:extLst>
              <a:ext uri="{FF2B5EF4-FFF2-40B4-BE49-F238E27FC236}">
                <a16:creationId xmlns:a16="http://schemas.microsoft.com/office/drawing/2014/main" id="{EBD6CC8B-94D6-4B81-8C4D-AC5CD5DBDCDF}"/>
              </a:ext>
            </a:extLst>
          </p:cNvPr>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0542B011-627D-4A16-B1A6-85713408E02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E328DF-D986-44A1-AE6B-B7FF67161FB5}"/>
              </a:ext>
            </a:extLst>
          </p:cNvPr>
          <p:cNvSpPr>
            <a:spLocks noGrp="1" noChangeArrowheads="1"/>
          </p:cNvSpPr>
          <p:nvPr>
            <p:ph type="sldNum" sz="quarter" idx="5"/>
          </p:nvPr>
        </p:nvSpPr>
        <p:spPr>
          <a:ln/>
        </p:spPr>
        <p:txBody>
          <a:bodyPr/>
          <a:lstStyle/>
          <a:p>
            <a:fld id="{3C917E35-1495-41DF-88A8-54FD666E76B4}" type="slidenum">
              <a:rPr lang="en-US" altLang="en-US"/>
              <a:pPr/>
              <a:t>11</a:t>
            </a:fld>
            <a:endParaRPr lang="en-US" altLang="en-US"/>
          </a:p>
        </p:txBody>
      </p:sp>
      <p:sp>
        <p:nvSpPr>
          <p:cNvPr id="37890" name="Rectangle 2">
            <a:extLst>
              <a:ext uri="{FF2B5EF4-FFF2-40B4-BE49-F238E27FC236}">
                <a16:creationId xmlns:a16="http://schemas.microsoft.com/office/drawing/2014/main" id="{50CEEE66-44AF-4FFA-AF26-D9CABAAEC84D}"/>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1A55445A-E8B3-4DE8-9142-EB5170F61A60}"/>
              </a:ext>
            </a:extLst>
          </p:cNvPr>
          <p:cNvSpPr>
            <a:spLocks noGrp="1" noChangeArrowheads="1"/>
          </p:cNvSpPr>
          <p:nvPr>
            <p:ph type="body" idx="1"/>
          </p:nvPr>
        </p:nvSpPr>
        <p:spPr/>
        <p:txBody>
          <a:bodyPr/>
          <a:lstStyle/>
          <a:p>
            <a:r>
              <a:rPr lang="en-US" altLang="en-US"/>
              <a:t>When we perform the whole time series we found that the dates are June15, November 15.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6A2F-27B4-4FD9-8CBC-CD45A41838E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D00CD6-D653-4519-BAB2-0A5D8A4BE14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2711EF-51D2-4310-92A3-AE032D37EE8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B77877-FE8E-4BB3-A7C2-E0D9683C147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CDF98E-4853-41A9-8FC2-2C914ECC073B}"/>
              </a:ext>
            </a:extLst>
          </p:cNvPr>
          <p:cNvSpPr>
            <a:spLocks noGrp="1"/>
          </p:cNvSpPr>
          <p:nvPr>
            <p:ph type="sldNum" sz="quarter" idx="12"/>
          </p:nvPr>
        </p:nvSpPr>
        <p:spPr/>
        <p:txBody>
          <a:bodyPr/>
          <a:lstStyle>
            <a:lvl1pPr>
              <a:defRPr/>
            </a:lvl1pPr>
          </a:lstStyle>
          <a:p>
            <a:fld id="{36A8B6FA-6CE6-48DA-942F-ED0CAB43317C}" type="slidenum">
              <a:rPr lang="en-US" altLang="en-US"/>
              <a:pPr/>
              <a:t>‹#›</a:t>
            </a:fld>
            <a:endParaRPr lang="en-US" altLang="en-US"/>
          </a:p>
        </p:txBody>
      </p:sp>
    </p:spTree>
    <p:extLst>
      <p:ext uri="{BB962C8B-B14F-4D97-AF65-F5344CB8AC3E}">
        <p14:creationId xmlns:p14="http://schemas.microsoft.com/office/powerpoint/2010/main" val="196939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D880-79CD-4711-9312-2819FBDD6B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8C5D3A-CBBB-49A0-B74F-5FB8A15B03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2A10C-3FE5-4F71-BE33-EADC4AC6D4D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4F3E7C-C403-4FF7-A645-3F975B22E9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BAEEB9F-A925-443A-991A-515D41AFC126}"/>
              </a:ext>
            </a:extLst>
          </p:cNvPr>
          <p:cNvSpPr>
            <a:spLocks noGrp="1"/>
          </p:cNvSpPr>
          <p:nvPr>
            <p:ph type="sldNum" sz="quarter" idx="12"/>
          </p:nvPr>
        </p:nvSpPr>
        <p:spPr/>
        <p:txBody>
          <a:bodyPr/>
          <a:lstStyle>
            <a:lvl1pPr>
              <a:defRPr/>
            </a:lvl1pPr>
          </a:lstStyle>
          <a:p>
            <a:fld id="{3DEAB614-35D2-4519-A0AD-B8A030C271B1}" type="slidenum">
              <a:rPr lang="en-US" altLang="en-US"/>
              <a:pPr/>
              <a:t>‹#›</a:t>
            </a:fld>
            <a:endParaRPr lang="en-US" altLang="en-US"/>
          </a:p>
        </p:txBody>
      </p:sp>
    </p:spTree>
    <p:extLst>
      <p:ext uri="{BB962C8B-B14F-4D97-AF65-F5344CB8AC3E}">
        <p14:creationId xmlns:p14="http://schemas.microsoft.com/office/powerpoint/2010/main" val="106196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54A56A-A4D6-42FD-80E1-DD0E7EED071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22F10F-5331-4083-ADC5-5C7795E8E106}"/>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AF6D3-D5BF-4BD5-A817-4DA46F5D056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E105E93-64BB-4725-879E-EF05BD615A7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3C859B6-3E83-4E2B-8B46-D0A8DCD137DF}"/>
              </a:ext>
            </a:extLst>
          </p:cNvPr>
          <p:cNvSpPr>
            <a:spLocks noGrp="1"/>
          </p:cNvSpPr>
          <p:nvPr>
            <p:ph type="sldNum" sz="quarter" idx="12"/>
          </p:nvPr>
        </p:nvSpPr>
        <p:spPr/>
        <p:txBody>
          <a:bodyPr/>
          <a:lstStyle>
            <a:lvl1pPr>
              <a:defRPr/>
            </a:lvl1pPr>
          </a:lstStyle>
          <a:p>
            <a:fld id="{C7738C57-8C8E-45CF-BF22-FDEA5E4C5558}" type="slidenum">
              <a:rPr lang="en-US" altLang="en-US"/>
              <a:pPr/>
              <a:t>‹#›</a:t>
            </a:fld>
            <a:endParaRPr lang="en-US" altLang="en-US"/>
          </a:p>
        </p:txBody>
      </p:sp>
    </p:spTree>
    <p:extLst>
      <p:ext uri="{BB962C8B-B14F-4D97-AF65-F5344CB8AC3E}">
        <p14:creationId xmlns:p14="http://schemas.microsoft.com/office/powerpoint/2010/main" val="45336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10D19-0F05-4F40-9CB2-0ED29CB0A1C9}"/>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A13E24-9C9E-47A5-96A7-0A164C50BFAB}"/>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0DAB82-120C-41EA-8A9F-88DBB6346301}"/>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6F659413-6269-44BC-8DD9-FADA734FD228}"/>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2DEEC48-67A3-492A-B76D-0E7E764E326C}"/>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D7252104-FEBA-4378-B5EB-830DE82CF925}"/>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57E6B61C-EFAC-453A-8C62-63855E09F18C}"/>
              </a:ext>
            </a:extLst>
          </p:cNvPr>
          <p:cNvSpPr>
            <a:spLocks noGrp="1"/>
          </p:cNvSpPr>
          <p:nvPr>
            <p:ph type="sldNum" sz="quarter" idx="12"/>
          </p:nvPr>
        </p:nvSpPr>
        <p:spPr>
          <a:xfrm>
            <a:off x="6553200" y="6245225"/>
            <a:ext cx="2133600" cy="476250"/>
          </a:xfrm>
        </p:spPr>
        <p:txBody>
          <a:bodyPr/>
          <a:lstStyle>
            <a:lvl1pPr>
              <a:defRPr/>
            </a:lvl1pPr>
          </a:lstStyle>
          <a:p>
            <a:fld id="{D2FC2882-5533-4A3C-8BC5-F5E120E9AA40}" type="slidenum">
              <a:rPr lang="en-US" altLang="en-US"/>
              <a:pPr/>
              <a:t>‹#›</a:t>
            </a:fld>
            <a:endParaRPr lang="en-US" altLang="en-US"/>
          </a:p>
        </p:txBody>
      </p:sp>
    </p:spTree>
    <p:extLst>
      <p:ext uri="{BB962C8B-B14F-4D97-AF65-F5344CB8AC3E}">
        <p14:creationId xmlns:p14="http://schemas.microsoft.com/office/powerpoint/2010/main" val="1430369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00D0-BA66-4FBC-97C8-D545687F37F4}"/>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B73C24-0D42-413C-BFD5-ED3DDEEF0484}"/>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EDCE6B-8624-431C-9D7B-9CB671D778F1}"/>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C22243-047D-44E4-8E56-4616267BC0E9}"/>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363F5CA-AC20-4772-9CA7-555F009C753C}"/>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34A8212-58D9-448C-8278-356199AA2E1B}"/>
              </a:ext>
            </a:extLst>
          </p:cNvPr>
          <p:cNvSpPr>
            <a:spLocks noGrp="1"/>
          </p:cNvSpPr>
          <p:nvPr>
            <p:ph type="sldNum" sz="quarter" idx="12"/>
          </p:nvPr>
        </p:nvSpPr>
        <p:spPr>
          <a:xfrm>
            <a:off x="6553200" y="6245225"/>
            <a:ext cx="2133600" cy="476250"/>
          </a:xfrm>
        </p:spPr>
        <p:txBody>
          <a:bodyPr/>
          <a:lstStyle>
            <a:lvl1pPr>
              <a:defRPr/>
            </a:lvl1pPr>
          </a:lstStyle>
          <a:p>
            <a:fld id="{0BEDFCA0-1564-4FC7-A648-49470210DC81}" type="slidenum">
              <a:rPr lang="en-US" altLang="en-US"/>
              <a:pPr/>
              <a:t>‹#›</a:t>
            </a:fld>
            <a:endParaRPr lang="en-US" altLang="en-US"/>
          </a:p>
        </p:txBody>
      </p:sp>
    </p:spTree>
    <p:extLst>
      <p:ext uri="{BB962C8B-B14F-4D97-AF65-F5344CB8AC3E}">
        <p14:creationId xmlns:p14="http://schemas.microsoft.com/office/powerpoint/2010/main" val="3949911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CE39-4C68-496E-9FE7-A5960DB4E512}"/>
              </a:ext>
            </a:extLst>
          </p:cNvPr>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AED8919-9437-410A-834C-F6ED564F2453}"/>
              </a:ext>
            </a:extLst>
          </p:cNvPr>
          <p:cNvSpPr>
            <a:spLocks noGrp="1"/>
          </p:cNvSpPr>
          <p:nvPr>
            <p:ph sz="quarter" idx="1"/>
          </p:nvPr>
        </p:nvSpPr>
        <p:spPr>
          <a:xfrm>
            <a:off x="457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0FB6A6-0629-4612-A59F-B5D9077F082C}"/>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5558612C-2F67-42D1-B21B-7FD0D361BE10}"/>
              </a:ext>
            </a:extLst>
          </p:cNvPr>
          <p:cNvSpPr>
            <a:spLocks noGrp="1"/>
          </p:cNvSpPr>
          <p:nvPr>
            <p:ph sz="quarter" idx="3"/>
          </p:nvPr>
        </p:nvSpPr>
        <p:spPr>
          <a:xfrm>
            <a:off x="457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D56EE2BA-E39E-42DD-9410-B7D6E006C9BF}"/>
              </a:ext>
            </a:extLst>
          </p:cNvPr>
          <p:cNvSpPr>
            <a:spLocks noGrp="1"/>
          </p:cNvSpPr>
          <p:nvPr>
            <p:ph sz="quarter" idx="4"/>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79726-AA2C-4183-A724-158C1240378C}"/>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6E50F41-2EF5-4D1C-AB4C-1F1058D4EFA9}"/>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7779285-0F10-4756-A282-E076C7577F1A}"/>
              </a:ext>
            </a:extLst>
          </p:cNvPr>
          <p:cNvSpPr>
            <a:spLocks noGrp="1"/>
          </p:cNvSpPr>
          <p:nvPr>
            <p:ph type="sldNum" sz="quarter" idx="12"/>
          </p:nvPr>
        </p:nvSpPr>
        <p:spPr>
          <a:xfrm>
            <a:off x="6553200" y="6245225"/>
            <a:ext cx="2133600" cy="476250"/>
          </a:xfrm>
        </p:spPr>
        <p:txBody>
          <a:bodyPr/>
          <a:lstStyle>
            <a:lvl1pPr>
              <a:defRPr/>
            </a:lvl1pPr>
          </a:lstStyle>
          <a:p>
            <a:fld id="{5DE7E25F-E676-4918-BA80-36A46282980D}" type="slidenum">
              <a:rPr lang="en-US" altLang="en-US"/>
              <a:pPr/>
              <a:t>‹#›</a:t>
            </a:fld>
            <a:endParaRPr lang="en-US" altLang="en-US"/>
          </a:p>
        </p:txBody>
      </p:sp>
    </p:spTree>
    <p:extLst>
      <p:ext uri="{BB962C8B-B14F-4D97-AF65-F5344CB8AC3E}">
        <p14:creationId xmlns:p14="http://schemas.microsoft.com/office/powerpoint/2010/main" val="1339086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554" name="Line 2">
            <a:extLst>
              <a:ext uri="{FF2B5EF4-FFF2-40B4-BE49-F238E27FC236}">
                <a16:creationId xmlns:a16="http://schemas.microsoft.com/office/drawing/2014/main" id="{D3C6D68C-6F1E-448E-A942-7553FC220FD6}"/>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5" name="Rectangle 3">
            <a:extLst>
              <a:ext uri="{FF2B5EF4-FFF2-40B4-BE49-F238E27FC236}">
                <a16:creationId xmlns:a16="http://schemas.microsoft.com/office/drawing/2014/main" id="{7ABD9CC6-4B2B-40A0-83D8-67161A690ECB}"/>
              </a:ext>
            </a:extLst>
          </p:cNvPr>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23556" name="Rectangle 4">
            <a:extLst>
              <a:ext uri="{FF2B5EF4-FFF2-40B4-BE49-F238E27FC236}">
                <a16:creationId xmlns:a16="http://schemas.microsoft.com/office/drawing/2014/main" id="{8D686CA9-A4D4-4512-9CD4-4754108B9F50}"/>
              </a:ext>
            </a:extLst>
          </p:cNvPr>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en-US" altLang="en-US" noProof="0"/>
              <a:t>Click to edit Master subtitle style</a:t>
            </a:r>
          </a:p>
        </p:txBody>
      </p:sp>
      <p:sp>
        <p:nvSpPr>
          <p:cNvPr id="23557" name="Rectangle 5">
            <a:extLst>
              <a:ext uri="{FF2B5EF4-FFF2-40B4-BE49-F238E27FC236}">
                <a16:creationId xmlns:a16="http://schemas.microsoft.com/office/drawing/2014/main" id="{E0DBEF7E-B004-448F-B0CD-2FBFB04EC3E9}"/>
              </a:ext>
            </a:extLst>
          </p:cNvPr>
          <p:cNvSpPr>
            <a:spLocks noGrp="1" noChangeArrowheads="1"/>
          </p:cNvSpPr>
          <p:nvPr>
            <p:ph type="dt" sz="half" idx="2"/>
          </p:nvPr>
        </p:nvSpPr>
        <p:spPr/>
        <p:txBody>
          <a:bodyPr/>
          <a:lstStyle>
            <a:lvl1pPr>
              <a:defRPr/>
            </a:lvl1pPr>
          </a:lstStyle>
          <a:p>
            <a:endParaRPr lang="en-US" altLang="en-US"/>
          </a:p>
        </p:txBody>
      </p:sp>
      <p:sp>
        <p:nvSpPr>
          <p:cNvPr id="23558" name="Rectangle 6">
            <a:extLst>
              <a:ext uri="{FF2B5EF4-FFF2-40B4-BE49-F238E27FC236}">
                <a16:creationId xmlns:a16="http://schemas.microsoft.com/office/drawing/2014/main" id="{14713EDB-BA48-455F-A2CF-F8A75713C4BB}"/>
              </a:ext>
            </a:extLst>
          </p:cNvPr>
          <p:cNvSpPr>
            <a:spLocks noGrp="1" noChangeArrowheads="1"/>
          </p:cNvSpPr>
          <p:nvPr>
            <p:ph type="ftr" sz="quarter" idx="3"/>
          </p:nvPr>
        </p:nvSpPr>
        <p:spPr/>
        <p:txBody>
          <a:bodyPr/>
          <a:lstStyle>
            <a:lvl1pPr>
              <a:defRPr/>
            </a:lvl1pPr>
          </a:lstStyle>
          <a:p>
            <a:endParaRPr lang="en-US" altLang="en-US"/>
          </a:p>
        </p:txBody>
      </p:sp>
      <p:sp>
        <p:nvSpPr>
          <p:cNvPr id="23559" name="Rectangle 7">
            <a:extLst>
              <a:ext uri="{FF2B5EF4-FFF2-40B4-BE49-F238E27FC236}">
                <a16:creationId xmlns:a16="http://schemas.microsoft.com/office/drawing/2014/main" id="{12FB8B06-C553-4F6C-9C89-DD55849B6B36}"/>
              </a:ext>
            </a:extLst>
          </p:cNvPr>
          <p:cNvSpPr>
            <a:spLocks noGrp="1" noChangeArrowheads="1"/>
          </p:cNvSpPr>
          <p:nvPr>
            <p:ph type="sldNum" sz="quarter" idx="4"/>
          </p:nvPr>
        </p:nvSpPr>
        <p:spPr/>
        <p:txBody>
          <a:bodyPr/>
          <a:lstStyle>
            <a:lvl1pPr>
              <a:defRPr/>
            </a:lvl1pPr>
          </a:lstStyle>
          <a:p>
            <a:fld id="{62CCC1CA-2CF9-448D-84B1-247A7187B3CD}" type="slidenum">
              <a:rPr lang="en-US" altLang="en-US"/>
              <a:pPr/>
              <a:t>‹#›</a:t>
            </a:fld>
            <a:endParaRPr lang="en-US" altLang="en-US"/>
          </a:p>
        </p:txBody>
      </p:sp>
      <p:grpSp>
        <p:nvGrpSpPr>
          <p:cNvPr id="23560" name="Group 8">
            <a:extLst>
              <a:ext uri="{FF2B5EF4-FFF2-40B4-BE49-F238E27FC236}">
                <a16:creationId xmlns:a16="http://schemas.microsoft.com/office/drawing/2014/main" id="{D9E61053-49CC-4BEC-A5E2-5DEB60FBC01A}"/>
              </a:ext>
            </a:extLst>
          </p:cNvPr>
          <p:cNvGrpSpPr>
            <a:grpSpLocks/>
          </p:cNvGrpSpPr>
          <p:nvPr/>
        </p:nvGrpSpPr>
        <p:grpSpPr bwMode="auto">
          <a:xfrm>
            <a:off x="7493000" y="2992438"/>
            <a:ext cx="1338263" cy="2189162"/>
            <a:chOff x="4704" y="1885"/>
            <a:chExt cx="843" cy="1379"/>
          </a:xfrm>
        </p:grpSpPr>
        <p:sp>
          <p:nvSpPr>
            <p:cNvPr id="23561" name="Oval 9">
              <a:extLst>
                <a:ext uri="{FF2B5EF4-FFF2-40B4-BE49-F238E27FC236}">
                  <a16:creationId xmlns:a16="http://schemas.microsoft.com/office/drawing/2014/main" id="{3CE30026-9E0C-4082-996F-4A687DD5F129}"/>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2" name="Oval 10">
              <a:extLst>
                <a:ext uri="{FF2B5EF4-FFF2-40B4-BE49-F238E27FC236}">
                  <a16:creationId xmlns:a16="http://schemas.microsoft.com/office/drawing/2014/main" id="{C625E280-256A-4B6E-A4B9-4DA6489C9D04}"/>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3" name="Oval 11">
              <a:extLst>
                <a:ext uri="{FF2B5EF4-FFF2-40B4-BE49-F238E27FC236}">
                  <a16:creationId xmlns:a16="http://schemas.microsoft.com/office/drawing/2014/main" id="{DAF3FC08-C916-49DA-83F1-1986C2DEA516}"/>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4" name="Oval 12">
              <a:extLst>
                <a:ext uri="{FF2B5EF4-FFF2-40B4-BE49-F238E27FC236}">
                  <a16:creationId xmlns:a16="http://schemas.microsoft.com/office/drawing/2014/main" id="{79610360-562A-469B-A02A-19850DCBD800}"/>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Oval 13">
              <a:extLst>
                <a:ext uri="{FF2B5EF4-FFF2-40B4-BE49-F238E27FC236}">
                  <a16:creationId xmlns:a16="http://schemas.microsoft.com/office/drawing/2014/main" id="{FDE29001-1281-4B02-910A-6707589DF723}"/>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6" name="Oval 14">
              <a:extLst>
                <a:ext uri="{FF2B5EF4-FFF2-40B4-BE49-F238E27FC236}">
                  <a16:creationId xmlns:a16="http://schemas.microsoft.com/office/drawing/2014/main" id="{7C684B51-B357-467C-B3B5-0BF624C641BB}"/>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7" name="Oval 15">
              <a:extLst>
                <a:ext uri="{FF2B5EF4-FFF2-40B4-BE49-F238E27FC236}">
                  <a16:creationId xmlns:a16="http://schemas.microsoft.com/office/drawing/2014/main" id="{F1BE2403-0A13-4C1F-85F5-7EB909E326EF}"/>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Oval 16">
              <a:extLst>
                <a:ext uri="{FF2B5EF4-FFF2-40B4-BE49-F238E27FC236}">
                  <a16:creationId xmlns:a16="http://schemas.microsoft.com/office/drawing/2014/main" id="{2BD2E7B6-DA16-4BFF-9115-5EE95E0E675C}"/>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9" name="Oval 17">
              <a:extLst>
                <a:ext uri="{FF2B5EF4-FFF2-40B4-BE49-F238E27FC236}">
                  <a16:creationId xmlns:a16="http://schemas.microsoft.com/office/drawing/2014/main" id="{489CDD9B-0F46-4EBC-8D1B-548894BC933F}"/>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0" name="Oval 18">
              <a:extLst>
                <a:ext uri="{FF2B5EF4-FFF2-40B4-BE49-F238E27FC236}">
                  <a16:creationId xmlns:a16="http://schemas.microsoft.com/office/drawing/2014/main" id="{9227A9E6-449F-4BBA-A9D6-43A0B7EB5144}"/>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1" name="Oval 19">
              <a:extLst>
                <a:ext uri="{FF2B5EF4-FFF2-40B4-BE49-F238E27FC236}">
                  <a16:creationId xmlns:a16="http://schemas.microsoft.com/office/drawing/2014/main" id="{57682E6A-6CEE-4390-A81B-8C30B0BFE560}"/>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Oval 20">
              <a:extLst>
                <a:ext uri="{FF2B5EF4-FFF2-40B4-BE49-F238E27FC236}">
                  <a16:creationId xmlns:a16="http://schemas.microsoft.com/office/drawing/2014/main" id="{EEBE5ADD-2B40-4A52-AEFD-36A1BA3771DB}"/>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3" name="Oval 21">
              <a:extLst>
                <a:ext uri="{FF2B5EF4-FFF2-40B4-BE49-F238E27FC236}">
                  <a16:creationId xmlns:a16="http://schemas.microsoft.com/office/drawing/2014/main" id="{FFA3FE75-9E41-433F-AE45-DAFEADFEAE53}"/>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4" name="Oval 22">
              <a:extLst>
                <a:ext uri="{FF2B5EF4-FFF2-40B4-BE49-F238E27FC236}">
                  <a16:creationId xmlns:a16="http://schemas.microsoft.com/office/drawing/2014/main" id="{D47A0582-DAB9-48E2-9C3D-A68D5BAD82BD}"/>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5" name="Oval 23">
              <a:extLst>
                <a:ext uri="{FF2B5EF4-FFF2-40B4-BE49-F238E27FC236}">
                  <a16:creationId xmlns:a16="http://schemas.microsoft.com/office/drawing/2014/main" id="{6F5ABE71-F971-48B3-8847-C1184BF51BF7}"/>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6" name="Oval 24">
              <a:extLst>
                <a:ext uri="{FF2B5EF4-FFF2-40B4-BE49-F238E27FC236}">
                  <a16:creationId xmlns:a16="http://schemas.microsoft.com/office/drawing/2014/main" id="{81452486-8032-4625-9275-09F963B8072A}"/>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7" name="Oval 25">
              <a:extLst>
                <a:ext uri="{FF2B5EF4-FFF2-40B4-BE49-F238E27FC236}">
                  <a16:creationId xmlns:a16="http://schemas.microsoft.com/office/drawing/2014/main" id="{8E64E68D-A124-4C75-93F9-D025B7242D88}"/>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8" name="Oval 26">
              <a:extLst>
                <a:ext uri="{FF2B5EF4-FFF2-40B4-BE49-F238E27FC236}">
                  <a16:creationId xmlns:a16="http://schemas.microsoft.com/office/drawing/2014/main" id="{19D3451E-2CFF-4D7C-9B90-70B8D7263ED3}"/>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9" name="Oval 27">
              <a:extLst>
                <a:ext uri="{FF2B5EF4-FFF2-40B4-BE49-F238E27FC236}">
                  <a16:creationId xmlns:a16="http://schemas.microsoft.com/office/drawing/2014/main" id="{FC642E71-DE7E-4C97-9CEA-BAC280BBE00F}"/>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0" name="Oval 28">
              <a:extLst>
                <a:ext uri="{FF2B5EF4-FFF2-40B4-BE49-F238E27FC236}">
                  <a16:creationId xmlns:a16="http://schemas.microsoft.com/office/drawing/2014/main" id="{713A7E39-0386-4129-83A9-EA478AE9877D}"/>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1" name="Oval 29">
              <a:extLst>
                <a:ext uri="{FF2B5EF4-FFF2-40B4-BE49-F238E27FC236}">
                  <a16:creationId xmlns:a16="http://schemas.microsoft.com/office/drawing/2014/main" id="{FF759F6C-007F-4F15-B9FA-0CCE9E45A952}"/>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2" name="Oval 30">
              <a:extLst>
                <a:ext uri="{FF2B5EF4-FFF2-40B4-BE49-F238E27FC236}">
                  <a16:creationId xmlns:a16="http://schemas.microsoft.com/office/drawing/2014/main" id="{5EBBE739-9FB6-40DD-BF94-9BFF925FFE74}"/>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Oval 31">
              <a:extLst>
                <a:ext uri="{FF2B5EF4-FFF2-40B4-BE49-F238E27FC236}">
                  <a16:creationId xmlns:a16="http://schemas.microsoft.com/office/drawing/2014/main" id="{D3F36224-BFEE-415B-9295-FB8A263DBE13}"/>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4" name="Oval 32">
              <a:extLst>
                <a:ext uri="{FF2B5EF4-FFF2-40B4-BE49-F238E27FC236}">
                  <a16:creationId xmlns:a16="http://schemas.microsoft.com/office/drawing/2014/main" id="{ED29B546-F9EF-4D17-857E-27C42B896613}"/>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5" name="Oval 33">
              <a:extLst>
                <a:ext uri="{FF2B5EF4-FFF2-40B4-BE49-F238E27FC236}">
                  <a16:creationId xmlns:a16="http://schemas.microsoft.com/office/drawing/2014/main" id="{6AC0950B-1B69-4070-8922-0F74921BDA7B}"/>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6" name="Oval 34">
              <a:extLst>
                <a:ext uri="{FF2B5EF4-FFF2-40B4-BE49-F238E27FC236}">
                  <a16:creationId xmlns:a16="http://schemas.microsoft.com/office/drawing/2014/main" id="{2E2E4DDF-0D60-4506-AF4F-141754665409}"/>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7" name="Oval 35">
              <a:extLst>
                <a:ext uri="{FF2B5EF4-FFF2-40B4-BE49-F238E27FC236}">
                  <a16:creationId xmlns:a16="http://schemas.microsoft.com/office/drawing/2014/main" id="{A332092C-407F-47A7-A5AB-A05C72524F88}"/>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8" name="Oval 36">
              <a:extLst>
                <a:ext uri="{FF2B5EF4-FFF2-40B4-BE49-F238E27FC236}">
                  <a16:creationId xmlns:a16="http://schemas.microsoft.com/office/drawing/2014/main" id="{2764391D-681B-498F-B426-02DE7087CB4B}"/>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9" name="Oval 37">
              <a:extLst>
                <a:ext uri="{FF2B5EF4-FFF2-40B4-BE49-F238E27FC236}">
                  <a16:creationId xmlns:a16="http://schemas.microsoft.com/office/drawing/2014/main" id="{C7385215-CE48-4066-B8A0-C3764DE39F0F}"/>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0" name="Oval 38">
              <a:extLst>
                <a:ext uri="{FF2B5EF4-FFF2-40B4-BE49-F238E27FC236}">
                  <a16:creationId xmlns:a16="http://schemas.microsoft.com/office/drawing/2014/main" id="{5414D2D0-06A0-43B9-B502-9C5675E1DBDA}"/>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1" name="Oval 39">
              <a:extLst>
                <a:ext uri="{FF2B5EF4-FFF2-40B4-BE49-F238E27FC236}">
                  <a16:creationId xmlns:a16="http://schemas.microsoft.com/office/drawing/2014/main" id="{939CDCFA-12ED-4AFC-A259-6DA6B1F88823}"/>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92" name="Line 40">
            <a:extLst>
              <a:ext uri="{FF2B5EF4-FFF2-40B4-BE49-F238E27FC236}">
                <a16:creationId xmlns:a16="http://schemas.microsoft.com/office/drawing/2014/main" id="{B1E502BF-5291-40A1-A173-E10CC7239D6B}"/>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641D-FE27-4486-90EF-303F84B33E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A3390-7234-4308-928A-32C485CEF2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BE01B-D3DC-459C-8818-0F3DE525BFB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59EF3D5-A28F-40D9-8DFD-638B1137E6B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0324D7-B927-41B8-82DF-35748150CC70}"/>
              </a:ext>
            </a:extLst>
          </p:cNvPr>
          <p:cNvSpPr>
            <a:spLocks noGrp="1"/>
          </p:cNvSpPr>
          <p:nvPr>
            <p:ph type="sldNum" sz="quarter" idx="12"/>
          </p:nvPr>
        </p:nvSpPr>
        <p:spPr/>
        <p:txBody>
          <a:bodyPr/>
          <a:lstStyle>
            <a:lvl1pPr>
              <a:defRPr/>
            </a:lvl1pPr>
          </a:lstStyle>
          <a:p>
            <a:fld id="{548DD9F4-540D-4DC9-A270-4C0D2ABF3A67}" type="slidenum">
              <a:rPr lang="en-US" altLang="en-US"/>
              <a:pPr/>
              <a:t>‹#›</a:t>
            </a:fld>
            <a:endParaRPr lang="en-US" altLang="en-US"/>
          </a:p>
        </p:txBody>
      </p:sp>
    </p:spTree>
    <p:extLst>
      <p:ext uri="{BB962C8B-B14F-4D97-AF65-F5344CB8AC3E}">
        <p14:creationId xmlns:p14="http://schemas.microsoft.com/office/powerpoint/2010/main" val="241265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7CCD-0DE2-4C95-A94C-00F38964252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F44016-AD97-40CF-AA07-580C425A6BF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30EC0BE-5E03-4CB9-A75D-90A723BDFE1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0B3C39-AB96-4FA0-A4E4-654B179B58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F0878D-08E5-4C5E-804A-C4CB4833D2C9}"/>
              </a:ext>
            </a:extLst>
          </p:cNvPr>
          <p:cNvSpPr>
            <a:spLocks noGrp="1"/>
          </p:cNvSpPr>
          <p:nvPr>
            <p:ph type="sldNum" sz="quarter" idx="12"/>
          </p:nvPr>
        </p:nvSpPr>
        <p:spPr/>
        <p:txBody>
          <a:bodyPr/>
          <a:lstStyle>
            <a:lvl1pPr>
              <a:defRPr/>
            </a:lvl1pPr>
          </a:lstStyle>
          <a:p>
            <a:fld id="{C7D16AF4-DA16-4123-A42A-DE0392EA651F}" type="slidenum">
              <a:rPr lang="en-US" altLang="en-US"/>
              <a:pPr/>
              <a:t>‹#›</a:t>
            </a:fld>
            <a:endParaRPr lang="en-US" altLang="en-US"/>
          </a:p>
        </p:txBody>
      </p:sp>
    </p:spTree>
    <p:extLst>
      <p:ext uri="{BB962C8B-B14F-4D97-AF65-F5344CB8AC3E}">
        <p14:creationId xmlns:p14="http://schemas.microsoft.com/office/powerpoint/2010/main" val="3498174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25B4-6AD4-4795-8ACC-00A8581129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30978-56B6-41F0-BB5F-5878EC7F0DD8}"/>
              </a:ext>
            </a:extLst>
          </p:cNvPr>
          <p:cNvSpPr>
            <a:spLocks noGrp="1"/>
          </p:cNvSpPr>
          <p:nvPr>
            <p:ph sz="half" idx="1"/>
          </p:nvPr>
        </p:nvSpPr>
        <p:spPr>
          <a:xfrm>
            <a:off x="457200" y="1719263"/>
            <a:ext cx="40386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6A9BB-9A2C-4425-A80E-7B6E8A49D56D}"/>
              </a:ext>
            </a:extLst>
          </p:cNvPr>
          <p:cNvSpPr>
            <a:spLocks noGrp="1"/>
          </p:cNvSpPr>
          <p:nvPr>
            <p:ph sz="half" idx="2"/>
          </p:nvPr>
        </p:nvSpPr>
        <p:spPr>
          <a:xfrm>
            <a:off x="4648200" y="1719263"/>
            <a:ext cx="40386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53E9E4-3013-4B8A-B7A0-A94CF9CB974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F4EF247-7B84-45E3-B3D2-DA08D98AE61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872BACD-AE4E-441D-93F5-2BCC707DFF20}"/>
              </a:ext>
            </a:extLst>
          </p:cNvPr>
          <p:cNvSpPr>
            <a:spLocks noGrp="1"/>
          </p:cNvSpPr>
          <p:nvPr>
            <p:ph type="sldNum" sz="quarter" idx="12"/>
          </p:nvPr>
        </p:nvSpPr>
        <p:spPr/>
        <p:txBody>
          <a:bodyPr/>
          <a:lstStyle>
            <a:lvl1pPr>
              <a:defRPr/>
            </a:lvl1pPr>
          </a:lstStyle>
          <a:p>
            <a:fld id="{48C0BFC4-9550-436B-81F4-5A8EA2586615}" type="slidenum">
              <a:rPr lang="en-US" altLang="en-US"/>
              <a:pPr/>
              <a:t>‹#›</a:t>
            </a:fld>
            <a:endParaRPr lang="en-US" altLang="en-US"/>
          </a:p>
        </p:txBody>
      </p:sp>
    </p:spTree>
    <p:extLst>
      <p:ext uri="{BB962C8B-B14F-4D97-AF65-F5344CB8AC3E}">
        <p14:creationId xmlns:p14="http://schemas.microsoft.com/office/powerpoint/2010/main" val="3285366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7EB7-AC50-4A04-98DD-9C8D67BD716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C4AE95-5505-4362-B58D-D7F9EBF8472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D9FC84-4BFF-491D-B2F7-95410A7F815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671664-8A9C-4E20-8081-B24E610C695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759A13-4B3A-4EB1-B815-B0324DFF8EA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6654BB-ABD8-4A48-B269-D1FF2B63CD3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E8803BF-A5A2-4152-8C67-4E28F2E9365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21003BC-2AFE-43BB-9130-279229FA0B87}"/>
              </a:ext>
            </a:extLst>
          </p:cNvPr>
          <p:cNvSpPr>
            <a:spLocks noGrp="1"/>
          </p:cNvSpPr>
          <p:nvPr>
            <p:ph type="sldNum" sz="quarter" idx="12"/>
          </p:nvPr>
        </p:nvSpPr>
        <p:spPr/>
        <p:txBody>
          <a:bodyPr/>
          <a:lstStyle>
            <a:lvl1pPr>
              <a:defRPr/>
            </a:lvl1pPr>
          </a:lstStyle>
          <a:p>
            <a:fld id="{6C4768F0-FECD-440A-8CF5-02CA09DEB55B}" type="slidenum">
              <a:rPr lang="en-US" altLang="en-US"/>
              <a:pPr/>
              <a:t>‹#›</a:t>
            </a:fld>
            <a:endParaRPr lang="en-US" altLang="en-US"/>
          </a:p>
        </p:txBody>
      </p:sp>
    </p:spTree>
    <p:extLst>
      <p:ext uri="{BB962C8B-B14F-4D97-AF65-F5344CB8AC3E}">
        <p14:creationId xmlns:p14="http://schemas.microsoft.com/office/powerpoint/2010/main" val="271114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3B403-F375-47F2-B510-D3263E753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1C7AE-ABE1-44CF-91FD-58C6B8B5A1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28801-C133-459B-8B71-655F230F66D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5111B0-0406-4F9D-A663-98BF4CD91E5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D650BBA-DBA3-43C3-A967-0F4B2AA04991}"/>
              </a:ext>
            </a:extLst>
          </p:cNvPr>
          <p:cNvSpPr>
            <a:spLocks noGrp="1"/>
          </p:cNvSpPr>
          <p:nvPr>
            <p:ph type="sldNum" sz="quarter" idx="12"/>
          </p:nvPr>
        </p:nvSpPr>
        <p:spPr/>
        <p:txBody>
          <a:bodyPr/>
          <a:lstStyle>
            <a:lvl1pPr>
              <a:defRPr/>
            </a:lvl1pPr>
          </a:lstStyle>
          <a:p>
            <a:fld id="{5C4F9492-3CF2-4F10-A041-D7C224CB7939}" type="slidenum">
              <a:rPr lang="en-US" altLang="en-US"/>
              <a:pPr/>
              <a:t>‹#›</a:t>
            </a:fld>
            <a:endParaRPr lang="en-US" altLang="en-US"/>
          </a:p>
        </p:txBody>
      </p:sp>
    </p:spTree>
    <p:extLst>
      <p:ext uri="{BB962C8B-B14F-4D97-AF65-F5344CB8AC3E}">
        <p14:creationId xmlns:p14="http://schemas.microsoft.com/office/powerpoint/2010/main" val="2475897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1CF28-9689-438A-ABCB-1E7CB9354E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B5A556-5DC5-4722-BC65-620FA3D9A7E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9120344-9A0D-4E98-AB68-9579818A1AF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6A82896-3F14-4F85-8460-424A56FF2B6B}"/>
              </a:ext>
            </a:extLst>
          </p:cNvPr>
          <p:cNvSpPr>
            <a:spLocks noGrp="1"/>
          </p:cNvSpPr>
          <p:nvPr>
            <p:ph type="sldNum" sz="quarter" idx="12"/>
          </p:nvPr>
        </p:nvSpPr>
        <p:spPr/>
        <p:txBody>
          <a:bodyPr/>
          <a:lstStyle>
            <a:lvl1pPr>
              <a:defRPr/>
            </a:lvl1pPr>
          </a:lstStyle>
          <a:p>
            <a:fld id="{A6C38E11-C2C2-4500-AF1E-8B3DBE94E548}" type="slidenum">
              <a:rPr lang="en-US" altLang="en-US"/>
              <a:pPr/>
              <a:t>‹#›</a:t>
            </a:fld>
            <a:endParaRPr lang="en-US" altLang="en-US"/>
          </a:p>
        </p:txBody>
      </p:sp>
    </p:spTree>
    <p:extLst>
      <p:ext uri="{BB962C8B-B14F-4D97-AF65-F5344CB8AC3E}">
        <p14:creationId xmlns:p14="http://schemas.microsoft.com/office/powerpoint/2010/main" val="378235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C1FDD-5E8A-48FD-B15B-819B64FA5FA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B74D8DD-8A0E-40CE-BACE-E0703486667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11DFBCC-60C3-4F27-875C-F9D603A1677D}"/>
              </a:ext>
            </a:extLst>
          </p:cNvPr>
          <p:cNvSpPr>
            <a:spLocks noGrp="1"/>
          </p:cNvSpPr>
          <p:nvPr>
            <p:ph type="sldNum" sz="quarter" idx="12"/>
          </p:nvPr>
        </p:nvSpPr>
        <p:spPr/>
        <p:txBody>
          <a:bodyPr/>
          <a:lstStyle>
            <a:lvl1pPr>
              <a:defRPr/>
            </a:lvl1pPr>
          </a:lstStyle>
          <a:p>
            <a:fld id="{342EF23B-2200-49A7-8C7B-E361F6C60255}" type="slidenum">
              <a:rPr lang="en-US" altLang="en-US"/>
              <a:pPr/>
              <a:t>‹#›</a:t>
            </a:fld>
            <a:endParaRPr lang="en-US" altLang="en-US"/>
          </a:p>
        </p:txBody>
      </p:sp>
    </p:spTree>
    <p:extLst>
      <p:ext uri="{BB962C8B-B14F-4D97-AF65-F5344CB8AC3E}">
        <p14:creationId xmlns:p14="http://schemas.microsoft.com/office/powerpoint/2010/main" val="327358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AA09-1856-48B8-B893-65E2BDB254E7}"/>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BD50F-4A12-40D9-BE3B-0C3489EF566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ED9B98-B8A4-4F28-8C23-2234A02C5F8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6B4618-F35E-423B-BE3A-697215BEAA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5397AC0-20D8-488A-A9A3-ADBB35F3F6B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8C4469C-93F7-4B16-AFDC-44AA87730098}"/>
              </a:ext>
            </a:extLst>
          </p:cNvPr>
          <p:cNvSpPr>
            <a:spLocks noGrp="1"/>
          </p:cNvSpPr>
          <p:nvPr>
            <p:ph type="sldNum" sz="quarter" idx="12"/>
          </p:nvPr>
        </p:nvSpPr>
        <p:spPr/>
        <p:txBody>
          <a:bodyPr/>
          <a:lstStyle>
            <a:lvl1pPr>
              <a:defRPr/>
            </a:lvl1pPr>
          </a:lstStyle>
          <a:p>
            <a:fld id="{53DFDCCE-A9F2-4761-8387-094B6D69BD88}" type="slidenum">
              <a:rPr lang="en-US" altLang="en-US"/>
              <a:pPr/>
              <a:t>‹#›</a:t>
            </a:fld>
            <a:endParaRPr lang="en-US" altLang="en-US"/>
          </a:p>
        </p:txBody>
      </p:sp>
    </p:spTree>
    <p:extLst>
      <p:ext uri="{BB962C8B-B14F-4D97-AF65-F5344CB8AC3E}">
        <p14:creationId xmlns:p14="http://schemas.microsoft.com/office/powerpoint/2010/main" val="2833724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6063-4592-42E3-938C-E0D7E8555D1B}"/>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DD3987-E6E6-439B-B177-9C1D8CB4A2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0949B5-2993-4345-8E32-3927BF23D23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D63F0C-CB59-4438-AFCD-2443C93CA86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2FBB0D-A145-4C7E-9C60-FB8C17DD13F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C14A6C3-85ED-4E5E-BFE9-D00537FDED73}"/>
              </a:ext>
            </a:extLst>
          </p:cNvPr>
          <p:cNvSpPr>
            <a:spLocks noGrp="1"/>
          </p:cNvSpPr>
          <p:nvPr>
            <p:ph type="sldNum" sz="quarter" idx="12"/>
          </p:nvPr>
        </p:nvSpPr>
        <p:spPr/>
        <p:txBody>
          <a:bodyPr/>
          <a:lstStyle>
            <a:lvl1pPr>
              <a:defRPr/>
            </a:lvl1pPr>
          </a:lstStyle>
          <a:p>
            <a:fld id="{5DA7C416-DB2C-42B0-AD78-369574969A5A}" type="slidenum">
              <a:rPr lang="en-US" altLang="en-US"/>
              <a:pPr/>
              <a:t>‹#›</a:t>
            </a:fld>
            <a:endParaRPr lang="en-US" altLang="en-US"/>
          </a:p>
        </p:txBody>
      </p:sp>
    </p:spTree>
    <p:extLst>
      <p:ext uri="{BB962C8B-B14F-4D97-AF65-F5344CB8AC3E}">
        <p14:creationId xmlns:p14="http://schemas.microsoft.com/office/powerpoint/2010/main" val="3300431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CD83-7C1D-4214-9035-51AC48E291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5ED2E9-9579-444A-A37D-7B8D691467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5FC6C-2C29-4D0B-B39D-7512C4D5B7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CC5C199-81CB-44AB-B5AD-60F6510B105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3CB7664-D8F7-4598-B162-E7062B5DBB29}"/>
              </a:ext>
            </a:extLst>
          </p:cNvPr>
          <p:cNvSpPr>
            <a:spLocks noGrp="1"/>
          </p:cNvSpPr>
          <p:nvPr>
            <p:ph type="sldNum" sz="quarter" idx="12"/>
          </p:nvPr>
        </p:nvSpPr>
        <p:spPr/>
        <p:txBody>
          <a:bodyPr/>
          <a:lstStyle>
            <a:lvl1pPr>
              <a:defRPr/>
            </a:lvl1pPr>
          </a:lstStyle>
          <a:p>
            <a:fld id="{8819D5B7-A4AA-4EDF-898E-54E060808371}" type="slidenum">
              <a:rPr lang="en-US" altLang="en-US"/>
              <a:pPr/>
              <a:t>‹#›</a:t>
            </a:fld>
            <a:endParaRPr lang="en-US" altLang="en-US"/>
          </a:p>
        </p:txBody>
      </p:sp>
    </p:spTree>
    <p:extLst>
      <p:ext uri="{BB962C8B-B14F-4D97-AF65-F5344CB8AC3E}">
        <p14:creationId xmlns:p14="http://schemas.microsoft.com/office/powerpoint/2010/main" val="1618531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3BC68B-9D9B-46A9-8984-ECBE38CF03E6}"/>
              </a:ext>
            </a:extLst>
          </p:cNvPr>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F34027-D7D3-4C78-A088-DD0654691705}"/>
              </a:ext>
            </a:extLst>
          </p:cNvPr>
          <p:cNvSpPr>
            <a:spLocks noGrp="1"/>
          </p:cNvSpPr>
          <p:nvPr>
            <p:ph type="body" orient="vert" idx="1"/>
          </p:nvPr>
        </p:nvSpPr>
        <p:spPr>
          <a:xfrm>
            <a:off x="457200" y="122238"/>
            <a:ext cx="6019800" cy="6008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85212-4EAB-456E-943D-FCFF0FAD4B0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3DA9952-E6AC-4165-BC2D-8B5C03DC714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009B041-AE46-427E-95F3-178911EEAC12}"/>
              </a:ext>
            </a:extLst>
          </p:cNvPr>
          <p:cNvSpPr>
            <a:spLocks noGrp="1"/>
          </p:cNvSpPr>
          <p:nvPr>
            <p:ph type="sldNum" sz="quarter" idx="12"/>
          </p:nvPr>
        </p:nvSpPr>
        <p:spPr/>
        <p:txBody>
          <a:bodyPr/>
          <a:lstStyle>
            <a:lvl1pPr>
              <a:defRPr/>
            </a:lvl1pPr>
          </a:lstStyle>
          <a:p>
            <a:fld id="{29A7A55A-5EAC-4E20-A053-828B14AFEFF8}" type="slidenum">
              <a:rPr lang="en-US" altLang="en-US"/>
              <a:pPr/>
              <a:t>‹#›</a:t>
            </a:fld>
            <a:endParaRPr lang="en-US" altLang="en-US"/>
          </a:p>
        </p:txBody>
      </p:sp>
    </p:spTree>
    <p:extLst>
      <p:ext uri="{BB962C8B-B14F-4D97-AF65-F5344CB8AC3E}">
        <p14:creationId xmlns:p14="http://schemas.microsoft.com/office/powerpoint/2010/main" val="410023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0658" name="Group 2">
            <a:extLst>
              <a:ext uri="{FF2B5EF4-FFF2-40B4-BE49-F238E27FC236}">
                <a16:creationId xmlns:a16="http://schemas.microsoft.com/office/drawing/2014/main" id="{AEE6BB17-0AD7-48EE-875A-59C4AAF15199}"/>
              </a:ext>
            </a:extLst>
          </p:cNvPr>
          <p:cNvGrpSpPr>
            <a:grpSpLocks/>
          </p:cNvGrpSpPr>
          <p:nvPr/>
        </p:nvGrpSpPr>
        <p:grpSpPr bwMode="auto">
          <a:xfrm>
            <a:off x="-3222625" y="304800"/>
            <a:ext cx="11909425" cy="4724400"/>
            <a:chOff x="-2030" y="192"/>
            <a:chExt cx="7502" cy="2976"/>
          </a:xfrm>
        </p:grpSpPr>
        <p:sp>
          <p:nvSpPr>
            <p:cNvPr id="70659" name="Line 3">
              <a:extLst>
                <a:ext uri="{FF2B5EF4-FFF2-40B4-BE49-F238E27FC236}">
                  <a16:creationId xmlns:a16="http://schemas.microsoft.com/office/drawing/2014/main" id="{04F79DBD-BE04-44E0-A3DE-EA2E0924884A}"/>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0" name="AutoShape 4">
              <a:extLst>
                <a:ext uri="{FF2B5EF4-FFF2-40B4-BE49-F238E27FC236}">
                  <a16:creationId xmlns:a16="http://schemas.microsoft.com/office/drawing/2014/main" id="{C437F194-BD9A-45A2-B029-574FEC5FA588}"/>
                </a:ext>
              </a:extLst>
            </p:cNvPr>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cs typeface="Arial" panose="020B0604020202020204" pitchFamily="34" charset="0"/>
              </a:endParaRPr>
            </a:p>
          </p:txBody>
        </p:sp>
        <p:sp>
          <p:nvSpPr>
            <p:cNvPr id="70661" name="AutoShape 5">
              <a:extLst>
                <a:ext uri="{FF2B5EF4-FFF2-40B4-BE49-F238E27FC236}">
                  <a16:creationId xmlns:a16="http://schemas.microsoft.com/office/drawing/2014/main" id="{171C359A-2B92-411B-AAF5-C6070C353828}"/>
                </a:ext>
              </a:extLst>
            </p:cNvPr>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grpSp>
      <p:sp>
        <p:nvSpPr>
          <p:cNvPr id="70662" name="Rectangle 6">
            <a:extLst>
              <a:ext uri="{FF2B5EF4-FFF2-40B4-BE49-F238E27FC236}">
                <a16:creationId xmlns:a16="http://schemas.microsoft.com/office/drawing/2014/main" id="{AEE7EC59-C668-469D-BF9B-F9BFE46CCD26}"/>
              </a:ext>
            </a:extLst>
          </p:cNvPr>
          <p:cNvSpPr>
            <a:spLocks noGrp="1" noChangeArrowheads="1"/>
          </p:cNvSpPr>
          <p:nvPr>
            <p:ph type="ctrTitle"/>
          </p:nvPr>
        </p:nvSpPr>
        <p:spPr>
          <a:xfrm>
            <a:off x="1443038" y="985838"/>
            <a:ext cx="7239000" cy="1444625"/>
          </a:xfrm>
        </p:spPr>
        <p:txBody>
          <a:bodyPr/>
          <a:lstStyle>
            <a:lvl1pPr>
              <a:defRPr sz="4000"/>
            </a:lvl1pPr>
          </a:lstStyle>
          <a:p>
            <a:pPr lvl="0"/>
            <a:r>
              <a:rPr lang="en-US" altLang="en-US" noProof="0"/>
              <a:t>Click to edit Master title style</a:t>
            </a:r>
          </a:p>
        </p:txBody>
      </p:sp>
      <p:sp>
        <p:nvSpPr>
          <p:cNvPr id="70663" name="Rectangle 7">
            <a:extLst>
              <a:ext uri="{FF2B5EF4-FFF2-40B4-BE49-F238E27FC236}">
                <a16:creationId xmlns:a16="http://schemas.microsoft.com/office/drawing/2014/main" id="{E789E902-BAC7-405D-B81D-1615125F5375}"/>
              </a:ext>
            </a:extLst>
          </p:cNvPr>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70664" name="Rectangle 8">
            <a:extLst>
              <a:ext uri="{FF2B5EF4-FFF2-40B4-BE49-F238E27FC236}">
                <a16:creationId xmlns:a16="http://schemas.microsoft.com/office/drawing/2014/main" id="{8CF08A50-8981-41B8-9113-20364034D911}"/>
              </a:ext>
            </a:extLst>
          </p:cNvPr>
          <p:cNvSpPr>
            <a:spLocks noGrp="1" noChangeArrowheads="1"/>
          </p:cNvSpPr>
          <p:nvPr>
            <p:ph type="dt" sz="half" idx="2"/>
          </p:nvPr>
        </p:nvSpPr>
        <p:spPr/>
        <p:txBody>
          <a:bodyPr/>
          <a:lstStyle>
            <a:lvl1pPr>
              <a:defRPr/>
            </a:lvl1pPr>
          </a:lstStyle>
          <a:p>
            <a:endParaRPr lang="en-US" altLang="en-US"/>
          </a:p>
        </p:txBody>
      </p:sp>
      <p:sp>
        <p:nvSpPr>
          <p:cNvPr id="70665" name="Rectangle 9">
            <a:extLst>
              <a:ext uri="{FF2B5EF4-FFF2-40B4-BE49-F238E27FC236}">
                <a16:creationId xmlns:a16="http://schemas.microsoft.com/office/drawing/2014/main" id="{1720B403-BA07-45ED-87E5-08CE56EFE9ED}"/>
              </a:ext>
            </a:extLst>
          </p:cNvPr>
          <p:cNvSpPr>
            <a:spLocks noGrp="1" noChangeArrowheads="1"/>
          </p:cNvSpPr>
          <p:nvPr>
            <p:ph type="ftr" sz="quarter" idx="3"/>
          </p:nvPr>
        </p:nvSpPr>
        <p:spPr/>
        <p:txBody>
          <a:bodyPr/>
          <a:lstStyle>
            <a:lvl1pPr>
              <a:defRPr/>
            </a:lvl1pPr>
          </a:lstStyle>
          <a:p>
            <a:endParaRPr lang="en-US" altLang="en-US"/>
          </a:p>
        </p:txBody>
      </p:sp>
      <p:sp>
        <p:nvSpPr>
          <p:cNvPr id="70666" name="Rectangle 10">
            <a:extLst>
              <a:ext uri="{FF2B5EF4-FFF2-40B4-BE49-F238E27FC236}">
                <a16:creationId xmlns:a16="http://schemas.microsoft.com/office/drawing/2014/main" id="{1463A169-BA56-49CD-B9AE-559E8D77DBC0}"/>
              </a:ext>
            </a:extLst>
          </p:cNvPr>
          <p:cNvSpPr>
            <a:spLocks noGrp="1" noChangeArrowheads="1"/>
          </p:cNvSpPr>
          <p:nvPr>
            <p:ph type="sldNum" sz="quarter" idx="4"/>
          </p:nvPr>
        </p:nvSpPr>
        <p:spPr/>
        <p:txBody>
          <a:bodyPr/>
          <a:lstStyle>
            <a:lvl1pPr>
              <a:defRPr/>
            </a:lvl1pPr>
          </a:lstStyle>
          <a:p>
            <a:fld id="{4C68F82D-A150-4B76-A93F-843C7A057C80}"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C1446-712F-40C4-AE9F-5FEB2344B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09DD86-5941-450A-8FA4-107C484059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1DA1B-6CF1-47C4-AFC9-3641B4FA49C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D1F0A69-9067-4BDC-9CAD-2743D0DF95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5C43BA1-AEDF-4C9E-BF3A-2F3ED0796AD5}"/>
              </a:ext>
            </a:extLst>
          </p:cNvPr>
          <p:cNvSpPr>
            <a:spLocks noGrp="1"/>
          </p:cNvSpPr>
          <p:nvPr>
            <p:ph type="sldNum" sz="quarter" idx="12"/>
          </p:nvPr>
        </p:nvSpPr>
        <p:spPr/>
        <p:txBody>
          <a:bodyPr/>
          <a:lstStyle>
            <a:lvl1pPr>
              <a:defRPr/>
            </a:lvl1pPr>
          </a:lstStyle>
          <a:p>
            <a:fld id="{D22CFD22-FD7A-4EDA-B144-F68F9726AC8B}" type="slidenum">
              <a:rPr lang="en-US" altLang="en-US"/>
              <a:pPr/>
              <a:t>‹#›</a:t>
            </a:fld>
            <a:endParaRPr lang="en-US" altLang="en-US"/>
          </a:p>
        </p:txBody>
      </p:sp>
    </p:spTree>
    <p:extLst>
      <p:ext uri="{BB962C8B-B14F-4D97-AF65-F5344CB8AC3E}">
        <p14:creationId xmlns:p14="http://schemas.microsoft.com/office/powerpoint/2010/main" val="1808822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E51D-36F9-44F3-954A-8C31E25930ED}"/>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13091D-BE86-4133-98CF-A9DBFFBB373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FD4CB57-06DA-45CD-9370-72C2E6CCB54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78B17FD-EEAD-4B01-8440-D26C42B9617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00AC02-1667-4A36-A585-FAAFA4ABA0B6}"/>
              </a:ext>
            </a:extLst>
          </p:cNvPr>
          <p:cNvSpPr>
            <a:spLocks noGrp="1"/>
          </p:cNvSpPr>
          <p:nvPr>
            <p:ph type="sldNum" sz="quarter" idx="12"/>
          </p:nvPr>
        </p:nvSpPr>
        <p:spPr/>
        <p:txBody>
          <a:bodyPr/>
          <a:lstStyle>
            <a:lvl1pPr>
              <a:defRPr/>
            </a:lvl1pPr>
          </a:lstStyle>
          <a:p>
            <a:fld id="{0D24BC45-D632-4A50-8402-8958626F8AAA}" type="slidenum">
              <a:rPr lang="en-US" altLang="en-US"/>
              <a:pPr/>
              <a:t>‹#›</a:t>
            </a:fld>
            <a:endParaRPr lang="en-US" altLang="en-US"/>
          </a:p>
        </p:txBody>
      </p:sp>
    </p:spTree>
    <p:extLst>
      <p:ext uri="{BB962C8B-B14F-4D97-AF65-F5344CB8AC3E}">
        <p14:creationId xmlns:p14="http://schemas.microsoft.com/office/powerpoint/2010/main" val="2339215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D5D0-B7E2-49F0-9389-6A7AA5A40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0E614-55B4-4F81-BFD6-19F808432AC8}"/>
              </a:ext>
            </a:extLst>
          </p:cNvPr>
          <p:cNvSpPr>
            <a:spLocks noGrp="1"/>
          </p:cNvSpPr>
          <p:nvPr>
            <p:ph sz="half" idx="1"/>
          </p:nvPr>
        </p:nvSpPr>
        <p:spPr>
          <a:xfrm>
            <a:off x="1370013" y="1827213"/>
            <a:ext cx="357981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7C61BE-3DF4-41E6-8000-C772A98E4152}"/>
              </a:ext>
            </a:extLst>
          </p:cNvPr>
          <p:cNvSpPr>
            <a:spLocks noGrp="1"/>
          </p:cNvSpPr>
          <p:nvPr>
            <p:ph sz="half" idx="2"/>
          </p:nvPr>
        </p:nvSpPr>
        <p:spPr>
          <a:xfrm>
            <a:off x="5102225" y="1827213"/>
            <a:ext cx="3581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A336E5-594D-41DC-9434-C9C69691DF4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4EC9396-D9BC-444B-9D6D-DD89FC1E47D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4A17576-3F5F-4C4C-AB73-1F79B326D2AA}"/>
              </a:ext>
            </a:extLst>
          </p:cNvPr>
          <p:cNvSpPr>
            <a:spLocks noGrp="1"/>
          </p:cNvSpPr>
          <p:nvPr>
            <p:ph type="sldNum" sz="quarter" idx="12"/>
          </p:nvPr>
        </p:nvSpPr>
        <p:spPr/>
        <p:txBody>
          <a:bodyPr/>
          <a:lstStyle>
            <a:lvl1pPr>
              <a:defRPr/>
            </a:lvl1pPr>
          </a:lstStyle>
          <a:p>
            <a:fld id="{C5F36CDE-B8A8-4930-9F83-9C60DEEBBD81}" type="slidenum">
              <a:rPr lang="en-US" altLang="en-US"/>
              <a:pPr/>
              <a:t>‹#›</a:t>
            </a:fld>
            <a:endParaRPr lang="en-US" altLang="en-US"/>
          </a:p>
        </p:txBody>
      </p:sp>
    </p:spTree>
    <p:extLst>
      <p:ext uri="{BB962C8B-B14F-4D97-AF65-F5344CB8AC3E}">
        <p14:creationId xmlns:p14="http://schemas.microsoft.com/office/powerpoint/2010/main" val="84891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738C-BAFA-4F19-A7CB-948D0CC3BF9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0C77B7-677B-4E12-B97D-5958E3AE9D7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9FB8F99-C19B-40B6-8B84-7EC0B92489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F85C25-1A58-4E26-B6BA-18813F8ED15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3FD1669-171A-497F-B27B-2ABA114BB367}"/>
              </a:ext>
            </a:extLst>
          </p:cNvPr>
          <p:cNvSpPr>
            <a:spLocks noGrp="1"/>
          </p:cNvSpPr>
          <p:nvPr>
            <p:ph type="sldNum" sz="quarter" idx="12"/>
          </p:nvPr>
        </p:nvSpPr>
        <p:spPr/>
        <p:txBody>
          <a:bodyPr/>
          <a:lstStyle>
            <a:lvl1pPr>
              <a:defRPr/>
            </a:lvl1pPr>
          </a:lstStyle>
          <a:p>
            <a:fld id="{6A77491E-291B-4B51-ABC5-D4441EA13FB6}" type="slidenum">
              <a:rPr lang="en-US" altLang="en-US"/>
              <a:pPr/>
              <a:t>‹#›</a:t>
            </a:fld>
            <a:endParaRPr lang="en-US" altLang="en-US"/>
          </a:p>
        </p:txBody>
      </p:sp>
    </p:spTree>
    <p:extLst>
      <p:ext uri="{BB962C8B-B14F-4D97-AF65-F5344CB8AC3E}">
        <p14:creationId xmlns:p14="http://schemas.microsoft.com/office/powerpoint/2010/main" val="620486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88FE9-6286-4223-89D9-F356003E7CE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05B91D-C181-44A9-9A3C-F2F30364297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2BAE7A-1BE4-45C9-8EEB-D8D123AA396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C80380-095C-4B93-86F9-186542A7575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17F384-7D53-4162-BF72-EED6D8BB385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4E0E9-1741-41B4-BC68-A2C11BB74B8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3CB89A0-244F-4EE1-8012-BF009518865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9303E4F-547A-4E90-9397-2741380341D0}"/>
              </a:ext>
            </a:extLst>
          </p:cNvPr>
          <p:cNvSpPr>
            <a:spLocks noGrp="1"/>
          </p:cNvSpPr>
          <p:nvPr>
            <p:ph type="sldNum" sz="quarter" idx="12"/>
          </p:nvPr>
        </p:nvSpPr>
        <p:spPr/>
        <p:txBody>
          <a:bodyPr/>
          <a:lstStyle>
            <a:lvl1pPr>
              <a:defRPr/>
            </a:lvl1pPr>
          </a:lstStyle>
          <a:p>
            <a:fld id="{8537D6E2-B608-4CD7-8BD4-1895EAE85CE7}" type="slidenum">
              <a:rPr lang="en-US" altLang="en-US"/>
              <a:pPr/>
              <a:t>‹#›</a:t>
            </a:fld>
            <a:endParaRPr lang="en-US" altLang="en-US"/>
          </a:p>
        </p:txBody>
      </p:sp>
    </p:spTree>
    <p:extLst>
      <p:ext uri="{BB962C8B-B14F-4D97-AF65-F5344CB8AC3E}">
        <p14:creationId xmlns:p14="http://schemas.microsoft.com/office/powerpoint/2010/main" val="1461330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E7E1-26E6-4B63-82F4-5912296F89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DC784-8C03-45E6-AAE4-30FF0F7F8FD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E6EDB21-3278-4F5B-B316-F2F62DAA096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5028575-A0D5-4B4E-B0E4-A910291CB189}"/>
              </a:ext>
            </a:extLst>
          </p:cNvPr>
          <p:cNvSpPr>
            <a:spLocks noGrp="1"/>
          </p:cNvSpPr>
          <p:nvPr>
            <p:ph type="sldNum" sz="quarter" idx="12"/>
          </p:nvPr>
        </p:nvSpPr>
        <p:spPr/>
        <p:txBody>
          <a:bodyPr/>
          <a:lstStyle>
            <a:lvl1pPr>
              <a:defRPr/>
            </a:lvl1pPr>
          </a:lstStyle>
          <a:p>
            <a:fld id="{DB7BEA84-10D2-4823-8284-2E43C77CA35A}" type="slidenum">
              <a:rPr lang="en-US" altLang="en-US"/>
              <a:pPr/>
              <a:t>‹#›</a:t>
            </a:fld>
            <a:endParaRPr lang="en-US" altLang="en-US"/>
          </a:p>
        </p:txBody>
      </p:sp>
    </p:spTree>
    <p:extLst>
      <p:ext uri="{BB962C8B-B14F-4D97-AF65-F5344CB8AC3E}">
        <p14:creationId xmlns:p14="http://schemas.microsoft.com/office/powerpoint/2010/main" val="2303348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83746C-BA56-4B2E-9EA0-4142D569F04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3804836-0823-43F7-B26C-225858293F4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AF10C26-E1C0-477D-B05A-93542C0CE197}"/>
              </a:ext>
            </a:extLst>
          </p:cNvPr>
          <p:cNvSpPr>
            <a:spLocks noGrp="1"/>
          </p:cNvSpPr>
          <p:nvPr>
            <p:ph type="sldNum" sz="quarter" idx="12"/>
          </p:nvPr>
        </p:nvSpPr>
        <p:spPr/>
        <p:txBody>
          <a:bodyPr/>
          <a:lstStyle>
            <a:lvl1pPr>
              <a:defRPr/>
            </a:lvl1pPr>
          </a:lstStyle>
          <a:p>
            <a:fld id="{10015A4C-F906-488B-BE90-D888828557F1}" type="slidenum">
              <a:rPr lang="en-US" altLang="en-US"/>
              <a:pPr/>
              <a:t>‹#›</a:t>
            </a:fld>
            <a:endParaRPr lang="en-US" altLang="en-US"/>
          </a:p>
        </p:txBody>
      </p:sp>
    </p:spTree>
    <p:extLst>
      <p:ext uri="{BB962C8B-B14F-4D97-AF65-F5344CB8AC3E}">
        <p14:creationId xmlns:p14="http://schemas.microsoft.com/office/powerpoint/2010/main" val="1845142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1445-DBFD-47B2-8CF3-D6A356F1A45A}"/>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4C6225-6E1B-4E7E-8A28-1BB0867BA89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EBA02-603F-471D-831B-D2CA108051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93C16C-03BF-4C06-BE36-DFFD588E052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004B31C-6D4E-4131-AFBB-062B860BF8F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D3C42B8-CFDA-4E47-A705-41AB82EA12B6}"/>
              </a:ext>
            </a:extLst>
          </p:cNvPr>
          <p:cNvSpPr>
            <a:spLocks noGrp="1"/>
          </p:cNvSpPr>
          <p:nvPr>
            <p:ph type="sldNum" sz="quarter" idx="12"/>
          </p:nvPr>
        </p:nvSpPr>
        <p:spPr/>
        <p:txBody>
          <a:bodyPr/>
          <a:lstStyle>
            <a:lvl1pPr>
              <a:defRPr/>
            </a:lvl1pPr>
          </a:lstStyle>
          <a:p>
            <a:fld id="{8748C2EC-7C51-462D-836C-C5946F721319}" type="slidenum">
              <a:rPr lang="en-US" altLang="en-US"/>
              <a:pPr/>
              <a:t>‹#›</a:t>
            </a:fld>
            <a:endParaRPr lang="en-US" altLang="en-US"/>
          </a:p>
        </p:txBody>
      </p:sp>
    </p:spTree>
    <p:extLst>
      <p:ext uri="{BB962C8B-B14F-4D97-AF65-F5344CB8AC3E}">
        <p14:creationId xmlns:p14="http://schemas.microsoft.com/office/powerpoint/2010/main" val="2790439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477A-D173-4B20-9CBF-98363AD67C0F}"/>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B02E57-6259-4F55-A6EA-1807665AA95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564C78-2EDE-41E4-A32E-140B86ED982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EDFB27-8E88-428E-883A-6D66776D89B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849E867-7903-4D94-BBA9-BAE421079F0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988FF52-58ED-4DBC-A627-998F80032BE5}"/>
              </a:ext>
            </a:extLst>
          </p:cNvPr>
          <p:cNvSpPr>
            <a:spLocks noGrp="1"/>
          </p:cNvSpPr>
          <p:nvPr>
            <p:ph type="sldNum" sz="quarter" idx="12"/>
          </p:nvPr>
        </p:nvSpPr>
        <p:spPr/>
        <p:txBody>
          <a:bodyPr/>
          <a:lstStyle>
            <a:lvl1pPr>
              <a:defRPr/>
            </a:lvl1pPr>
          </a:lstStyle>
          <a:p>
            <a:fld id="{0E370E9B-8B58-4C71-B074-FECDB4BC1216}" type="slidenum">
              <a:rPr lang="en-US" altLang="en-US"/>
              <a:pPr/>
              <a:t>‹#›</a:t>
            </a:fld>
            <a:endParaRPr lang="en-US" altLang="en-US"/>
          </a:p>
        </p:txBody>
      </p:sp>
    </p:spTree>
    <p:extLst>
      <p:ext uri="{BB962C8B-B14F-4D97-AF65-F5344CB8AC3E}">
        <p14:creationId xmlns:p14="http://schemas.microsoft.com/office/powerpoint/2010/main" val="4105353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95726-5FB2-44C7-86F8-A55DCA065D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AB6414-F300-4F9E-9BBB-BC55C30F57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163E1-0EB1-46E7-997A-AF5A88377C4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0681037-C762-4EA3-804B-841C0CE577E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613520B-0A5D-4734-835E-2CF013052EF9}"/>
              </a:ext>
            </a:extLst>
          </p:cNvPr>
          <p:cNvSpPr>
            <a:spLocks noGrp="1"/>
          </p:cNvSpPr>
          <p:nvPr>
            <p:ph type="sldNum" sz="quarter" idx="12"/>
          </p:nvPr>
        </p:nvSpPr>
        <p:spPr/>
        <p:txBody>
          <a:bodyPr/>
          <a:lstStyle>
            <a:lvl1pPr>
              <a:defRPr/>
            </a:lvl1pPr>
          </a:lstStyle>
          <a:p>
            <a:fld id="{FF58ACC5-4395-473F-B16C-FF2984329C7E}" type="slidenum">
              <a:rPr lang="en-US" altLang="en-US"/>
              <a:pPr/>
              <a:t>‹#›</a:t>
            </a:fld>
            <a:endParaRPr lang="en-US" altLang="en-US"/>
          </a:p>
        </p:txBody>
      </p:sp>
    </p:spTree>
    <p:extLst>
      <p:ext uri="{BB962C8B-B14F-4D97-AF65-F5344CB8AC3E}">
        <p14:creationId xmlns:p14="http://schemas.microsoft.com/office/powerpoint/2010/main" val="1329140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DB6FAC-38D1-4AFB-A473-A8B4FAE6ED6B}"/>
              </a:ext>
            </a:extLst>
          </p:cNvPr>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07166B-31F8-4B57-B8D6-4BAC51D2DF55}"/>
              </a:ext>
            </a:extLst>
          </p:cNvPr>
          <p:cNvSpPr>
            <a:spLocks noGrp="1"/>
          </p:cNvSpPr>
          <p:nvPr>
            <p:ph type="body" orient="vert" idx="1"/>
          </p:nvPr>
        </p:nvSpPr>
        <p:spPr>
          <a:xfrm>
            <a:off x="1370013" y="301625"/>
            <a:ext cx="5334000" cy="5640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90E50-6880-412C-BF17-1B271DF4BA1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2B4A891-9300-4F54-BC92-B66E48CC940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BFBC2B4-8E46-4579-9D59-59B61246381A}"/>
              </a:ext>
            </a:extLst>
          </p:cNvPr>
          <p:cNvSpPr>
            <a:spLocks noGrp="1"/>
          </p:cNvSpPr>
          <p:nvPr>
            <p:ph type="sldNum" sz="quarter" idx="12"/>
          </p:nvPr>
        </p:nvSpPr>
        <p:spPr/>
        <p:txBody>
          <a:bodyPr/>
          <a:lstStyle>
            <a:lvl1pPr>
              <a:defRPr/>
            </a:lvl1pPr>
          </a:lstStyle>
          <a:p>
            <a:fld id="{8761E246-4B58-4F07-96F6-99C809AB24B5}" type="slidenum">
              <a:rPr lang="en-US" altLang="en-US"/>
              <a:pPr/>
              <a:t>‹#›</a:t>
            </a:fld>
            <a:endParaRPr lang="en-US" altLang="en-US"/>
          </a:p>
        </p:txBody>
      </p:sp>
    </p:spTree>
    <p:extLst>
      <p:ext uri="{BB962C8B-B14F-4D97-AF65-F5344CB8AC3E}">
        <p14:creationId xmlns:p14="http://schemas.microsoft.com/office/powerpoint/2010/main" val="96096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5623-F12D-4011-8331-36A8E4CEA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5B55B-7010-4B39-88FB-17267CFE2C1A}"/>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B20B9-6BCC-40AB-A7B1-CF1D80592D17}"/>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4759B-D9AB-4243-BCE8-9B51A5C5E7B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FFF4F04-59A1-47BF-874C-1F04BE93E98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4BB39C9-AE3C-4E6B-AE82-8CDF1E0345E4}"/>
              </a:ext>
            </a:extLst>
          </p:cNvPr>
          <p:cNvSpPr>
            <a:spLocks noGrp="1"/>
          </p:cNvSpPr>
          <p:nvPr>
            <p:ph type="sldNum" sz="quarter" idx="12"/>
          </p:nvPr>
        </p:nvSpPr>
        <p:spPr/>
        <p:txBody>
          <a:bodyPr/>
          <a:lstStyle>
            <a:lvl1pPr>
              <a:defRPr/>
            </a:lvl1pPr>
          </a:lstStyle>
          <a:p>
            <a:fld id="{73F533D7-5914-4201-BFC2-F2F58CBC9258}" type="slidenum">
              <a:rPr lang="en-US" altLang="en-US"/>
              <a:pPr/>
              <a:t>‹#›</a:t>
            </a:fld>
            <a:endParaRPr lang="en-US" altLang="en-US"/>
          </a:p>
        </p:txBody>
      </p:sp>
    </p:spTree>
    <p:extLst>
      <p:ext uri="{BB962C8B-B14F-4D97-AF65-F5344CB8AC3E}">
        <p14:creationId xmlns:p14="http://schemas.microsoft.com/office/powerpoint/2010/main" val="37889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F5B1-2384-4A22-824C-181975B306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40379-70C4-4D72-A4AE-7E28BE471D7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91326D-6D71-4594-AD13-13DF4AB8B41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A0A602-65CB-4AED-8C9E-E4B2E36F4C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225FF0-930A-4779-9478-959D84E57BB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1073F8-E1B5-4B51-96E4-45F1B10546A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902763A-52BB-49D8-82B1-2A5FD149428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ED30CC2-3DD3-4D6B-A671-4864DAA3AD69}"/>
              </a:ext>
            </a:extLst>
          </p:cNvPr>
          <p:cNvSpPr>
            <a:spLocks noGrp="1"/>
          </p:cNvSpPr>
          <p:nvPr>
            <p:ph type="sldNum" sz="quarter" idx="12"/>
          </p:nvPr>
        </p:nvSpPr>
        <p:spPr/>
        <p:txBody>
          <a:bodyPr/>
          <a:lstStyle>
            <a:lvl1pPr>
              <a:defRPr/>
            </a:lvl1pPr>
          </a:lstStyle>
          <a:p>
            <a:fld id="{858B8DE0-F814-46F9-8B53-EE4176C2C4FC}" type="slidenum">
              <a:rPr lang="en-US" altLang="en-US"/>
              <a:pPr/>
              <a:t>‹#›</a:t>
            </a:fld>
            <a:endParaRPr lang="en-US" altLang="en-US"/>
          </a:p>
        </p:txBody>
      </p:sp>
    </p:spTree>
    <p:extLst>
      <p:ext uri="{BB962C8B-B14F-4D97-AF65-F5344CB8AC3E}">
        <p14:creationId xmlns:p14="http://schemas.microsoft.com/office/powerpoint/2010/main" val="145704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968C-011D-41A2-8C2E-27E2FF89E2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C9F0AA-7E95-417B-8A36-A16B784885F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8294EC3-0B1E-4B67-BA27-74E19C4F02A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9908CA-333D-4066-AEB8-7BA5D1CE9624}"/>
              </a:ext>
            </a:extLst>
          </p:cNvPr>
          <p:cNvSpPr>
            <a:spLocks noGrp="1"/>
          </p:cNvSpPr>
          <p:nvPr>
            <p:ph type="sldNum" sz="quarter" idx="12"/>
          </p:nvPr>
        </p:nvSpPr>
        <p:spPr/>
        <p:txBody>
          <a:bodyPr/>
          <a:lstStyle>
            <a:lvl1pPr>
              <a:defRPr/>
            </a:lvl1pPr>
          </a:lstStyle>
          <a:p>
            <a:fld id="{01D06A25-1A69-47D5-B2D2-7C8757CA51DA}" type="slidenum">
              <a:rPr lang="en-US" altLang="en-US"/>
              <a:pPr/>
              <a:t>‹#›</a:t>
            </a:fld>
            <a:endParaRPr lang="en-US" altLang="en-US"/>
          </a:p>
        </p:txBody>
      </p:sp>
    </p:spTree>
    <p:extLst>
      <p:ext uri="{BB962C8B-B14F-4D97-AF65-F5344CB8AC3E}">
        <p14:creationId xmlns:p14="http://schemas.microsoft.com/office/powerpoint/2010/main" val="148562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384F55-B946-40A5-8926-82A68481F49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7B9C803-459C-40E9-BDE1-321C21F540B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711F9F4-CE49-450C-8766-5ACB973487A3}"/>
              </a:ext>
            </a:extLst>
          </p:cNvPr>
          <p:cNvSpPr>
            <a:spLocks noGrp="1"/>
          </p:cNvSpPr>
          <p:nvPr>
            <p:ph type="sldNum" sz="quarter" idx="12"/>
          </p:nvPr>
        </p:nvSpPr>
        <p:spPr/>
        <p:txBody>
          <a:bodyPr/>
          <a:lstStyle>
            <a:lvl1pPr>
              <a:defRPr/>
            </a:lvl1pPr>
          </a:lstStyle>
          <a:p>
            <a:fld id="{78EE32EB-A0E1-4799-950B-1C3646A18D25}" type="slidenum">
              <a:rPr lang="en-US" altLang="en-US"/>
              <a:pPr/>
              <a:t>‹#›</a:t>
            </a:fld>
            <a:endParaRPr lang="en-US" altLang="en-US"/>
          </a:p>
        </p:txBody>
      </p:sp>
    </p:spTree>
    <p:extLst>
      <p:ext uri="{BB962C8B-B14F-4D97-AF65-F5344CB8AC3E}">
        <p14:creationId xmlns:p14="http://schemas.microsoft.com/office/powerpoint/2010/main" val="142581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1D678-8865-4797-92BF-7C43374558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69DA5F-DFB4-4AA4-9CC4-44DA92FE0C6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346150-8647-470F-BE1C-C74EB73221E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3ED5C9-6407-46DE-94E9-B55AC1C9EC8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1393156-DD32-4510-88AD-C41BA82DCDC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A7A1CCD-9B8F-4698-AB18-D0FA76509318}"/>
              </a:ext>
            </a:extLst>
          </p:cNvPr>
          <p:cNvSpPr>
            <a:spLocks noGrp="1"/>
          </p:cNvSpPr>
          <p:nvPr>
            <p:ph type="sldNum" sz="quarter" idx="12"/>
          </p:nvPr>
        </p:nvSpPr>
        <p:spPr/>
        <p:txBody>
          <a:bodyPr/>
          <a:lstStyle>
            <a:lvl1pPr>
              <a:defRPr/>
            </a:lvl1pPr>
          </a:lstStyle>
          <a:p>
            <a:fld id="{56EE436D-EB85-41D7-A448-68281C9C8ABA}" type="slidenum">
              <a:rPr lang="en-US" altLang="en-US"/>
              <a:pPr/>
              <a:t>‹#›</a:t>
            </a:fld>
            <a:endParaRPr lang="en-US" altLang="en-US"/>
          </a:p>
        </p:txBody>
      </p:sp>
    </p:spTree>
    <p:extLst>
      <p:ext uri="{BB962C8B-B14F-4D97-AF65-F5344CB8AC3E}">
        <p14:creationId xmlns:p14="http://schemas.microsoft.com/office/powerpoint/2010/main" val="63609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DA35-F5C8-4A7B-B3B1-D027F6F1358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748928-2225-4268-A96D-C9A276296AE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6B2576-D051-4BF2-9E3A-27473A2069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D7C39A-5791-4AAC-9047-4384B4F886B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E6C7E54-0F3B-40D1-9BF7-A1FD56DA4B5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88482C3-A985-4ABE-B78F-B8623877DA2F}"/>
              </a:ext>
            </a:extLst>
          </p:cNvPr>
          <p:cNvSpPr>
            <a:spLocks noGrp="1"/>
          </p:cNvSpPr>
          <p:nvPr>
            <p:ph type="sldNum" sz="quarter" idx="12"/>
          </p:nvPr>
        </p:nvSpPr>
        <p:spPr/>
        <p:txBody>
          <a:bodyPr/>
          <a:lstStyle>
            <a:lvl1pPr>
              <a:defRPr/>
            </a:lvl1pPr>
          </a:lstStyle>
          <a:p>
            <a:fld id="{BED0F899-20CF-4165-9425-D55D13F6A8FF}" type="slidenum">
              <a:rPr lang="en-US" altLang="en-US"/>
              <a:pPr/>
              <a:t>‹#›</a:t>
            </a:fld>
            <a:endParaRPr lang="en-US" altLang="en-US"/>
          </a:p>
        </p:txBody>
      </p:sp>
    </p:spTree>
    <p:extLst>
      <p:ext uri="{BB962C8B-B14F-4D97-AF65-F5344CB8AC3E}">
        <p14:creationId xmlns:p14="http://schemas.microsoft.com/office/powerpoint/2010/main" val="330362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B078766-3220-4369-A51A-E330D3E64BF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BB172B3-110A-466B-BC33-E48317C826D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31EA5AA-A9B3-44D6-9BD6-6AC907C7E64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E5499F2A-58F9-4C93-B8FE-0BB1B3CB167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33F72304-75F2-46B5-BA1C-4C32065F52A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0D2D939-C79A-4593-BB6F-19649D1C82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94" r:id="rId12"/>
    <p:sldLayoutId id="2147483695" r:id="rId13"/>
    <p:sldLayoutId id="2147483696"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Line 2">
            <a:extLst>
              <a:ext uri="{FF2B5EF4-FFF2-40B4-BE49-F238E27FC236}">
                <a16:creationId xmlns:a16="http://schemas.microsoft.com/office/drawing/2014/main" id="{38DFE6C3-4111-4FFD-820F-F24AAB70AE62}"/>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1" name="Rectangle 3">
            <a:extLst>
              <a:ext uri="{FF2B5EF4-FFF2-40B4-BE49-F238E27FC236}">
                <a16:creationId xmlns:a16="http://schemas.microsoft.com/office/drawing/2014/main" id="{DC14745E-F0AC-4543-8F71-3BA782032793}"/>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2532" name="Rectangle 4">
            <a:extLst>
              <a:ext uri="{FF2B5EF4-FFF2-40B4-BE49-F238E27FC236}">
                <a16:creationId xmlns:a16="http://schemas.microsoft.com/office/drawing/2014/main" id="{01CB1DA5-55BE-4B02-B12E-5AAA96098D9E}"/>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3" name="Rectangle 5">
            <a:extLst>
              <a:ext uri="{FF2B5EF4-FFF2-40B4-BE49-F238E27FC236}">
                <a16:creationId xmlns:a16="http://schemas.microsoft.com/office/drawing/2014/main" id="{F346000F-11E9-4C2D-8D5B-066AA21B4BBD}"/>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22534" name="Rectangle 6">
            <a:extLst>
              <a:ext uri="{FF2B5EF4-FFF2-40B4-BE49-F238E27FC236}">
                <a16:creationId xmlns:a16="http://schemas.microsoft.com/office/drawing/2014/main" id="{7C03F50E-0922-4490-AD47-3C01772970F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22535" name="Rectangle 7">
            <a:extLst>
              <a:ext uri="{FF2B5EF4-FFF2-40B4-BE49-F238E27FC236}">
                <a16:creationId xmlns:a16="http://schemas.microsoft.com/office/drawing/2014/main" id="{B9A9898F-D5D6-4379-A023-6E1CB2D9FA93}"/>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01DD170F-E35D-40D1-93BB-BB1C85A6D8C8}" type="slidenum">
              <a:rPr lang="en-US" altLang="en-US"/>
              <a:pPr/>
              <a:t>‹#›</a:t>
            </a:fld>
            <a:endParaRPr lang="en-US" altLang="en-US"/>
          </a:p>
        </p:txBody>
      </p:sp>
      <p:grpSp>
        <p:nvGrpSpPr>
          <p:cNvPr id="22536" name="Group 8">
            <a:extLst>
              <a:ext uri="{FF2B5EF4-FFF2-40B4-BE49-F238E27FC236}">
                <a16:creationId xmlns:a16="http://schemas.microsoft.com/office/drawing/2014/main" id="{787F6612-6756-4A64-935C-4168DCF154D0}"/>
              </a:ext>
            </a:extLst>
          </p:cNvPr>
          <p:cNvGrpSpPr>
            <a:grpSpLocks/>
          </p:cNvGrpSpPr>
          <p:nvPr/>
        </p:nvGrpSpPr>
        <p:grpSpPr bwMode="auto">
          <a:xfrm>
            <a:off x="8153400" y="152400"/>
            <a:ext cx="792163" cy="1295400"/>
            <a:chOff x="5136" y="960"/>
            <a:chExt cx="528" cy="864"/>
          </a:xfrm>
        </p:grpSpPr>
        <p:sp>
          <p:nvSpPr>
            <p:cNvPr id="22537" name="Oval 9">
              <a:extLst>
                <a:ext uri="{FF2B5EF4-FFF2-40B4-BE49-F238E27FC236}">
                  <a16:creationId xmlns:a16="http://schemas.microsoft.com/office/drawing/2014/main" id="{3FE1911F-4A0E-4E44-A77E-572372A1E7D8}"/>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8" name="Oval 10">
              <a:extLst>
                <a:ext uri="{FF2B5EF4-FFF2-40B4-BE49-F238E27FC236}">
                  <a16:creationId xmlns:a16="http://schemas.microsoft.com/office/drawing/2014/main" id="{D4368288-A41A-4AAB-AE5A-263983FDE3FC}"/>
                </a:ext>
              </a:extLst>
            </p:cNvPr>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9" name="Oval 11">
              <a:extLst>
                <a:ext uri="{FF2B5EF4-FFF2-40B4-BE49-F238E27FC236}">
                  <a16:creationId xmlns:a16="http://schemas.microsoft.com/office/drawing/2014/main" id="{9D984A6B-E296-423E-8930-C96EC192BFE8}"/>
                </a:ext>
              </a:extLst>
            </p:cNvPr>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Oval 12">
              <a:extLst>
                <a:ext uri="{FF2B5EF4-FFF2-40B4-BE49-F238E27FC236}">
                  <a16:creationId xmlns:a16="http://schemas.microsoft.com/office/drawing/2014/main" id="{0885C8EB-BADE-4F85-8F9D-1CBB4F273E46}"/>
                </a:ext>
              </a:extLst>
            </p:cNvPr>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Oval 13">
              <a:extLst>
                <a:ext uri="{FF2B5EF4-FFF2-40B4-BE49-F238E27FC236}">
                  <a16:creationId xmlns:a16="http://schemas.microsoft.com/office/drawing/2014/main" id="{95C01AEB-0A35-400F-AA87-5ECF27020B6F}"/>
                </a:ext>
              </a:extLst>
            </p:cNvPr>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Oval 14">
              <a:extLst>
                <a:ext uri="{FF2B5EF4-FFF2-40B4-BE49-F238E27FC236}">
                  <a16:creationId xmlns:a16="http://schemas.microsoft.com/office/drawing/2014/main" id="{1D25F42B-9181-453F-998C-62242BF6F93B}"/>
                </a:ext>
              </a:extLst>
            </p:cNvPr>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Oval 15">
              <a:extLst>
                <a:ext uri="{FF2B5EF4-FFF2-40B4-BE49-F238E27FC236}">
                  <a16:creationId xmlns:a16="http://schemas.microsoft.com/office/drawing/2014/main" id="{949508EB-C83D-4D59-AA82-7088A57373E6}"/>
                </a:ext>
              </a:extLst>
            </p:cNvPr>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Oval 16">
              <a:extLst>
                <a:ext uri="{FF2B5EF4-FFF2-40B4-BE49-F238E27FC236}">
                  <a16:creationId xmlns:a16="http://schemas.microsoft.com/office/drawing/2014/main" id="{4BAC82D6-5B2C-441C-B4E1-6BE00494715E}"/>
                </a:ext>
              </a:extLst>
            </p:cNvPr>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Oval 17">
              <a:extLst>
                <a:ext uri="{FF2B5EF4-FFF2-40B4-BE49-F238E27FC236}">
                  <a16:creationId xmlns:a16="http://schemas.microsoft.com/office/drawing/2014/main" id="{54795F7A-C739-4AFB-A0C4-2D9A042690E6}"/>
                </a:ext>
              </a:extLst>
            </p:cNvPr>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Oval 18">
              <a:extLst>
                <a:ext uri="{FF2B5EF4-FFF2-40B4-BE49-F238E27FC236}">
                  <a16:creationId xmlns:a16="http://schemas.microsoft.com/office/drawing/2014/main" id="{501CB5B2-FCBA-44A5-922E-A0B76835696D}"/>
                </a:ext>
              </a:extLst>
            </p:cNvPr>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Oval 19">
              <a:extLst>
                <a:ext uri="{FF2B5EF4-FFF2-40B4-BE49-F238E27FC236}">
                  <a16:creationId xmlns:a16="http://schemas.microsoft.com/office/drawing/2014/main" id="{07B18D6A-1052-4B10-91CC-C11F33780A37}"/>
                </a:ext>
              </a:extLst>
            </p:cNvPr>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Oval 20">
              <a:extLst>
                <a:ext uri="{FF2B5EF4-FFF2-40B4-BE49-F238E27FC236}">
                  <a16:creationId xmlns:a16="http://schemas.microsoft.com/office/drawing/2014/main" id="{D4E15F6F-5D84-49B5-8842-CE0D81072759}"/>
                </a:ext>
              </a:extLst>
            </p:cNvPr>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Oval 21">
              <a:extLst>
                <a:ext uri="{FF2B5EF4-FFF2-40B4-BE49-F238E27FC236}">
                  <a16:creationId xmlns:a16="http://schemas.microsoft.com/office/drawing/2014/main" id="{A6C8D9B0-C475-487E-B409-252BAF5F7F33}"/>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0" name="Oval 22">
              <a:extLst>
                <a:ext uri="{FF2B5EF4-FFF2-40B4-BE49-F238E27FC236}">
                  <a16:creationId xmlns:a16="http://schemas.microsoft.com/office/drawing/2014/main" id="{3D278932-DD52-44B1-ABCA-DD2B58B49B6D}"/>
                </a:ext>
              </a:extLst>
            </p:cNvPr>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Oval 23">
              <a:extLst>
                <a:ext uri="{FF2B5EF4-FFF2-40B4-BE49-F238E27FC236}">
                  <a16:creationId xmlns:a16="http://schemas.microsoft.com/office/drawing/2014/main" id="{0572C0DB-6A54-4FED-8020-04B03101B306}"/>
                </a:ext>
              </a:extLst>
            </p:cNvPr>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2" name="Oval 24">
              <a:extLst>
                <a:ext uri="{FF2B5EF4-FFF2-40B4-BE49-F238E27FC236}">
                  <a16:creationId xmlns:a16="http://schemas.microsoft.com/office/drawing/2014/main" id="{FD04249D-07FF-4D3D-B7DA-A35F43447166}"/>
                </a:ext>
              </a:extLst>
            </p:cNvPr>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Oval 25">
              <a:extLst>
                <a:ext uri="{FF2B5EF4-FFF2-40B4-BE49-F238E27FC236}">
                  <a16:creationId xmlns:a16="http://schemas.microsoft.com/office/drawing/2014/main" id="{EBD213E2-C576-4E30-95EE-74AB105BB2E4}"/>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Oval 26">
              <a:extLst>
                <a:ext uri="{FF2B5EF4-FFF2-40B4-BE49-F238E27FC236}">
                  <a16:creationId xmlns:a16="http://schemas.microsoft.com/office/drawing/2014/main" id="{1E0C5576-B686-4712-A574-51F8DD8E6413}"/>
                </a:ext>
              </a:extLst>
            </p:cNvPr>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5" name="Oval 27">
              <a:extLst>
                <a:ext uri="{FF2B5EF4-FFF2-40B4-BE49-F238E27FC236}">
                  <a16:creationId xmlns:a16="http://schemas.microsoft.com/office/drawing/2014/main" id="{BBC2E0A2-AD4B-4DF2-98E4-E616DC2F7336}"/>
                </a:ext>
              </a:extLst>
            </p:cNvPr>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6" name="Oval 28">
              <a:extLst>
                <a:ext uri="{FF2B5EF4-FFF2-40B4-BE49-F238E27FC236}">
                  <a16:creationId xmlns:a16="http://schemas.microsoft.com/office/drawing/2014/main" id="{DCAE7D0B-7604-49D7-BB46-1395E0167F16}"/>
                </a:ext>
              </a:extLst>
            </p:cNvPr>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Oval 29">
              <a:extLst>
                <a:ext uri="{FF2B5EF4-FFF2-40B4-BE49-F238E27FC236}">
                  <a16:creationId xmlns:a16="http://schemas.microsoft.com/office/drawing/2014/main" id="{40225151-7F1E-4005-8042-7BEF4902A5D4}"/>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8" name="Oval 30">
              <a:extLst>
                <a:ext uri="{FF2B5EF4-FFF2-40B4-BE49-F238E27FC236}">
                  <a16:creationId xmlns:a16="http://schemas.microsoft.com/office/drawing/2014/main" id="{E1802A9D-4E07-412E-9E38-8115F4829D34}"/>
                </a:ext>
              </a:extLst>
            </p:cNvPr>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Oval 31">
              <a:extLst>
                <a:ext uri="{FF2B5EF4-FFF2-40B4-BE49-F238E27FC236}">
                  <a16:creationId xmlns:a16="http://schemas.microsoft.com/office/drawing/2014/main" id="{DAC249C3-2D30-4F17-8B77-14E9D49D99E1}"/>
                </a:ext>
              </a:extLst>
            </p:cNvPr>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0" name="Oval 32">
              <a:extLst>
                <a:ext uri="{FF2B5EF4-FFF2-40B4-BE49-F238E27FC236}">
                  <a16:creationId xmlns:a16="http://schemas.microsoft.com/office/drawing/2014/main" id="{CCEBB270-6443-43D6-A3B6-05B005DA73A4}"/>
                </a:ext>
              </a:extLst>
            </p:cNvPr>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2482319-AB45-48DE-A9BD-015297C4C4DA}"/>
                </a:ext>
              </a:extLst>
            </p:cNvPr>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76864A8E-00AF-42F1-9784-F4146B0900D1}"/>
                </a:ext>
              </a:extLst>
            </p:cNvPr>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D56DE75D-DD1C-433E-99C4-73C9A6C36A3A}"/>
                </a:ext>
              </a:extLst>
            </p:cNvPr>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16B210B4-E097-4062-93E6-8D6FC57D1091}"/>
                </a:ext>
              </a:extLst>
            </p:cNvPr>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Oval 37">
              <a:extLst>
                <a:ext uri="{FF2B5EF4-FFF2-40B4-BE49-F238E27FC236}">
                  <a16:creationId xmlns:a16="http://schemas.microsoft.com/office/drawing/2014/main" id="{E4F199BF-E407-4D96-A172-AC1BA34B537E}"/>
                </a:ext>
              </a:extLst>
            </p:cNvPr>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6" name="Oval 38">
              <a:extLst>
                <a:ext uri="{FF2B5EF4-FFF2-40B4-BE49-F238E27FC236}">
                  <a16:creationId xmlns:a16="http://schemas.microsoft.com/office/drawing/2014/main" id="{B18C14B1-D085-4DDE-83C4-3A137EBC5DEB}"/>
                </a:ext>
              </a:extLst>
            </p:cNvPr>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7" name="Oval 39">
              <a:extLst>
                <a:ext uri="{FF2B5EF4-FFF2-40B4-BE49-F238E27FC236}">
                  <a16:creationId xmlns:a16="http://schemas.microsoft.com/office/drawing/2014/main" id="{8F69AA03-C13D-49F7-8CC7-DFCD56707CE2}"/>
                </a:ext>
              </a:extLst>
            </p:cNvPr>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60"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defRPr>
      </a:lvl2pPr>
      <a:lvl3pPr algn="l" rtl="0" fontAlgn="base">
        <a:spcBef>
          <a:spcPct val="0"/>
        </a:spcBef>
        <a:spcAft>
          <a:spcPct val="0"/>
        </a:spcAft>
        <a:defRPr sz="3900" b="1">
          <a:solidFill>
            <a:schemeClr val="tx2"/>
          </a:solidFill>
          <a:latin typeface="Arial" panose="020B0604020202020204" pitchFamily="34" charset="0"/>
        </a:defRPr>
      </a:lvl3pPr>
      <a:lvl4pPr algn="l" rtl="0" fontAlgn="base">
        <a:spcBef>
          <a:spcPct val="0"/>
        </a:spcBef>
        <a:spcAft>
          <a:spcPct val="0"/>
        </a:spcAft>
        <a:defRPr sz="3900" b="1">
          <a:solidFill>
            <a:schemeClr val="tx2"/>
          </a:solidFill>
          <a:latin typeface="Arial" panose="020B0604020202020204" pitchFamily="34" charset="0"/>
        </a:defRPr>
      </a:lvl4pPr>
      <a:lvl5pPr algn="l" rtl="0" fontAlgn="base">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634" name="Group 2">
            <a:extLst>
              <a:ext uri="{FF2B5EF4-FFF2-40B4-BE49-F238E27FC236}">
                <a16:creationId xmlns:a16="http://schemas.microsoft.com/office/drawing/2014/main" id="{58072CB3-6260-477A-BA34-3AF917EBF8D5}"/>
              </a:ext>
            </a:extLst>
          </p:cNvPr>
          <p:cNvGrpSpPr>
            <a:grpSpLocks/>
          </p:cNvGrpSpPr>
          <p:nvPr/>
        </p:nvGrpSpPr>
        <p:grpSpPr bwMode="auto">
          <a:xfrm>
            <a:off x="-3238500" y="0"/>
            <a:ext cx="11925300" cy="3810000"/>
            <a:chOff x="-2040" y="0"/>
            <a:chExt cx="7512" cy="2400"/>
          </a:xfrm>
        </p:grpSpPr>
        <p:sp>
          <p:nvSpPr>
            <p:cNvPr id="69635" name="AutoShape 3">
              <a:extLst>
                <a:ext uri="{FF2B5EF4-FFF2-40B4-BE49-F238E27FC236}">
                  <a16:creationId xmlns:a16="http://schemas.microsoft.com/office/drawing/2014/main" id="{67C232A0-4F5E-4880-BA44-7B47655EB796}"/>
                </a:ext>
              </a:extLst>
            </p:cNvPr>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anose="02020603050405020304" pitchFamily="18" charset="0"/>
                <a:cs typeface="Arial" panose="020B0604020202020204" pitchFamily="34" charset="0"/>
              </a:endParaRPr>
            </a:p>
          </p:txBody>
        </p:sp>
        <p:sp>
          <p:nvSpPr>
            <p:cNvPr id="69636" name="AutoShape 4">
              <a:extLst>
                <a:ext uri="{FF2B5EF4-FFF2-40B4-BE49-F238E27FC236}">
                  <a16:creationId xmlns:a16="http://schemas.microsoft.com/office/drawing/2014/main" id="{CBB60860-98FC-4B21-B970-5D16BB60802A}"/>
                </a:ext>
              </a:extLst>
            </p:cNvPr>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69637" name="Line 5">
              <a:extLst>
                <a:ext uri="{FF2B5EF4-FFF2-40B4-BE49-F238E27FC236}">
                  <a16:creationId xmlns:a16="http://schemas.microsoft.com/office/drawing/2014/main" id="{9CBF9E4B-4B0E-4F17-A75D-42C453B37127}"/>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638" name="Rectangle 6">
            <a:extLst>
              <a:ext uri="{FF2B5EF4-FFF2-40B4-BE49-F238E27FC236}">
                <a16:creationId xmlns:a16="http://schemas.microsoft.com/office/drawing/2014/main" id="{54930B83-5288-44C7-9292-061AC220564B}"/>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9639" name="Rectangle 7">
            <a:extLst>
              <a:ext uri="{FF2B5EF4-FFF2-40B4-BE49-F238E27FC236}">
                <a16:creationId xmlns:a16="http://schemas.microsoft.com/office/drawing/2014/main" id="{86BF20B5-08F0-4D6F-864D-E5E1F093AA78}"/>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9640" name="Rectangle 8">
            <a:extLst>
              <a:ext uri="{FF2B5EF4-FFF2-40B4-BE49-F238E27FC236}">
                <a16:creationId xmlns:a16="http://schemas.microsoft.com/office/drawing/2014/main" id="{5DACC3AF-310B-40ED-8FBC-46390D01D07B}"/>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endParaRPr lang="en-US" altLang="en-US"/>
          </a:p>
        </p:txBody>
      </p:sp>
      <p:sp>
        <p:nvSpPr>
          <p:cNvPr id="69641" name="Rectangle 9">
            <a:extLst>
              <a:ext uri="{FF2B5EF4-FFF2-40B4-BE49-F238E27FC236}">
                <a16:creationId xmlns:a16="http://schemas.microsoft.com/office/drawing/2014/main" id="{9F2F9588-1141-458A-A97B-659C9664F06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endParaRPr lang="en-US" altLang="en-US"/>
          </a:p>
        </p:txBody>
      </p:sp>
      <p:sp>
        <p:nvSpPr>
          <p:cNvPr id="69642" name="Rectangle 10">
            <a:extLst>
              <a:ext uri="{FF2B5EF4-FFF2-40B4-BE49-F238E27FC236}">
                <a16:creationId xmlns:a16="http://schemas.microsoft.com/office/drawing/2014/main" id="{C627ED67-A1C4-4BA2-8270-3FFF906B340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cs typeface="+mn-cs"/>
              </a:defRPr>
            </a:lvl1pPr>
          </a:lstStyle>
          <a:p>
            <a:fld id="{3C06D9A6-F791-4A84-84BD-99D5733C12C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5.wmf"/></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7.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CB34B3E-3322-4D53-837D-E73D828B798B}"/>
              </a:ext>
            </a:extLst>
          </p:cNvPr>
          <p:cNvSpPr>
            <a:spLocks noGrp="1" noChangeArrowheads="1"/>
          </p:cNvSpPr>
          <p:nvPr>
            <p:ph type="ctrTitle"/>
          </p:nvPr>
        </p:nvSpPr>
        <p:spPr>
          <a:xfrm>
            <a:off x="228600" y="152400"/>
            <a:ext cx="8610600" cy="1295400"/>
          </a:xfrm>
        </p:spPr>
        <p:txBody>
          <a:bodyPr/>
          <a:lstStyle/>
          <a:p>
            <a:pPr algn="l"/>
            <a:r>
              <a:rPr lang="en-US" altLang="zh-CN">
                <a:effectLst>
                  <a:outerShdw blurRad="38100" dist="38100" dir="2700000" algn="tl">
                    <a:srgbClr val="C0C0C0"/>
                  </a:outerShdw>
                </a:effectLst>
                <a:latin typeface="Garamond" panose="02020404030301010803" pitchFamily="18" charset="0"/>
                <a:ea typeface="SimSun" panose="02010600030101010101" pitchFamily="2" charset="-122"/>
              </a:rPr>
              <a:t>What makes the Great Salt Lake level go up and down ?</a:t>
            </a:r>
            <a:endParaRPr lang="en-US" altLang="en-US">
              <a:effectLst>
                <a:outerShdw blurRad="38100" dist="38100" dir="2700000" algn="tl">
                  <a:srgbClr val="C0C0C0"/>
                </a:outerShdw>
              </a:effectLst>
              <a:latin typeface="Garamond" panose="02020404030301010803" pitchFamily="18" charset="0"/>
            </a:endParaRPr>
          </a:p>
        </p:txBody>
      </p:sp>
      <p:sp>
        <p:nvSpPr>
          <p:cNvPr id="2051" name="Rectangle 3">
            <a:extLst>
              <a:ext uri="{FF2B5EF4-FFF2-40B4-BE49-F238E27FC236}">
                <a16:creationId xmlns:a16="http://schemas.microsoft.com/office/drawing/2014/main" id="{20818F0F-C48F-4B8B-AF54-1F4324CADF6C}"/>
              </a:ext>
            </a:extLst>
          </p:cNvPr>
          <p:cNvSpPr>
            <a:spLocks noGrp="1" noChangeArrowheads="1"/>
          </p:cNvSpPr>
          <p:nvPr>
            <p:ph type="subTitle" idx="1"/>
          </p:nvPr>
        </p:nvSpPr>
        <p:spPr>
          <a:xfrm>
            <a:off x="76200" y="3429000"/>
            <a:ext cx="7239000" cy="2590800"/>
          </a:xfrm>
        </p:spPr>
        <p:txBody>
          <a:bodyPr/>
          <a:lstStyle/>
          <a:p>
            <a:pPr algn="l">
              <a:lnSpc>
                <a:spcPct val="80000"/>
              </a:lnSpc>
            </a:pPr>
            <a:r>
              <a:rPr lang="en-US" altLang="zh-CN" sz="2000" b="1" i="1">
                <a:effectLst>
                  <a:outerShdw blurRad="38100" dist="38100" dir="2700000" algn="tl">
                    <a:srgbClr val="C0C0C0"/>
                  </a:outerShdw>
                </a:effectLst>
                <a:ea typeface="SimSun" panose="02010600030101010101" pitchFamily="2" charset="-122"/>
              </a:rPr>
              <a:t>Utah Water Research Laboratory, Utah State University, Logan, Utah</a:t>
            </a:r>
            <a:r>
              <a:rPr lang="en-US" altLang="zh-CN" sz="2000" b="1" i="1" baseline="30000">
                <a:effectLst>
                  <a:outerShdw blurRad="38100" dist="38100" dir="2700000" algn="tl">
                    <a:srgbClr val="C0C0C0"/>
                  </a:outerShdw>
                </a:effectLst>
                <a:ea typeface="SimSun" panose="02010600030101010101" pitchFamily="2" charset="-122"/>
              </a:rPr>
              <a:t>1.</a:t>
            </a:r>
            <a:endParaRPr lang="en-US" altLang="zh-CN" sz="2000" b="1" i="1">
              <a:effectLst>
                <a:outerShdw blurRad="38100" dist="38100" dir="2700000" algn="tl">
                  <a:srgbClr val="C0C0C0"/>
                </a:outerShdw>
              </a:effectLst>
              <a:ea typeface="SimSun" panose="02010600030101010101" pitchFamily="2" charset="-122"/>
            </a:endParaRPr>
          </a:p>
          <a:p>
            <a:pPr algn="l">
              <a:lnSpc>
                <a:spcPct val="80000"/>
              </a:lnSpc>
            </a:pPr>
            <a:r>
              <a:rPr lang="en-US" altLang="zh-CN" sz="2000" b="1" i="1">
                <a:effectLst>
                  <a:outerShdw blurRad="38100" dist="38100" dir="2700000" algn="tl">
                    <a:srgbClr val="C0C0C0"/>
                  </a:outerShdw>
                </a:effectLst>
                <a:ea typeface="SimSun" panose="02010600030101010101" pitchFamily="2" charset="-122"/>
              </a:rPr>
              <a:t>Earth &amp; Environmental Eng, Columbia University</a:t>
            </a:r>
            <a:r>
              <a:rPr lang="en-US" altLang="zh-CN" sz="2000" b="1" i="1" baseline="30000">
                <a:effectLst>
                  <a:outerShdw blurRad="38100" dist="38100" dir="2700000" algn="tl">
                    <a:srgbClr val="C0C0C0"/>
                  </a:outerShdw>
                </a:effectLst>
                <a:ea typeface="SimSun" panose="02010600030101010101" pitchFamily="2" charset="-122"/>
              </a:rPr>
              <a:t>2.</a:t>
            </a:r>
            <a:r>
              <a:rPr lang="en-US" altLang="zh-CN" sz="2000">
                <a:ea typeface="SimSun" panose="02010600030101010101" pitchFamily="2" charset="-122"/>
              </a:rPr>
              <a:t> </a:t>
            </a:r>
          </a:p>
          <a:p>
            <a:pPr algn="l">
              <a:lnSpc>
                <a:spcPct val="80000"/>
              </a:lnSpc>
            </a:pPr>
            <a:endParaRPr lang="en-US" altLang="en-US" sz="2000" b="1" i="1"/>
          </a:p>
          <a:p>
            <a:pPr algn="l">
              <a:lnSpc>
                <a:spcPct val="80000"/>
              </a:lnSpc>
            </a:pPr>
            <a:r>
              <a:rPr lang="en-US" altLang="en-US" sz="2000" b="1" i="1"/>
              <a:t>GSA presentation, Salt Lake City, Utah, USA, Oct. 17, 2005</a:t>
            </a:r>
            <a:endParaRPr lang="en-US" altLang="zh-CN" sz="1400" b="1" i="1">
              <a:effectLst>
                <a:outerShdw blurRad="38100" dist="38100" dir="2700000" algn="tl">
                  <a:srgbClr val="C0C0C0"/>
                </a:outerShdw>
              </a:effectLst>
              <a:ea typeface="SimSun" panose="02010600030101010101" pitchFamily="2" charset="-122"/>
            </a:endParaRPr>
          </a:p>
        </p:txBody>
      </p:sp>
      <p:pic>
        <p:nvPicPr>
          <p:cNvPr id="2052" name="Picture 4">
            <a:extLst>
              <a:ext uri="{FF2B5EF4-FFF2-40B4-BE49-F238E27FC236}">
                <a16:creationId xmlns:a16="http://schemas.microsoft.com/office/drawing/2014/main" id="{2A193F96-DB56-457B-BAC6-85C0C53CE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43600"/>
            <a:ext cx="2605088"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_logo">
            <a:extLst>
              <a:ext uri="{FF2B5EF4-FFF2-40B4-BE49-F238E27FC236}">
                <a16:creationId xmlns:a16="http://schemas.microsoft.com/office/drawing/2014/main" id="{18878290-9495-42B9-AB0A-5B5C1FF2F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943600"/>
            <a:ext cx="3581400" cy="838200"/>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11FACB2C-4E87-44D4-80AC-17F6F2E24C83}"/>
              </a:ext>
            </a:extLst>
          </p:cNvPr>
          <p:cNvSpPr txBox="1">
            <a:spLocks noChangeArrowheads="1"/>
          </p:cNvSpPr>
          <p:nvPr/>
        </p:nvSpPr>
        <p:spPr bwMode="auto">
          <a:xfrm>
            <a:off x="228600" y="1524000"/>
            <a:ext cx="495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i="1">
                <a:effectLst>
                  <a:outerShdw blurRad="38100" dist="38100" dir="2700000" algn="tl">
                    <a:srgbClr val="C0C0C0"/>
                  </a:outerShdw>
                </a:effectLst>
                <a:ea typeface="SimSun" panose="02010600030101010101" pitchFamily="2" charset="-122"/>
              </a:rPr>
              <a:t>Tarboton, David G.</a:t>
            </a:r>
            <a:r>
              <a:rPr lang="en-US" altLang="zh-CN" sz="2400" b="1" i="1" baseline="30000">
                <a:effectLst>
                  <a:outerShdw blurRad="38100" dist="38100" dir="2700000" algn="tl">
                    <a:srgbClr val="C0C0C0"/>
                  </a:outerShdw>
                </a:effectLst>
                <a:ea typeface="SimSun" panose="02010600030101010101" pitchFamily="2" charset="-122"/>
              </a:rPr>
              <a:t>1.</a:t>
            </a:r>
            <a:r>
              <a:rPr lang="en-US" altLang="zh-CN" sz="2400" b="1" i="1">
                <a:effectLst>
                  <a:outerShdw blurRad="38100" dist="38100" dir="2700000" algn="tl">
                    <a:srgbClr val="C0C0C0"/>
                  </a:outerShdw>
                </a:effectLst>
                <a:ea typeface="SimSun" panose="02010600030101010101" pitchFamily="2" charset="-122"/>
              </a:rPr>
              <a:t> </a:t>
            </a:r>
          </a:p>
          <a:p>
            <a:r>
              <a:rPr lang="en-US" altLang="en-US" sz="2400" b="1" i="1">
                <a:effectLst>
                  <a:outerShdw blurRad="38100" dist="38100" dir="2700000" algn="tl">
                    <a:srgbClr val="C0C0C0"/>
                  </a:outerShdw>
                </a:effectLst>
              </a:rPr>
              <a:t>Mohammed, Ibrahim N.</a:t>
            </a:r>
            <a:r>
              <a:rPr lang="en-US" altLang="en-US" sz="2400" b="1" i="1" baseline="30000">
                <a:effectLst>
                  <a:outerShdw blurRad="38100" dist="38100" dir="2700000" algn="tl">
                    <a:srgbClr val="C0C0C0"/>
                  </a:outerShdw>
                </a:effectLst>
              </a:rPr>
              <a:t>1.</a:t>
            </a:r>
            <a:r>
              <a:rPr lang="en-US" altLang="en-US" sz="2400" b="1" i="1">
                <a:effectLst>
                  <a:outerShdw blurRad="38100" dist="38100" dir="2700000" algn="tl">
                    <a:srgbClr val="C0C0C0"/>
                  </a:outerShdw>
                </a:effectLst>
              </a:rPr>
              <a:t> </a:t>
            </a:r>
            <a:endParaRPr lang="en-US" altLang="zh-CN" sz="2400" b="1" i="1">
              <a:effectLst>
                <a:outerShdw blurRad="38100" dist="38100" dir="2700000" algn="tl">
                  <a:srgbClr val="C0C0C0"/>
                </a:outerShdw>
              </a:effectLst>
              <a:ea typeface="SimSun" panose="02010600030101010101" pitchFamily="2" charset="-122"/>
            </a:endParaRPr>
          </a:p>
          <a:p>
            <a:r>
              <a:rPr lang="en-US" altLang="zh-CN" sz="2400" b="1" i="1">
                <a:effectLst>
                  <a:outerShdw blurRad="38100" dist="38100" dir="2700000" algn="tl">
                    <a:srgbClr val="C0C0C0"/>
                  </a:outerShdw>
                </a:effectLst>
                <a:ea typeface="SimSun" panose="02010600030101010101" pitchFamily="2" charset="-122"/>
              </a:rPr>
              <a:t>Lall, Upmanu</a:t>
            </a:r>
            <a:r>
              <a:rPr lang="en-US" altLang="zh-CN" sz="2400" b="1" i="1" baseline="30000">
                <a:effectLst>
                  <a:outerShdw blurRad="38100" dist="38100" dir="2700000" algn="tl">
                    <a:srgbClr val="C0C0C0"/>
                  </a:outerShdw>
                </a:effectLst>
                <a:ea typeface="SimSun" panose="02010600030101010101" pitchFamily="2" charset="-122"/>
              </a:rPr>
              <a:t>2.</a:t>
            </a:r>
            <a:endParaRPr lang="en-US" altLang="en-US" sz="2400" baseline="300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extLst>
              <a:ext uri="{FF2B5EF4-FFF2-40B4-BE49-F238E27FC236}">
                <a16:creationId xmlns:a16="http://schemas.microsoft.com/office/drawing/2014/main" id="{031FEB41-A75B-4AB4-93EE-13C2A55B1275}"/>
              </a:ext>
            </a:extLst>
          </p:cNvPr>
          <p:cNvSpPr>
            <a:spLocks noChangeArrowheads="1"/>
          </p:cNvSpPr>
          <p:nvPr/>
        </p:nvSpPr>
        <p:spPr bwMode="auto">
          <a:xfrm rot="-15529764">
            <a:off x="6384926" y="3752850"/>
            <a:ext cx="1422400" cy="1628775"/>
          </a:xfrm>
          <a:prstGeom prst="wedgeEllipseCallout">
            <a:avLst>
              <a:gd name="adj1" fmla="val -106310"/>
              <a:gd name="adj2" fmla="val 62856"/>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p>
            <a:pPr algn="ctr" eaLnBrk="0" hangingPunct="0"/>
            <a:endParaRPr lang="en-US" altLang="en-US">
              <a:latin typeface="Tahoma" panose="020B0604030504040204" pitchFamily="34" charset="0"/>
            </a:endParaRPr>
          </a:p>
        </p:txBody>
      </p:sp>
      <p:pic>
        <p:nvPicPr>
          <p:cNvPr id="77832" name="Picture 8">
            <a:extLst>
              <a:ext uri="{FF2B5EF4-FFF2-40B4-BE49-F238E27FC236}">
                <a16:creationId xmlns:a16="http://schemas.microsoft.com/office/drawing/2014/main" id="{C55D46C3-A7C8-47F8-8D8B-D3F9661AF30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550" y="1041400"/>
            <a:ext cx="7756525" cy="581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8" name="Text Box 4">
            <a:extLst>
              <a:ext uri="{FF2B5EF4-FFF2-40B4-BE49-F238E27FC236}">
                <a16:creationId xmlns:a16="http://schemas.microsoft.com/office/drawing/2014/main" id="{1CFDB80F-ED14-4DC2-AB7B-423B3323F656}"/>
              </a:ext>
            </a:extLst>
          </p:cNvPr>
          <p:cNvSpPr txBox="1">
            <a:spLocks noChangeArrowheads="1"/>
          </p:cNvSpPr>
          <p:nvPr/>
        </p:nvSpPr>
        <p:spPr bwMode="auto">
          <a:xfrm>
            <a:off x="6629400" y="4114800"/>
            <a:ext cx="1219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400" i="1">
                <a:effectLst>
                  <a:outerShdw blurRad="38100" dist="38100" dir="2700000" algn="tl">
                    <a:srgbClr val="C0C0C0"/>
                  </a:outerShdw>
                </a:effectLst>
                <a:latin typeface="Tahoma" panose="020B0604030504040204" pitchFamily="34" charset="0"/>
              </a:rPr>
              <a:t>Precipitation, Air Temp., Wind speed</a:t>
            </a:r>
          </a:p>
        </p:txBody>
      </p:sp>
      <p:sp>
        <p:nvSpPr>
          <p:cNvPr id="77829" name="Text Box 5">
            <a:extLst>
              <a:ext uri="{FF2B5EF4-FFF2-40B4-BE49-F238E27FC236}">
                <a16:creationId xmlns:a16="http://schemas.microsoft.com/office/drawing/2014/main" id="{94CABE79-FE56-461F-B72A-BB40FDE2AC5E}"/>
              </a:ext>
            </a:extLst>
          </p:cNvPr>
          <p:cNvSpPr txBox="1">
            <a:spLocks noChangeArrowheads="1"/>
          </p:cNvSpPr>
          <p:nvPr/>
        </p:nvSpPr>
        <p:spPr bwMode="auto">
          <a:xfrm>
            <a:off x="914400" y="6324600"/>
            <a:ext cx="579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Tahoma" panose="020B0604030504040204" pitchFamily="34" charset="0"/>
            </a:endParaRPr>
          </a:p>
        </p:txBody>
      </p:sp>
      <p:sp>
        <p:nvSpPr>
          <p:cNvPr id="77830" name="Text Box 6">
            <a:extLst>
              <a:ext uri="{FF2B5EF4-FFF2-40B4-BE49-F238E27FC236}">
                <a16:creationId xmlns:a16="http://schemas.microsoft.com/office/drawing/2014/main" id="{DBDC6EBF-7DA2-4F1B-BC27-68E81A356D83}"/>
              </a:ext>
            </a:extLst>
          </p:cNvPr>
          <p:cNvSpPr txBox="1">
            <a:spLocks noChangeArrowheads="1"/>
          </p:cNvSpPr>
          <p:nvPr/>
        </p:nvSpPr>
        <p:spPr bwMode="auto">
          <a:xfrm>
            <a:off x="0" y="0"/>
            <a:ext cx="91440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a:latin typeface="Tahoma" panose="020B0604030504040204" pitchFamily="34" charset="0"/>
              </a:rPr>
              <a:t>Monthly Gridded Precipitation, Air Temperature and Wind Speed over each region from University of Washington (Maurer, E. P., A. W. Wood, J. C. Adam, D. P. Lettenmaier and B. Nijssen, (2002), "A Long-Term Hydrologically Based Dataset of Land Surface Fluxes and States for the Conterminous United States," Journal of Climate, 15: 3237-3251.)</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38" name="Group 98">
            <a:extLst>
              <a:ext uri="{FF2B5EF4-FFF2-40B4-BE49-F238E27FC236}">
                <a16:creationId xmlns:a16="http://schemas.microsoft.com/office/drawing/2014/main" id="{07588259-4DB1-4D7A-B235-D118FC5D43FB}"/>
              </a:ext>
            </a:extLst>
          </p:cNvPr>
          <p:cNvGrpSpPr>
            <a:grpSpLocks/>
          </p:cNvGrpSpPr>
          <p:nvPr/>
        </p:nvGrpSpPr>
        <p:grpSpPr bwMode="auto">
          <a:xfrm>
            <a:off x="0" y="136525"/>
            <a:ext cx="4545013" cy="3619500"/>
            <a:chOff x="74" y="303"/>
            <a:chExt cx="2756" cy="2172"/>
          </a:xfrm>
        </p:grpSpPr>
        <p:pic>
          <p:nvPicPr>
            <p:cNvPr id="10303" name="Picture 63">
              <a:extLst>
                <a:ext uri="{FF2B5EF4-FFF2-40B4-BE49-F238E27FC236}">
                  <a16:creationId xmlns:a16="http://schemas.microsoft.com/office/drawing/2014/main" id="{3176DA67-3954-4818-9214-32DD3ADDD27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 y="303"/>
              <a:ext cx="2756" cy="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11" name="Line 71">
              <a:extLst>
                <a:ext uri="{FF2B5EF4-FFF2-40B4-BE49-F238E27FC236}">
                  <a16:creationId xmlns:a16="http://schemas.microsoft.com/office/drawing/2014/main" id="{864B600E-3D92-4317-B03C-8C528AF1E829}"/>
                </a:ext>
              </a:extLst>
            </p:cNvPr>
            <p:cNvSpPr>
              <a:spLocks noChangeShapeType="1"/>
            </p:cNvSpPr>
            <p:nvPr/>
          </p:nvSpPr>
          <p:spPr bwMode="auto">
            <a:xfrm flipH="1">
              <a:off x="1497" y="1762"/>
              <a:ext cx="3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2" name="Line 72">
              <a:extLst>
                <a:ext uri="{FF2B5EF4-FFF2-40B4-BE49-F238E27FC236}">
                  <a16:creationId xmlns:a16="http://schemas.microsoft.com/office/drawing/2014/main" id="{4B36C1A7-14F9-4A2A-88BC-290A30B831E1}"/>
                </a:ext>
              </a:extLst>
            </p:cNvPr>
            <p:cNvSpPr>
              <a:spLocks noChangeShapeType="1"/>
            </p:cNvSpPr>
            <p:nvPr/>
          </p:nvSpPr>
          <p:spPr bwMode="auto">
            <a:xfrm flipH="1">
              <a:off x="1499" y="1878"/>
              <a:ext cx="2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3" name="Text Box 73">
              <a:extLst>
                <a:ext uri="{FF2B5EF4-FFF2-40B4-BE49-F238E27FC236}">
                  <a16:creationId xmlns:a16="http://schemas.microsoft.com/office/drawing/2014/main" id="{E6146F27-548A-44DB-90B5-66C1EA78947A}"/>
                </a:ext>
              </a:extLst>
            </p:cNvPr>
            <p:cNvSpPr txBox="1">
              <a:spLocks noChangeArrowheads="1"/>
            </p:cNvSpPr>
            <p:nvPr/>
          </p:nvSpPr>
          <p:spPr bwMode="auto">
            <a:xfrm>
              <a:off x="1206" y="1700"/>
              <a:ext cx="41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ym typeface="Symbol" panose="05050102010706020507" pitchFamily="18" charset="2"/>
                </a:rPr>
                <a:t>V</a:t>
              </a:r>
              <a:r>
                <a:rPr lang="en-US" altLang="en-US" baseline="30000">
                  <a:sym typeface="Symbol" panose="05050102010706020507" pitchFamily="18" charset="2"/>
                </a:rPr>
                <a:t>+</a:t>
              </a:r>
              <a:endParaRPr lang="en-US" altLang="en-US">
                <a:sym typeface="Symbol" panose="05050102010706020507" pitchFamily="18" charset="2"/>
              </a:endParaRPr>
            </a:p>
          </p:txBody>
        </p:sp>
        <p:sp>
          <p:nvSpPr>
            <p:cNvPr id="10314" name="Line 74">
              <a:extLst>
                <a:ext uri="{FF2B5EF4-FFF2-40B4-BE49-F238E27FC236}">
                  <a16:creationId xmlns:a16="http://schemas.microsoft.com/office/drawing/2014/main" id="{8821DD2A-6CE5-4B48-B517-5CC99CC61127}"/>
                </a:ext>
              </a:extLst>
            </p:cNvPr>
            <p:cNvSpPr>
              <a:spLocks noChangeShapeType="1"/>
            </p:cNvSpPr>
            <p:nvPr/>
          </p:nvSpPr>
          <p:spPr bwMode="auto">
            <a:xfrm flipH="1">
              <a:off x="732" y="929"/>
              <a:ext cx="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5" name="Line 75">
              <a:extLst>
                <a:ext uri="{FF2B5EF4-FFF2-40B4-BE49-F238E27FC236}">
                  <a16:creationId xmlns:a16="http://schemas.microsoft.com/office/drawing/2014/main" id="{16180117-7BF6-4AF2-B47D-3A2AB4B96032}"/>
                </a:ext>
              </a:extLst>
            </p:cNvPr>
            <p:cNvSpPr>
              <a:spLocks noChangeShapeType="1"/>
            </p:cNvSpPr>
            <p:nvPr/>
          </p:nvSpPr>
          <p:spPr bwMode="auto">
            <a:xfrm flipH="1">
              <a:off x="754" y="1092"/>
              <a:ext cx="3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6" name="Text Box 76">
              <a:extLst>
                <a:ext uri="{FF2B5EF4-FFF2-40B4-BE49-F238E27FC236}">
                  <a16:creationId xmlns:a16="http://schemas.microsoft.com/office/drawing/2014/main" id="{91C4478E-BB7B-484E-8AE9-10FACB0355AD}"/>
                </a:ext>
              </a:extLst>
            </p:cNvPr>
            <p:cNvSpPr txBox="1">
              <a:spLocks noChangeArrowheads="1"/>
            </p:cNvSpPr>
            <p:nvPr/>
          </p:nvSpPr>
          <p:spPr bwMode="auto">
            <a:xfrm>
              <a:off x="483" y="895"/>
              <a:ext cx="41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ym typeface="Symbol" panose="05050102010706020507" pitchFamily="18" charset="2"/>
                </a:rPr>
                <a:t>V</a:t>
              </a:r>
              <a:r>
                <a:rPr lang="en-US" altLang="en-US" baseline="30000">
                  <a:sym typeface="Symbol" panose="05050102010706020507" pitchFamily="18" charset="2"/>
                </a:rPr>
                <a:t>-</a:t>
              </a:r>
              <a:endParaRPr lang="en-US" altLang="en-US">
                <a:sym typeface="Symbol" panose="05050102010706020507" pitchFamily="18" charset="2"/>
              </a:endParaRPr>
            </a:p>
          </p:txBody>
        </p:sp>
      </p:grpSp>
      <p:pic>
        <p:nvPicPr>
          <p:cNvPr id="10337" name="Picture 97">
            <a:extLst>
              <a:ext uri="{FF2B5EF4-FFF2-40B4-BE49-F238E27FC236}">
                <a16:creationId xmlns:a16="http://schemas.microsoft.com/office/drawing/2014/main" id="{B7F96796-72D4-4580-BA36-457B6468D4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0700" y="57150"/>
            <a:ext cx="4813300" cy="381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3" name="Text Box 33">
            <a:extLst>
              <a:ext uri="{FF2B5EF4-FFF2-40B4-BE49-F238E27FC236}">
                <a16:creationId xmlns:a16="http://schemas.microsoft.com/office/drawing/2014/main" id="{A52D9E8B-CD51-4EFC-B345-A4F85E0AF8EF}"/>
              </a:ext>
            </a:extLst>
          </p:cNvPr>
          <p:cNvSpPr txBox="1">
            <a:spLocks noChangeArrowheads="1"/>
          </p:cNvSpPr>
          <p:nvPr/>
        </p:nvSpPr>
        <p:spPr bwMode="auto">
          <a:xfrm rot="16200000">
            <a:off x="3922713" y="1673225"/>
            <a:ext cx="131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Log(|A|)</a:t>
            </a:r>
          </a:p>
        </p:txBody>
      </p:sp>
      <p:sp>
        <p:nvSpPr>
          <p:cNvPr id="10245" name="Rectangle 5">
            <a:extLst>
              <a:ext uri="{FF2B5EF4-FFF2-40B4-BE49-F238E27FC236}">
                <a16:creationId xmlns:a16="http://schemas.microsoft.com/office/drawing/2014/main" id="{354598D2-C9FF-4961-988D-E264EAE34222}"/>
              </a:ext>
            </a:extLst>
          </p:cNvPr>
          <p:cNvSpPr>
            <a:spLocks noGrp="1" noChangeArrowheads="1"/>
          </p:cNvSpPr>
          <p:nvPr>
            <p:ph type="title" sz="quarter"/>
          </p:nvPr>
        </p:nvSpPr>
        <p:spPr>
          <a:xfrm>
            <a:off x="269875" y="0"/>
            <a:ext cx="5033963" cy="804863"/>
          </a:xfrm>
        </p:spPr>
        <p:txBody>
          <a:bodyPr/>
          <a:lstStyle/>
          <a:p>
            <a:pPr algn="l"/>
            <a:r>
              <a:rPr lang="en-US" altLang="en-US" sz="4000" i="1"/>
              <a:t>Spectral Analysis</a:t>
            </a:r>
          </a:p>
        </p:txBody>
      </p:sp>
      <p:sp>
        <p:nvSpPr>
          <p:cNvPr id="10250" name="Rectangle 10">
            <a:extLst>
              <a:ext uri="{FF2B5EF4-FFF2-40B4-BE49-F238E27FC236}">
                <a16:creationId xmlns:a16="http://schemas.microsoft.com/office/drawing/2014/main" id="{683C5A11-2394-4092-89CE-89E81529D0C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251" name="Rectangle 11">
            <a:extLst>
              <a:ext uri="{FF2B5EF4-FFF2-40B4-BE49-F238E27FC236}">
                <a16:creationId xmlns:a16="http://schemas.microsoft.com/office/drawing/2014/main" id="{4BE593E3-2517-4933-A399-C9F69F8C7F4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252" name="Rectangle 12">
            <a:extLst>
              <a:ext uri="{FF2B5EF4-FFF2-40B4-BE49-F238E27FC236}">
                <a16:creationId xmlns:a16="http://schemas.microsoft.com/office/drawing/2014/main" id="{2253A8F1-D87B-459A-B774-B86790C4B1B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253" name="Rectangle 13">
            <a:extLst>
              <a:ext uri="{FF2B5EF4-FFF2-40B4-BE49-F238E27FC236}">
                <a16:creationId xmlns:a16="http://schemas.microsoft.com/office/drawing/2014/main" id="{C70D38B4-FEA1-4ED7-B2FD-358C8625D59A}"/>
              </a:ext>
            </a:extLst>
          </p:cNvPr>
          <p:cNvSpPr>
            <a:spLocks noChangeArrowheads="1"/>
          </p:cNvSpPr>
          <p:nvPr/>
        </p:nvSpPr>
        <p:spPr bwMode="auto">
          <a:xfrm>
            <a:off x="0" y="3338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0339" name="Group 99">
            <a:extLst>
              <a:ext uri="{FF2B5EF4-FFF2-40B4-BE49-F238E27FC236}">
                <a16:creationId xmlns:a16="http://schemas.microsoft.com/office/drawing/2014/main" id="{E8F17811-2297-4B88-AFDB-2E70A91D75C9}"/>
              </a:ext>
            </a:extLst>
          </p:cNvPr>
          <p:cNvGrpSpPr>
            <a:grpSpLocks/>
          </p:cNvGrpSpPr>
          <p:nvPr/>
        </p:nvGrpSpPr>
        <p:grpSpPr bwMode="auto">
          <a:xfrm>
            <a:off x="4395788" y="3127375"/>
            <a:ext cx="4689475" cy="3908425"/>
            <a:chOff x="2678" y="2068"/>
            <a:chExt cx="2954" cy="2462"/>
          </a:xfrm>
        </p:grpSpPr>
        <p:pic>
          <p:nvPicPr>
            <p:cNvPr id="10336" name="Picture 96">
              <a:extLst>
                <a:ext uri="{FF2B5EF4-FFF2-40B4-BE49-F238E27FC236}">
                  <a16:creationId xmlns:a16="http://schemas.microsoft.com/office/drawing/2014/main" id="{8B625A09-3CBE-484E-A918-9D2ED3AD7E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8" y="2068"/>
              <a:ext cx="2954" cy="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Text Box 2">
              <a:extLst>
                <a:ext uri="{FF2B5EF4-FFF2-40B4-BE49-F238E27FC236}">
                  <a16:creationId xmlns:a16="http://schemas.microsoft.com/office/drawing/2014/main" id="{1DFF66A8-4C2D-4E0E-9966-5DC0CBF78802}"/>
                </a:ext>
              </a:extLst>
            </p:cNvPr>
            <p:cNvSpPr txBox="1">
              <a:spLocks noChangeArrowheads="1"/>
            </p:cNvSpPr>
            <p:nvPr/>
          </p:nvSpPr>
          <p:spPr bwMode="auto">
            <a:xfrm>
              <a:off x="4600" y="3355"/>
              <a:ext cx="1008" cy="2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2000" i="1"/>
                <a:t>Nov. 1</a:t>
              </a:r>
              <a:r>
                <a:rPr lang="en-US" altLang="en-US" sz="2000" i="1" baseline="30000"/>
                <a:t>st</a:t>
              </a:r>
              <a:r>
                <a:rPr lang="en-US" altLang="en-US" sz="1400" i="1">
                  <a:latin typeface="Tahoma" panose="020B0604030504040204" pitchFamily="34" charset="0"/>
                </a:rPr>
                <a:t> </a:t>
              </a:r>
              <a:r>
                <a:rPr lang="en-US" altLang="en-US" sz="1200" i="1">
                  <a:latin typeface="Tahoma" panose="020B0604030504040204" pitchFamily="34" charset="0"/>
                </a:rPr>
                <a:t> </a:t>
              </a:r>
              <a:endParaRPr lang="en-US" altLang="en-US">
                <a:latin typeface="Tahoma" panose="020B0604030504040204" pitchFamily="34" charset="0"/>
              </a:endParaRPr>
            </a:p>
          </p:txBody>
        </p:sp>
        <p:sp>
          <p:nvSpPr>
            <p:cNvPr id="10244" name="Text Box 4">
              <a:extLst>
                <a:ext uri="{FF2B5EF4-FFF2-40B4-BE49-F238E27FC236}">
                  <a16:creationId xmlns:a16="http://schemas.microsoft.com/office/drawing/2014/main" id="{16F57D0F-74A1-4985-AD4E-1B760087B57A}"/>
                </a:ext>
              </a:extLst>
            </p:cNvPr>
            <p:cNvSpPr txBox="1">
              <a:spLocks noChangeArrowheads="1"/>
            </p:cNvSpPr>
            <p:nvPr/>
          </p:nvSpPr>
          <p:spPr bwMode="auto">
            <a:xfrm>
              <a:off x="3112" y="3019"/>
              <a:ext cx="1008" cy="2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1200">
                  <a:latin typeface="Tahoma" panose="020B0604030504040204" pitchFamily="34" charset="0"/>
                </a:rPr>
                <a:t> </a:t>
              </a:r>
              <a:r>
                <a:rPr lang="en-US" altLang="en-US" sz="2000" i="1"/>
                <a:t>June 15</a:t>
              </a:r>
              <a:r>
                <a:rPr lang="en-US" altLang="en-US" sz="2000" i="1" baseline="30000"/>
                <a:t>th</a:t>
              </a:r>
              <a:r>
                <a:rPr lang="en-US" altLang="en-US" sz="1200" i="1">
                  <a:latin typeface="Tahoma" panose="020B0604030504040204" pitchFamily="34" charset="0"/>
                </a:rPr>
                <a:t> </a:t>
              </a:r>
              <a:endParaRPr lang="en-US" altLang="en-US">
                <a:latin typeface="Tahoma" panose="020B0604030504040204" pitchFamily="34" charset="0"/>
              </a:endParaRPr>
            </a:p>
          </p:txBody>
        </p:sp>
        <p:sp>
          <p:nvSpPr>
            <p:cNvPr id="10262" name="Line 22">
              <a:extLst>
                <a:ext uri="{FF2B5EF4-FFF2-40B4-BE49-F238E27FC236}">
                  <a16:creationId xmlns:a16="http://schemas.microsoft.com/office/drawing/2014/main" id="{C7AE2363-0B86-467E-84F1-F214221C45E3}"/>
                </a:ext>
              </a:extLst>
            </p:cNvPr>
            <p:cNvSpPr>
              <a:spLocks noChangeShapeType="1"/>
            </p:cNvSpPr>
            <p:nvPr/>
          </p:nvSpPr>
          <p:spPr bwMode="auto">
            <a:xfrm flipV="1">
              <a:off x="3592" y="2609"/>
              <a:ext cx="363" cy="4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3" name="Line 23">
              <a:extLst>
                <a:ext uri="{FF2B5EF4-FFF2-40B4-BE49-F238E27FC236}">
                  <a16:creationId xmlns:a16="http://schemas.microsoft.com/office/drawing/2014/main" id="{EE5C5405-287F-4A57-B074-11370D1D0C60}"/>
                </a:ext>
              </a:extLst>
            </p:cNvPr>
            <p:cNvSpPr>
              <a:spLocks noChangeShapeType="1"/>
            </p:cNvSpPr>
            <p:nvPr/>
          </p:nvSpPr>
          <p:spPr bwMode="auto">
            <a:xfrm flipH="1">
              <a:off x="4381" y="3595"/>
              <a:ext cx="459" cy="2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1" name="Text Box 31">
            <a:extLst>
              <a:ext uri="{FF2B5EF4-FFF2-40B4-BE49-F238E27FC236}">
                <a16:creationId xmlns:a16="http://schemas.microsoft.com/office/drawing/2014/main" id="{D51351F2-CA0F-4A4F-B481-EACCA61BAA34}"/>
              </a:ext>
            </a:extLst>
          </p:cNvPr>
          <p:cNvSpPr txBox="1">
            <a:spLocks noChangeArrowheads="1"/>
          </p:cNvSpPr>
          <p:nvPr/>
        </p:nvSpPr>
        <p:spPr bwMode="auto">
          <a:xfrm>
            <a:off x="2036763" y="911225"/>
            <a:ext cx="2151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t>Biweekly volume (1979-2000)</a:t>
            </a:r>
          </a:p>
        </p:txBody>
      </p:sp>
      <p:sp>
        <p:nvSpPr>
          <p:cNvPr id="10272" name="Text Box 32">
            <a:extLst>
              <a:ext uri="{FF2B5EF4-FFF2-40B4-BE49-F238E27FC236}">
                <a16:creationId xmlns:a16="http://schemas.microsoft.com/office/drawing/2014/main" id="{C06AEB75-217E-4F84-9757-14F0243827EF}"/>
              </a:ext>
            </a:extLst>
          </p:cNvPr>
          <p:cNvSpPr txBox="1">
            <a:spLocks noChangeArrowheads="1"/>
          </p:cNvSpPr>
          <p:nvPr/>
        </p:nvSpPr>
        <p:spPr bwMode="auto">
          <a:xfrm rot="16200000">
            <a:off x="-247649" y="1731962"/>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V km</a:t>
            </a:r>
            <a:r>
              <a:rPr lang="en-US" altLang="en-US" sz="2000" baseline="30000"/>
              <a:t>3</a:t>
            </a:r>
          </a:p>
        </p:txBody>
      </p:sp>
      <p:sp>
        <p:nvSpPr>
          <p:cNvPr id="10282" name="Text Box 42">
            <a:extLst>
              <a:ext uri="{FF2B5EF4-FFF2-40B4-BE49-F238E27FC236}">
                <a16:creationId xmlns:a16="http://schemas.microsoft.com/office/drawing/2014/main" id="{98E1C74C-7097-4115-AA7C-5A481B440074}"/>
              </a:ext>
            </a:extLst>
          </p:cNvPr>
          <p:cNvSpPr txBox="1">
            <a:spLocks noChangeArrowheads="1"/>
          </p:cNvSpPr>
          <p:nvPr/>
        </p:nvSpPr>
        <p:spPr bwMode="auto">
          <a:xfrm>
            <a:off x="885825" y="3457575"/>
            <a:ext cx="759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Reconstructed GSL Annual cycle - Peak June 15, Trough Nov 1.</a:t>
            </a:r>
          </a:p>
        </p:txBody>
      </p:sp>
      <p:graphicFrame>
        <p:nvGraphicFramePr>
          <p:cNvPr id="10308" name="Object 68">
            <a:extLst>
              <a:ext uri="{FF2B5EF4-FFF2-40B4-BE49-F238E27FC236}">
                <a16:creationId xmlns:a16="http://schemas.microsoft.com/office/drawing/2014/main" id="{E129B2B7-31DB-4A94-B103-E8AB4DF24082}"/>
              </a:ext>
            </a:extLst>
          </p:cNvPr>
          <p:cNvGraphicFramePr>
            <a:graphicFrameLocks noChangeAspect="1"/>
          </p:cNvGraphicFramePr>
          <p:nvPr/>
        </p:nvGraphicFramePr>
        <p:xfrm>
          <a:off x="5737225" y="947738"/>
          <a:ext cx="2627313" cy="868362"/>
        </p:xfrm>
        <a:graphic>
          <a:graphicData uri="http://schemas.openxmlformats.org/presentationml/2006/ole">
            <mc:AlternateContent xmlns:mc="http://schemas.openxmlformats.org/markup-compatibility/2006">
              <mc:Choice xmlns:v="urn:schemas-microsoft-com:vml" Requires="v">
                <p:oleObj spid="_x0000_s10341" name="Equation" r:id="rId7" imgW="1295280" imgH="431640" progId="Equation.3">
                  <p:embed/>
                </p:oleObj>
              </mc:Choice>
              <mc:Fallback>
                <p:oleObj name="Equation" r:id="rId7" imgW="1295280" imgH="431640" progId="Equation.3">
                  <p:embed/>
                  <p:pic>
                    <p:nvPicPr>
                      <p:cNvPr id="0" name="Object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7225" y="947738"/>
                        <a:ext cx="2627313"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0" name="Text Box 70">
            <a:extLst>
              <a:ext uri="{FF2B5EF4-FFF2-40B4-BE49-F238E27FC236}">
                <a16:creationId xmlns:a16="http://schemas.microsoft.com/office/drawing/2014/main" id="{4F6D1E62-E87F-4ADD-BF04-1B3296FB0225}"/>
              </a:ext>
            </a:extLst>
          </p:cNvPr>
          <p:cNvSpPr txBox="1">
            <a:spLocks noChangeArrowheads="1"/>
          </p:cNvSpPr>
          <p:nvPr/>
        </p:nvSpPr>
        <p:spPr bwMode="auto">
          <a:xfrm>
            <a:off x="5580063" y="357188"/>
            <a:ext cx="225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Fourier Transform</a:t>
            </a:r>
          </a:p>
        </p:txBody>
      </p:sp>
      <p:pic>
        <p:nvPicPr>
          <p:cNvPr id="10333" name="Picture 93">
            <a:extLst>
              <a:ext uri="{FF2B5EF4-FFF2-40B4-BE49-F238E27FC236}">
                <a16:creationId xmlns:a16="http://schemas.microsoft.com/office/drawing/2014/main" id="{DAA7ED91-12ED-49D4-BA49-BCE567CF63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50" y="3109913"/>
            <a:ext cx="4706938"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0" name="Text Box 100">
            <a:extLst>
              <a:ext uri="{FF2B5EF4-FFF2-40B4-BE49-F238E27FC236}">
                <a16:creationId xmlns:a16="http://schemas.microsoft.com/office/drawing/2014/main" id="{8CA60E3B-7A68-438A-9248-6FE0C81473BA}"/>
              </a:ext>
            </a:extLst>
          </p:cNvPr>
          <p:cNvSpPr txBox="1">
            <a:spLocks noChangeArrowheads="1"/>
          </p:cNvSpPr>
          <p:nvPr/>
        </p:nvSpPr>
        <p:spPr bwMode="auto">
          <a:xfrm>
            <a:off x="6492875" y="6435725"/>
            <a:ext cx="1646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Month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1688575-08E5-4A78-8641-4B176120A85A}"/>
              </a:ext>
            </a:extLst>
          </p:cNvPr>
          <p:cNvSpPr>
            <a:spLocks noGrp="1" noChangeArrowheads="1"/>
          </p:cNvSpPr>
          <p:nvPr>
            <p:ph type="title"/>
          </p:nvPr>
        </p:nvSpPr>
        <p:spPr/>
        <p:txBody>
          <a:bodyPr/>
          <a:lstStyle/>
          <a:p>
            <a:r>
              <a:rPr lang="en-US" altLang="en-US" i="1"/>
              <a:t>Annual Increase &amp; Decrease</a:t>
            </a:r>
          </a:p>
        </p:txBody>
      </p:sp>
      <p:sp>
        <p:nvSpPr>
          <p:cNvPr id="24586" name="Text Box 10">
            <a:extLst>
              <a:ext uri="{FF2B5EF4-FFF2-40B4-BE49-F238E27FC236}">
                <a16:creationId xmlns:a16="http://schemas.microsoft.com/office/drawing/2014/main" id="{39E8BFA7-4F4C-4108-BD6C-EE80DD828B30}"/>
              </a:ext>
            </a:extLst>
          </p:cNvPr>
          <p:cNvSpPr txBox="1">
            <a:spLocks noChangeArrowheads="1"/>
          </p:cNvSpPr>
          <p:nvPr/>
        </p:nvSpPr>
        <p:spPr bwMode="auto">
          <a:xfrm rot="16200000">
            <a:off x="-964406" y="2942432"/>
            <a:ext cx="3136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sym typeface="Symbol" panose="05050102010706020507" pitchFamily="18" charset="2"/>
              </a:rPr>
              <a:t>V (+ or -)    </a:t>
            </a:r>
            <a:r>
              <a:rPr lang="en-US" altLang="en-US" sz="2800"/>
              <a:t>m</a:t>
            </a:r>
            <a:r>
              <a:rPr lang="en-US" altLang="en-US" sz="2800" baseline="30000"/>
              <a:t>3</a:t>
            </a:r>
          </a:p>
        </p:txBody>
      </p:sp>
      <p:pic>
        <p:nvPicPr>
          <p:cNvPr id="24597" name="Picture 21">
            <a:extLst>
              <a:ext uri="{FF2B5EF4-FFF2-40B4-BE49-F238E27FC236}">
                <a16:creationId xmlns:a16="http://schemas.microsoft.com/office/drawing/2014/main" id="{15B51792-EBA8-4B11-B7B0-8C46D6830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3" y="1108075"/>
            <a:ext cx="8251825" cy="553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98" name="Text Box 22">
            <a:extLst>
              <a:ext uri="{FF2B5EF4-FFF2-40B4-BE49-F238E27FC236}">
                <a16:creationId xmlns:a16="http://schemas.microsoft.com/office/drawing/2014/main" id="{B3A7C704-2B35-4747-A6DA-97174FD6A992}"/>
              </a:ext>
            </a:extLst>
          </p:cNvPr>
          <p:cNvSpPr txBox="1">
            <a:spLocks noChangeArrowheads="1"/>
          </p:cNvSpPr>
          <p:nvPr/>
        </p:nvSpPr>
        <p:spPr bwMode="auto">
          <a:xfrm>
            <a:off x="2630488" y="2074863"/>
            <a:ext cx="2224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rPr>
              <a:t>June 15 - Nov 1</a:t>
            </a:r>
          </a:p>
        </p:txBody>
      </p:sp>
      <p:sp>
        <p:nvSpPr>
          <p:cNvPr id="24599" name="Text Box 23">
            <a:extLst>
              <a:ext uri="{FF2B5EF4-FFF2-40B4-BE49-F238E27FC236}">
                <a16:creationId xmlns:a16="http://schemas.microsoft.com/office/drawing/2014/main" id="{383396A9-D050-49BF-BCA9-F847CB249CBB}"/>
              </a:ext>
            </a:extLst>
          </p:cNvPr>
          <p:cNvSpPr txBox="1">
            <a:spLocks noChangeArrowheads="1"/>
          </p:cNvSpPr>
          <p:nvPr/>
        </p:nvSpPr>
        <p:spPr bwMode="auto">
          <a:xfrm>
            <a:off x="2649538" y="2792413"/>
            <a:ext cx="2224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rPr>
              <a:t>Nov 1 - June 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9" name="Picture 13">
            <a:extLst>
              <a:ext uri="{FF2B5EF4-FFF2-40B4-BE49-F238E27FC236}">
                <a16:creationId xmlns:a16="http://schemas.microsoft.com/office/drawing/2014/main" id="{79D591CF-F3F7-4ECE-8154-E9A9D69C4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1020763"/>
            <a:ext cx="8750300" cy="587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4">
            <a:extLst>
              <a:ext uri="{FF2B5EF4-FFF2-40B4-BE49-F238E27FC236}">
                <a16:creationId xmlns:a16="http://schemas.microsoft.com/office/drawing/2014/main" id="{079C9587-4D92-4B32-91BD-C431D0F69900}"/>
              </a:ext>
            </a:extLst>
          </p:cNvPr>
          <p:cNvSpPr>
            <a:spLocks noGrp="1" noChangeArrowheads="1"/>
          </p:cNvSpPr>
          <p:nvPr>
            <p:ph type="title"/>
          </p:nvPr>
        </p:nvSpPr>
        <p:spPr>
          <a:xfrm>
            <a:off x="457200" y="274638"/>
            <a:ext cx="8229600" cy="649287"/>
          </a:xfrm>
        </p:spPr>
        <p:txBody>
          <a:bodyPr/>
          <a:lstStyle/>
          <a:p>
            <a:r>
              <a:rPr lang="en-US" altLang="en-US" sz="4000"/>
              <a:t>Annual streamflows</a:t>
            </a:r>
          </a:p>
        </p:txBody>
      </p:sp>
      <p:sp>
        <p:nvSpPr>
          <p:cNvPr id="34823" name="Text Box 7">
            <a:extLst>
              <a:ext uri="{FF2B5EF4-FFF2-40B4-BE49-F238E27FC236}">
                <a16:creationId xmlns:a16="http://schemas.microsoft.com/office/drawing/2014/main" id="{BFDD3742-A6D5-4A04-8ABF-2615EEA658AB}"/>
              </a:ext>
            </a:extLst>
          </p:cNvPr>
          <p:cNvSpPr txBox="1">
            <a:spLocks noChangeArrowheads="1"/>
          </p:cNvSpPr>
          <p:nvPr/>
        </p:nvSpPr>
        <p:spPr bwMode="auto">
          <a:xfrm rot="16200000">
            <a:off x="76201" y="3271837"/>
            <a:ext cx="514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m</a:t>
            </a:r>
            <a:r>
              <a:rPr lang="en-US" altLang="en-US" sz="2000" baseline="30000"/>
              <a:t>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1" name="Picture 19">
            <a:extLst>
              <a:ext uri="{FF2B5EF4-FFF2-40B4-BE49-F238E27FC236}">
                <a16:creationId xmlns:a16="http://schemas.microsoft.com/office/drawing/2014/main" id="{E1D95F55-68E7-4E06-9524-E88F67EB5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78"/>
          <a:stretch>
            <a:fillRect/>
          </a:stretch>
        </p:blipFill>
        <p:spPr bwMode="auto">
          <a:xfrm>
            <a:off x="4575175" y="457200"/>
            <a:ext cx="4733925"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6" name="Rectangle 24">
            <a:extLst>
              <a:ext uri="{FF2B5EF4-FFF2-40B4-BE49-F238E27FC236}">
                <a16:creationId xmlns:a16="http://schemas.microsoft.com/office/drawing/2014/main" id="{3FBBC7B1-8DE2-47F9-B4A3-901E9E72E441}"/>
              </a:ext>
            </a:extLst>
          </p:cNvPr>
          <p:cNvSpPr>
            <a:spLocks noChangeArrowheads="1"/>
          </p:cNvSpPr>
          <p:nvPr/>
        </p:nvSpPr>
        <p:spPr bwMode="auto">
          <a:xfrm>
            <a:off x="4329113" y="963613"/>
            <a:ext cx="495300" cy="47069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8932" name="Picture 20">
            <a:extLst>
              <a:ext uri="{FF2B5EF4-FFF2-40B4-BE49-F238E27FC236}">
                <a16:creationId xmlns:a16="http://schemas.microsoft.com/office/drawing/2014/main" id="{902E2D35-A1F6-4F23-BA19-EE987927A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449263"/>
            <a:ext cx="5143500" cy="596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6" name="Rectangle 4">
            <a:extLst>
              <a:ext uri="{FF2B5EF4-FFF2-40B4-BE49-F238E27FC236}">
                <a16:creationId xmlns:a16="http://schemas.microsoft.com/office/drawing/2014/main" id="{51AE6B05-24A3-49A0-AF8F-FFEF10C91B8E}"/>
              </a:ext>
            </a:extLst>
          </p:cNvPr>
          <p:cNvSpPr>
            <a:spLocks noGrp="1" noChangeArrowheads="1"/>
          </p:cNvSpPr>
          <p:nvPr>
            <p:ph type="title"/>
          </p:nvPr>
        </p:nvSpPr>
        <p:spPr>
          <a:xfrm>
            <a:off x="0" y="146050"/>
            <a:ext cx="9144000" cy="766763"/>
          </a:xfrm>
        </p:spPr>
        <p:txBody>
          <a:bodyPr/>
          <a:lstStyle/>
          <a:p>
            <a:r>
              <a:rPr lang="en-US" altLang="en-US" sz="3600"/>
              <a:t>Nov 1 - June 15 lake volume increase</a:t>
            </a:r>
          </a:p>
        </p:txBody>
      </p:sp>
      <p:sp>
        <p:nvSpPr>
          <p:cNvPr id="38920" name="Text Box 8">
            <a:extLst>
              <a:ext uri="{FF2B5EF4-FFF2-40B4-BE49-F238E27FC236}">
                <a16:creationId xmlns:a16="http://schemas.microsoft.com/office/drawing/2014/main" id="{8D87763A-BB38-4B89-BDC2-F506F2F57C1E}"/>
              </a:ext>
            </a:extLst>
          </p:cNvPr>
          <p:cNvSpPr txBox="1">
            <a:spLocks noChangeArrowheads="1"/>
          </p:cNvSpPr>
          <p:nvPr/>
        </p:nvSpPr>
        <p:spPr bwMode="auto">
          <a:xfrm>
            <a:off x="1390650" y="5864225"/>
            <a:ext cx="294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Annual total streamflow, Q (m</a:t>
            </a:r>
            <a:r>
              <a:rPr lang="en-US" altLang="en-US" sz="2000" baseline="30000"/>
              <a:t>3</a:t>
            </a:r>
            <a:r>
              <a:rPr lang="en-US" altLang="en-US" sz="2000"/>
              <a:t>) </a:t>
            </a:r>
          </a:p>
        </p:txBody>
      </p:sp>
      <p:sp>
        <p:nvSpPr>
          <p:cNvPr id="38921" name="Text Box 9">
            <a:extLst>
              <a:ext uri="{FF2B5EF4-FFF2-40B4-BE49-F238E27FC236}">
                <a16:creationId xmlns:a16="http://schemas.microsoft.com/office/drawing/2014/main" id="{498A5747-714C-4F65-B729-04091A4787CF}"/>
              </a:ext>
            </a:extLst>
          </p:cNvPr>
          <p:cNvSpPr txBox="1">
            <a:spLocks noChangeArrowheads="1"/>
          </p:cNvSpPr>
          <p:nvPr/>
        </p:nvSpPr>
        <p:spPr bwMode="auto">
          <a:xfrm rot="16200000">
            <a:off x="-1310481" y="3047207"/>
            <a:ext cx="310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b="1">
                <a:latin typeface="Arial Unicode MS" pitchFamily="34" charset="-128"/>
                <a:ea typeface="Arial Unicode MS" pitchFamily="34" charset="-128"/>
              </a:rPr>
              <a:t>Δ</a:t>
            </a:r>
            <a:r>
              <a:rPr lang="en-US" altLang="en-US" b="1">
                <a:latin typeface="Arial Unicode MS" pitchFamily="34" charset="-128"/>
                <a:ea typeface="Arial Unicode MS" pitchFamily="34" charset="-128"/>
              </a:rPr>
              <a:t>V+ (m</a:t>
            </a:r>
            <a:r>
              <a:rPr lang="en-US" altLang="en-US" b="1" baseline="30000">
                <a:latin typeface="Arial Unicode MS" pitchFamily="34" charset="-128"/>
                <a:ea typeface="Arial Unicode MS" pitchFamily="34" charset="-128"/>
              </a:rPr>
              <a:t>3</a:t>
            </a:r>
            <a:r>
              <a:rPr lang="en-US" altLang="en-US" b="1">
                <a:latin typeface="Arial Unicode MS" pitchFamily="34" charset="-128"/>
                <a:ea typeface="Arial Unicode MS" pitchFamily="34" charset="-128"/>
              </a:rPr>
              <a:t>)   Nov 1 - June 15</a:t>
            </a:r>
            <a:endParaRPr lang="el-GR" altLang="en-US" b="1" baseline="30000">
              <a:latin typeface="Arial Unicode MS" pitchFamily="34" charset="-128"/>
              <a:ea typeface="Arial Unicode MS" pitchFamily="34" charset="-128"/>
            </a:endParaRPr>
          </a:p>
        </p:txBody>
      </p:sp>
      <p:sp>
        <p:nvSpPr>
          <p:cNvPr id="38929" name="Text Box 17">
            <a:extLst>
              <a:ext uri="{FF2B5EF4-FFF2-40B4-BE49-F238E27FC236}">
                <a16:creationId xmlns:a16="http://schemas.microsoft.com/office/drawing/2014/main" id="{683BC4D5-6BC0-471D-8FDC-E8C476A418F2}"/>
              </a:ext>
            </a:extLst>
          </p:cNvPr>
          <p:cNvSpPr txBox="1">
            <a:spLocks noChangeArrowheads="1"/>
          </p:cNvSpPr>
          <p:nvPr/>
        </p:nvSpPr>
        <p:spPr bwMode="auto">
          <a:xfrm rot="-2402304">
            <a:off x="3030538" y="1552575"/>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1:1 line</a:t>
            </a:r>
            <a:endParaRPr lang="en-US" altLang="en-US" baseline="30000"/>
          </a:p>
        </p:txBody>
      </p:sp>
      <p:sp>
        <p:nvSpPr>
          <p:cNvPr id="38933" name="Text Box 21">
            <a:extLst>
              <a:ext uri="{FF2B5EF4-FFF2-40B4-BE49-F238E27FC236}">
                <a16:creationId xmlns:a16="http://schemas.microsoft.com/office/drawing/2014/main" id="{F508602B-1743-4980-8C78-EB3D8AF0BF2D}"/>
              </a:ext>
            </a:extLst>
          </p:cNvPr>
          <p:cNvSpPr txBox="1">
            <a:spLocks noChangeArrowheads="1"/>
          </p:cNvSpPr>
          <p:nvPr/>
        </p:nvSpPr>
        <p:spPr bwMode="auto">
          <a:xfrm>
            <a:off x="5135563" y="5930900"/>
            <a:ext cx="3930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Lake annual precipitation volume, P (m</a:t>
            </a:r>
            <a:r>
              <a:rPr lang="en-US" altLang="en-US" sz="2000" baseline="30000"/>
              <a:t>3</a:t>
            </a:r>
            <a:r>
              <a:rPr lang="en-US" altLang="en-US" sz="2000"/>
              <a:t>) </a:t>
            </a:r>
          </a:p>
        </p:txBody>
      </p:sp>
      <p:sp>
        <p:nvSpPr>
          <p:cNvPr id="38934" name="Line 22">
            <a:extLst>
              <a:ext uri="{FF2B5EF4-FFF2-40B4-BE49-F238E27FC236}">
                <a16:creationId xmlns:a16="http://schemas.microsoft.com/office/drawing/2014/main" id="{8200BFCB-C4B6-4E81-968C-79D8B2F01936}"/>
              </a:ext>
            </a:extLst>
          </p:cNvPr>
          <p:cNvSpPr>
            <a:spLocks noChangeShapeType="1"/>
          </p:cNvSpPr>
          <p:nvPr/>
        </p:nvSpPr>
        <p:spPr bwMode="auto">
          <a:xfrm>
            <a:off x="5076825" y="1601788"/>
            <a:ext cx="3778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5" name="Text Box 23">
            <a:extLst>
              <a:ext uri="{FF2B5EF4-FFF2-40B4-BE49-F238E27FC236}">
                <a16:creationId xmlns:a16="http://schemas.microsoft.com/office/drawing/2014/main" id="{1B196519-5CC6-4EB4-868A-A482899FC979}"/>
              </a:ext>
            </a:extLst>
          </p:cNvPr>
          <p:cNvSpPr txBox="1">
            <a:spLocks noChangeArrowheads="1"/>
          </p:cNvSpPr>
          <p:nvPr/>
        </p:nvSpPr>
        <p:spPr bwMode="auto">
          <a:xfrm>
            <a:off x="5334000" y="1296988"/>
            <a:ext cx="1379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a:extLst>
              <a:ext uri="{FF2B5EF4-FFF2-40B4-BE49-F238E27FC236}">
                <a16:creationId xmlns:a16="http://schemas.microsoft.com/office/drawing/2014/main" id="{2DAD622D-2175-4E78-AE4A-4A0E98DBB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034"/>
          <a:stretch>
            <a:fillRect/>
          </a:stretch>
        </p:blipFill>
        <p:spPr bwMode="auto">
          <a:xfrm>
            <a:off x="4887913" y="822325"/>
            <a:ext cx="4522787" cy="580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8" name="Picture 6">
            <a:extLst>
              <a:ext uri="{FF2B5EF4-FFF2-40B4-BE49-F238E27FC236}">
                <a16:creationId xmlns:a16="http://schemas.microsoft.com/office/drawing/2014/main" id="{684F3F87-B0D2-4D06-8E73-D416C55A8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812800"/>
            <a:ext cx="5200650" cy="580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9" name="Text Box 7">
            <a:extLst>
              <a:ext uri="{FF2B5EF4-FFF2-40B4-BE49-F238E27FC236}">
                <a16:creationId xmlns:a16="http://schemas.microsoft.com/office/drawing/2014/main" id="{503087FD-E822-4246-B179-245747E1C47B}"/>
              </a:ext>
            </a:extLst>
          </p:cNvPr>
          <p:cNvSpPr txBox="1">
            <a:spLocks noChangeArrowheads="1"/>
          </p:cNvSpPr>
          <p:nvPr/>
        </p:nvSpPr>
        <p:spPr bwMode="auto">
          <a:xfrm rot="16200000">
            <a:off x="-1150937" y="3484563"/>
            <a:ext cx="2957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Streamflow  Q/A   mm</a:t>
            </a:r>
          </a:p>
        </p:txBody>
      </p:sp>
      <p:sp>
        <p:nvSpPr>
          <p:cNvPr id="64520" name="Text Box 8">
            <a:extLst>
              <a:ext uri="{FF2B5EF4-FFF2-40B4-BE49-F238E27FC236}">
                <a16:creationId xmlns:a16="http://schemas.microsoft.com/office/drawing/2014/main" id="{06D16323-67D7-47C0-B3D6-D2D79C01DA27}"/>
              </a:ext>
            </a:extLst>
          </p:cNvPr>
          <p:cNvSpPr txBox="1">
            <a:spLocks noChangeArrowheads="1"/>
          </p:cNvSpPr>
          <p:nvPr/>
        </p:nvSpPr>
        <p:spPr bwMode="auto">
          <a:xfrm>
            <a:off x="1677988" y="6062663"/>
            <a:ext cx="2195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Precipitation    mm    </a:t>
            </a:r>
          </a:p>
        </p:txBody>
      </p:sp>
      <p:sp>
        <p:nvSpPr>
          <p:cNvPr id="64521" name="Text Box 9">
            <a:extLst>
              <a:ext uri="{FF2B5EF4-FFF2-40B4-BE49-F238E27FC236}">
                <a16:creationId xmlns:a16="http://schemas.microsoft.com/office/drawing/2014/main" id="{72BD24AF-70E8-4FE4-9817-CF695AB820CF}"/>
              </a:ext>
            </a:extLst>
          </p:cNvPr>
          <p:cNvSpPr txBox="1">
            <a:spLocks noChangeArrowheads="1"/>
          </p:cNvSpPr>
          <p:nvPr/>
        </p:nvSpPr>
        <p:spPr bwMode="auto">
          <a:xfrm>
            <a:off x="5919788" y="6043613"/>
            <a:ext cx="2314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Temperature    C   </a:t>
            </a:r>
          </a:p>
        </p:txBody>
      </p:sp>
      <p:sp>
        <p:nvSpPr>
          <p:cNvPr id="64514" name="Rectangle 2">
            <a:extLst>
              <a:ext uri="{FF2B5EF4-FFF2-40B4-BE49-F238E27FC236}">
                <a16:creationId xmlns:a16="http://schemas.microsoft.com/office/drawing/2014/main" id="{B6B29535-F5EF-4B74-9AB1-AE0330A80913}"/>
              </a:ext>
            </a:extLst>
          </p:cNvPr>
          <p:cNvSpPr>
            <a:spLocks noGrp="1" noChangeArrowheads="1"/>
          </p:cNvSpPr>
          <p:nvPr>
            <p:ph type="title"/>
          </p:nvPr>
        </p:nvSpPr>
        <p:spPr>
          <a:xfrm>
            <a:off x="606425" y="66675"/>
            <a:ext cx="8229600" cy="746125"/>
          </a:xfrm>
        </p:spPr>
        <p:txBody>
          <a:bodyPr/>
          <a:lstStyle/>
          <a:p>
            <a:r>
              <a:rPr lang="en-US" altLang="en-US" sz="4000"/>
              <a:t>Bear River Basin Macro-Hydrology</a:t>
            </a:r>
          </a:p>
        </p:txBody>
      </p:sp>
      <p:sp>
        <p:nvSpPr>
          <p:cNvPr id="64522" name="Text Box 10">
            <a:extLst>
              <a:ext uri="{FF2B5EF4-FFF2-40B4-BE49-F238E27FC236}">
                <a16:creationId xmlns:a16="http://schemas.microsoft.com/office/drawing/2014/main" id="{F6251361-432F-45EA-B836-4757AEF65D37}"/>
              </a:ext>
            </a:extLst>
          </p:cNvPr>
          <p:cNvSpPr txBox="1">
            <a:spLocks noChangeArrowheads="1"/>
          </p:cNvSpPr>
          <p:nvPr/>
        </p:nvSpPr>
        <p:spPr bwMode="auto">
          <a:xfrm>
            <a:off x="655638" y="893763"/>
            <a:ext cx="8339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Streamflow response to basin and annual average forcing.</a:t>
            </a:r>
          </a:p>
        </p:txBody>
      </p:sp>
      <p:sp>
        <p:nvSpPr>
          <p:cNvPr id="64523" name="AutoShape 11">
            <a:extLst>
              <a:ext uri="{FF2B5EF4-FFF2-40B4-BE49-F238E27FC236}">
                <a16:creationId xmlns:a16="http://schemas.microsoft.com/office/drawing/2014/main" id="{A2FF8F74-640D-457B-8C8E-ACB467A042E8}"/>
              </a:ext>
            </a:extLst>
          </p:cNvPr>
          <p:cNvSpPr>
            <a:spLocks/>
          </p:cNvSpPr>
          <p:nvPr/>
        </p:nvSpPr>
        <p:spPr bwMode="auto">
          <a:xfrm>
            <a:off x="1851025" y="1936750"/>
            <a:ext cx="1527175" cy="631825"/>
          </a:xfrm>
          <a:prstGeom prst="borderCallout1">
            <a:avLst>
              <a:gd name="adj1" fmla="val 18093"/>
              <a:gd name="adj2" fmla="val 104991"/>
              <a:gd name="adj3" fmla="val 221106"/>
              <a:gd name="adj4" fmla="val 14979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Runoff ratio = 0.18</a:t>
            </a:r>
          </a:p>
        </p:txBody>
      </p:sp>
      <p:sp>
        <p:nvSpPr>
          <p:cNvPr id="64524" name="AutoShape 12">
            <a:extLst>
              <a:ext uri="{FF2B5EF4-FFF2-40B4-BE49-F238E27FC236}">
                <a16:creationId xmlns:a16="http://schemas.microsoft.com/office/drawing/2014/main" id="{257820E0-D731-49B4-9EE2-4D736FC0B259}"/>
              </a:ext>
            </a:extLst>
          </p:cNvPr>
          <p:cNvSpPr>
            <a:spLocks/>
          </p:cNvSpPr>
          <p:nvPr/>
        </p:nvSpPr>
        <p:spPr bwMode="auto">
          <a:xfrm>
            <a:off x="2705100" y="5002213"/>
            <a:ext cx="1527175" cy="609600"/>
          </a:xfrm>
          <a:prstGeom prst="borderCallout1">
            <a:avLst>
              <a:gd name="adj1" fmla="val 18750"/>
              <a:gd name="adj2" fmla="val -4991"/>
              <a:gd name="adj3" fmla="val 19009"/>
              <a:gd name="adj4" fmla="val -9740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Runoff ratio = 0.10</a:t>
            </a:r>
          </a:p>
        </p:txBody>
      </p:sp>
      <p:grpSp>
        <p:nvGrpSpPr>
          <p:cNvPr id="64527" name="Group 15">
            <a:extLst>
              <a:ext uri="{FF2B5EF4-FFF2-40B4-BE49-F238E27FC236}">
                <a16:creationId xmlns:a16="http://schemas.microsoft.com/office/drawing/2014/main" id="{0CAADF85-5EF8-4A67-80BF-68E08698B987}"/>
              </a:ext>
            </a:extLst>
          </p:cNvPr>
          <p:cNvGrpSpPr>
            <a:grpSpLocks/>
          </p:cNvGrpSpPr>
          <p:nvPr/>
        </p:nvGrpSpPr>
        <p:grpSpPr bwMode="auto">
          <a:xfrm>
            <a:off x="4011613" y="6018213"/>
            <a:ext cx="1636712" cy="641350"/>
            <a:chOff x="4576" y="1054"/>
            <a:chExt cx="1031" cy="404"/>
          </a:xfrm>
        </p:grpSpPr>
        <p:sp>
          <p:nvSpPr>
            <p:cNvPr id="64525" name="Line 13">
              <a:extLst>
                <a:ext uri="{FF2B5EF4-FFF2-40B4-BE49-F238E27FC236}">
                  <a16:creationId xmlns:a16="http://schemas.microsoft.com/office/drawing/2014/main" id="{E4132E6D-2A44-4811-9B9F-2BF60AAD828C}"/>
                </a:ext>
              </a:extLst>
            </p:cNvPr>
            <p:cNvSpPr>
              <a:spLocks noChangeShapeType="1"/>
            </p:cNvSpPr>
            <p:nvPr/>
          </p:nvSpPr>
          <p:spPr bwMode="auto">
            <a:xfrm>
              <a:off x="4576" y="1246"/>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6" name="Text Box 14">
              <a:extLst>
                <a:ext uri="{FF2B5EF4-FFF2-40B4-BE49-F238E27FC236}">
                  <a16:creationId xmlns:a16="http://schemas.microsoft.com/office/drawing/2014/main" id="{D7E93A45-84B5-4CEE-AC0C-C631A9AB3D47}"/>
                </a:ext>
              </a:extLst>
            </p:cNvPr>
            <p:cNvSpPr txBox="1">
              <a:spLocks noChangeArrowheads="1"/>
            </p:cNvSpPr>
            <p:nvPr/>
          </p:nvSpPr>
          <p:spPr bwMode="auto">
            <a:xfrm>
              <a:off x="4738" y="1054"/>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8" name="Picture 12">
            <a:extLst>
              <a:ext uri="{FF2B5EF4-FFF2-40B4-BE49-F238E27FC236}">
                <a16:creationId xmlns:a16="http://schemas.microsoft.com/office/drawing/2014/main" id="{31E7ABCB-5FAE-491B-8FD3-D4DE2B2FE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563" y="422275"/>
            <a:ext cx="5027612" cy="5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7" name="Picture 11">
            <a:extLst>
              <a:ext uri="{FF2B5EF4-FFF2-40B4-BE49-F238E27FC236}">
                <a16:creationId xmlns:a16="http://schemas.microsoft.com/office/drawing/2014/main" id="{0FD63171-D8BA-4984-9409-82BADF94B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420688"/>
            <a:ext cx="5037138" cy="562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0" name="Text Box 4">
            <a:extLst>
              <a:ext uri="{FF2B5EF4-FFF2-40B4-BE49-F238E27FC236}">
                <a16:creationId xmlns:a16="http://schemas.microsoft.com/office/drawing/2014/main" id="{36D8E48E-5669-436E-ACA1-CC45728FEE22}"/>
              </a:ext>
            </a:extLst>
          </p:cNvPr>
          <p:cNvSpPr txBox="1">
            <a:spLocks noChangeArrowheads="1"/>
          </p:cNvSpPr>
          <p:nvPr/>
        </p:nvSpPr>
        <p:spPr bwMode="auto">
          <a:xfrm rot="16200000">
            <a:off x="-1200943" y="2969418"/>
            <a:ext cx="2957512"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Annual Streamflow  Q/A   mm</a:t>
            </a:r>
          </a:p>
        </p:txBody>
      </p:sp>
      <p:sp>
        <p:nvSpPr>
          <p:cNvPr id="65541" name="Text Box 5">
            <a:extLst>
              <a:ext uri="{FF2B5EF4-FFF2-40B4-BE49-F238E27FC236}">
                <a16:creationId xmlns:a16="http://schemas.microsoft.com/office/drawing/2014/main" id="{CADC67DF-921F-4D6E-93F0-75DCF7E16AD3}"/>
              </a:ext>
            </a:extLst>
          </p:cNvPr>
          <p:cNvSpPr txBox="1">
            <a:spLocks noChangeArrowheads="1"/>
          </p:cNvSpPr>
          <p:nvPr/>
        </p:nvSpPr>
        <p:spPr bwMode="auto">
          <a:xfrm>
            <a:off x="1009650" y="5505450"/>
            <a:ext cx="3055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SNOTEL Max. SWE     mm  (average of points)</a:t>
            </a:r>
          </a:p>
        </p:txBody>
      </p:sp>
      <p:sp>
        <p:nvSpPr>
          <p:cNvPr id="65542" name="Text Box 6">
            <a:extLst>
              <a:ext uri="{FF2B5EF4-FFF2-40B4-BE49-F238E27FC236}">
                <a16:creationId xmlns:a16="http://schemas.microsoft.com/office/drawing/2014/main" id="{06779503-A8D4-4FCA-9515-ED4C6CFA53EA}"/>
              </a:ext>
            </a:extLst>
          </p:cNvPr>
          <p:cNvSpPr txBox="1">
            <a:spLocks noChangeArrowheads="1"/>
          </p:cNvSpPr>
          <p:nvPr/>
        </p:nvSpPr>
        <p:spPr bwMode="auto">
          <a:xfrm>
            <a:off x="5627688" y="5519738"/>
            <a:ext cx="2724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Temperature    C    (basin average from gridded data)  </a:t>
            </a:r>
          </a:p>
        </p:txBody>
      </p:sp>
      <p:sp>
        <p:nvSpPr>
          <p:cNvPr id="65543" name="Rectangle 7">
            <a:extLst>
              <a:ext uri="{FF2B5EF4-FFF2-40B4-BE49-F238E27FC236}">
                <a16:creationId xmlns:a16="http://schemas.microsoft.com/office/drawing/2014/main" id="{CA2B8F8B-69CD-4858-9A10-989279956C4D}"/>
              </a:ext>
            </a:extLst>
          </p:cNvPr>
          <p:cNvSpPr>
            <a:spLocks noGrp="1" noChangeArrowheads="1"/>
          </p:cNvSpPr>
          <p:nvPr>
            <p:ph type="title"/>
          </p:nvPr>
        </p:nvSpPr>
        <p:spPr>
          <a:xfrm>
            <a:off x="606425" y="66675"/>
            <a:ext cx="8229600" cy="746125"/>
          </a:xfrm>
        </p:spPr>
        <p:txBody>
          <a:bodyPr/>
          <a:lstStyle/>
          <a:p>
            <a:r>
              <a:rPr lang="en-US" altLang="en-US" sz="4000"/>
              <a:t>Bear River Basin Macro-Hydrology</a:t>
            </a:r>
          </a:p>
        </p:txBody>
      </p:sp>
      <p:sp>
        <p:nvSpPr>
          <p:cNvPr id="65549" name="Text Box 13">
            <a:extLst>
              <a:ext uri="{FF2B5EF4-FFF2-40B4-BE49-F238E27FC236}">
                <a16:creationId xmlns:a16="http://schemas.microsoft.com/office/drawing/2014/main" id="{B3297B2C-CF69-4BB5-B3E7-99F2AF51F6B4}"/>
              </a:ext>
            </a:extLst>
          </p:cNvPr>
          <p:cNvSpPr txBox="1">
            <a:spLocks noChangeArrowheads="1"/>
          </p:cNvSpPr>
          <p:nvPr/>
        </p:nvSpPr>
        <p:spPr bwMode="auto">
          <a:xfrm rot="16200000">
            <a:off x="3192462" y="2870201"/>
            <a:ext cx="2957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SNOTEL Max. SWE   mm</a:t>
            </a:r>
          </a:p>
        </p:txBody>
      </p:sp>
      <p:grpSp>
        <p:nvGrpSpPr>
          <p:cNvPr id="65552" name="Group 16">
            <a:extLst>
              <a:ext uri="{FF2B5EF4-FFF2-40B4-BE49-F238E27FC236}">
                <a16:creationId xmlns:a16="http://schemas.microsoft.com/office/drawing/2014/main" id="{37FC11DE-39DD-4D6E-9BC5-87F32AC91F15}"/>
              </a:ext>
            </a:extLst>
          </p:cNvPr>
          <p:cNvGrpSpPr>
            <a:grpSpLocks/>
          </p:cNvGrpSpPr>
          <p:nvPr/>
        </p:nvGrpSpPr>
        <p:grpSpPr bwMode="auto">
          <a:xfrm>
            <a:off x="974725" y="1457325"/>
            <a:ext cx="1636713" cy="641350"/>
            <a:chOff x="614" y="918"/>
            <a:chExt cx="1031" cy="404"/>
          </a:xfrm>
        </p:grpSpPr>
        <p:sp>
          <p:nvSpPr>
            <p:cNvPr id="65550" name="Line 14">
              <a:extLst>
                <a:ext uri="{FF2B5EF4-FFF2-40B4-BE49-F238E27FC236}">
                  <a16:creationId xmlns:a16="http://schemas.microsoft.com/office/drawing/2014/main" id="{D049D2CE-675C-4FFF-9133-946E0412F006}"/>
                </a:ext>
              </a:extLst>
            </p:cNvPr>
            <p:cNvSpPr>
              <a:spLocks noChangeShapeType="1"/>
            </p:cNvSpPr>
            <p:nvPr/>
          </p:nvSpPr>
          <p:spPr bwMode="auto">
            <a:xfrm>
              <a:off x="614" y="1110"/>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1" name="Text Box 15">
              <a:extLst>
                <a:ext uri="{FF2B5EF4-FFF2-40B4-BE49-F238E27FC236}">
                  <a16:creationId xmlns:a16="http://schemas.microsoft.com/office/drawing/2014/main" id="{92491B16-8ABE-4279-9EF0-2CA3928A7652}"/>
                </a:ext>
              </a:extLst>
            </p:cNvPr>
            <p:cNvSpPr txBox="1">
              <a:spLocks noChangeArrowheads="1"/>
            </p:cNvSpPr>
            <p:nvPr/>
          </p:nvSpPr>
          <p:spPr bwMode="auto">
            <a:xfrm>
              <a:off x="776" y="918"/>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extLst>
              <a:ext uri="{FF2B5EF4-FFF2-40B4-BE49-F238E27FC236}">
                <a16:creationId xmlns:a16="http://schemas.microsoft.com/office/drawing/2014/main" id="{43AF0B76-53DF-4E3F-B07A-C8AEB4CE1785}"/>
              </a:ext>
            </a:extLst>
          </p:cNvPr>
          <p:cNvSpPr>
            <a:spLocks noGrp="1" noChangeArrowheads="1"/>
          </p:cNvSpPr>
          <p:nvPr>
            <p:ph type="title"/>
          </p:nvPr>
        </p:nvSpPr>
        <p:spPr>
          <a:xfrm>
            <a:off x="468313" y="200025"/>
            <a:ext cx="8229600" cy="712788"/>
          </a:xfrm>
        </p:spPr>
        <p:txBody>
          <a:bodyPr/>
          <a:lstStyle/>
          <a:p>
            <a:r>
              <a:rPr lang="en-US" altLang="en-US" sz="4000"/>
              <a:t>Great Salt Lake Evaporation from annual mass balance E = P+Q-</a:t>
            </a:r>
            <a:r>
              <a:rPr lang="en-US" altLang="en-US" sz="4000">
                <a:sym typeface="Symbol" panose="05050102010706020507" pitchFamily="18" charset="2"/>
              </a:rPr>
              <a:t>V  </a:t>
            </a:r>
          </a:p>
        </p:txBody>
      </p:sp>
      <p:sp>
        <p:nvSpPr>
          <p:cNvPr id="40973" name="Text Box 13">
            <a:extLst>
              <a:ext uri="{FF2B5EF4-FFF2-40B4-BE49-F238E27FC236}">
                <a16:creationId xmlns:a16="http://schemas.microsoft.com/office/drawing/2014/main" id="{720E1108-7E4D-4DB8-82D6-8F6299008853}"/>
              </a:ext>
            </a:extLst>
          </p:cNvPr>
          <p:cNvSpPr txBox="1">
            <a:spLocks noChangeArrowheads="1"/>
          </p:cNvSpPr>
          <p:nvPr/>
        </p:nvSpPr>
        <p:spPr bwMode="auto">
          <a:xfrm>
            <a:off x="4140200" y="6324600"/>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Area m</a:t>
            </a:r>
            <a:r>
              <a:rPr lang="en-US" altLang="en-US" sz="2400" baseline="30000"/>
              <a:t>2</a:t>
            </a:r>
          </a:p>
        </p:txBody>
      </p:sp>
      <p:sp>
        <p:nvSpPr>
          <p:cNvPr id="40974" name="Text Box 14">
            <a:extLst>
              <a:ext uri="{FF2B5EF4-FFF2-40B4-BE49-F238E27FC236}">
                <a16:creationId xmlns:a16="http://schemas.microsoft.com/office/drawing/2014/main" id="{D7A3A450-15D7-4977-AF78-7A9D0AAB56AF}"/>
              </a:ext>
            </a:extLst>
          </p:cNvPr>
          <p:cNvSpPr txBox="1">
            <a:spLocks noChangeArrowheads="1"/>
          </p:cNvSpPr>
          <p:nvPr/>
        </p:nvSpPr>
        <p:spPr bwMode="auto">
          <a:xfrm rot="16200000">
            <a:off x="950913" y="3022600"/>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rPr>
              <a:t>E</a:t>
            </a:r>
            <a:r>
              <a:rPr lang="en-US" altLang="en-US" sz="2400"/>
              <a:t>   m</a:t>
            </a:r>
            <a:r>
              <a:rPr lang="en-US" altLang="en-US" sz="2400" baseline="30000"/>
              <a:t>3</a:t>
            </a:r>
          </a:p>
        </p:txBody>
      </p:sp>
      <p:grpSp>
        <p:nvGrpSpPr>
          <p:cNvPr id="40978" name="Group 18">
            <a:extLst>
              <a:ext uri="{FF2B5EF4-FFF2-40B4-BE49-F238E27FC236}">
                <a16:creationId xmlns:a16="http://schemas.microsoft.com/office/drawing/2014/main" id="{D70930A7-2C1D-4A59-BCA4-4AFD6AF9BE9C}"/>
              </a:ext>
            </a:extLst>
          </p:cNvPr>
          <p:cNvGrpSpPr>
            <a:grpSpLocks/>
          </p:cNvGrpSpPr>
          <p:nvPr/>
        </p:nvGrpSpPr>
        <p:grpSpPr bwMode="auto">
          <a:xfrm>
            <a:off x="2546350" y="1457325"/>
            <a:ext cx="1636713" cy="641350"/>
            <a:chOff x="614" y="918"/>
            <a:chExt cx="1031" cy="404"/>
          </a:xfrm>
        </p:grpSpPr>
        <p:sp>
          <p:nvSpPr>
            <p:cNvPr id="40979" name="Line 19">
              <a:extLst>
                <a:ext uri="{FF2B5EF4-FFF2-40B4-BE49-F238E27FC236}">
                  <a16:creationId xmlns:a16="http://schemas.microsoft.com/office/drawing/2014/main" id="{D561BC47-7A7A-4C40-AC9D-3976DEB5A2E5}"/>
                </a:ext>
              </a:extLst>
            </p:cNvPr>
            <p:cNvSpPr>
              <a:spLocks noChangeShapeType="1"/>
            </p:cNvSpPr>
            <p:nvPr/>
          </p:nvSpPr>
          <p:spPr bwMode="auto">
            <a:xfrm>
              <a:off x="614" y="1110"/>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0" name="Text Box 20">
              <a:extLst>
                <a:ext uri="{FF2B5EF4-FFF2-40B4-BE49-F238E27FC236}">
                  <a16:creationId xmlns:a16="http://schemas.microsoft.com/office/drawing/2014/main" id="{C49966FC-415B-4A0B-A84F-9B30B50CFFC4}"/>
                </a:ext>
              </a:extLst>
            </p:cNvPr>
            <p:cNvSpPr txBox="1">
              <a:spLocks noChangeArrowheads="1"/>
            </p:cNvSpPr>
            <p:nvPr/>
          </p:nvSpPr>
          <p:spPr bwMode="auto">
            <a:xfrm>
              <a:off x="776" y="918"/>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pic>
        <p:nvPicPr>
          <p:cNvPr id="40981" name="Picture 21">
            <a:extLst>
              <a:ext uri="{FF2B5EF4-FFF2-40B4-BE49-F238E27FC236}">
                <a16:creationId xmlns:a16="http://schemas.microsoft.com/office/drawing/2014/main" id="{4DBB20DE-DBC3-4356-96C8-C46228B94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369888"/>
            <a:ext cx="664845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9" name="Picture 17">
            <a:extLst>
              <a:ext uri="{FF2B5EF4-FFF2-40B4-BE49-F238E27FC236}">
                <a16:creationId xmlns:a16="http://schemas.microsoft.com/office/drawing/2014/main" id="{A4FAF6B7-DA1B-485B-8E04-321CEFC43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71450"/>
            <a:ext cx="6669087" cy="665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Rectangle 4">
            <a:extLst>
              <a:ext uri="{FF2B5EF4-FFF2-40B4-BE49-F238E27FC236}">
                <a16:creationId xmlns:a16="http://schemas.microsoft.com/office/drawing/2014/main" id="{D3E85144-DAC1-4F12-ADF3-73828E438670}"/>
              </a:ext>
            </a:extLst>
          </p:cNvPr>
          <p:cNvSpPr>
            <a:spLocks noGrp="1" noChangeArrowheads="1"/>
          </p:cNvSpPr>
          <p:nvPr>
            <p:ph type="title"/>
          </p:nvPr>
        </p:nvSpPr>
        <p:spPr>
          <a:xfrm>
            <a:off x="479425" y="161925"/>
            <a:ext cx="8229600" cy="820738"/>
          </a:xfrm>
        </p:spPr>
        <p:txBody>
          <a:bodyPr/>
          <a:lstStyle/>
          <a:p>
            <a:r>
              <a:rPr lang="en-US" altLang="en-US"/>
              <a:t>Annual Evaporation Loss E/A</a:t>
            </a:r>
          </a:p>
        </p:txBody>
      </p:sp>
      <p:sp>
        <p:nvSpPr>
          <p:cNvPr id="44039" name="Text Box 7">
            <a:extLst>
              <a:ext uri="{FF2B5EF4-FFF2-40B4-BE49-F238E27FC236}">
                <a16:creationId xmlns:a16="http://schemas.microsoft.com/office/drawing/2014/main" id="{59B2959B-4CB5-4C28-938C-8798E88A410D}"/>
              </a:ext>
            </a:extLst>
          </p:cNvPr>
          <p:cNvSpPr txBox="1">
            <a:spLocks noChangeArrowheads="1"/>
          </p:cNvSpPr>
          <p:nvPr/>
        </p:nvSpPr>
        <p:spPr bwMode="auto">
          <a:xfrm>
            <a:off x="2911475" y="6216650"/>
            <a:ext cx="146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Area  m</a:t>
            </a:r>
            <a:r>
              <a:rPr lang="en-US" altLang="en-US" sz="2400" baseline="30000"/>
              <a:t>2</a:t>
            </a:r>
          </a:p>
        </p:txBody>
      </p:sp>
      <p:sp>
        <p:nvSpPr>
          <p:cNvPr id="44040" name="Text Box 8">
            <a:extLst>
              <a:ext uri="{FF2B5EF4-FFF2-40B4-BE49-F238E27FC236}">
                <a16:creationId xmlns:a16="http://schemas.microsoft.com/office/drawing/2014/main" id="{018169C1-9ACE-4104-8320-6EDD63B0D466}"/>
              </a:ext>
            </a:extLst>
          </p:cNvPr>
          <p:cNvSpPr txBox="1">
            <a:spLocks noChangeArrowheads="1"/>
          </p:cNvSpPr>
          <p:nvPr/>
        </p:nvSpPr>
        <p:spPr bwMode="auto">
          <a:xfrm rot="16200000">
            <a:off x="-91282" y="2910682"/>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E/A  m</a:t>
            </a:r>
            <a:endParaRPr lang="en-US" altLang="en-US" sz="2400" baseline="30000"/>
          </a:p>
        </p:txBody>
      </p:sp>
      <p:sp>
        <p:nvSpPr>
          <p:cNvPr id="44045" name="Text Box 13">
            <a:extLst>
              <a:ext uri="{FF2B5EF4-FFF2-40B4-BE49-F238E27FC236}">
                <a16:creationId xmlns:a16="http://schemas.microsoft.com/office/drawing/2014/main" id="{24DF85F3-4B23-4F19-9C15-FD0856103D8C}"/>
              </a:ext>
            </a:extLst>
          </p:cNvPr>
          <p:cNvSpPr txBox="1">
            <a:spLocks noChangeArrowheads="1"/>
          </p:cNvSpPr>
          <p:nvPr/>
        </p:nvSpPr>
        <p:spPr bwMode="auto">
          <a:xfrm>
            <a:off x="6464300" y="2000250"/>
            <a:ext cx="23145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Salinity decreases as volume increases.  E increases as salinity decreases.</a:t>
            </a:r>
          </a:p>
        </p:txBody>
      </p:sp>
      <p:grpSp>
        <p:nvGrpSpPr>
          <p:cNvPr id="44046" name="Group 14">
            <a:extLst>
              <a:ext uri="{FF2B5EF4-FFF2-40B4-BE49-F238E27FC236}">
                <a16:creationId xmlns:a16="http://schemas.microsoft.com/office/drawing/2014/main" id="{EC3C8C11-C3B0-4936-9B69-AF98A7E7B2C8}"/>
              </a:ext>
            </a:extLst>
          </p:cNvPr>
          <p:cNvGrpSpPr>
            <a:grpSpLocks/>
          </p:cNvGrpSpPr>
          <p:nvPr/>
        </p:nvGrpSpPr>
        <p:grpSpPr bwMode="auto">
          <a:xfrm>
            <a:off x="1365250" y="1247775"/>
            <a:ext cx="1636713" cy="641350"/>
            <a:chOff x="614" y="918"/>
            <a:chExt cx="1031" cy="404"/>
          </a:xfrm>
        </p:grpSpPr>
        <p:sp>
          <p:nvSpPr>
            <p:cNvPr id="44047" name="Line 15">
              <a:extLst>
                <a:ext uri="{FF2B5EF4-FFF2-40B4-BE49-F238E27FC236}">
                  <a16:creationId xmlns:a16="http://schemas.microsoft.com/office/drawing/2014/main" id="{D8462D36-C7E1-478F-BD35-1B7504DBA0A3}"/>
                </a:ext>
              </a:extLst>
            </p:cNvPr>
            <p:cNvSpPr>
              <a:spLocks noChangeShapeType="1"/>
            </p:cNvSpPr>
            <p:nvPr/>
          </p:nvSpPr>
          <p:spPr bwMode="auto">
            <a:xfrm>
              <a:off x="614" y="1110"/>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Text Box 16">
              <a:extLst>
                <a:ext uri="{FF2B5EF4-FFF2-40B4-BE49-F238E27FC236}">
                  <a16:creationId xmlns:a16="http://schemas.microsoft.com/office/drawing/2014/main" id="{4922DAB2-2B30-4E10-A733-F879CA5DD1B0}"/>
                </a:ext>
              </a:extLst>
            </p:cNvPr>
            <p:cNvSpPr txBox="1">
              <a:spLocks noChangeArrowheads="1"/>
            </p:cNvSpPr>
            <p:nvPr/>
          </p:nvSpPr>
          <p:spPr bwMode="auto">
            <a:xfrm>
              <a:off x="776" y="918"/>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46" name="Picture 18">
            <a:extLst>
              <a:ext uri="{FF2B5EF4-FFF2-40B4-BE49-F238E27FC236}">
                <a16:creationId xmlns:a16="http://schemas.microsoft.com/office/drawing/2014/main" id="{73BF94CF-E2EE-465E-9429-DD373127D8B8}"/>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b="7494"/>
          <a:stretch>
            <a:fillRect/>
          </a:stretch>
        </p:blipFill>
        <p:spPr>
          <a:xfrm>
            <a:off x="395288" y="147638"/>
            <a:ext cx="6681787" cy="6173787"/>
          </a:xfrm>
          <a:noFill/>
          <a:ln/>
        </p:spPr>
      </p:pic>
      <p:sp>
        <p:nvSpPr>
          <p:cNvPr id="48132" name="Rectangle 4">
            <a:extLst>
              <a:ext uri="{FF2B5EF4-FFF2-40B4-BE49-F238E27FC236}">
                <a16:creationId xmlns:a16="http://schemas.microsoft.com/office/drawing/2014/main" id="{44168D66-99C7-4044-9B97-1B346A995331}"/>
              </a:ext>
            </a:extLst>
          </p:cNvPr>
          <p:cNvSpPr>
            <a:spLocks noGrp="1" noChangeArrowheads="1"/>
          </p:cNvSpPr>
          <p:nvPr>
            <p:ph type="title"/>
          </p:nvPr>
        </p:nvSpPr>
        <p:spPr>
          <a:xfrm>
            <a:off x="220663" y="0"/>
            <a:ext cx="8616950" cy="1143000"/>
          </a:xfrm>
        </p:spPr>
        <p:txBody>
          <a:bodyPr/>
          <a:lstStyle/>
          <a:p>
            <a:r>
              <a:rPr lang="en-US" altLang="en-US" sz="4000"/>
              <a:t>Volume decrease versus E (annual)</a:t>
            </a:r>
            <a:endParaRPr lang="el-GR" altLang="en-US" sz="4000" baseline="30000">
              <a:latin typeface="Arial Unicode MS" pitchFamily="34" charset="-128"/>
              <a:ea typeface="Arial Unicode MS" pitchFamily="34" charset="-128"/>
            </a:endParaRPr>
          </a:p>
        </p:txBody>
      </p:sp>
      <p:sp>
        <p:nvSpPr>
          <p:cNvPr id="48135" name="Text Box 7">
            <a:extLst>
              <a:ext uri="{FF2B5EF4-FFF2-40B4-BE49-F238E27FC236}">
                <a16:creationId xmlns:a16="http://schemas.microsoft.com/office/drawing/2014/main" id="{30D20895-9E4F-4698-8EDB-8469DFC6B31B}"/>
              </a:ext>
            </a:extLst>
          </p:cNvPr>
          <p:cNvSpPr txBox="1">
            <a:spLocks noChangeArrowheads="1"/>
          </p:cNvSpPr>
          <p:nvPr/>
        </p:nvSpPr>
        <p:spPr bwMode="auto">
          <a:xfrm>
            <a:off x="1439863" y="6237288"/>
            <a:ext cx="1697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E  m</a:t>
            </a:r>
            <a:r>
              <a:rPr lang="en-US" altLang="en-US" sz="2400" b="1" baseline="30000"/>
              <a:t>3</a:t>
            </a:r>
          </a:p>
        </p:txBody>
      </p:sp>
      <p:sp>
        <p:nvSpPr>
          <p:cNvPr id="48136" name="Text Box 8">
            <a:extLst>
              <a:ext uri="{FF2B5EF4-FFF2-40B4-BE49-F238E27FC236}">
                <a16:creationId xmlns:a16="http://schemas.microsoft.com/office/drawing/2014/main" id="{4C1B477B-3AA5-4A07-A0AC-594FE0B3952D}"/>
              </a:ext>
            </a:extLst>
          </p:cNvPr>
          <p:cNvSpPr txBox="1">
            <a:spLocks noChangeArrowheads="1"/>
          </p:cNvSpPr>
          <p:nvPr/>
        </p:nvSpPr>
        <p:spPr bwMode="auto">
          <a:xfrm rot="16200000">
            <a:off x="-1357313" y="2955926"/>
            <a:ext cx="3952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ym typeface="Symbol" panose="05050102010706020507" pitchFamily="18" charset="2"/>
              </a:rPr>
              <a:t>V</a:t>
            </a:r>
            <a:r>
              <a:rPr lang="en-US" altLang="en-US" sz="2400" b="1" baseline="30000">
                <a:sym typeface="Symbol" panose="05050102010706020507" pitchFamily="18" charset="2"/>
              </a:rPr>
              <a:t>-</a:t>
            </a:r>
            <a:r>
              <a:rPr lang="en-US" altLang="en-US" sz="2400" b="1">
                <a:sym typeface="Symbol" panose="05050102010706020507" pitchFamily="18" charset="2"/>
              </a:rPr>
              <a:t>   </a:t>
            </a:r>
            <a:r>
              <a:rPr lang="en-US" altLang="en-US" sz="2400" b="1"/>
              <a:t>m</a:t>
            </a:r>
            <a:r>
              <a:rPr lang="en-US" altLang="en-US" sz="2400" b="1" baseline="30000"/>
              <a:t>3    </a:t>
            </a:r>
            <a:r>
              <a:rPr lang="en-US" altLang="en-US" sz="2400" b="1"/>
              <a:t>June 15 -Nov 1</a:t>
            </a:r>
            <a:endParaRPr lang="en-US" altLang="en-US" sz="2400" b="1" baseline="30000"/>
          </a:p>
        </p:txBody>
      </p:sp>
      <p:sp>
        <p:nvSpPr>
          <p:cNvPr id="48139" name="Text Box 11">
            <a:extLst>
              <a:ext uri="{FF2B5EF4-FFF2-40B4-BE49-F238E27FC236}">
                <a16:creationId xmlns:a16="http://schemas.microsoft.com/office/drawing/2014/main" id="{311B113C-76D6-4787-A70E-1DB23B164E60}"/>
              </a:ext>
            </a:extLst>
          </p:cNvPr>
          <p:cNvSpPr txBox="1">
            <a:spLocks noChangeArrowheads="1"/>
          </p:cNvSpPr>
          <p:nvPr/>
        </p:nvSpPr>
        <p:spPr bwMode="auto">
          <a:xfrm>
            <a:off x="6767513" y="2035175"/>
            <a:ext cx="22050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Significant E in excess of </a:t>
            </a:r>
            <a:r>
              <a:rPr lang="en-US" altLang="en-US" sz="2000">
                <a:sym typeface="Symbol" panose="05050102010706020507" pitchFamily="18" charset="2"/>
              </a:rPr>
              <a:t>V</a:t>
            </a:r>
            <a:r>
              <a:rPr lang="en-US" altLang="en-US" sz="2000" baseline="30000">
                <a:sym typeface="Symbol" panose="05050102010706020507" pitchFamily="18" charset="2"/>
              </a:rPr>
              <a:t>-</a:t>
            </a:r>
            <a:r>
              <a:rPr lang="en-US" altLang="en-US" sz="2000"/>
              <a:t>.  Evaporation not negligible when lake is rising (Nov 1 - June 15)</a:t>
            </a:r>
          </a:p>
        </p:txBody>
      </p:sp>
      <p:sp>
        <p:nvSpPr>
          <p:cNvPr id="48140" name="Text Box 12">
            <a:extLst>
              <a:ext uri="{FF2B5EF4-FFF2-40B4-BE49-F238E27FC236}">
                <a16:creationId xmlns:a16="http://schemas.microsoft.com/office/drawing/2014/main" id="{E2FA7BFA-C163-49A9-A0AC-B53C7B73AD05}"/>
              </a:ext>
            </a:extLst>
          </p:cNvPr>
          <p:cNvSpPr txBox="1">
            <a:spLocks noChangeArrowheads="1"/>
          </p:cNvSpPr>
          <p:nvPr/>
        </p:nvSpPr>
        <p:spPr bwMode="auto">
          <a:xfrm rot="-45814567">
            <a:off x="1652588" y="2016125"/>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1:1 line</a:t>
            </a:r>
            <a:endParaRPr lang="en-US" altLang="en-US" baseline="30000"/>
          </a:p>
        </p:txBody>
      </p:sp>
      <p:sp>
        <p:nvSpPr>
          <p:cNvPr id="48141" name="Rectangle 13">
            <a:extLst>
              <a:ext uri="{FF2B5EF4-FFF2-40B4-BE49-F238E27FC236}">
                <a16:creationId xmlns:a16="http://schemas.microsoft.com/office/drawing/2014/main" id="{2F4E921E-FA52-4DE1-B4BE-49D378BE1B39}"/>
              </a:ext>
            </a:extLst>
          </p:cNvPr>
          <p:cNvSpPr>
            <a:spLocks noChangeArrowheads="1"/>
          </p:cNvSpPr>
          <p:nvPr/>
        </p:nvSpPr>
        <p:spPr bwMode="auto">
          <a:xfrm>
            <a:off x="2357438" y="6238875"/>
            <a:ext cx="570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2"/>
                </a:solidFill>
              </a:rPr>
              <a:t>(from annual mass balance E = P+Q-</a:t>
            </a:r>
            <a:r>
              <a:rPr lang="en-US" altLang="en-US" sz="2400">
                <a:solidFill>
                  <a:schemeClr val="tx2"/>
                </a:solidFill>
                <a:sym typeface="Symbol" panose="05050102010706020507" pitchFamily="18" charset="2"/>
              </a:rPr>
              <a:t>V)</a:t>
            </a:r>
          </a:p>
        </p:txBody>
      </p:sp>
      <p:grpSp>
        <p:nvGrpSpPr>
          <p:cNvPr id="48142" name="Group 14">
            <a:extLst>
              <a:ext uri="{FF2B5EF4-FFF2-40B4-BE49-F238E27FC236}">
                <a16:creationId xmlns:a16="http://schemas.microsoft.com/office/drawing/2014/main" id="{48968900-279B-4A1A-AD35-22EA024C5C70}"/>
              </a:ext>
            </a:extLst>
          </p:cNvPr>
          <p:cNvGrpSpPr>
            <a:grpSpLocks/>
          </p:cNvGrpSpPr>
          <p:nvPr/>
        </p:nvGrpSpPr>
        <p:grpSpPr bwMode="auto">
          <a:xfrm>
            <a:off x="4386263" y="4464050"/>
            <a:ext cx="1636712" cy="641350"/>
            <a:chOff x="614" y="918"/>
            <a:chExt cx="1031" cy="404"/>
          </a:xfrm>
        </p:grpSpPr>
        <p:sp>
          <p:nvSpPr>
            <p:cNvPr id="48143" name="Line 15">
              <a:extLst>
                <a:ext uri="{FF2B5EF4-FFF2-40B4-BE49-F238E27FC236}">
                  <a16:creationId xmlns:a16="http://schemas.microsoft.com/office/drawing/2014/main" id="{7686C388-CDE7-4DDC-A4EF-7AF0C3FACF54}"/>
                </a:ext>
              </a:extLst>
            </p:cNvPr>
            <p:cNvSpPr>
              <a:spLocks noChangeShapeType="1"/>
            </p:cNvSpPr>
            <p:nvPr/>
          </p:nvSpPr>
          <p:spPr bwMode="auto">
            <a:xfrm>
              <a:off x="614" y="1110"/>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4" name="Text Box 16">
              <a:extLst>
                <a:ext uri="{FF2B5EF4-FFF2-40B4-BE49-F238E27FC236}">
                  <a16:creationId xmlns:a16="http://schemas.microsoft.com/office/drawing/2014/main" id="{779CF040-53A4-4879-B771-CA803830480B}"/>
                </a:ext>
              </a:extLst>
            </p:cNvPr>
            <p:cNvSpPr txBox="1">
              <a:spLocks noChangeArrowheads="1"/>
            </p:cNvSpPr>
            <p:nvPr/>
          </p:nvSpPr>
          <p:spPr bwMode="auto">
            <a:xfrm>
              <a:off x="776" y="918"/>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Great Salt Lake UtahA4E611">
            <a:extLst>
              <a:ext uri="{FF2B5EF4-FFF2-40B4-BE49-F238E27FC236}">
                <a16:creationId xmlns:a16="http://schemas.microsoft.com/office/drawing/2014/main" id="{C0E446A2-C941-479A-9601-E9BFE1F44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333" r="24167" b="20000"/>
          <a:stretch>
            <a:fillRect/>
          </a:stretch>
        </p:blipFill>
        <p:spPr bwMode="auto">
          <a:xfrm>
            <a:off x="0" y="685800"/>
            <a:ext cx="9144000" cy="6029325"/>
          </a:xfrm>
          <a:prstGeom prst="rect">
            <a:avLst/>
          </a:prstGeom>
          <a:noFill/>
          <a:extLst>
            <a:ext uri="{909E8E84-426E-40DD-AFC4-6F175D3DCCD1}">
              <a14:hiddenFill xmlns:a14="http://schemas.microsoft.com/office/drawing/2010/main">
                <a:solidFill>
                  <a:srgbClr val="FFFFFF"/>
                </a:solidFill>
              </a14:hiddenFill>
            </a:ext>
          </a:extLst>
        </p:spPr>
      </p:pic>
      <p:grpSp>
        <p:nvGrpSpPr>
          <p:cNvPr id="71683" name="Group 3">
            <a:extLst>
              <a:ext uri="{FF2B5EF4-FFF2-40B4-BE49-F238E27FC236}">
                <a16:creationId xmlns:a16="http://schemas.microsoft.com/office/drawing/2014/main" id="{971E6C31-972C-4F27-9712-8F46E214735A}"/>
              </a:ext>
            </a:extLst>
          </p:cNvPr>
          <p:cNvGrpSpPr>
            <a:grpSpLocks/>
          </p:cNvGrpSpPr>
          <p:nvPr/>
        </p:nvGrpSpPr>
        <p:grpSpPr bwMode="auto">
          <a:xfrm>
            <a:off x="576263" y="3181350"/>
            <a:ext cx="6818312" cy="2233613"/>
            <a:chOff x="363" y="2094"/>
            <a:chExt cx="4295" cy="1407"/>
          </a:xfrm>
        </p:grpSpPr>
        <p:sp>
          <p:nvSpPr>
            <p:cNvPr id="71684" name="Freeform 4">
              <a:extLst>
                <a:ext uri="{FF2B5EF4-FFF2-40B4-BE49-F238E27FC236}">
                  <a16:creationId xmlns:a16="http://schemas.microsoft.com/office/drawing/2014/main" id="{B7AB0622-976F-4801-9359-47B3D6EEEA86}"/>
                </a:ext>
              </a:extLst>
            </p:cNvPr>
            <p:cNvSpPr>
              <a:spLocks/>
            </p:cNvSpPr>
            <p:nvPr/>
          </p:nvSpPr>
          <p:spPr bwMode="auto">
            <a:xfrm>
              <a:off x="363" y="2094"/>
              <a:ext cx="4295" cy="1407"/>
            </a:xfrm>
            <a:custGeom>
              <a:avLst/>
              <a:gdLst>
                <a:gd name="T0" fmla="*/ 1245 w 3257"/>
                <a:gd name="T1" fmla="*/ 1045 h 1067"/>
                <a:gd name="T2" fmla="*/ 1440 w 3257"/>
                <a:gd name="T3" fmla="*/ 968 h 1067"/>
                <a:gd name="T4" fmla="*/ 1776 w 3257"/>
                <a:gd name="T5" fmla="*/ 992 h 1067"/>
                <a:gd name="T6" fmla="*/ 2194 w 3257"/>
                <a:gd name="T7" fmla="*/ 922 h 1067"/>
                <a:gd name="T8" fmla="*/ 2586 w 3257"/>
                <a:gd name="T9" fmla="*/ 884 h 1067"/>
                <a:gd name="T10" fmla="*/ 2687 w 3257"/>
                <a:gd name="T11" fmla="*/ 815 h 1067"/>
                <a:gd name="T12" fmla="*/ 2656 w 3257"/>
                <a:gd name="T13" fmla="*/ 701 h 1067"/>
                <a:gd name="T14" fmla="*/ 2795 w 3257"/>
                <a:gd name="T15" fmla="*/ 701 h 1067"/>
                <a:gd name="T16" fmla="*/ 3016 w 3257"/>
                <a:gd name="T17" fmla="*/ 745 h 1067"/>
                <a:gd name="T18" fmla="*/ 3162 w 3257"/>
                <a:gd name="T19" fmla="*/ 720 h 1067"/>
                <a:gd name="T20" fmla="*/ 3257 w 3257"/>
                <a:gd name="T21" fmla="*/ 637 h 1067"/>
                <a:gd name="T22" fmla="*/ 3232 w 3257"/>
                <a:gd name="T23" fmla="*/ 599 h 1067"/>
                <a:gd name="T24" fmla="*/ 3183 w 3257"/>
                <a:gd name="T25" fmla="*/ 519 h 1067"/>
                <a:gd name="T26" fmla="*/ 3217 w 3257"/>
                <a:gd name="T27" fmla="*/ 382 h 1067"/>
                <a:gd name="T28" fmla="*/ 3090 w 3257"/>
                <a:gd name="T29" fmla="*/ 385 h 1067"/>
                <a:gd name="T30" fmla="*/ 2919 w 3257"/>
                <a:gd name="T31" fmla="*/ 344 h 1067"/>
                <a:gd name="T32" fmla="*/ 2679 w 3257"/>
                <a:gd name="T33" fmla="*/ 346 h 1067"/>
                <a:gd name="T34" fmla="*/ 2538 w 3257"/>
                <a:gd name="T35" fmla="*/ 272 h 1067"/>
                <a:gd name="T36" fmla="*/ 2444 w 3257"/>
                <a:gd name="T37" fmla="*/ 267 h 1067"/>
                <a:gd name="T38" fmla="*/ 2315 w 3257"/>
                <a:gd name="T39" fmla="*/ 277 h 1067"/>
                <a:gd name="T40" fmla="*/ 2245 w 3257"/>
                <a:gd name="T41" fmla="*/ 284 h 1067"/>
                <a:gd name="T42" fmla="*/ 2156 w 3257"/>
                <a:gd name="T43" fmla="*/ 248 h 1067"/>
                <a:gd name="T44" fmla="*/ 2151 w 3257"/>
                <a:gd name="T45" fmla="*/ 146 h 1067"/>
                <a:gd name="T46" fmla="*/ 1987 w 3257"/>
                <a:gd name="T47" fmla="*/ 165 h 1067"/>
                <a:gd name="T48" fmla="*/ 1831 w 3257"/>
                <a:gd name="T49" fmla="*/ 178 h 1067"/>
                <a:gd name="T50" fmla="*/ 1626 w 3257"/>
                <a:gd name="T51" fmla="*/ 158 h 1067"/>
                <a:gd name="T52" fmla="*/ 1517 w 3257"/>
                <a:gd name="T53" fmla="*/ 155 h 1067"/>
                <a:gd name="T54" fmla="*/ 1447 w 3257"/>
                <a:gd name="T55" fmla="*/ 69 h 1067"/>
                <a:gd name="T56" fmla="*/ 1255 w 3257"/>
                <a:gd name="T57" fmla="*/ 40 h 1067"/>
                <a:gd name="T58" fmla="*/ 1005 w 3257"/>
                <a:gd name="T59" fmla="*/ 59 h 1067"/>
                <a:gd name="T60" fmla="*/ 861 w 3257"/>
                <a:gd name="T61" fmla="*/ 8 h 1067"/>
                <a:gd name="T62" fmla="*/ 695 w 3257"/>
                <a:gd name="T63" fmla="*/ 11 h 1067"/>
                <a:gd name="T64" fmla="*/ 727 w 3257"/>
                <a:gd name="T65" fmla="*/ 174 h 1067"/>
                <a:gd name="T66" fmla="*/ 627 w 3257"/>
                <a:gd name="T67" fmla="*/ 203 h 1067"/>
                <a:gd name="T68" fmla="*/ 480 w 3257"/>
                <a:gd name="T69" fmla="*/ 238 h 1067"/>
                <a:gd name="T70" fmla="*/ 359 w 3257"/>
                <a:gd name="T71" fmla="*/ 293 h 1067"/>
                <a:gd name="T72" fmla="*/ 402 w 3257"/>
                <a:gd name="T73" fmla="*/ 352 h 1067"/>
                <a:gd name="T74" fmla="*/ 469 w 3257"/>
                <a:gd name="T75" fmla="*/ 438 h 1067"/>
                <a:gd name="T76" fmla="*/ 368 w 3257"/>
                <a:gd name="T77" fmla="*/ 474 h 1067"/>
                <a:gd name="T78" fmla="*/ 171 w 3257"/>
                <a:gd name="T79" fmla="*/ 466 h 1067"/>
                <a:gd name="T80" fmla="*/ 187 w 3257"/>
                <a:gd name="T81" fmla="*/ 561 h 1067"/>
                <a:gd name="T82" fmla="*/ 4 w 3257"/>
                <a:gd name="T83" fmla="*/ 618 h 1067"/>
                <a:gd name="T84" fmla="*/ 124 w 3257"/>
                <a:gd name="T85" fmla="*/ 833 h 1067"/>
                <a:gd name="T86" fmla="*/ 358 w 3257"/>
                <a:gd name="T87" fmla="*/ 884 h 1067"/>
                <a:gd name="T88" fmla="*/ 719 w 3257"/>
                <a:gd name="T89" fmla="*/ 973 h 1067"/>
                <a:gd name="T90" fmla="*/ 842 w 3257"/>
                <a:gd name="T91" fmla="*/ 1051 h 1067"/>
                <a:gd name="T92" fmla="*/ 1027 w 3257"/>
                <a:gd name="T93" fmla="*/ 1022 h 1067"/>
                <a:gd name="T94" fmla="*/ 1085 w 3257"/>
                <a:gd name="T95" fmla="*/ 101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57" h="1067">
                  <a:moveTo>
                    <a:pt x="1149" y="1032"/>
                  </a:moveTo>
                  <a:cubicBezTo>
                    <a:pt x="1177" y="1025"/>
                    <a:pt x="1210" y="1052"/>
                    <a:pt x="1245" y="1045"/>
                  </a:cubicBezTo>
                  <a:cubicBezTo>
                    <a:pt x="1280" y="1038"/>
                    <a:pt x="1328" y="1000"/>
                    <a:pt x="1360" y="987"/>
                  </a:cubicBezTo>
                  <a:cubicBezTo>
                    <a:pt x="1393" y="991"/>
                    <a:pt x="1395" y="974"/>
                    <a:pt x="1440" y="968"/>
                  </a:cubicBezTo>
                  <a:cubicBezTo>
                    <a:pt x="1479" y="965"/>
                    <a:pt x="1554" y="926"/>
                    <a:pt x="1586" y="935"/>
                  </a:cubicBezTo>
                  <a:cubicBezTo>
                    <a:pt x="1640" y="969"/>
                    <a:pt x="1715" y="976"/>
                    <a:pt x="1776" y="992"/>
                  </a:cubicBezTo>
                  <a:cubicBezTo>
                    <a:pt x="1877" y="986"/>
                    <a:pt x="1968" y="968"/>
                    <a:pt x="2067" y="954"/>
                  </a:cubicBezTo>
                  <a:cubicBezTo>
                    <a:pt x="2108" y="948"/>
                    <a:pt x="2153" y="924"/>
                    <a:pt x="2194" y="922"/>
                  </a:cubicBezTo>
                  <a:cubicBezTo>
                    <a:pt x="2263" y="918"/>
                    <a:pt x="2333" y="918"/>
                    <a:pt x="2402" y="916"/>
                  </a:cubicBezTo>
                  <a:cubicBezTo>
                    <a:pt x="2482" y="894"/>
                    <a:pt x="2489" y="890"/>
                    <a:pt x="2586" y="884"/>
                  </a:cubicBezTo>
                  <a:cubicBezTo>
                    <a:pt x="2607" y="877"/>
                    <a:pt x="2624" y="871"/>
                    <a:pt x="2643" y="859"/>
                  </a:cubicBezTo>
                  <a:cubicBezTo>
                    <a:pt x="2672" y="815"/>
                    <a:pt x="2654" y="826"/>
                    <a:pt x="2687" y="815"/>
                  </a:cubicBezTo>
                  <a:cubicBezTo>
                    <a:pt x="2698" y="786"/>
                    <a:pt x="2694" y="774"/>
                    <a:pt x="2668" y="758"/>
                  </a:cubicBezTo>
                  <a:cubicBezTo>
                    <a:pt x="2662" y="748"/>
                    <a:pt x="2635" y="713"/>
                    <a:pt x="2656" y="701"/>
                  </a:cubicBezTo>
                  <a:cubicBezTo>
                    <a:pt x="2667" y="695"/>
                    <a:pt x="2681" y="696"/>
                    <a:pt x="2694" y="694"/>
                  </a:cubicBezTo>
                  <a:cubicBezTo>
                    <a:pt x="2728" y="696"/>
                    <a:pt x="2762" y="696"/>
                    <a:pt x="2795" y="701"/>
                  </a:cubicBezTo>
                  <a:cubicBezTo>
                    <a:pt x="2828" y="705"/>
                    <a:pt x="2857" y="729"/>
                    <a:pt x="2890" y="732"/>
                  </a:cubicBezTo>
                  <a:cubicBezTo>
                    <a:pt x="2987" y="740"/>
                    <a:pt x="2945" y="735"/>
                    <a:pt x="3016" y="745"/>
                  </a:cubicBezTo>
                  <a:cubicBezTo>
                    <a:pt x="3054" y="742"/>
                    <a:pt x="3087" y="741"/>
                    <a:pt x="3124" y="732"/>
                  </a:cubicBezTo>
                  <a:cubicBezTo>
                    <a:pt x="3137" y="729"/>
                    <a:pt x="3162" y="720"/>
                    <a:pt x="3162" y="720"/>
                  </a:cubicBezTo>
                  <a:cubicBezTo>
                    <a:pt x="3188" y="702"/>
                    <a:pt x="3201" y="676"/>
                    <a:pt x="3219" y="650"/>
                  </a:cubicBezTo>
                  <a:cubicBezTo>
                    <a:pt x="3227" y="639"/>
                    <a:pt x="3244" y="642"/>
                    <a:pt x="3257" y="637"/>
                  </a:cubicBezTo>
                  <a:cubicBezTo>
                    <a:pt x="3255" y="627"/>
                    <a:pt x="3257" y="615"/>
                    <a:pt x="3251" y="606"/>
                  </a:cubicBezTo>
                  <a:cubicBezTo>
                    <a:pt x="3247" y="600"/>
                    <a:pt x="3237" y="604"/>
                    <a:pt x="3232" y="599"/>
                  </a:cubicBezTo>
                  <a:cubicBezTo>
                    <a:pt x="3227" y="594"/>
                    <a:pt x="3183" y="585"/>
                    <a:pt x="3181" y="579"/>
                  </a:cubicBezTo>
                  <a:cubicBezTo>
                    <a:pt x="3177" y="566"/>
                    <a:pt x="3183" y="519"/>
                    <a:pt x="3183" y="519"/>
                  </a:cubicBezTo>
                  <a:cubicBezTo>
                    <a:pt x="3196" y="478"/>
                    <a:pt x="3188" y="441"/>
                    <a:pt x="3236" y="426"/>
                  </a:cubicBezTo>
                  <a:cubicBezTo>
                    <a:pt x="3248" y="388"/>
                    <a:pt x="3239" y="397"/>
                    <a:pt x="3217" y="382"/>
                  </a:cubicBezTo>
                  <a:cubicBezTo>
                    <a:pt x="3211" y="369"/>
                    <a:pt x="3192" y="370"/>
                    <a:pt x="3171" y="370"/>
                  </a:cubicBezTo>
                  <a:cubicBezTo>
                    <a:pt x="3150" y="370"/>
                    <a:pt x="3111" y="390"/>
                    <a:pt x="3090" y="385"/>
                  </a:cubicBezTo>
                  <a:cubicBezTo>
                    <a:pt x="3042" y="378"/>
                    <a:pt x="3094" y="342"/>
                    <a:pt x="3044" y="337"/>
                  </a:cubicBezTo>
                  <a:cubicBezTo>
                    <a:pt x="3021" y="328"/>
                    <a:pt x="2941" y="346"/>
                    <a:pt x="2919" y="344"/>
                  </a:cubicBezTo>
                  <a:cubicBezTo>
                    <a:pt x="2858" y="325"/>
                    <a:pt x="2904" y="322"/>
                    <a:pt x="2814" y="332"/>
                  </a:cubicBezTo>
                  <a:cubicBezTo>
                    <a:pt x="2746" y="354"/>
                    <a:pt x="2721" y="352"/>
                    <a:pt x="2679" y="346"/>
                  </a:cubicBezTo>
                  <a:cubicBezTo>
                    <a:pt x="2643" y="341"/>
                    <a:pt x="2610" y="342"/>
                    <a:pt x="2576" y="327"/>
                  </a:cubicBezTo>
                  <a:cubicBezTo>
                    <a:pt x="2563" y="323"/>
                    <a:pt x="2545" y="283"/>
                    <a:pt x="2538" y="272"/>
                  </a:cubicBezTo>
                  <a:cubicBezTo>
                    <a:pt x="2527" y="255"/>
                    <a:pt x="2517" y="262"/>
                    <a:pt x="2497" y="260"/>
                  </a:cubicBezTo>
                  <a:cubicBezTo>
                    <a:pt x="2475" y="255"/>
                    <a:pt x="2466" y="265"/>
                    <a:pt x="2444" y="267"/>
                  </a:cubicBezTo>
                  <a:cubicBezTo>
                    <a:pt x="2422" y="269"/>
                    <a:pt x="2386" y="268"/>
                    <a:pt x="2365" y="270"/>
                  </a:cubicBezTo>
                  <a:cubicBezTo>
                    <a:pt x="2331" y="276"/>
                    <a:pt x="2329" y="272"/>
                    <a:pt x="2315" y="277"/>
                  </a:cubicBezTo>
                  <a:cubicBezTo>
                    <a:pt x="2301" y="282"/>
                    <a:pt x="2293" y="297"/>
                    <a:pt x="2281" y="298"/>
                  </a:cubicBezTo>
                  <a:cubicBezTo>
                    <a:pt x="2275" y="296"/>
                    <a:pt x="2248" y="290"/>
                    <a:pt x="2245" y="284"/>
                  </a:cubicBezTo>
                  <a:cubicBezTo>
                    <a:pt x="2242" y="278"/>
                    <a:pt x="2204" y="272"/>
                    <a:pt x="2204" y="265"/>
                  </a:cubicBezTo>
                  <a:cubicBezTo>
                    <a:pt x="2204" y="250"/>
                    <a:pt x="2161" y="249"/>
                    <a:pt x="2156" y="248"/>
                  </a:cubicBezTo>
                  <a:cubicBezTo>
                    <a:pt x="2127" y="239"/>
                    <a:pt x="2165" y="218"/>
                    <a:pt x="2127" y="210"/>
                  </a:cubicBezTo>
                  <a:cubicBezTo>
                    <a:pt x="2105" y="176"/>
                    <a:pt x="2188" y="157"/>
                    <a:pt x="2151" y="146"/>
                  </a:cubicBezTo>
                  <a:cubicBezTo>
                    <a:pt x="2120" y="152"/>
                    <a:pt x="2085" y="138"/>
                    <a:pt x="2058" y="152"/>
                  </a:cubicBezTo>
                  <a:cubicBezTo>
                    <a:pt x="2046" y="157"/>
                    <a:pt x="1987" y="165"/>
                    <a:pt x="1987" y="165"/>
                  </a:cubicBezTo>
                  <a:cubicBezTo>
                    <a:pt x="1936" y="163"/>
                    <a:pt x="1948" y="179"/>
                    <a:pt x="1898" y="171"/>
                  </a:cubicBezTo>
                  <a:cubicBezTo>
                    <a:pt x="1882" y="169"/>
                    <a:pt x="1831" y="178"/>
                    <a:pt x="1831" y="178"/>
                  </a:cubicBezTo>
                  <a:cubicBezTo>
                    <a:pt x="1819" y="161"/>
                    <a:pt x="1760" y="172"/>
                    <a:pt x="1741" y="165"/>
                  </a:cubicBezTo>
                  <a:cubicBezTo>
                    <a:pt x="1690" y="200"/>
                    <a:pt x="1689" y="151"/>
                    <a:pt x="1626" y="158"/>
                  </a:cubicBezTo>
                  <a:cubicBezTo>
                    <a:pt x="1580" y="180"/>
                    <a:pt x="1556" y="143"/>
                    <a:pt x="1527" y="136"/>
                  </a:cubicBezTo>
                  <a:cubicBezTo>
                    <a:pt x="1509" y="136"/>
                    <a:pt x="1530" y="158"/>
                    <a:pt x="1517" y="155"/>
                  </a:cubicBezTo>
                  <a:cubicBezTo>
                    <a:pt x="1504" y="152"/>
                    <a:pt x="1462" y="131"/>
                    <a:pt x="1450" y="117"/>
                  </a:cubicBezTo>
                  <a:cubicBezTo>
                    <a:pt x="1413" y="122"/>
                    <a:pt x="1483" y="66"/>
                    <a:pt x="1447" y="69"/>
                  </a:cubicBezTo>
                  <a:cubicBezTo>
                    <a:pt x="1411" y="72"/>
                    <a:pt x="1389" y="48"/>
                    <a:pt x="1357" y="43"/>
                  </a:cubicBezTo>
                  <a:cubicBezTo>
                    <a:pt x="1325" y="38"/>
                    <a:pt x="1296" y="33"/>
                    <a:pt x="1255" y="40"/>
                  </a:cubicBezTo>
                  <a:cubicBezTo>
                    <a:pt x="1193" y="60"/>
                    <a:pt x="1171" y="94"/>
                    <a:pt x="1111" y="85"/>
                  </a:cubicBezTo>
                  <a:cubicBezTo>
                    <a:pt x="1068" y="79"/>
                    <a:pt x="1043" y="73"/>
                    <a:pt x="1005" y="59"/>
                  </a:cubicBezTo>
                  <a:cubicBezTo>
                    <a:pt x="976" y="51"/>
                    <a:pt x="930" y="51"/>
                    <a:pt x="906" y="43"/>
                  </a:cubicBezTo>
                  <a:cubicBezTo>
                    <a:pt x="882" y="35"/>
                    <a:pt x="881" y="15"/>
                    <a:pt x="861" y="8"/>
                  </a:cubicBezTo>
                  <a:cubicBezTo>
                    <a:pt x="840" y="0"/>
                    <a:pt x="806" y="15"/>
                    <a:pt x="787" y="2"/>
                  </a:cubicBezTo>
                  <a:cubicBezTo>
                    <a:pt x="758" y="4"/>
                    <a:pt x="724" y="7"/>
                    <a:pt x="695" y="11"/>
                  </a:cubicBezTo>
                  <a:cubicBezTo>
                    <a:pt x="681" y="22"/>
                    <a:pt x="728" y="48"/>
                    <a:pt x="733" y="75"/>
                  </a:cubicBezTo>
                  <a:cubicBezTo>
                    <a:pt x="738" y="102"/>
                    <a:pt x="743" y="160"/>
                    <a:pt x="727" y="174"/>
                  </a:cubicBezTo>
                  <a:cubicBezTo>
                    <a:pt x="722" y="201"/>
                    <a:pt x="654" y="153"/>
                    <a:pt x="637" y="158"/>
                  </a:cubicBezTo>
                  <a:cubicBezTo>
                    <a:pt x="620" y="163"/>
                    <a:pt x="644" y="192"/>
                    <a:pt x="627" y="203"/>
                  </a:cubicBezTo>
                  <a:cubicBezTo>
                    <a:pt x="612" y="201"/>
                    <a:pt x="550" y="221"/>
                    <a:pt x="535" y="222"/>
                  </a:cubicBezTo>
                  <a:cubicBezTo>
                    <a:pt x="511" y="228"/>
                    <a:pt x="516" y="254"/>
                    <a:pt x="480" y="238"/>
                  </a:cubicBezTo>
                  <a:cubicBezTo>
                    <a:pt x="474" y="240"/>
                    <a:pt x="413" y="249"/>
                    <a:pt x="407" y="251"/>
                  </a:cubicBezTo>
                  <a:cubicBezTo>
                    <a:pt x="367" y="248"/>
                    <a:pt x="384" y="287"/>
                    <a:pt x="359" y="293"/>
                  </a:cubicBezTo>
                  <a:cubicBezTo>
                    <a:pt x="353" y="304"/>
                    <a:pt x="364" y="308"/>
                    <a:pt x="371" y="318"/>
                  </a:cubicBezTo>
                  <a:cubicBezTo>
                    <a:pt x="384" y="360"/>
                    <a:pt x="363" y="327"/>
                    <a:pt x="402" y="352"/>
                  </a:cubicBezTo>
                  <a:cubicBezTo>
                    <a:pt x="415" y="366"/>
                    <a:pt x="477" y="407"/>
                    <a:pt x="488" y="421"/>
                  </a:cubicBezTo>
                  <a:cubicBezTo>
                    <a:pt x="499" y="435"/>
                    <a:pt x="478" y="430"/>
                    <a:pt x="469" y="438"/>
                  </a:cubicBezTo>
                  <a:cubicBezTo>
                    <a:pt x="460" y="446"/>
                    <a:pt x="450" y="463"/>
                    <a:pt x="433" y="469"/>
                  </a:cubicBezTo>
                  <a:cubicBezTo>
                    <a:pt x="431" y="478"/>
                    <a:pt x="374" y="467"/>
                    <a:pt x="368" y="474"/>
                  </a:cubicBezTo>
                  <a:cubicBezTo>
                    <a:pt x="346" y="475"/>
                    <a:pt x="281" y="470"/>
                    <a:pt x="248" y="469"/>
                  </a:cubicBezTo>
                  <a:cubicBezTo>
                    <a:pt x="215" y="468"/>
                    <a:pt x="191" y="462"/>
                    <a:pt x="171" y="466"/>
                  </a:cubicBezTo>
                  <a:cubicBezTo>
                    <a:pt x="149" y="475"/>
                    <a:pt x="127" y="476"/>
                    <a:pt x="130" y="492"/>
                  </a:cubicBezTo>
                  <a:cubicBezTo>
                    <a:pt x="133" y="508"/>
                    <a:pt x="187" y="546"/>
                    <a:pt x="187" y="561"/>
                  </a:cubicBezTo>
                  <a:cubicBezTo>
                    <a:pt x="168" y="567"/>
                    <a:pt x="130" y="580"/>
                    <a:pt x="130" y="580"/>
                  </a:cubicBezTo>
                  <a:cubicBezTo>
                    <a:pt x="108" y="602"/>
                    <a:pt x="14" y="588"/>
                    <a:pt x="4" y="618"/>
                  </a:cubicBezTo>
                  <a:cubicBezTo>
                    <a:pt x="0" y="631"/>
                    <a:pt x="22" y="694"/>
                    <a:pt x="22" y="694"/>
                  </a:cubicBezTo>
                  <a:cubicBezTo>
                    <a:pt x="27" y="737"/>
                    <a:pt x="74" y="817"/>
                    <a:pt x="124" y="833"/>
                  </a:cubicBezTo>
                  <a:cubicBezTo>
                    <a:pt x="163" y="862"/>
                    <a:pt x="218" y="863"/>
                    <a:pt x="257" y="871"/>
                  </a:cubicBezTo>
                  <a:cubicBezTo>
                    <a:pt x="296" y="879"/>
                    <a:pt x="287" y="879"/>
                    <a:pt x="358" y="884"/>
                  </a:cubicBezTo>
                  <a:cubicBezTo>
                    <a:pt x="473" y="880"/>
                    <a:pt x="573" y="869"/>
                    <a:pt x="681" y="903"/>
                  </a:cubicBezTo>
                  <a:cubicBezTo>
                    <a:pt x="715" y="926"/>
                    <a:pt x="700" y="950"/>
                    <a:pt x="719" y="973"/>
                  </a:cubicBezTo>
                  <a:cubicBezTo>
                    <a:pt x="731" y="987"/>
                    <a:pt x="743" y="984"/>
                    <a:pt x="757" y="992"/>
                  </a:cubicBezTo>
                  <a:cubicBezTo>
                    <a:pt x="797" y="1015"/>
                    <a:pt x="797" y="1041"/>
                    <a:pt x="842" y="1051"/>
                  </a:cubicBezTo>
                  <a:cubicBezTo>
                    <a:pt x="915" y="1067"/>
                    <a:pt x="950" y="1062"/>
                    <a:pt x="979" y="1048"/>
                  </a:cubicBezTo>
                  <a:cubicBezTo>
                    <a:pt x="993" y="1041"/>
                    <a:pt x="1027" y="1022"/>
                    <a:pt x="1027" y="1022"/>
                  </a:cubicBezTo>
                  <a:cubicBezTo>
                    <a:pt x="1050" y="988"/>
                    <a:pt x="1021" y="1028"/>
                    <a:pt x="1053" y="1010"/>
                  </a:cubicBezTo>
                  <a:cubicBezTo>
                    <a:pt x="1066" y="1003"/>
                    <a:pt x="1085" y="1016"/>
                    <a:pt x="1085" y="1016"/>
                  </a:cubicBezTo>
                  <a:cubicBezTo>
                    <a:pt x="1085" y="998"/>
                    <a:pt x="1129" y="1042"/>
                    <a:pt x="1149" y="1032"/>
                  </a:cubicBezTo>
                  <a:close/>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5" name="Freeform 5">
              <a:extLst>
                <a:ext uri="{FF2B5EF4-FFF2-40B4-BE49-F238E27FC236}">
                  <a16:creationId xmlns:a16="http://schemas.microsoft.com/office/drawing/2014/main" id="{E098D8C0-B3B3-4395-8E1F-452071BD9C5F}"/>
                </a:ext>
              </a:extLst>
            </p:cNvPr>
            <p:cNvSpPr>
              <a:spLocks/>
            </p:cNvSpPr>
            <p:nvPr/>
          </p:nvSpPr>
          <p:spPr bwMode="auto">
            <a:xfrm>
              <a:off x="2788" y="2925"/>
              <a:ext cx="1070" cy="113"/>
            </a:xfrm>
            <a:custGeom>
              <a:avLst/>
              <a:gdLst>
                <a:gd name="T0" fmla="*/ 812 w 812"/>
                <a:gd name="T1" fmla="*/ 79 h 86"/>
                <a:gd name="T2" fmla="*/ 773 w 812"/>
                <a:gd name="T3" fmla="*/ 86 h 86"/>
                <a:gd name="T4" fmla="*/ 701 w 812"/>
                <a:gd name="T5" fmla="*/ 79 h 86"/>
                <a:gd name="T6" fmla="*/ 596 w 812"/>
                <a:gd name="T7" fmla="*/ 67 h 86"/>
                <a:gd name="T8" fmla="*/ 346 w 812"/>
                <a:gd name="T9" fmla="*/ 40 h 86"/>
                <a:gd name="T10" fmla="*/ 202 w 812"/>
                <a:gd name="T11" fmla="*/ 0 h 86"/>
                <a:gd name="T12" fmla="*/ 15 w 812"/>
                <a:gd name="T13" fmla="*/ 19 h 86"/>
                <a:gd name="T14" fmla="*/ 0 w 812"/>
                <a:gd name="T15" fmla="*/ 2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2" h="86">
                  <a:moveTo>
                    <a:pt x="812" y="79"/>
                  </a:moveTo>
                  <a:cubicBezTo>
                    <a:pt x="791" y="85"/>
                    <a:pt x="791" y="83"/>
                    <a:pt x="773" y="86"/>
                  </a:cubicBezTo>
                  <a:cubicBezTo>
                    <a:pt x="725" y="84"/>
                    <a:pt x="731" y="85"/>
                    <a:pt x="701" y="79"/>
                  </a:cubicBezTo>
                  <a:cubicBezTo>
                    <a:pt x="669" y="65"/>
                    <a:pt x="629" y="68"/>
                    <a:pt x="596" y="67"/>
                  </a:cubicBezTo>
                  <a:cubicBezTo>
                    <a:pt x="513" y="52"/>
                    <a:pt x="431" y="43"/>
                    <a:pt x="346" y="40"/>
                  </a:cubicBezTo>
                  <a:cubicBezTo>
                    <a:pt x="298" y="26"/>
                    <a:pt x="251" y="5"/>
                    <a:pt x="202" y="0"/>
                  </a:cubicBezTo>
                  <a:cubicBezTo>
                    <a:pt x="139" y="2"/>
                    <a:pt x="79" y="15"/>
                    <a:pt x="15" y="19"/>
                  </a:cubicBezTo>
                  <a:cubicBezTo>
                    <a:pt x="5" y="22"/>
                    <a:pt x="10" y="21"/>
                    <a:pt x="0" y="21"/>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6" name="Freeform 6">
              <a:extLst>
                <a:ext uri="{FF2B5EF4-FFF2-40B4-BE49-F238E27FC236}">
                  <a16:creationId xmlns:a16="http://schemas.microsoft.com/office/drawing/2014/main" id="{B44EC918-8A43-47B3-B0D5-2002BCDFBAD6}"/>
                </a:ext>
              </a:extLst>
            </p:cNvPr>
            <p:cNvSpPr>
              <a:spLocks/>
            </p:cNvSpPr>
            <p:nvPr/>
          </p:nvSpPr>
          <p:spPr bwMode="auto">
            <a:xfrm>
              <a:off x="3783" y="2243"/>
              <a:ext cx="474" cy="291"/>
            </a:xfrm>
            <a:custGeom>
              <a:avLst/>
              <a:gdLst>
                <a:gd name="T0" fmla="*/ 239 w 359"/>
                <a:gd name="T1" fmla="*/ 221 h 221"/>
                <a:gd name="T2" fmla="*/ 261 w 359"/>
                <a:gd name="T3" fmla="*/ 185 h 221"/>
                <a:gd name="T4" fmla="*/ 280 w 359"/>
                <a:gd name="T5" fmla="*/ 171 h 221"/>
                <a:gd name="T6" fmla="*/ 330 w 359"/>
                <a:gd name="T7" fmla="*/ 140 h 221"/>
                <a:gd name="T8" fmla="*/ 345 w 359"/>
                <a:gd name="T9" fmla="*/ 118 h 221"/>
                <a:gd name="T10" fmla="*/ 359 w 359"/>
                <a:gd name="T11" fmla="*/ 63 h 221"/>
                <a:gd name="T12" fmla="*/ 349 w 359"/>
                <a:gd name="T13" fmla="*/ 17 h 221"/>
                <a:gd name="T14" fmla="*/ 309 w 359"/>
                <a:gd name="T15" fmla="*/ 3 h 221"/>
                <a:gd name="T16" fmla="*/ 265 w 359"/>
                <a:gd name="T17" fmla="*/ 5 h 221"/>
                <a:gd name="T18" fmla="*/ 213 w 359"/>
                <a:gd name="T19" fmla="*/ 34 h 221"/>
                <a:gd name="T20" fmla="*/ 186 w 359"/>
                <a:gd name="T21" fmla="*/ 94 h 221"/>
                <a:gd name="T22" fmla="*/ 153 w 359"/>
                <a:gd name="T23" fmla="*/ 118 h 221"/>
                <a:gd name="T24" fmla="*/ 112 w 359"/>
                <a:gd name="T25" fmla="*/ 125 h 221"/>
                <a:gd name="T26" fmla="*/ 64 w 359"/>
                <a:gd name="T27" fmla="*/ 135 h 221"/>
                <a:gd name="T28" fmla="*/ 11 w 359"/>
                <a:gd name="T29" fmla="*/ 154 h 221"/>
                <a:gd name="T30" fmla="*/ 6 w 359"/>
                <a:gd name="T31" fmla="*/ 21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 h="221">
                  <a:moveTo>
                    <a:pt x="239" y="221"/>
                  </a:moveTo>
                  <a:cubicBezTo>
                    <a:pt x="244" y="204"/>
                    <a:pt x="246" y="195"/>
                    <a:pt x="261" y="185"/>
                  </a:cubicBezTo>
                  <a:cubicBezTo>
                    <a:pt x="266" y="176"/>
                    <a:pt x="270" y="174"/>
                    <a:pt x="280" y="171"/>
                  </a:cubicBezTo>
                  <a:cubicBezTo>
                    <a:pt x="295" y="160"/>
                    <a:pt x="316" y="154"/>
                    <a:pt x="330" y="140"/>
                  </a:cubicBezTo>
                  <a:cubicBezTo>
                    <a:pt x="336" y="134"/>
                    <a:pt x="340" y="125"/>
                    <a:pt x="345" y="118"/>
                  </a:cubicBezTo>
                  <a:cubicBezTo>
                    <a:pt x="352" y="94"/>
                    <a:pt x="352" y="88"/>
                    <a:pt x="359" y="63"/>
                  </a:cubicBezTo>
                  <a:cubicBezTo>
                    <a:pt x="358" y="49"/>
                    <a:pt x="350" y="31"/>
                    <a:pt x="349" y="17"/>
                  </a:cubicBezTo>
                  <a:cubicBezTo>
                    <a:pt x="339" y="10"/>
                    <a:pt x="323" y="5"/>
                    <a:pt x="309" y="3"/>
                  </a:cubicBezTo>
                  <a:cubicBezTo>
                    <a:pt x="295" y="1"/>
                    <a:pt x="281" y="0"/>
                    <a:pt x="265" y="5"/>
                  </a:cubicBezTo>
                  <a:cubicBezTo>
                    <a:pt x="227" y="6"/>
                    <a:pt x="247" y="20"/>
                    <a:pt x="213" y="34"/>
                  </a:cubicBezTo>
                  <a:cubicBezTo>
                    <a:pt x="200" y="57"/>
                    <a:pt x="187" y="70"/>
                    <a:pt x="186" y="94"/>
                  </a:cubicBezTo>
                  <a:cubicBezTo>
                    <a:pt x="179" y="96"/>
                    <a:pt x="153" y="118"/>
                    <a:pt x="153" y="118"/>
                  </a:cubicBezTo>
                  <a:cubicBezTo>
                    <a:pt x="138" y="127"/>
                    <a:pt x="129" y="122"/>
                    <a:pt x="112" y="125"/>
                  </a:cubicBezTo>
                  <a:cubicBezTo>
                    <a:pt x="80" y="139"/>
                    <a:pt x="98" y="125"/>
                    <a:pt x="64" y="135"/>
                  </a:cubicBezTo>
                  <a:cubicBezTo>
                    <a:pt x="39" y="142"/>
                    <a:pt x="37" y="153"/>
                    <a:pt x="11" y="154"/>
                  </a:cubicBezTo>
                  <a:cubicBezTo>
                    <a:pt x="0" y="156"/>
                    <a:pt x="17" y="216"/>
                    <a:pt x="6" y="21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7" name="Freeform 7">
              <a:extLst>
                <a:ext uri="{FF2B5EF4-FFF2-40B4-BE49-F238E27FC236}">
                  <a16:creationId xmlns:a16="http://schemas.microsoft.com/office/drawing/2014/main" id="{98917899-93BD-4222-AAC1-32EC28C55EBF}"/>
                </a:ext>
              </a:extLst>
            </p:cNvPr>
            <p:cNvSpPr>
              <a:spLocks/>
            </p:cNvSpPr>
            <p:nvPr/>
          </p:nvSpPr>
          <p:spPr bwMode="auto">
            <a:xfrm>
              <a:off x="2062" y="2374"/>
              <a:ext cx="1100" cy="499"/>
            </a:xfrm>
            <a:custGeom>
              <a:avLst/>
              <a:gdLst>
                <a:gd name="T0" fmla="*/ 834 w 834"/>
                <a:gd name="T1" fmla="*/ 0 h 379"/>
                <a:gd name="T2" fmla="*/ 802 w 834"/>
                <a:gd name="T3" fmla="*/ 10 h 379"/>
                <a:gd name="T4" fmla="*/ 795 w 834"/>
                <a:gd name="T5" fmla="*/ 12 h 379"/>
                <a:gd name="T6" fmla="*/ 766 w 834"/>
                <a:gd name="T7" fmla="*/ 24 h 379"/>
                <a:gd name="T8" fmla="*/ 745 w 834"/>
                <a:gd name="T9" fmla="*/ 38 h 379"/>
                <a:gd name="T10" fmla="*/ 716 w 834"/>
                <a:gd name="T11" fmla="*/ 53 h 379"/>
                <a:gd name="T12" fmla="*/ 663 w 834"/>
                <a:gd name="T13" fmla="*/ 46 h 379"/>
                <a:gd name="T14" fmla="*/ 608 w 834"/>
                <a:gd name="T15" fmla="*/ 34 h 379"/>
                <a:gd name="T16" fmla="*/ 558 w 834"/>
                <a:gd name="T17" fmla="*/ 19 h 379"/>
                <a:gd name="T18" fmla="*/ 522 w 834"/>
                <a:gd name="T19" fmla="*/ 34 h 379"/>
                <a:gd name="T20" fmla="*/ 526 w 834"/>
                <a:gd name="T21" fmla="*/ 58 h 379"/>
                <a:gd name="T22" fmla="*/ 478 w 834"/>
                <a:gd name="T23" fmla="*/ 67 h 379"/>
                <a:gd name="T24" fmla="*/ 469 w 834"/>
                <a:gd name="T25" fmla="*/ 70 h 379"/>
                <a:gd name="T26" fmla="*/ 404 w 834"/>
                <a:gd name="T27" fmla="*/ 72 h 379"/>
                <a:gd name="T28" fmla="*/ 382 w 834"/>
                <a:gd name="T29" fmla="*/ 82 h 379"/>
                <a:gd name="T30" fmla="*/ 368 w 834"/>
                <a:gd name="T31" fmla="*/ 86 h 379"/>
                <a:gd name="T32" fmla="*/ 310 w 834"/>
                <a:gd name="T33" fmla="*/ 74 h 379"/>
                <a:gd name="T34" fmla="*/ 262 w 834"/>
                <a:gd name="T35" fmla="*/ 103 h 379"/>
                <a:gd name="T36" fmla="*/ 145 w 834"/>
                <a:gd name="T37" fmla="*/ 106 h 379"/>
                <a:gd name="T38" fmla="*/ 118 w 834"/>
                <a:gd name="T39" fmla="*/ 127 h 379"/>
                <a:gd name="T40" fmla="*/ 133 w 834"/>
                <a:gd name="T41" fmla="*/ 173 h 379"/>
                <a:gd name="T42" fmla="*/ 128 w 834"/>
                <a:gd name="T43" fmla="*/ 194 h 379"/>
                <a:gd name="T44" fmla="*/ 82 w 834"/>
                <a:gd name="T45" fmla="*/ 223 h 379"/>
                <a:gd name="T46" fmla="*/ 39 w 834"/>
                <a:gd name="T47" fmla="*/ 238 h 379"/>
                <a:gd name="T48" fmla="*/ 10 w 834"/>
                <a:gd name="T49" fmla="*/ 257 h 379"/>
                <a:gd name="T50" fmla="*/ 10 w 834"/>
                <a:gd name="T51" fmla="*/ 276 h 379"/>
                <a:gd name="T52" fmla="*/ 3 w 834"/>
                <a:gd name="T53" fmla="*/ 300 h 379"/>
                <a:gd name="T54" fmla="*/ 8 w 834"/>
                <a:gd name="T55" fmla="*/ 324 h 379"/>
                <a:gd name="T56" fmla="*/ 20 w 834"/>
                <a:gd name="T57" fmla="*/ 336 h 379"/>
                <a:gd name="T58" fmla="*/ 20 w 834"/>
                <a:gd name="T59"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4" h="379">
                  <a:moveTo>
                    <a:pt x="834" y="0"/>
                  </a:moveTo>
                  <a:cubicBezTo>
                    <a:pt x="823" y="3"/>
                    <a:pt x="813" y="7"/>
                    <a:pt x="802" y="10"/>
                  </a:cubicBezTo>
                  <a:cubicBezTo>
                    <a:pt x="800" y="11"/>
                    <a:pt x="795" y="12"/>
                    <a:pt x="795" y="12"/>
                  </a:cubicBezTo>
                  <a:cubicBezTo>
                    <a:pt x="786" y="18"/>
                    <a:pt x="776" y="21"/>
                    <a:pt x="766" y="24"/>
                  </a:cubicBezTo>
                  <a:cubicBezTo>
                    <a:pt x="759" y="31"/>
                    <a:pt x="754" y="35"/>
                    <a:pt x="745" y="38"/>
                  </a:cubicBezTo>
                  <a:cubicBezTo>
                    <a:pt x="735" y="45"/>
                    <a:pt x="727" y="48"/>
                    <a:pt x="716" y="53"/>
                  </a:cubicBezTo>
                  <a:cubicBezTo>
                    <a:pt x="698" y="51"/>
                    <a:pt x="681" y="50"/>
                    <a:pt x="663" y="46"/>
                  </a:cubicBezTo>
                  <a:cubicBezTo>
                    <a:pt x="641" y="37"/>
                    <a:pt x="636" y="36"/>
                    <a:pt x="608" y="34"/>
                  </a:cubicBezTo>
                  <a:cubicBezTo>
                    <a:pt x="591" y="29"/>
                    <a:pt x="575" y="23"/>
                    <a:pt x="558" y="19"/>
                  </a:cubicBezTo>
                  <a:cubicBezTo>
                    <a:pt x="540" y="21"/>
                    <a:pt x="530" y="18"/>
                    <a:pt x="522" y="34"/>
                  </a:cubicBezTo>
                  <a:cubicBezTo>
                    <a:pt x="523" y="42"/>
                    <a:pt x="530" y="51"/>
                    <a:pt x="526" y="58"/>
                  </a:cubicBezTo>
                  <a:cubicBezTo>
                    <a:pt x="524" y="62"/>
                    <a:pt x="479" y="67"/>
                    <a:pt x="478" y="67"/>
                  </a:cubicBezTo>
                  <a:cubicBezTo>
                    <a:pt x="475" y="68"/>
                    <a:pt x="472" y="70"/>
                    <a:pt x="469" y="70"/>
                  </a:cubicBezTo>
                  <a:cubicBezTo>
                    <a:pt x="447" y="71"/>
                    <a:pt x="426" y="71"/>
                    <a:pt x="404" y="72"/>
                  </a:cubicBezTo>
                  <a:cubicBezTo>
                    <a:pt x="396" y="74"/>
                    <a:pt x="390" y="79"/>
                    <a:pt x="382" y="82"/>
                  </a:cubicBezTo>
                  <a:cubicBezTo>
                    <a:pt x="378" y="84"/>
                    <a:pt x="368" y="86"/>
                    <a:pt x="368" y="86"/>
                  </a:cubicBezTo>
                  <a:cubicBezTo>
                    <a:pt x="345" y="84"/>
                    <a:pt x="331" y="82"/>
                    <a:pt x="310" y="74"/>
                  </a:cubicBezTo>
                  <a:cubicBezTo>
                    <a:pt x="280" y="79"/>
                    <a:pt x="287" y="102"/>
                    <a:pt x="262" y="103"/>
                  </a:cubicBezTo>
                  <a:cubicBezTo>
                    <a:pt x="223" y="105"/>
                    <a:pt x="184" y="105"/>
                    <a:pt x="145" y="106"/>
                  </a:cubicBezTo>
                  <a:cubicBezTo>
                    <a:pt x="132" y="114"/>
                    <a:pt x="129" y="120"/>
                    <a:pt x="118" y="127"/>
                  </a:cubicBezTo>
                  <a:cubicBezTo>
                    <a:pt x="112" y="147"/>
                    <a:pt x="112" y="164"/>
                    <a:pt x="133" y="173"/>
                  </a:cubicBezTo>
                  <a:cubicBezTo>
                    <a:pt x="140" y="183"/>
                    <a:pt x="138" y="188"/>
                    <a:pt x="128" y="194"/>
                  </a:cubicBezTo>
                  <a:cubicBezTo>
                    <a:pt x="122" y="217"/>
                    <a:pt x="103" y="219"/>
                    <a:pt x="82" y="223"/>
                  </a:cubicBezTo>
                  <a:cubicBezTo>
                    <a:pt x="68" y="229"/>
                    <a:pt x="53" y="231"/>
                    <a:pt x="39" y="238"/>
                  </a:cubicBezTo>
                  <a:cubicBezTo>
                    <a:pt x="29" y="243"/>
                    <a:pt x="20" y="251"/>
                    <a:pt x="10" y="257"/>
                  </a:cubicBezTo>
                  <a:cubicBezTo>
                    <a:pt x="4" y="267"/>
                    <a:pt x="0" y="269"/>
                    <a:pt x="10" y="276"/>
                  </a:cubicBezTo>
                  <a:cubicBezTo>
                    <a:pt x="8" y="285"/>
                    <a:pt x="6" y="292"/>
                    <a:pt x="3" y="300"/>
                  </a:cubicBezTo>
                  <a:cubicBezTo>
                    <a:pt x="4" y="308"/>
                    <a:pt x="4" y="317"/>
                    <a:pt x="8" y="324"/>
                  </a:cubicBezTo>
                  <a:cubicBezTo>
                    <a:pt x="11" y="329"/>
                    <a:pt x="19" y="330"/>
                    <a:pt x="20" y="336"/>
                  </a:cubicBezTo>
                  <a:cubicBezTo>
                    <a:pt x="22" y="350"/>
                    <a:pt x="20" y="365"/>
                    <a:pt x="20" y="37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8" name="Freeform 8">
              <a:extLst>
                <a:ext uri="{FF2B5EF4-FFF2-40B4-BE49-F238E27FC236}">
                  <a16:creationId xmlns:a16="http://schemas.microsoft.com/office/drawing/2014/main" id="{D6475767-5905-4059-A60D-C6756FCB32CE}"/>
                </a:ext>
              </a:extLst>
            </p:cNvPr>
            <p:cNvSpPr>
              <a:spLocks/>
            </p:cNvSpPr>
            <p:nvPr/>
          </p:nvSpPr>
          <p:spPr bwMode="auto">
            <a:xfrm>
              <a:off x="2658" y="2430"/>
              <a:ext cx="567" cy="371"/>
            </a:xfrm>
            <a:custGeom>
              <a:avLst/>
              <a:gdLst>
                <a:gd name="T0" fmla="*/ 418 w 430"/>
                <a:gd name="T1" fmla="*/ 0 h 281"/>
                <a:gd name="T2" fmla="*/ 389 w 430"/>
                <a:gd name="T3" fmla="*/ 17 h 281"/>
                <a:gd name="T4" fmla="*/ 379 w 430"/>
                <a:gd name="T5" fmla="*/ 31 h 281"/>
                <a:gd name="T6" fmla="*/ 394 w 430"/>
                <a:gd name="T7" fmla="*/ 53 h 281"/>
                <a:gd name="T8" fmla="*/ 418 w 430"/>
                <a:gd name="T9" fmla="*/ 94 h 281"/>
                <a:gd name="T10" fmla="*/ 430 w 430"/>
                <a:gd name="T11" fmla="*/ 115 h 281"/>
                <a:gd name="T12" fmla="*/ 406 w 430"/>
                <a:gd name="T13" fmla="*/ 132 h 281"/>
                <a:gd name="T14" fmla="*/ 365 w 430"/>
                <a:gd name="T15" fmla="*/ 154 h 281"/>
                <a:gd name="T16" fmla="*/ 322 w 430"/>
                <a:gd name="T17" fmla="*/ 171 h 281"/>
                <a:gd name="T18" fmla="*/ 242 w 430"/>
                <a:gd name="T19" fmla="*/ 168 h 281"/>
                <a:gd name="T20" fmla="*/ 197 w 430"/>
                <a:gd name="T21" fmla="*/ 190 h 281"/>
                <a:gd name="T22" fmla="*/ 125 w 430"/>
                <a:gd name="T23" fmla="*/ 209 h 281"/>
                <a:gd name="T24" fmla="*/ 46 w 430"/>
                <a:gd name="T25" fmla="*/ 214 h 281"/>
                <a:gd name="T26" fmla="*/ 19 w 430"/>
                <a:gd name="T27" fmla="*/ 252 h 281"/>
                <a:gd name="T28" fmla="*/ 0 w 430"/>
                <a:gd name="T2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0" h="281">
                  <a:moveTo>
                    <a:pt x="418" y="0"/>
                  </a:moveTo>
                  <a:cubicBezTo>
                    <a:pt x="408" y="7"/>
                    <a:pt x="400" y="9"/>
                    <a:pt x="389" y="17"/>
                  </a:cubicBezTo>
                  <a:cubicBezTo>
                    <a:pt x="384" y="20"/>
                    <a:pt x="379" y="31"/>
                    <a:pt x="379" y="31"/>
                  </a:cubicBezTo>
                  <a:cubicBezTo>
                    <a:pt x="382" y="42"/>
                    <a:pt x="387" y="44"/>
                    <a:pt x="394" y="53"/>
                  </a:cubicBezTo>
                  <a:cubicBezTo>
                    <a:pt x="399" y="69"/>
                    <a:pt x="403" y="85"/>
                    <a:pt x="418" y="94"/>
                  </a:cubicBezTo>
                  <a:cubicBezTo>
                    <a:pt x="422" y="101"/>
                    <a:pt x="427" y="107"/>
                    <a:pt x="430" y="115"/>
                  </a:cubicBezTo>
                  <a:cubicBezTo>
                    <a:pt x="425" y="128"/>
                    <a:pt x="421" y="128"/>
                    <a:pt x="406" y="132"/>
                  </a:cubicBezTo>
                  <a:cubicBezTo>
                    <a:pt x="396" y="142"/>
                    <a:pt x="373" y="143"/>
                    <a:pt x="365" y="154"/>
                  </a:cubicBezTo>
                  <a:cubicBezTo>
                    <a:pt x="363" y="162"/>
                    <a:pt x="327" y="164"/>
                    <a:pt x="322" y="171"/>
                  </a:cubicBezTo>
                  <a:cubicBezTo>
                    <a:pt x="298" y="173"/>
                    <a:pt x="253" y="160"/>
                    <a:pt x="242" y="168"/>
                  </a:cubicBezTo>
                  <a:cubicBezTo>
                    <a:pt x="221" y="166"/>
                    <a:pt x="215" y="196"/>
                    <a:pt x="197" y="190"/>
                  </a:cubicBezTo>
                  <a:cubicBezTo>
                    <a:pt x="189" y="187"/>
                    <a:pt x="125" y="209"/>
                    <a:pt x="125" y="209"/>
                  </a:cubicBezTo>
                  <a:cubicBezTo>
                    <a:pt x="45" y="212"/>
                    <a:pt x="127" y="212"/>
                    <a:pt x="46" y="214"/>
                  </a:cubicBezTo>
                  <a:cubicBezTo>
                    <a:pt x="32" y="218"/>
                    <a:pt x="25" y="239"/>
                    <a:pt x="19" y="252"/>
                  </a:cubicBezTo>
                  <a:cubicBezTo>
                    <a:pt x="17" y="264"/>
                    <a:pt x="9" y="272"/>
                    <a:pt x="0" y="281"/>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9" name="Freeform 9">
              <a:extLst>
                <a:ext uri="{FF2B5EF4-FFF2-40B4-BE49-F238E27FC236}">
                  <a16:creationId xmlns:a16="http://schemas.microsoft.com/office/drawing/2014/main" id="{99FAB3F5-5F5E-4B8C-A740-4A458AF7A84E}"/>
                </a:ext>
              </a:extLst>
            </p:cNvPr>
            <p:cNvSpPr>
              <a:spLocks/>
            </p:cNvSpPr>
            <p:nvPr/>
          </p:nvSpPr>
          <p:spPr bwMode="auto">
            <a:xfrm>
              <a:off x="588" y="2794"/>
              <a:ext cx="1261" cy="120"/>
            </a:xfrm>
            <a:custGeom>
              <a:avLst/>
              <a:gdLst>
                <a:gd name="T0" fmla="*/ 956 w 956"/>
                <a:gd name="T1" fmla="*/ 91 h 91"/>
                <a:gd name="T2" fmla="*/ 924 w 956"/>
                <a:gd name="T3" fmla="*/ 67 h 91"/>
                <a:gd name="T4" fmla="*/ 893 w 956"/>
                <a:gd name="T5" fmla="*/ 46 h 91"/>
                <a:gd name="T6" fmla="*/ 826 w 956"/>
                <a:gd name="T7" fmla="*/ 36 h 91"/>
                <a:gd name="T8" fmla="*/ 732 w 956"/>
                <a:gd name="T9" fmla="*/ 43 h 91"/>
                <a:gd name="T10" fmla="*/ 665 w 956"/>
                <a:gd name="T11" fmla="*/ 31 h 91"/>
                <a:gd name="T12" fmla="*/ 574 w 956"/>
                <a:gd name="T13" fmla="*/ 19 h 91"/>
                <a:gd name="T14" fmla="*/ 476 w 956"/>
                <a:gd name="T15" fmla="*/ 3 h 91"/>
                <a:gd name="T16" fmla="*/ 423 w 956"/>
                <a:gd name="T17" fmla="*/ 0 h 91"/>
                <a:gd name="T18" fmla="*/ 327 w 956"/>
                <a:gd name="T19" fmla="*/ 10 h 91"/>
                <a:gd name="T20" fmla="*/ 197 w 956"/>
                <a:gd name="T21" fmla="*/ 22 h 91"/>
                <a:gd name="T22" fmla="*/ 106 w 956"/>
                <a:gd name="T23" fmla="*/ 31 h 91"/>
                <a:gd name="T24" fmla="*/ 39 w 956"/>
                <a:gd name="T25" fmla="*/ 17 h 91"/>
                <a:gd name="T26" fmla="*/ 0 w 956"/>
                <a:gd name="T27" fmla="*/ 2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6" h="91">
                  <a:moveTo>
                    <a:pt x="956" y="91"/>
                  </a:moveTo>
                  <a:cubicBezTo>
                    <a:pt x="952" y="87"/>
                    <a:pt x="933" y="75"/>
                    <a:pt x="924" y="67"/>
                  </a:cubicBezTo>
                  <a:cubicBezTo>
                    <a:pt x="894" y="69"/>
                    <a:pt x="923" y="45"/>
                    <a:pt x="893" y="46"/>
                  </a:cubicBezTo>
                  <a:cubicBezTo>
                    <a:pt x="875" y="45"/>
                    <a:pt x="844" y="37"/>
                    <a:pt x="826" y="36"/>
                  </a:cubicBezTo>
                  <a:cubicBezTo>
                    <a:pt x="810" y="35"/>
                    <a:pt x="748" y="46"/>
                    <a:pt x="732" y="43"/>
                  </a:cubicBezTo>
                  <a:cubicBezTo>
                    <a:pt x="722" y="39"/>
                    <a:pt x="676" y="33"/>
                    <a:pt x="665" y="31"/>
                  </a:cubicBezTo>
                  <a:cubicBezTo>
                    <a:pt x="648" y="19"/>
                    <a:pt x="595" y="25"/>
                    <a:pt x="574" y="19"/>
                  </a:cubicBezTo>
                  <a:cubicBezTo>
                    <a:pt x="549" y="6"/>
                    <a:pt x="504" y="1"/>
                    <a:pt x="476" y="3"/>
                  </a:cubicBezTo>
                  <a:cubicBezTo>
                    <a:pt x="469" y="1"/>
                    <a:pt x="423" y="0"/>
                    <a:pt x="423" y="0"/>
                  </a:cubicBezTo>
                  <a:cubicBezTo>
                    <a:pt x="398" y="1"/>
                    <a:pt x="365" y="6"/>
                    <a:pt x="327" y="10"/>
                  </a:cubicBezTo>
                  <a:cubicBezTo>
                    <a:pt x="289" y="14"/>
                    <a:pt x="234" y="19"/>
                    <a:pt x="197" y="22"/>
                  </a:cubicBezTo>
                  <a:cubicBezTo>
                    <a:pt x="140" y="25"/>
                    <a:pt x="132" y="32"/>
                    <a:pt x="106" y="31"/>
                  </a:cubicBezTo>
                  <a:cubicBezTo>
                    <a:pt x="80" y="30"/>
                    <a:pt x="57" y="18"/>
                    <a:pt x="39" y="17"/>
                  </a:cubicBezTo>
                  <a:cubicBezTo>
                    <a:pt x="26" y="20"/>
                    <a:pt x="14" y="27"/>
                    <a:pt x="0" y="2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690" name="Rectangle 10">
            <a:extLst>
              <a:ext uri="{FF2B5EF4-FFF2-40B4-BE49-F238E27FC236}">
                <a16:creationId xmlns:a16="http://schemas.microsoft.com/office/drawing/2014/main" id="{5C7E65F1-175D-404E-AC1D-0311AC0BD3CD}"/>
              </a:ext>
            </a:extLst>
          </p:cNvPr>
          <p:cNvSpPr>
            <a:spLocks noGrp="1" noChangeArrowheads="1"/>
          </p:cNvSpPr>
          <p:nvPr>
            <p:ph type="ctrTitle"/>
          </p:nvPr>
        </p:nvSpPr>
        <p:spPr>
          <a:xfrm>
            <a:off x="0" y="-304800"/>
            <a:ext cx="9144000" cy="914400"/>
          </a:xfrm>
        </p:spPr>
        <p:txBody>
          <a:bodyPr/>
          <a:lstStyle/>
          <a:p>
            <a:r>
              <a:rPr lang="en-US" altLang="en-US" sz="2800"/>
              <a:t>Great Salt Lake Basin Hydrologic Observatory</a:t>
            </a:r>
          </a:p>
        </p:txBody>
      </p:sp>
      <p:grpSp>
        <p:nvGrpSpPr>
          <p:cNvPr id="71691" name="Group 11">
            <a:extLst>
              <a:ext uri="{FF2B5EF4-FFF2-40B4-BE49-F238E27FC236}">
                <a16:creationId xmlns:a16="http://schemas.microsoft.com/office/drawing/2014/main" id="{1DD467A1-A9ED-4791-BE17-C5D2F834DDD6}"/>
              </a:ext>
            </a:extLst>
          </p:cNvPr>
          <p:cNvGrpSpPr>
            <a:grpSpLocks/>
          </p:cNvGrpSpPr>
          <p:nvPr/>
        </p:nvGrpSpPr>
        <p:grpSpPr bwMode="auto">
          <a:xfrm>
            <a:off x="2286000" y="3362325"/>
            <a:ext cx="5410200" cy="1738313"/>
            <a:chOff x="1440" y="2208"/>
            <a:chExt cx="3408" cy="1095"/>
          </a:xfrm>
        </p:grpSpPr>
        <p:sp>
          <p:nvSpPr>
            <p:cNvPr id="71692" name="Text Box 12">
              <a:extLst>
                <a:ext uri="{FF2B5EF4-FFF2-40B4-BE49-F238E27FC236}">
                  <a16:creationId xmlns:a16="http://schemas.microsoft.com/office/drawing/2014/main" id="{3541B160-42E2-4638-B511-44F7CD57CE21}"/>
                </a:ext>
              </a:extLst>
            </p:cNvPr>
            <p:cNvSpPr txBox="1">
              <a:spLocks noChangeArrowheads="1"/>
            </p:cNvSpPr>
            <p:nvPr/>
          </p:nvSpPr>
          <p:spPr bwMode="auto">
            <a:xfrm>
              <a:off x="1440" y="2352"/>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cs typeface="Arial" panose="020B0604020202020204" pitchFamily="34" charset="0"/>
                </a:rPr>
                <a:t>Bear</a:t>
              </a:r>
            </a:p>
          </p:txBody>
        </p:sp>
        <p:sp>
          <p:nvSpPr>
            <p:cNvPr id="71693" name="Text Box 13">
              <a:extLst>
                <a:ext uri="{FF2B5EF4-FFF2-40B4-BE49-F238E27FC236}">
                  <a16:creationId xmlns:a16="http://schemas.microsoft.com/office/drawing/2014/main" id="{7ABB06CD-1017-4E31-89C5-1ED144147514}"/>
                </a:ext>
              </a:extLst>
            </p:cNvPr>
            <p:cNvSpPr txBox="1">
              <a:spLocks noChangeArrowheads="1"/>
            </p:cNvSpPr>
            <p:nvPr/>
          </p:nvSpPr>
          <p:spPr bwMode="auto">
            <a:xfrm>
              <a:off x="2160" y="3072"/>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cs typeface="Arial" panose="020B0604020202020204" pitchFamily="34" charset="0"/>
                </a:rPr>
                <a:t>West Desert</a:t>
              </a:r>
            </a:p>
          </p:txBody>
        </p:sp>
        <p:sp>
          <p:nvSpPr>
            <p:cNvPr id="71694" name="Text Box 14">
              <a:extLst>
                <a:ext uri="{FF2B5EF4-FFF2-40B4-BE49-F238E27FC236}">
                  <a16:creationId xmlns:a16="http://schemas.microsoft.com/office/drawing/2014/main" id="{DEE53FFB-ADBC-40EA-986D-B0F58274165E}"/>
                </a:ext>
              </a:extLst>
            </p:cNvPr>
            <p:cNvSpPr txBox="1">
              <a:spLocks noChangeArrowheads="1"/>
            </p:cNvSpPr>
            <p:nvPr/>
          </p:nvSpPr>
          <p:spPr bwMode="auto">
            <a:xfrm>
              <a:off x="3120" y="2640"/>
              <a:ext cx="12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cs typeface="Arial" panose="020B0604020202020204" pitchFamily="34" charset="0"/>
                </a:rPr>
                <a:t>Jordan/Provo</a:t>
              </a:r>
            </a:p>
          </p:txBody>
        </p:sp>
        <p:sp>
          <p:nvSpPr>
            <p:cNvPr id="71695" name="Text Box 15">
              <a:extLst>
                <a:ext uri="{FF2B5EF4-FFF2-40B4-BE49-F238E27FC236}">
                  <a16:creationId xmlns:a16="http://schemas.microsoft.com/office/drawing/2014/main" id="{72794C38-8901-4746-9749-45B55C4C322B}"/>
                </a:ext>
              </a:extLst>
            </p:cNvPr>
            <p:cNvSpPr txBox="1">
              <a:spLocks noChangeArrowheads="1"/>
            </p:cNvSpPr>
            <p:nvPr/>
          </p:nvSpPr>
          <p:spPr bwMode="auto">
            <a:xfrm>
              <a:off x="2256" y="2496"/>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cs typeface="Arial" panose="020B0604020202020204" pitchFamily="34" charset="0"/>
                </a:rPr>
                <a:t>Weber</a:t>
              </a:r>
            </a:p>
          </p:txBody>
        </p:sp>
        <p:sp>
          <p:nvSpPr>
            <p:cNvPr id="71696" name="Text Box 16">
              <a:extLst>
                <a:ext uri="{FF2B5EF4-FFF2-40B4-BE49-F238E27FC236}">
                  <a16:creationId xmlns:a16="http://schemas.microsoft.com/office/drawing/2014/main" id="{621340D6-E6A8-429C-B520-F952219D7214}"/>
                </a:ext>
              </a:extLst>
            </p:cNvPr>
            <p:cNvSpPr txBox="1">
              <a:spLocks noChangeArrowheads="1"/>
            </p:cNvSpPr>
            <p:nvPr/>
          </p:nvSpPr>
          <p:spPr bwMode="auto">
            <a:xfrm>
              <a:off x="3744" y="2208"/>
              <a:ext cx="11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FF00"/>
                  </a:solidFill>
                  <a:latin typeface="Verdana" panose="020B0604030504040204" pitchFamily="34" charset="0"/>
                  <a:cs typeface="Arial" panose="020B0604020202020204" pitchFamily="34" charset="0"/>
                </a:rPr>
                <a:t>Strawberry</a:t>
              </a:r>
            </a:p>
          </p:txBody>
        </p:sp>
      </p:grpSp>
      <p:sp>
        <p:nvSpPr>
          <p:cNvPr id="71697" name="Text Box 17">
            <a:extLst>
              <a:ext uri="{FF2B5EF4-FFF2-40B4-BE49-F238E27FC236}">
                <a16:creationId xmlns:a16="http://schemas.microsoft.com/office/drawing/2014/main" id="{FD5A720F-AAB4-4F18-AF32-74589A9AABA9}"/>
              </a:ext>
            </a:extLst>
          </p:cNvPr>
          <p:cNvSpPr txBox="1">
            <a:spLocks noChangeArrowheads="1"/>
          </p:cNvSpPr>
          <p:nvPr/>
        </p:nvSpPr>
        <p:spPr bwMode="auto">
          <a:xfrm>
            <a:off x="838200" y="5410200"/>
            <a:ext cx="7467600"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latin typeface="Verdana" panose="020B0604030504040204" pitchFamily="34" charset="0"/>
                <a:cs typeface="Arial" panose="020B0604020202020204" pitchFamily="34" charset="0"/>
              </a:rPr>
              <a:t>A Hydrologic Observatory to advance understanding of water resources in the modern west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9" name="Picture 13">
            <a:extLst>
              <a:ext uri="{FF2B5EF4-FFF2-40B4-BE49-F238E27FC236}">
                <a16:creationId xmlns:a16="http://schemas.microsoft.com/office/drawing/2014/main" id="{FBDC2151-4B53-442E-8F09-2B196C60F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00" b="6548"/>
          <a:stretch>
            <a:fillRect/>
          </a:stretch>
        </p:blipFill>
        <p:spPr bwMode="auto">
          <a:xfrm>
            <a:off x="1106488" y="122238"/>
            <a:ext cx="6076950"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Rectangle 4">
            <a:extLst>
              <a:ext uri="{FF2B5EF4-FFF2-40B4-BE49-F238E27FC236}">
                <a16:creationId xmlns:a16="http://schemas.microsoft.com/office/drawing/2014/main" id="{E6544E8A-AC51-454C-A543-C3264B90389A}"/>
              </a:ext>
            </a:extLst>
          </p:cNvPr>
          <p:cNvSpPr>
            <a:spLocks noGrp="1" noChangeArrowheads="1"/>
          </p:cNvSpPr>
          <p:nvPr>
            <p:ph type="title"/>
          </p:nvPr>
        </p:nvSpPr>
        <p:spPr>
          <a:xfrm>
            <a:off x="565150" y="200025"/>
            <a:ext cx="7346950" cy="530225"/>
          </a:xfrm>
        </p:spPr>
        <p:txBody>
          <a:bodyPr/>
          <a:lstStyle/>
          <a:p>
            <a:r>
              <a:rPr lang="en-US" altLang="en-US" sz="4000"/>
              <a:t>Role of salinity  (lake surface)</a:t>
            </a:r>
          </a:p>
        </p:txBody>
      </p:sp>
      <p:sp>
        <p:nvSpPr>
          <p:cNvPr id="50190" name="Text Box 14">
            <a:extLst>
              <a:ext uri="{FF2B5EF4-FFF2-40B4-BE49-F238E27FC236}">
                <a16:creationId xmlns:a16="http://schemas.microsoft.com/office/drawing/2014/main" id="{6C4E628B-C9B5-4920-B401-131FB634DB27}"/>
              </a:ext>
            </a:extLst>
          </p:cNvPr>
          <p:cNvSpPr txBox="1">
            <a:spLocks noChangeArrowheads="1"/>
          </p:cNvSpPr>
          <p:nvPr/>
        </p:nvSpPr>
        <p:spPr bwMode="auto">
          <a:xfrm>
            <a:off x="3033713" y="6026150"/>
            <a:ext cx="1697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Level  m</a:t>
            </a:r>
            <a:endParaRPr lang="en-US" altLang="en-US" sz="2400" b="1" baseline="30000"/>
          </a:p>
        </p:txBody>
      </p:sp>
      <p:sp>
        <p:nvSpPr>
          <p:cNvPr id="50191" name="Text Box 15">
            <a:extLst>
              <a:ext uri="{FF2B5EF4-FFF2-40B4-BE49-F238E27FC236}">
                <a16:creationId xmlns:a16="http://schemas.microsoft.com/office/drawing/2014/main" id="{4BFFD9DA-D667-4208-B9E8-5C0D2347F9B6}"/>
              </a:ext>
            </a:extLst>
          </p:cNvPr>
          <p:cNvSpPr txBox="1">
            <a:spLocks noChangeArrowheads="1"/>
          </p:cNvSpPr>
          <p:nvPr/>
        </p:nvSpPr>
        <p:spPr bwMode="auto">
          <a:xfrm rot="16200000">
            <a:off x="-179388" y="2725738"/>
            <a:ext cx="210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TDS  g/l</a:t>
            </a:r>
            <a:endParaRPr lang="en-US" altLang="en-US" sz="2400" b="1" baseline="30000"/>
          </a:p>
        </p:txBody>
      </p:sp>
      <p:sp>
        <p:nvSpPr>
          <p:cNvPr id="50192" name="Oval 16">
            <a:extLst>
              <a:ext uri="{FF2B5EF4-FFF2-40B4-BE49-F238E27FC236}">
                <a16:creationId xmlns:a16="http://schemas.microsoft.com/office/drawing/2014/main" id="{B8907885-F18F-49D7-BCB7-2A96F0CC66B7}"/>
              </a:ext>
            </a:extLst>
          </p:cNvPr>
          <p:cNvSpPr>
            <a:spLocks noChangeArrowheads="1"/>
          </p:cNvSpPr>
          <p:nvPr/>
        </p:nvSpPr>
        <p:spPr bwMode="auto">
          <a:xfrm>
            <a:off x="7056438" y="1150938"/>
            <a:ext cx="889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3" name="Text Box 17">
            <a:extLst>
              <a:ext uri="{FF2B5EF4-FFF2-40B4-BE49-F238E27FC236}">
                <a16:creationId xmlns:a16="http://schemas.microsoft.com/office/drawing/2014/main" id="{B962A18F-0C44-437F-9C99-C904FB804977}"/>
              </a:ext>
            </a:extLst>
          </p:cNvPr>
          <p:cNvSpPr txBox="1">
            <a:spLocks noChangeArrowheads="1"/>
          </p:cNvSpPr>
          <p:nvPr/>
        </p:nvSpPr>
        <p:spPr bwMode="auto">
          <a:xfrm>
            <a:off x="7335838" y="1022350"/>
            <a:ext cx="146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Pre 1986</a:t>
            </a:r>
          </a:p>
        </p:txBody>
      </p:sp>
      <p:sp>
        <p:nvSpPr>
          <p:cNvPr id="50194" name="Oval 18">
            <a:extLst>
              <a:ext uri="{FF2B5EF4-FFF2-40B4-BE49-F238E27FC236}">
                <a16:creationId xmlns:a16="http://schemas.microsoft.com/office/drawing/2014/main" id="{98D8ECB3-14DB-4D63-9F0A-44FF2F568F76}"/>
              </a:ext>
            </a:extLst>
          </p:cNvPr>
          <p:cNvSpPr>
            <a:spLocks noChangeArrowheads="1"/>
          </p:cNvSpPr>
          <p:nvPr/>
        </p:nvSpPr>
        <p:spPr bwMode="auto">
          <a:xfrm>
            <a:off x="7069138" y="1679575"/>
            <a:ext cx="88900" cy="889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5" name="Text Box 19">
            <a:extLst>
              <a:ext uri="{FF2B5EF4-FFF2-40B4-BE49-F238E27FC236}">
                <a16:creationId xmlns:a16="http://schemas.microsoft.com/office/drawing/2014/main" id="{5DDF89FC-BF54-4B44-8F9A-E941B0D04E12}"/>
              </a:ext>
            </a:extLst>
          </p:cNvPr>
          <p:cNvSpPr txBox="1">
            <a:spLocks noChangeArrowheads="1"/>
          </p:cNvSpPr>
          <p:nvPr/>
        </p:nvSpPr>
        <p:spPr bwMode="auto">
          <a:xfrm>
            <a:off x="7348538" y="1550988"/>
            <a:ext cx="1463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Post 1987</a:t>
            </a:r>
          </a:p>
        </p:txBody>
      </p:sp>
      <p:sp>
        <p:nvSpPr>
          <p:cNvPr id="50196" name="Text Box 20">
            <a:extLst>
              <a:ext uri="{FF2B5EF4-FFF2-40B4-BE49-F238E27FC236}">
                <a16:creationId xmlns:a16="http://schemas.microsoft.com/office/drawing/2014/main" id="{B6600257-4E8A-44FA-B925-68F79046DE5A}"/>
              </a:ext>
            </a:extLst>
          </p:cNvPr>
          <p:cNvSpPr txBox="1">
            <a:spLocks noChangeArrowheads="1"/>
          </p:cNvSpPr>
          <p:nvPr/>
        </p:nvSpPr>
        <p:spPr bwMode="auto">
          <a:xfrm rot="1992291">
            <a:off x="4298950" y="1774825"/>
            <a:ext cx="1947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North Arm</a:t>
            </a:r>
          </a:p>
        </p:txBody>
      </p:sp>
      <p:sp>
        <p:nvSpPr>
          <p:cNvPr id="50197" name="Text Box 21">
            <a:extLst>
              <a:ext uri="{FF2B5EF4-FFF2-40B4-BE49-F238E27FC236}">
                <a16:creationId xmlns:a16="http://schemas.microsoft.com/office/drawing/2014/main" id="{3158E9D2-6C61-468A-AEA2-813583356063}"/>
              </a:ext>
            </a:extLst>
          </p:cNvPr>
          <p:cNvSpPr txBox="1">
            <a:spLocks noChangeArrowheads="1"/>
          </p:cNvSpPr>
          <p:nvPr/>
        </p:nvSpPr>
        <p:spPr bwMode="auto">
          <a:xfrm rot="1560258">
            <a:off x="3021013" y="3467100"/>
            <a:ext cx="1947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South Arm</a:t>
            </a:r>
          </a:p>
        </p:txBody>
      </p:sp>
      <p:sp>
        <p:nvSpPr>
          <p:cNvPr id="50198" name="Line 22">
            <a:extLst>
              <a:ext uri="{FF2B5EF4-FFF2-40B4-BE49-F238E27FC236}">
                <a16:creationId xmlns:a16="http://schemas.microsoft.com/office/drawing/2014/main" id="{E74D436F-47A2-417E-B914-2E1F955F3EFE}"/>
              </a:ext>
            </a:extLst>
          </p:cNvPr>
          <p:cNvSpPr>
            <a:spLocks noChangeShapeType="1"/>
          </p:cNvSpPr>
          <p:nvPr/>
        </p:nvSpPr>
        <p:spPr bwMode="auto">
          <a:xfrm>
            <a:off x="6913563" y="2205038"/>
            <a:ext cx="376237"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9" name="Text Box 23">
            <a:extLst>
              <a:ext uri="{FF2B5EF4-FFF2-40B4-BE49-F238E27FC236}">
                <a16:creationId xmlns:a16="http://schemas.microsoft.com/office/drawing/2014/main" id="{C082A511-36C9-48C6-A24E-13F24869BDEB}"/>
              </a:ext>
            </a:extLst>
          </p:cNvPr>
          <p:cNvSpPr txBox="1">
            <a:spLocks noChangeArrowheads="1"/>
          </p:cNvSpPr>
          <p:nvPr/>
        </p:nvSpPr>
        <p:spPr bwMode="auto">
          <a:xfrm>
            <a:off x="7358063" y="2014538"/>
            <a:ext cx="1463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LOWESS</a:t>
            </a:r>
          </a:p>
        </p:txBody>
      </p:sp>
      <p:sp>
        <p:nvSpPr>
          <p:cNvPr id="50200" name="Text Box 24">
            <a:extLst>
              <a:ext uri="{FF2B5EF4-FFF2-40B4-BE49-F238E27FC236}">
                <a16:creationId xmlns:a16="http://schemas.microsoft.com/office/drawing/2014/main" id="{4157FDD2-E813-4C87-BD5B-5DE6A52C72EE}"/>
              </a:ext>
            </a:extLst>
          </p:cNvPr>
          <p:cNvSpPr txBox="1">
            <a:spLocks noChangeArrowheads="1"/>
          </p:cNvSpPr>
          <p:nvPr/>
        </p:nvSpPr>
        <p:spPr bwMode="auto">
          <a:xfrm>
            <a:off x="7061200" y="3435350"/>
            <a:ext cx="1841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To a first approx is Salt Load Constant ?</a:t>
            </a:r>
          </a:p>
        </p:txBody>
      </p:sp>
      <p:graphicFrame>
        <p:nvGraphicFramePr>
          <p:cNvPr id="50201" name="Object 25">
            <a:extLst>
              <a:ext uri="{FF2B5EF4-FFF2-40B4-BE49-F238E27FC236}">
                <a16:creationId xmlns:a16="http://schemas.microsoft.com/office/drawing/2014/main" id="{7977E4B0-8F5C-446C-861D-FFF4DDBE52BC}"/>
              </a:ext>
            </a:extLst>
          </p:cNvPr>
          <p:cNvGraphicFramePr>
            <a:graphicFrameLocks noChangeAspect="1"/>
          </p:cNvGraphicFramePr>
          <p:nvPr/>
        </p:nvGraphicFramePr>
        <p:xfrm>
          <a:off x="7115175" y="4427538"/>
          <a:ext cx="1624013" cy="785812"/>
        </p:xfrm>
        <a:graphic>
          <a:graphicData uri="http://schemas.openxmlformats.org/presentationml/2006/ole">
            <mc:AlternateContent xmlns:mc="http://schemas.openxmlformats.org/markup-compatibility/2006">
              <mc:Choice xmlns:v="urn:schemas-microsoft-com:vml" Requires="v">
                <p:oleObj spid="_x0000_s50202" name="Equation" r:id="rId4" imgW="812520" imgH="393480" progId="Equation.3">
                  <p:embed/>
                </p:oleObj>
              </mc:Choice>
              <mc:Fallback>
                <p:oleObj name="Equation" r:id="rId4" imgW="812520" imgH="393480" progId="Equation.3">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5175" y="4427538"/>
                        <a:ext cx="1624013" cy="785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Text Box 7">
            <a:extLst>
              <a:ext uri="{FF2B5EF4-FFF2-40B4-BE49-F238E27FC236}">
                <a16:creationId xmlns:a16="http://schemas.microsoft.com/office/drawing/2014/main" id="{57C4D4C7-956D-4EAB-A8FE-32951D85A549}"/>
              </a:ext>
            </a:extLst>
          </p:cNvPr>
          <p:cNvSpPr txBox="1">
            <a:spLocks noChangeArrowheads="1"/>
          </p:cNvSpPr>
          <p:nvPr/>
        </p:nvSpPr>
        <p:spPr bwMode="auto">
          <a:xfrm rot="16200000">
            <a:off x="-304007" y="3028157"/>
            <a:ext cx="197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kg of TDS</a:t>
            </a:r>
          </a:p>
        </p:txBody>
      </p:sp>
      <p:pic>
        <p:nvPicPr>
          <p:cNvPr id="61458" name="Picture 18">
            <a:extLst>
              <a:ext uri="{FF2B5EF4-FFF2-40B4-BE49-F238E27FC236}">
                <a16:creationId xmlns:a16="http://schemas.microsoft.com/office/drawing/2014/main" id="{76CA6719-4F3E-48E1-807D-F4B3304D7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65" t="7709" b="8015"/>
          <a:stretch>
            <a:fillRect/>
          </a:stretch>
        </p:blipFill>
        <p:spPr bwMode="auto">
          <a:xfrm>
            <a:off x="874713" y="693738"/>
            <a:ext cx="8129587"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2" name="Rectangle 2">
            <a:extLst>
              <a:ext uri="{FF2B5EF4-FFF2-40B4-BE49-F238E27FC236}">
                <a16:creationId xmlns:a16="http://schemas.microsoft.com/office/drawing/2014/main" id="{BB20BA38-2E6B-4F18-A86C-5F38C8152F37}"/>
              </a:ext>
            </a:extLst>
          </p:cNvPr>
          <p:cNvSpPr>
            <a:spLocks noGrp="1" noChangeArrowheads="1"/>
          </p:cNvSpPr>
          <p:nvPr>
            <p:ph type="title"/>
          </p:nvPr>
        </p:nvSpPr>
        <p:spPr>
          <a:xfrm>
            <a:off x="155575" y="177800"/>
            <a:ext cx="8988425" cy="755650"/>
          </a:xfrm>
        </p:spPr>
        <p:txBody>
          <a:bodyPr/>
          <a:lstStyle/>
          <a:p>
            <a:r>
              <a:rPr lang="en-US" altLang="en-US" sz="3600"/>
              <a:t>Total Salt Load (Concentration x Volume)</a:t>
            </a:r>
          </a:p>
        </p:txBody>
      </p:sp>
      <p:grpSp>
        <p:nvGrpSpPr>
          <p:cNvPr id="61457" name="Group 17">
            <a:extLst>
              <a:ext uri="{FF2B5EF4-FFF2-40B4-BE49-F238E27FC236}">
                <a16:creationId xmlns:a16="http://schemas.microsoft.com/office/drawing/2014/main" id="{3F67B3C8-376D-429B-B3A7-FACBA1EFBC87}"/>
              </a:ext>
            </a:extLst>
          </p:cNvPr>
          <p:cNvGrpSpPr>
            <a:grpSpLocks/>
          </p:cNvGrpSpPr>
          <p:nvPr/>
        </p:nvGrpSpPr>
        <p:grpSpPr bwMode="auto">
          <a:xfrm>
            <a:off x="1795463" y="2544763"/>
            <a:ext cx="6107112" cy="1171575"/>
            <a:chOff x="1180" y="1799"/>
            <a:chExt cx="3847" cy="738"/>
          </a:xfrm>
        </p:grpSpPr>
        <p:grpSp>
          <p:nvGrpSpPr>
            <p:cNvPr id="61456" name="Group 16">
              <a:extLst>
                <a:ext uri="{FF2B5EF4-FFF2-40B4-BE49-F238E27FC236}">
                  <a16:creationId xmlns:a16="http://schemas.microsoft.com/office/drawing/2014/main" id="{E5F98BA5-7156-43E8-AA05-D2459070BDC4}"/>
                </a:ext>
              </a:extLst>
            </p:cNvPr>
            <p:cNvGrpSpPr>
              <a:grpSpLocks/>
            </p:cNvGrpSpPr>
            <p:nvPr/>
          </p:nvGrpSpPr>
          <p:grpSpPr bwMode="auto">
            <a:xfrm>
              <a:off x="1180" y="1799"/>
              <a:ext cx="3036" cy="738"/>
              <a:chOff x="1180" y="1799"/>
              <a:chExt cx="3036" cy="738"/>
            </a:xfrm>
          </p:grpSpPr>
          <p:sp>
            <p:nvSpPr>
              <p:cNvPr id="61448" name="Line 8">
                <a:extLst>
                  <a:ext uri="{FF2B5EF4-FFF2-40B4-BE49-F238E27FC236}">
                    <a16:creationId xmlns:a16="http://schemas.microsoft.com/office/drawing/2014/main" id="{CE68130A-DE66-4A35-BC3E-12A4D2E8DF58}"/>
                  </a:ext>
                </a:extLst>
              </p:cNvPr>
              <p:cNvSpPr>
                <a:spLocks noChangeShapeType="1"/>
              </p:cNvSpPr>
              <p:nvPr/>
            </p:nvSpPr>
            <p:spPr bwMode="auto">
              <a:xfrm>
                <a:off x="1180" y="2083"/>
                <a:ext cx="332" cy="0"/>
              </a:xfrm>
              <a:prstGeom prst="line">
                <a:avLst/>
              </a:prstGeom>
              <a:noFill/>
              <a:ln w="190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9" name="Line 9">
                <a:extLst>
                  <a:ext uri="{FF2B5EF4-FFF2-40B4-BE49-F238E27FC236}">
                    <a16:creationId xmlns:a16="http://schemas.microsoft.com/office/drawing/2014/main" id="{5CC2CD1E-AFC0-4885-A7EC-DD4BE9B2D403}"/>
                  </a:ext>
                </a:extLst>
              </p:cNvPr>
              <p:cNvSpPr>
                <a:spLocks noChangeShapeType="1"/>
              </p:cNvSpPr>
              <p:nvPr/>
            </p:nvSpPr>
            <p:spPr bwMode="auto">
              <a:xfrm>
                <a:off x="1180" y="1913"/>
                <a:ext cx="3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0" name="Line 10">
                <a:extLst>
                  <a:ext uri="{FF2B5EF4-FFF2-40B4-BE49-F238E27FC236}">
                    <a16:creationId xmlns:a16="http://schemas.microsoft.com/office/drawing/2014/main" id="{35FD9BA7-F76D-41CB-BF2D-EEB9D456E9D7}"/>
                  </a:ext>
                </a:extLst>
              </p:cNvPr>
              <p:cNvSpPr>
                <a:spLocks noChangeShapeType="1"/>
              </p:cNvSpPr>
              <p:nvPr/>
            </p:nvSpPr>
            <p:spPr bwMode="auto">
              <a:xfrm>
                <a:off x="1180" y="2253"/>
                <a:ext cx="33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1" name="Text Box 11">
                <a:extLst>
                  <a:ext uri="{FF2B5EF4-FFF2-40B4-BE49-F238E27FC236}">
                    <a16:creationId xmlns:a16="http://schemas.microsoft.com/office/drawing/2014/main" id="{79A8C5A5-27A1-44C2-ABD2-F25CC582187B}"/>
                  </a:ext>
                </a:extLst>
              </p:cNvPr>
              <p:cNvSpPr txBox="1">
                <a:spLocks noChangeArrowheads="1"/>
              </p:cNvSpPr>
              <p:nvPr/>
            </p:nvSpPr>
            <p:spPr bwMode="auto">
              <a:xfrm>
                <a:off x="1543" y="2133"/>
                <a:ext cx="24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Total Load.  Sum of North and South arm load.</a:t>
                </a:r>
              </a:p>
            </p:txBody>
          </p:sp>
          <p:sp>
            <p:nvSpPr>
              <p:cNvPr id="61452" name="Text Box 12">
                <a:extLst>
                  <a:ext uri="{FF2B5EF4-FFF2-40B4-BE49-F238E27FC236}">
                    <a16:creationId xmlns:a16="http://schemas.microsoft.com/office/drawing/2014/main" id="{DD49A8F3-5572-4156-9096-0AF069455B55}"/>
                  </a:ext>
                </a:extLst>
              </p:cNvPr>
              <p:cNvSpPr txBox="1">
                <a:spLocks noChangeArrowheads="1"/>
              </p:cNvSpPr>
              <p:nvPr/>
            </p:nvSpPr>
            <p:spPr bwMode="auto">
              <a:xfrm>
                <a:off x="1538" y="1799"/>
                <a:ext cx="26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North arm load.</a:t>
                </a:r>
              </a:p>
            </p:txBody>
          </p:sp>
          <p:sp>
            <p:nvSpPr>
              <p:cNvPr id="61453" name="Text Box 13">
                <a:extLst>
                  <a:ext uri="{FF2B5EF4-FFF2-40B4-BE49-F238E27FC236}">
                    <a16:creationId xmlns:a16="http://schemas.microsoft.com/office/drawing/2014/main" id="{1760E72C-1036-4A40-A066-60C5FB0910BB}"/>
                  </a:ext>
                </a:extLst>
              </p:cNvPr>
              <p:cNvSpPr txBox="1">
                <a:spLocks noChangeArrowheads="1"/>
              </p:cNvSpPr>
              <p:nvPr/>
            </p:nvSpPr>
            <p:spPr bwMode="auto">
              <a:xfrm>
                <a:off x="1532" y="1966"/>
                <a:ext cx="26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South arm load.</a:t>
                </a:r>
              </a:p>
            </p:txBody>
          </p:sp>
        </p:grpSp>
        <p:sp>
          <p:nvSpPr>
            <p:cNvPr id="61455" name="Rectangle 15">
              <a:extLst>
                <a:ext uri="{FF2B5EF4-FFF2-40B4-BE49-F238E27FC236}">
                  <a16:creationId xmlns:a16="http://schemas.microsoft.com/office/drawing/2014/main" id="{88156276-A7D4-45A7-8C6D-4EF07648BB2E}"/>
                </a:ext>
              </a:extLst>
            </p:cNvPr>
            <p:cNvSpPr>
              <a:spLocks noChangeArrowheads="1"/>
            </p:cNvSpPr>
            <p:nvPr/>
          </p:nvSpPr>
          <p:spPr bwMode="auto">
            <a:xfrm>
              <a:off x="2667" y="1800"/>
              <a:ext cx="23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Salinity inferred from level using LOWESS relationship </a:t>
              </a:r>
            </a:p>
          </p:txBody>
        </p:sp>
      </p:grpSp>
      <p:sp>
        <p:nvSpPr>
          <p:cNvPr id="61459" name="Oval 19">
            <a:extLst>
              <a:ext uri="{FF2B5EF4-FFF2-40B4-BE49-F238E27FC236}">
                <a16:creationId xmlns:a16="http://schemas.microsoft.com/office/drawing/2014/main" id="{1DD26175-F87C-427D-98A2-16C94E8B39F9}"/>
              </a:ext>
            </a:extLst>
          </p:cNvPr>
          <p:cNvSpPr>
            <a:spLocks noChangeAspect="1" noChangeArrowheads="1"/>
          </p:cNvSpPr>
          <p:nvPr/>
        </p:nvSpPr>
        <p:spPr bwMode="auto">
          <a:xfrm>
            <a:off x="1893888" y="5443538"/>
            <a:ext cx="63500" cy="635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0" name="Oval 20">
            <a:extLst>
              <a:ext uri="{FF2B5EF4-FFF2-40B4-BE49-F238E27FC236}">
                <a16:creationId xmlns:a16="http://schemas.microsoft.com/office/drawing/2014/main" id="{12BF3DCA-39AA-444B-A091-2FFAE9376178}"/>
              </a:ext>
            </a:extLst>
          </p:cNvPr>
          <p:cNvSpPr>
            <a:spLocks noChangeAspect="1" noChangeArrowheads="1"/>
          </p:cNvSpPr>
          <p:nvPr/>
        </p:nvSpPr>
        <p:spPr bwMode="auto">
          <a:xfrm>
            <a:off x="1901825" y="5784850"/>
            <a:ext cx="63500" cy="635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1" name="Text Box 21">
            <a:extLst>
              <a:ext uri="{FF2B5EF4-FFF2-40B4-BE49-F238E27FC236}">
                <a16:creationId xmlns:a16="http://schemas.microsoft.com/office/drawing/2014/main" id="{139C538D-6025-4280-A51C-09A9F4E7566C}"/>
              </a:ext>
            </a:extLst>
          </p:cNvPr>
          <p:cNvSpPr txBox="1">
            <a:spLocks noChangeArrowheads="1"/>
          </p:cNvSpPr>
          <p:nvPr/>
        </p:nvSpPr>
        <p:spPr bwMode="auto">
          <a:xfrm>
            <a:off x="2098675" y="5303838"/>
            <a:ext cx="2474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South arm observed</a:t>
            </a:r>
          </a:p>
        </p:txBody>
      </p:sp>
      <p:sp>
        <p:nvSpPr>
          <p:cNvPr id="61462" name="Text Box 22">
            <a:extLst>
              <a:ext uri="{FF2B5EF4-FFF2-40B4-BE49-F238E27FC236}">
                <a16:creationId xmlns:a16="http://schemas.microsoft.com/office/drawing/2014/main" id="{5B64BDE6-86C9-40AB-8CBB-6745AEF0ED6A}"/>
              </a:ext>
            </a:extLst>
          </p:cNvPr>
          <p:cNvSpPr txBox="1">
            <a:spLocks noChangeArrowheads="1"/>
          </p:cNvSpPr>
          <p:nvPr/>
        </p:nvSpPr>
        <p:spPr bwMode="auto">
          <a:xfrm>
            <a:off x="2109788" y="5662613"/>
            <a:ext cx="2474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North arm observed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D481A8A-D391-4CEE-89FF-546225F3704C}"/>
              </a:ext>
            </a:extLst>
          </p:cNvPr>
          <p:cNvSpPr>
            <a:spLocks noGrp="1" noChangeArrowheads="1"/>
          </p:cNvSpPr>
          <p:nvPr>
            <p:ph type="title"/>
          </p:nvPr>
        </p:nvSpPr>
        <p:spPr>
          <a:xfrm>
            <a:off x="0" y="144463"/>
            <a:ext cx="7648575" cy="809625"/>
          </a:xfrm>
        </p:spPr>
        <p:txBody>
          <a:bodyPr/>
          <a:lstStyle/>
          <a:p>
            <a:r>
              <a:rPr lang="en-US" altLang="en-US"/>
              <a:t>Evaporation vs Salinity</a:t>
            </a:r>
          </a:p>
        </p:txBody>
      </p:sp>
      <p:sp>
        <p:nvSpPr>
          <p:cNvPr id="62471" name="Text Box 7">
            <a:extLst>
              <a:ext uri="{FF2B5EF4-FFF2-40B4-BE49-F238E27FC236}">
                <a16:creationId xmlns:a16="http://schemas.microsoft.com/office/drawing/2014/main" id="{6C494933-FB8A-4497-92BA-527BD58BB05F}"/>
              </a:ext>
            </a:extLst>
          </p:cNvPr>
          <p:cNvSpPr txBox="1">
            <a:spLocks noChangeArrowheads="1"/>
          </p:cNvSpPr>
          <p:nvPr/>
        </p:nvSpPr>
        <p:spPr bwMode="auto">
          <a:xfrm rot="16200000">
            <a:off x="281781" y="3196432"/>
            <a:ext cx="111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E/A  m</a:t>
            </a:r>
            <a:endParaRPr lang="en-US" altLang="en-US" sz="2400" baseline="30000"/>
          </a:p>
        </p:txBody>
      </p:sp>
      <p:sp>
        <p:nvSpPr>
          <p:cNvPr id="62472" name="Text Box 8">
            <a:extLst>
              <a:ext uri="{FF2B5EF4-FFF2-40B4-BE49-F238E27FC236}">
                <a16:creationId xmlns:a16="http://schemas.microsoft.com/office/drawing/2014/main" id="{A2FB833D-1D7E-42FE-9133-82A1B2E302FE}"/>
              </a:ext>
            </a:extLst>
          </p:cNvPr>
          <p:cNvSpPr txBox="1">
            <a:spLocks noChangeArrowheads="1"/>
          </p:cNvSpPr>
          <p:nvPr/>
        </p:nvSpPr>
        <p:spPr bwMode="auto">
          <a:xfrm>
            <a:off x="1554163" y="6248400"/>
            <a:ext cx="537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C =  3.5 x 10</a:t>
            </a:r>
            <a:r>
              <a:rPr lang="en-US" altLang="en-US" sz="2400" baseline="30000"/>
              <a:t>12</a:t>
            </a:r>
            <a:r>
              <a:rPr lang="en-US" altLang="en-US" sz="2400"/>
              <a:t> kg/(Volume)    g/l</a:t>
            </a:r>
            <a:endParaRPr lang="en-US" altLang="en-US" sz="2400" baseline="30000"/>
          </a:p>
        </p:txBody>
      </p:sp>
      <p:pic>
        <p:nvPicPr>
          <p:cNvPr id="62470" name="Picture 6">
            <a:extLst>
              <a:ext uri="{FF2B5EF4-FFF2-40B4-BE49-F238E27FC236}">
                <a16:creationId xmlns:a16="http://schemas.microsoft.com/office/drawing/2014/main" id="{C52B6D57-28E5-49EB-9407-3F79486B0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50" b="7941"/>
          <a:stretch>
            <a:fillRect/>
          </a:stretch>
        </p:blipFill>
        <p:spPr bwMode="auto">
          <a:xfrm>
            <a:off x="587375" y="741363"/>
            <a:ext cx="6488113"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3" name="Text Box 9">
            <a:extLst>
              <a:ext uri="{FF2B5EF4-FFF2-40B4-BE49-F238E27FC236}">
                <a16:creationId xmlns:a16="http://schemas.microsoft.com/office/drawing/2014/main" id="{A6007C36-B543-4270-9A1D-1B009C37B9EF}"/>
              </a:ext>
            </a:extLst>
          </p:cNvPr>
          <p:cNvSpPr txBox="1">
            <a:spLocks noChangeArrowheads="1"/>
          </p:cNvSpPr>
          <p:nvPr/>
        </p:nvSpPr>
        <p:spPr bwMode="auto">
          <a:xfrm>
            <a:off x="6992938" y="1882775"/>
            <a:ext cx="1935162"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Salinity estimated from total load and volume related to decrease in E/A with decrease in lake volume and increase in C</a:t>
            </a:r>
          </a:p>
        </p:txBody>
      </p:sp>
      <p:grpSp>
        <p:nvGrpSpPr>
          <p:cNvPr id="62474" name="Group 10">
            <a:extLst>
              <a:ext uri="{FF2B5EF4-FFF2-40B4-BE49-F238E27FC236}">
                <a16:creationId xmlns:a16="http://schemas.microsoft.com/office/drawing/2014/main" id="{9DEE3AD4-1CEE-4D1E-941F-16F0FC609BF2}"/>
              </a:ext>
            </a:extLst>
          </p:cNvPr>
          <p:cNvGrpSpPr>
            <a:grpSpLocks/>
          </p:cNvGrpSpPr>
          <p:nvPr/>
        </p:nvGrpSpPr>
        <p:grpSpPr bwMode="auto">
          <a:xfrm>
            <a:off x="4562475" y="1320800"/>
            <a:ext cx="1636713" cy="641350"/>
            <a:chOff x="614" y="918"/>
            <a:chExt cx="1031" cy="404"/>
          </a:xfrm>
        </p:grpSpPr>
        <p:sp>
          <p:nvSpPr>
            <p:cNvPr id="62475" name="Line 11">
              <a:extLst>
                <a:ext uri="{FF2B5EF4-FFF2-40B4-BE49-F238E27FC236}">
                  <a16:creationId xmlns:a16="http://schemas.microsoft.com/office/drawing/2014/main" id="{FADFB5F5-A91A-4C8E-8199-B4B967DB2E96}"/>
                </a:ext>
              </a:extLst>
            </p:cNvPr>
            <p:cNvSpPr>
              <a:spLocks noChangeShapeType="1"/>
            </p:cNvSpPr>
            <p:nvPr/>
          </p:nvSpPr>
          <p:spPr bwMode="auto">
            <a:xfrm>
              <a:off x="614" y="1110"/>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6" name="Text Box 12">
              <a:extLst>
                <a:ext uri="{FF2B5EF4-FFF2-40B4-BE49-F238E27FC236}">
                  <a16:creationId xmlns:a16="http://schemas.microsoft.com/office/drawing/2014/main" id="{156D453A-80CE-452B-851B-5EE690BAE9D4}"/>
                </a:ext>
              </a:extLst>
            </p:cNvPr>
            <p:cNvSpPr txBox="1">
              <a:spLocks noChangeArrowheads="1"/>
            </p:cNvSpPr>
            <p:nvPr/>
          </p:nvSpPr>
          <p:spPr bwMode="auto">
            <a:xfrm>
              <a:off x="776" y="918"/>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5" name="Picture 7">
            <a:extLst>
              <a:ext uri="{FF2B5EF4-FFF2-40B4-BE49-F238E27FC236}">
                <a16:creationId xmlns:a16="http://schemas.microsoft.com/office/drawing/2014/main" id="{795C6E0D-EB24-4461-B092-EA546008C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8738"/>
            <a:ext cx="6777038" cy="698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0" name="Rectangle 2">
            <a:extLst>
              <a:ext uri="{FF2B5EF4-FFF2-40B4-BE49-F238E27FC236}">
                <a16:creationId xmlns:a16="http://schemas.microsoft.com/office/drawing/2014/main" id="{D9DEECBA-4F68-4CDB-A4F3-30849F3DBBC1}"/>
              </a:ext>
            </a:extLst>
          </p:cNvPr>
          <p:cNvSpPr>
            <a:spLocks noGrp="1" noChangeArrowheads="1"/>
          </p:cNvSpPr>
          <p:nvPr>
            <p:ph type="title"/>
          </p:nvPr>
        </p:nvSpPr>
        <p:spPr>
          <a:xfrm>
            <a:off x="100013" y="144463"/>
            <a:ext cx="8736012" cy="809625"/>
          </a:xfrm>
        </p:spPr>
        <p:txBody>
          <a:bodyPr/>
          <a:lstStyle/>
          <a:p>
            <a:r>
              <a:rPr lang="en-US" altLang="en-US" sz="4000"/>
              <a:t>Evaporation vs Temperature (Annual)</a:t>
            </a:r>
          </a:p>
        </p:txBody>
      </p:sp>
      <p:sp>
        <p:nvSpPr>
          <p:cNvPr id="63491" name="Text Box 3">
            <a:extLst>
              <a:ext uri="{FF2B5EF4-FFF2-40B4-BE49-F238E27FC236}">
                <a16:creationId xmlns:a16="http://schemas.microsoft.com/office/drawing/2014/main" id="{EF452519-84E6-447D-9910-8D3960A73EB0}"/>
              </a:ext>
            </a:extLst>
          </p:cNvPr>
          <p:cNvSpPr txBox="1">
            <a:spLocks noChangeArrowheads="1"/>
          </p:cNvSpPr>
          <p:nvPr/>
        </p:nvSpPr>
        <p:spPr bwMode="auto">
          <a:xfrm rot="16200000">
            <a:off x="470694" y="3163094"/>
            <a:ext cx="111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E/A  m</a:t>
            </a:r>
            <a:endParaRPr lang="en-US" altLang="en-US" sz="2400" baseline="30000"/>
          </a:p>
        </p:txBody>
      </p:sp>
      <p:sp>
        <p:nvSpPr>
          <p:cNvPr id="63492" name="Text Box 4">
            <a:extLst>
              <a:ext uri="{FF2B5EF4-FFF2-40B4-BE49-F238E27FC236}">
                <a16:creationId xmlns:a16="http://schemas.microsoft.com/office/drawing/2014/main" id="{969E0387-B8EB-45A7-9543-F481C3DD331E}"/>
              </a:ext>
            </a:extLst>
          </p:cNvPr>
          <p:cNvSpPr txBox="1">
            <a:spLocks noChangeArrowheads="1"/>
          </p:cNvSpPr>
          <p:nvPr/>
        </p:nvSpPr>
        <p:spPr bwMode="auto">
          <a:xfrm>
            <a:off x="3217863" y="6367463"/>
            <a:ext cx="1922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Degrees C</a:t>
            </a:r>
            <a:endParaRPr lang="en-US" altLang="en-US" sz="2400" baseline="30000"/>
          </a:p>
        </p:txBody>
      </p:sp>
      <p:grpSp>
        <p:nvGrpSpPr>
          <p:cNvPr id="63496" name="Group 8">
            <a:extLst>
              <a:ext uri="{FF2B5EF4-FFF2-40B4-BE49-F238E27FC236}">
                <a16:creationId xmlns:a16="http://schemas.microsoft.com/office/drawing/2014/main" id="{939367C4-2900-4E01-A5DC-7CA2E46DD960}"/>
              </a:ext>
            </a:extLst>
          </p:cNvPr>
          <p:cNvGrpSpPr>
            <a:grpSpLocks/>
          </p:cNvGrpSpPr>
          <p:nvPr/>
        </p:nvGrpSpPr>
        <p:grpSpPr bwMode="auto">
          <a:xfrm>
            <a:off x="1908175" y="1190625"/>
            <a:ext cx="1636713" cy="641350"/>
            <a:chOff x="614" y="918"/>
            <a:chExt cx="1031" cy="404"/>
          </a:xfrm>
        </p:grpSpPr>
        <p:sp>
          <p:nvSpPr>
            <p:cNvPr id="63497" name="Line 9">
              <a:extLst>
                <a:ext uri="{FF2B5EF4-FFF2-40B4-BE49-F238E27FC236}">
                  <a16:creationId xmlns:a16="http://schemas.microsoft.com/office/drawing/2014/main" id="{DDD747F4-4DC0-4374-8E3F-1AE880E52384}"/>
                </a:ext>
              </a:extLst>
            </p:cNvPr>
            <p:cNvSpPr>
              <a:spLocks noChangeShapeType="1"/>
            </p:cNvSpPr>
            <p:nvPr/>
          </p:nvSpPr>
          <p:spPr bwMode="auto">
            <a:xfrm>
              <a:off x="614" y="1110"/>
              <a:ext cx="2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8" name="Text Box 10">
              <a:extLst>
                <a:ext uri="{FF2B5EF4-FFF2-40B4-BE49-F238E27FC236}">
                  <a16:creationId xmlns:a16="http://schemas.microsoft.com/office/drawing/2014/main" id="{039B44B0-D2BC-4055-ABF6-DCCF46C7180E}"/>
                </a:ext>
              </a:extLst>
            </p:cNvPr>
            <p:cNvSpPr txBox="1">
              <a:spLocks noChangeArrowheads="1"/>
            </p:cNvSpPr>
            <p:nvPr/>
          </p:nvSpPr>
          <p:spPr bwMode="auto">
            <a:xfrm>
              <a:off x="776" y="918"/>
              <a:ext cx="8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LOWESS (R defaults)</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2" name="Picture 2" descr="GSL">
            <a:extLst>
              <a:ext uri="{FF2B5EF4-FFF2-40B4-BE49-F238E27FC236}">
                <a16:creationId xmlns:a16="http://schemas.microsoft.com/office/drawing/2014/main" id="{34BBD547-9E8E-431E-A645-EEEC1077F6D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3443288"/>
            <a:ext cx="4419600" cy="3414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3" name="Rectangle 3">
            <a:extLst>
              <a:ext uri="{FF2B5EF4-FFF2-40B4-BE49-F238E27FC236}">
                <a16:creationId xmlns:a16="http://schemas.microsoft.com/office/drawing/2014/main" id="{54C12282-7E31-4586-9F5C-6B4599BFF6BB}"/>
              </a:ext>
            </a:extLst>
          </p:cNvPr>
          <p:cNvSpPr>
            <a:spLocks noGrp="1" noChangeArrowheads="1"/>
          </p:cNvSpPr>
          <p:nvPr>
            <p:ph type="title"/>
          </p:nvPr>
        </p:nvSpPr>
        <p:spPr>
          <a:xfrm>
            <a:off x="468313" y="200025"/>
            <a:ext cx="3581400" cy="1173163"/>
          </a:xfrm>
          <a:noFill/>
          <a:ln/>
        </p:spPr>
        <p:txBody>
          <a:bodyPr/>
          <a:lstStyle/>
          <a:p>
            <a:r>
              <a:rPr lang="en-US" altLang="en-US" sz="4000" i="1">
                <a:effectLst>
                  <a:outerShdw blurRad="38100" dist="38100" dir="2700000" algn="tl">
                    <a:srgbClr val="C0C0C0"/>
                  </a:outerShdw>
                </a:effectLst>
              </a:rPr>
              <a:t>Conclusions</a:t>
            </a:r>
          </a:p>
        </p:txBody>
      </p:sp>
      <p:sp>
        <p:nvSpPr>
          <p:cNvPr id="66564" name="Rectangle 4">
            <a:extLst>
              <a:ext uri="{FF2B5EF4-FFF2-40B4-BE49-F238E27FC236}">
                <a16:creationId xmlns:a16="http://schemas.microsoft.com/office/drawing/2014/main" id="{0FE7872C-8707-4CE5-A616-D25E4E0A49F0}"/>
              </a:ext>
            </a:extLst>
          </p:cNvPr>
          <p:cNvSpPr>
            <a:spLocks noChangeArrowheads="1"/>
          </p:cNvSpPr>
          <p:nvPr/>
        </p:nvSpPr>
        <p:spPr bwMode="auto">
          <a:xfrm>
            <a:off x="533400" y="1752600"/>
            <a:ext cx="1752600" cy="838200"/>
          </a:xfrm>
          <a:prstGeom prst="rect">
            <a:avLst/>
          </a:prstGeom>
          <a:solidFill>
            <a:schemeClr val="bg1"/>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5" name="Text Box 5">
            <a:extLst>
              <a:ext uri="{FF2B5EF4-FFF2-40B4-BE49-F238E27FC236}">
                <a16:creationId xmlns:a16="http://schemas.microsoft.com/office/drawing/2014/main" id="{4AF98C57-50FE-4441-A835-C1ADC23F210A}"/>
              </a:ext>
            </a:extLst>
          </p:cNvPr>
          <p:cNvSpPr txBox="1">
            <a:spLocks noChangeArrowheads="1"/>
          </p:cNvSpPr>
          <p:nvPr/>
        </p:nvSpPr>
        <p:spPr bwMode="auto">
          <a:xfrm>
            <a:off x="685800" y="19812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solidFill>
                  <a:srgbClr val="DDDDDD"/>
                </a:solidFill>
                <a:latin typeface="Tahoma" panose="020B0604030504040204" pitchFamily="34" charset="0"/>
              </a:rPr>
              <a:t>Air Humidity</a:t>
            </a:r>
          </a:p>
        </p:txBody>
      </p:sp>
      <p:sp>
        <p:nvSpPr>
          <p:cNvPr id="66566" name="Rectangle 6">
            <a:extLst>
              <a:ext uri="{FF2B5EF4-FFF2-40B4-BE49-F238E27FC236}">
                <a16:creationId xmlns:a16="http://schemas.microsoft.com/office/drawing/2014/main" id="{13A18D24-44D4-40D5-9488-B61EB1ACB03E}"/>
              </a:ext>
            </a:extLst>
          </p:cNvPr>
          <p:cNvSpPr>
            <a:spLocks noChangeArrowheads="1"/>
          </p:cNvSpPr>
          <p:nvPr/>
        </p:nvSpPr>
        <p:spPr bwMode="auto">
          <a:xfrm>
            <a:off x="5257800" y="32766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7" name="Rectangle 7">
            <a:extLst>
              <a:ext uri="{FF2B5EF4-FFF2-40B4-BE49-F238E27FC236}">
                <a16:creationId xmlns:a16="http://schemas.microsoft.com/office/drawing/2014/main" id="{8902640D-F55A-4609-951C-D9415A5653CB}"/>
              </a:ext>
            </a:extLst>
          </p:cNvPr>
          <p:cNvSpPr>
            <a:spLocks noChangeArrowheads="1"/>
          </p:cNvSpPr>
          <p:nvPr/>
        </p:nvSpPr>
        <p:spPr bwMode="auto">
          <a:xfrm>
            <a:off x="4038600" y="838200"/>
            <a:ext cx="1752600" cy="838200"/>
          </a:xfrm>
          <a:prstGeom prst="rect">
            <a:avLst/>
          </a:prstGeom>
          <a:solidFill>
            <a:schemeClr val="bg1"/>
          </a:solidFill>
          <a:ln w="9525" algn="ctr">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8" name="Rectangle 8">
            <a:extLst>
              <a:ext uri="{FF2B5EF4-FFF2-40B4-BE49-F238E27FC236}">
                <a16:creationId xmlns:a16="http://schemas.microsoft.com/office/drawing/2014/main" id="{1505F824-F8ED-4A68-B8C7-0B7EC19BC840}"/>
              </a:ext>
            </a:extLst>
          </p:cNvPr>
          <p:cNvSpPr>
            <a:spLocks noChangeArrowheads="1"/>
          </p:cNvSpPr>
          <p:nvPr/>
        </p:nvSpPr>
        <p:spPr bwMode="auto">
          <a:xfrm>
            <a:off x="381000" y="3429000"/>
            <a:ext cx="1752600" cy="8382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9" name="Rectangle 9">
            <a:extLst>
              <a:ext uri="{FF2B5EF4-FFF2-40B4-BE49-F238E27FC236}">
                <a16:creationId xmlns:a16="http://schemas.microsoft.com/office/drawing/2014/main" id="{765A6CF7-FE79-4C38-9494-7987FCD6FF58}"/>
              </a:ext>
            </a:extLst>
          </p:cNvPr>
          <p:cNvSpPr>
            <a:spLocks noChangeArrowheads="1"/>
          </p:cNvSpPr>
          <p:nvPr/>
        </p:nvSpPr>
        <p:spPr bwMode="auto">
          <a:xfrm>
            <a:off x="4343400" y="1981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0" name="Rectangle 10">
            <a:extLst>
              <a:ext uri="{FF2B5EF4-FFF2-40B4-BE49-F238E27FC236}">
                <a16:creationId xmlns:a16="http://schemas.microsoft.com/office/drawing/2014/main" id="{E54C79F7-FCDB-49C2-A8DB-889BCF41329F}"/>
              </a:ext>
            </a:extLst>
          </p:cNvPr>
          <p:cNvSpPr>
            <a:spLocks noChangeArrowheads="1"/>
          </p:cNvSpPr>
          <p:nvPr/>
        </p:nvSpPr>
        <p:spPr bwMode="auto">
          <a:xfrm>
            <a:off x="7315200" y="4572000"/>
            <a:ext cx="1752600" cy="838200"/>
          </a:xfrm>
          <a:prstGeom prst="rect">
            <a:avLst/>
          </a:prstGeom>
          <a:solidFill>
            <a:schemeClr val="bg1"/>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1" name="Rectangle 11">
            <a:extLst>
              <a:ext uri="{FF2B5EF4-FFF2-40B4-BE49-F238E27FC236}">
                <a16:creationId xmlns:a16="http://schemas.microsoft.com/office/drawing/2014/main" id="{0B48FB3A-D1CD-45C6-B06A-2EC0A1B90D89}"/>
              </a:ext>
            </a:extLst>
          </p:cNvPr>
          <p:cNvSpPr>
            <a:spLocks noChangeArrowheads="1"/>
          </p:cNvSpPr>
          <p:nvPr/>
        </p:nvSpPr>
        <p:spPr bwMode="auto">
          <a:xfrm>
            <a:off x="7086600" y="1600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2" name="Rectangle 12">
            <a:extLst>
              <a:ext uri="{FF2B5EF4-FFF2-40B4-BE49-F238E27FC236}">
                <a16:creationId xmlns:a16="http://schemas.microsoft.com/office/drawing/2014/main" id="{17793B52-6A76-43E3-9D72-C9EA4381F6CB}"/>
              </a:ext>
            </a:extLst>
          </p:cNvPr>
          <p:cNvSpPr>
            <a:spLocks noChangeArrowheads="1"/>
          </p:cNvSpPr>
          <p:nvPr/>
        </p:nvSpPr>
        <p:spPr bwMode="auto">
          <a:xfrm>
            <a:off x="5943600" y="57150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3" name="Rectangle 13">
            <a:extLst>
              <a:ext uri="{FF2B5EF4-FFF2-40B4-BE49-F238E27FC236}">
                <a16:creationId xmlns:a16="http://schemas.microsoft.com/office/drawing/2014/main" id="{5BA48A90-7451-4056-805C-B2F14E1E0B5F}"/>
              </a:ext>
            </a:extLst>
          </p:cNvPr>
          <p:cNvSpPr>
            <a:spLocks noChangeArrowheads="1"/>
          </p:cNvSpPr>
          <p:nvPr/>
        </p:nvSpPr>
        <p:spPr bwMode="auto">
          <a:xfrm>
            <a:off x="457200" y="52578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4" name="Text Box 14">
            <a:extLst>
              <a:ext uri="{FF2B5EF4-FFF2-40B4-BE49-F238E27FC236}">
                <a16:creationId xmlns:a16="http://schemas.microsoft.com/office/drawing/2014/main" id="{DA30B7C3-9D2D-4A57-9304-44D4D2620AFD}"/>
              </a:ext>
            </a:extLst>
          </p:cNvPr>
          <p:cNvSpPr txBox="1">
            <a:spLocks noChangeArrowheads="1"/>
          </p:cNvSpPr>
          <p:nvPr/>
        </p:nvSpPr>
        <p:spPr bwMode="auto">
          <a:xfrm>
            <a:off x="6019800" y="59436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Streamflow</a:t>
            </a:r>
          </a:p>
        </p:txBody>
      </p:sp>
      <p:sp>
        <p:nvSpPr>
          <p:cNvPr id="66575" name="Text Box 15">
            <a:extLst>
              <a:ext uri="{FF2B5EF4-FFF2-40B4-BE49-F238E27FC236}">
                <a16:creationId xmlns:a16="http://schemas.microsoft.com/office/drawing/2014/main" id="{87A696AF-5E03-41C6-AA3B-84C1F1162561}"/>
              </a:ext>
            </a:extLst>
          </p:cNvPr>
          <p:cNvSpPr txBox="1">
            <a:spLocks noChangeArrowheads="1"/>
          </p:cNvSpPr>
          <p:nvPr/>
        </p:nvSpPr>
        <p:spPr bwMode="auto">
          <a:xfrm>
            <a:off x="7467600" y="4570413"/>
            <a:ext cx="1524000" cy="835025"/>
          </a:xfrm>
          <a:prstGeom prst="rect">
            <a:avLst/>
          </a:prstGeom>
          <a:noFill/>
          <a:ln w="9525">
            <a:solidFill>
              <a:srgbClr val="DDDDD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solidFill>
                  <a:srgbClr val="DDDDDD"/>
                </a:solidFill>
                <a:latin typeface="Tahoma" panose="020B0604030504040204" pitchFamily="34" charset="0"/>
              </a:rPr>
              <a:t>Soil Moisture And Groundwater</a:t>
            </a:r>
          </a:p>
        </p:txBody>
      </p:sp>
      <p:sp>
        <p:nvSpPr>
          <p:cNvPr id="66576" name="Text Box 16">
            <a:extLst>
              <a:ext uri="{FF2B5EF4-FFF2-40B4-BE49-F238E27FC236}">
                <a16:creationId xmlns:a16="http://schemas.microsoft.com/office/drawing/2014/main" id="{DB0F7294-0A33-4D0C-ADB5-101FB4D1CC33}"/>
              </a:ext>
            </a:extLst>
          </p:cNvPr>
          <p:cNvSpPr txBox="1">
            <a:spLocks noChangeArrowheads="1"/>
          </p:cNvSpPr>
          <p:nvPr/>
        </p:nvSpPr>
        <p:spPr bwMode="auto">
          <a:xfrm>
            <a:off x="5410200" y="34290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Mountain Snowpack</a:t>
            </a:r>
          </a:p>
        </p:txBody>
      </p:sp>
      <p:sp>
        <p:nvSpPr>
          <p:cNvPr id="66577" name="Text Box 17">
            <a:extLst>
              <a:ext uri="{FF2B5EF4-FFF2-40B4-BE49-F238E27FC236}">
                <a16:creationId xmlns:a16="http://schemas.microsoft.com/office/drawing/2014/main" id="{8279ACF9-7FD4-464D-A46E-BFD990CF992B}"/>
              </a:ext>
            </a:extLst>
          </p:cNvPr>
          <p:cNvSpPr txBox="1">
            <a:spLocks noChangeArrowheads="1"/>
          </p:cNvSpPr>
          <p:nvPr/>
        </p:nvSpPr>
        <p:spPr bwMode="auto">
          <a:xfrm>
            <a:off x="7239000" y="1828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Precipitation</a:t>
            </a:r>
          </a:p>
        </p:txBody>
      </p:sp>
      <p:sp>
        <p:nvSpPr>
          <p:cNvPr id="66578" name="Text Box 18">
            <a:extLst>
              <a:ext uri="{FF2B5EF4-FFF2-40B4-BE49-F238E27FC236}">
                <a16:creationId xmlns:a16="http://schemas.microsoft.com/office/drawing/2014/main" id="{EC994C85-7662-4AEC-B960-034B9074A368}"/>
              </a:ext>
            </a:extLst>
          </p:cNvPr>
          <p:cNvSpPr txBox="1">
            <a:spLocks noChangeArrowheads="1"/>
          </p:cNvSpPr>
          <p:nvPr/>
        </p:nvSpPr>
        <p:spPr bwMode="auto">
          <a:xfrm>
            <a:off x="4419600" y="2209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Air Temp.</a:t>
            </a:r>
          </a:p>
        </p:txBody>
      </p:sp>
      <p:sp>
        <p:nvSpPr>
          <p:cNvPr id="66579" name="Text Box 19">
            <a:extLst>
              <a:ext uri="{FF2B5EF4-FFF2-40B4-BE49-F238E27FC236}">
                <a16:creationId xmlns:a16="http://schemas.microsoft.com/office/drawing/2014/main" id="{56182E06-095B-49AC-BB4C-103D4F7791A4}"/>
              </a:ext>
            </a:extLst>
          </p:cNvPr>
          <p:cNvSpPr txBox="1">
            <a:spLocks noChangeArrowheads="1"/>
          </p:cNvSpPr>
          <p:nvPr/>
        </p:nvSpPr>
        <p:spPr bwMode="auto">
          <a:xfrm>
            <a:off x="533400" y="3733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Evaporation</a:t>
            </a:r>
          </a:p>
        </p:txBody>
      </p:sp>
      <p:sp>
        <p:nvSpPr>
          <p:cNvPr id="66580" name="Text Box 20">
            <a:extLst>
              <a:ext uri="{FF2B5EF4-FFF2-40B4-BE49-F238E27FC236}">
                <a16:creationId xmlns:a16="http://schemas.microsoft.com/office/drawing/2014/main" id="{AEA67DD2-E2DD-44C2-B78C-7570FD77AB68}"/>
              </a:ext>
            </a:extLst>
          </p:cNvPr>
          <p:cNvSpPr txBox="1">
            <a:spLocks noChangeArrowheads="1"/>
          </p:cNvSpPr>
          <p:nvPr/>
        </p:nvSpPr>
        <p:spPr bwMode="auto">
          <a:xfrm>
            <a:off x="4191000" y="9144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solidFill>
                  <a:srgbClr val="DDDDDD"/>
                </a:solidFill>
                <a:latin typeface="Tahoma" panose="020B0604030504040204" pitchFamily="34" charset="0"/>
              </a:rPr>
              <a:t>Solar Radiation</a:t>
            </a:r>
          </a:p>
        </p:txBody>
      </p:sp>
      <p:sp>
        <p:nvSpPr>
          <p:cNvPr id="66581" name="Text Box 21">
            <a:extLst>
              <a:ext uri="{FF2B5EF4-FFF2-40B4-BE49-F238E27FC236}">
                <a16:creationId xmlns:a16="http://schemas.microsoft.com/office/drawing/2014/main" id="{B91EB41E-3D3F-46E0-9533-03EB725C4DA8}"/>
              </a:ext>
            </a:extLst>
          </p:cNvPr>
          <p:cNvSpPr txBox="1">
            <a:spLocks noChangeArrowheads="1"/>
          </p:cNvSpPr>
          <p:nvPr/>
        </p:nvSpPr>
        <p:spPr bwMode="auto">
          <a:xfrm>
            <a:off x="609600" y="5486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Salinity</a:t>
            </a:r>
          </a:p>
        </p:txBody>
      </p:sp>
      <p:sp>
        <p:nvSpPr>
          <p:cNvPr id="66582" name="Line 22">
            <a:extLst>
              <a:ext uri="{FF2B5EF4-FFF2-40B4-BE49-F238E27FC236}">
                <a16:creationId xmlns:a16="http://schemas.microsoft.com/office/drawing/2014/main" id="{2CA0AE96-8759-4899-A3EF-03B1A422CB41}"/>
              </a:ext>
            </a:extLst>
          </p:cNvPr>
          <p:cNvSpPr>
            <a:spLocks noChangeShapeType="1"/>
          </p:cNvSpPr>
          <p:nvPr/>
        </p:nvSpPr>
        <p:spPr bwMode="auto">
          <a:xfrm flipH="1">
            <a:off x="3810000" y="58674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3" name="Line 23">
            <a:extLst>
              <a:ext uri="{FF2B5EF4-FFF2-40B4-BE49-F238E27FC236}">
                <a16:creationId xmlns:a16="http://schemas.microsoft.com/office/drawing/2014/main" id="{3F881B91-433F-4838-800C-3D73658C725B}"/>
              </a:ext>
            </a:extLst>
          </p:cNvPr>
          <p:cNvSpPr>
            <a:spLocks noChangeShapeType="1"/>
          </p:cNvSpPr>
          <p:nvPr/>
        </p:nvSpPr>
        <p:spPr bwMode="auto">
          <a:xfrm flipH="1">
            <a:off x="2209800" y="5638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4" name="Line 24">
            <a:extLst>
              <a:ext uri="{FF2B5EF4-FFF2-40B4-BE49-F238E27FC236}">
                <a16:creationId xmlns:a16="http://schemas.microsoft.com/office/drawing/2014/main" id="{16A9C576-83D1-4CFA-B963-77E57C4F4982}"/>
              </a:ext>
            </a:extLst>
          </p:cNvPr>
          <p:cNvSpPr>
            <a:spLocks noChangeShapeType="1"/>
          </p:cNvSpPr>
          <p:nvPr/>
        </p:nvSpPr>
        <p:spPr bwMode="auto">
          <a:xfrm flipV="1">
            <a:off x="1219200" y="42672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5" name="Line 25">
            <a:extLst>
              <a:ext uri="{FF2B5EF4-FFF2-40B4-BE49-F238E27FC236}">
                <a16:creationId xmlns:a16="http://schemas.microsoft.com/office/drawing/2014/main" id="{19501F73-62A2-4E27-B008-0A0AC84EBF19}"/>
              </a:ext>
            </a:extLst>
          </p:cNvPr>
          <p:cNvSpPr>
            <a:spLocks noChangeShapeType="1"/>
          </p:cNvSpPr>
          <p:nvPr/>
        </p:nvSpPr>
        <p:spPr bwMode="auto">
          <a:xfrm>
            <a:off x="2133600" y="3810000"/>
            <a:ext cx="10668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6" name="Line 26">
            <a:extLst>
              <a:ext uri="{FF2B5EF4-FFF2-40B4-BE49-F238E27FC236}">
                <a16:creationId xmlns:a16="http://schemas.microsoft.com/office/drawing/2014/main" id="{8351EF6B-5C35-446E-877C-1B1C4248C254}"/>
              </a:ext>
            </a:extLst>
          </p:cNvPr>
          <p:cNvSpPr>
            <a:spLocks noChangeShapeType="1"/>
          </p:cNvSpPr>
          <p:nvPr/>
        </p:nvSpPr>
        <p:spPr bwMode="auto">
          <a:xfrm flipH="1">
            <a:off x="1600200" y="1371600"/>
            <a:ext cx="2438400" cy="20574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7" name="Line 27">
            <a:extLst>
              <a:ext uri="{FF2B5EF4-FFF2-40B4-BE49-F238E27FC236}">
                <a16:creationId xmlns:a16="http://schemas.microsoft.com/office/drawing/2014/main" id="{F1E88408-EDA6-4E3D-9591-DBFBD16C28AF}"/>
              </a:ext>
            </a:extLst>
          </p:cNvPr>
          <p:cNvSpPr>
            <a:spLocks noChangeShapeType="1"/>
          </p:cNvSpPr>
          <p:nvPr/>
        </p:nvSpPr>
        <p:spPr bwMode="auto">
          <a:xfrm>
            <a:off x="5029200" y="1676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8" name="Line 28">
            <a:extLst>
              <a:ext uri="{FF2B5EF4-FFF2-40B4-BE49-F238E27FC236}">
                <a16:creationId xmlns:a16="http://schemas.microsoft.com/office/drawing/2014/main" id="{41385E0F-BA3C-45F3-BC8C-F36CB0FA6668}"/>
              </a:ext>
            </a:extLst>
          </p:cNvPr>
          <p:cNvSpPr>
            <a:spLocks noChangeShapeType="1"/>
          </p:cNvSpPr>
          <p:nvPr/>
        </p:nvSpPr>
        <p:spPr bwMode="auto">
          <a:xfrm>
            <a:off x="1143000" y="2590800"/>
            <a:ext cx="0" cy="8382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9" name="Line 29">
            <a:extLst>
              <a:ext uri="{FF2B5EF4-FFF2-40B4-BE49-F238E27FC236}">
                <a16:creationId xmlns:a16="http://schemas.microsoft.com/office/drawing/2014/main" id="{000610EF-63CC-4A1B-B39A-DF32DB4463A6}"/>
              </a:ext>
            </a:extLst>
          </p:cNvPr>
          <p:cNvSpPr>
            <a:spLocks noChangeShapeType="1"/>
          </p:cNvSpPr>
          <p:nvPr/>
        </p:nvSpPr>
        <p:spPr bwMode="auto">
          <a:xfrm flipH="1">
            <a:off x="2133600" y="2590800"/>
            <a:ext cx="2209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0" name="Line 30">
            <a:extLst>
              <a:ext uri="{FF2B5EF4-FFF2-40B4-BE49-F238E27FC236}">
                <a16:creationId xmlns:a16="http://schemas.microsoft.com/office/drawing/2014/main" id="{70A45C19-6EE1-4C58-97EE-8263019B19F8}"/>
              </a:ext>
            </a:extLst>
          </p:cNvPr>
          <p:cNvSpPr>
            <a:spLocks noChangeShapeType="1"/>
          </p:cNvSpPr>
          <p:nvPr/>
        </p:nvSpPr>
        <p:spPr bwMode="auto">
          <a:xfrm>
            <a:off x="5943600" y="281940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1" name="Line 31">
            <a:extLst>
              <a:ext uri="{FF2B5EF4-FFF2-40B4-BE49-F238E27FC236}">
                <a16:creationId xmlns:a16="http://schemas.microsoft.com/office/drawing/2014/main" id="{C855B9D2-C0F2-4247-B0CE-59A09FF01B8C}"/>
              </a:ext>
            </a:extLst>
          </p:cNvPr>
          <p:cNvSpPr>
            <a:spLocks noChangeShapeType="1"/>
          </p:cNvSpPr>
          <p:nvPr/>
        </p:nvSpPr>
        <p:spPr bwMode="auto">
          <a:xfrm flipH="1">
            <a:off x="6858000" y="2438400"/>
            <a:ext cx="304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2" name="Line 32">
            <a:extLst>
              <a:ext uri="{FF2B5EF4-FFF2-40B4-BE49-F238E27FC236}">
                <a16:creationId xmlns:a16="http://schemas.microsoft.com/office/drawing/2014/main" id="{E64DA00A-C5E4-4FB2-8449-7214642674E6}"/>
              </a:ext>
            </a:extLst>
          </p:cNvPr>
          <p:cNvSpPr>
            <a:spLocks noChangeShapeType="1"/>
          </p:cNvSpPr>
          <p:nvPr/>
        </p:nvSpPr>
        <p:spPr bwMode="auto">
          <a:xfrm>
            <a:off x="8610600" y="2438400"/>
            <a:ext cx="0" cy="21336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3" name="Line 33">
            <a:extLst>
              <a:ext uri="{FF2B5EF4-FFF2-40B4-BE49-F238E27FC236}">
                <a16:creationId xmlns:a16="http://schemas.microsoft.com/office/drawing/2014/main" id="{35E4894A-D815-423F-B9B5-F24D8CCBCFAB}"/>
              </a:ext>
            </a:extLst>
          </p:cNvPr>
          <p:cNvSpPr>
            <a:spLocks noChangeShapeType="1"/>
          </p:cNvSpPr>
          <p:nvPr/>
        </p:nvSpPr>
        <p:spPr bwMode="auto">
          <a:xfrm flipH="1">
            <a:off x="7312025" y="2438400"/>
            <a:ext cx="79375" cy="3265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4" name="Line 34">
            <a:extLst>
              <a:ext uri="{FF2B5EF4-FFF2-40B4-BE49-F238E27FC236}">
                <a16:creationId xmlns:a16="http://schemas.microsoft.com/office/drawing/2014/main" id="{4931062F-A364-499E-B0F0-857C17E0D07A}"/>
              </a:ext>
            </a:extLst>
          </p:cNvPr>
          <p:cNvSpPr>
            <a:spLocks noChangeShapeType="1"/>
          </p:cNvSpPr>
          <p:nvPr/>
        </p:nvSpPr>
        <p:spPr bwMode="auto">
          <a:xfrm flipH="1">
            <a:off x="7391400" y="5410200"/>
            <a:ext cx="152400" cy="3048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5" name="Line 35">
            <a:extLst>
              <a:ext uri="{FF2B5EF4-FFF2-40B4-BE49-F238E27FC236}">
                <a16:creationId xmlns:a16="http://schemas.microsoft.com/office/drawing/2014/main" id="{875104D3-3B39-44B1-9B4E-A575B280C1EC}"/>
              </a:ext>
            </a:extLst>
          </p:cNvPr>
          <p:cNvSpPr>
            <a:spLocks noChangeShapeType="1"/>
          </p:cNvSpPr>
          <p:nvPr/>
        </p:nvSpPr>
        <p:spPr bwMode="auto">
          <a:xfrm flipH="1">
            <a:off x="3810000" y="6629400"/>
            <a:ext cx="46482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6" name="Line 36">
            <a:extLst>
              <a:ext uri="{FF2B5EF4-FFF2-40B4-BE49-F238E27FC236}">
                <a16:creationId xmlns:a16="http://schemas.microsoft.com/office/drawing/2014/main" id="{57C2C554-8CC4-4165-84A4-79C947B5618E}"/>
              </a:ext>
            </a:extLst>
          </p:cNvPr>
          <p:cNvSpPr>
            <a:spLocks noChangeShapeType="1"/>
          </p:cNvSpPr>
          <p:nvPr/>
        </p:nvSpPr>
        <p:spPr bwMode="auto">
          <a:xfrm flipV="1">
            <a:off x="3810000" y="6096000"/>
            <a:ext cx="0" cy="5334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7" name="Line 37">
            <a:extLst>
              <a:ext uri="{FF2B5EF4-FFF2-40B4-BE49-F238E27FC236}">
                <a16:creationId xmlns:a16="http://schemas.microsoft.com/office/drawing/2014/main" id="{17289838-07ED-4953-87AD-A036C220E124}"/>
              </a:ext>
            </a:extLst>
          </p:cNvPr>
          <p:cNvSpPr>
            <a:spLocks noChangeShapeType="1"/>
          </p:cNvSpPr>
          <p:nvPr/>
        </p:nvSpPr>
        <p:spPr bwMode="auto">
          <a:xfrm flipV="1">
            <a:off x="8458200" y="5410200"/>
            <a:ext cx="0" cy="121920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8" name="Line 38">
            <a:extLst>
              <a:ext uri="{FF2B5EF4-FFF2-40B4-BE49-F238E27FC236}">
                <a16:creationId xmlns:a16="http://schemas.microsoft.com/office/drawing/2014/main" id="{0083C2A4-A7CF-4A26-A7B4-576119C40331}"/>
              </a:ext>
            </a:extLst>
          </p:cNvPr>
          <p:cNvSpPr>
            <a:spLocks noChangeShapeType="1"/>
          </p:cNvSpPr>
          <p:nvPr/>
        </p:nvSpPr>
        <p:spPr bwMode="auto">
          <a:xfrm>
            <a:off x="6629400" y="4114800"/>
            <a:ext cx="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9" name="Line 39">
            <a:extLst>
              <a:ext uri="{FF2B5EF4-FFF2-40B4-BE49-F238E27FC236}">
                <a16:creationId xmlns:a16="http://schemas.microsoft.com/office/drawing/2014/main" id="{272A7719-294A-4927-9F3A-91BD72407622}"/>
              </a:ext>
            </a:extLst>
          </p:cNvPr>
          <p:cNvSpPr>
            <a:spLocks noChangeShapeType="1"/>
          </p:cNvSpPr>
          <p:nvPr/>
        </p:nvSpPr>
        <p:spPr bwMode="auto">
          <a:xfrm>
            <a:off x="5791200" y="990600"/>
            <a:ext cx="838200" cy="22860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0" name="Line 40">
            <a:extLst>
              <a:ext uri="{FF2B5EF4-FFF2-40B4-BE49-F238E27FC236}">
                <a16:creationId xmlns:a16="http://schemas.microsoft.com/office/drawing/2014/main" id="{5380CBC4-8A79-45CA-9DDD-77C9411C21D7}"/>
              </a:ext>
            </a:extLst>
          </p:cNvPr>
          <p:cNvSpPr>
            <a:spLocks noChangeShapeType="1"/>
          </p:cNvSpPr>
          <p:nvPr/>
        </p:nvSpPr>
        <p:spPr bwMode="auto">
          <a:xfrm>
            <a:off x="7010400" y="3657600"/>
            <a:ext cx="9144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1" name="Line 41">
            <a:extLst>
              <a:ext uri="{FF2B5EF4-FFF2-40B4-BE49-F238E27FC236}">
                <a16:creationId xmlns:a16="http://schemas.microsoft.com/office/drawing/2014/main" id="{43B9B29D-49B0-4F94-BBD2-AF70B7396BD8}"/>
              </a:ext>
            </a:extLst>
          </p:cNvPr>
          <p:cNvSpPr>
            <a:spLocks noChangeShapeType="1"/>
          </p:cNvSpPr>
          <p:nvPr/>
        </p:nvSpPr>
        <p:spPr bwMode="auto">
          <a:xfrm>
            <a:off x="7924800" y="3657600"/>
            <a:ext cx="0" cy="914400"/>
          </a:xfrm>
          <a:prstGeom prst="line">
            <a:avLst/>
          </a:prstGeom>
          <a:noFill/>
          <a:ln w="952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2" name="Line 42">
            <a:extLst>
              <a:ext uri="{FF2B5EF4-FFF2-40B4-BE49-F238E27FC236}">
                <a16:creationId xmlns:a16="http://schemas.microsoft.com/office/drawing/2014/main" id="{D48FCF88-D453-4D7F-A716-60B913D69B58}"/>
              </a:ext>
            </a:extLst>
          </p:cNvPr>
          <p:cNvSpPr>
            <a:spLocks noChangeShapeType="1"/>
          </p:cNvSpPr>
          <p:nvPr/>
        </p:nvSpPr>
        <p:spPr bwMode="auto">
          <a:xfrm flipH="1">
            <a:off x="7251700" y="2438400"/>
            <a:ext cx="63500" cy="269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3" name="Line 43">
            <a:extLst>
              <a:ext uri="{FF2B5EF4-FFF2-40B4-BE49-F238E27FC236}">
                <a16:creationId xmlns:a16="http://schemas.microsoft.com/office/drawing/2014/main" id="{BFECB6F8-BF25-4D8F-A15D-E0997B995E75}"/>
              </a:ext>
            </a:extLst>
          </p:cNvPr>
          <p:cNvSpPr>
            <a:spLocks noChangeShapeType="1"/>
          </p:cNvSpPr>
          <p:nvPr/>
        </p:nvSpPr>
        <p:spPr bwMode="auto">
          <a:xfrm flipH="1">
            <a:off x="3810000" y="5138738"/>
            <a:ext cx="3425825" cy="500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6604" name="Group 44">
            <a:extLst>
              <a:ext uri="{FF2B5EF4-FFF2-40B4-BE49-F238E27FC236}">
                <a16:creationId xmlns:a16="http://schemas.microsoft.com/office/drawing/2014/main" id="{C35DAD0E-59B9-42CF-8ED2-5144ADEE90E1}"/>
              </a:ext>
            </a:extLst>
          </p:cNvPr>
          <p:cNvGrpSpPr>
            <a:grpSpLocks/>
          </p:cNvGrpSpPr>
          <p:nvPr/>
        </p:nvGrpSpPr>
        <p:grpSpPr bwMode="auto">
          <a:xfrm>
            <a:off x="3475038" y="4271963"/>
            <a:ext cx="2324100" cy="1217612"/>
            <a:chOff x="2189" y="2691"/>
            <a:chExt cx="1464" cy="767"/>
          </a:xfrm>
        </p:grpSpPr>
        <p:sp>
          <p:nvSpPr>
            <p:cNvPr id="66605" name="Rectangle 45">
              <a:extLst>
                <a:ext uri="{FF2B5EF4-FFF2-40B4-BE49-F238E27FC236}">
                  <a16:creationId xmlns:a16="http://schemas.microsoft.com/office/drawing/2014/main" id="{2A03743D-F16A-46F0-8564-3066B61AB4C1}"/>
                </a:ext>
              </a:extLst>
            </p:cNvPr>
            <p:cNvSpPr>
              <a:spLocks noChangeArrowheads="1"/>
            </p:cNvSpPr>
            <p:nvPr/>
          </p:nvSpPr>
          <p:spPr bwMode="auto">
            <a:xfrm>
              <a:off x="2748" y="2691"/>
              <a:ext cx="905" cy="5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GSL Level  Volume Area</a:t>
              </a:r>
            </a:p>
          </p:txBody>
        </p:sp>
        <p:sp>
          <p:nvSpPr>
            <p:cNvPr id="66606" name="Line 46">
              <a:extLst>
                <a:ext uri="{FF2B5EF4-FFF2-40B4-BE49-F238E27FC236}">
                  <a16:creationId xmlns:a16="http://schemas.microsoft.com/office/drawing/2014/main" id="{322D62B0-FB77-40AB-BD3E-FCD7DE8BBEAE}"/>
                </a:ext>
              </a:extLst>
            </p:cNvPr>
            <p:cNvSpPr>
              <a:spLocks noChangeShapeType="1"/>
            </p:cNvSpPr>
            <p:nvPr/>
          </p:nvSpPr>
          <p:spPr bwMode="auto">
            <a:xfrm flipH="1">
              <a:off x="2399" y="2924"/>
              <a:ext cx="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7" name="Line 47">
              <a:extLst>
                <a:ext uri="{FF2B5EF4-FFF2-40B4-BE49-F238E27FC236}">
                  <a16:creationId xmlns:a16="http://schemas.microsoft.com/office/drawing/2014/main" id="{2A2F6D62-92A9-4BD3-A6A7-24C1C2C324DA}"/>
                </a:ext>
              </a:extLst>
            </p:cNvPr>
            <p:cNvSpPr>
              <a:spLocks noChangeShapeType="1"/>
            </p:cNvSpPr>
            <p:nvPr/>
          </p:nvSpPr>
          <p:spPr bwMode="auto">
            <a:xfrm flipH="1">
              <a:off x="2189" y="2931"/>
              <a:ext cx="211" cy="5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608" name="Text Box 48">
            <a:extLst>
              <a:ext uri="{FF2B5EF4-FFF2-40B4-BE49-F238E27FC236}">
                <a16:creationId xmlns:a16="http://schemas.microsoft.com/office/drawing/2014/main" id="{E494B372-DDA3-461B-98A6-FD0A4E4978AF}"/>
              </a:ext>
            </a:extLst>
          </p:cNvPr>
          <p:cNvSpPr txBox="1">
            <a:spLocks noChangeArrowheads="1"/>
          </p:cNvSpPr>
          <p:nvPr/>
        </p:nvSpPr>
        <p:spPr bwMode="auto">
          <a:xfrm>
            <a:off x="4368800" y="5657850"/>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Dominant</a:t>
            </a:r>
          </a:p>
        </p:txBody>
      </p:sp>
      <p:sp>
        <p:nvSpPr>
          <p:cNvPr id="66609" name="Text Box 49">
            <a:extLst>
              <a:ext uri="{FF2B5EF4-FFF2-40B4-BE49-F238E27FC236}">
                <a16:creationId xmlns:a16="http://schemas.microsoft.com/office/drawing/2014/main" id="{7E5B1687-E8AB-4A52-B0D9-33F76AA77EAB}"/>
              </a:ext>
            </a:extLst>
          </p:cNvPr>
          <p:cNvSpPr txBox="1">
            <a:spLocks noChangeArrowheads="1"/>
          </p:cNvSpPr>
          <p:nvPr/>
        </p:nvSpPr>
        <p:spPr bwMode="auto">
          <a:xfrm>
            <a:off x="454025" y="4519613"/>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Reduces</a:t>
            </a:r>
          </a:p>
        </p:txBody>
      </p:sp>
      <p:sp>
        <p:nvSpPr>
          <p:cNvPr id="66610" name="Text Box 50">
            <a:extLst>
              <a:ext uri="{FF2B5EF4-FFF2-40B4-BE49-F238E27FC236}">
                <a16:creationId xmlns:a16="http://schemas.microsoft.com/office/drawing/2014/main" id="{E61FE6DB-3625-4C5E-B7E9-88EDC24E8EE7}"/>
              </a:ext>
            </a:extLst>
          </p:cNvPr>
          <p:cNvSpPr txBox="1">
            <a:spLocks noChangeArrowheads="1"/>
          </p:cNvSpPr>
          <p:nvPr/>
        </p:nvSpPr>
        <p:spPr bwMode="auto">
          <a:xfrm rot="-1421118">
            <a:off x="2540000" y="2733675"/>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Increases</a:t>
            </a:r>
          </a:p>
        </p:txBody>
      </p:sp>
      <p:sp>
        <p:nvSpPr>
          <p:cNvPr id="66611" name="Text Box 51">
            <a:extLst>
              <a:ext uri="{FF2B5EF4-FFF2-40B4-BE49-F238E27FC236}">
                <a16:creationId xmlns:a16="http://schemas.microsoft.com/office/drawing/2014/main" id="{2339F869-F1B0-46B7-B827-16B229B6AF70}"/>
              </a:ext>
            </a:extLst>
          </p:cNvPr>
          <p:cNvSpPr txBox="1">
            <a:spLocks noChangeArrowheads="1"/>
          </p:cNvSpPr>
          <p:nvPr/>
        </p:nvSpPr>
        <p:spPr bwMode="auto">
          <a:xfrm rot="3253627">
            <a:off x="1785144" y="4028281"/>
            <a:ext cx="1677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FF0000"/>
                </a:solidFill>
              </a:rPr>
              <a:t>Area Control</a:t>
            </a:r>
          </a:p>
        </p:txBody>
      </p:sp>
      <p:sp>
        <p:nvSpPr>
          <p:cNvPr id="66612" name="Text Box 52">
            <a:extLst>
              <a:ext uri="{FF2B5EF4-FFF2-40B4-BE49-F238E27FC236}">
                <a16:creationId xmlns:a16="http://schemas.microsoft.com/office/drawing/2014/main" id="{03F7C772-CF0F-4393-85B3-58F38564AC57}"/>
              </a:ext>
            </a:extLst>
          </p:cNvPr>
          <p:cNvSpPr txBox="1">
            <a:spLocks noChangeArrowheads="1"/>
          </p:cNvSpPr>
          <p:nvPr/>
        </p:nvSpPr>
        <p:spPr bwMode="auto">
          <a:xfrm>
            <a:off x="2219325" y="5434013"/>
            <a:ext cx="167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C</a:t>
            </a:r>
            <a:r>
              <a:rPr lang="en-US" altLang="en-US" sz="2400" b="1">
                <a:solidFill>
                  <a:srgbClr val="FF0000"/>
                </a:solidFill>
                <a:sym typeface="Symbol" panose="05050102010706020507" pitchFamily="18" charset="2"/>
              </a:rPr>
              <a:t></a:t>
            </a:r>
            <a:r>
              <a:rPr lang="en-US" altLang="en-US" sz="2400" b="1">
                <a:solidFill>
                  <a:srgbClr val="FF0000"/>
                </a:solidFill>
              </a:rPr>
              <a:t>L/V</a:t>
            </a:r>
          </a:p>
        </p:txBody>
      </p:sp>
      <p:sp>
        <p:nvSpPr>
          <p:cNvPr id="66613" name="Text Box 53">
            <a:extLst>
              <a:ext uri="{FF2B5EF4-FFF2-40B4-BE49-F238E27FC236}">
                <a16:creationId xmlns:a16="http://schemas.microsoft.com/office/drawing/2014/main" id="{BA3CF7C1-6520-4AA9-A0D4-7F9CCC6A51AE}"/>
              </a:ext>
            </a:extLst>
          </p:cNvPr>
          <p:cNvSpPr txBox="1">
            <a:spLocks noChangeArrowheads="1"/>
          </p:cNvSpPr>
          <p:nvPr/>
        </p:nvSpPr>
        <p:spPr bwMode="auto">
          <a:xfrm>
            <a:off x="5253038" y="2820988"/>
            <a:ext cx="167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Reduces</a:t>
            </a:r>
          </a:p>
        </p:txBody>
      </p:sp>
      <p:sp>
        <p:nvSpPr>
          <p:cNvPr id="66614" name="Text Box 54">
            <a:extLst>
              <a:ext uri="{FF2B5EF4-FFF2-40B4-BE49-F238E27FC236}">
                <a16:creationId xmlns:a16="http://schemas.microsoft.com/office/drawing/2014/main" id="{5C71AAA0-4EC6-40DD-AA66-289278B6703B}"/>
              </a:ext>
            </a:extLst>
          </p:cNvPr>
          <p:cNvSpPr txBox="1">
            <a:spLocks noChangeArrowheads="1"/>
          </p:cNvSpPr>
          <p:nvPr/>
        </p:nvSpPr>
        <p:spPr bwMode="auto">
          <a:xfrm rot="-445667">
            <a:off x="4267200" y="5178425"/>
            <a:ext cx="189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Contributes</a:t>
            </a:r>
          </a:p>
        </p:txBody>
      </p:sp>
      <p:sp>
        <p:nvSpPr>
          <p:cNvPr id="66615" name="Text Box 55">
            <a:extLst>
              <a:ext uri="{FF2B5EF4-FFF2-40B4-BE49-F238E27FC236}">
                <a16:creationId xmlns:a16="http://schemas.microsoft.com/office/drawing/2014/main" id="{A9B7024E-7432-4D63-B2D9-E5B78C1615E4}"/>
              </a:ext>
            </a:extLst>
          </p:cNvPr>
          <p:cNvSpPr txBox="1">
            <a:spLocks noChangeArrowheads="1"/>
          </p:cNvSpPr>
          <p:nvPr/>
        </p:nvSpPr>
        <p:spPr bwMode="auto">
          <a:xfrm>
            <a:off x="5897563" y="4370388"/>
            <a:ext cx="167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Supplies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1DAD49B-8DFB-43ED-94DA-1787B7993320}"/>
              </a:ext>
            </a:extLst>
          </p:cNvPr>
          <p:cNvSpPr>
            <a:spLocks noGrp="1" noChangeArrowheads="1"/>
          </p:cNvSpPr>
          <p:nvPr>
            <p:ph type="title"/>
          </p:nvPr>
        </p:nvSpPr>
        <p:spPr>
          <a:xfrm>
            <a:off x="457200" y="274638"/>
            <a:ext cx="8229600" cy="744537"/>
          </a:xfrm>
        </p:spPr>
        <p:txBody>
          <a:bodyPr/>
          <a:lstStyle/>
          <a:p>
            <a:r>
              <a:rPr lang="en-US" altLang="en-US" sz="4000"/>
              <a:t>Future and Ongoing Work</a:t>
            </a:r>
          </a:p>
        </p:txBody>
      </p:sp>
      <p:sp>
        <p:nvSpPr>
          <p:cNvPr id="74755" name="Rectangle 3">
            <a:extLst>
              <a:ext uri="{FF2B5EF4-FFF2-40B4-BE49-F238E27FC236}">
                <a16:creationId xmlns:a16="http://schemas.microsoft.com/office/drawing/2014/main" id="{CFC2A7F2-B6CF-4BBB-9621-0AB39EA19AE3}"/>
              </a:ext>
            </a:extLst>
          </p:cNvPr>
          <p:cNvSpPr>
            <a:spLocks noGrp="1" noChangeArrowheads="1"/>
          </p:cNvSpPr>
          <p:nvPr>
            <p:ph type="body" idx="1"/>
          </p:nvPr>
        </p:nvSpPr>
        <p:spPr>
          <a:xfrm>
            <a:off x="414338" y="1054100"/>
            <a:ext cx="8283575" cy="5600700"/>
          </a:xfrm>
        </p:spPr>
        <p:txBody>
          <a:bodyPr/>
          <a:lstStyle/>
          <a:p>
            <a:r>
              <a:rPr lang="en-US" altLang="en-US" sz="2800"/>
              <a:t>Incorporate physical relationship between salinity and vapor pressure into evaporation.</a:t>
            </a:r>
          </a:p>
          <a:p>
            <a:r>
              <a:rPr lang="en-US" altLang="en-US" sz="2800"/>
              <a:t>Quantify climate inputs and hydrologic processes separately for the rise (Nov 1 - June 15) and fall (June 15 - Nov 1) periods to refine models.</a:t>
            </a:r>
          </a:p>
          <a:p>
            <a:r>
              <a:rPr lang="en-US" altLang="en-US" sz="2800"/>
              <a:t>Integrate the relationships identified into a system model to quantitatively understand the the large scale interactions involved in the dynamics of the Great Salt Lake basin system. </a:t>
            </a:r>
          </a:p>
          <a:p>
            <a:r>
              <a:rPr lang="en-US" altLang="en-US" sz="2800"/>
              <a:t>Develop and test predictive capability for quantifying the sensitivity of the GSL system to changes in forcing.</a:t>
            </a:r>
          </a:p>
          <a:p>
            <a:endParaRPr lang="en-US"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174FBD5-3831-415D-8764-6CC6953DE216}"/>
              </a:ext>
            </a:extLst>
          </p:cNvPr>
          <p:cNvSpPr>
            <a:spLocks noGrp="1" noChangeArrowheads="1"/>
          </p:cNvSpPr>
          <p:nvPr>
            <p:ph type="title"/>
          </p:nvPr>
        </p:nvSpPr>
        <p:spPr/>
        <p:txBody>
          <a:bodyPr/>
          <a:lstStyle/>
          <a:p>
            <a:r>
              <a:rPr lang="en-US" altLang="en-US" sz="3500"/>
              <a:t>A microcosm for many "western" water issues </a:t>
            </a:r>
          </a:p>
        </p:txBody>
      </p:sp>
      <p:sp>
        <p:nvSpPr>
          <p:cNvPr id="73731" name="Rectangle 3">
            <a:extLst>
              <a:ext uri="{FF2B5EF4-FFF2-40B4-BE49-F238E27FC236}">
                <a16:creationId xmlns:a16="http://schemas.microsoft.com/office/drawing/2014/main" id="{6867116F-DB81-4B0E-9CA0-0BBC2BE93BEB}"/>
              </a:ext>
            </a:extLst>
          </p:cNvPr>
          <p:cNvSpPr>
            <a:spLocks noGrp="1" noChangeArrowheads="1"/>
          </p:cNvSpPr>
          <p:nvPr>
            <p:ph type="body" idx="1"/>
          </p:nvPr>
        </p:nvSpPr>
        <p:spPr>
          <a:xfrm>
            <a:off x="1370013" y="1600200"/>
            <a:ext cx="7313612" cy="4876800"/>
          </a:xfrm>
          <a:noFill/>
          <a:ln/>
        </p:spPr>
        <p:txBody>
          <a:bodyPr/>
          <a:lstStyle/>
          <a:p>
            <a:pPr marL="461963" indent="-461963">
              <a:lnSpc>
                <a:spcPct val="80000"/>
              </a:lnSpc>
            </a:pPr>
            <a:r>
              <a:rPr lang="en-US" altLang="en-US" sz="1900"/>
              <a:t>Climate Gradients (Snow fed, Alpine to semi-arid), variability and vulnerability</a:t>
            </a:r>
          </a:p>
          <a:p>
            <a:pPr marL="461963" indent="-461963">
              <a:lnSpc>
                <a:spcPct val="80000"/>
              </a:lnSpc>
            </a:pPr>
            <a:r>
              <a:rPr lang="en-US" altLang="en-US" sz="1900"/>
              <a:t>Topographic and Land Use Gradients</a:t>
            </a:r>
          </a:p>
          <a:p>
            <a:pPr marL="461963" indent="-461963">
              <a:lnSpc>
                <a:spcPct val="80000"/>
              </a:lnSpc>
            </a:pPr>
            <a:r>
              <a:rPr lang="en-US" altLang="en-US" sz="1900"/>
              <a:t>Mountain Front / Valley groundwater dynamics and interactions</a:t>
            </a:r>
          </a:p>
          <a:p>
            <a:pPr marL="461963" indent="-461963">
              <a:lnSpc>
                <a:spcPct val="80000"/>
              </a:lnSpc>
            </a:pPr>
            <a:r>
              <a:rPr lang="en-US" altLang="en-US" sz="1900"/>
              <a:t>Geologic Diversity (Granite to Karst)</a:t>
            </a:r>
          </a:p>
          <a:p>
            <a:pPr marL="461963" indent="-461963">
              <a:lnSpc>
                <a:spcPct val="80000"/>
              </a:lnSpc>
            </a:pPr>
            <a:r>
              <a:rPr lang="en-US" altLang="en-US" sz="1900"/>
              <a:t>Closed basin for water and constituent balance closure</a:t>
            </a:r>
          </a:p>
          <a:p>
            <a:pPr marL="461963" indent="-461963">
              <a:lnSpc>
                <a:spcPct val="80000"/>
              </a:lnSpc>
            </a:pPr>
            <a:r>
              <a:rPr lang="en-US" altLang="en-US" sz="1900"/>
              <a:t>Development issues (local growth, SLC metropolitan area demands)</a:t>
            </a:r>
          </a:p>
          <a:p>
            <a:pPr marL="461963" indent="-461963">
              <a:lnSpc>
                <a:spcPct val="80000"/>
              </a:lnSpc>
            </a:pPr>
            <a:r>
              <a:rPr lang="en-US" altLang="en-US" sz="1900"/>
              <a:t>Policy Issues (3 states)</a:t>
            </a:r>
          </a:p>
          <a:p>
            <a:pPr marL="461963" indent="-461963">
              <a:lnSpc>
                <a:spcPct val="80000"/>
              </a:lnSpc>
            </a:pPr>
            <a:r>
              <a:rPr lang="en-US" altLang="en-US" sz="1900"/>
              <a:t>Agricultural issues (water supply, environmental compliance)</a:t>
            </a:r>
          </a:p>
          <a:p>
            <a:pPr marL="461963" indent="-461963">
              <a:lnSpc>
                <a:spcPct val="80000"/>
              </a:lnSpc>
            </a:pPr>
            <a:r>
              <a:rPr lang="en-US" altLang="en-US" sz="1900"/>
              <a:t>Environmental Issues (water quality, watershed management practices)</a:t>
            </a:r>
          </a:p>
          <a:p>
            <a:pPr marL="461963" indent="-461963">
              <a:lnSpc>
                <a:spcPct val="80000"/>
              </a:lnSpc>
            </a:pPr>
            <a:r>
              <a:rPr lang="en-US" altLang="en-US" sz="1900"/>
              <a:t>Ecological issues (Stream ecosystems, Bird refuge, GSL ecosystem) </a:t>
            </a:r>
            <a:endParaRPr lang="en-US" altLang="en-US" sz="1900" b="1"/>
          </a:p>
          <a:p>
            <a:pPr marL="461963" indent="-461963">
              <a:lnSpc>
                <a:spcPct val="80000"/>
              </a:lnSpc>
              <a:buFont typeface="Wingdings" panose="05000000000000000000" pitchFamily="2" charset="2"/>
              <a:buNone/>
            </a:pPr>
            <a:endParaRPr lang="en-US" altLang="en-US" sz="1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769252F-3F29-4765-B7A6-3D5453989A09}"/>
              </a:ext>
            </a:extLst>
          </p:cNvPr>
          <p:cNvSpPr>
            <a:spLocks noGrp="1" noChangeArrowheads="1"/>
          </p:cNvSpPr>
          <p:nvPr>
            <p:ph type="title"/>
          </p:nvPr>
        </p:nvSpPr>
        <p:spPr>
          <a:xfrm>
            <a:off x="457200" y="274638"/>
            <a:ext cx="4343400" cy="944562"/>
          </a:xfrm>
        </p:spPr>
        <p:txBody>
          <a:bodyPr/>
          <a:lstStyle/>
          <a:p>
            <a:pPr algn="l"/>
            <a:r>
              <a:rPr lang="en-US" altLang="en-US" i="1">
                <a:effectLst>
                  <a:outerShdw blurRad="38100" dist="38100" dir="2700000" algn="tl">
                    <a:srgbClr val="C0C0C0"/>
                  </a:outerShdw>
                </a:effectLst>
              </a:rPr>
              <a:t>Great Salt Lake</a:t>
            </a:r>
          </a:p>
        </p:txBody>
      </p:sp>
      <p:sp>
        <p:nvSpPr>
          <p:cNvPr id="3075" name="Rectangle 3">
            <a:extLst>
              <a:ext uri="{FF2B5EF4-FFF2-40B4-BE49-F238E27FC236}">
                <a16:creationId xmlns:a16="http://schemas.microsoft.com/office/drawing/2014/main" id="{0E8AB828-6C5A-4A9A-BBD4-BECEE7A9A3D1}"/>
              </a:ext>
            </a:extLst>
          </p:cNvPr>
          <p:cNvSpPr>
            <a:spLocks noGrp="1" noChangeArrowheads="1"/>
          </p:cNvSpPr>
          <p:nvPr>
            <p:ph type="body" sz="half" idx="1"/>
          </p:nvPr>
        </p:nvSpPr>
        <p:spPr>
          <a:xfrm>
            <a:off x="0" y="1295400"/>
            <a:ext cx="4746625" cy="5257800"/>
          </a:xfrm>
        </p:spPr>
        <p:txBody>
          <a:bodyPr/>
          <a:lstStyle/>
          <a:p>
            <a:pPr marL="447675" indent="-447675"/>
            <a:r>
              <a:rPr lang="en-US" altLang="zh-CN" sz="2000">
                <a:ea typeface="SimSun" panose="02010600030101010101" pitchFamily="2" charset="-122"/>
              </a:rPr>
              <a:t>The Great Salt Lake (latitude 40° to 42° N, longitude 112° to 113° W). The effective area of Great Salt Lake basin is about 55,000 km</a:t>
            </a:r>
            <a:r>
              <a:rPr lang="en-US" altLang="zh-CN" sz="2000" baseline="30000">
                <a:ea typeface="SimSun" panose="02010600030101010101" pitchFamily="2" charset="-122"/>
              </a:rPr>
              <a:t>2</a:t>
            </a:r>
            <a:r>
              <a:rPr lang="en-US" altLang="zh-CN" sz="2000">
                <a:ea typeface="SimSun" panose="02010600030101010101" pitchFamily="2" charset="-122"/>
              </a:rPr>
              <a:t> .</a:t>
            </a:r>
          </a:p>
          <a:p>
            <a:pPr marL="447675" indent="-447675"/>
            <a:r>
              <a:rPr lang="en-US" altLang="zh-CN" sz="2000">
                <a:ea typeface="SimSun" panose="02010600030101010101" pitchFamily="2" charset="-122"/>
              </a:rPr>
              <a:t>The study area is divided into five geographic areas (Bear watershed, Weber watershed, Jordan/Provo watershed, West Desert watershed, and Great Salt Lake).</a:t>
            </a:r>
            <a:endParaRPr lang="en-US" altLang="en-US" sz="2000">
              <a:ea typeface="SimSun" panose="02010600030101010101" pitchFamily="2" charset="-122"/>
            </a:endParaRPr>
          </a:p>
          <a:p>
            <a:pPr marL="447675" indent="-447675"/>
            <a:r>
              <a:rPr lang="en-US" altLang="en-US" sz="2000"/>
              <a:t>Fresh water inflow comes from Bear (19,262 km</a:t>
            </a:r>
            <a:r>
              <a:rPr lang="en-US" altLang="en-US" sz="2000" baseline="30000"/>
              <a:t>2</a:t>
            </a:r>
            <a:r>
              <a:rPr lang="en-US" altLang="en-US" sz="2000"/>
              <a:t>), Weber (6,413 km</a:t>
            </a:r>
            <a:r>
              <a:rPr lang="en-US" altLang="en-US" sz="2000" baseline="30000"/>
              <a:t>2</a:t>
            </a:r>
            <a:r>
              <a:rPr lang="en-US" altLang="en-US" sz="2000"/>
              <a:t>), and Jordan/ Provo (9,963 km</a:t>
            </a:r>
            <a:r>
              <a:rPr lang="en-US" altLang="en-US" sz="2000" baseline="30000"/>
              <a:t>2</a:t>
            </a:r>
            <a:r>
              <a:rPr lang="en-US" altLang="en-US" sz="2000"/>
              <a:t>) Rivers.</a:t>
            </a:r>
          </a:p>
        </p:txBody>
      </p:sp>
      <p:pic>
        <p:nvPicPr>
          <p:cNvPr id="3081" name="Picture 9">
            <a:extLst>
              <a:ext uri="{FF2B5EF4-FFF2-40B4-BE49-F238E27FC236}">
                <a16:creationId xmlns:a16="http://schemas.microsoft.com/office/drawing/2014/main" id="{AC5AC880-F7C3-40A5-9D7F-B1AB3789D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35"/>
          <a:stretch>
            <a:fillRect/>
          </a:stretch>
        </p:blipFill>
        <p:spPr bwMode="auto">
          <a:xfrm>
            <a:off x="4646613" y="0"/>
            <a:ext cx="44973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9EDB1BEA-F1E8-4CA1-8FC2-5944F939CDA8}"/>
              </a:ext>
            </a:extLst>
          </p:cNvPr>
          <p:cNvSpPr>
            <a:spLocks noGrp="1" noChangeArrowheads="1"/>
          </p:cNvSpPr>
          <p:nvPr>
            <p:ph type="title"/>
          </p:nvPr>
        </p:nvSpPr>
        <p:spPr>
          <a:xfrm>
            <a:off x="457200" y="274638"/>
            <a:ext cx="5715000" cy="487362"/>
          </a:xfrm>
        </p:spPr>
        <p:txBody>
          <a:bodyPr/>
          <a:lstStyle/>
          <a:p>
            <a:pPr algn="l"/>
            <a:r>
              <a:rPr lang="en-US" altLang="en-US" sz="4000"/>
              <a:t>Great Salt Lake Levels</a:t>
            </a:r>
          </a:p>
        </p:txBody>
      </p:sp>
      <p:sp>
        <p:nvSpPr>
          <p:cNvPr id="29701" name="Rectangle 5">
            <a:extLst>
              <a:ext uri="{FF2B5EF4-FFF2-40B4-BE49-F238E27FC236}">
                <a16:creationId xmlns:a16="http://schemas.microsoft.com/office/drawing/2014/main" id="{1EF6DA76-DE9B-42FB-898E-81762DC19856}"/>
              </a:ext>
            </a:extLst>
          </p:cNvPr>
          <p:cNvSpPr>
            <a:spLocks noGrp="1" noChangeArrowheads="1"/>
          </p:cNvSpPr>
          <p:nvPr>
            <p:ph type="body" sz="half" idx="1"/>
          </p:nvPr>
        </p:nvSpPr>
        <p:spPr>
          <a:xfrm>
            <a:off x="457200" y="5715000"/>
            <a:ext cx="8229600" cy="1066800"/>
          </a:xfrm>
        </p:spPr>
        <p:txBody>
          <a:bodyPr/>
          <a:lstStyle/>
          <a:p>
            <a:pPr marL="0" indent="0">
              <a:lnSpc>
                <a:spcPct val="80000"/>
              </a:lnSpc>
            </a:pPr>
            <a:endParaRPr lang="en-US" altLang="zh-CN" sz="1800">
              <a:ea typeface="SimSun" panose="02010600030101010101" pitchFamily="2" charset="-122"/>
            </a:endParaRPr>
          </a:p>
          <a:p>
            <a:pPr marL="0" indent="0">
              <a:lnSpc>
                <a:spcPct val="80000"/>
              </a:lnSpc>
              <a:buFontTx/>
              <a:buNone/>
            </a:pPr>
            <a:r>
              <a:rPr lang="en-US" altLang="zh-CN" sz="1800">
                <a:ea typeface="SimSun" panose="02010600030101010101" pitchFamily="2" charset="-122"/>
              </a:rPr>
              <a:t>The lake was divided into North and South arms by a railroad causeway in 1959. Separate records of level in the North Arm and South Arm are available from 1966. </a:t>
            </a:r>
            <a:endParaRPr lang="en-US" altLang="en-US" sz="1800"/>
          </a:p>
        </p:txBody>
      </p:sp>
      <p:sp>
        <p:nvSpPr>
          <p:cNvPr id="29704" name="Text Box 8">
            <a:extLst>
              <a:ext uri="{FF2B5EF4-FFF2-40B4-BE49-F238E27FC236}">
                <a16:creationId xmlns:a16="http://schemas.microsoft.com/office/drawing/2014/main" id="{EC4F5A88-7922-4D0C-82B3-9BDD7BB5B51B}"/>
              </a:ext>
            </a:extLst>
          </p:cNvPr>
          <p:cNvSpPr txBox="1">
            <a:spLocks noChangeArrowheads="1"/>
          </p:cNvSpPr>
          <p:nvPr/>
        </p:nvSpPr>
        <p:spPr bwMode="auto">
          <a:xfrm>
            <a:off x="6934200" y="6096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i="1"/>
              <a:t>(USGS data)</a:t>
            </a:r>
          </a:p>
        </p:txBody>
      </p:sp>
      <p:sp>
        <p:nvSpPr>
          <p:cNvPr id="29705" name="Text Box 9">
            <a:extLst>
              <a:ext uri="{FF2B5EF4-FFF2-40B4-BE49-F238E27FC236}">
                <a16:creationId xmlns:a16="http://schemas.microsoft.com/office/drawing/2014/main" id="{9D8C3EB6-D68F-4EF0-B133-C32498C89821}"/>
              </a:ext>
            </a:extLst>
          </p:cNvPr>
          <p:cNvSpPr txBox="1">
            <a:spLocks noChangeArrowheads="1"/>
          </p:cNvSpPr>
          <p:nvPr/>
        </p:nvSpPr>
        <p:spPr bwMode="auto">
          <a:xfrm rot="16200000">
            <a:off x="-235743" y="3131343"/>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a:t>Feet</a:t>
            </a:r>
          </a:p>
        </p:txBody>
      </p:sp>
      <p:sp>
        <p:nvSpPr>
          <p:cNvPr id="29706" name="Text Box 10">
            <a:extLst>
              <a:ext uri="{FF2B5EF4-FFF2-40B4-BE49-F238E27FC236}">
                <a16:creationId xmlns:a16="http://schemas.microsoft.com/office/drawing/2014/main" id="{A9D9F905-1675-4993-9D10-E5EF7DC044D7}"/>
              </a:ext>
            </a:extLst>
          </p:cNvPr>
          <p:cNvSpPr txBox="1">
            <a:spLocks noChangeArrowheads="1"/>
          </p:cNvSpPr>
          <p:nvPr/>
        </p:nvSpPr>
        <p:spPr bwMode="auto">
          <a:xfrm rot="16200000">
            <a:off x="8085137" y="3054351"/>
            <a:ext cx="15986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a:t>Meters</a:t>
            </a:r>
          </a:p>
        </p:txBody>
      </p:sp>
      <p:pic>
        <p:nvPicPr>
          <p:cNvPr id="29712" name="Picture 16">
            <a:extLst>
              <a:ext uri="{FF2B5EF4-FFF2-40B4-BE49-F238E27FC236}">
                <a16:creationId xmlns:a16="http://schemas.microsoft.com/office/drawing/2014/main" id="{25E68D33-3247-4985-8BF3-3D6CEAB07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8153400" cy="537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13" name="Text Box 17">
            <a:extLst>
              <a:ext uri="{FF2B5EF4-FFF2-40B4-BE49-F238E27FC236}">
                <a16:creationId xmlns:a16="http://schemas.microsoft.com/office/drawing/2014/main" id="{B213BC1E-2E03-4BA8-8C35-BF696EE60598}"/>
              </a:ext>
            </a:extLst>
          </p:cNvPr>
          <p:cNvSpPr txBox="1">
            <a:spLocks noChangeArrowheads="1"/>
          </p:cNvSpPr>
          <p:nvPr/>
        </p:nvSpPr>
        <p:spPr bwMode="auto">
          <a:xfrm>
            <a:off x="7010400" y="4495800"/>
            <a:ext cx="1066800"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a:t>10/15/05 4195.4 ft 1278.8 m</a:t>
            </a:r>
          </a:p>
        </p:txBody>
      </p:sp>
      <p:sp>
        <p:nvSpPr>
          <p:cNvPr id="29714" name="Line 18">
            <a:extLst>
              <a:ext uri="{FF2B5EF4-FFF2-40B4-BE49-F238E27FC236}">
                <a16:creationId xmlns:a16="http://schemas.microsoft.com/office/drawing/2014/main" id="{7D64125C-5497-4DC8-ACD9-6737B657ED8D}"/>
              </a:ext>
            </a:extLst>
          </p:cNvPr>
          <p:cNvSpPr>
            <a:spLocks noChangeShapeType="1"/>
          </p:cNvSpPr>
          <p:nvPr/>
        </p:nvSpPr>
        <p:spPr bwMode="auto">
          <a:xfrm flipV="1">
            <a:off x="7543800" y="39624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5" name="Text Box 19">
            <a:extLst>
              <a:ext uri="{FF2B5EF4-FFF2-40B4-BE49-F238E27FC236}">
                <a16:creationId xmlns:a16="http://schemas.microsoft.com/office/drawing/2014/main" id="{E212D669-A37D-4E72-B17B-7E380805F930}"/>
              </a:ext>
            </a:extLst>
          </p:cNvPr>
          <p:cNvSpPr txBox="1">
            <a:spLocks noChangeArrowheads="1"/>
          </p:cNvSpPr>
          <p:nvPr/>
        </p:nvSpPr>
        <p:spPr bwMode="auto">
          <a:xfrm>
            <a:off x="6135688" y="95885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SLC Airport level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a:extLst>
              <a:ext uri="{FF2B5EF4-FFF2-40B4-BE49-F238E27FC236}">
                <a16:creationId xmlns:a16="http://schemas.microsoft.com/office/drawing/2014/main" id="{4606CF80-A962-418B-BE5D-7B066C886A1D}"/>
              </a:ext>
            </a:extLst>
          </p:cNvPr>
          <p:cNvPicPr>
            <a:picLocks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6425" y="1219200"/>
            <a:ext cx="8232775" cy="5110163"/>
          </a:xfrm>
          <a:noFill/>
          <a:ln/>
        </p:spPr>
      </p:pic>
      <p:sp>
        <p:nvSpPr>
          <p:cNvPr id="4098" name="Rectangle 2">
            <a:extLst>
              <a:ext uri="{FF2B5EF4-FFF2-40B4-BE49-F238E27FC236}">
                <a16:creationId xmlns:a16="http://schemas.microsoft.com/office/drawing/2014/main" id="{84833415-CFEE-4087-B53B-52A055AF7AA7}"/>
              </a:ext>
            </a:extLst>
          </p:cNvPr>
          <p:cNvSpPr>
            <a:spLocks noGrp="1" noChangeArrowheads="1"/>
          </p:cNvSpPr>
          <p:nvPr>
            <p:ph type="title"/>
          </p:nvPr>
        </p:nvSpPr>
        <p:spPr>
          <a:xfrm>
            <a:off x="228600" y="152400"/>
            <a:ext cx="8077200" cy="777875"/>
          </a:xfrm>
        </p:spPr>
        <p:txBody>
          <a:bodyPr/>
          <a:lstStyle/>
          <a:p>
            <a:r>
              <a:rPr lang="en-US" altLang="en-US" sz="4000" i="1">
                <a:effectLst>
                  <a:outerShdw blurRad="38100" dist="38100" dir="2700000" algn="tl">
                    <a:srgbClr val="C0C0C0"/>
                  </a:outerShdw>
                </a:effectLst>
              </a:rPr>
              <a:t>Level-Area-Volume Relationships</a:t>
            </a:r>
          </a:p>
        </p:txBody>
      </p:sp>
      <p:sp>
        <p:nvSpPr>
          <p:cNvPr id="4099" name="Text Box 3">
            <a:extLst>
              <a:ext uri="{FF2B5EF4-FFF2-40B4-BE49-F238E27FC236}">
                <a16:creationId xmlns:a16="http://schemas.microsoft.com/office/drawing/2014/main" id="{926236AB-9CD6-4C4E-9FEB-98C0BDA02BCB}"/>
              </a:ext>
            </a:extLst>
          </p:cNvPr>
          <p:cNvSpPr txBox="1">
            <a:spLocks noChangeArrowheads="1"/>
          </p:cNvSpPr>
          <p:nvPr/>
        </p:nvSpPr>
        <p:spPr bwMode="auto">
          <a:xfrm>
            <a:off x="966788" y="779463"/>
            <a:ext cx="3760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2400">
                <a:ea typeface="SimSun" panose="02010600030101010101" pitchFamily="2" charset="-122"/>
              </a:rPr>
              <a:t>(</a:t>
            </a:r>
            <a:r>
              <a:rPr lang="en-US" altLang="zh-CN" sz="2400" i="1">
                <a:solidFill>
                  <a:schemeClr val="tx2"/>
                </a:solidFill>
                <a:effectLst>
                  <a:outerShdw blurRad="38100" dist="38100" dir="2700000" algn="tl">
                    <a:srgbClr val="C0C0C0"/>
                  </a:outerShdw>
                </a:effectLst>
                <a:ea typeface="SimSun" panose="02010600030101010101" pitchFamily="2" charset="-122"/>
              </a:rPr>
              <a:t>Loving</a:t>
            </a:r>
            <a:r>
              <a:rPr lang="en-US" altLang="zh-CN" sz="2400" i="1">
                <a:effectLst>
                  <a:outerShdw blurRad="38100" dist="38100" dir="2700000" algn="tl">
                    <a:srgbClr val="C0C0C0"/>
                  </a:outerShdw>
                </a:effectLst>
                <a:latin typeface="Garamond" panose="02020404030301010803" pitchFamily="18" charset="0"/>
                <a:ea typeface="SimSun" panose="02010600030101010101" pitchFamily="2" charset="-122"/>
              </a:rPr>
              <a:t> </a:t>
            </a:r>
            <a:r>
              <a:rPr lang="en-US" altLang="zh-CN" sz="2400" i="1">
                <a:solidFill>
                  <a:schemeClr val="tx2"/>
                </a:solidFill>
                <a:effectLst>
                  <a:outerShdw blurRad="38100" dist="38100" dir="2700000" algn="tl">
                    <a:srgbClr val="C0C0C0"/>
                  </a:outerShdw>
                </a:effectLst>
                <a:ea typeface="SimSun" panose="02010600030101010101" pitchFamily="2" charset="-122"/>
              </a:rPr>
              <a:t>et al., 2000)</a:t>
            </a:r>
            <a:r>
              <a:rPr lang="en-US" altLang="zh-CN" sz="3600" i="1">
                <a:solidFill>
                  <a:schemeClr val="tx2"/>
                </a:solidFill>
                <a:effectLst>
                  <a:outerShdw blurRad="38100" dist="38100" dir="2700000" algn="tl">
                    <a:srgbClr val="C0C0C0"/>
                  </a:outerShdw>
                </a:effectLst>
                <a:ea typeface="SimSun" panose="02010600030101010101" pitchFamily="2" charset="-122"/>
              </a:rPr>
              <a:t> </a:t>
            </a:r>
            <a:endParaRPr lang="en-US" altLang="en-US" sz="3600" i="1">
              <a:solidFill>
                <a:schemeClr val="tx2"/>
              </a:solidFill>
              <a:effectLst>
                <a:outerShdw blurRad="38100" dist="38100" dir="2700000" algn="tl">
                  <a:srgbClr val="C0C0C0"/>
                </a:outerShdw>
              </a:effectLst>
              <a:ea typeface="SimSun" panose="02010600030101010101" pitchFamily="2" charset="-122"/>
            </a:endParaRPr>
          </a:p>
        </p:txBody>
      </p:sp>
      <p:sp>
        <p:nvSpPr>
          <p:cNvPr id="4101" name="Text Box 5">
            <a:extLst>
              <a:ext uri="{FF2B5EF4-FFF2-40B4-BE49-F238E27FC236}">
                <a16:creationId xmlns:a16="http://schemas.microsoft.com/office/drawing/2014/main" id="{AE09CB96-2905-4EDF-BFB1-C92C70D760E9}"/>
              </a:ext>
            </a:extLst>
          </p:cNvPr>
          <p:cNvSpPr txBox="1">
            <a:spLocks noChangeArrowheads="1"/>
          </p:cNvSpPr>
          <p:nvPr/>
        </p:nvSpPr>
        <p:spPr bwMode="auto">
          <a:xfrm>
            <a:off x="1103313" y="6292850"/>
            <a:ext cx="2262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t>Volume (km</a:t>
            </a:r>
            <a:r>
              <a:rPr lang="en-US" altLang="en-US" sz="2000" b="1" baseline="30000"/>
              <a:t>3</a:t>
            </a:r>
            <a:r>
              <a:rPr lang="en-US" altLang="en-US" sz="2000" b="1"/>
              <a:t>)</a:t>
            </a:r>
          </a:p>
        </p:txBody>
      </p:sp>
      <p:sp>
        <p:nvSpPr>
          <p:cNvPr id="4102" name="Text Box 6">
            <a:extLst>
              <a:ext uri="{FF2B5EF4-FFF2-40B4-BE49-F238E27FC236}">
                <a16:creationId xmlns:a16="http://schemas.microsoft.com/office/drawing/2014/main" id="{BF4BBD2D-F9AB-4364-A245-9EEE861A5EF7}"/>
              </a:ext>
            </a:extLst>
          </p:cNvPr>
          <p:cNvSpPr txBox="1">
            <a:spLocks noChangeArrowheads="1"/>
          </p:cNvSpPr>
          <p:nvPr/>
        </p:nvSpPr>
        <p:spPr bwMode="auto">
          <a:xfrm>
            <a:off x="3887788" y="6292850"/>
            <a:ext cx="1646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t>Area (km</a:t>
            </a:r>
            <a:r>
              <a:rPr lang="en-US" altLang="en-US" sz="2000" b="1" baseline="30000"/>
              <a:t>2</a:t>
            </a:r>
            <a:r>
              <a:rPr lang="en-US" altLang="en-US" sz="2000" b="1"/>
              <a:t>)</a:t>
            </a:r>
          </a:p>
        </p:txBody>
      </p:sp>
      <p:sp>
        <p:nvSpPr>
          <p:cNvPr id="4103" name="Text Box 7">
            <a:extLst>
              <a:ext uri="{FF2B5EF4-FFF2-40B4-BE49-F238E27FC236}">
                <a16:creationId xmlns:a16="http://schemas.microsoft.com/office/drawing/2014/main" id="{5989E4E6-F05D-4513-A215-AD4E151C6392}"/>
              </a:ext>
            </a:extLst>
          </p:cNvPr>
          <p:cNvSpPr txBox="1">
            <a:spLocks noChangeArrowheads="1"/>
          </p:cNvSpPr>
          <p:nvPr/>
        </p:nvSpPr>
        <p:spPr bwMode="auto">
          <a:xfrm>
            <a:off x="6553200" y="6292850"/>
            <a:ext cx="2122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t>Volume (km</a:t>
            </a:r>
            <a:r>
              <a:rPr lang="en-US" altLang="en-US" sz="2000" b="1" baseline="30000"/>
              <a:t>3</a:t>
            </a:r>
            <a:r>
              <a:rPr lang="en-US" altLang="en-US" sz="2000" b="1"/>
              <a:t>)</a:t>
            </a:r>
          </a:p>
        </p:txBody>
      </p:sp>
      <p:sp>
        <p:nvSpPr>
          <p:cNvPr id="4104" name="Text Box 8">
            <a:extLst>
              <a:ext uri="{FF2B5EF4-FFF2-40B4-BE49-F238E27FC236}">
                <a16:creationId xmlns:a16="http://schemas.microsoft.com/office/drawing/2014/main" id="{EC35A36F-2801-4B4D-BFC3-B10939F3EFF9}"/>
              </a:ext>
            </a:extLst>
          </p:cNvPr>
          <p:cNvSpPr txBox="1">
            <a:spLocks noChangeArrowheads="1"/>
          </p:cNvSpPr>
          <p:nvPr/>
        </p:nvSpPr>
        <p:spPr bwMode="auto">
          <a:xfrm rot="16200000">
            <a:off x="-577849" y="2519362"/>
            <a:ext cx="193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t>Level (meter)</a:t>
            </a:r>
          </a:p>
        </p:txBody>
      </p:sp>
      <p:sp>
        <p:nvSpPr>
          <p:cNvPr id="4105" name="Text Box 9">
            <a:extLst>
              <a:ext uri="{FF2B5EF4-FFF2-40B4-BE49-F238E27FC236}">
                <a16:creationId xmlns:a16="http://schemas.microsoft.com/office/drawing/2014/main" id="{5DDAE584-2CC1-43DB-82FC-4ED05FB80B69}"/>
              </a:ext>
            </a:extLst>
          </p:cNvPr>
          <p:cNvSpPr txBox="1">
            <a:spLocks noChangeArrowheads="1"/>
          </p:cNvSpPr>
          <p:nvPr/>
        </p:nvSpPr>
        <p:spPr bwMode="auto">
          <a:xfrm rot="16200000">
            <a:off x="2269331" y="2455069"/>
            <a:ext cx="1801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t>Level (meter)</a:t>
            </a:r>
          </a:p>
        </p:txBody>
      </p:sp>
      <p:sp>
        <p:nvSpPr>
          <p:cNvPr id="4106" name="Text Box 10">
            <a:extLst>
              <a:ext uri="{FF2B5EF4-FFF2-40B4-BE49-F238E27FC236}">
                <a16:creationId xmlns:a16="http://schemas.microsoft.com/office/drawing/2014/main" id="{E2B2AA72-692B-463A-B71A-238B29ADA0C8}"/>
              </a:ext>
            </a:extLst>
          </p:cNvPr>
          <p:cNvSpPr txBox="1">
            <a:spLocks noChangeArrowheads="1"/>
          </p:cNvSpPr>
          <p:nvPr/>
        </p:nvSpPr>
        <p:spPr bwMode="auto">
          <a:xfrm rot="16200000">
            <a:off x="5071269" y="2794794"/>
            <a:ext cx="1646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t>Area (km</a:t>
            </a:r>
            <a:r>
              <a:rPr lang="en-US" altLang="en-US" sz="2000" b="1" baseline="30000"/>
              <a:t>2</a:t>
            </a:r>
            <a:r>
              <a:rPr lang="en-US" altLang="en-US" sz="2000" b="1"/>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a:extLst>
              <a:ext uri="{FF2B5EF4-FFF2-40B4-BE49-F238E27FC236}">
                <a16:creationId xmlns:a16="http://schemas.microsoft.com/office/drawing/2014/main" id="{D647D6A0-3A59-46D0-BA7C-1210F66DF5EF}"/>
              </a:ext>
            </a:extLst>
          </p:cNvPr>
          <p:cNvSpPr>
            <a:spLocks noGrp="1" noChangeArrowheads="1"/>
          </p:cNvSpPr>
          <p:nvPr>
            <p:ph type="body" sz="half" idx="1"/>
          </p:nvPr>
        </p:nvSpPr>
        <p:spPr>
          <a:xfrm>
            <a:off x="457200" y="5791200"/>
            <a:ext cx="8229600" cy="990600"/>
          </a:xfrm>
        </p:spPr>
        <p:txBody>
          <a:bodyPr/>
          <a:lstStyle/>
          <a:p>
            <a:pPr>
              <a:lnSpc>
                <a:spcPct val="80000"/>
              </a:lnSpc>
            </a:pPr>
            <a:r>
              <a:rPr lang="en-US" altLang="zh-CN" sz="1400">
                <a:ea typeface="SimSun" panose="02010600030101010101" pitchFamily="2" charset="-122"/>
              </a:rPr>
              <a:t>GSL was at its lowest water-surface elevation in recent history at about 1,277.4 m (4,191 ft), it covered about 2,460.5 km</a:t>
            </a:r>
            <a:r>
              <a:rPr lang="en-US" altLang="zh-CN" sz="1400" baseline="30000">
                <a:ea typeface="SimSun" panose="02010600030101010101" pitchFamily="2" charset="-122"/>
              </a:rPr>
              <a:t>2</a:t>
            </a:r>
            <a:r>
              <a:rPr lang="en-US" altLang="zh-CN" sz="1400">
                <a:ea typeface="SimSun" panose="02010600030101010101" pitchFamily="2" charset="-122"/>
              </a:rPr>
              <a:t> (950 mi</a:t>
            </a:r>
            <a:r>
              <a:rPr lang="en-US" altLang="zh-CN" sz="1400" baseline="30000">
                <a:ea typeface="SimSun" panose="02010600030101010101" pitchFamily="2" charset="-122"/>
              </a:rPr>
              <a:t>2</a:t>
            </a:r>
            <a:r>
              <a:rPr lang="en-US" altLang="zh-CN" sz="1400">
                <a:ea typeface="SimSun" panose="02010600030101010101" pitchFamily="2" charset="-122"/>
              </a:rPr>
              <a:t>) and was about 7.6 m deep at its deepest point in 1963. </a:t>
            </a:r>
          </a:p>
          <a:p>
            <a:pPr>
              <a:lnSpc>
                <a:spcPct val="80000"/>
              </a:lnSpc>
            </a:pPr>
            <a:r>
              <a:rPr lang="en-US" altLang="zh-CN" sz="1400">
                <a:ea typeface="SimSun" panose="02010600030101010101" pitchFamily="2" charset="-122"/>
              </a:rPr>
              <a:t>1987, when Great Salt Lake was at its highest water-surface elevation at about 1,283.8 m (4,212 ft) on April 1st, 1987, it covered about 6,216 km</a:t>
            </a:r>
            <a:r>
              <a:rPr lang="en-US" altLang="zh-CN" sz="1400" baseline="30000">
                <a:ea typeface="SimSun" panose="02010600030101010101" pitchFamily="2" charset="-122"/>
              </a:rPr>
              <a:t>2</a:t>
            </a:r>
            <a:r>
              <a:rPr lang="en-US" altLang="zh-CN" sz="1400">
                <a:ea typeface="SimSun" panose="02010600030101010101" pitchFamily="2" charset="-122"/>
              </a:rPr>
              <a:t> (2,400 mi</a:t>
            </a:r>
            <a:r>
              <a:rPr lang="en-US" altLang="zh-CN" sz="1400" baseline="30000">
                <a:ea typeface="SimSun" panose="02010600030101010101" pitchFamily="2" charset="-122"/>
              </a:rPr>
              <a:t>2</a:t>
            </a:r>
            <a:r>
              <a:rPr lang="en-US" altLang="zh-CN" sz="1400">
                <a:ea typeface="SimSun" panose="02010600030101010101" pitchFamily="2" charset="-122"/>
              </a:rPr>
              <a:t>) and was about 13.7 m at its deepest point. </a:t>
            </a:r>
            <a:endParaRPr lang="en-US" altLang="en-US" sz="1400"/>
          </a:p>
        </p:txBody>
      </p:sp>
      <p:sp>
        <p:nvSpPr>
          <p:cNvPr id="31752" name="Rectangle 8">
            <a:extLst>
              <a:ext uri="{FF2B5EF4-FFF2-40B4-BE49-F238E27FC236}">
                <a16:creationId xmlns:a16="http://schemas.microsoft.com/office/drawing/2014/main" id="{649A2F5A-2F4B-4FCD-A0B0-50FA934A7E55}"/>
              </a:ext>
            </a:extLst>
          </p:cNvPr>
          <p:cNvSpPr>
            <a:spLocks noGrp="1" noChangeArrowheads="1"/>
          </p:cNvSpPr>
          <p:nvPr>
            <p:ph type="title"/>
          </p:nvPr>
        </p:nvSpPr>
        <p:spPr>
          <a:xfrm>
            <a:off x="457200" y="152400"/>
            <a:ext cx="6564313" cy="609600"/>
          </a:xfrm>
          <a:noFill/>
          <a:ln/>
        </p:spPr>
        <p:txBody>
          <a:bodyPr/>
          <a:lstStyle/>
          <a:p>
            <a:pPr algn="l"/>
            <a:r>
              <a:rPr lang="en-US" altLang="en-US"/>
              <a:t>Great Salt Lake Volumes</a:t>
            </a:r>
          </a:p>
        </p:txBody>
      </p:sp>
      <p:sp>
        <p:nvSpPr>
          <p:cNvPr id="31753" name="Text Box 9">
            <a:extLst>
              <a:ext uri="{FF2B5EF4-FFF2-40B4-BE49-F238E27FC236}">
                <a16:creationId xmlns:a16="http://schemas.microsoft.com/office/drawing/2014/main" id="{3727899E-57FB-4DE6-93CD-47E333251C6C}"/>
              </a:ext>
            </a:extLst>
          </p:cNvPr>
          <p:cNvSpPr txBox="1">
            <a:spLocks noChangeArrowheads="1"/>
          </p:cNvSpPr>
          <p:nvPr/>
        </p:nvSpPr>
        <p:spPr bwMode="auto">
          <a:xfrm rot="16200000">
            <a:off x="-1316037" y="29337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a:t>Acre-Feet </a:t>
            </a:r>
            <a:r>
              <a:rPr lang="en-US" altLang="en-US" sz="2400" b="1">
                <a:sym typeface="Symbol" panose="05050102010706020507" pitchFamily="18" charset="2"/>
              </a:rPr>
              <a:t> 10</a:t>
            </a:r>
            <a:r>
              <a:rPr lang="en-US" altLang="en-US" sz="2400" b="1" baseline="30000">
                <a:sym typeface="Symbol" panose="05050102010706020507" pitchFamily="18" charset="2"/>
              </a:rPr>
              <a:t>7</a:t>
            </a:r>
          </a:p>
        </p:txBody>
      </p:sp>
      <p:sp>
        <p:nvSpPr>
          <p:cNvPr id="31759" name="Text Box 15">
            <a:extLst>
              <a:ext uri="{FF2B5EF4-FFF2-40B4-BE49-F238E27FC236}">
                <a16:creationId xmlns:a16="http://schemas.microsoft.com/office/drawing/2014/main" id="{9DF1430F-4E14-4E52-B56A-9C59FD874AA6}"/>
              </a:ext>
            </a:extLst>
          </p:cNvPr>
          <p:cNvSpPr txBox="1">
            <a:spLocks noChangeArrowheads="1"/>
          </p:cNvSpPr>
          <p:nvPr/>
        </p:nvSpPr>
        <p:spPr bwMode="auto">
          <a:xfrm rot="16200000">
            <a:off x="7140575" y="2932113"/>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a:t>km</a:t>
            </a:r>
            <a:r>
              <a:rPr lang="en-US" altLang="en-US" sz="2400" b="1" baseline="30000"/>
              <a:t>3</a:t>
            </a:r>
            <a:endParaRPr lang="en-US" altLang="en-US" sz="2400" b="1" baseline="30000">
              <a:sym typeface="Symbol" panose="05050102010706020507" pitchFamily="18" charset="2"/>
            </a:endParaRPr>
          </a:p>
        </p:txBody>
      </p:sp>
      <p:pic>
        <p:nvPicPr>
          <p:cNvPr id="31762" name="Picture 18">
            <a:extLst>
              <a:ext uri="{FF2B5EF4-FFF2-40B4-BE49-F238E27FC236}">
                <a16:creationId xmlns:a16="http://schemas.microsoft.com/office/drawing/2014/main" id="{34616228-98A6-4FBF-84A7-A60E86064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614363"/>
            <a:ext cx="8296275" cy="529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GSL">
            <a:extLst>
              <a:ext uri="{FF2B5EF4-FFF2-40B4-BE49-F238E27FC236}">
                <a16:creationId xmlns:a16="http://schemas.microsoft.com/office/drawing/2014/main" id="{49E423D5-9222-4FFB-8896-25FCFD17B4F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3443288"/>
            <a:ext cx="4419600" cy="3414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3">
            <a:extLst>
              <a:ext uri="{FF2B5EF4-FFF2-40B4-BE49-F238E27FC236}">
                <a16:creationId xmlns:a16="http://schemas.microsoft.com/office/drawing/2014/main" id="{46AF5181-D7B8-4480-9C7A-FC9585F80A4D}"/>
              </a:ext>
            </a:extLst>
          </p:cNvPr>
          <p:cNvSpPr>
            <a:spLocks noGrp="1" noChangeArrowheads="1"/>
          </p:cNvSpPr>
          <p:nvPr>
            <p:ph type="title"/>
          </p:nvPr>
        </p:nvSpPr>
        <p:spPr>
          <a:xfrm>
            <a:off x="457200" y="274638"/>
            <a:ext cx="3581400" cy="1173162"/>
          </a:xfrm>
          <a:noFill/>
          <a:ln/>
        </p:spPr>
        <p:txBody>
          <a:bodyPr/>
          <a:lstStyle/>
          <a:p>
            <a:r>
              <a:rPr lang="en-US" altLang="en-US" sz="4000" i="1">
                <a:effectLst>
                  <a:outerShdw blurRad="38100" dist="38100" dir="2700000" algn="tl">
                    <a:srgbClr val="C0C0C0"/>
                  </a:outerShdw>
                </a:effectLst>
              </a:rPr>
              <a:t>Conceptual Model</a:t>
            </a:r>
          </a:p>
        </p:txBody>
      </p:sp>
      <p:sp>
        <p:nvSpPr>
          <p:cNvPr id="6148" name="Rectangle 4">
            <a:extLst>
              <a:ext uri="{FF2B5EF4-FFF2-40B4-BE49-F238E27FC236}">
                <a16:creationId xmlns:a16="http://schemas.microsoft.com/office/drawing/2014/main" id="{A6EA650C-D761-475B-96C9-839B0F2CEF3D}"/>
              </a:ext>
            </a:extLst>
          </p:cNvPr>
          <p:cNvSpPr>
            <a:spLocks noChangeArrowheads="1"/>
          </p:cNvSpPr>
          <p:nvPr/>
        </p:nvSpPr>
        <p:spPr bwMode="auto">
          <a:xfrm>
            <a:off x="533400" y="17526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Text Box 5">
            <a:extLst>
              <a:ext uri="{FF2B5EF4-FFF2-40B4-BE49-F238E27FC236}">
                <a16:creationId xmlns:a16="http://schemas.microsoft.com/office/drawing/2014/main" id="{404DCA26-F62D-4443-888A-BB28068695CD}"/>
              </a:ext>
            </a:extLst>
          </p:cNvPr>
          <p:cNvSpPr txBox="1">
            <a:spLocks noChangeArrowheads="1"/>
          </p:cNvSpPr>
          <p:nvPr/>
        </p:nvSpPr>
        <p:spPr bwMode="auto">
          <a:xfrm>
            <a:off x="685800" y="19812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Air Humidity</a:t>
            </a:r>
          </a:p>
        </p:txBody>
      </p:sp>
      <p:sp>
        <p:nvSpPr>
          <p:cNvPr id="6150" name="Rectangle 6">
            <a:extLst>
              <a:ext uri="{FF2B5EF4-FFF2-40B4-BE49-F238E27FC236}">
                <a16:creationId xmlns:a16="http://schemas.microsoft.com/office/drawing/2014/main" id="{FF3C90C8-B5CA-47EB-8851-C4D96D678B4E}"/>
              </a:ext>
            </a:extLst>
          </p:cNvPr>
          <p:cNvSpPr>
            <a:spLocks noChangeArrowheads="1"/>
          </p:cNvSpPr>
          <p:nvPr/>
        </p:nvSpPr>
        <p:spPr bwMode="auto">
          <a:xfrm>
            <a:off x="5257800" y="32766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a:extLst>
              <a:ext uri="{FF2B5EF4-FFF2-40B4-BE49-F238E27FC236}">
                <a16:creationId xmlns:a16="http://schemas.microsoft.com/office/drawing/2014/main" id="{E40B9A8F-4086-4D88-88A4-C21E183E115B}"/>
              </a:ext>
            </a:extLst>
          </p:cNvPr>
          <p:cNvSpPr>
            <a:spLocks noChangeArrowheads="1"/>
          </p:cNvSpPr>
          <p:nvPr/>
        </p:nvSpPr>
        <p:spPr bwMode="auto">
          <a:xfrm>
            <a:off x="4038600" y="838200"/>
            <a:ext cx="1752600" cy="8382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Rectangle 8">
            <a:extLst>
              <a:ext uri="{FF2B5EF4-FFF2-40B4-BE49-F238E27FC236}">
                <a16:creationId xmlns:a16="http://schemas.microsoft.com/office/drawing/2014/main" id="{5094CF2B-9708-4341-9490-8EA0A14CFCD0}"/>
              </a:ext>
            </a:extLst>
          </p:cNvPr>
          <p:cNvSpPr>
            <a:spLocks noChangeArrowheads="1"/>
          </p:cNvSpPr>
          <p:nvPr/>
        </p:nvSpPr>
        <p:spPr bwMode="auto">
          <a:xfrm>
            <a:off x="381000" y="3429000"/>
            <a:ext cx="1752600" cy="8382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Rectangle 9">
            <a:extLst>
              <a:ext uri="{FF2B5EF4-FFF2-40B4-BE49-F238E27FC236}">
                <a16:creationId xmlns:a16="http://schemas.microsoft.com/office/drawing/2014/main" id="{D3829C4D-FF35-4B1A-879B-9F2D33B6E6E8}"/>
              </a:ext>
            </a:extLst>
          </p:cNvPr>
          <p:cNvSpPr>
            <a:spLocks noChangeArrowheads="1"/>
          </p:cNvSpPr>
          <p:nvPr/>
        </p:nvSpPr>
        <p:spPr bwMode="auto">
          <a:xfrm>
            <a:off x="4343400" y="1981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10">
            <a:extLst>
              <a:ext uri="{FF2B5EF4-FFF2-40B4-BE49-F238E27FC236}">
                <a16:creationId xmlns:a16="http://schemas.microsoft.com/office/drawing/2014/main" id="{AD384874-EA90-4C95-A6AD-783077672A7D}"/>
              </a:ext>
            </a:extLst>
          </p:cNvPr>
          <p:cNvSpPr>
            <a:spLocks noChangeArrowheads="1"/>
          </p:cNvSpPr>
          <p:nvPr/>
        </p:nvSpPr>
        <p:spPr bwMode="auto">
          <a:xfrm>
            <a:off x="7315200" y="45720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Rectangle 11">
            <a:extLst>
              <a:ext uri="{FF2B5EF4-FFF2-40B4-BE49-F238E27FC236}">
                <a16:creationId xmlns:a16="http://schemas.microsoft.com/office/drawing/2014/main" id="{C4ADEB5A-A0E6-4D42-A2E4-FDCD9A9EA35F}"/>
              </a:ext>
            </a:extLst>
          </p:cNvPr>
          <p:cNvSpPr>
            <a:spLocks noChangeArrowheads="1"/>
          </p:cNvSpPr>
          <p:nvPr/>
        </p:nvSpPr>
        <p:spPr bwMode="auto">
          <a:xfrm>
            <a:off x="7086600" y="16002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Rectangle 12">
            <a:extLst>
              <a:ext uri="{FF2B5EF4-FFF2-40B4-BE49-F238E27FC236}">
                <a16:creationId xmlns:a16="http://schemas.microsoft.com/office/drawing/2014/main" id="{0CF167C4-D590-4709-B192-CBE60F4460D9}"/>
              </a:ext>
            </a:extLst>
          </p:cNvPr>
          <p:cNvSpPr>
            <a:spLocks noChangeArrowheads="1"/>
          </p:cNvSpPr>
          <p:nvPr/>
        </p:nvSpPr>
        <p:spPr bwMode="auto">
          <a:xfrm>
            <a:off x="5943600" y="57150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Rectangle 13">
            <a:extLst>
              <a:ext uri="{FF2B5EF4-FFF2-40B4-BE49-F238E27FC236}">
                <a16:creationId xmlns:a16="http://schemas.microsoft.com/office/drawing/2014/main" id="{D13049FE-41DB-4517-B69F-F49389C5B07B}"/>
              </a:ext>
            </a:extLst>
          </p:cNvPr>
          <p:cNvSpPr>
            <a:spLocks noChangeArrowheads="1"/>
          </p:cNvSpPr>
          <p:nvPr/>
        </p:nvSpPr>
        <p:spPr bwMode="auto">
          <a:xfrm>
            <a:off x="457200" y="52578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Text Box 14">
            <a:extLst>
              <a:ext uri="{FF2B5EF4-FFF2-40B4-BE49-F238E27FC236}">
                <a16:creationId xmlns:a16="http://schemas.microsoft.com/office/drawing/2014/main" id="{ED664A30-D933-48F8-88B0-68430F87FCD8}"/>
              </a:ext>
            </a:extLst>
          </p:cNvPr>
          <p:cNvSpPr txBox="1">
            <a:spLocks noChangeArrowheads="1"/>
          </p:cNvSpPr>
          <p:nvPr/>
        </p:nvSpPr>
        <p:spPr bwMode="auto">
          <a:xfrm>
            <a:off x="6019800" y="59436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Streamflow</a:t>
            </a:r>
          </a:p>
        </p:txBody>
      </p:sp>
      <p:sp>
        <p:nvSpPr>
          <p:cNvPr id="6159" name="Text Box 15">
            <a:extLst>
              <a:ext uri="{FF2B5EF4-FFF2-40B4-BE49-F238E27FC236}">
                <a16:creationId xmlns:a16="http://schemas.microsoft.com/office/drawing/2014/main" id="{E26AD681-628D-4DC7-88F3-A9A5D959FD68}"/>
              </a:ext>
            </a:extLst>
          </p:cNvPr>
          <p:cNvSpPr txBox="1">
            <a:spLocks noChangeArrowheads="1"/>
          </p:cNvSpPr>
          <p:nvPr/>
        </p:nvSpPr>
        <p:spPr bwMode="auto">
          <a:xfrm>
            <a:off x="7467600" y="4570413"/>
            <a:ext cx="152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Soil Moisture And Groundwater</a:t>
            </a:r>
          </a:p>
        </p:txBody>
      </p:sp>
      <p:sp>
        <p:nvSpPr>
          <p:cNvPr id="6160" name="Text Box 16">
            <a:extLst>
              <a:ext uri="{FF2B5EF4-FFF2-40B4-BE49-F238E27FC236}">
                <a16:creationId xmlns:a16="http://schemas.microsoft.com/office/drawing/2014/main" id="{6857B7AD-BC33-42A6-800A-4B847B0448A1}"/>
              </a:ext>
            </a:extLst>
          </p:cNvPr>
          <p:cNvSpPr txBox="1">
            <a:spLocks noChangeArrowheads="1"/>
          </p:cNvSpPr>
          <p:nvPr/>
        </p:nvSpPr>
        <p:spPr bwMode="auto">
          <a:xfrm>
            <a:off x="5410200" y="34290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Mountain Snowpack</a:t>
            </a:r>
          </a:p>
        </p:txBody>
      </p:sp>
      <p:sp>
        <p:nvSpPr>
          <p:cNvPr id="6161" name="Text Box 17">
            <a:extLst>
              <a:ext uri="{FF2B5EF4-FFF2-40B4-BE49-F238E27FC236}">
                <a16:creationId xmlns:a16="http://schemas.microsoft.com/office/drawing/2014/main" id="{FB994429-1836-459A-8E12-C04F580E52A1}"/>
              </a:ext>
            </a:extLst>
          </p:cNvPr>
          <p:cNvSpPr txBox="1">
            <a:spLocks noChangeArrowheads="1"/>
          </p:cNvSpPr>
          <p:nvPr/>
        </p:nvSpPr>
        <p:spPr bwMode="auto">
          <a:xfrm>
            <a:off x="7239000" y="1828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Precipitation</a:t>
            </a:r>
          </a:p>
        </p:txBody>
      </p:sp>
      <p:sp>
        <p:nvSpPr>
          <p:cNvPr id="6162" name="Text Box 18">
            <a:extLst>
              <a:ext uri="{FF2B5EF4-FFF2-40B4-BE49-F238E27FC236}">
                <a16:creationId xmlns:a16="http://schemas.microsoft.com/office/drawing/2014/main" id="{8EDE5F86-410D-48E0-AF76-646599E8A06F}"/>
              </a:ext>
            </a:extLst>
          </p:cNvPr>
          <p:cNvSpPr txBox="1">
            <a:spLocks noChangeArrowheads="1"/>
          </p:cNvSpPr>
          <p:nvPr/>
        </p:nvSpPr>
        <p:spPr bwMode="auto">
          <a:xfrm>
            <a:off x="4419600" y="2209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Air Temp.</a:t>
            </a:r>
          </a:p>
        </p:txBody>
      </p:sp>
      <p:sp>
        <p:nvSpPr>
          <p:cNvPr id="6163" name="Text Box 19">
            <a:extLst>
              <a:ext uri="{FF2B5EF4-FFF2-40B4-BE49-F238E27FC236}">
                <a16:creationId xmlns:a16="http://schemas.microsoft.com/office/drawing/2014/main" id="{6967BE99-2B77-4C0A-B0C3-218C82EFAA3E}"/>
              </a:ext>
            </a:extLst>
          </p:cNvPr>
          <p:cNvSpPr txBox="1">
            <a:spLocks noChangeArrowheads="1"/>
          </p:cNvSpPr>
          <p:nvPr/>
        </p:nvSpPr>
        <p:spPr bwMode="auto">
          <a:xfrm>
            <a:off x="533400" y="37338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Evaporation</a:t>
            </a:r>
          </a:p>
        </p:txBody>
      </p:sp>
      <p:sp>
        <p:nvSpPr>
          <p:cNvPr id="6164" name="Text Box 20">
            <a:extLst>
              <a:ext uri="{FF2B5EF4-FFF2-40B4-BE49-F238E27FC236}">
                <a16:creationId xmlns:a16="http://schemas.microsoft.com/office/drawing/2014/main" id="{B39365AA-C02B-43A7-8CC3-5D411F3214B5}"/>
              </a:ext>
            </a:extLst>
          </p:cNvPr>
          <p:cNvSpPr txBox="1">
            <a:spLocks noChangeArrowheads="1"/>
          </p:cNvSpPr>
          <p:nvPr/>
        </p:nvSpPr>
        <p:spPr bwMode="auto">
          <a:xfrm>
            <a:off x="4191000" y="9144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Solar Radiation</a:t>
            </a:r>
          </a:p>
        </p:txBody>
      </p:sp>
      <p:sp>
        <p:nvSpPr>
          <p:cNvPr id="6165" name="Text Box 21">
            <a:extLst>
              <a:ext uri="{FF2B5EF4-FFF2-40B4-BE49-F238E27FC236}">
                <a16:creationId xmlns:a16="http://schemas.microsoft.com/office/drawing/2014/main" id="{364BFAAA-C8C8-4E06-B8C0-F14894B8B69E}"/>
              </a:ext>
            </a:extLst>
          </p:cNvPr>
          <p:cNvSpPr txBox="1">
            <a:spLocks noChangeArrowheads="1"/>
          </p:cNvSpPr>
          <p:nvPr/>
        </p:nvSpPr>
        <p:spPr bwMode="auto">
          <a:xfrm>
            <a:off x="609600" y="5486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600">
                <a:latin typeface="Tahoma" panose="020B0604030504040204" pitchFamily="34" charset="0"/>
              </a:rPr>
              <a:t>Salinity</a:t>
            </a:r>
          </a:p>
        </p:txBody>
      </p:sp>
      <p:sp>
        <p:nvSpPr>
          <p:cNvPr id="6166" name="Line 22">
            <a:extLst>
              <a:ext uri="{FF2B5EF4-FFF2-40B4-BE49-F238E27FC236}">
                <a16:creationId xmlns:a16="http://schemas.microsoft.com/office/drawing/2014/main" id="{12F1A776-8518-46B1-8EE1-6E7E3ADBCAF6}"/>
              </a:ext>
            </a:extLst>
          </p:cNvPr>
          <p:cNvSpPr>
            <a:spLocks noChangeShapeType="1"/>
          </p:cNvSpPr>
          <p:nvPr/>
        </p:nvSpPr>
        <p:spPr bwMode="auto">
          <a:xfrm flipH="1">
            <a:off x="3810000" y="58674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7" name="Line 23">
            <a:extLst>
              <a:ext uri="{FF2B5EF4-FFF2-40B4-BE49-F238E27FC236}">
                <a16:creationId xmlns:a16="http://schemas.microsoft.com/office/drawing/2014/main" id="{8370092D-0A2E-4842-8C0F-47B33204FE7D}"/>
              </a:ext>
            </a:extLst>
          </p:cNvPr>
          <p:cNvSpPr>
            <a:spLocks noChangeShapeType="1"/>
          </p:cNvSpPr>
          <p:nvPr/>
        </p:nvSpPr>
        <p:spPr bwMode="auto">
          <a:xfrm flipH="1">
            <a:off x="2209800" y="56388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8" name="Line 24">
            <a:extLst>
              <a:ext uri="{FF2B5EF4-FFF2-40B4-BE49-F238E27FC236}">
                <a16:creationId xmlns:a16="http://schemas.microsoft.com/office/drawing/2014/main" id="{D0CF7ABB-5FEC-465E-895F-1078E4EEB776}"/>
              </a:ext>
            </a:extLst>
          </p:cNvPr>
          <p:cNvSpPr>
            <a:spLocks noChangeShapeType="1"/>
          </p:cNvSpPr>
          <p:nvPr/>
        </p:nvSpPr>
        <p:spPr bwMode="auto">
          <a:xfrm flipV="1">
            <a:off x="1219200" y="42672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9" name="Line 25">
            <a:extLst>
              <a:ext uri="{FF2B5EF4-FFF2-40B4-BE49-F238E27FC236}">
                <a16:creationId xmlns:a16="http://schemas.microsoft.com/office/drawing/2014/main" id="{F74109FA-C1FC-4D2D-9137-042D945FE76D}"/>
              </a:ext>
            </a:extLst>
          </p:cNvPr>
          <p:cNvSpPr>
            <a:spLocks noChangeShapeType="1"/>
          </p:cNvSpPr>
          <p:nvPr/>
        </p:nvSpPr>
        <p:spPr bwMode="auto">
          <a:xfrm>
            <a:off x="2133600" y="3810000"/>
            <a:ext cx="10668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0" name="Line 26">
            <a:extLst>
              <a:ext uri="{FF2B5EF4-FFF2-40B4-BE49-F238E27FC236}">
                <a16:creationId xmlns:a16="http://schemas.microsoft.com/office/drawing/2014/main" id="{2F72605B-2D5A-469B-99F7-C75C79AB06B5}"/>
              </a:ext>
            </a:extLst>
          </p:cNvPr>
          <p:cNvSpPr>
            <a:spLocks noChangeShapeType="1"/>
          </p:cNvSpPr>
          <p:nvPr/>
        </p:nvSpPr>
        <p:spPr bwMode="auto">
          <a:xfrm flipH="1">
            <a:off x="1600200" y="1371600"/>
            <a:ext cx="24384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1" name="Line 27">
            <a:extLst>
              <a:ext uri="{FF2B5EF4-FFF2-40B4-BE49-F238E27FC236}">
                <a16:creationId xmlns:a16="http://schemas.microsoft.com/office/drawing/2014/main" id="{E37577B7-383B-4B68-A8D6-06E1C6136B15}"/>
              </a:ext>
            </a:extLst>
          </p:cNvPr>
          <p:cNvSpPr>
            <a:spLocks noChangeShapeType="1"/>
          </p:cNvSpPr>
          <p:nvPr/>
        </p:nvSpPr>
        <p:spPr bwMode="auto">
          <a:xfrm>
            <a:off x="5029200" y="1676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2" name="Line 28">
            <a:extLst>
              <a:ext uri="{FF2B5EF4-FFF2-40B4-BE49-F238E27FC236}">
                <a16:creationId xmlns:a16="http://schemas.microsoft.com/office/drawing/2014/main" id="{0CB60926-CD9C-4215-8604-C1F730E11D00}"/>
              </a:ext>
            </a:extLst>
          </p:cNvPr>
          <p:cNvSpPr>
            <a:spLocks noChangeShapeType="1"/>
          </p:cNvSpPr>
          <p:nvPr/>
        </p:nvSpPr>
        <p:spPr bwMode="auto">
          <a:xfrm>
            <a:off x="1143000" y="2590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Line 29">
            <a:extLst>
              <a:ext uri="{FF2B5EF4-FFF2-40B4-BE49-F238E27FC236}">
                <a16:creationId xmlns:a16="http://schemas.microsoft.com/office/drawing/2014/main" id="{D9B75553-A740-48BE-B403-4AB7691E29A2}"/>
              </a:ext>
            </a:extLst>
          </p:cNvPr>
          <p:cNvSpPr>
            <a:spLocks noChangeShapeType="1"/>
          </p:cNvSpPr>
          <p:nvPr/>
        </p:nvSpPr>
        <p:spPr bwMode="auto">
          <a:xfrm flipH="1">
            <a:off x="2133600" y="2590800"/>
            <a:ext cx="2209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Line 30">
            <a:extLst>
              <a:ext uri="{FF2B5EF4-FFF2-40B4-BE49-F238E27FC236}">
                <a16:creationId xmlns:a16="http://schemas.microsoft.com/office/drawing/2014/main" id="{6D0EC4F8-E02E-42F4-91C2-3EF515ECE9F1}"/>
              </a:ext>
            </a:extLst>
          </p:cNvPr>
          <p:cNvSpPr>
            <a:spLocks noChangeShapeType="1"/>
          </p:cNvSpPr>
          <p:nvPr/>
        </p:nvSpPr>
        <p:spPr bwMode="auto">
          <a:xfrm>
            <a:off x="5943600" y="281940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Line 31">
            <a:extLst>
              <a:ext uri="{FF2B5EF4-FFF2-40B4-BE49-F238E27FC236}">
                <a16:creationId xmlns:a16="http://schemas.microsoft.com/office/drawing/2014/main" id="{65AC4094-A13D-4063-BAEB-93B7997C0A23}"/>
              </a:ext>
            </a:extLst>
          </p:cNvPr>
          <p:cNvSpPr>
            <a:spLocks noChangeShapeType="1"/>
          </p:cNvSpPr>
          <p:nvPr/>
        </p:nvSpPr>
        <p:spPr bwMode="auto">
          <a:xfrm flipH="1">
            <a:off x="6858000" y="2438400"/>
            <a:ext cx="304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6" name="Line 32">
            <a:extLst>
              <a:ext uri="{FF2B5EF4-FFF2-40B4-BE49-F238E27FC236}">
                <a16:creationId xmlns:a16="http://schemas.microsoft.com/office/drawing/2014/main" id="{2395704E-0366-4499-BAB8-06772FFFDBC2}"/>
              </a:ext>
            </a:extLst>
          </p:cNvPr>
          <p:cNvSpPr>
            <a:spLocks noChangeShapeType="1"/>
          </p:cNvSpPr>
          <p:nvPr/>
        </p:nvSpPr>
        <p:spPr bwMode="auto">
          <a:xfrm>
            <a:off x="8610600" y="2438400"/>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7" name="Line 33">
            <a:extLst>
              <a:ext uri="{FF2B5EF4-FFF2-40B4-BE49-F238E27FC236}">
                <a16:creationId xmlns:a16="http://schemas.microsoft.com/office/drawing/2014/main" id="{4A8955BE-34E8-49E2-AE7D-A0C8387E701B}"/>
              </a:ext>
            </a:extLst>
          </p:cNvPr>
          <p:cNvSpPr>
            <a:spLocks noChangeShapeType="1"/>
          </p:cNvSpPr>
          <p:nvPr/>
        </p:nvSpPr>
        <p:spPr bwMode="auto">
          <a:xfrm flipH="1">
            <a:off x="7086600" y="2438400"/>
            <a:ext cx="304800" cy="3276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8" name="Line 34">
            <a:extLst>
              <a:ext uri="{FF2B5EF4-FFF2-40B4-BE49-F238E27FC236}">
                <a16:creationId xmlns:a16="http://schemas.microsoft.com/office/drawing/2014/main" id="{6C0F6E4F-6370-4838-A8C3-70B64F744BD0}"/>
              </a:ext>
            </a:extLst>
          </p:cNvPr>
          <p:cNvSpPr>
            <a:spLocks noChangeShapeType="1"/>
          </p:cNvSpPr>
          <p:nvPr/>
        </p:nvSpPr>
        <p:spPr bwMode="auto">
          <a:xfrm flipH="1">
            <a:off x="7391400" y="54102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9" name="Line 35">
            <a:extLst>
              <a:ext uri="{FF2B5EF4-FFF2-40B4-BE49-F238E27FC236}">
                <a16:creationId xmlns:a16="http://schemas.microsoft.com/office/drawing/2014/main" id="{915A4980-8B21-420F-8CBD-D7018587E426}"/>
              </a:ext>
            </a:extLst>
          </p:cNvPr>
          <p:cNvSpPr>
            <a:spLocks noChangeShapeType="1"/>
          </p:cNvSpPr>
          <p:nvPr/>
        </p:nvSpPr>
        <p:spPr bwMode="auto">
          <a:xfrm flipH="1">
            <a:off x="3810000" y="6629400"/>
            <a:ext cx="464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0" name="Line 36">
            <a:extLst>
              <a:ext uri="{FF2B5EF4-FFF2-40B4-BE49-F238E27FC236}">
                <a16:creationId xmlns:a16="http://schemas.microsoft.com/office/drawing/2014/main" id="{EDD564B3-F38E-4CB0-BB14-31E834A30424}"/>
              </a:ext>
            </a:extLst>
          </p:cNvPr>
          <p:cNvSpPr>
            <a:spLocks noChangeShapeType="1"/>
          </p:cNvSpPr>
          <p:nvPr/>
        </p:nvSpPr>
        <p:spPr bwMode="auto">
          <a:xfrm flipV="1">
            <a:off x="3810000" y="6096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1" name="Line 37">
            <a:extLst>
              <a:ext uri="{FF2B5EF4-FFF2-40B4-BE49-F238E27FC236}">
                <a16:creationId xmlns:a16="http://schemas.microsoft.com/office/drawing/2014/main" id="{B7E53097-D631-402F-9CC7-5A75941019B9}"/>
              </a:ext>
            </a:extLst>
          </p:cNvPr>
          <p:cNvSpPr>
            <a:spLocks noChangeShapeType="1"/>
          </p:cNvSpPr>
          <p:nvPr/>
        </p:nvSpPr>
        <p:spPr bwMode="auto">
          <a:xfrm flipV="1">
            <a:off x="8458200" y="5410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4" name="Line 40">
            <a:extLst>
              <a:ext uri="{FF2B5EF4-FFF2-40B4-BE49-F238E27FC236}">
                <a16:creationId xmlns:a16="http://schemas.microsoft.com/office/drawing/2014/main" id="{2138B359-B627-4155-B58B-423E862BE8B9}"/>
              </a:ext>
            </a:extLst>
          </p:cNvPr>
          <p:cNvSpPr>
            <a:spLocks noChangeShapeType="1"/>
          </p:cNvSpPr>
          <p:nvPr/>
        </p:nvSpPr>
        <p:spPr bwMode="auto">
          <a:xfrm>
            <a:off x="6629400" y="4114800"/>
            <a:ext cx="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 name="Line 41">
            <a:extLst>
              <a:ext uri="{FF2B5EF4-FFF2-40B4-BE49-F238E27FC236}">
                <a16:creationId xmlns:a16="http://schemas.microsoft.com/office/drawing/2014/main" id="{C5A977DD-E5E0-446D-BEEA-9CED01A3899D}"/>
              </a:ext>
            </a:extLst>
          </p:cNvPr>
          <p:cNvSpPr>
            <a:spLocks noChangeShapeType="1"/>
          </p:cNvSpPr>
          <p:nvPr/>
        </p:nvSpPr>
        <p:spPr bwMode="auto">
          <a:xfrm>
            <a:off x="5791200" y="990600"/>
            <a:ext cx="83820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6" name="Line 42">
            <a:extLst>
              <a:ext uri="{FF2B5EF4-FFF2-40B4-BE49-F238E27FC236}">
                <a16:creationId xmlns:a16="http://schemas.microsoft.com/office/drawing/2014/main" id="{7E4BB8B7-4340-4BB4-9FBD-194B9015A244}"/>
              </a:ext>
            </a:extLst>
          </p:cNvPr>
          <p:cNvSpPr>
            <a:spLocks noChangeShapeType="1"/>
          </p:cNvSpPr>
          <p:nvPr/>
        </p:nvSpPr>
        <p:spPr bwMode="auto">
          <a:xfrm>
            <a:off x="7010400" y="36576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7" name="Line 43">
            <a:extLst>
              <a:ext uri="{FF2B5EF4-FFF2-40B4-BE49-F238E27FC236}">
                <a16:creationId xmlns:a16="http://schemas.microsoft.com/office/drawing/2014/main" id="{DFFD95DE-69C9-49FB-95D1-F9F6E72C423B}"/>
              </a:ext>
            </a:extLst>
          </p:cNvPr>
          <p:cNvSpPr>
            <a:spLocks noChangeShapeType="1"/>
          </p:cNvSpPr>
          <p:nvPr/>
        </p:nvSpPr>
        <p:spPr bwMode="auto">
          <a:xfrm>
            <a:off x="7924800" y="36576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8" name="Line 44">
            <a:extLst>
              <a:ext uri="{FF2B5EF4-FFF2-40B4-BE49-F238E27FC236}">
                <a16:creationId xmlns:a16="http://schemas.microsoft.com/office/drawing/2014/main" id="{F79BC794-7BB5-4C2F-AFEE-5848AFA167CB}"/>
              </a:ext>
            </a:extLst>
          </p:cNvPr>
          <p:cNvSpPr>
            <a:spLocks noChangeShapeType="1"/>
          </p:cNvSpPr>
          <p:nvPr/>
        </p:nvSpPr>
        <p:spPr bwMode="auto">
          <a:xfrm flipH="1">
            <a:off x="6934200" y="2438400"/>
            <a:ext cx="38100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9" name="Line 45">
            <a:extLst>
              <a:ext uri="{FF2B5EF4-FFF2-40B4-BE49-F238E27FC236}">
                <a16:creationId xmlns:a16="http://schemas.microsoft.com/office/drawing/2014/main" id="{DD3AB90C-AF08-4FE9-AB5E-D75E5ED60560}"/>
              </a:ext>
            </a:extLst>
          </p:cNvPr>
          <p:cNvSpPr>
            <a:spLocks noChangeShapeType="1"/>
          </p:cNvSpPr>
          <p:nvPr/>
        </p:nvSpPr>
        <p:spPr bwMode="auto">
          <a:xfrm flipH="1">
            <a:off x="3810000" y="5181600"/>
            <a:ext cx="3124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94" name="Group 50">
            <a:extLst>
              <a:ext uri="{FF2B5EF4-FFF2-40B4-BE49-F238E27FC236}">
                <a16:creationId xmlns:a16="http://schemas.microsoft.com/office/drawing/2014/main" id="{574E91C9-C7E3-4206-9491-1BD04B5D2016}"/>
              </a:ext>
            </a:extLst>
          </p:cNvPr>
          <p:cNvGrpSpPr>
            <a:grpSpLocks/>
          </p:cNvGrpSpPr>
          <p:nvPr/>
        </p:nvGrpSpPr>
        <p:grpSpPr bwMode="auto">
          <a:xfrm>
            <a:off x="3475038" y="4271963"/>
            <a:ext cx="2324100" cy="1217612"/>
            <a:chOff x="2189" y="2691"/>
            <a:chExt cx="1464" cy="767"/>
          </a:xfrm>
        </p:grpSpPr>
        <p:sp>
          <p:nvSpPr>
            <p:cNvPr id="6190" name="Rectangle 46">
              <a:extLst>
                <a:ext uri="{FF2B5EF4-FFF2-40B4-BE49-F238E27FC236}">
                  <a16:creationId xmlns:a16="http://schemas.microsoft.com/office/drawing/2014/main" id="{A7B02191-A9AF-4CDB-9D20-DF4DBA100ADA}"/>
                </a:ext>
              </a:extLst>
            </p:cNvPr>
            <p:cNvSpPr>
              <a:spLocks noChangeArrowheads="1"/>
            </p:cNvSpPr>
            <p:nvPr/>
          </p:nvSpPr>
          <p:spPr bwMode="auto">
            <a:xfrm>
              <a:off x="2748" y="2691"/>
              <a:ext cx="905" cy="5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GSL Level  Volume Area</a:t>
              </a:r>
            </a:p>
          </p:txBody>
        </p:sp>
        <p:sp>
          <p:nvSpPr>
            <p:cNvPr id="6192" name="Line 48">
              <a:extLst>
                <a:ext uri="{FF2B5EF4-FFF2-40B4-BE49-F238E27FC236}">
                  <a16:creationId xmlns:a16="http://schemas.microsoft.com/office/drawing/2014/main" id="{27DDAB94-95B8-4DFB-8B2C-80D3B1E796FF}"/>
                </a:ext>
              </a:extLst>
            </p:cNvPr>
            <p:cNvSpPr>
              <a:spLocks noChangeShapeType="1"/>
            </p:cNvSpPr>
            <p:nvPr/>
          </p:nvSpPr>
          <p:spPr bwMode="auto">
            <a:xfrm flipH="1">
              <a:off x="2399" y="2924"/>
              <a:ext cx="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3" name="Line 49">
              <a:extLst>
                <a:ext uri="{FF2B5EF4-FFF2-40B4-BE49-F238E27FC236}">
                  <a16:creationId xmlns:a16="http://schemas.microsoft.com/office/drawing/2014/main" id="{1675103B-4B01-4026-8D43-71518A3A5A44}"/>
                </a:ext>
              </a:extLst>
            </p:cNvPr>
            <p:cNvSpPr>
              <a:spLocks noChangeShapeType="1"/>
            </p:cNvSpPr>
            <p:nvPr/>
          </p:nvSpPr>
          <p:spPr bwMode="auto">
            <a:xfrm flipH="1">
              <a:off x="2189" y="2931"/>
              <a:ext cx="211" cy="5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9" name="Picture 9">
            <a:extLst>
              <a:ext uri="{FF2B5EF4-FFF2-40B4-BE49-F238E27FC236}">
                <a16:creationId xmlns:a16="http://schemas.microsoft.com/office/drawing/2014/main" id="{DF5DDB43-8899-46F4-B2FD-5A9A70E86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75" y="168275"/>
            <a:ext cx="6030913"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Text Box 3">
            <a:extLst>
              <a:ext uri="{FF2B5EF4-FFF2-40B4-BE49-F238E27FC236}">
                <a16:creationId xmlns:a16="http://schemas.microsoft.com/office/drawing/2014/main" id="{BDCA8B83-45D0-419B-BAF8-8BF9D74A5D79}"/>
              </a:ext>
            </a:extLst>
          </p:cNvPr>
          <p:cNvSpPr txBox="1">
            <a:spLocks noChangeArrowheads="1"/>
          </p:cNvSpPr>
          <p:nvPr/>
        </p:nvSpPr>
        <p:spPr bwMode="auto">
          <a:xfrm>
            <a:off x="177800" y="2819400"/>
            <a:ext cx="20351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3200"/>
              <a:t>Data</a:t>
            </a:r>
          </a:p>
        </p:txBody>
      </p:sp>
      <p:sp>
        <p:nvSpPr>
          <p:cNvPr id="76804" name="AutoShape 4">
            <a:extLst>
              <a:ext uri="{FF2B5EF4-FFF2-40B4-BE49-F238E27FC236}">
                <a16:creationId xmlns:a16="http://schemas.microsoft.com/office/drawing/2014/main" id="{FC488998-97A4-4A30-8395-F8DE21F8DF0E}"/>
              </a:ext>
            </a:extLst>
          </p:cNvPr>
          <p:cNvSpPr>
            <a:spLocks/>
          </p:cNvSpPr>
          <p:nvPr/>
        </p:nvSpPr>
        <p:spPr bwMode="auto">
          <a:xfrm>
            <a:off x="284163" y="403225"/>
            <a:ext cx="1828800" cy="800100"/>
          </a:xfrm>
          <a:prstGeom prst="borderCallout2">
            <a:avLst>
              <a:gd name="adj1" fmla="val 14287"/>
              <a:gd name="adj2" fmla="val 104167"/>
              <a:gd name="adj3" fmla="val 14287"/>
              <a:gd name="adj4" fmla="val 226301"/>
              <a:gd name="adj5" fmla="val 287102"/>
              <a:gd name="adj6" fmla="val 262153"/>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en-US" sz="1400">
                <a:latin typeface="Tahoma" panose="020B0604030504040204" pitchFamily="34" charset="0"/>
              </a:rPr>
              <a:t>Corrine, Bear River</a:t>
            </a:r>
          </a:p>
          <a:p>
            <a:pPr algn="ctr" eaLnBrk="0" hangingPunct="0"/>
            <a:r>
              <a:rPr lang="en-US" altLang="en-US" sz="1400">
                <a:latin typeface="Tahoma" panose="020B0604030504040204" pitchFamily="34" charset="0"/>
              </a:rPr>
              <a:t>Drainage area 18,205 km</a:t>
            </a:r>
            <a:r>
              <a:rPr lang="en-US" altLang="en-US" sz="1400" baseline="30000">
                <a:latin typeface="Tahoma" panose="020B0604030504040204" pitchFamily="34" charset="0"/>
              </a:rPr>
              <a:t>2</a:t>
            </a:r>
          </a:p>
        </p:txBody>
      </p:sp>
      <p:sp>
        <p:nvSpPr>
          <p:cNvPr id="76805" name="AutoShape 5">
            <a:extLst>
              <a:ext uri="{FF2B5EF4-FFF2-40B4-BE49-F238E27FC236}">
                <a16:creationId xmlns:a16="http://schemas.microsoft.com/office/drawing/2014/main" id="{FD378E84-6FD2-4B38-891C-27EBCC4CD177}"/>
              </a:ext>
            </a:extLst>
          </p:cNvPr>
          <p:cNvSpPr>
            <a:spLocks/>
          </p:cNvSpPr>
          <p:nvPr/>
        </p:nvSpPr>
        <p:spPr bwMode="auto">
          <a:xfrm>
            <a:off x="0" y="5257800"/>
            <a:ext cx="2286000" cy="800100"/>
          </a:xfrm>
          <a:prstGeom prst="borderCallout2">
            <a:avLst>
              <a:gd name="adj1" fmla="val 14287"/>
              <a:gd name="adj2" fmla="val 103333"/>
              <a:gd name="adj3" fmla="val 14287"/>
              <a:gd name="adj4" fmla="val 161806"/>
              <a:gd name="adj5" fmla="val -241667"/>
              <a:gd name="adj6" fmla="val 222569"/>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en-US" sz="1400">
                <a:latin typeface="Tahoma" panose="020B0604030504040204" pitchFamily="34" charset="0"/>
              </a:rPr>
              <a:t>Plain City, Weber River </a:t>
            </a:r>
          </a:p>
          <a:p>
            <a:pPr algn="ctr" eaLnBrk="0" hangingPunct="0"/>
            <a:r>
              <a:rPr lang="en-US" altLang="en-US" sz="1400">
                <a:latin typeface="Tahoma" panose="020B0604030504040204" pitchFamily="34" charset="0"/>
              </a:rPr>
              <a:t>Drainage area 5,390 km</a:t>
            </a:r>
            <a:r>
              <a:rPr lang="en-US" altLang="en-US" sz="1400" baseline="30000">
                <a:latin typeface="Tahoma" panose="020B0604030504040204" pitchFamily="34" charset="0"/>
              </a:rPr>
              <a:t>2</a:t>
            </a:r>
          </a:p>
        </p:txBody>
      </p:sp>
      <p:sp>
        <p:nvSpPr>
          <p:cNvPr id="76806" name="AutoShape 6">
            <a:extLst>
              <a:ext uri="{FF2B5EF4-FFF2-40B4-BE49-F238E27FC236}">
                <a16:creationId xmlns:a16="http://schemas.microsoft.com/office/drawing/2014/main" id="{1C5D3E67-0C40-4FE8-8C52-D0FBB3195B2C}"/>
              </a:ext>
            </a:extLst>
          </p:cNvPr>
          <p:cNvSpPr>
            <a:spLocks/>
          </p:cNvSpPr>
          <p:nvPr/>
        </p:nvSpPr>
        <p:spPr bwMode="auto">
          <a:xfrm>
            <a:off x="7086600" y="228600"/>
            <a:ext cx="1752600" cy="914400"/>
          </a:xfrm>
          <a:prstGeom prst="borderCallout2">
            <a:avLst>
              <a:gd name="adj1" fmla="val 12500"/>
              <a:gd name="adj2" fmla="val -4347"/>
              <a:gd name="adj3" fmla="val 12500"/>
              <a:gd name="adj4" fmla="val -51269"/>
              <a:gd name="adj5" fmla="val 451389"/>
              <a:gd name="adj6" fmla="val -10018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en-US" sz="1400">
                <a:latin typeface="Tahoma" panose="020B0604030504040204" pitchFamily="34" charset="0"/>
              </a:rPr>
              <a:t>SLC, Jordan/Provo River Drainage area 8,904 km</a:t>
            </a:r>
            <a:r>
              <a:rPr lang="en-US" altLang="en-US" sz="1400" baseline="30000">
                <a:latin typeface="Tahoma" panose="020B0604030504040204" pitchFamily="34" charset="0"/>
              </a:rPr>
              <a:t>2</a:t>
            </a:r>
          </a:p>
        </p:txBody>
      </p:sp>
      <p:sp>
        <p:nvSpPr>
          <p:cNvPr id="76807" name="AutoShape 7">
            <a:extLst>
              <a:ext uri="{FF2B5EF4-FFF2-40B4-BE49-F238E27FC236}">
                <a16:creationId xmlns:a16="http://schemas.microsoft.com/office/drawing/2014/main" id="{D4C38E3F-D41F-4666-8073-5228541513F0}"/>
              </a:ext>
            </a:extLst>
          </p:cNvPr>
          <p:cNvSpPr>
            <a:spLocks/>
          </p:cNvSpPr>
          <p:nvPr/>
        </p:nvSpPr>
        <p:spPr bwMode="auto">
          <a:xfrm>
            <a:off x="7467600" y="3733800"/>
            <a:ext cx="1447800" cy="990600"/>
          </a:xfrm>
          <a:prstGeom prst="borderCallout2">
            <a:avLst>
              <a:gd name="adj1" fmla="val 11537"/>
              <a:gd name="adj2" fmla="val -5264"/>
              <a:gd name="adj3" fmla="val 11537"/>
              <a:gd name="adj4" fmla="val -65023"/>
              <a:gd name="adj5" fmla="val 163782"/>
              <a:gd name="adj6" fmla="val -127194"/>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en-US" sz="1400">
                <a:latin typeface="Tahoma" panose="020B0604030504040204" pitchFamily="34" charset="0"/>
              </a:rPr>
              <a:t>Provo, Provo River Drainage area 1,743 km</a:t>
            </a:r>
            <a:r>
              <a:rPr lang="en-US" altLang="en-US" sz="1400" baseline="30000">
                <a:latin typeface="Tahoma" panose="020B0604030504040204" pitchFamily="34" charset="0"/>
              </a:rPr>
              <a:t>2</a:t>
            </a:r>
          </a:p>
        </p:txBody>
      </p:sp>
      <p:sp>
        <p:nvSpPr>
          <p:cNvPr id="76808" name="AutoShape 8">
            <a:extLst>
              <a:ext uri="{FF2B5EF4-FFF2-40B4-BE49-F238E27FC236}">
                <a16:creationId xmlns:a16="http://schemas.microsoft.com/office/drawing/2014/main" id="{F679AF9E-61BF-49D7-87D3-D785205A7B49}"/>
              </a:ext>
            </a:extLst>
          </p:cNvPr>
          <p:cNvSpPr>
            <a:spLocks/>
          </p:cNvSpPr>
          <p:nvPr/>
        </p:nvSpPr>
        <p:spPr bwMode="auto">
          <a:xfrm>
            <a:off x="2563813" y="5897563"/>
            <a:ext cx="1828800" cy="800100"/>
          </a:xfrm>
          <a:prstGeom prst="borderCallout2">
            <a:avLst>
              <a:gd name="adj1" fmla="val 14287"/>
              <a:gd name="adj2" fmla="val 104167"/>
              <a:gd name="adj3" fmla="val 14287"/>
              <a:gd name="adj4" fmla="val 140366"/>
              <a:gd name="adj5" fmla="val -14287"/>
              <a:gd name="adj6" fmla="val 17812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en-US" sz="1400">
                <a:latin typeface="Tahoma" panose="020B0604030504040204" pitchFamily="34" charset="0"/>
              </a:rPr>
              <a:t>Spanish, Jordan River Drainage area 1,689 km</a:t>
            </a:r>
            <a:r>
              <a:rPr lang="en-US" altLang="en-US" sz="1400" baseline="30000">
                <a:latin typeface="Tahoma" panose="020B0604030504040204" pitchFamily="34" charset="0"/>
              </a:rPr>
              <a:t>2</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3094</TotalTime>
  <Words>1189</Words>
  <Application>Microsoft Office PowerPoint</Application>
  <PresentationFormat>On-screen Show (4:3)</PresentationFormat>
  <Paragraphs>177</Paragraphs>
  <Slides>25</Slides>
  <Notes>1</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8" baseType="lpstr">
      <vt:lpstr>Arial</vt:lpstr>
      <vt:lpstr>Times New Roman</vt:lpstr>
      <vt:lpstr>Wingdings</vt:lpstr>
      <vt:lpstr>Verdana</vt:lpstr>
      <vt:lpstr>Garamond</vt:lpstr>
      <vt:lpstr>SimSun</vt:lpstr>
      <vt:lpstr>Tahoma</vt:lpstr>
      <vt:lpstr>Symbol</vt:lpstr>
      <vt:lpstr>Arial Unicode MS</vt:lpstr>
      <vt:lpstr>Default Design</vt:lpstr>
      <vt:lpstr>Network</vt:lpstr>
      <vt:lpstr>Eclipse</vt:lpstr>
      <vt:lpstr>Microsoft Equation 3.0</vt:lpstr>
      <vt:lpstr>What makes the Great Salt Lake level go up and down ?</vt:lpstr>
      <vt:lpstr>Great Salt Lake Basin Hydrologic Observatory</vt:lpstr>
      <vt:lpstr>A microcosm for many "western" water issues </vt:lpstr>
      <vt:lpstr>Great Salt Lake</vt:lpstr>
      <vt:lpstr>Great Salt Lake Levels</vt:lpstr>
      <vt:lpstr>Level-Area-Volume Relationships</vt:lpstr>
      <vt:lpstr>Great Salt Lake Volumes</vt:lpstr>
      <vt:lpstr>Conceptual Model</vt:lpstr>
      <vt:lpstr>PowerPoint Presentation</vt:lpstr>
      <vt:lpstr>PowerPoint Presentation</vt:lpstr>
      <vt:lpstr>Spectral Analysis</vt:lpstr>
      <vt:lpstr>Annual Increase &amp; Decrease</vt:lpstr>
      <vt:lpstr>Annual streamflows</vt:lpstr>
      <vt:lpstr>Nov 1 - June 15 lake volume increase</vt:lpstr>
      <vt:lpstr>Bear River Basin Macro-Hydrology</vt:lpstr>
      <vt:lpstr>Bear River Basin Macro-Hydrology</vt:lpstr>
      <vt:lpstr>Great Salt Lake Evaporation from annual mass balance E = P+Q-V  </vt:lpstr>
      <vt:lpstr>Annual Evaporation Loss E/A</vt:lpstr>
      <vt:lpstr>Volume decrease versus E (annual)</vt:lpstr>
      <vt:lpstr>Role of salinity  (lake surface)</vt:lpstr>
      <vt:lpstr>Total Salt Load (Concentration x Volume)</vt:lpstr>
      <vt:lpstr>Evaporation vs Salinity</vt:lpstr>
      <vt:lpstr>Evaporation vs Temperature (Annual)</vt:lpstr>
      <vt:lpstr>Conclusions</vt:lpstr>
      <vt:lpstr>Future and Ongoing Work</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the Great Salt Lake level go up and down ?</dc:title>
  <dc:creator>Ibrahim Mohammed</dc:creator>
  <cp:lastModifiedBy>Levi Sanchez</cp:lastModifiedBy>
  <cp:revision>34</cp:revision>
  <dcterms:created xsi:type="dcterms:W3CDTF">2005-10-06T18:54:15Z</dcterms:created>
  <dcterms:modified xsi:type="dcterms:W3CDTF">2023-03-11T00:12:17Z</dcterms:modified>
</cp:coreProperties>
</file>