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1.xml" ContentType="application/vnd.openxmlformats-officedocument.themeOverride+xml"/>
  <Override PartName="/ppt/notesSlides/notesSlide15.xml" ContentType="application/vnd.openxmlformats-officedocument.presentationml.notesSlide+xml"/>
  <Override PartName="/ppt/theme/themeOverride2.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theme/themeOverride3.xml" ContentType="application/vnd.openxmlformats-officedocument.themeOverride+xml"/>
  <Override PartName="/ppt/charts/chart3.xml" ContentType="application/vnd.openxmlformats-officedocument.drawingml.chart+xml"/>
  <Override PartName="/ppt/theme/themeOverride4.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5" r:id="rId4"/>
  </p:sldMasterIdLst>
  <p:notesMasterIdLst>
    <p:notesMasterId r:id="rId68"/>
  </p:notesMasterIdLst>
  <p:handoutMasterIdLst>
    <p:handoutMasterId r:id="rId69"/>
  </p:handoutMasterIdLst>
  <p:sldIdLst>
    <p:sldId id="342" r:id="rId5"/>
    <p:sldId id="742" r:id="rId6"/>
    <p:sldId id="745" r:id="rId7"/>
    <p:sldId id="753" r:id="rId8"/>
    <p:sldId id="754" r:id="rId9"/>
    <p:sldId id="755" r:id="rId10"/>
    <p:sldId id="756" r:id="rId11"/>
    <p:sldId id="743" r:id="rId12"/>
    <p:sldId id="744" r:id="rId13"/>
    <p:sldId id="746" r:id="rId14"/>
    <p:sldId id="747" r:id="rId15"/>
    <p:sldId id="757" r:id="rId16"/>
    <p:sldId id="758" r:id="rId17"/>
    <p:sldId id="759" r:id="rId18"/>
    <p:sldId id="760" r:id="rId19"/>
    <p:sldId id="752" r:id="rId20"/>
    <p:sldId id="711" r:id="rId21"/>
    <p:sldId id="735" r:id="rId22"/>
    <p:sldId id="710" r:id="rId23"/>
    <p:sldId id="722" r:id="rId24"/>
    <p:sldId id="723" r:id="rId25"/>
    <p:sldId id="724" r:id="rId26"/>
    <p:sldId id="736" r:id="rId27"/>
    <p:sldId id="737" r:id="rId28"/>
    <p:sldId id="712" r:id="rId29"/>
    <p:sldId id="713" r:id="rId30"/>
    <p:sldId id="714" r:id="rId31"/>
    <p:sldId id="715" r:id="rId32"/>
    <p:sldId id="726" r:id="rId33"/>
    <p:sldId id="738" r:id="rId34"/>
    <p:sldId id="741" r:id="rId35"/>
    <p:sldId id="739" r:id="rId36"/>
    <p:sldId id="725" r:id="rId37"/>
    <p:sldId id="730" r:id="rId38"/>
    <p:sldId id="728" r:id="rId39"/>
    <p:sldId id="786" r:id="rId40"/>
    <p:sldId id="762" r:id="rId41"/>
    <p:sldId id="763" r:id="rId42"/>
    <p:sldId id="765" r:id="rId43"/>
    <p:sldId id="764" r:id="rId44"/>
    <p:sldId id="776" r:id="rId45"/>
    <p:sldId id="791" r:id="rId46"/>
    <p:sldId id="792" r:id="rId47"/>
    <p:sldId id="793" r:id="rId48"/>
    <p:sldId id="795" r:id="rId49"/>
    <p:sldId id="768" r:id="rId50"/>
    <p:sldId id="794" r:id="rId51"/>
    <p:sldId id="766" r:id="rId52"/>
    <p:sldId id="767" r:id="rId53"/>
    <p:sldId id="777" r:id="rId54"/>
    <p:sldId id="771" r:id="rId55"/>
    <p:sldId id="779" r:id="rId56"/>
    <p:sldId id="783" r:id="rId57"/>
    <p:sldId id="787" r:id="rId58"/>
    <p:sldId id="772" r:id="rId59"/>
    <p:sldId id="773" r:id="rId60"/>
    <p:sldId id="774" r:id="rId61"/>
    <p:sldId id="780" r:id="rId62"/>
    <p:sldId id="785" r:id="rId63"/>
    <p:sldId id="784" r:id="rId64"/>
    <p:sldId id="775" r:id="rId65"/>
    <p:sldId id="729" r:id="rId66"/>
    <p:sldId id="782" r:id="rId67"/>
  </p:sldIdLst>
  <p:sldSz cx="9144000" cy="6858000" type="screen4x3"/>
  <p:notesSz cx="7019925" cy="9305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F0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406" autoAdjust="0"/>
    <p:restoredTop sz="88815" autoAdjust="0"/>
  </p:normalViewPr>
  <p:slideViewPr>
    <p:cSldViewPr snapToGrid="0">
      <p:cViewPr varScale="1">
        <p:scale>
          <a:sx n="67" d="100"/>
          <a:sy n="67" d="100"/>
        </p:scale>
        <p:origin x="648" y="78"/>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dtarb\Dave\Projects\CUAHSI\HydroShare\Presentations\DataPreprocessingTime.xlsx"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file:///C:\Users\dtarb\Dave\Projects\ArmyParallel\TimingResults\TimingResults.xlsx" TargetMode="External"/><Relationship Id="rId1" Type="http://schemas.openxmlformats.org/officeDocument/2006/relationships/themeOverride" Target="../theme/themeOverride3.xml"/></Relationships>
</file>

<file path=ppt/charts/_rels/chart3.xml.rels><?xml version="1.0" encoding="UTF-8" standalone="yes"?>
<Relationships xmlns="http://schemas.openxmlformats.org/package/2006/relationships"><Relationship Id="rId2" Type="http://schemas.openxmlformats.org/officeDocument/2006/relationships/oleObject" Target="file:///C:\Users\dtarb\Dave\Projects\ArmyParallel\TimingResults\TimingResults.xlsx" TargetMode="External"/><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588942511218357"/>
          <c:y val="9.7819971538123315E-2"/>
          <c:w val="0.57111805047139508"/>
          <c:h val="0.79729603828141882"/>
        </c:manualLayout>
      </c:layout>
      <c:pieChart>
        <c:varyColors val="1"/>
        <c:ser>
          <c:idx val="0"/>
          <c:order val="0"/>
          <c:explosion val="4"/>
          <c:dPt>
            <c:idx val="0"/>
            <c:bubble3D val="0"/>
            <c:spPr>
              <a:solidFill>
                <a:srgbClr val="0000FF"/>
              </a:solidFill>
            </c:spPr>
          </c:dPt>
          <c:dPt>
            <c:idx val="1"/>
            <c:bubble3D val="0"/>
            <c:spPr>
              <a:solidFill>
                <a:srgbClr val="FF0000"/>
              </a:solidFill>
            </c:spPr>
          </c:dPt>
          <c:dPt>
            <c:idx val="2"/>
            <c:bubble3D val="0"/>
            <c:spPr>
              <a:solidFill>
                <a:srgbClr val="00FF00"/>
              </a:solidFill>
            </c:spPr>
          </c:dPt>
          <c:dPt>
            <c:idx val="3"/>
            <c:bubble3D val="0"/>
            <c:spPr>
              <a:solidFill>
                <a:srgbClr val="FF00FF"/>
              </a:solidFill>
            </c:spPr>
          </c:dPt>
          <c:dPt>
            <c:idx val="4"/>
            <c:bubble3D val="0"/>
            <c:spPr>
              <a:solidFill>
                <a:schemeClr val="accent6">
                  <a:lumMod val="60000"/>
                  <a:lumOff val="40000"/>
                </a:schemeClr>
              </a:solidFill>
            </c:spPr>
          </c:dPt>
          <c:dLbls>
            <c:dLbl>
              <c:idx val="0"/>
              <c:layout>
                <c:manualLayout>
                  <c:x val="0.11241046482092965"/>
                  <c:y val="0.17040776908557392"/>
                </c:manualLayout>
              </c:layout>
              <c:showLegendKey val="0"/>
              <c:showVal val="0"/>
              <c:showCatName val="1"/>
              <c:showSerName val="0"/>
              <c:showPercent val="0"/>
              <c:showBubbleSize val="0"/>
              <c:extLst>
                <c:ext xmlns:c15="http://schemas.microsoft.com/office/drawing/2012/chart" uri="{CE6537A1-D6FC-4f65-9D91-7224C49458BB}"/>
              </c:extLst>
            </c:dLbl>
            <c:dLbl>
              <c:idx val="1"/>
              <c:layout>
                <c:manualLayout>
                  <c:x val="-0.19015105559622883"/>
                  <c:y val="2.7689006301160252E-2"/>
                </c:manualLayout>
              </c:layout>
              <c:showLegendKey val="0"/>
              <c:showVal val="0"/>
              <c:showCatName val="1"/>
              <c:showSerName val="0"/>
              <c:showPercent val="0"/>
              <c:showBubbleSize val="0"/>
              <c:extLst>
                <c:ext xmlns:c15="http://schemas.microsoft.com/office/drawing/2012/chart" uri="{CE6537A1-D6FC-4f65-9D91-7224C49458BB}"/>
              </c:extLst>
            </c:dLbl>
            <c:dLbl>
              <c:idx val="2"/>
              <c:layout>
                <c:manualLayout>
                  <c:x val="0.13484508459212996"/>
                  <c:y val="-0.1855954091665932"/>
                </c:manualLayout>
              </c:layout>
              <c:showLegendKey val="0"/>
              <c:showVal val="0"/>
              <c:showCatName val="1"/>
              <c:showSerName val="0"/>
              <c:showPercent val="0"/>
              <c:showBubbleSize val="0"/>
              <c:extLst>
                <c:ext xmlns:c15="http://schemas.microsoft.com/office/drawing/2012/chart" uri="{CE6537A1-D6FC-4f65-9D91-7224C49458BB}"/>
              </c:extLst>
            </c:dLbl>
            <c:dLbl>
              <c:idx val="3"/>
              <c:layout>
                <c:manualLayout>
                  <c:x val="0.16388919601368615"/>
                  <c:y val="2.3450317004789348E-2"/>
                </c:manualLayout>
              </c:layout>
              <c:showLegendKey val="0"/>
              <c:showVal val="0"/>
              <c:showCatName val="1"/>
              <c:showSerName val="0"/>
              <c:showPercent val="0"/>
              <c:showBubbleSize val="0"/>
              <c:extLst>
                <c:ext xmlns:c15="http://schemas.microsoft.com/office/drawing/2012/chart" uri="{CE6537A1-D6FC-4f65-9D91-7224C49458BB}"/>
              </c:extLst>
            </c:dLbl>
            <c:dLbl>
              <c:idx val="4"/>
              <c:delete val="1"/>
              <c:extLst>
                <c:ext xmlns:c15="http://schemas.microsoft.com/office/drawing/2012/chart" uri="{CE6537A1-D6FC-4f65-9D91-7224C49458BB}"/>
              </c:extLst>
            </c:dLbl>
            <c:spPr>
              <a:solidFill>
                <a:schemeClr val="bg1"/>
              </a:solidFill>
            </c:spPr>
            <c:showLegendKey val="0"/>
            <c:showVal val="0"/>
            <c:showCatName val="1"/>
            <c:showSerName val="0"/>
            <c:showPercent val="0"/>
            <c:showBubbleSize val="0"/>
            <c:showLeaderLines val="1"/>
            <c:extLst>
              <c:ext xmlns:c15="http://schemas.microsoft.com/office/drawing/2012/chart" uri="{CE6537A1-D6FC-4f65-9D91-7224C49458BB}"/>
            </c:extLst>
          </c:dLbls>
          <c:cat>
            <c:strRef>
              <c:f>Sheet1!$A$1:$A$5</c:f>
              <c:strCache>
                <c:ptCount val="5"/>
                <c:pt idx="0">
                  <c:v>&lt; 10 % </c:v>
                </c:pt>
                <c:pt idx="1">
                  <c:v>10-25 %</c:v>
                </c:pt>
                <c:pt idx="2">
                  <c:v>25-50 %</c:v>
                </c:pt>
                <c:pt idx="3">
                  <c:v>50-75 %</c:v>
                </c:pt>
                <c:pt idx="4">
                  <c:v>&gt; 75 %  None</c:v>
                </c:pt>
              </c:strCache>
            </c:strRef>
          </c:cat>
          <c:val>
            <c:numRef>
              <c:f>Sheet1!$B$1:$B$5</c:f>
              <c:numCache>
                <c:formatCode>General</c:formatCode>
                <c:ptCount val="5"/>
                <c:pt idx="0">
                  <c:v>18.600000000000001</c:v>
                </c:pt>
                <c:pt idx="1">
                  <c:v>45.7</c:v>
                </c:pt>
                <c:pt idx="2">
                  <c:v>24.3</c:v>
                </c:pt>
                <c:pt idx="3">
                  <c:v>11.4</c:v>
                </c:pt>
                <c:pt idx="4">
                  <c:v>0</c:v>
                </c:pt>
              </c:numCache>
            </c:numRef>
          </c:val>
        </c:ser>
        <c:dLbls>
          <c:showLegendKey val="0"/>
          <c:showVal val="0"/>
          <c:showCatName val="0"/>
          <c:showSerName val="0"/>
          <c:showPercent val="0"/>
          <c:showBubbleSize val="0"/>
          <c:showLeaderLines val="1"/>
        </c:dLbls>
        <c:firstSliceAng val="296"/>
      </c:pieChart>
    </c:plotArea>
    <c:plotVisOnly val="1"/>
    <c:dispBlanksAs val="gap"/>
    <c:showDLblsOverMax val="0"/>
  </c:chart>
  <c:txPr>
    <a:bodyPr/>
    <a:lstStyle/>
    <a:p>
      <a:pPr>
        <a:defRPr sz="18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PitRemove run times</a:t>
            </a:r>
          </a:p>
        </c:rich>
      </c:tx>
      <c:layout>
        <c:manualLayout>
          <c:xMode val="edge"/>
          <c:yMode val="edge"/>
          <c:x val="0.22400475341651802"/>
          <c:y val="4.9865262531411284E-2"/>
        </c:manualLayout>
      </c:layout>
      <c:overlay val="1"/>
    </c:title>
    <c:autoTitleDeleted val="0"/>
    <c:plotArea>
      <c:layout>
        <c:manualLayout>
          <c:layoutTarget val="inner"/>
          <c:xMode val="edge"/>
          <c:yMode val="edge"/>
          <c:x val="0.14728155775399901"/>
          <c:y val="2.2353121890297992E-2"/>
          <c:w val="0.8211871592973945"/>
          <c:h val="0.85412209859806953"/>
        </c:manualLayout>
      </c:layout>
      <c:scatterChart>
        <c:scatterStyle val="lineMarker"/>
        <c:varyColors val="0"/>
        <c:ser>
          <c:idx val="0"/>
          <c:order val="0"/>
          <c:tx>
            <c:v>Compute (OWL 8)</c:v>
          </c:tx>
          <c:xVal>
            <c:numRef>
              <c:f>CapabilityRamp!$H$28:$H$30</c:f>
              <c:numCache>
                <c:formatCode>General</c:formatCode>
                <c:ptCount val="3"/>
                <c:pt idx="0">
                  <c:v>0.12000000000000002</c:v>
                </c:pt>
                <c:pt idx="1">
                  <c:v>2.14</c:v>
                </c:pt>
                <c:pt idx="2">
                  <c:v>4</c:v>
                </c:pt>
              </c:numCache>
            </c:numRef>
          </c:xVal>
          <c:yVal>
            <c:numRef>
              <c:f>CapabilityRamp!$K$28:$K$30</c:f>
              <c:numCache>
                <c:formatCode>0</c:formatCode>
                <c:ptCount val="3"/>
                <c:pt idx="0">
                  <c:v>9.531549</c:v>
                </c:pt>
                <c:pt idx="1">
                  <c:v>529.38766999999905</c:v>
                </c:pt>
                <c:pt idx="2">
                  <c:v>4817.6293060000044</c:v>
                </c:pt>
              </c:numCache>
            </c:numRef>
          </c:yVal>
          <c:smooth val="0"/>
        </c:ser>
        <c:ser>
          <c:idx val="1"/>
          <c:order val="1"/>
          <c:tx>
            <c:v>Total (OWL 8)</c:v>
          </c:tx>
          <c:xVal>
            <c:numRef>
              <c:f>CapabilityRamp!$H$28:$H$30</c:f>
              <c:numCache>
                <c:formatCode>General</c:formatCode>
                <c:ptCount val="3"/>
                <c:pt idx="0">
                  <c:v>0.12000000000000002</c:v>
                </c:pt>
                <c:pt idx="1">
                  <c:v>2.14</c:v>
                </c:pt>
                <c:pt idx="2">
                  <c:v>4</c:v>
                </c:pt>
              </c:numCache>
            </c:numRef>
          </c:xVal>
          <c:yVal>
            <c:numRef>
              <c:f>CapabilityRamp!$L$28:$L$30</c:f>
              <c:numCache>
                <c:formatCode>0</c:formatCode>
                <c:ptCount val="3"/>
                <c:pt idx="0">
                  <c:v>12.013219999999999</c:v>
                </c:pt>
                <c:pt idx="1">
                  <c:v>680.55460799999946</c:v>
                </c:pt>
                <c:pt idx="2">
                  <c:v>6224.5028500000008</c:v>
                </c:pt>
              </c:numCache>
            </c:numRef>
          </c:yVal>
          <c:smooth val="0"/>
        </c:ser>
        <c:ser>
          <c:idx val="2"/>
          <c:order val="2"/>
          <c:tx>
            <c:v>Compute (VPC 4)</c:v>
          </c:tx>
          <c:xVal>
            <c:numRef>
              <c:f>CapabilityRamp!$H$31:$H$32</c:f>
              <c:numCache>
                <c:formatCode>General</c:formatCode>
                <c:ptCount val="2"/>
                <c:pt idx="0">
                  <c:v>4</c:v>
                </c:pt>
                <c:pt idx="1">
                  <c:v>6</c:v>
                </c:pt>
              </c:numCache>
            </c:numRef>
          </c:xVal>
          <c:yVal>
            <c:numRef>
              <c:f>CapabilityRamp!$K$31:$K$32</c:f>
              <c:numCache>
                <c:formatCode>0</c:formatCode>
                <c:ptCount val="2"/>
                <c:pt idx="0">
                  <c:v>1502.2881459999999</c:v>
                </c:pt>
                <c:pt idx="1">
                  <c:v>4779.876072</c:v>
                </c:pt>
              </c:numCache>
            </c:numRef>
          </c:yVal>
          <c:smooth val="0"/>
        </c:ser>
        <c:ser>
          <c:idx val="7"/>
          <c:order val="3"/>
          <c:tx>
            <c:v>Total (VPC 4)</c:v>
          </c:tx>
          <c:xVal>
            <c:numRef>
              <c:f>CapabilityRamp!$H$31:$H$32</c:f>
              <c:numCache>
                <c:formatCode>General</c:formatCode>
                <c:ptCount val="2"/>
                <c:pt idx="0">
                  <c:v>4</c:v>
                </c:pt>
                <c:pt idx="1">
                  <c:v>6</c:v>
                </c:pt>
              </c:numCache>
            </c:numRef>
          </c:xVal>
          <c:yVal>
            <c:numRef>
              <c:f>CapabilityRamp!$L$31:$L$32</c:f>
              <c:numCache>
                <c:formatCode>0</c:formatCode>
                <c:ptCount val="2"/>
                <c:pt idx="0">
                  <c:v>2120.0307460000022</c:v>
                </c:pt>
                <c:pt idx="1">
                  <c:v>5695.2646880000002</c:v>
                </c:pt>
              </c:numCache>
            </c:numRef>
          </c:yVal>
          <c:smooth val="0"/>
        </c:ser>
        <c:ser>
          <c:idx val="4"/>
          <c:order val="4"/>
          <c:tx>
            <c:v>Compute (Rex 64)</c:v>
          </c:tx>
          <c:xVal>
            <c:numRef>
              <c:f>CapabilityRamp!$H$33:$H$35</c:f>
              <c:numCache>
                <c:formatCode>General</c:formatCode>
                <c:ptCount val="3"/>
                <c:pt idx="0">
                  <c:v>0.12000000000000002</c:v>
                </c:pt>
                <c:pt idx="1">
                  <c:v>2.14</c:v>
                </c:pt>
                <c:pt idx="2">
                  <c:v>11.3</c:v>
                </c:pt>
              </c:numCache>
            </c:numRef>
          </c:xVal>
          <c:yVal>
            <c:numRef>
              <c:f>CapabilityRamp!$K$33:$K$35</c:f>
              <c:numCache>
                <c:formatCode>0</c:formatCode>
                <c:ptCount val="3"/>
                <c:pt idx="0">
                  <c:v>10.347716</c:v>
                </c:pt>
                <c:pt idx="1">
                  <c:v>139.91445999999999</c:v>
                </c:pt>
                <c:pt idx="2">
                  <c:v>701.73626399999921</c:v>
                </c:pt>
              </c:numCache>
            </c:numRef>
          </c:yVal>
          <c:smooth val="0"/>
        </c:ser>
        <c:ser>
          <c:idx val="3"/>
          <c:order val="5"/>
          <c:tx>
            <c:v>Total (Rex 64)</c:v>
          </c:tx>
          <c:xVal>
            <c:numRef>
              <c:f>CapabilityRamp!$H$33:$H$35</c:f>
              <c:numCache>
                <c:formatCode>General</c:formatCode>
                <c:ptCount val="3"/>
                <c:pt idx="0">
                  <c:v>0.12000000000000002</c:v>
                </c:pt>
                <c:pt idx="1">
                  <c:v>2.14</c:v>
                </c:pt>
                <c:pt idx="2">
                  <c:v>11.3</c:v>
                </c:pt>
              </c:numCache>
            </c:numRef>
          </c:xVal>
          <c:yVal>
            <c:numRef>
              <c:f>CapabilityRamp!$L$33:$L$35</c:f>
              <c:numCache>
                <c:formatCode>0</c:formatCode>
                <c:ptCount val="3"/>
                <c:pt idx="0">
                  <c:v>255.84986699999999</c:v>
                </c:pt>
                <c:pt idx="1">
                  <c:v>3758.8385210000001</c:v>
                </c:pt>
                <c:pt idx="2">
                  <c:v>24045.059372999978</c:v>
                </c:pt>
              </c:numCache>
            </c:numRef>
          </c:yVal>
          <c:smooth val="0"/>
        </c:ser>
        <c:dLbls>
          <c:showLegendKey val="0"/>
          <c:showVal val="0"/>
          <c:showCatName val="0"/>
          <c:showSerName val="0"/>
          <c:showPercent val="0"/>
          <c:showBubbleSize val="0"/>
        </c:dLbls>
        <c:axId val="230622280"/>
        <c:axId val="230621888"/>
      </c:scatterChart>
      <c:valAx>
        <c:axId val="230622280"/>
        <c:scaling>
          <c:logBase val="10"/>
          <c:orientation val="minMax"/>
          <c:max val="20"/>
        </c:scaling>
        <c:delete val="0"/>
        <c:axPos val="b"/>
        <c:title>
          <c:tx>
            <c:rich>
              <a:bodyPr/>
              <a:lstStyle/>
              <a:p>
                <a:pPr>
                  <a:defRPr sz="1500" baseline="0"/>
                </a:pPr>
                <a:r>
                  <a:rPr lang="en-US" sz="1500" baseline="0"/>
                  <a:t>Grid Size (GB)</a:t>
                </a:r>
              </a:p>
            </c:rich>
          </c:tx>
          <c:layout>
            <c:manualLayout>
              <c:xMode val="edge"/>
              <c:yMode val="edge"/>
              <c:x val="0.53840321241896105"/>
              <c:y val="0.90724097730064002"/>
            </c:manualLayout>
          </c:layout>
          <c:overlay val="0"/>
        </c:title>
        <c:numFmt formatCode="General" sourceLinked="1"/>
        <c:majorTickMark val="out"/>
        <c:minorTickMark val="none"/>
        <c:tickLblPos val="nextTo"/>
        <c:crossAx val="230621888"/>
        <c:crosses val="autoZero"/>
        <c:crossBetween val="midCat"/>
      </c:valAx>
      <c:valAx>
        <c:axId val="230621888"/>
        <c:scaling>
          <c:logBase val="10"/>
          <c:orientation val="minMax"/>
        </c:scaling>
        <c:delete val="0"/>
        <c:axPos val="l"/>
        <c:majorGridlines/>
        <c:title>
          <c:tx>
            <c:rich>
              <a:bodyPr rot="-5400000" vert="horz"/>
              <a:lstStyle/>
              <a:p>
                <a:pPr>
                  <a:defRPr sz="1500" baseline="0"/>
                </a:pPr>
                <a:r>
                  <a:rPr lang="en-US" sz="1500" baseline="0"/>
                  <a:t>Time (Seconds)</a:t>
                </a:r>
              </a:p>
            </c:rich>
          </c:tx>
          <c:overlay val="0"/>
        </c:title>
        <c:numFmt formatCode="0" sourceLinked="1"/>
        <c:majorTickMark val="out"/>
        <c:minorTickMark val="none"/>
        <c:tickLblPos val="nextTo"/>
        <c:crossAx val="230622280"/>
        <c:crossesAt val="0.1"/>
        <c:crossBetween val="midCat"/>
      </c:valAx>
      <c:spPr>
        <a:ln>
          <a:solidFill>
            <a:schemeClr val="tx1"/>
          </a:solidFill>
        </a:ln>
      </c:spPr>
    </c:plotArea>
    <c:legend>
      <c:legendPos val="r"/>
      <c:layout>
        <c:manualLayout>
          <c:xMode val="edge"/>
          <c:yMode val="edge"/>
          <c:x val="0.67247235121250903"/>
          <c:y val="0.49268062089221742"/>
          <c:w val="0.29311977028512526"/>
          <c:h val="0.38069280820754042"/>
        </c:manualLayout>
      </c:layout>
      <c:overlay val="0"/>
      <c:spPr>
        <a:solidFill>
          <a:schemeClr val="bg1"/>
        </a:solidFill>
        <a:ln>
          <a:solidFill>
            <a:sysClr val="windowText" lastClr="000000"/>
          </a:solidFill>
        </a:ln>
      </c:spPr>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D8FlowDir run times</a:t>
            </a:r>
          </a:p>
        </c:rich>
      </c:tx>
      <c:layout>
        <c:manualLayout>
          <c:xMode val="edge"/>
          <c:yMode val="edge"/>
          <c:x val="0.22400475341651813"/>
          <c:y val="4.9865262531411395E-2"/>
        </c:manualLayout>
      </c:layout>
      <c:overlay val="1"/>
    </c:title>
    <c:autoTitleDeleted val="0"/>
    <c:plotArea>
      <c:layout>
        <c:manualLayout>
          <c:layoutTarget val="inner"/>
          <c:xMode val="edge"/>
          <c:yMode val="edge"/>
          <c:x val="0.17209791729054003"/>
          <c:y val="2.9138424150244594E-2"/>
          <c:w val="0.79125673049258105"/>
          <c:h val="0.84640769072512012"/>
        </c:manualLayout>
      </c:layout>
      <c:scatterChart>
        <c:scatterStyle val="lineMarker"/>
        <c:varyColors val="0"/>
        <c:ser>
          <c:idx val="0"/>
          <c:order val="0"/>
          <c:tx>
            <c:v>Compute (OWL 8)</c:v>
          </c:tx>
          <c:xVal>
            <c:numRef>
              <c:f>CapabilityRamp!$H$34:$H$36</c:f>
              <c:numCache>
                <c:formatCode>General</c:formatCode>
                <c:ptCount val="3"/>
                <c:pt idx="0">
                  <c:v>0.12000000000000002</c:v>
                </c:pt>
                <c:pt idx="1">
                  <c:v>2.14</c:v>
                </c:pt>
                <c:pt idx="2">
                  <c:v>4</c:v>
                </c:pt>
              </c:numCache>
            </c:numRef>
          </c:xVal>
          <c:yVal>
            <c:numRef>
              <c:f>CapabilityRamp!$M$34:$M$36</c:f>
              <c:numCache>
                <c:formatCode>0</c:formatCode>
                <c:ptCount val="3"/>
                <c:pt idx="0">
                  <c:v>355.68967499999997</c:v>
                </c:pt>
                <c:pt idx="1">
                  <c:v>4363.0940430000001</c:v>
                </c:pt>
                <c:pt idx="2">
                  <c:v>10558.492388000002</c:v>
                </c:pt>
              </c:numCache>
            </c:numRef>
          </c:yVal>
          <c:smooth val="0"/>
        </c:ser>
        <c:ser>
          <c:idx val="1"/>
          <c:order val="1"/>
          <c:tx>
            <c:v>Total (OWL 8)</c:v>
          </c:tx>
          <c:xVal>
            <c:numRef>
              <c:f>CapabilityRamp!$H$34:$H$36</c:f>
              <c:numCache>
                <c:formatCode>General</c:formatCode>
                <c:ptCount val="3"/>
                <c:pt idx="0">
                  <c:v>0.12000000000000002</c:v>
                </c:pt>
                <c:pt idx="1">
                  <c:v>2.14</c:v>
                </c:pt>
                <c:pt idx="2">
                  <c:v>4</c:v>
                </c:pt>
              </c:numCache>
            </c:numRef>
          </c:xVal>
          <c:yVal>
            <c:numRef>
              <c:f>CapabilityRamp!$N$34:$N$36</c:f>
              <c:numCache>
                <c:formatCode>0</c:formatCode>
                <c:ptCount val="3"/>
                <c:pt idx="0">
                  <c:v>357.89256499999999</c:v>
                </c:pt>
                <c:pt idx="1">
                  <c:v>4570.5554700000002</c:v>
                </c:pt>
                <c:pt idx="2">
                  <c:v>11599.018849</c:v>
                </c:pt>
              </c:numCache>
            </c:numRef>
          </c:yVal>
          <c:smooth val="0"/>
        </c:ser>
        <c:ser>
          <c:idx val="4"/>
          <c:order val="2"/>
          <c:tx>
            <c:v>Compute (VPC 4)</c:v>
          </c:tx>
          <c:xVal>
            <c:numRef>
              <c:f>CapabilityRamp!$H$37:$H$38</c:f>
              <c:numCache>
                <c:formatCode>General</c:formatCode>
                <c:ptCount val="2"/>
                <c:pt idx="0">
                  <c:v>4</c:v>
                </c:pt>
                <c:pt idx="1">
                  <c:v>6</c:v>
                </c:pt>
              </c:numCache>
            </c:numRef>
          </c:xVal>
          <c:yVal>
            <c:numRef>
              <c:f>CapabilityRamp!$M$37:$M$38</c:f>
              <c:numCache>
                <c:formatCode>0</c:formatCode>
                <c:ptCount val="2"/>
                <c:pt idx="0">
                  <c:v>10658.033036000004</c:v>
                </c:pt>
                <c:pt idx="1">
                  <c:v>36568.88957400003</c:v>
                </c:pt>
              </c:numCache>
            </c:numRef>
          </c:yVal>
          <c:smooth val="0"/>
        </c:ser>
        <c:ser>
          <c:idx val="3"/>
          <c:order val="3"/>
          <c:tx>
            <c:v>Total (VPC 4)</c:v>
          </c:tx>
          <c:xVal>
            <c:numRef>
              <c:f>CapabilityRamp!$H$37:$H$38</c:f>
              <c:numCache>
                <c:formatCode>General</c:formatCode>
                <c:ptCount val="2"/>
                <c:pt idx="0">
                  <c:v>4</c:v>
                </c:pt>
                <c:pt idx="1">
                  <c:v>6</c:v>
                </c:pt>
              </c:numCache>
            </c:numRef>
          </c:xVal>
          <c:yVal>
            <c:numRef>
              <c:f>CapabilityRamp!$N$37:$N$38</c:f>
              <c:numCache>
                <c:formatCode>0</c:formatCode>
                <c:ptCount val="2"/>
                <c:pt idx="0">
                  <c:v>11191.158285</c:v>
                </c:pt>
                <c:pt idx="1">
                  <c:v>37098.244783999995</c:v>
                </c:pt>
              </c:numCache>
            </c:numRef>
          </c:yVal>
          <c:smooth val="0"/>
        </c:ser>
        <c:ser>
          <c:idx val="2"/>
          <c:order val="4"/>
          <c:tx>
            <c:v>Compute (Rex 64)</c:v>
          </c:tx>
          <c:xVal>
            <c:numRef>
              <c:f>CapabilityRamp!$H$39:$H$41</c:f>
              <c:numCache>
                <c:formatCode>General</c:formatCode>
                <c:ptCount val="3"/>
                <c:pt idx="0">
                  <c:v>0.12000000000000002</c:v>
                </c:pt>
                <c:pt idx="1">
                  <c:v>2.14</c:v>
                </c:pt>
                <c:pt idx="2">
                  <c:v>11.3</c:v>
                </c:pt>
              </c:numCache>
            </c:numRef>
          </c:xVal>
          <c:yVal>
            <c:numRef>
              <c:f>CapabilityRamp!$M$39:$M$41</c:f>
              <c:numCache>
                <c:formatCode>0</c:formatCode>
                <c:ptCount val="3"/>
                <c:pt idx="0">
                  <c:v>198.034548</c:v>
                </c:pt>
                <c:pt idx="1">
                  <c:v>2854.9227519999999</c:v>
                </c:pt>
              </c:numCache>
            </c:numRef>
          </c:yVal>
          <c:smooth val="0"/>
        </c:ser>
        <c:ser>
          <c:idx val="5"/>
          <c:order val="5"/>
          <c:tx>
            <c:v>Total (Rex 64)</c:v>
          </c:tx>
          <c:xVal>
            <c:numRef>
              <c:f>CapabilityRamp!$H$39:$H$41</c:f>
              <c:numCache>
                <c:formatCode>General</c:formatCode>
                <c:ptCount val="3"/>
                <c:pt idx="0">
                  <c:v>0.12000000000000002</c:v>
                </c:pt>
                <c:pt idx="1">
                  <c:v>2.14</c:v>
                </c:pt>
                <c:pt idx="2">
                  <c:v>11.3</c:v>
                </c:pt>
              </c:numCache>
            </c:numRef>
          </c:xVal>
          <c:yVal>
            <c:numRef>
              <c:f>CapabilityRamp!$N$39:$N$41</c:f>
              <c:numCache>
                <c:formatCode>0</c:formatCode>
                <c:ptCount val="3"/>
                <c:pt idx="0">
                  <c:v>429.84176400000001</c:v>
                </c:pt>
                <c:pt idx="1">
                  <c:v>11384.678610999992</c:v>
                </c:pt>
              </c:numCache>
            </c:numRef>
          </c:yVal>
          <c:smooth val="0"/>
        </c:ser>
        <c:dLbls>
          <c:showLegendKey val="0"/>
          <c:showVal val="0"/>
          <c:showCatName val="0"/>
          <c:showSerName val="0"/>
          <c:showPercent val="0"/>
          <c:showBubbleSize val="0"/>
        </c:dLbls>
        <c:axId val="230621104"/>
        <c:axId val="285804112"/>
      </c:scatterChart>
      <c:valAx>
        <c:axId val="230621104"/>
        <c:scaling>
          <c:logBase val="10"/>
          <c:orientation val="minMax"/>
          <c:max val="20"/>
        </c:scaling>
        <c:delete val="0"/>
        <c:axPos val="b"/>
        <c:title>
          <c:tx>
            <c:rich>
              <a:bodyPr/>
              <a:lstStyle/>
              <a:p>
                <a:pPr>
                  <a:defRPr sz="1500" baseline="0"/>
                </a:pPr>
                <a:r>
                  <a:rPr lang="en-US" sz="1500" baseline="0"/>
                  <a:t>Grid Size (GB)</a:t>
                </a:r>
              </a:p>
            </c:rich>
          </c:tx>
          <c:layout>
            <c:manualLayout>
              <c:xMode val="edge"/>
              <c:yMode val="edge"/>
              <c:x val="0.53314712666264308"/>
              <c:y val="0.9204517838248909"/>
            </c:manualLayout>
          </c:layout>
          <c:overlay val="0"/>
        </c:title>
        <c:numFmt formatCode="General" sourceLinked="1"/>
        <c:majorTickMark val="out"/>
        <c:minorTickMark val="none"/>
        <c:tickLblPos val="nextTo"/>
        <c:crossAx val="285804112"/>
        <c:crosses val="autoZero"/>
        <c:crossBetween val="midCat"/>
      </c:valAx>
      <c:valAx>
        <c:axId val="285804112"/>
        <c:scaling>
          <c:logBase val="10"/>
          <c:orientation val="minMax"/>
          <c:min val="100"/>
        </c:scaling>
        <c:delete val="0"/>
        <c:axPos val="l"/>
        <c:majorGridlines/>
        <c:title>
          <c:tx>
            <c:rich>
              <a:bodyPr rot="-5400000" vert="horz"/>
              <a:lstStyle/>
              <a:p>
                <a:pPr>
                  <a:defRPr sz="1500" baseline="0"/>
                </a:pPr>
                <a:r>
                  <a:rPr lang="en-US" sz="1500" baseline="0"/>
                  <a:t>Time (Seconds)</a:t>
                </a:r>
              </a:p>
            </c:rich>
          </c:tx>
          <c:overlay val="0"/>
        </c:title>
        <c:numFmt formatCode="0" sourceLinked="1"/>
        <c:majorTickMark val="out"/>
        <c:minorTickMark val="none"/>
        <c:tickLblPos val="nextTo"/>
        <c:crossAx val="230621104"/>
        <c:crossesAt val="0.1"/>
        <c:crossBetween val="midCat"/>
      </c:valAx>
      <c:spPr>
        <a:ln>
          <a:solidFill>
            <a:schemeClr val="tx1"/>
          </a:solidFill>
        </a:ln>
      </c:spPr>
    </c:plotArea>
    <c:legend>
      <c:legendPos val="r"/>
      <c:layout>
        <c:manualLayout>
          <c:xMode val="edge"/>
          <c:yMode val="edge"/>
          <c:x val="0.6506250477079627"/>
          <c:y val="0.49004443616551657"/>
          <c:w val="0.30689049774818461"/>
          <c:h val="0.37969361476054458"/>
        </c:manualLayout>
      </c:layout>
      <c:overlay val="0"/>
      <c:spPr>
        <a:solidFill>
          <a:schemeClr val="bg1"/>
        </a:solidFill>
        <a:ln>
          <a:solidFill>
            <a:sysClr val="windowText" lastClr="000000"/>
          </a:solidFill>
        </a:ln>
      </c:spPr>
    </c:legend>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66.wmf"/><Relationship Id="rId1" Type="http://schemas.openxmlformats.org/officeDocument/2006/relationships/image" Target="../media/image65.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84.wmf"/><Relationship Id="rId1" Type="http://schemas.openxmlformats.org/officeDocument/2006/relationships/image" Target="../media/image8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2.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95.wmf"/><Relationship Id="rId1" Type="http://schemas.openxmlformats.org/officeDocument/2006/relationships/image" Target="../media/image94.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05.wmf"/><Relationship Id="rId1" Type="http://schemas.openxmlformats.org/officeDocument/2006/relationships/image" Target="../media/image104.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27.emf"/><Relationship Id="rId1" Type="http://schemas.openxmlformats.org/officeDocument/2006/relationships/image" Target="../media/image126.wmf"/></Relationships>
</file>

<file path=ppt/drawings/drawing1.xml><?xml version="1.0" encoding="utf-8"?>
<c:userShapes xmlns:c="http://schemas.openxmlformats.org/drawingml/2006/chart">
  <cdr:relSizeAnchor xmlns:cdr="http://schemas.openxmlformats.org/drawingml/2006/chartDrawing">
    <cdr:from>
      <cdr:x>0.59772</cdr:x>
      <cdr:y>0.80662</cdr:y>
    </cdr:from>
    <cdr:to>
      <cdr:x>0.82924</cdr:x>
      <cdr:y>0.87682</cdr:y>
    </cdr:to>
    <cdr:sp macro="" textlink="">
      <cdr:nvSpPr>
        <cdr:cNvPr id="2" name="TextBox 1"/>
        <cdr:cNvSpPr txBox="1"/>
      </cdr:nvSpPr>
      <cdr:spPr>
        <a:xfrm xmlns:a="http://schemas.openxmlformats.org/drawingml/2006/main">
          <a:off x="4104231" y="3967431"/>
          <a:ext cx="1589747" cy="34528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dirty="0"/>
            <a:t>&gt; 75 %  None</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9" cy="465296"/>
          </a:xfrm>
          <a:prstGeom prst="rect">
            <a:avLst/>
          </a:prstGeom>
        </p:spPr>
        <p:txBody>
          <a:bodyPr vert="horz" lIns="93268" tIns="46634" rIns="93268" bIns="46634" rtlCol="0"/>
          <a:lstStyle>
            <a:lvl1pPr algn="l">
              <a:defRPr sz="1200"/>
            </a:lvl1pPr>
          </a:lstStyle>
          <a:p>
            <a:endParaRPr lang="en-US"/>
          </a:p>
        </p:txBody>
      </p:sp>
      <p:sp>
        <p:nvSpPr>
          <p:cNvPr id="3" name="Date Placeholder 2"/>
          <p:cNvSpPr>
            <a:spLocks noGrp="1"/>
          </p:cNvSpPr>
          <p:nvPr>
            <p:ph type="dt" sz="quarter" idx="1"/>
          </p:nvPr>
        </p:nvSpPr>
        <p:spPr>
          <a:xfrm>
            <a:off x="3976334" y="0"/>
            <a:ext cx="3041969" cy="465296"/>
          </a:xfrm>
          <a:prstGeom prst="rect">
            <a:avLst/>
          </a:prstGeom>
        </p:spPr>
        <p:txBody>
          <a:bodyPr vert="horz" lIns="93268" tIns="46634" rIns="93268" bIns="46634" rtlCol="0"/>
          <a:lstStyle>
            <a:lvl1pPr algn="r">
              <a:defRPr sz="1200"/>
            </a:lvl1pPr>
          </a:lstStyle>
          <a:p>
            <a:fld id="{9246E736-8DF2-4A67-8AD5-413DE77FF67A}" type="datetimeFigureOut">
              <a:rPr lang="en-US" smtClean="0"/>
              <a:t>9/16/2013</a:t>
            </a:fld>
            <a:endParaRPr lang="en-US"/>
          </a:p>
        </p:txBody>
      </p:sp>
      <p:sp>
        <p:nvSpPr>
          <p:cNvPr id="4" name="Footer Placeholder 3"/>
          <p:cNvSpPr>
            <a:spLocks noGrp="1"/>
          </p:cNvSpPr>
          <p:nvPr>
            <p:ph type="ftr" sz="quarter" idx="2"/>
          </p:nvPr>
        </p:nvSpPr>
        <p:spPr>
          <a:xfrm>
            <a:off x="0" y="8839014"/>
            <a:ext cx="3041969" cy="465296"/>
          </a:xfrm>
          <a:prstGeom prst="rect">
            <a:avLst/>
          </a:prstGeom>
        </p:spPr>
        <p:txBody>
          <a:bodyPr vert="horz" lIns="93268" tIns="46634" rIns="93268" bIns="46634" rtlCol="0" anchor="b"/>
          <a:lstStyle>
            <a:lvl1pPr algn="l">
              <a:defRPr sz="1200"/>
            </a:lvl1pPr>
          </a:lstStyle>
          <a:p>
            <a:endParaRPr lang="en-US"/>
          </a:p>
        </p:txBody>
      </p:sp>
      <p:sp>
        <p:nvSpPr>
          <p:cNvPr id="5" name="Slide Number Placeholder 4"/>
          <p:cNvSpPr>
            <a:spLocks noGrp="1"/>
          </p:cNvSpPr>
          <p:nvPr>
            <p:ph type="sldNum" sz="quarter" idx="3"/>
          </p:nvPr>
        </p:nvSpPr>
        <p:spPr>
          <a:xfrm>
            <a:off x="3976334" y="8839014"/>
            <a:ext cx="3041969" cy="465296"/>
          </a:xfrm>
          <a:prstGeom prst="rect">
            <a:avLst/>
          </a:prstGeom>
        </p:spPr>
        <p:txBody>
          <a:bodyPr vert="horz" lIns="93268" tIns="46634" rIns="93268" bIns="46634" rtlCol="0" anchor="b"/>
          <a:lstStyle>
            <a:lvl1pPr algn="r">
              <a:defRPr sz="1200"/>
            </a:lvl1pPr>
          </a:lstStyle>
          <a:p>
            <a:fld id="{A076CDDA-6028-41E6-BFAC-E5BE5434A281}" type="slidenum">
              <a:rPr lang="en-US" smtClean="0"/>
              <a:t>‹#›</a:t>
            </a:fld>
            <a:endParaRPr lang="en-US"/>
          </a:p>
        </p:txBody>
      </p:sp>
    </p:spTree>
    <p:extLst>
      <p:ext uri="{BB962C8B-B14F-4D97-AF65-F5344CB8AC3E}">
        <p14:creationId xmlns:p14="http://schemas.microsoft.com/office/powerpoint/2010/main" val="22898177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9" cy="465296"/>
          </a:xfrm>
          <a:prstGeom prst="rect">
            <a:avLst/>
          </a:prstGeom>
        </p:spPr>
        <p:txBody>
          <a:bodyPr vert="horz" lIns="93268" tIns="46634" rIns="93268" bIns="46634" rtlCol="0"/>
          <a:lstStyle>
            <a:lvl1pPr algn="l">
              <a:defRPr sz="1200"/>
            </a:lvl1pPr>
          </a:lstStyle>
          <a:p>
            <a:endParaRPr lang="en-US"/>
          </a:p>
        </p:txBody>
      </p:sp>
      <p:sp>
        <p:nvSpPr>
          <p:cNvPr id="3" name="Date Placeholder 2"/>
          <p:cNvSpPr>
            <a:spLocks noGrp="1"/>
          </p:cNvSpPr>
          <p:nvPr>
            <p:ph type="dt" idx="1"/>
          </p:nvPr>
        </p:nvSpPr>
        <p:spPr>
          <a:xfrm>
            <a:off x="3976334" y="0"/>
            <a:ext cx="3041969" cy="465296"/>
          </a:xfrm>
          <a:prstGeom prst="rect">
            <a:avLst/>
          </a:prstGeom>
        </p:spPr>
        <p:txBody>
          <a:bodyPr vert="horz" lIns="93268" tIns="46634" rIns="93268" bIns="46634" rtlCol="0"/>
          <a:lstStyle>
            <a:lvl1pPr algn="r">
              <a:defRPr sz="1200"/>
            </a:lvl1pPr>
          </a:lstStyle>
          <a:p>
            <a:fld id="{6F706718-8F9B-4714-BDCA-44544253309B}" type="datetimeFigureOut">
              <a:rPr lang="en-US" smtClean="0"/>
              <a:pPr/>
              <a:t>9/16/2013</a:t>
            </a:fld>
            <a:endParaRPr lang="en-US"/>
          </a:p>
        </p:txBody>
      </p:sp>
      <p:sp>
        <p:nvSpPr>
          <p:cNvPr id="4" name="Slide Image Placeholder 3"/>
          <p:cNvSpPr>
            <a:spLocks noGrp="1" noRot="1" noChangeAspect="1"/>
          </p:cNvSpPr>
          <p:nvPr>
            <p:ph type="sldImg" idx="2"/>
          </p:nvPr>
        </p:nvSpPr>
        <p:spPr>
          <a:xfrm>
            <a:off x="1182688" y="698500"/>
            <a:ext cx="4654550" cy="3490913"/>
          </a:xfrm>
          <a:prstGeom prst="rect">
            <a:avLst/>
          </a:prstGeom>
          <a:noFill/>
          <a:ln w="12700">
            <a:solidFill>
              <a:prstClr val="black"/>
            </a:solidFill>
          </a:ln>
        </p:spPr>
        <p:txBody>
          <a:bodyPr vert="horz" lIns="93268" tIns="46634" rIns="93268" bIns="46634" rtlCol="0" anchor="ctr"/>
          <a:lstStyle/>
          <a:p>
            <a:endParaRPr lang="en-US"/>
          </a:p>
        </p:txBody>
      </p:sp>
      <p:sp>
        <p:nvSpPr>
          <p:cNvPr id="5" name="Notes Placeholder 4"/>
          <p:cNvSpPr>
            <a:spLocks noGrp="1"/>
          </p:cNvSpPr>
          <p:nvPr>
            <p:ph type="body" sz="quarter" idx="3"/>
          </p:nvPr>
        </p:nvSpPr>
        <p:spPr>
          <a:xfrm>
            <a:off x="701994" y="4420316"/>
            <a:ext cx="5615940" cy="4187666"/>
          </a:xfrm>
          <a:prstGeom prst="rect">
            <a:avLst/>
          </a:prstGeom>
        </p:spPr>
        <p:txBody>
          <a:bodyPr vert="horz" lIns="93268" tIns="46634" rIns="93268" bIns="4663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39014"/>
            <a:ext cx="3041969" cy="465296"/>
          </a:xfrm>
          <a:prstGeom prst="rect">
            <a:avLst/>
          </a:prstGeom>
        </p:spPr>
        <p:txBody>
          <a:bodyPr vert="horz" lIns="93268" tIns="46634" rIns="93268" bIns="46634" rtlCol="0" anchor="b"/>
          <a:lstStyle>
            <a:lvl1pPr algn="l">
              <a:defRPr sz="1200"/>
            </a:lvl1pPr>
          </a:lstStyle>
          <a:p>
            <a:endParaRPr lang="en-US"/>
          </a:p>
        </p:txBody>
      </p:sp>
      <p:sp>
        <p:nvSpPr>
          <p:cNvPr id="7" name="Slide Number Placeholder 6"/>
          <p:cNvSpPr>
            <a:spLocks noGrp="1"/>
          </p:cNvSpPr>
          <p:nvPr>
            <p:ph type="sldNum" sz="quarter" idx="5"/>
          </p:nvPr>
        </p:nvSpPr>
        <p:spPr>
          <a:xfrm>
            <a:off x="3976334" y="8839014"/>
            <a:ext cx="3041969" cy="465296"/>
          </a:xfrm>
          <a:prstGeom prst="rect">
            <a:avLst/>
          </a:prstGeom>
        </p:spPr>
        <p:txBody>
          <a:bodyPr vert="horz" lIns="93268" tIns="46634" rIns="93268" bIns="46634" rtlCol="0" anchor="b"/>
          <a:lstStyle>
            <a:lvl1pPr algn="r">
              <a:defRPr sz="1200"/>
            </a:lvl1pPr>
          </a:lstStyle>
          <a:p>
            <a:fld id="{0396E79A-87AA-4B9C-8CA3-60BB7F8FB89E}" type="slidenum">
              <a:rPr lang="en-US" smtClean="0"/>
              <a:pPr/>
              <a:t>‹#›</a:t>
            </a:fld>
            <a:endParaRPr lang="en-US"/>
          </a:p>
        </p:txBody>
      </p:sp>
    </p:spTree>
    <p:extLst>
      <p:ext uri="{BB962C8B-B14F-4D97-AF65-F5344CB8AC3E}">
        <p14:creationId xmlns:p14="http://schemas.microsoft.com/office/powerpoint/2010/main" val="91550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hydrodesktop.codeplex.com/SourceControl/changeset/view/475b15a84bf4"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Surveys of</a:t>
            </a:r>
            <a:r>
              <a:rPr lang="en-US" baseline="0" dirty="0" smtClean="0"/>
              <a:t> the hydrology community </a:t>
            </a:r>
            <a:r>
              <a:rPr lang="en-US" dirty="0" smtClean="0"/>
              <a:t>have</a:t>
            </a:r>
            <a:r>
              <a:rPr lang="en-US" baseline="0" dirty="0" smtClean="0"/>
              <a:t> indicated that data gathering and preprocessing is an inordinate fraction of the time required for modeling and analysis</a:t>
            </a:r>
          </a:p>
          <a:p>
            <a:endParaRPr lang="en-US" baseline="0" dirty="0" smtClean="0"/>
          </a:p>
          <a:p>
            <a:r>
              <a:rPr lang="en-US" baseline="0" dirty="0" smtClean="0"/>
              <a:t>In hydrology most of the easy single site, single variable, low hanging fruit research problems are solved and advances in understanding and better predictions require </a:t>
            </a:r>
          </a:p>
          <a:p>
            <a:pPr marL="165261" indent="-165261">
              <a:buFont typeface="Arial" pitchFamily="34" charset="0"/>
              <a:buChar char="•"/>
            </a:pPr>
            <a:r>
              <a:rPr lang="en-US" baseline="0" dirty="0" smtClean="0"/>
              <a:t>combining  information from multiple sources, </a:t>
            </a:r>
          </a:p>
          <a:p>
            <a:pPr marL="165261" indent="-165261">
              <a:buFont typeface="Arial" pitchFamily="34" charset="0"/>
              <a:buChar char="•"/>
            </a:pPr>
            <a:r>
              <a:rPr lang="en-US" baseline="0" dirty="0" smtClean="0"/>
              <a:t>sharing and collaboration</a:t>
            </a:r>
          </a:p>
          <a:p>
            <a:pPr marL="165261" indent="-165261">
              <a:buFont typeface="Arial" pitchFamily="34" charset="0"/>
              <a:buChar char="•"/>
            </a:pPr>
            <a:r>
              <a:rPr lang="en-US" baseline="0" dirty="0" smtClean="0"/>
              <a:t>Easier access to advanced computational capability</a:t>
            </a:r>
          </a:p>
          <a:p>
            <a:pPr marL="165261" indent="-165261">
              <a:buFont typeface="Arial" pitchFamily="34" charset="0"/>
              <a:buChar char="•"/>
            </a:pPr>
            <a:r>
              <a:rPr lang="en-US" baseline="0" dirty="0" smtClean="0"/>
              <a:t>Sustainability and reliability in software</a:t>
            </a:r>
            <a:endParaRPr lang="en-US" dirty="0" smtClean="0"/>
          </a:p>
          <a:p>
            <a:pPr marL="165261" indent="-165261">
              <a:buFont typeface="Arial" pitchFamily="34" charset="0"/>
              <a:buChar char="•"/>
            </a:pP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0396E79A-87AA-4B9C-8CA3-60BB7F8FB89E}" type="slidenum">
              <a:rPr lang="en-US" smtClean="0"/>
              <a:pPr/>
              <a:t>4</a:t>
            </a:fld>
            <a:endParaRPr lang="en-US"/>
          </a:p>
        </p:txBody>
      </p:sp>
    </p:spTree>
    <p:extLst>
      <p:ext uri="{BB962C8B-B14F-4D97-AF65-F5344CB8AC3E}">
        <p14:creationId xmlns:p14="http://schemas.microsoft.com/office/powerpoint/2010/main" val="3706743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a:t>
            </a:r>
            <a:r>
              <a:rPr lang="en-US" baseline="0" dirty="0" smtClean="0"/>
              <a:t> need to log-in to use the functions of SWAT share. On this slide, you see a map the watershed in red are the one for which SWAT models are available. Once you click a on one of the watersheds (highlighted in yellow), then you see then you see the associated metadata with  the model. If the model is only  published (and not shared), one cannot download or run the model. However, if the model is published and shared, any user can download, modify, and run the model on the </a:t>
            </a:r>
            <a:r>
              <a:rPr lang="en-US" baseline="0" dirty="0" err="1" smtClean="0"/>
              <a:t>SWATShare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3B4B7024-449D-43B2-8E14-4A8963616759}"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783725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bg2"/>
                </a:solidFill>
                <a:latin typeface="Times New Roman" pitchFamily="18" charset="0"/>
              </a:defRPr>
            </a:lvl1pPr>
            <a:lvl2pPr marL="732000" indent="-281538">
              <a:defRPr kumimoji="1" sz="2000">
                <a:solidFill>
                  <a:schemeClr val="bg2"/>
                </a:solidFill>
                <a:latin typeface="Times New Roman" pitchFamily="18" charset="0"/>
              </a:defRPr>
            </a:lvl2pPr>
            <a:lvl3pPr marL="1126154" indent="-225231">
              <a:defRPr kumimoji="1" sz="2000">
                <a:solidFill>
                  <a:schemeClr val="bg2"/>
                </a:solidFill>
                <a:latin typeface="Times New Roman" pitchFamily="18" charset="0"/>
              </a:defRPr>
            </a:lvl3pPr>
            <a:lvl4pPr marL="1576615" indent="-225231">
              <a:defRPr kumimoji="1" sz="2000">
                <a:solidFill>
                  <a:schemeClr val="bg2"/>
                </a:solidFill>
                <a:latin typeface="Times New Roman" pitchFamily="18" charset="0"/>
              </a:defRPr>
            </a:lvl4pPr>
            <a:lvl5pPr marL="2027077" indent="-225231">
              <a:defRPr kumimoji="1" sz="2000">
                <a:solidFill>
                  <a:schemeClr val="bg2"/>
                </a:solidFill>
                <a:latin typeface="Times New Roman" pitchFamily="18" charset="0"/>
              </a:defRPr>
            </a:lvl5pPr>
            <a:lvl6pPr marL="2477538" indent="-225231" algn="ctr" eaLnBrk="0" fontAlgn="base" hangingPunct="0">
              <a:spcBef>
                <a:spcPct val="0"/>
              </a:spcBef>
              <a:spcAft>
                <a:spcPct val="0"/>
              </a:spcAft>
              <a:defRPr kumimoji="1" sz="2000">
                <a:solidFill>
                  <a:schemeClr val="bg2"/>
                </a:solidFill>
                <a:latin typeface="Times New Roman" pitchFamily="18" charset="0"/>
              </a:defRPr>
            </a:lvl6pPr>
            <a:lvl7pPr marL="2928000" indent="-225231" algn="ctr" eaLnBrk="0" fontAlgn="base" hangingPunct="0">
              <a:spcBef>
                <a:spcPct val="0"/>
              </a:spcBef>
              <a:spcAft>
                <a:spcPct val="0"/>
              </a:spcAft>
              <a:defRPr kumimoji="1" sz="2000">
                <a:solidFill>
                  <a:schemeClr val="bg2"/>
                </a:solidFill>
                <a:latin typeface="Times New Roman" pitchFamily="18" charset="0"/>
              </a:defRPr>
            </a:lvl7pPr>
            <a:lvl8pPr marL="3378461" indent="-225231" algn="ctr" eaLnBrk="0" fontAlgn="base" hangingPunct="0">
              <a:spcBef>
                <a:spcPct val="0"/>
              </a:spcBef>
              <a:spcAft>
                <a:spcPct val="0"/>
              </a:spcAft>
              <a:defRPr kumimoji="1" sz="2000">
                <a:solidFill>
                  <a:schemeClr val="bg2"/>
                </a:solidFill>
                <a:latin typeface="Times New Roman" pitchFamily="18" charset="0"/>
              </a:defRPr>
            </a:lvl8pPr>
            <a:lvl9pPr marL="3828923" indent="-225231" algn="ctr" eaLnBrk="0" fontAlgn="base" hangingPunct="0">
              <a:spcBef>
                <a:spcPct val="0"/>
              </a:spcBef>
              <a:spcAft>
                <a:spcPct val="0"/>
              </a:spcAft>
              <a:defRPr kumimoji="1" sz="2000">
                <a:solidFill>
                  <a:schemeClr val="bg2"/>
                </a:solidFill>
                <a:latin typeface="Times New Roman" pitchFamily="18" charset="0"/>
              </a:defRPr>
            </a:lvl9pPr>
          </a:lstStyle>
          <a:p>
            <a:fld id="{62BD6595-6DF6-4956-A6CC-ACCE821A987A}" type="datetime1">
              <a:rPr lang="en-US" sz="1000">
                <a:solidFill>
                  <a:srgbClr val="EEECE1"/>
                </a:solidFill>
              </a:rPr>
              <a:pPr/>
              <a:t>9/16/2013</a:t>
            </a:fld>
            <a:endParaRPr lang="en-US" sz="1000">
              <a:solidFill>
                <a:srgbClr val="EEECE1"/>
              </a:solidFill>
            </a:endParaRPr>
          </a:p>
        </p:txBody>
      </p:sp>
      <p:sp>
        <p:nvSpPr>
          <p:cNvPr id="14643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bg2"/>
                </a:solidFill>
                <a:latin typeface="Times New Roman" pitchFamily="18" charset="0"/>
              </a:defRPr>
            </a:lvl1pPr>
            <a:lvl2pPr marL="732000" indent="-281538">
              <a:defRPr kumimoji="1" sz="2000">
                <a:solidFill>
                  <a:schemeClr val="bg2"/>
                </a:solidFill>
                <a:latin typeface="Times New Roman" pitchFamily="18" charset="0"/>
              </a:defRPr>
            </a:lvl2pPr>
            <a:lvl3pPr marL="1126154" indent="-225231">
              <a:defRPr kumimoji="1" sz="2000">
                <a:solidFill>
                  <a:schemeClr val="bg2"/>
                </a:solidFill>
                <a:latin typeface="Times New Roman" pitchFamily="18" charset="0"/>
              </a:defRPr>
            </a:lvl3pPr>
            <a:lvl4pPr marL="1576615" indent="-225231">
              <a:defRPr kumimoji="1" sz="2000">
                <a:solidFill>
                  <a:schemeClr val="bg2"/>
                </a:solidFill>
                <a:latin typeface="Times New Roman" pitchFamily="18" charset="0"/>
              </a:defRPr>
            </a:lvl4pPr>
            <a:lvl5pPr marL="2027077" indent="-225231">
              <a:defRPr kumimoji="1" sz="2000">
                <a:solidFill>
                  <a:schemeClr val="bg2"/>
                </a:solidFill>
                <a:latin typeface="Times New Roman" pitchFamily="18" charset="0"/>
              </a:defRPr>
            </a:lvl5pPr>
            <a:lvl6pPr marL="2477538" indent="-225231" algn="ctr" eaLnBrk="0" fontAlgn="base" hangingPunct="0">
              <a:spcBef>
                <a:spcPct val="0"/>
              </a:spcBef>
              <a:spcAft>
                <a:spcPct val="0"/>
              </a:spcAft>
              <a:defRPr kumimoji="1" sz="2000">
                <a:solidFill>
                  <a:schemeClr val="bg2"/>
                </a:solidFill>
                <a:latin typeface="Times New Roman" pitchFamily="18" charset="0"/>
              </a:defRPr>
            </a:lvl6pPr>
            <a:lvl7pPr marL="2928000" indent="-225231" algn="ctr" eaLnBrk="0" fontAlgn="base" hangingPunct="0">
              <a:spcBef>
                <a:spcPct val="0"/>
              </a:spcBef>
              <a:spcAft>
                <a:spcPct val="0"/>
              </a:spcAft>
              <a:defRPr kumimoji="1" sz="2000">
                <a:solidFill>
                  <a:schemeClr val="bg2"/>
                </a:solidFill>
                <a:latin typeface="Times New Roman" pitchFamily="18" charset="0"/>
              </a:defRPr>
            </a:lvl7pPr>
            <a:lvl8pPr marL="3378461" indent="-225231" algn="ctr" eaLnBrk="0" fontAlgn="base" hangingPunct="0">
              <a:spcBef>
                <a:spcPct val="0"/>
              </a:spcBef>
              <a:spcAft>
                <a:spcPct val="0"/>
              </a:spcAft>
              <a:defRPr kumimoji="1" sz="2000">
                <a:solidFill>
                  <a:schemeClr val="bg2"/>
                </a:solidFill>
                <a:latin typeface="Times New Roman" pitchFamily="18" charset="0"/>
              </a:defRPr>
            </a:lvl8pPr>
            <a:lvl9pPr marL="3828923" indent="-225231" algn="ctr" eaLnBrk="0" fontAlgn="base" hangingPunct="0">
              <a:spcBef>
                <a:spcPct val="0"/>
              </a:spcBef>
              <a:spcAft>
                <a:spcPct val="0"/>
              </a:spcAft>
              <a:defRPr kumimoji="1" sz="2000">
                <a:solidFill>
                  <a:schemeClr val="bg2"/>
                </a:solidFill>
                <a:latin typeface="Times New Roman" pitchFamily="18" charset="0"/>
              </a:defRPr>
            </a:lvl9pPr>
          </a:lstStyle>
          <a:p>
            <a:fld id="{610447C9-EB66-4932-BE6E-723C8C027004}" type="slidenum">
              <a:rPr lang="en-US" sz="1000">
                <a:solidFill>
                  <a:srgbClr val="EEECE1"/>
                </a:solidFill>
              </a:rPr>
              <a:pPr/>
              <a:t>36</a:t>
            </a:fld>
            <a:endParaRPr lang="en-US" sz="1000">
              <a:solidFill>
                <a:srgbClr val="EEECE1"/>
              </a:solidFill>
            </a:endParaRPr>
          </a:p>
        </p:txBody>
      </p:sp>
      <p:sp>
        <p:nvSpPr>
          <p:cNvPr id="146436" name="Rectangle 2"/>
          <p:cNvSpPr>
            <a:spLocks noGrp="1" noRot="1" noChangeAspect="1" noChangeArrowheads="1" noTextEdit="1"/>
          </p:cNvSpPr>
          <p:nvPr>
            <p:ph type="sldImg"/>
          </p:nvPr>
        </p:nvSpPr>
        <p:spPr>
          <a:xfrm>
            <a:off x="1277938" y="666750"/>
            <a:ext cx="4548187" cy="3411538"/>
          </a:xfrm>
          <a:ln/>
        </p:spPr>
      </p:sp>
      <p:sp>
        <p:nvSpPr>
          <p:cNvPr id="146437" name="Rectangle 3"/>
          <p:cNvSpPr>
            <a:spLocks noGrp="1" noChangeArrowheads="1"/>
          </p:cNvSpPr>
          <p:nvPr>
            <p:ph type="body" idx="1"/>
          </p:nvPr>
        </p:nvSpPr>
        <p:spPr>
          <a:xfrm>
            <a:off x="963266" y="4316398"/>
            <a:ext cx="5140625" cy="40281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58" tIns="46279" rIns="92558" bIns="46279"/>
          <a:lstStyle/>
          <a:p>
            <a:endParaRPr lang="en-US" dirty="0" smtClean="0">
              <a:latin typeface="Arial" pitchFamily="34" charset="0"/>
            </a:endParaRPr>
          </a:p>
        </p:txBody>
      </p:sp>
    </p:spTree>
    <p:extLst>
      <p:ext uri="{BB962C8B-B14F-4D97-AF65-F5344CB8AC3E}">
        <p14:creationId xmlns:p14="http://schemas.microsoft.com/office/powerpoint/2010/main" val="1633594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p:spPr>
        <p:txBody>
          <a:bodyPr/>
          <a:lstStyle/>
          <a:p>
            <a:endParaRPr lang="en-US" smtClean="0">
              <a:latin typeface="Arial" pitchFamily="34" charset="0"/>
            </a:endParaRPr>
          </a:p>
        </p:txBody>
      </p:sp>
      <p:sp>
        <p:nvSpPr>
          <p:cNvPr id="41988" name="Slide Number Placeholder 3"/>
          <p:cNvSpPr>
            <a:spLocks noGrp="1"/>
          </p:cNvSpPr>
          <p:nvPr>
            <p:ph type="sldNum" sz="quarter" idx="5"/>
          </p:nvPr>
        </p:nvSpPr>
        <p:spPr>
          <a:noFill/>
        </p:spPr>
        <p:txBody>
          <a:bodyPr/>
          <a:lstStyle/>
          <a:p>
            <a:fld id="{B8FEFD80-0EE2-4385-BECA-D723EEA8759D}" type="slidenum">
              <a:rPr lang="en-US">
                <a:solidFill>
                  <a:srgbClr val="000000"/>
                </a:solidFill>
              </a:rPr>
              <a:pPr/>
              <a:t>37</a:t>
            </a:fld>
            <a:endParaRPr lang="en-US">
              <a:solidFill>
                <a:srgbClr val="000000"/>
              </a:solidFill>
            </a:endParaRPr>
          </a:p>
        </p:txBody>
      </p:sp>
    </p:spTree>
    <p:extLst>
      <p:ext uri="{BB962C8B-B14F-4D97-AF65-F5344CB8AC3E}">
        <p14:creationId xmlns:p14="http://schemas.microsoft.com/office/powerpoint/2010/main" val="479244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Topography defines watersheds which are the most basic hydrologic landscape elements</a:t>
            </a:r>
          </a:p>
          <a:p>
            <a:pPr lvl="0"/>
            <a:r>
              <a:rPr lang="en-US" sz="1200" kern="1200" dirty="0" smtClean="0">
                <a:solidFill>
                  <a:schemeClr val="tx1"/>
                </a:solidFill>
                <a:effectLst/>
                <a:latin typeface="+mn-lt"/>
                <a:ea typeface="+mn-ea"/>
                <a:cs typeface="+mn-cs"/>
              </a:rPr>
              <a:t>Almost all hydrologic research requires information about "the watershed".  Knowing what is in a watershed, what its attributes are, what is upstream and what is downstream are fundamental to understanding and protecting our water resources</a:t>
            </a:r>
          </a:p>
          <a:p>
            <a:r>
              <a:rPr lang="en-US" sz="1200" kern="1200" dirty="0" smtClean="0">
                <a:solidFill>
                  <a:schemeClr val="tx1"/>
                </a:solidFill>
                <a:effectLst/>
                <a:latin typeface="+mn-lt"/>
                <a:ea typeface="+mn-ea"/>
                <a:cs typeface="+mn-cs"/>
              </a:rPr>
              <a:t>FEMA and other federal and state agencies are spending millions on improved flood plain mapping based on DEMs</a:t>
            </a:r>
            <a:endParaRPr lang="en-US" dirty="0"/>
          </a:p>
        </p:txBody>
      </p:sp>
      <p:sp>
        <p:nvSpPr>
          <p:cNvPr id="4" name="Slide Number Placeholder 3"/>
          <p:cNvSpPr>
            <a:spLocks noGrp="1"/>
          </p:cNvSpPr>
          <p:nvPr>
            <p:ph type="sldNum" sz="quarter" idx="10"/>
          </p:nvPr>
        </p:nvSpPr>
        <p:spPr/>
        <p:txBody>
          <a:bodyPr/>
          <a:lstStyle/>
          <a:p>
            <a:pPr>
              <a:defRPr/>
            </a:pPr>
            <a:fld id="{8C0BC32E-213F-4D73-9D15-5335B9BE72B7}" type="slidenum">
              <a:rPr lang="en-US" smtClean="0">
                <a:solidFill>
                  <a:prstClr val="black"/>
                </a:solidFill>
              </a:rPr>
              <a:pPr>
                <a:defRPr/>
              </a:pPr>
              <a:t>38</a:t>
            </a:fld>
            <a:endParaRPr lang="en-US">
              <a:solidFill>
                <a:prstClr val="black"/>
              </a:solidFill>
            </a:endParaRPr>
          </a:p>
        </p:txBody>
      </p:sp>
    </p:spTree>
    <p:extLst>
      <p:ext uri="{BB962C8B-B14F-4D97-AF65-F5344CB8AC3E}">
        <p14:creationId xmlns:p14="http://schemas.microsoft.com/office/powerpoint/2010/main" val="36481201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p:spPr>
        <p:txBody>
          <a:bodyPr/>
          <a:lstStyle/>
          <a:p>
            <a:r>
              <a:rPr lang="en-US" smtClean="0">
                <a:latin typeface="Arial" pitchFamily="34" charset="0"/>
              </a:rPr>
              <a:t>This slide shows the general model for deriving flow field related derivative surfaces from digital elevation data.  The input is a raw digital elevation model, generally elevation values on a grid.  This is basic information used to derive further hydrology related spatial fields that enrich the information content of this basic data.  The first step is to remove sinks, either by filling, or carving.  Then a flow field is defined.  This enables the calculation of flow related terrain information.  My focus has been on flow related information working within this framework.  I try to leave other GIS functionality, like radiation exposure, line of sight analyses and visualization to others.  I have distributed my software in ways that it easily plugs in to mainstream systems, such as ArcGIS to enhance ease of use.</a:t>
            </a:r>
          </a:p>
          <a:p>
            <a:endParaRPr lang="en-US" smtClean="0">
              <a:latin typeface="Arial" pitchFamily="34" charset="0"/>
            </a:endParaRPr>
          </a:p>
        </p:txBody>
      </p:sp>
      <p:sp>
        <p:nvSpPr>
          <p:cNvPr id="144388" name="Slide Number Placeholder 3"/>
          <p:cNvSpPr>
            <a:spLocks noGrp="1"/>
          </p:cNvSpPr>
          <p:nvPr>
            <p:ph type="sldNum" sz="quarter" idx="5"/>
          </p:nvPr>
        </p:nvSpPr>
        <p:spPr>
          <a:noFill/>
        </p:spPr>
        <p:txBody>
          <a:bodyPr/>
          <a:lstStyle/>
          <a:p>
            <a:fld id="{95A7286C-9410-4FEC-8317-0DE37D6ED69E}" type="slidenum">
              <a:rPr lang="en-US" smtClean="0">
                <a:solidFill>
                  <a:srgbClr val="000000"/>
                </a:solidFill>
              </a:rPr>
              <a:pPr/>
              <a:t>40</a:t>
            </a:fld>
            <a:endParaRPr lang="en-US" smtClean="0">
              <a:solidFill>
                <a:srgbClr val="000000"/>
              </a:solidFill>
            </a:endParaRPr>
          </a:p>
        </p:txBody>
      </p:sp>
    </p:spTree>
    <p:extLst>
      <p:ext uri="{BB962C8B-B14F-4D97-AF65-F5344CB8AC3E}">
        <p14:creationId xmlns:p14="http://schemas.microsoft.com/office/powerpoint/2010/main" val="2522495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p:spPr>
        <p:txBody>
          <a:bodyPr/>
          <a:lstStyle/>
          <a:p>
            <a:r>
              <a:rPr lang="en-US" smtClean="0">
                <a:latin typeface="Arial" pitchFamily="34" charset="0"/>
              </a:rPr>
              <a:t>This slide shows how the terrain flow field is represented.  Early DEM work used a single flow direction model, D8.  In 1997 I published the Dinfinity method that proportions flow from each grid cell among downslope neighbors.  This, at the expense of some dispersion, allows a better approximation of flow across surfaces.</a:t>
            </a:r>
          </a:p>
        </p:txBody>
      </p:sp>
      <p:sp>
        <p:nvSpPr>
          <p:cNvPr id="145412" name="Slide Number Placeholder 3"/>
          <p:cNvSpPr>
            <a:spLocks noGrp="1"/>
          </p:cNvSpPr>
          <p:nvPr>
            <p:ph type="sldNum" sz="quarter" idx="5"/>
          </p:nvPr>
        </p:nvSpPr>
        <p:spPr>
          <a:noFill/>
        </p:spPr>
        <p:txBody>
          <a:bodyPr/>
          <a:lstStyle/>
          <a:p>
            <a:fld id="{B52FD5D7-F40D-40FF-89F8-4EC34253181F}" type="slidenum">
              <a:rPr lang="en-US" smtClean="0">
                <a:solidFill>
                  <a:srgbClr val="000000"/>
                </a:solidFill>
              </a:rPr>
              <a:pPr/>
              <a:t>41</a:t>
            </a:fld>
            <a:endParaRPr lang="en-US" smtClean="0">
              <a:solidFill>
                <a:srgbClr val="000000"/>
              </a:solidFill>
            </a:endParaRPr>
          </a:p>
        </p:txBody>
      </p:sp>
    </p:spTree>
    <p:extLst>
      <p:ext uri="{BB962C8B-B14F-4D97-AF65-F5344CB8AC3E}">
        <p14:creationId xmlns:p14="http://schemas.microsoft.com/office/powerpoint/2010/main" val="34484500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6B3546-3E67-4B1C-AA9E-B922D87945FA}" type="slidenum">
              <a:rPr lang="en-US">
                <a:solidFill>
                  <a:srgbClr val="EEECE1"/>
                </a:solidFill>
              </a:rPr>
              <a:pPr/>
              <a:t>50</a:t>
            </a:fld>
            <a:endParaRPr lang="en-US">
              <a:solidFill>
                <a:srgbClr val="EEECE1"/>
              </a:solidFill>
            </a:endParaRPr>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6455097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6B3546-3E67-4B1C-AA9E-B922D87945FA}" type="slidenum">
              <a:rPr lang="en-US">
                <a:solidFill>
                  <a:srgbClr val="EEECE1"/>
                </a:solidFill>
              </a:rPr>
              <a:pPr/>
              <a:t>51</a:t>
            </a:fld>
            <a:endParaRPr lang="en-US">
              <a:solidFill>
                <a:srgbClr val="EEECE1"/>
              </a:solidFill>
            </a:endParaRPr>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30574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6B3546-3E67-4B1C-AA9E-B922D87945FA}" type="slidenum">
              <a:rPr lang="en-US">
                <a:solidFill>
                  <a:srgbClr val="EEECE1"/>
                </a:solidFill>
              </a:rPr>
              <a:pPr/>
              <a:t>52</a:t>
            </a:fld>
            <a:endParaRPr lang="en-US">
              <a:solidFill>
                <a:srgbClr val="EEECE1"/>
              </a:solidFill>
            </a:endParaRPr>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748968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the detail in the representation of flow paths at features such as roads</a:t>
            </a:r>
            <a:endParaRPr lang="en-US" dirty="0"/>
          </a:p>
        </p:txBody>
      </p:sp>
      <p:sp>
        <p:nvSpPr>
          <p:cNvPr id="4" name="Date Placeholder 3"/>
          <p:cNvSpPr>
            <a:spLocks noGrp="1"/>
          </p:cNvSpPr>
          <p:nvPr>
            <p:ph type="dt" idx="10"/>
          </p:nvPr>
        </p:nvSpPr>
        <p:spPr/>
        <p:txBody>
          <a:bodyPr/>
          <a:lstStyle/>
          <a:p>
            <a:fld id="{4595F620-A5BD-41A4-815F-C62396854C95}" type="datetime1">
              <a:rPr lang="en-US" smtClean="0">
                <a:solidFill>
                  <a:prstClr val="black"/>
                </a:solidFill>
              </a:rPr>
              <a:pPr/>
              <a:t>9/16/2013</a:t>
            </a:fld>
            <a:endParaRPr lang="en-US">
              <a:solidFill>
                <a:prstClr val="black"/>
              </a:solidFill>
            </a:endParaRPr>
          </a:p>
        </p:txBody>
      </p:sp>
      <p:sp>
        <p:nvSpPr>
          <p:cNvPr id="5" name="Slide Number Placeholder 4"/>
          <p:cNvSpPr>
            <a:spLocks noGrp="1"/>
          </p:cNvSpPr>
          <p:nvPr>
            <p:ph type="sldNum" sz="quarter" idx="11"/>
          </p:nvPr>
        </p:nvSpPr>
        <p:spPr/>
        <p:txBody>
          <a:bodyPr/>
          <a:lstStyle/>
          <a:p>
            <a:fld id="{66146399-26AF-456A-A84B-3E9344C83A27}"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933387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706438"/>
            <a:ext cx="4645025" cy="348456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9B530E-CA5D-4B9B-9F83-525152339DCC}"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8178855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the detail in the representation of flow paths at features such as roads</a:t>
            </a:r>
            <a:endParaRPr lang="en-US" dirty="0"/>
          </a:p>
        </p:txBody>
      </p:sp>
      <p:sp>
        <p:nvSpPr>
          <p:cNvPr id="4" name="Date Placeholder 3"/>
          <p:cNvSpPr>
            <a:spLocks noGrp="1"/>
          </p:cNvSpPr>
          <p:nvPr>
            <p:ph type="dt" idx="10"/>
          </p:nvPr>
        </p:nvSpPr>
        <p:spPr/>
        <p:txBody>
          <a:bodyPr/>
          <a:lstStyle/>
          <a:p>
            <a:fld id="{4595F620-A5BD-41A4-815F-C62396854C95}" type="datetime1">
              <a:rPr lang="en-US" smtClean="0">
                <a:solidFill>
                  <a:prstClr val="black"/>
                </a:solidFill>
              </a:rPr>
              <a:pPr/>
              <a:t>9/16/2013</a:t>
            </a:fld>
            <a:endParaRPr lang="en-US">
              <a:solidFill>
                <a:prstClr val="black"/>
              </a:solidFill>
            </a:endParaRPr>
          </a:p>
        </p:txBody>
      </p:sp>
      <p:sp>
        <p:nvSpPr>
          <p:cNvPr id="5" name="Slide Number Placeholder 4"/>
          <p:cNvSpPr>
            <a:spLocks noGrp="1"/>
          </p:cNvSpPr>
          <p:nvPr>
            <p:ph type="sldNum" sz="quarter" idx="11"/>
          </p:nvPr>
        </p:nvSpPr>
        <p:spPr/>
        <p:txBody>
          <a:bodyPr/>
          <a:lstStyle/>
          <a:p>
            <a:fld id="{66146399-26AF-456A-A84B-3E9344C83A27}"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39631357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HydroShare</a:t>
            </a:r>
            <a:r>
              <a:rPr lang="en-US" dirty="0" smtClean="0"/>
              <a:t> project is part of a broad effort in CUAHSI in the area of Hydrologic Information Systems.  We have a team</a:t>
            </a:r>
            <a:r>
              <a:rPr lang="en-US" baseline="0" dirty="0" smtClean="0"/>
              <a:t> of developers and domain scientists from eight universities working on </a:t>
            </a:r>
            <a:r>
              <a:rPr lang="en-US" baseline="0" dirty="0" err="1" smtClean="0"/>
              <a:t>HydroShare</a:t>
            </a:r>
            <a:r>
              <a:rPr lang="en-US" baseline="0" dirty="0" smtClean="0"/>
              <a:t>.  This is part of the</a:t>
            </a:r>
            <a:r>
              <a:rPr lang="en-US" dirty="0" smtClean="0"/>
              <a:t> even broader</a:t>
            </a:r>
            <a:r>
              <a:rPr lang="en-US" baseline="0" dirty="0" smtClean="0"/>
              <a:t> focus in NSF on data management, Cyberinfrastructure and sustainable software.  </a:t>
            </a:r>
            <a:endParaRPr lang="en-US" dirty="0"/>
          </a:p>
        </p:txBody>
      </p:sp>
      <p:sp>
        <p:nvSpPr>
          <p:cNvPr id="4" name="Slide Number Placeholder 3"/>
          <p:cNvSpPr>
            <a:spLocks noGrp="1"/>
          </p:cNvSpPr>
          <p:nvPr>
            <p:ph type="sldNum" sz="quarter" idx="10"/>
          </p:nvPr>
        </p:nvSpPr>
        <p:spPr/>
        <p:txBody>
          <a:bodyPr/>
          <a:lstStyle/>
          <a:p>
            <a:fld id="{0396E79A-87AA-4B9C-8CA3-60BB7F8FB89E}"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2862932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7680" indent="-291414" eaLnBrk="0" hangingPunct="0">
              <a:defRPr>
                <a:solidFill>
                  <a:schemeClr val="tx1"/>
                </a:solidFill>
                <a:latin typeface="Arial" pitchFamily="34" charset="0"/>
              </a:defRPr>
            </a:lvl2pPr>
            <a:lvl3pPr marL="1165661" indent="-233132" eaLnBrk="0" hangingPunct="0">
              <a:defRPr>
                <a:solidFill>
                  <a:schemeClr val="tx1"/>
                </a:solidFill>
                <a:latin typeface="Arial" pitchFamily="34" charset="0"/>
              </a:defRPr>
            </a:lvl3pPr>
            <a:lvl4pPr marL="1631922" indent="-233132" eaLnBrk="0" hangingPunct="0">
              <a:defRPr>
                <a:solidFill>
                  <a:schemeClr val="tx1"/>
                </a:solidFill>
                <a:latin typeface="Arial" pitchFamily="34" charset="0"/>
              </a:defRPr>
            </a:lvl4pPr>
            <a:lvl5pPr marL="2098185" indent="-233132" eaLnBrk="0" hangingPunct="0">
              <a:defRPr>
                <a:solidFill>
                  <a:schemeClr val="tx1"/>
                </a:solidFill>
                <a:latin typeface="Arial" pitchFamily="34" charset="0"/>
              </a:defRPr>
            </a:lvl5pPr>
            <a:lvl6pPr marL="2564452" indent="-233132" eaLnBrk="0" fontAlgn="base" hangingPunct="0">
              <a:spcBef>
                <a:spcPct val="0"/>
              </a:spcBef>
              <a:spcAft>
                <a:spcPct val="0"/>
              </a:spcAft>
              <a:defRPr>
                <a:solidFill>
                  <a:schemeClr val="tx1"/>
                </a:solidFill>
                <a:latin typeface="Arial" pitchFamily="34" charset="0"/>
              </a:defRPr>
            </a:lvl6pPr>
            <a:lvl7pPr marL="3030713" indent="-233132" eaLnBrk="0" fontAlgn="base" hangingPunct="0">
              <a:spcBef>
                <a:spcPct val="0"/>
              </a:spcBef>
              <a:spcAft>
                <a:spcPct val="0"/>
              </a:spcAft>
              <a:defRPr>
                <a:solidFill>
                  <a:schemeClr val="tx1"/>
                </a:solidFill>
                <a:latin typeface="Arial" pitchFamily="34" charset="0"/>
              </a:defRPr>
            </a:lvl7pPr>
            <a:lvl8pPr marL="3496978" indent="-233132" eaLnBrk="0" fontAlgn="base" hangingPunct="0">
              <a:spcBef>
                <a:spcPct val="0"/>
              </a:spcBef>
              <a:spcAft>
                <a:spcPct val="0"/>
              </a:spcAft>
              <a:defRPr>
                <a:solidFill>
                  <a:schemeClr val="tx1"/>
                </a:solidFill>
                <a:latin typeface="Arial" pitchFamily="34" charset="0"/>
              </a:defRPr>
            </a:lvl8pPr>
            <a:lvl9pPr marL="3963242" indent="-233132" eaLnBrk="0" fontAlgn="base" hangingPunct="0">
              <a:spcBef>
                <a:spcPct val="0"/>
              </a:spcBef>
              <a:spcAft>
                <a:spcPct val="0"/>
              </a:spcAft>
              <a:defRPr>
                <a:solidFill>
                  <a:schemeClr val="tx1"/>
                </a:solidFill>
                <a:latin typeface="Arial" pitchFamily="34" charset="0"/>
              </a:defRPr>
            </a:lvl9pPr>
          </a:lstStyle>
          <a:p>
            <a:pPr eaLnBrk="1" hangingPunct="1"/>
            <a:fld id="{2C5208F4-FCB4-4F75-AC3B-FFB108837AAB}" type="slidenum">
              <a:rPr lang="en-US">
                <a:solidFill>
                  <a:srgbClr val="000000"/>
                </a:solidFill>
              </a:rPr>
              <a:pPr eaLnBrk="1" hangingPunct="1"/>
              <a:t>10</a:t>
            </a:fld>
            <a:endParaRPr lang="en-US">
              <a:solidFill>
                <a:srgbClr val="000000"/>
              </a:solidFill>
            </a:endParaRPr>
          </a:p>
        </p:txBody>
      </p:sp>
      <p:sp>
        <p:nvSpPr>
          <p:cNvPr id="120835" name="Rectangle 7"/>
          <p:cNvSpPr txBox="1">
            <a:spLocks noGrp="1" noChangeArrowheads="1"/>
          </p:cNvSpPr>
          <p:nvPr/>
        </p:nvSpPr>
        <p:spPr bwMode="auto">
          <a:xfrm>
            <a:off x="3976335" y="8839014"/>
            <a:ext cx="3041969" cy="465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52" tIns="46628" rIns="93252" bIns="46628"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6FC279A4-94CE-4555-B18B-46254134F8D1}" type="slidenum">
              <a:rPr lang="en-US" sz="1200">
                <a:solidFill>
                  <a:srgbClr val="000000"/>
                </a:solidFill>
                <a:latin typeface="Calibri" pitchFamily="34" charset="0"/>
              </a:rPr>
              <a:pPr algn="r" eaLnBrk="1" fontAlgn="base" hangingPunct="1">
                <a:spcBef>
                  <a:spcPct val="0"/>
                </a:spcBef>
                <a:spcAft>
                  <a:spcPct val="0"/>
                </a:spcAft>
              </a:pPr>
              <a:t>10</a:t>
            </a:fld>
            <a:endParaRPr lang="en-US" sz="1200">
              <a:solidFill>
                <a:srgbClr val="000000"/>
              </a:solidFill>
              <a:latin typeface="Calibri" pitchFamily="34" charset="0"/>
            </a:endParaRPr>
          </a:p>
        </p:txBody>
      </p:sp>
      <p:sp>
        <p:nvSpPr>
          <p:cNvPr id="120836" name="Rectangle 2"/>
          <p:cNvSpPr>
            <a:spLocks noGrp="1" noRot="1" noChangeAspect="1" noChangeArrowheads="1" noTextEdit="1"/>
          </p:cNvSpPr>
          <p:nvPr>
            <p:ph type="sldImg"/>
          </p:nvPr>
        </p:nvSpPr>
        <p:spPr>
          <a:ln/>
        </p:spPr>
      </p:sp>
      <p:sp>
        <p:nvSpPr>
          <p:cNvPr id="1208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p>
        </p:txBody>
      </p:sp>
    </p:spTree>
    <p:extLst>
      <p:ext uri="{BB962C8B-B14F-4D97-AF65-F5344CB8AC3E}">
        <p14:creationId xmlns:p14="http://schemas.microsoft.com/office/powerpoint/2010/main" val="2318819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7680" indent="-291414" eaLnBrk="0" hangingPunct="0">
              <a:defRPr>
                <a:solidFill>
                  <a:schemeClr val="tx1"/>
                </a:solidFill>
                <a:latin typeface="Arial" pitchFamily="34" charset="0"/>
              </a:defRPr>
            </a:lvl2pPr>
            <a:lvl3pPr marL="1165661" indent="-233132" eaLnBrk="0" hangingPunct="0">
              <a:defRPr>
                <a:solidFill>
                  <a:schemeClr val="tx1"/>
                </a:solidFill>
                <a:latin typeface="Arial" pitchFamily="34" charset="0"/>
              </a:defRPr>
            </a:lvl3pPr>
            <a:lvl4pPr marL="1631922" indent="-233132" eaLnBrk="0" hangingPunct="0">
              <a:defRPr>
                <a:solidFill>
                  <a:schemeClr val="tx1"/>
                </a:solidFill>
                <a:latin typeface="Arial" pitchFamily="34" charset="0"/>
              </a:defRPr>
            </a:lvl4pPr>
            <a:lvl5pPr marL="2098185" indent="-233132" eaLnBrk="0" hangingPunct="0">
              <a:defRPr>
                <a:solidFill>
                  <a:schemeClr val="tx1"/>
                </a:solidFill>
                <a:latin typeface="Arial" pitchFamily="34" charset="0"/>
              </a:defRPr>
            </a:lvl5pPr>
            <a:lvl6pPr marL="2564452" indent="-233132" eaLnBrk="0" fontAlgn="base" hangingPunct="0">
              <a:spcBef>
                <a:spcPct val="0"/>
              </a:spcBef>
              <a:spcAft>
                <a:spcPct val="0"/>
              </a:spcAft>
              <a:defRPr>
                <a:solidFill>
                  <a:schemeClr val="tx1"/>
                </a:solidFill>
                <a:latin typeface="Arial" pitchFamily="34" charset="0"/>
              </a:defRPr>
            </a:lvl6pPr>
            <a:lvl7pPr marL="3030713" indent="-233132" eaLnBrk="0" fontAlgn="base" hangingPunct="0">
              <a:spcBef>
                <a:spcPct val="0"/>
              </a:spcBef>
              <a:spcAft>
                <a:spcPct val="0"/>
              </a:spcAft>
              <a:defRPr>
                <a:solidFill>
                  <a:schemeClr val="tx1"/>
                </a:solidFill>
                <a:latin typeface="Arial" pitchFamily="34" charset="0"/>
              </a:defRPr>
            </a:lvl7pPr>
            <a:lvl8pPr marL="3496978" indent="-233132" eaLnBrk="0" fontAlgn="base" hangingPunct="0">
              <a:spcBef>
                <a:spcPct val="0"/>
              </a:spcBef>
              <a:spcAft>
                <a:spcPct val="0"/>
              </a:spcAft>
              <a:defRPr>
                <a:solidFill>
                  <a:schemeClr val="tx1"/>
                </a:solidFill>
                <a:latin typeface="Arial" pitchFamily="34" charset="0"/>
              </a:defRPr>
            </a:lvl8pPr>
            <a:lvl9pPr marL="3963242" indent="-233132" eaLnBrk="0" fontAlgn="base" hangingPunct="0">
              <a:spcBef>
                <a:spcPct val="0"/>
              </a:spcBef>
              <a:spcAft>
                <a:spcPct val="0"/>
              </a:spcAft>
              <a:defRPr>
                <a:solidFill>
                  <a:schemeClr val="tx1"/>
                </a:solidFill>
                <a:latin typeface="Arial" pitchFamily="34" charset="0"/>
              </a:defRPr>
            </a:lvl9pPr>
          </a:lstStyle>
          <a:p>
            <a:pPr eaLnBrk="1" hangingPunct="1"/>
            <a:fld id="{DB8B63CB-012D-4D71-8640-380D5D6FA467}" type="slidenum">
              <a:rPr lang="en-US">
                <a:solidFill>
                  <a:srgbClr val="000000"/>
                </a:solidFill>
              </a:rPr>
              <a:pPr eaLnBrk="1" hangingPunct="1"/>
              <a:t>11</a:t>
            </a:fld>
            <a:endParaRPr lang="en-US">
              <a:solidFill>
                <a:srgbClr val="000000"/>
              </a:solidFill>
            </a:endParaRPr>
          </a:p>
        </p:txBody>
      </p:sp>
      <p:sp>
        <p:nvSpPr>
          <p:cNvPr id="121859" name="Rectangle 7"/>
          <p:cNvSpPr txBox="1">
            <a:spLocks noGrp="1" noChangeArrowheads="1"/>
          </p:cNvSpPr>
          <p:nvPr/>
        </p:nvSpPr>
        <p:spPr bwMode="auto">
          <a:xfrm>
            <a:off x="3976335" y="8839014"/>
            <a:ext cx="3041969" cy="465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52" tIns="46628" rIns="93252" bIns="46628"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D4EFBBEF-7629-42C1-84C0-5175C8E8F4B2}" type="slidenum">
              <a:rPr lang="en-US" sz="1200">
                <a:solidFill>
                  <a:srgbClr val="000000"/>
                </a:solidFill>
                <a:latin typeface="Calibri" pitchFamily="34" charset="0"/>
              </a:rPr>
              <a:pPr algn="r" eaLnBrk="1" fontAlgn="base" hangingPunct="1">
                <a:spcBef>
                  <a:spcPct val="0"/>
                </a:spcBef>
                <a:spcAft>
                  <a:spcPct val="0"/>
                </a:spcAft>
              </a:pPr>
              <a:t>11</a:t>
            </a:fld>
            <a:endParaRPr lang="en-US" sz="1200">
              <a:solidFill>
                <a:srgbClr val="000000"/>
              </a:solidFill>
              <a:latin typeface="Calibri" pitchFamily="34" charset="0"/>
            </a:endParaRPr>
          </a:p>
        </p:txBody>
      </p:sp>
      <p:sp>
        <p:nvSpPr>
          <p:cNvPr id="121860" name="Rectangle 2"/>
          <p:cNvSpPr>
            <a:spLocks noGrp="1" noRot="1" noChangeAspect="1" noChangeArrowheads="1" noTextEdit="1"/>
          </p:cNvSpPr>
          <p:nvPr>
            <p:ph type="sldImg"/>
          </p:nvPr>
        </p:nvSpPr>
        <p:spPr>
          <a:ln/>
        </p:spPr>
      </p:sp>
      <p:sp>
        <p:nvSpPr>
          <p:cNvPr id="1218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p>
        </p:txBody>
      </p:sp>
    </p:spTree>
    <p:extLst>
      <p:ext uri="{BB962C8B-B14F-4D97-AF65-F5344CB8AC3E}">
        <p14:creationId xmlns:p14="http://schemas.microsoft.com/office/powerpoint/2010/main" val="274168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service URLs that the HD tool uses are seen in </a:t>
            </a:r>
            <a:r>
              <a:rPr lang="en-US" dirty="0" smtClean="0">
                <a:hlinkClick r:id="rId3"/>
              </a:rPr>
              <a:t>http://hydrodesktop.codeplex.com/SourceControl/changeset/view/475b15a84bf4#Source%2fEPADelineation%2fCallWebService.cs</a:t>
            </a:r>
            <a:r>
              <a:rPr lang="en-US" dirty="0" smtClean="0"/>
              <a:t> The HD tool uses the Point Indexing Service to find the nearest NHD reach to where the user clicked. This returns a location on that reach. This point location is then used as input to the Navigation Delineation Service to get the watershed, and the Upstream/Downstream Service to get the river lines. The delineation service has two limitations: * It only works up to a certain distance upstream. I think we have it set to 100km. So for large watersheds (those with more than 100km of stream length upstream of where the user clicked), we don't get the most upstream portions of the watershed. * It doesn't delineate exactly to where the user clicked. It delineates to the endpoint of the NHD reach. </a:t>
            </a:r>
            <a:r>
              <a:rPr lang="en-US" smtClean="0"/>
              <a:t>(Can't remember if it is the clicked reach or the upstream reach -- try it and see.)</a:t>
            </a:r>
            <a:endParaRPr lang="en-US"/>
          </a:p>
        </p:txBody>
      </p:sp>
      <p:sp>
        <p:nvSpPr>
          <p:cNvPr id="4" name="Slide Number Placeholder 3"/>
          <p:cNvSpPr>
            <a:spLocks noGrp="1"/>
          </p:cNvSpPr>
          <p:nvPr>
            <p:ph type="sldNum" sz="quarter" idx="10"/>
          </p:nvPr>
        </p:nvSpPr>
        <p:spPr/>
        <p:txBody>
          <a:bodyPr/>
          <a:lstStyle/>
          <a:p>
            <a:fld id="{0396E79A-87AA-4B9C-8CA3-60BB7F8FB89E}" type="slidenum">
              <a:rPr lang="en-US" smtClean="0"/>
              <a:pPr/>
              <a:t>12</a:t>
            </a:fld>
            <a:endParaRPr lang="en-US"/>
          </a:p>
        </p:txBody>
      </p:sp>
    </p:spTree>
    <p:extLst>
      <p:ext uri="{BB962C8B-B14F-4D97-AF65-F5344CB8AC3E}">
        <p14:creationId xmlns:p14="http://schemas.microsoft.com/office/powerpoint/2010/main" val="1980642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a:lnSpc>
                <a:spcPct val="115000"/>
              </a:lnSpc>
              <a:spcAft>
                <a:spcPts val="1057"/>
              </a:spcAft>
              <a:defRPr/>
            </a:pPr>
            <a:r>
              <a:rPr lang="en-US" dirty="0" smtClean="0">
                <a:ea typeface="Calibri"/>
                <a:cs typeface="Times New Roman"/>
              </a:rPr>
              <a:t>HydroShare will be a collaborative environment for sharing hydrologic data and models aimed at giving hydrologists the technology infrastructure they need to address critical issues related to water quantity, quality, accessibility, and management.  </a:t>
            </a:r>
          </a:p>
          <a:p>
            <a:pPr>
              <a:lnSpc>
                <a:spcPct val="115000"/>
              </a:lnSpc>
              <a:spcAft>
                <a:spcPts val="1057"/>
              </a:spcAft>
              <a:defRPr/>
            </a:pPr>
            <a:endParaRPr lang="en-US" dirty="0" smtClean="0">
              <a:ea typeface="Calibri"/>
              <a:cs typeface="Times New Roman"/>
            </a:endParaRPr>
          </a:p>
          <a:p>
            <a:pPr>
              <a:lnSpc>
                <a:spcPct val="115000"/>
              </a:lnSpc>
              <a:spcAft>
                <a:spcPts val="1057"/>
              </a:spcAft>
              <a:defRPr/>
            </a:pPr>
            <a:r>
              <a:rPr lang="en-US" dirty="0" smtClean="0">
                <a:ea typeface="Calibri"/>
                <a:cs typeface="Times New Roman"/>
              </a:rPr>
              <a:t>HydroShare will expand the data sharing capability of the CUAHSI Hydrologic Information System by broadening the classes of data accommodated, expanding capability to include the sharing of models and model components, and taking advantage of emerging social media functionality to enhance information about and collaboration around hydrologic data and models. </a:t>
            </a:r>
          </a:p>
          <a:p>
            <a:pPr>
              <a:lnSpc>
                <a:spcPct val="115000"/>
              </a:lnSpc>
              <a:spcAft>
                <a:spcPts val="1057"/>
              </a:spcAft>
              <a:defRPr/>
            </a:pPr>
            <a:endParaRPr lang="en-US" dirty="0" smtClean="0">
              <a:ea typeface="Calibri"/>
              <a:cs typeface="Times New Roman"/>
            </a:endParaRPr>
          </a:p>
          <a:p>
            <a:pPr>
              <a:lnSpc>
                <a:spcPct val="115000"/>
              </a:lnSpc>
              <a:spcAft>
                <a:spcPts val="1057"/>
              </a:spcAft>
              <a:defRPr/>
            </a:pPr>
            <a:r>
              <a:rPr lang="en-US" dirty="0" smtClean="0">
                <a:ea typeface="Calibri"/>
                <a:cs typeface="Times New Roman"/>
              </a:rPr>
              <a:t>Functionality will include</a:t>
            </a:r>
          </a:p>
          <a:p>
            <a:pPr marL="362480" indent="-362480">
              <a:lnSpc>
                <a:spcPct val="115000"/>
              </a:lnSpc>
              <a:spcAft>
                <a:spcPts val="1057"/>
              </a:spcAft>
              <a:buFont typeface="+mj-lt"/>
              <a:buAutoNum type="arabicPeriod"/>
              <a:tabLst>
                <a:tab pos="483306" algn="l"/>
              </a:tabLst>
              <a:defRPr/>
            </a:pPr>
            <a:r>
              <a:rPr lang="en-US" dirty="0" smtClean="0">
                <a:ea typeface="Calibri"/>
                <a:cs typeface="Times New Roman"/>
              </a:rPr>
              <a:t>A web portal for model and data sharing </a:t>
            </a:r>
          </a:p>
          <a:p>
            <a:pPr marL="362480" indent="-362480">
              <a:lnSpc>
                <a:spcPct val="115000"/>
              </a:lnSpc>
              <a:spcAft>
                <a:spcPts val="1057"/>
              </a:spcAft>
              <a:buFont typeface="+mj-lt"/>
              <a:buAutoNum type="arabicPeriod"/>
              <a:tabLst>
                <a:tab pos="483306" algn="l"/>
              </a:tabLst>
              <a:defRPr/>
            </a:pPr>
            <a:r>
              <a:rPr lang="en-US" dirty="0" smtClean="0">
                <a:ea typeface="Calibri"/>
                <a:cs typeface="Times New Roman"/>
              </a:rPr>
              <a:t>Sharing features added to </a:t>
            </a:r>
            <a:r>
              <a:rPr lang="en-US" dirty="0" err="1" smtClean="0">
                <a:ea typeface="Calibri"/>
                <a:cs typeface="Times New Roman"/>
              </a:rPr>
              <a:t>HydroDesktop</a:t>
            </a:r>
            <a:r>
              <a:rPr lang="en-US" dirty="0" smtClean="0">
                <a:ea typeface="Calibri"/>
                <a:cs typeface="Times New Roman"/>
              </a:rPr>
              <a:t> client software</a:t>
            </a:r>
          </a:p>
          <a:p>
            <a:pPr marL="362480" indent="-362480">
              <a:lnSpc>
                <a:spcPct val="115000"/>
              </a:lnSpc>
              <a:spcAft>
                <a:spcPts val="1057"/>
              </a:spcAft>
              <a:buFont typeface="+mj-lt"/>
              <a:buAutoNum type="arabicPeriod"/>
              <a:tabLst>
                <a:tab pos="483306" algn="l"/>
              </a:tabLst>
              <a:defRPr/>
            </a:pPr>
            <a:r>
              <a:rPr lang="en-US" dirty="0" smtClean="0">
                <a:ea typeface="Calibri"/>
                <a:cs typeface="Times New Roman"/>
              </a:rPr>
              <a:t>Access to more types of hydrologic data using standards compliant data formats and interfaces </a:t>
            </a:r>
          </a:p>
          <a:p>
            <a:pPr marL="362480" indent="-362480">
              <a:lnSpc>
                <a:spcPct val="115000"/>
              </a:lnSpc>
              <a:spcAft>
                <a:spcPts val="1057"/>
              </a:spcAft>
              <a:buFont typeface="+mj-lt"/>
              <a:buAutoNum type="arabicPeriod"/>
              <a:tabLst>
                <a:tab pos="483306" algn="l"/>
              </a:tabLst>
              <a:defRPr/>
            </a:pPr>
            <a:r>
              <a:rPr lang="en-US" dirty="0" smtClean="0">
                <a:ea typeface="Calibri"/>
                <a:cs typeface="Times New Roman"/>
              </a:rPr>
              <a:t>Enhanced catalog functionality that broadens discovery functionality to different data types and models </a:t>
            </a:r>
          </a:p>
          <a:p>
            <a:pPr marL="362480" indent="-362480">
              <a:lnSpc>
                <a:spcPct val="115000"/>
              </a:lnSpc>
              <a:spcAft>
                <a:spcPts val="1057"/>
              </a:spcAft>
              <a:buFont typeface="+mj-lt"/>
              <a:buAutoNum type="arabicPeriod"/>
              <a:tabLst>
                <a:tab pos="483306" algn="l"/>
              </a:tabLst>
              <a:defRPr/>
            </a:pPr>
            <a:r>
              <a:rPr lang="en-US" dirty="0" smtClean="0">
                <a:ea typeface="Calibri"/>
                <a:cs typeface="Times New Roman"/>
              </a:rPr>
              <a:t>New model sharing and discovery functionality</a:t>
            </a:r>
          </a:p>
          <a:p>
            <a:pPr marL="362480" indent="-362480">
              <a:lnSpc>
                <a:spcPct val="115000"/>
              </a:lnSpc>
              <a:spcAft>
                <a:spcPts val="1057"/>
              </a:spcAft>
              <a:buFont typeface="+mj-lt"/>
              <a:buAutoNum type="arabicPeriod"/>
              <a:tabLst>
                <a:tab pos="483306" algn="l"/>
              </a:tabLst>
              <a:defRPr/>
            </a:pPr>
            <a:r>
              <a:rPr lang="en-US" dirty="0" smtClean="0">
                <a:ea typeface="Calibri"/>
                <a:cs typeface="Times New Roman"/>
              </a:rPr>
              <a:t>Enhanced easy to use access to high performance computing</a:t>
            </a:r>
          </a:p>
          <a:p>
            <a:pPr marL="362480" indent="-362480">
              <a:lnSpc>
                <a:spcPct val="115000"/>
              </a:lnSpc>
              <a:spcAft>
                <a:spcPts val="1057"/>
              </a:spcAft>
              <a:buFont typeface="+mj-lt"/>
              <a:buAutoNum type="arabicPeriod"/>
              <a:tabLst>
                <a:tab pos="483306" algn="l"/>
              </a:tabLst>
              <a:defRPr/>
            </a:pPr>
            <a:r>
              <a:rPr lang="en-US" dirty="0" smtClean="0">
                <a:ea typeface="Calibri"/>
                <a:cs typeface="Times New Roman"/>
              </a:rPr>
              <a:t>Social media and collaboration functionality</a:t>
            </a:r>
          </a:p>
          <a:p>
            <a:pPr marL="362480" indent="-362480">
              <a:lnSpc>
                <a:spcPct val="115000"/>
              </a:lnSpc>
              <a:spcAft>
                <a:spcPts val="1057"/>
              </a:spcAft>
              <a:buFont typeface="+mj-lt"/>
              <a:buAutoNum type="arabicPeriod"/>
              <a:tabLst>
                <a:tab pos="483306" algn="l"/>
              </a:tabLst>
              <a:defRPr/>
            </a:pPr>
            <a:r>
              <a:rPr lang="en-US" dirty="0" smtClean="0">
                <a:ea typeface="Calibri"/>
                <a:cs typeface="Times New Roman"/>
              </a:rPr>
              <a:t>Linkages to other data and modeling systems such as USGS and CUAHSI data services, NASA earth exchange and HPC resources e.g. at CSDMS</a:t>
            </a:r>
          </a:p>
          <a:p>
            <a:pPr eaLnBrk="1" hangingPunct="1">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0396E79A-87AA-4B9C-8CA3-60BB7F8FB89E}" type="slidenum">
              <a:rPr lang="en-US" smtClean="0"/>
              <a:pPr/>
              <a:t>17</a:t>
            </a:fld>
            <a:endParaRPr lang="en-US"/>
          </a:p>
        </p:txBody>
      </p:sp>
    </p:spTree>
    <p:extLst>
      <p:ext uri="{BB962C8B-B14F-4D97-AF65-F5344CB8AC3E}">
        <p14:creationId xmlns:p14="http://schemas.microsoft.com/office/powerpoint/2010/main" val="1610527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0000" lnSpcReduction="20000"/>
          </a:bodyPr>
          <a:lstStyle/>
          <a:p>
            <a:pPr>
              <a:lnSpc>
                <a:spcPct val="115000"/>
              </a:lnSpc>
              <a:spcAft>
                <a:spcPts val="1020"/>
              </a:spcAft>
              <a:defRPr/>
            </a:pPr>
            <a:r>
              <a:rPr lang="en-US" dirty="0" smtClean="0">
                <a:ea typeface="Calibri"/>
                <a:cs typeface="Times New Roman"/>
              </a:rPr>
              <a:t>HydroShare will be a collaborative environment for sharing hydrologic data and models aimed at giving hydrologists the technology infrastructure they need to address critical issues related to water quantity, quality, accessibility, and management.  </a:t>
            </a:r>
          </a:p>
          <a:p>
            <a:pPr>
              <a:lnSpc>
                <a:spcPct val="115000"/>
              </a:lnSpc>
              <a:spcAft>
                <a:spcPts val="1020"/>
              </a:spcAft>
              <a:defRPr/>
            </a:pPr>
            <a:endParaRPr lang="en-US" dirty="0" smtClean="0">
              <a:ea typeface="Calibri"/>
              <a:cs typeface="Times New Roman"/>
            </a:endParaRPr>
          </a:p>
          <a:p>
            <a:pPr>
              <a:lnSpc>
                <a:spcPct val="115000"/>
              </a:lnSpc>
              <a:spcAft>
                <a:spcPts val="1020"/>
              </a:spcAft>
              <a:defRPr/>
            </a:pPr>
            <a:r>
              <a:rPr lang="en-US" dirty="0" smtClean="0">
                <a:ea typeface="Calibri"/>
                <a:cs typeface="Times New Roman"/>
              </a:rPr>
              <a:t>HydroShare will expand the data sharing capability of the CUAHSI Hydrologic Information System by broadening the classes of data accommodated, expanding capability to include the sharing of models and model components, and taking advantage of emerging social media functionality to enhance information about and collaboration around hydrologic data and models. </a:t>
            </a:r>
          </a:p>
          <a:p>
            <a:pPr>
              <a:lnSpc>
                <a:spcPct val="115000"/>
              </a:lnSpc>
              <a:spcAft>
                <a:spcPts val="1020"/>
              </a:spcAft>
              <a:defRPr/>
            </a:pPr>
            <a:endParaRPr lang="en-US" dirty="0" smtClean="0">
              <a:ea typeface="Calibri"/>
              <a:cs typeface="Times New Roman"/>
            </a:endParaRPr>
          </a:p>
          <a:p>
            <a:pPr>
              <a:lnSpc>
                <a:spcPct val="115000"/>
              </a:lnSpc>
              <a:spcAft>
                <a:spcPts val="1020"/>
              </a:spcAft>
              <a:defRPr/>
            </a:pPr>
            <a:r>
              <a:rPr lang="en-US" dirty="0" smtClean="0">
                <a:ea typeface="Calibri"/>
                <a:cs typeface="Times New Roman"/>
              </a:rPr>
              <a:t>Functionality will include</a:t>
            </a:r>
          </a:p>
          <a:p>
            <a:pPr marL="349778" indent="-349778">
              <a:lnSpc>
                <a:spcPct val="115000"/>
              </a:lnSpc>
              <a:spcAft>
                <a:spcPts val="1020"/>
              </a:spcAft>
              <a:buFont typeface="+mj-lt"/>
              <a:buAutoNum type="arabicPeriod"/>
              <a:tabLst>
                <a:tab pos="466371" algn="l"/>
              </a:tabLst>
              <a:defRPr/>
            </a:pPr>
            <a:r>
              <a:rPr lang="en-US" dirty="0" smtClean="0">
                <a:ea typeface="Calibri"/>
                <a:cs typeface="Times New Roman"/>
              </a:rPr>
              <a:t>A web portal for model and data sharing </a:t>
            </a:r>
          </a:p>
          <a:p>
            <a:pPr marL="349778" indent="-349778">
              <a:lnSpc>
                <a:spcPct val="115000"/>
              </a:lnSpc>
              <a:spcAft>
                <a:spcPts val="1020"/>
              </a:spcAft>
              <a:buFont typeface="+mj-lt"/>
              <a:buAutoNum type="arabicPeriod"/>
              <a:tabLst>
                <a:tab pos="466371" algn="l"/>
              </a:tabLst>
              <a:defRPr/>
            </a:pPr>
            <a:r>
              <a:rPr lang="en-US" dirty="0" smtClean="0">
                <a:ea typeface="Calibri"/>
                <a:cs typeface="Times New Roman"/>
              </a:rPr>
              <a:t>Sharing features added to HydroDesktop client software</a:t>
            </a:r>
          </a:p>
          <a:p>
            <a:pPr marL="349778" indent="-349778">
              <a:lnSpc>
                <a:spcPct val="115000"/>
              </a:lnSpc>
              <a:spcAft>
                <a:spcPts val="1020"/>
              </a:spcAft>
              <a:buFont typeface="+mj-lt"/>
              <a:buAutoNum type="arabicPeriod"/>
              <a:tabLst>
                <a:tab pos="466371" algn="l"/>
              </a:tabLst>
              <a:defRPr/>
            </a:pPr>
            <a:r>
              <a:rPr lang="en-US" dirty="0" smtClean="0">
                <a:ea typeface="Calibri"/>
                <a:cs typeface="Times New Roman"/>
              </a:rPr>
              <a:t>Access to more types of hydrologic data using standards compliant data formats and interfaces </a:t>
            </a:r>
          </a:p>
          <a:p>
            <a:pPr marL="349778" indent="-349778">
              <a:lnSpc>
                <a:spcPct val="115000"/>
              </a:lnSpc>
              <a:spcAft>
                <a:spcPts val="1020"/>
              </a:spcAft>
              <a:buFont typeface="+mj-lt"/>
              <a:buAutoNum type="arabicPeriod"/>
              <a:tabLst>
                <a:tab pos="466371" algn="l"/>
              </a:tabLst>
              <a:defRPr/>
            </a:pPr>
            <a:r>
              <a:rPr lang="en-US" dirty="0" smtClean="0">
                <a:ea typeface="Calibri"/>
                <a:cs typeface="Times New Roman"/>
              </a:rPr>
              <a:t>Enhanced catalog functionality that broadens discovery functionality to different data types and models </a:t>
            </a:r>
          </a:p>
          <a:p>
            <a:pPr marL="349778" indent="-349778">
              <a:lnSpc>
                <a:spcPct val="115000"/>
              </a:lnSpc>
              <a:spcAft>
                <a:spcPts val="1020"/>
              </a:spcAft>
              <a:buFont typeface="+mj-lt"/>
              <a:buAutoNum type="arabicPeriod"/>
              <a:tabLst>
                <a:tab pos="466371" algn="l"/>
              </a:tabLst>
              <a:defRPr/>
            </a:pPr>
            <a:r>
              <a:rPr lang="en-US" dirty="0" smtClean="0">
                <a:ea typeface="Calibri"/>
                <a:cs typeface="Times New Roman"/>
              </a:rPr>
              <a:t>New model sharing and discovery functionality</a:t>
            </a:r>
          </a:p>
          <a:p>
            <a:pPr marL="349778" indent="-349778">
              <a:lnSpc>
                <a:spcPct val="115000"/>
              </a:lnSpc>
              <a:spcAft>
                <a:spcPts val="1020"/>
              </a:spcAft>
              <a:buFont typeface="+mj-lt"/>
              <a:buAutoNum type="arabicPeriod"/>
              <a:tabLst>
                <a:tab pos="466371" algn="l"/>
              </a:tabLst>
              <a:defRPr/>
            </a:pPr>
            <a:r>
              <a:rPr lang="en-US" dirty="0" smtClean="0">
                <a:ea typeface="Calibri"/>
                <a:cs typeface="Times New Roman"/>
              </a:rPr>
              <a:t>Enhanced easy to use access to high performance computing</a:t>
            </a:r>
          </a:p>
          <a:p>
            <a:pPr marL="349778" indent="-349778">
              <a:lnSpc>
                <a:spcPct val="115000"/>
              </a:lnSpc>
              <a:spcAft>
                <a:spcPts val="1020"/>
              </a:spcAft>
              <a:buFont typeface="+mj-lt"/>
              <a:buAutoNum type="arabicPeriod"/>
              <a:tabLst>
                <a:tab pos="466371" algn="l"/>
              </a:tabLst>
              <a:defRPr/>
            </a:pPr>
            <a:r>
              <a:rPr lang="en-US" dirty="0" smtClean="0">
                <a:ea typeface="Calibri"/>
                <a:cs typeface="Times New Roman"/>
              </a:rPr>
              <a:t>Social media and collaboration functionality</a:t>
            </a:r>
          </a:p>
          <a:p>
            <a:pPr marL="349778" indent="-349778">
              <a:lnSpc>
                <a:spcPct val="115000"/>
              </a:lnSpc>
              <a:spcAft>
                <a:spcPts val="1020"/>
              </a:spcAft>
              <a:buFont typeface="+mj-lt"/>
              <a:buAutoNum type="arabicPeriod"/>
              <a:tabLst>
                <a:tab pos="466371" algn="l"/>
              </a:tabLst>
              <a:defRPr/>
            </a:pPr>
            <a:r>
              <a:rPr lang="en-US" dirty="0" smtClean="0">
                <a:ea typeface="Calibri"/>
                <a:cs typeface="Times New Roman"/>
              </a:rPr>
              <a:t>Linkages to other data and modeling systems such as USGS and CUAHSI data services, NASA earth exchange and HPC resources e.g. at CSDMS</a:t>
            </a:r>
          </a:p>
          <a:p>
            <a:pPr eaLnBrk="1" hangingPunct="1">
              <a:defRPr/>
            </a:pPr>
            <a:endParaRPr lang="en-US" dirty="0"/>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pitchFamily="34" charset="-128"/>
              </a:defRPr>
            </a:lvl1pPr>
            <a:lvl2pPr marL="757853" indent="-291481" eaLnBrk="0" hangingPunct="0">
              <a:defRPr>
                <a:solidFill>
                  <a:schemeClr val="tx1"/>
                </a:solidFill>
                <a:latin typeface="Arial" charset="0"/>
                <a:ea typeface="ＭＳ Ｐゴシック" pitchFamily="34" charset="-128"/>
              </a:defRPr>
            </a:lvl2pPr>
            <a:lvl3pPr marL="1165928" indent="-233185" eaLnBrk="0" hangingPunct="0">
              <a:defRPr>
                <a:solidFill>
                  <a:schemeClr val="tx1"/>
                </a:solidFill>
                <a:latin typeface="Arial" charset="0"/>
                <a:ea typeface="ＭＳ Ｐゴシック" pitchFamily="34" charset="-128"/>
              </a:defRPr>
            </a:lvl3pPr>
            <a:lvl4pPr marL="1632299" indent="-233185" eaLnBrk="0" hangingPunct="0">
              <a:defRPr>
                <a:solidFill>
                  <a:schemeClr val="tx1"/>
                </a:solidFill>
                <a:latin typeface="Arial" charset="0"/>
                <a:ea typeface="ＭＳ Ｐゴシック" pitchFamily="34" charset="-128"/>
              </a:defRPr>
            </a:lvl4pPr>
            <a:lvl5pPr marL="2098671" indent="-233185" eaLnBrk="0" hangingPunct="0">
              <a:defRPr>
                <a:solidFill>
                  <a:schemeClr val="tx1"/>
                </a:solidFill>
                <a:latin typeface="Arial" charset="0"/>
                <a:ea typeface="ＭＳ Ｐゴシック" pitchFamily="34" charset="-128"/>
              </a:defRPr>
            </a:lvl5pPr>
            <a:lvl6pPr marL="2565042" indent="-233185" eaLnBrk="0" fontAlgn="base" hangingPunct="0">
              <a:spcBef>
                <a:spcPct val="0"/>
              </a:spcBef>
              <a:spcAft>
                <a:spcPct val="0"/>
              </a:spcAft>
              <a:defRPr>
                <a:solidFill>
                  <a:schemeClr val="tx1"/>
                </a:solidFill>
                <a:latin typeface="Arial" charset="0"/>
                <a:ea typeface="ＭＳ Ｐゴシック" pitchFamily="34" charset="-128"/>
              </a:defRPr>
            </a:lvl6pPr>
            <a:lvl7pPr marL="3031413" indent="-233185" eaLnBrk="0" fontAlgn="base" hangingPunct="0">
              <a:spcBef>
                <a:spcPct val="0"/>
              </a:spcBef>
              <a:spcAft>
                <a:spcPct val="0"/>
              </a:spcAft>
              <a:defRPr>
                <a:solidFill>
                  <a:schemeClr val="tx1"/>
                </a:solidFill>
                <a:latin typeface="Arial" charset="0"/>
                <a:ea typeface="ＭＳ Ｐゴシック" pitchFamily="34" charset="-128"/>
              </a:defRPr>
            </a:lvl7pPr>
            <a:lvl8pPr marL="3497784" indent="-233185" eaLnBrk="0" fontAlgn="base" hangingPunct="0">
              <a:spcBef>
                <a:spcPct val="0"/>
              </a:spcBef>
              <a:spcAft>
                <a:spcPct val="0"/>
              </a:spcAft>
              <a:defRPr>
                <a:solidFill>
                  <a:schemeClr val="tx1"/>
                </a:solidFill>
                <a:latin typeface="Arial" charset="0"/>
                <a:ea typeface="ＭＳ Ｐゴシック" pitchFamily="34" charset="-128"/>
              </a:defRPr>
            </a:lvl8pPr>
            <a:lvl9pPr marL="3964156" indent="-233185"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EA9F6B7-BBE4-49DD-9008-4958E606936B}" type="slidenum">
              <a:rPr lang="en-US" smtClean="0">
                <a:solidFill>
                  <a:srgbClr val="000000"/>
                </a:solidFill>
              </a:rPr>
              <a:pPr eaLnBrk="1" hangingPunct="1"/>
              <a:t>18</a:t>
            </a:fld>
            <a:endParaRPr lang="en-US" smtClean="0">
              <a:solidFill>
                <a:srgbClr val="000000"/>
              </a:solidFill>
            </a:endParaRPr>
          </a:p>
        </p:txBody>
      </p:sp>
    </p:spTree>
    <p:extLst>
      <p:ext uri="{BB962C8B-B14F-4D97-AF65-F5344CB8AC3E}">
        <p14:creationId xmlns:p14="http://schemas.microsoft.com/office/powerpoint/2010/main" val="2225196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96E79A-87AA-4B9C-8CA3-60BB7F8FB89E}" type="slidenum">
              <a:rPr lang="en-US" smtClean="0"/>
              <a:pPr/>
              <a:t>19</a:t>
            </a:fld>
            <a:endParaRPr lang="en-US"/>
          </a:p>
        </p:txBody>
      </p:sp>
    </p:spTree>
    <p:extLst>
      <p:ext uri="{BB962C8B-B14F-4D97-AF65-F5344CB8AC3E}">
        <p14:creationId xmlns:p14="http://schemas.microsoft.com/office/powerpoint/2010/main" val="4048938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406">
              <a:defRPr/>
            </a:pPr>
            <a:r>
              <a:rPr lang="en-US" dirty="0"/>
              <a:t>Data: Links to national and global data sets of essential terrestrial variables (e.g. NASA NEX, </a:t>
            </a:r>
            <a:r>
              <a:rPr lang="en-US" dirty="0" err="1"/>
              <a:t>HydroTerre</a:t>
            </a:r>
            <a:r>
              <a:rPr lang="en-US" dirty="0"/>
              <a:t>)</a:t>
            </a:r>
          </a:p>
          <a:p>
            <a:r>
              <a:rPr lang="en-US" dirty="0"/>
              <a:t>Tools to preprocess and configure inputs</a:t>
            </a:r>
          </a:p>
          <a:p>
            <a:r>
              <a:rPr lang="en-US" dirty="0"/>
              <a:t>Preconfigured models and modeling systems as services</a:t>
            </a:r>
          </a:p>
          <a:p>
            <a:r>
              <a:rPr lang="en-US" dirty="0"/>
              <a:t>Standards for information exchange for interoperability (</a:t>
            </a:r>
            <a:r>
              <a:rPr lang="en-US" dirty="0" err="1"/>
              <a:t>OpenMI</a:t>
            </a:r>
            <a:r>
              <a:rPr lang="en-US" dirty="0"/>
              <a:t>, CSDMS BMI)</a:t>
            </a:r>
          </a:p>
          <a:p>
            <a:r>
              <a:rPr lang="en-US" dirty="0"/>
              <a:t>Tools for Visualization and Analysis</a:t>
            </a:r>
          </a:p>
          <a:p>
            <a:r>
              <a:rPr lang="en-US" dirty="0"/>
              <a:t>Automated reasoning to couple models based on purpose, context, data and resources</a:t>
            </a:r>
          </a:p>
          <a:p>
            <a:endParaRPr lang="en-US" dirty="0"/>
          </a:p>
        </p:txBody>
      </p:sp>
      <p:sp>
        <p:nvSpPr>
          <p:cNvPr id="4" name="Slide Number Placeholder 3"/>
          <p:cNvSpPr>
            <a:spLocks noGrp="1"/>
          </p:cNvSpPr>
          <p:nvPr>
            <p:ph type="sldNum" sz="quarter" idx="10"/>
          </p:nvPr>
        </p:nvSpPr>
        <p:spPr/>
        <p:txBody>
          <a:bodyPr/>
          <a:lstStyle/>
          <a:p>
            <a:fld id="{0396E79A-87AA-4B9C-8CA3-60BB7F8FB89E}"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059798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pPr/>
              <a:t>9/16/2013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pPr/>
              <a:t>9/16/2013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pPr/>
              <a:t>9/16/2013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2A8239-400C-421C-AE6A-37B1D24DF4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30935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253686-F7B9-48F0-8F78-DF86062C29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2403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CF7391-37FD-4970-A5F4-A88A7719D4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21175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3CE180-2000-48AA-8DEE-94AEB354F4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19128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7EE3BA6-02CB-40BF-A5CE-ED9C902EE5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1536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46D70D-4873-4490-901D-1650E6E1D9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25510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0430597-FC83-43D9-9811-DB01744208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92976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791513-642E-443E-A240-4937EC6F6F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2031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pPr/>
              <a:t>9/16/2013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B5491A8-F3AA-4A81-AC65-CA42686569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48096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E9FAB0-4860-4341-8E8F-3080C1D7D3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47678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C667A3-F20F-4E42-AEB7-B83E17AF3F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97601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1AC36E0-011A-4381-9929-180A1C7D03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37017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1500188" y="1708150"/>
            <a:ext cx="7646987" cy="0"/>
          </a:xfrm>
          <a:prstGeom prst="line">
            <a:avLst/>
          </a:prstGeom>
          <a:noFill/>
          <a:ln w="12700" cap="sq">
            <a:solidFill>
              <a:schemeClr val="bg2"/>
            </a:solidFill>
            <a:round/>
            <a:headEnd type="none" w="sm" len="sm"/>
            <a:tailEnd type="none" w="sm" len="sm"/>
          </a:ln>
          <a:effectLst/>
        </p:spPr>
        <p:txBody>
          <a:bodyPr/>
          <a:lstStyle/>
          <a:p>
            <a:pPr algn="ctr" eaLnBrk="0" fontAlgn="base" hangingPunct="0">
              <a:spcBef>
                <a:spcPct val="0"/>
              </a:spcBef>
              <a:spcAft>
                <a:spcPct val="0"/>
              </a:spcAft>
              <a:defRPr/>
            </a:pPr>
            <a:endParaRPr kumimoji="1" lang="en-US" sz="2000">
              <a:solidFill>
                <a:srgbClr val="010000"/>
              </a:solidFill>
              <a:latin typeface="Times New Roman" pitchFamily="18" charset="0"/>
            </a:endParaRPr>
          </a:p>
        </p:txBody>
      </p:sp>
      <p:sp>
        <p:nvSpPr>
          <p:cNvPr id="5" name="Arc 3"/>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algn="ctr" eaLnBrk="0" fontAlgn="base" hangingPunct="0">
              <a:spcBef>
                <a:spcPct val="0"/>
              </a:spcBef>
              <a:spcAft>
                <a:spcPct val="0"/>
              </a:spcAft>
              <a:defRPr/>
            </a:pPr>
            <a:endParaRPr kumimoji="1" lang="en-US" sz="2000">
              <a:solidFill>
                <a:srgbClr val="010000"/>
              </a:solidFill>
              <a:latin typeface="Times New Roman" pitchFamily="18" charset="0"/>
            </a:endParaRPr>
          </a:p>
        </p:txBody>
      </p:sp>
      <p:sp>
        <p:nvSpPr>
          <p:cNvPr id="3076" name="Rectangle 4"/>
          <p:cNvSpPr>
            <a:spLocks noGrp="1" noChangeArrowheads="1"/>
          </p:cNvSpPr>
          <p:nvPr>
            <p:ph type="ctrTitle" sz="quarter"/>
          </p:nvPr>
        </p:nvSpPr>
        <p:spPr>
          <a:xfrm>
            <a:off x="2590800" y="781050"/>
            <a:ext cx="6248400" cy="1143000"/>
          </a:xfrm>
        </p:spPr>
        <p:txBody>
          <a:bodyPr anchor="b"/>
          <a:lstStyle>
            <a:lvl1pPr>
              <a:defRPr sz="6600"/>
            </a:lvl1pPr>
          </a:lstStyle>
          <a:p>
            <a:r>
              <a:rPr lang="en-US"/>
              <a:t>Click to edit Master title style</a:t>
            </a:r>
          </a:p>
        </p:txBody>
      </p:sp>
      <p:sp>
        <p:nvSpPr>
          <p:cNvPr id="3077"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2" charset="2"/>
              <a:buNone/>
              <a:defRPr sz="2400"/>
            </a:lvl1pPr>
          </a:lstStyle>
          <a:p>
            <a:r>
              <a:rPr lang="en-US"/>
              <a:t>Click to edit Master subtitle style</a:t>
            </a:r>
          </a:p>
        </p:txBody>
      </p:sp>
      <p:sp>
        <p:nvSpPr>
          <p:cNvPr id="6" name="Rectangle 11"/>
          <p:cNvSpPr>
            <a:spLocks noGrp="1" noChangeArrowheads="1"/>
          </p:cNvSpPr>
          <p:nvPr>
            <p:ph type="dt" sz="quarter" idx="10"/>
          </p:nvPr>
        </p:nvSpPr>
        <p:spPr>
          <a:xfrm>
            <a:off x="152400" y="5486400"/>
            <a:ext cx="1905000" cy="304800"/>
          </a:xfrm>
        </p:spPr>
        <p:txBody>
          <a:bodyPr/>
          <a:lstStyle>
            <a:lvl1pPr>
              <a:defRPr/>
            </a:lvl1pPr>
          </a:lstStyle>
          <a:p>
            <a:pPr>
              <a:defRPr/>
            </a:pPr>
            <a:endParaRPr lang="en-US">
              <a:solidFill>
                <a:srgbClr val="009999"/>
              </a:solidFill>
            </a:endParaRPr>
          </a:p>
        </p:txBody>
      </p:sp>
      <p:sp>
        <p:nvSpPr>
          <p:cNvPr id="7" name="Rectangle 12"/>
          <p:cNvSpPr>
            <a:spLocks noGrp="1" noChangeArrowheads="1"/>
          </p:cNvSpPr>
          <p:nvPr>
            <p:ph type="ftr" sz="quarter" idx="11"/>
          </p:nvPr>
        </p:nvSpPr>
        <p:spPr>
          <a:xfrm>
            <a:off x="152400" y="5791200"/>
            <a:ext cx="2667000" cy="304800"/>
          </a:xfrm>
        </p:spPr>
        <p:txBody>
          <a:bodyPr/>
          <a:lstStyle>
            <a:lvl1pPr>
              <a:defRPr/>
            </a:lvl1pPr>
          </a:lstStyle>
          <a:p>
            <a:pPr>
              <a:defRPr/>
            </a:pPr>
            <a:endParaRPr lang="en-US">
              <a:solidFill>
                <a:srgbClr val="009999"/>
              </a:solidFill>
            </a:endParaRPr>
          </a:p>
        </p:txBody>
      </p:sp>
      <p:sp>
        <p:nvSpPr>
          <p:cNvPr id="8" name="Rectangle 13"/>
          <p:cNvSpPr>
            <a:spLocks noGrp="1" noChangeArrowheads="1"/>
          </p:cNvSpPr>
          <p:nvPr>
            <p:ph type="sldNum" sz="quarter" idx="12"/>
          </p:nvPr>
        </p:nvSpPr>
        <p:spPr/>
        <p:txBody>
          <a:bodyPr/>
          <a:lstStyle>
            <a:lvl1pPr>
              <a:defRPr/>
            </a:lvl1pPr>
          </a:lstStyle>
          <a:p>
            <a:pPr>
              <a:defRPr/>
            </a:pPr>
            <a:fld id="{ED7C69DF-8213-4E61-9C08-DD36EA1294B0}" type="slidenum">
              <a:rPr lang="en-US">
                <a:solidFill>
                  <a:srgbClr val="009999"/>
                </a:solidFill>
              </a:rPr>
              <a:pPr>
                <a:defRPr/>
              </a:pPr>
              <a:t>‹#›</a:t>
            </a:fld>
            <a:endParaRPr lang="en-US">
              <a:solidFill>
                <a:srgbClr val="009999"/>
              </a:solidFill>
            </a:endParaRPr>
          </a:p>
        </p:txBody>
      </p:sp>
    </p:spTree>
    <p:extLst>
      <p:ext uri="{BB962C8B-B14F-4D97-AF65-F5344CB8AC3E}">
        <p14:creationId xmlns:p14="http://schemas.microsoft.com/office/powerpoint/2010/main" val="103770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9999"/>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9999"/>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5AF24D36-3FF1-48C0-9C93-7B269DB3930C}" type="slidenum">
              <a:rPr lang="en-US">
                <a:solidFill>
                  <a:srgbClr val="009999"/>
                </a:solidFill>
              </a:rPr>
              <a:pPr>
                <a:defRPr/>
              </a:pPr>
              <a:t>‹#›</a:t>
            </a:fld>
            <a:endParaRPr lang="en-US">
              <a:solidFill>
                <a:srgbClr val="009999"/>
              </a:solidFill>
            </a:endParaRPr>
          </a:p>
        </p:txBody>
      </p:sp>
    </p:spTree>
    <p:extLst>
      <p:ext uri="{BB962C8B-B14F-4D97-AF65-F5344CB8AC3E}">
        <p14:creationId xmlns:p14="http://schemas.microsoft.com/office/powerpoint/2010/main" val="8462562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9999"/>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9999"/>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84F4EED-21AC-4D4C-9568-FC3011CFBD84}" type="slidenum">
              <a:rPr lang="en-US">
                <a:solidFill>
                  <a:srgbClr val="009999"/>
                </a:solidFill>
              </a:rPr>
              <a:pPr>
                <a:defRPr/>
              </a:pPr>
              <a:t>‹#›</a:t>
            </a:fld>
            <a:endParaRPr lang="en-US">
              <a:solidFill>
                <a:srgbClr val="009999"/>
              </a:solidFill>
            </a:endParaRPr>
          </a:p>
        </p:txBody>
      </p:sp>
    </p:spTree>
    <p:extLst>
      <p:ext uri="{BB962C8B-B14F-4D97-AF65-F5344CB8AC3E}">
        <p14:creationId xmlns:p14="http://schemas.microsoft.com/office/powerpoint/2010/main" val="28317511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9999"/>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9999"/>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0FB8FDC8-E121-4700-9247-A90AC5B5B80E}" type="slidenum">
              <a:rPr lang="en-US">
                <a:solidFill>
                  <a:srgbClr val="009999"/>
                </a:solidFill>
              </a:rPr>
              <a:pPr>
                <a:defRPr/>
              </a:pPr>
              <a:t>‹#›</a:t>
            </a:fld>
            <a:endParaRPr lang="en-US">
              <a:solidFill>
                <a:srgbClr val="009999"/>
              </a:solidFill>
            </a:endParaRPr>
          </a:p>
        </p:txBody>
      </p:sp>
    </p:spTree>
    <p:extLst>
      <p:ext uri="{BB962C8B-B14F-4D97-AF65-F5344CB8AC3E}">
        <p14:creationId xmlns:p14="http://schemas.microsoft.com/office/powerpoint/2010/main" val="22241212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9999"/>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9999"/>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CA90293-F80F-4072-81F6-664873906BBB}" type="slidenum">
              <a:rPr lang="en-US">
                <a:solidFill>
                  <a:srgbClr val="009999"/>
                </a:solidFill>
              </a:rPr>
              <a:pPr>
                <a:defRPr/>
              </a:pPr>
              <a:t>‹#›</a:t>
            </a:fld>
            <a:endParaRPr lang="en-US">
              <a:solidFill>
                <a:srgbClr val="009999"/>
              </a:solidFill>
            </a:endParaRPr>
          </a:p>
        </p:txBody>
      </p:sp>
    </p:spTree>
    <p:extLst>
      <p:ext uri="{BB962C8B-B14F-4D97-AF65-F5344CB8AC3E}">
        <p14:creationId xmlns:p14="http://schemas.microsoft.com/office/powerpoint/2010/main" val="37339721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9999"/>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9999"/>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3B10C861-A044-466F-BD55-7EF20549DC7A}" type="slidenum">
              <a:rPr lang="en-US">
                <a:solidFill>
                  <a:srgbClr val="009999"/>
                </a:solidFill>
              </a:rPr>
              <a:pPr>
                <a:defRPr/>
              </a:pPr>
              <a:t>‹#›</a:t>
            </a:fld>
            <a:endParaRPr lang="en-US">
              <a:solidFill>
                <a:srgbClr val="009999"/>
              </a:solidFill>
            </a:endParaRPr>
          </a:p>
        </p:txBody>
      </p:sp>
    </p:spTree>
    <p:extLst>
      <p:ext uri="{BB962C8B-B14F-4D97-AF65-F5344CB8AC3E}">
        <p14:creationId xmlns:p14="http://schemas.microsoft.com/office/powerpoint/2010/main" val="2115479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1973F9-422E-457B-9F92-077D34CBCE65}" type="datetimeFigureOut">
              <a:rPr lang="en-US" smtClean="0"/>
              <a:pPr/>
              <a:t>9/16/2013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9999"/>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9999"/>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3BF1E5B8-16E8-4B52-BDA7-D2443BBFB41B}" type="slidenum">
              <a:rPr lang="en-US">
                <a:solidFill>
                  <a:srgbClr val="009999"/>
                </a:solidFill>
              </a:rPr>
              <a:pPr>
                <a:defRPr/>
              </a:pPr>
              <a:t>‹#›</a:t>
            </a:fld>
            <a:endParaRPr lang="en-US">
              <a:solidFill>
                <a:srgbClr val="009999"/>
              </a:solidFill>
            </a:endParaRPr>
          </a:p>
        </p:txBody>
      </p:sp>
    </p:spTree>
    <p:extLst>
      <p:ext uri="{BB962C8B-B14F-4D97-AF65-F5344CB8AC3E}">
        <p14:creationId xmlns:p14="http://schemas.microsoft.com/office/powerpoint/2010/main" val="1830092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9999"/>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9999"/>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E3620690-B28C-4D98-8768-DF2CEB824300}" type="slidenum">
              <a:rPr lang="en-US">
                <a:solidFill>
                  <a:srgbClr val="009999"/>
                </a:solidFill>
              </a:rPr>
              <a:pPr>
                <a:defRPr/>
              </a:pPr>
              <a:t>‹#›</a:t>
            </a:fld>
            <a:endParaRPr lang="en-US">
              <a:solidFill>
                <a:srgbClr val="009999"/>
              </a:solidFill>
            </a:endParaRPr>
          </a:p>
        </p:txBody>
      </p:sp>
    </p:spTree>
    <p:extLst>
      <p:ext uri="{BB962C8B-B14F-4D97-AF65-F5344CB8AC3E}">
        <p14:creationId xmlns:p14="http://schemas.microsoft.com/office/powerpoint/2010/main" val="25232642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9999"/>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9999"/>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C9FA6CA9-6A14-4B61-A432-55061E966C96}" type="slidenum">
              <a:rPr lang="en-US">
                <a:solidFill>
                  <a:srgbClr val="009999"/>
                </a:solidFill>
              </a:rPr>
              <a:pPr>
                <a:defRPr/>
              </a:pPr>
              <a:t>‹#›</a:t>
            </a:fld>
            <a:endParaRPr lang="en-US">
              <a:solidFill>
                <a:srgbClr val="009999"/>
              </a:solidFill>
            </a:endParaRPr>
          </a:p>
        </p:txBody>
      </p:sp>
    </p:spTree>
    <p:extLst>
      <p:ext uri="{BB962C8B-B14F-4D97-AF65-F5344CB8AC3E}">
        <p14:creationId xmlns:p14="http://schemas.microsoft.com/office/powerpoint/2010/main" val="24013542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9999"/>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9999"/>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07CF40F-6704-4874-B53F-95046B0AE85F}" type="slidenum">
              <a:rPr lang="en-US">
                <a:solidFill>
                  <a:srgbClr val="009999"/>
                </a:solidFill>
              </a:rPr>
              <a:pPr>
                <a:defRPr/>
              </a:pPr>
              <a:t>‹#›</a:t>
            </a:fld>
            <a:endParaRPr lang="en-US">
              <a:solidFill>
                <a:srgbClr val="009999"/>
              </a:solidFill>
            </a:endParaRPr>
          </a:p>
        </p:txBody>
      </p:sp>
    </p:spTree>
    <p:extLst>
      <p:ext uri="{BB962C8B-B14F-4D97-AF65-F5344CB8AC3E}">
        <p14:creationId xmlns:p14="http://schemas.microsoft.com/office/powerpoint/2010/main" val="9439330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9999"/>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9999"/>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96F789C8-3CF7-4E16-BF85-7B9AE49BB9D5}" type="slidenum">
              <a:rPr lang="en-US">
                <a:solidFill>
                  <a:srgbClr val="009999"/>
                </a:solidFill>
              </a:rPr>
              <a:pPr>
                <a:defRPr/>
              </a:pPr>
              <a:t>‹#›</a:t>
            </a:fld>
            <a:endParaRPr lang="en-US">
              <a:solidFill>
                <a:srgbClr val="009999"/>
              </a:solidFill>
            </a:endParaRPr>
          </a:p>
        </p:txBody>
      </p:sp>
    </p:spTree>
    <p:extLst>
      <p:ext uri="{BB962C8B-B14F-4D97-AF65-F5344CB8AC3E}">
        <p14:creationId xmlns:p14="http://schemas.microsoft.com/office/powerpoint/2010/main" val="23620787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39F32644-903F-4E4A-95FE-62581509F478}"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08960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31FFFD9B-7827-49DA-A5E9-98A14444BA1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60791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610F8166-6E67-435C-9740-6CD1459207E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6769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a:defRPr/>
            </a:pPr>
            <a:fld id="{F0335BAC-D573-47F2-BBB9-4A68ADEC0391}"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2267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p>
            <a:pPr>
              <a:defRPr/>
            </a:pPr>
            <a:fld id="{993BEB47-7487-4E06-9088-5F5C480086A4}"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7520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1973F9-422E-457B-9F92-077D34CBCE65}" type="datetimeFigureOut">
              <a:rPr lang="en-US" smtClean="0"/>
              <a:pPr/>
              <a:t>9/16/2013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p>
            <a:pPr>
              <a:defRPr/>
            </a:pPr>
            <a:fld id="{A3658977-BFA5-447F-AD8C-1EFAC735A21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80902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p>
            <a:pPr>
              <a:defRPr/>
            </a:pPr>
            <a:fld id="{55D0DFC2-5272-4BA4-8A18-D6E8C53F4D5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67502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a:defRPr/>
            </a:pPr>
            <a:fld id="{227B05F0-9FE7-495D-8034-4BA8751FD16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84505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a:defRPr/>
            </a:pPr>
            <a:fld id="{688D826F-633D-4A70-8C40-63FE7CD005E7}"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6281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ADCEE20B-4775-44A8-B8BF-DFD011681E87}"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21399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23003697-9D52-46EE-9C12-BB94691C013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7320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1973F9-422E-457B-9F92-077D34CBCE65}" type="datetimeFigureOut">
              <a:rPr lang="en-US" smtClean="0"/>
              <a:pPr/>
              <a:t>9/16/2013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1973F9-422E-457B-9F92-077D34CBCE65}" type="datetimeFigureOut">
              <a:rPr lang="en-US" smtClean="0"/>
              <a:pPr/>
              <a:t>9/16/2013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973F9-422E-457B-9F92-077D34CBCE65}" type="datetimeFigureOut">
              <a:rPr lang="en-US" smtClean="0"/>
              <a:pPr/>
              <a:t>9/16/2013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pPr/>
              <a:t>9/16/2013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pPr/>
              <a:t>9/16/2013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1973F9-422E-457B-9F92-077D34CBCE65}" type="datetimeFigureOut">
              <a:rPr lang="en-US" smtClean="0"/>
              <a:pPr/>
              <a:t>9/16/2013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7E956D-45F3-4A01-AD7B-ECDBB547F54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7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5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0" sz="1400">
                <a:solidFill>
                  <a:schemeClr val="tx1"/>
                </a:solidFill>
              </a:defRPr>
            </a:lvl1pPr>
          </a:lstStyle>
          <a:p>
            <a:pPr fontAlgn="base">
              <a:spcBef>
                <a:spcPct val="0"/>
              </a:spcBef>
              <a:spcAft>
                <a:spcPct val="0"/>
              </a:spcAft>
              <a:defRPr/>
            </a:pPr>
            <a:endParaRPr lang="en-US">
              <a:solidFill>
                <a:srgbClr val="000000"/>
              </a:solidFill>
            </a:endParaRPr>
          </a:p>
        </p:txBody>
      </p:sp>
      <p:sp>
        <p:nvSpPr>
          <p:cNvPr id="65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solidFill>
                  <a:schemeClr val="tx1"/>
                </a:solidFill>
              </a:defRPr>
            </a:lvl1pPr>
          </a:lstStyle>
          <a:p>
            <a:pPr algn="ctr" fontAlgn="base">
              <a:spcBef>
                <a:spcPct val="0"/>
              </a:spcBef>
              <a:spcAft>
                <a:spcPct val="0"/>
              </a:spcAft>
              <a:defRPr/>
            </a:pPr>
            <a:endParaRPr lang="en-US">
              <a:solidFill>
                <a:srgbClr val="000000"/>
              </a:solidFill>
            </a:endParaRPr>
          </a:p>
        </p:txBody>
      </p:sp>
      <p:sp>
        <p:nvSpPr>
          <p:cNvPr id="65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solidFill>
                  <a:schemeClr val="tx1"/>
                </a:solidFill>
              </a:defRPr>
            </a:lvl1pPr>
          </a:lstStyle>
          <a:p>
            <a:pPr fontAlgn="base">
              <a:spcBef>
                <a:spcPct val="0"/>
              </a:spcBef>
              <a:spcAft>
                <a:spcPct val="0"/>
              </a:spcAft>
              <a:defRPr/>
            </a:pPr>
            <a:fld id="{6079E1FD-A69F-49E0-94C6-F37AACB65635}"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5469708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algn="ctr" eaLnBrk="0" fontAlgn="base" hangingPunct="0">
              <a:spcBef>
                <a:spcPct val="0"/>
              </a:spcBef>
              <a:spcAft>
                <a:spcPct val="0"/>
              </a:spcAft>
              <a:defRPr/>
            </a:pPr>
            <a:endParaRPr kumimoji="1" lang="en-US" sz="2000">
              <a:solidFill>
                <a:srgbClr val="010000"/>
              </a:solidFill>
              <a:latin typeface="Times New Roman" pitchFamily="18" charset="0"/>
            </a:endParaRPr>
          </a:p>
        </p:txBody>
      </p:sp>
      <p:sp>
        <p:nvSpPr>
          <p:cNvPr id="10243" name="Rectangle 3"/>
          <p:cNvSpPr>
            <a:spLocks noGrp="1" noChangeArrowheads="1"/>
          </p:cNvSpPr>
          <p:nvPr>
            <p:ph type="title"/>
          </p:nvPr>
        </p:nvSpPr>
        <p:spPr bwMode="auto">
          <a:xfrm>
            <a:off x="2819400" y="609600"/>
            <a:ext cx="60960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0244" name="Rectangle 4"/>
          <p:cNvSpPr>
            <a:spLocks noGrp="1" noChangeArrowheads="1"/>
          </p:cNvSpPr>
          <p:nvPr>
            <p:ph type="body" idx="1"/>
          </p:nvPr>
        </p:nvSpPr>
        <p:spPr bwMode="auto">
          <a:xfrm>
            <a:off x="2819400" y="1981200"/>
            <a:ext cx="60960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4" name="Rectangle 10"/>
          <p:cNvSpPr>
            <a:spLocks noGrp="1" noChangeArrowheads="1"/>
          </p:cNvSpPr>
          <p:nvPr>
            <p:ph type="dt" sz="half" idx="2"/>
          </p:nvPr>
        </p:nvSpPr>
        <p:spPr bwMode="auto">
          <a:xfrm>
            <a:off x="152400" y="5562600"/>
            <a:ext cx="19050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kumimoji="0" sz="1400">
                <a:solidFill>
                  <a:schemeClr val="folHlink"/>
                </a:solidFill>
                <a:latin typeface="+mn-lt"/>
              </a:defRPr>
            </a:lvl1pPr>
          </a:lstStyle>
          <a:p>
            <a:pPr eaLnBrk="0" fontAlgn="base" hangingPunct="0">
              <a:spcBef>
                <a:spcPct val="0"/>
              </a:spcBef>
              <a:spcAft>
                <a:spcPct val="0"/>
              </a:spcAft>
              <a:defRPr/>
            </a:pPr>
            <a:endParaRPr lang="en-US">
              <a:solidFill>
                <a:srgbClr val="009999"/>
              </a:solidFill>
            </a:endParaRPr>
          </a:p>
        </p:txBody>
      </p:sp>
      <p:sp>
        <p:nvSpPr>
          <p:cNvPr id="1035" name="Rectangle 11"/>
          <p:cNvSpPr>
            <a:spLocks noGrp="1" noChangeArrowheads="1"/>
          </p:cNvSpPr>
          <p:nvPr>
            <p:ph type="ftr" sz="quarter" idx="3"/>
          </p:nvPr>
        </p:nvSpPr>
        <p:spPr bwMode="auto">
          <a:xfrm>
            <a:off x="152400" y="5867400"/>
            <a:ext cx="25908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kumimoji="0" sz="1400">
                <a:solidFill>
                  <a:schemeClr val="folHlink"/>
                </a:solidFill>
                <a:latin typeface="+mn-lt"/>
              </a:defRPr>
            </a:lvl1pPr>
          </a:lstStyle>
          <a:p>
            <a:pPr algn="ctr" eaLnBrk="0" fontAlgn="base" hangingPunct="0">
              <a:spcBef>
                <a:spcPct val="0"/>
              </a:spcBef>
              <a:spcAft>
                <a:spcPct val="0"/>
              </a:spcAft>
              <a:defRPr/>
            </a:pPr>
            <a:endParaRPr lang="en-US">
              <a:solidFill>
                <a:srgbClr val="009999"/>
              </a:solidFill>
            </a:endParaRPr>
          </a:p>
        </p:txBody>
      </p:sp>
      <p:sp>
        <p:nvSpPr>
          <p:cNvPr id="1036" name="Rectangle 12"/>
          <p:cNvSpPr>
            <a:spLocks noGrp="1" noChangeArrowheads="1"/>
          </p:cNvSpPr>
          <p:nvPr>
            <p:ph type="sldNum" sz="quarter" idx="4"/>
          </p:nvPr>
        </p:nvSpPr>
        <p:spPr bwMode="auto">
          <a:xfrm>
            <a:off x="152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kumimoji="0" sz="1400">
                <a:solidFill>
                  <a:schemeClr val="folHlink"/>
                </a:solidFill>
                <a:latin typeface="+mn-lt"/>
              </a:defRPr>
            </a:lvl1pPr>
          </a:lstStyle>
          <a:p>
            <a:pPr eaLnBrk="0" fontAlgn="base" hangingPunct="0">
              <a:spcBef>
                <a:spcPct val="0"/>
              </a:spcBef>
              <a:spcAft>
                <a:spcPct val="0"/>
              </a:spcAft>
              <a:defRPr/>
            </a:pPr>
            <a:fld id="{1D9CA12D-85FE-451D-B8DF-882CB3A2EC4C}" type="slidenum">
              <a:rPr lang="en-US">
                <a:solidFill>
                  <a:srgbClr val="009999"/>
                </a:solidFill>
              </a:rPr>
              <a:pPr eaLnBrk="0" fontAlgn="base" hangingPunct="0">
                <a:spcBef>
                  <a:spcPct val="0"/>
                </a:spcBef>
                <a:spcAft>
                  <a:spcPct val="0"/>
                </a:spcAft>
                <a:defRPr/>
              </a:pPr>
              <a:t>‹#›</a:t>
            </a:fld>
            <a:endParaRPr lang="en-US">
              <a:solidFill>
                <a:srgbClr val="009999"/>
              </a:solidFill>
            </a:endParaRPr>
          </a:p>
        </p:txBody>
      </p:sp>
      <p:sp>
        <p:nvSpPr>
          <p:cNvPr id="1037" name="Line 13"/>
          <p:cNvSpPr>
            <a:spLocks noChangeShapeType="1"/>
          </p:cNvSpPr>
          <p:nvPr/>
        </p:nvSpPr>
        <p:spPr bwMode="auto">
          <a:xfrm>
            <a:off x="1497013" y="1371600"/>
            <a:ext cx="7646987" cy="0"/>
          </a:xfrm>
          <a:prstGeom prst="line">
            <a:avLst/>
          </a:prstGeom>
          <a:noFill/>
          <a:ln w="12700" cap="sq">
            <a:solidFill>
              <a:schemeClr val="bg2"/>
            </a:solidFill>
            <a:round/>
            <a:headEnd type="none" w="sm" len="sm"/>
            <a:tailEnd type="none" w="sm" len="sm"/>
          </a:ln>
          <a:effectLst/>
        </p:spPr>
        <p:txBody>
          <a:bodyPr/>
          <a:lstStyle/>
          <a:p>
            <a:pPr algn="ctr" eaLnBrk="0" fontAlgn="base" hangingPunct="0">
              <a:spcBef>
                <a:spcPct val="0"/>
              </a:spcBef>
              <a:spcAft>
                <a:spcPct val="0"/>
              </a:spcAft>
              <a:defRPr/>
            </a:pPr>
            <a:endParaRPr kumimoji="1" lang="en-US" sz="2000">
              <a:solidFill>
                <a:srgbClr val="010000"/>
              </a:solidFill>
              <a:latin typeface="Times New Roman" pitchFamily="18" charset="0"/>
            </a:endParaRPr>
          </a:p>
        </p:txBody>
      </p:sp>
    </p:spTree>
    <p:extLst>
      <p:ext uri="{BB962C8B-B14F-4D97-AF65-F5344CB8AC3E}">
        <p14:creationId xmlns:p14="http://schemas.microsoft.com/office/powerpoint/2010/main" val="402783773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eaLnBrk="0" fontAlgn="base" hangingPunct="0">
        <a:lnSpc>
          <a:spcPct val="70000"/>
        </a:lnSpc>
        <a:spcBef>
          <a:spcPct val="0"/>
        </a:spcBef>
        <a:spcAft>
          <a:spcPct val="0"/>
        </a:spcAft>
        <a:defRPr kumimoji="1" sz="4800" b="1">
          <a:solidFill>
            <a:schemeClr val="tx2"/>
          </a:solidFill>
          <a:latin typeface="Arial Narrow" pitchFamily="34" charset="0"/>
        </a:defRPr>
      </a:lvl6pPr>
      <a:lvl7pPr marL="914400" algn="l" rtl="0" eaLnBrk="0" fontAlgn="base" hangingPunct="0">
        <a:lnSpc>
          <a:spcPct val="70000"/>
        </a:lnSpc>
        <a:spcBef>
          <a:spcPct val="0"/>
        </a:spcBef>
        <a:spcAft>
          <a:spcPct val="0"/>
        </a:spcAft>
        <a:defRPr kumimoji="1" sz="4800" b="1">
          <a:solidFill>
            <a:schemeClr val="tx2"/>
          </a:solidFill>
          <a:latin typeface="Arial Narrow" pitchFamily="34" charset="0"/>
        </a:defRPr>
      </a:lvl7pPr>
      <a:lvl8pPr marL="1371600" algn="l" rtl="0" eaLnBrk="0" fontAlgn="base" hangingPunct="0">
        <a:lnSpc>
          <a:spcPct val="70000"/>
        </a:lnSpc>
        <a:spcBef>
          <a:spcPct val="0"/>
        </a:spcBef>
        <a:spcAft>
          <a:spcPct val="0"/>
        </a:spcAft>
        <a:defRPr kumimoji="1" sz="4800" b="1">
          <a:solidFill>
            <a:schemeClr val="tx2"/>
          </a:solidFill>
          <a:latin typeface="Arial Narrow" pitchFamily="34" charset="0"/>
        </a:defRPr>
      </a:lvl8pPr>
      <a:lvl9pPr marL="1828800" algn="l" rtl="0" eaLnBrk="0" fontAlgn="base" hangingPunct="0">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endParaRPr lang="en-US">
              <a:solidFill>
                <a:srgbClr val="009999"/>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solidFill>
                <a:srgbClr val="009999"/>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defRPr/>
            </a:pPr>
            <a:fld id="{1D9CA12D-85FE-451D-B8DF-882CB3A2EC4C}" type="slidenum">
              <a:rPr lang="en-US" smtClean="0">
                <a:solidFill>
                  <a:srgbClr val="009999"/>
                </a:solidFill>
              </a:rPr>
              <a:pPr eaLnBrk="0" fontAlgn="base" hangingPunct="0">
                <a:spcBef>
                  <a:spcPct val="0"/>
                </a:spcBef>
                <a:spcAft>
                  <a:spcPct val="0"/>
                </a:spcAft>
                <a:defRPr/>
              </a:pPr>
              <a:t>‹#›</a:t>
            </a:fld>
            <a:endParaRPr lang="en-US">
              <a:solidFill>
                <a:srgbClr val="009999"/>
              </a:solidFill>
            </a:endParaRPr>
          </a:p>
        </p:txBody>
      </p:sp>
    </p:spTree>
    <p:extLst>
      <p:ext uri="{BB962C8B-B14F-4D97-AF65-F5344CB8AC3E}">
        <p14:creationId xmlns:p14="http://schemas.microsoft.com/office/powerpoint/2010/main" val="347181297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hydroshare.org/"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5.png"/><Relationship Id="rId18" Type="http://schemas.openxmlformats.org/officeDocument/2006/relationships/image" Target="../media/image38.jpeg"/><Relationship Id="rId3" Type="http://schemas.openxmlformats.org/officeDocument/2006/relationships/image" Target="../media/image29.wmf"/><Relationship Id="rId7" Type="http://schemas.openxmlformats.org/officeDocument/2006/relationships/image" Target="../media/image31.png"/><Relationship Id="rId12" Type="http://schemas.openxmlformats.org/officeDocument/2006/relationships/hyperlink" Target="http://www.epa.gov/storet/dbtop.html" TargetMode="External"/><Relationship Id="rId17" Type="http://schemas.openxmlformats.org/officeDocument/2006/relationships/hyperlink" Target="http://www.noaa.gov/" TargetMode="External"/><Relationship Id="rId2" Type="http://schemas.openxmlformats.org/officeDocument/2006/relationships/notesSlide" Target="../notesSlides/notesSlide3.xml"/><Relationship Id="rId16" Type="http://schemas.openxmlformats.org/officeDocument/2006/relationships/image" Target="../media/image37.jpeg"/><Relationship Id="rId20"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hyperlink" Target="http://public.ornl.gov/ameriflux/index.html" TargetMode="External"/><Relationship Id="rId11" Type="http://schemas.openxmlformats.org/officeDocument/2006/relationships/image" Target="../media/image34.jpeg"/><Relationship Id="rId5" Type="http://schemas.openxmlformats.org/officeDocument/2006/relationships/image" Target="../media/image30.png"/><Relationship Id="rId15" Type="http://schemas.openxmlformats.org/officeDocument/2006/relationships/image" Target="../media/image36.png"/><Relationship Id="rId10" Type="http://schemas.openxmlformats.org/officeDocument/2006/relationships/image" Target="../media/image33.png"/><Relationship Id="rId19" Type="http://schemas.openxmlformats.org/officeDocument/2006/relationships/hyperlink" Target="http://www.unidata.ucar.edu/" TargetMode="External"/><Relationship Id="rId4" Type="http://schemas.openxmlformats.org/officeDocument/2006/relationships/hyperlink" Target="http://www.usgs.gov/" TargetMode="External"/><Relationship Id="rId9" Type="http://schemas.openxmlformats.org/officeDocument/2006/relationships/hyperlink" Target="http://www.ncep.noaa.gov/" TargetMode="External"/><Relationship Id="rId14" Type="http://schemas.openxmlformats.org/officeDocument/2006/relationships/hyperlink" Target="http://www.epa.gov/cgi-bin/epalink?target=http://www.epa.gov/&amp;logname=epahome&amp;referrer=seal"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www.usgs.gov/" TargetMode="External"/><Relationship Id="rId13" Type="http://schemas.openxmlformats.org/officeDocument/2006/relationships/image" Target="../media/image34.jpeg"/><Relationship Id="rId3" Type="http://schemas.openxmlformats.org/officeDocument/2006/relationships/hyperlink" Target="http://www.epa.gov/storet/dbtop.html" TargetMode="External"/><Relationship Id="rId7" Type="http://schemas.openxmlformats.org/officeDocument/2006/relationships/image" Target="../media/image29.wmf"/><Relationship Id="rId12" Type="http://schemas.openxmlformats.org/officeDocument/2006/relationships/image" Target="../media/image31.png"/><Relationship Id="rId2" Type="http://schemas.openxmlformats.org/officeDocument/2006/relationships/notesSlide" Target="../notesSlides/notesSlide4.xml"/><Relationship Id="rId16"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hyperlink" Target="http://public.ornl.gov/ameriflux/index.html" TargetMode="External"/><Relationship Id="rId5" Type="http://schemas.openxmlformats.org/officeDocument/2006/relationships/hyperlink" Target="http://www.epa.gov/cgi-bin/epalink?target=http://www.epa.gov/&amp;logname=epahome&amp;referrer=seal" TargetMode="External"/><Relationship Id="rId15" Type="http://schemas.openxmlformats.org/officeDocument/2006/relationships/image" Target="../media/image33.png"/><Relationship Id="rId10" Type="http://schemas.openxmlformats.org/officeDocument/2006/relationships/image" Target="../media/image32.jpeg"/><Relationship Id="rId4" Type="http://schemas.openxmlformats.org/officeDocument/2006/relationships/image" Target="../media/image35.png"/><Relationship Id="rId9" Type="http://schemas.openxmlformats.org/officeDocument/2006/relationships/image" Target="../media/image30.png"/><Relationship Id="rId14" Type="http://schemas.openxmlformats.org/officeDocument/2006/relationships/hyperlink" Target="http://www.ncep.noaa.gov/"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www.epa.gov/waters/geoservices/index.html"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6.png"/><Relationship Id="rId7" Type="http://schemas.openxmlformats.org/officeDocument/2006/relationships/image" Target="../media/image4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46.png"/><Relationship Id="rId4" Type="http://schemas.openxmlformats.org/officeDocument/2006/relationships/hyperlink" Target="http://www.campbellsci.com/03001-wind-sentry"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hyperlink" Target="http://www.campbellsci.com/03001-wind-sentry" TargetMode="External"/><Relationship Id="rId7" Type="http://schemas.openxmlformats.org/officeDocument/2006/relationships/image" Target="../media/image48.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11.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hyperlink" Target="http://www.campbellsci.com/03001-wind-sentry" TargetMode="External"/><Relationship Id="rId7" Type="http://schemas.openxmlformats.org/officeDocument/2006/relationships/image" Target="../media/image48.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11.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hyperlink" Target="http://www.campbellsci.com/03001-wind-sentry" TargetMode="External"/><Relationship Id="rId7" Type="http://schemas.openxmlformats.org/officeDocument/2006/relationships/image" Target="../media/image48.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11.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hyperlink" Target="http://www.campbellsci.com/03001-wind-sentry" TargetMode="External"/><Relationship Id="rId7" Type="http://schemas.openxmlformats.org/officeDocument/2006/relationships/image" Target="../media/image48.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11.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8" Type="http://schemas.openxmlformats.org/officeDocument/2006/relationships/image" Target="../media/image60.wmf"/><Relationship Id="rId3" Type="http://schemas.openxmlformats.org/officeDocument/2006/relationships/image" Target="../media/image6.png"/><Relationship Id="rId7" Type="http://schemas.openxmlformats.org/officeDocument/2006/relationships/image" Target="../media/image59.png"/><Relationship Id="rId12"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2.png"/><Relationship Id="rId5" Type="http://schemas.openxmlformats.org/officeDocument/2006/relationships/image" Target="../media/image57.png"/><Relationship Id="rId10" Type="http://schemas.openxmlformats.org/officeDocument/2006/relationships/image" Target="../media/image11.png"/><Relationship Id="rId4" Type="http://schemas.openxmlformats.org/officeDocument/2006/relationships/image" Target="../media/image56.png"/><Relationship Id="rId9" Type="http://schemas.openxmlformats.org/officeDocument/2006/relationships/image" Target="../media/image61.wmf"/></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66.wmf"/><Relationship Id="rId3" Type="http://schemas.openxmlformats.org/officeDocument/2006/relationships/notesSlide" Target="../notesSlides/notesSlide11.xml"/><Relationship Id="rId7" Type="http://schemas.openxmlformats.org/officeDocument/2006/relationships/oleObject" Target="../embeddings/oleObject2.bin"/><Relationship Id="rId12" Type="http://schemas.openxmlformats.org/officeDocument/2006/relationships/hyperlink" Target="http://hydrology.usu.edu/taudem/" TargetMode="Externa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oleObject" Target="../embeddings/oleObject1.bin"/><Relationship Id="rId10" Type="http://schemas.openxmlformats.org/officeDocument/2006/relationships/image" Target="../media/image69.png"/><Relationship Id="rId4" Type="http://schemas.openxmlformats.org/officeDocument/2006/relationships/image" Target="../media/image67.png"/><Relationship Id="rId9"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hyperlink" Target="http://www.nap.edu/catalog/11829.html" TargetMode="External"/><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slideLayout" Target="../slideLayouts/slideLayout23.xml"/><Relationship Id="rId7" Type="http://schemas.openxmlformats.org/officeDocument/2006/relationships/image" Target="../media/image87.png"/><Relationship Id="rId2" Type="http://schemas.openxmlformats.org/officeDocument/2006/relationships/vmlDrawing" Target="../drawings/vmlDrawing2.vml"/><Relationship Id="rId1" Type="http://schemas.openxmlformats.org/officeDocument/2006/relationships/themeOverride" Target="../theme/themeOverride1.xml"/><Relationship Id="rId6" Type="http://schemas.openxmlformats.org/officeDocument/2006/relationships/image" Target="../media/image86.png"/><Relationship Id="rId11" Type="http://schemas.openxmlformats.org/officeDocument/2006/relationships/image" Target="../media/image84.wmf"/><Relationship Id="rId5" Type="http://schemas.openxmlformats.org/officeDocument/2006/relationships/image" Target="../media/image85.png"/><Relationship Id="rId10" Type="http://schemas.openxmlformats.org/officeDocument/2006/relationships/oleObject" Target="../embeddings/oleObject4.bin"/><Relationship Id="rId4" Type="http://schemas.openxmlformats.org/officeDocument/2006/relationships/notesSlide" Target="../notesSlides/notesSlide15.xml"/><Relationship Id="rId9" Type="http://schemas.openxmlformats.org/officeDocument/2006/relationships/image" Target="../media/image83.wmf"/></Relationships>
</file>

<file path=ppt/slides/_rels/slide42.x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image" Target="../media/image88.wmf"/><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90.wmf"/></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93.png"/><Relationship Id="rId5" Type="http://schemas.openxmlformats.org/officeDocument/2006/relationships/image" Target="../media/image92.emf"/><Relationship Id="rId4" Type="http://schemas.openxmlformats.org/officeDocument/2006/relationships/oleObject" Target="../embeddings/Microsoft_Word_97_-_2003_Document1.doc"/></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95.wmf"/><Relationship Id="rId5" Type="http://schemas.openxmlformats.org/officeDocument/2006/relationships/oleObject" Target="../embeddings/oleObject7.bin"/><Relationship Id="rId4" Type="http://schemas.openxmlformats.org/officeDocument/2006/relationships/image" Target="../media/image94.wmf"/></Relationships>
</file>

<file path=ppt/slides/_rels/slide4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6.xml"/><Relationship Id="rId5" Type="http://schemas.openxmlformats.org/officeDocument/2006/relationships/image" Target="../media/image99.png"/><Relationship Id="rId4" Type="http://schemas.openxmlformats.org/officeDocument/2006/relationships/image" Target="../media/image98.png"/></Relationships>
</file>

<file path=ppt/slides/_rels/slide4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8" Type="http://schemas.openxmlformats.org/officeDocument/2006/relationships/image" Target="../media/image104.wmf"/><Relationship Id="rId3" Type="http://schemas.openxmlformats.org/officeDocument/2006/relationships/slideLayout" Target="../slideLayouts/slideLayout29.xml"/><Relationship Id="rId7" Type="http://schemas.openxmlformats.org/officeDocument/2006/relationships/oleObject" Target="../embeddings/oleObject8.bin"/><Relationship Id="rId12" Type="http://schemas.openxmlformats.org/officeDocument/2006/relationships/image" Target="../media/image109.wmf"/><Relationship Id="rId2" Type="http://schemas.openxmlformats.org/officeDocument/2006/relationships/vmlDrawing" Target="../drawings/vmlDrawing5.vml"/><Relationship Id="rId1" Type="http://schemas.openxmlformats.org/officeDocument/2006/relationships/themeOverride" Target="../theme/themeOverride2.xml"/><Relationship Id="rId6" Type="http://schemas.openxmlformats.org/officeDocument/2006/relationships/image" Target="../media/image107.emf"/><Relationship Id="rId11" Type="http://schemas.openxmlformats.org/officeDocument/2006/relationships/image" Target="../media/image108.wmf"/><Relationship Id="rId5" Type="http://schemas.openxmlformats.org/officeDocument/2006/relationships/image" Target="../media/image106.emf"/><Relationship Id="rId10" Type="http://schemas.openxmlformats.org/officeDocument/2006/relationships/image" Target="../media/image105.wmf"/><Relationship Id="rId4" Type="http://schemas.openxmlformats.org/officeDocument/2006/relationships/notesSlide" Target="../notesSlides/notesSlide16.xml"/><Relationship Id="rId9" Type="http://schemas.openxmlformats.org/officeDocument/2006/relationships/oleObject" Target="../embeddings/oleObject9.bin"/></Relationships>
</file>

<file path=ppt/slides/_rels/slide5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chart" Target="../charts/chart3.xml"/></Relationships>
</file>

<file path=ppt/slides/_rels/slide5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6.xml"/></Relationships>
</file>

<file path=ppt/slides/_rels/slide5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117.png"/><Relationship Id="rId4" Type="http://schemas.openxmlformats.org/officeDocument/2006/relationships/image" Target="../media/image116.png"/></Relationships>
</file>

<file path=ppt/slides/_rels/slide5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11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 Id="rId5" Type="http://schemas.openxmlformats.org/officeDocument/2006/relationships/image" Target="../media/image122.png"/><Relationship Id="rId4" Type="http://schemas.openxmlformats.org/officeDocument/2006/relationships/image" Target="../media/image121.png"/></Relationships>
</file>

<file path=ppt/slides/_rels/slide6.xml.rels><?xml version="1.0" encoding="UTF-8" standalone="yes"?>
<Relationships xmlns="http://schemas.openxmlformats.org/package/2006/relationships"><Relationship Id="rId3" Type="http://schemas.openxmlformats.org/officeDocument/2006/relationships/hyperlink" Target="http://www.cuahsi.org/" TargetMode="External"/><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4.jpeg"/><Relationship Id="rId4" Type="http://schemas.openxmlformats.org/officeDocument/2006/relationships/image" Target="../media/image23.png"/></Relationships>
</file>

<file path=ppt/slides/_rels/slide6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www.cuahsi.org/hydroshare.aspx"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25.jpeg"/><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127.emf"/><Relationship Id="rId5" Type="http://schemas.openxmlformats.org/officeDocument/2006/relationships/oleObject" Target="../embeddings/oleObject11.bin"/><Relationship Id="rId4" Type="http://schemas.openxmlformats.org/officeDocument/2006/relationships/image" Target="../media/image126.wmf"/></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ctrTitle"/>
          </p:nvPr>
        </p:nvSpPr>
        <p:spPr>
          <a:xfrm>
            <a:off x="790762" y="228601"/>
            <a:ext cx="7562477" cy="3124199"/>
          </a:xfrm>
        </p:spPr>
        <p:txBody>
          <a:bodyPr/>
          <a:lstStyle/>
          <a:p>
            <a:pPr eaLnBrk="1" hangingPunct="1">
              <a:lnSpc>
                <a:spcPct val="80000"/>
              </a:lnSpc>
            </a:pPr>
            <a:r>
              <a:rPr lang="en-US" dirty="0" smtClean="0"/>
              <a:t>HydroShare: Advancing Collaboration through Hydrologic Data and Model Sharing</a:t>
            </a:r>
          </a:p>
        </p:txBody>
      </p:sp>
      <p:sp>
        <p:nvSpPr>
          <p:cNvPr id="32774" name="Rectangle 10"/>
          <p:cNvSpPr>
            <a:spLocks noChangeArrowheads="1"/>
          </p:cNvSpPr>
          <p:nvPr/>
        </p:nvSpPr>
        <p:spPr bwMode="auto">
          <a:xfrm>
            <a:off x="1181100" y="3217039"/>
            <a:ext cx="6781800" cy="954107"/>
          </a:xfrm>
          <a:prstGeom prst="rect">
            <a:avLst/>
          </a:prstGeom>
          <a:noFill/>
          <a:ln w="9525">
            <a:noFill/>
            <a:miter lim="800000"/>
            <a:headEnd/>
            <a:tailEnd/>
          </a:ln>
        </p:spPr>
        <p:txBody>
          <a:bodyPr wrap="square">
            <a:spAutoFit/>
          </a:bodyPr>
          <a:lstStyle/>
          <a:p>
            <a:pPr algn="ctr"/>
            <a:r>
              <a:rPr lang="en-US" sz="2800" dirty="0">
                <a:solidFill>
                  <a:srgbClr val="0070C0"/>
                </a:solidFill>
              </a:rPr>
              <a:t>David </a:t>
            </a:r>
            <a:r>
              <a:rPr lang="en-US" sz="2800" dirty="0" err="1" smtClean="0">
                <a:solidFill>
                  <a:srgbClr val="0070C0"/>
                </a:solidFill>
              </a:rPr>
              <a:t>Tarboton</a:t>
            </a:r>
            <a:endParaRPr lang="en-US" sz="2800" dirty="0">
              <a:solidFill>
                <a:srgbClr val="0070C0"/>
              </a:solidFill>
            </a:endParaRPr>
          </a:p>
          <a:p>
            <a:pPr algn="ctr"/>
            <a:r>
              <a:rPr lang="en-US" sz="2800" dirty="0" smtClean="0">
                <a:solidFill>
                  <a:srgbClr val="0070C0"/>
                </a:solidFill>
              </a:rPr>
              <a:t>Utah State University</a:t>
            </a:r>
          </a:p>
        </p:txBody>
      </p:sp>
      <p:sp>
        <p:nvSpPr>
          <p:cNvPr id="13" name="Subtitle 10"/>
          <p:cNvSpPr txBox="1">
            <a:spLocks/>
          </p:cNvSpPr>
          <p:nvPr/>
        </p:nvSpPr>
        <p:spPr>
          <a:xfrm>
            <a:off x="858982" y="5161866"/>
            <a:ext cx="6400800"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defRPr/>
            </a:pPr>
            <a:r>
              <a:rPr lang="en-US" sz="2400" dirty="0" smtClean="0">
                <a:hlinkClick r:id="rId2"/>
              </a:rPr>
              <a:t>http://www.hydroshare.org</a:t>
            </a:r>
            <a:r>
              <a:rPr lang="en-US" sz="2400" dirty="0" smtClean="0"/>
              <a:t>  </a:t>
            </a:r>
          </a:p>
        </p:txBody>
      </p:sp>
      <p:pic>
        <p:nvPicPr>
          <p:cNvPr id="2051" name="Picture 3" descr="C:\Users\dtarb\Dave\Projects\CUAHSI\HydroShare\Logo\Hydroshare_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601" y="5943600"/>
            <a:ext cx="3749633" cy="762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6320485" y="5943600"/>
            <a:ext cx="2755659" cy="838200"/>
            <a:chOff x="6320485" y="5943600"/>
            <a:chExt cx="2755659" cy="838200"/>
          </a:xfrm>
        </p:grpSpPr>
        <p:sp>
          <p:nvSpPr>
            <p:cNvPr id="16" name="Rectangle 10"/>
            <p:cNvSpPr>
              <a:spLocks noChangeArrowheads="1"/>
            </p:cNvSpPr>
            <p:nvPr/>
          </p:nvSpPr>
          <p:spPr bwMode="auto">
            <a:xfrm>
              <a:off x="6320485" y="5943600"/>
              <a:ext cx="2719784" cy="838200"/>
            </a:xfrm>
            <a:prstGeom prst="rect">
              <a:avLst/>
            </a:prstGeom>
            <a:solidFill>
              <a:schemeClr val="bg1"/>
            </a:solidFill>
            <a:ln w="25400" algn="ctr">
              <a:solidFill>
                <a:schemeClr val="tx1"/>
              </a:solidFill>
              <a:miter lim="800000"/>
              <a:headEnd/>
              <a:tailEnd/>
            </a:ln>
          </p:spPr>
          <p:txBody>
            <a:bodyPr wrap="none" anchor="ctr"/>
            <a:lstStyle/>
            <a:p>
              <a:endParaRPr lang="en-US"/>
            </a:p>
          </p:txBody>
        </p:sp>
        <p:pic>
          <p:nvPicPr>
            <p:cNvPr id="17" name="Picture 11" descr="nsf4c"/>
            <p:cNvPicPr>
              <a:picLocks noChangeAspect="1" noChangeArrowheads="1"/>
            </p:cNvPicPr>
            <p:nvPr/>
          </p:nvPicPr>
          <p:blipFill>
            <a:blip r:embed="rId4" cstate="print"/>
            <a:srcRect/>
            <a:stretch>
              <a:fillRect/>
            </a:stretch>
          </p:blipFill>
          <p:spPr bwMode="auto">
            <a:xfrm>
              <a:off x="6420813" y="6001334"/>
              <a:ext cx="803093" cy="722733"/>
            </a:xfrm>
            <a:prstGeom prst="rect">
              <a:avLst/>
            </a:prstGeom>
            <a:noFill/>
            <a:ln w="9525">
              <a:noFill/>
              <a:miter lim="800000"/>
              <a:headEnd/>
              <a:tailEnd/>
            </a:ln>
          </p:spPr>
        </p:pic>
        <p:sp>
          <p:nvSpPr>
            <p:cNvPr id="18" name="Text Box 12"/>
            <p:cNvSpPr txBox="1">
              <a:spLocks noChangeArrowheads="1"/>
            </p:cNvSpPr>
            <p:nvPr/>
          </p:nvSpPr>
          <p:spPr bwMode="auto">
            <a:xfrm>
              <a:off x="7259782" y="6039535"/>
              <a:ext cx="1816362" cy="646331"/>
            </a:xfrm>
            <a:prstGeom prst="rect">
              <a:avLst/>
            </a:prstGeom>
            <a:noFill/>
            <a:ln w="9525" algn="ctr">
              <a:noFill/>
              <a:miter lim="800000"/>
              <a:headEnd/>
              <a:tailEnd/>
            </a:ln>
          </p:spPr>
          <p:txBody>
            <a:bodyPr wrap="square">
              <a:spAutoFit/>
            </a:bodyPr>
            <a:lstStyle/>
            <a:p>
              <a:pPr defTabSz="4389438"/>
              <a:r>
                <a:rPr lang="en-US" dirty="0" smtClean="0"/>
                <a:t>OCI-1148453 </a:t>
              </a:r>
            </a:p>
            <a:p>
              <a:pPr defTabSz="4389438"/>
              <a:r>
                <a:rPr lang="en-US" dirty="0" smtClean="0"/>
                <a:t>OCI-1148090</a:t>
              </a:r>
              <a:endParaRPr lang="en-US" dirty="0"/>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8" name="Group 3"/>
          <p:cNvGrpSpPr>
            <a:grpSpLocks/>
          </p:cNvGrpSpPr>
          <p:nvPr/>
        </p:nvGrpSpPr>
        <p:grpSpPr bwMode="auto">
          <a:xfrm>
            <a:off x="3810000" y="3657600"/>
            <a:ext cx="1066800" cy="1066800"/>
            <a:chOff x="2400" y="2400"/>
            <a:chExt cx="672" cy="672"/>
          </a:xfrm>
        </p:grpSpPr>
        <p:sp>
          <p:nvSpPr>
            <p:cNvPr id="65629" name="Oval 4"/>
            <p:cNvSpPr>
              <a:spLocks noChangeArrowheads="1"/>
            </p:cNvSpPr>
            <p:nvPr/>
          </p:nvSpPr>
          <p:spPr bwMode="auto">
            <a:xfrm>
              <a:off x="2400" y="2400"/>
              <a:ext cx="672" cy="672"/>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5630" name="Picture 5" descr="j019538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5" y="2544"/>
              <a:ext cx="394"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5539" name="Rectangle 6"/>
          <p:cNvSpPr>
            <a:spLocks noChangeArrowheads="1"/>
          </p:cNvSpPr>
          <p:nvPr/>
        </p:nvSpPr>
        <p:spPr bwMode="auto">
          <a:xfrm>
            <a:off x="457200" y="228600"/>
            <a:ext cx="7848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ctr"/>
          <a:lstStyle/>
          <a:p>
            <a:pPr fontAlgn="base">
              <a:spcBef>
                <a:spcPct val="0"/>
              </a:spcBef>
              <a:spcAft>
                <a:spcPct val="0"/>
              </a:spcAft>
            </a:pPr>
            <a:r>
              <a:rPr lang="en-US" sz="3200" smtClean="0">
                <a:solidFill>
                  <a:srgbClr val="000000"/>
                </a:solidFill>
                <a:latin typeface="Calibri" pitchFamily="34" charset="0"/>
              </a:rPr>
              <a:t>Data Searching – What we used to have to do</a:t>
            </a:r>
          </a:p>
        </p:txBody>
      </p:sp>
      <p:grpSp>
        <p:nvGrpSpPr>
          <p:cNvPr id="65540" name="Group 7"/>
          <p:cNvGrpSpPr>
            <a:grpSpLocks/>
          </p:cNvGrpSpPr>
          <p:nvPr/>
        </p:nvGrpSpPr>
        <p:grpSpPr bwMode="auto">
          <a:xfrm>
            <a:off x="1219200" y="2438400"/>
            <a:ext cx="1905000" cy="762000"/>
            <a:chOff x="768" y="1536"/>
            <a:chExt cx="1201" cy="480"/>
          </a:xfrm>
        </p:grpSpPr>
        <p:sp>
          <p:nvSpPr>
            <p:cNvPr id="65625" name="AutoShape 8"/>
            <p:cNvSpPr>
              <a:spLocks noChangeArrowheads="1"/>
            </p:cNvSpPr>
            <p:nvPr/>
          </p:nvSpPr>
          <p:spPr bwMode="auto">
            <a:xfrm>
              <a:off x="768" y="153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5626" name="Group 9"/>
            <p:cNvGrpSpPr>
              <a:grpSpLocks/>
            </p:cNvGrpSpPr>
            <p:nvPr/>
          </p:nvGrpSpPr>
          <p:grpSpPr bwMode="auto">
            <a:xfrm>
              <a:off x="769" y="1680"/>
              <a:ext cx="1200" cy="192"/>
              <a:chOff x="961" y="2822"/>
              <a:chExt cx="1200" cy="192"/>
            </a:xfrm>
          </p:grpSpPr>
          <p:pic>
            <p:nvPicPr>
              <p:cNvPr id="65627" name="Picture 10" descr="USGS Science for a changing world">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1" y="2832"/>
                <a:ext cx="1200"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628" name="Text Box 11"/>
              <p:cNvSpPr txBox="1">
                <a:spLocks noChangeArrowheads="1"/>
              </p:cNvSpPr>
              <p:nvPr/>
            </p:nvSpPr>
            <p:spPr bwMode="auto">
              <a:xfrm>
                <a:off x="1569" y="2822"/>
                <a:ext cx="40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b="1" smtClean="0">
                    <a:solidFill>
                      <a:srgbClr val="FFFFFF"/>
                    </a:solidFill>
                    <a:latin typeface="Calibri" pitchFamily="34" charset="0"/>
                    <a:ea typeface="Arial Unicode MS" pitchFamily="34" charset="-128"/>
                    <a:cs typeface="Arial Unicode MS" pitchFamily="34" charset="-128"/>
                  </a:rPr>
                  <a:t>NWIS</a:t>
                </a:r>
              </a:p>
            </p:txBody>
          </p:sp>
        </p:grpSp>
      </p:grpSp>
      <p:grpSp>
        <p:nvGrpSpPr>
          <p:cNvPr id="65541" name="Group 12"/>
          <p:cNvGrpSpPr>
            <a:grpSpLocks/>
          </p:cNvGrpSpPr>
          <p:nvPr/>
        </p:nvGrpSpPr>
        <p:grpSpPr bwMode="auto">
          <a:xfrm>
            <a:off x="990600" y="4724400"/>
            <a:ext cx="1981200" cy="762000"/>
            <a:chOff x="624" y="2976"/>
            <a:chExt cx="1248" cy="480"/>
          </a:xfrm>
        </p:grpSpPr>
        <p:sp>
          <p:nvSpPr>
            <p:cNvPr id="65623" name="AutoShape 13"/>
            <p:cNvSpPr>
              <a:spLocks noChangeArrowheads="1"/>
            </p:cNvSpPr>
            <p:nvPr/>
          </p:nvSpPr>
          <p:spPr bwMode="auto">
            <a:xfrm>
              <a:off x="624" y="297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5624" name="Picture 14" descr="AmeriFlux website">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4" y="3168"/>
              <a:ext cx="1248"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5542" name="Group 15"/>
          <p:cNvGrpSpPr>
            <a:grpSpLocks/>
          </p:cNvGrpSpPr>
          <p:nvPr/>
        </p:nvGrpSpPr>
        <p:grpSpPr bwMode="auto">
          <a:xfrm>
            <a:off x="3276600" y="5715000"/>
            <a:ext cx="2209800" cy="762000"/>
            <a:chOff x="2064" y="3600"/>
            <a:chExt cx="1392" cy="480"/>
          </a:xfrm>
        </p:grpSpPr>
        <p:sp>
          <p:nvSpPr>
            <p:cNvPr id="65621" name="AutoShape 16"/>
            <p:cNvSpPr>
              <a:spLocks noChangeArrowheads="1"/>
            </p:cNvSpPr>
            <p:nvPr/>
          </p:nvSpPr>
          <p:spPr bwMode="auto">
            <a:xfrm>
              <a:off x="2064" y="3600"/>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5622" name="Picture 17" descr="Bann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64" y="3792"/>
              <a:ext cx="1392"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5543" name="Group 18"/>
          <p:cNvGrpSpPr>
            <a:grpSpLocks/>
          </p:cNvGrpSpPr>
          <p:nvPr/>
        </p:nvGrpSpPr>
        <p:grpSpPr bwMode="auto">
          <a:xfrm>
            <a:off x="6096000" y="5105400"/>
            <a:ext cx="919163" cy="762000"/>
            <a:chOff x="3840" y="3216"/>
            <a:chExt cx="579" cy="480"/>
          </a:xfrm>
        </p:grpSpPr>
        <p:sp>
          <p:nvSpPr>
            <p:cNvPr id="65617" name="AutoShape 19"/>
            <p:cNvSpPr>
              <a:spLocks noChangeArrowheads="1"/>
            </p:cNvSpPr>
            <p:nvPr/>
          </p:nvSpPr>
          <p:spPr bwMode="auto">
            <a:xfrm>
              <a:off x="3840" y="321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5618" name="Group 20"/>
            <p:cNvGrpSpPr>
              <a:grpSpLocks/>
            </p:cNvGrpSpPr>
            <p:nvPr/>
          </p:nvGrpSpPr>
          <p:grpSpPr bwMode="auto">
            <a:xfrm>
              <a:off x="3840" y="3264"/>
              <a:ext cx="579" cy="413"/>
              <a:chOff x="3888" y="3072"/>
              <a:chExt cx="579" cy="413"/>
            </a:xfrm>
          </p:grpSpPr>
          <p:pic>
            <p:nvPicPr>
              <p:cNvPr id="65619" name="Picture 21" descr="NCEP">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88" y="3072"/>
                <a:ext cx="579"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620" name="Text Box 22"/>
              <p:cNvSpPr txBox="1">
                <a:spLocks noChangeArrowheads="1"/>
              </p:cNvSpPr>
              <p:nvPr/>
            </p:nvSpPr>
            <p:spPr bwMode="auto">
              <a:xfrm>
                <a:off x="3984" y="3312"/>
                <a:ext cx="39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200" b="1" smtClean="0">
                    <a:solidFill>
                      <a:srgbClr val="000000"/>
                    </a:solidFill>
                    <a:latin typeface="Calibri" pitchFamily="34" charset="0"/>
                    <a:ea typeface="Arial Unicode MS" pitchFamily="34" charset="-128"/>
                    <a:cs typeface="Arial Unicode MS" pitchFamily="34" charset="-128"/>
                  </a:rPr>
                  <a:t>NARR</a:t>
                </a:r>
              </a:p>
            </p:txBody>
          </p:sp>
        </p:grpSp>
      </p:grpSp>
      <p:grpSp>
        <p:nvGrpSpPr>
          <p:cNvPr id="65544" name="Group 23"/>
          <p:cNvGrpSpPr>
            <a:grpSpLocks/>
          </p:cNvGrpSpPr>
          <p:nvPr/>
        </p:nvGrpSpPr>
        <p:grpSpPr bwMode="auto">
          <a:xfrm>
            <a:off x="5410200" y="2438400"/>
            <a:ext cx="2362200" cy="762000"/>
            <a:chOff x="3408" y="1536"/>
            <a:chExt cx="1488" cy="480"/>
          </a:xfrm>
        </p:grpSpPr>
        <p:sp>
          <p:nvSpPr>
            <p:cNvPr id="65615" name="AutoShape 24"/>
            <p:cNvSpPr>
              <a:spLocks noChangeArrowheads="1"/>
            </p:cNvSpPr>
            <p:nvPr/>
          </p:nvSpPr>
          <p:spPr bwMode="auto">
            <a:xfrm>
              <a:off x="3408" y="153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5616" name="Picture 25" descr="Goddard Space Flight Cent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08" y="1680"/>
              <a:ext cx="1488"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5545" name="Group 26"/>
          <p:cNvGrpSpPr>
            <a:grpSpLocks/>
          </p:cNvGrpSpPr>
          <p:nvPr/>
        </p:nvGrpSpPr>
        <p:grpSpPr bwMode="auto">
          <a:xfrm>
            <a:off x="3581400" y="1676400"/>
            <a:ext cx="1171575" cy="1038225"/>
            <a:chOff x="2256" y="1056"/>
            <a:chExt cx="738" cy="654"/>
          </a:xfrm>
        </p:grpSpPr>
        <p:sp>
          <p:nvSpPr>
            <p:cNvPr id="65611" name="AutoShape 27"/>
            <p:cNvSpPr>
              <a:spLocks noChangeArrowheads="1"/>
            </p:cNvSpPr>
            <p:nvPr/>
          </p:nvSpPr>
          <p:spPr bwMode="auto">
            <a:xfrm>
              <a:off x="2256" y="105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5612" name="Group 28"/>
            <p:cNvGrpSpPr>
              <a:grpSpLocks/>
            </p:cNvGrpSpPr>
            <p:nvPr/>
          </p:nvGrpSpPr>
          <p:grpSpPr bwMode="auto">
            <a:xfrm>
              <a:off x="2304" y="1152"/>
              <a:ext cx="690" cy="558"/>
              <a:chOff x="2208" y="1152"/>
              <a:chExt cx="690" cy="558"/>
            </a:xfrm>
          </p:grpSpPr>
          <p:pic>
            <p:nvPicPr>
              <p:cNvPr id="65613" name="Picture 29" descr="Get Data">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48" y="1152"/>
                <a:ext cx="450" cy="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614" name="Picture 30" descr="United States Environmental Protection Agency">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208" y="1152"/>
                <a:ext cx="336"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65546" name="Group 31"/>
          <p:cNvGrpSpPr>
            <a:grpSpLocks/>
          </p:cNvGrpSpPr>
          <p:nvPr/>
        </p:nvGrpSpPr>
        <p:grpSpPr bwMode="auto">
          <a:xfrm>
            <a:off x="685800" y="3429000"/>
            <a:ext cx="1906588" cy="762000"/>
            <a:chOff x="432" y="2160"/>
            <a:chExt cx="1201" cy="480"/>
          </a:xfrm>
        </p:grpSpPr>
        <p:sp>
          <p:nvSpPr>
            <p:cNvPr id="65607" name="AutoShape 32"/>
            <p:cNvSpPr>
              <a:spLocks noChangeArrowheads="1"/>
            </p:cNvSpPr>
            <p:nvPr/>
          </p:nvSpPr>
          <p:spPr bwMode="auto">
            <a:xfrm>
              <a:off x="432" y="2160"/>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5608" name="Group 33"/>
            <p:cNvGrpSpPr>
              <a:grpSpLocks/>
            </p:cNvGrpSpPr>
            <p:nvPr/>
          </p:nvGrpSpPr>
          <p:grpSpPr bwMode="auto">
            <a:xfrm>
              <a:off x="433" y="2352"/>
              <a:ext cx="1200" cy="192"/>
              <a:chOff x="673" y="2016"/>
              <a:chExt cx="1200" cy="192"/>
            </a:xfrm>
          </p:grpSpPr>
          <p:pic>
            <p:nvPicPr>
              <p:cNvPr id="65609" name="Picture 34" descr="USGS Science for a changing world">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 y="2026"/>
                <a:ext cx="1200"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610" name="Text Box 35"/>
              <p:cNvSpPr txBox="1">
                <a:spLocks noChangeArrowheads="1"/>
              </p:cNvSpPr>
              <p:nvPr/>
            </p:nvSpPr>
            <p:spPr bwMode="auto">
              <a:xfrm>
                <a:off x="1281" y="2016"/>
                <a:ext cx="55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b="1" smtClean="0">
                    <a:solidFill>
                      <a:srgbClr val="FFFFFF"/>
                    </a:solidFill>
                    <a:latin typeface="Calibri" pitchFamily="34" charset="0"/>
                    <a:ea typeface="Arial Unicode MS" pitchFamily="34" charset="-128"/>
                    <a:cs typeface="Arial Unicode MS" pitchFamily="34" charset="-128"/>
                  </a:rPr>
                  <a:t>NAWQA</a:t>
                </a:r>
              </a:p>
            </p:txBody>
          </p:sp>
        </p:grpSp>
      </p:grpSp>
      <p:grpSp>
        <p:nvGrpSpPr>
          <p:cNvPr id="65547" name="Group 36"/>
          <p:cNvGrpSpPr>
            <a:grpSpLocks/>
          </p:cNvGrpSpPr>
          <p:nvPr/>
        </p:nvGrpSpPr>
        <p:grpSpPr bwMode="auto">
          <a:xfrm>
            <a:off x="6019800" y="3429000"/>
            <a:ext cx="2620963" cy="1381125"/>
            <a:chOff x="3792" y="2160"/>
            <a:chExt cx="1651" cy="870"/>
          </a:xfrm>
        </p:grpSpPr>
        <p:sp>
          <p:nvSpPr>
            <p:cNvPr id="65598" name="AutoShape 37"/>
            <p:cNvSpPr>
              <a:spLocks noChangeArrowheads="1"/>
            </p:cNvSpPr>
            <p:nvPr/>
          </p:nvSpPr>
          <p:spPr bwMode="auto">
            <a:xfrm>
              <a:off x="3792" y="2160"/>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5599" name="Group 38"/>
            <p:cNvGrpSpPr>
              <a:grpSpLocks/>
            </p:cNvGrpSpPr>
            <p:nvPr/>
          </p:nvGrpSpPr>
          <p:grpSpPr bwMode="auto">
            <a:xfrm>
              <a:off x="3792" y="2352"/>
              <a:ext cx="1651" cy="678"/>
              <a:chOff x="3792" y="2352"/>
              <a:chExt cx="1651" cy="678"/>
            </a:xfrm>
          </p:grpSpPr>
          <p:grpSp>
            <p:nvGrpSpPr>
              <p:cNvPr id="65600" name="Group 39"/>
              <p:cNvGrpSpPr>
                <a:grpSpLocks/>
              </p:cNvGrpSpPr>
              <p:nvPr/>
            </p:nvGrpSpPr>
            <p:grpSpPr bwMode="auto">
              <a:xfrm>
                <a:off x="3792" y="2352"/>
                <a:ext cx="1651" cy="317"/>
                <a:chOff x="3504" y="2352"/>
                <a:chExt cx="1651" cy="317"/>
              </a:xfrm>
            </p:grpSpPr>
            <p:grpSp>
              <p:nvGrpSpPr>
                <p:cNvPr id="65603" name="Group 40"/>
                <p:cNvGrpSpPr>
                  <a:grpSpLocks noChangeAspect="1"/>
                </p:cNvGrpSpPr>
                <p:nvPr/>
              </p:nvGrpSpPr>
              <p:grpSpPr bwMode="auto">
                <a:xfrm>
                  <a:off x="3504" y="2352"/>
                  <a:ext cx="1651" cy="172"/>
                  <a:chOff x="893" y="3456"/>
                  <a:chExt cx="3388" cy="352"/>
                </a:xfrm>
              </p:grpSpPr>
              <p:pic>
                <p:nvPicPr>
                  <p:cNvPr id="65605" name="Picture 41" descr="Your Center Goes Her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81" y="3456"/>
                    <a:ext cx="3000" cy="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606" name="Picture 42" descr="NOAA logo - Click to go to the NOAA homepage">
                    <a:hlinkClick r:id="rId17"/>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93" y="3456"/>
                    <a:ext cx="384"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5604" name="Text Box 43"/>
                <p:cNvSpPr txBox="1">
                  <a:spLocks noChangeArrowheads="1"/>
                </p:cNvSpPr>
                <p:nvPr/>
              </p:nvSpPr>
              <p:spPr bwMode="auto">
                <a:xfrm>
                  <a:off x="4128" y="2496"/>
                  <a:ext cx="47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200" b="1" smtClean="0">
                      <a:solidFill>
                        <a:srgbClr val="000000"/>
                      </a:solidFill>
                      <a:latin typeface="Calibri" pitchFamily="34" charset="0"/>
                      <a:ea typeface="Arial Unicode MS" pitchFamily="34" charset="-128"/>
                      <a:cs typeface="Arial Unicode MS" pitchFamily="34" charset="-128"/>
                    </a:rPr>
                    <a:t>NAM-12</a:t>
                  </a:r>
                </a:p>
              </p:txBody>
            </p:sp>
          </p:grpSp>
          <p:pic>
            <p:nvPicPr>
              <p:cNvPr id="65601" name="Picture 44" descr="Unidata">
                <a:hlinkClick r:id="rId19"/>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936" y="2688"/>
                <a:ext cx="288"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602" name="AutoShape 45"/>
              <p:cNvSpPr>
                <a:spLocks noChangeArrowheads="1"/>
              </p:cNvSpPr>
              <p:nvPr/>
            </p:nvSpPr>
            <p:spPr bwMode="auto">
              <a:xfrm rot="10800000">
                <a:off x="4224" y="2688"/>
                <a:ext cx="432" cy="192"/>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450 w 21600"/>
                  <a:gd name="T13" fmla="*/ 2925 h 21600"/>
                  <a:gd name="T14" fmla="*/ 18250 w 21600"/>
                  <a:gd name="T15" fmla="*/ 9225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grpSp>
      </p:grpSp>
      <p:grpSp>
        <p:nvGrpSpPr>
          <p:cNvPr id="18" name="Group 46"/>
          <p:cNvGrpSpPr>
            <a:grpSpLocks/>
          </p:cNvGrpSpPr>
          <p:nvPr/>
        </p:nvGrpSpPr>
        <p:grpSpPr bwMode="auto">
          <a:xfrm>
            <a:off x="3429000" y="2590800"/>
            <a:ext cx="762000" cy="1066800"/>
            <a:chOff x="2160" y="1632"/>
            <a:chExt cx="480" cy="672"/>
          </a:xfrm>
        </p:grpSpPr>
        <p:sp>
          <p:nvSpPr>
            <p:cNvPr id="65596" name="Line 47"/>
            <p:cNvSpPr>
              <a:spLocks noChangeShapeType="1"/>
            </p:cNvSpPr>
            <p:nvPr/>
          </p:nvSpPr>
          <p:spPr bwMode="auto">
            <a:xfrm flipH="1" flipV="1">
              <a:off x="2496" y="1632"/>
              <a:ext cx="144" cy="67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97" name="Text Box 48"/>
            <p:cNvSpPr txBox="1">
              <a:spLocks noChangeArrowheads="1"/>
            </p:cNvSpPr>
            <p:nvPr/>
          </p:nvSpPr>
          <p:spPr bwMode="auto">
            <a:xfrm>
              <a:off x="2160" y="1824"/>
              <a:ext cx="45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Calibri" pitchFamily="34" charset="0"/>
                  <a:ea typeface="Arial Unicode MS" pitchFamily="34" charset="-128"/>
                  <a:cs typeface="Arial Unicode MS" pitchFamily="34" charset="-128"/>
                </a:rPr>
                <a:t>request</a:t>
              </a:r>
            </a:p>
          </p:txBody>
        </p:sp>
      </p:grpSp>
      <p:grpSp>
        <p:nvGrpSpPr>
          <p:cNvPr id="19" name="Group 49"/>
          <p:cNvGrpSpPr>
            <a:grpSpLocks/>
          </p:cNvGrpSpPr>
          <p:nvPr/>
        </p:nvGrpSpPr>
        <p:grpSpPr bwMode="auto">
          <a:xfrm>
            <a:off x="4495800" y="3048000"/>
            <a:ext cx="838200" cy="685800"/>
            <a:chOff x="2832" y="1920"/>
            <a:chExt cx="528" cy="432"/>
          </a:xfrm>
        </p:grpSpPr>
        <p:sp>
          <p:nvSpPr>
            <p:cNvPr id="65594" name="Line 50"/>
            <p:cNvSpPr>
              <a:spLocks noChangeShapeType="1"/>
            </p:cNvSpPr>
            <p:nvPr/>
          </p:nvSpPr>
          <p:spPr bwMode="auto">
            <a:xfrm flipV="1">
              <a:off x="2928" y="1920"/>
              <a:ext cx="432" cy="43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95" name="Text Box 51"/>
            <p:cNvSpPr txBox="1">
              <a:spLocks noChangeArrowheads="1"/>
            </p:cNvSpPr>
            <p:nvPr/>
          </p:nvSpPr>
          <p:spPr bwMode="auto">
            <a:xfrm>
              <a:off x="2832" y="1968"/>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i="1" smtClean="0">
                  <a:solidFill>
                    <a:srgbClr val="000000"/>
                  </a:solidFill>
                  <a:latin typeface="Calibri" pitchFamily="34" charset="0"/>
                  <a:ea typeface="Arial Unicode MS" pitchFamily="34" charset="-128"/>
                  <a:cs typeface="Arial Unicode MS" pitchFamily="34" charset="-128"/>
                </a:rPr>
                <a:t>request</a:t>
              </a:r>
            </a:p>
          </p:txBody>
        </p:sp>
      </p:grpSp>
      <p:grpSp>
        <p:nvGrpSpPr>
          <p:cNvPr id="20" name="Group 52"/>
          <p:cNvGrpSpPr>
            <a:grpSpLocks/>
          </p:cNvGrpSpPr>
          <p:nvPr/>
        </p:nvGrpSpPr>
        <p:grpSpPr bwMode="auto">
          <a:xfrm>
            <a:off x="4876800" y="4114800"/>
            <a:ext cx="1219200" cy="457200"/>
            <a:chOff x="3072" y="2592"/>
            <a:chExt cx="768" cy="288"/>
          </a:xfrm>
        </p:grpSpPr>
        <p:sp>
          <p:nvSpPr>
            <p:cNvPr id="65592" name="Line 53"/>
            <p:cNvSpPr>
              <a:spLocks noChangeShapeType="1"/>
            </p:cNvSpPr>
            <p:nvPr/>
          </p:nvSpPr>
          <p:spPr bwMode="auto">
            <a:xfrm>
              <a:off x="3072" y="2688"/>
              <a:ext cx="768" cy="19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93" name="Text Box 54"/>
            <p:cNvSpPr txBox="1">
              <a:spLocks noChangeArrowheads="1"/>
            </p:cNvSpPr>
            <p:nvPr/>
          </p:nvSpPr>
          <p:spPr bwMode="auto">
            <a:xfrm>
              <a:off x="3264" y="2592"/>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Times New Roman" pitchFamily="18" charset="0"/>
                  <a:ea typeface="Arial Unicode MS" pitchFamily="34" charset="-128"/>
                  <a:cs typeface="Arial Unicode MS" pitchFamily="34" charset="-128"/>
                </a:rPr>
                <a:t>request</a:t>
              </a:r>
            </a:p>
          </p:txBody>
        </p:sp>
      </p:grpSp>
      <p:grpSp>
        <p:nvGrpSpPr>
          <p:cNvPr id="21" name="Group 55"/>
          <p:cNvGrpSpPr>
            <a:grpSpLocks/>
          </p:cNvGrpSpPr>
          <p:nvPr/>
        </p:nvGrpSpPr>
        <p:grpSpPr bwMode="auto">
          <a:xfrm>
            <a:off x="4800600" y="4495800"/>
            <a:ext cx="1219200" cy="914400"/>
            <a:chOff x="3024" y="2832"/>
            <a:chExt cx="768" cy="576"/>
          </a:xfrm>
        </p:grpSpPr>
        <p:sp>
          <p:nvSpPr>
            <p:cNvPr id="65590" name="Line 56"/>
            <p:cNvSpPr>
              <a:spLocks noChangeShapeType="1"/>
            </p:cNvSpPr>
            <p:nvPr/>
          </p:nvSpPr>
          <p:spPr bwMode="auto">
            <a:xfrm>
              <a:off x="3024" y="2832"/>
              <a:ext cx="768" cy="576"/>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91" name="Text Box 57"/>
            <p:cNvSpPr txBox="1">
              <a:spLocks noChangeArrowheads="1"/>
            </p:cNvSpPr>
            <p:nvPr/>
          </p:nvSpPr>
          <p:spPr bwMode="auto">
            <a:xfrm>
              <a:off x="3312" y="2976"/>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FF0066"/>
                  </a:solidFill>
                  <a:latin typeface="Calibri" pitchFamily="34" charset="0"/>
                  <a:ea typeface="Arial Unicode MS" pitchFamily="34" charset="-128"/>
                  <a:cs typeface="Arial Unicode MS" pitchFamily="34" charset="-128"/>
                </a:rPr>
                <a:t>request</a:t>
              </a:r>
            </a:p>
          </p:txBody>
        </p:sp>
      </p:grpSp>
      <p:grpSp>
        <p:nvGrpSpPr>
          <p:cNvPr id="22" name="Group 58"/>
          <p:cNvGrpSpPr>
            <a:grpSpLocks/>
          </p:cNvGrpSpPr>
          <p:nvPr/>
        </p:nvGrpSpPr>
        <p:grpSpPr bwMode="auto">
          <a:xfrm>
            <a:off x="4267200" y="4724400"/>
            <a:ext cx="663575" cy="1143000"/>
            <a:chOff x="2688" y="2976"/>
            <a:chExt cx="418" cy="720"/>
          </a:xfrm>
        </p:grpSpPr>
        <p:sp>
          <p:nvSpPr>
            <p:cNvPr id="65588" name="Line 59"/>
            <p:cNvSpPr>
              <a:spLocks noChangeShapeType="1"/>
            </p:cNvSpPr>
            <p:nvPr/>
          </p:nvSpPr>
          <p:spPr bwMode="auto">
            <a:xfrm flipH="1">
              <a:off x="2736" y="2976"/>
              <a:ext cx="0" cy="72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89" name="Text Box 60"/>
            <p:cNvSpPr txBox="1">
              <a:spLocks noChangeArrowheads="1"/>
            </p:cNvSpPr>
            <p:nvPr/>
          </p:nvSpPr>
          <p:spPr bwMode="auto">
            <a:xfrm>
              <a:off x="2688" y="3216"/>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Calibri" pitchFamily="34" charset="0"/>
                  <a:ea typeface="Arial Unicode MS" pitchFamily="34" charset="-128"/>
                  <a:cs typeface="Arial Unicode MS" pitchFamily="34" charset="-128"/>
                </a:rPr>
                <a:t>request</a:t>
              </a:r>
            </a:p>
          </p:txBody>
        </p:sp>
      </p:grpSp>
      <p:grpSp>
        <p:nvGrpSpPr>
          <p:cNvPr id="23" name="Group 61"/>
          <p:cNvGrpSpPr>
            <a:grpSpLocks/>
          </p:cNvGrpSpPr>
          <p:nvPr/>
        </p:nvGrpSpPr>
        <p:grpSpPr bwMode="auto">
          <a:xfrm>
            <a:off x="2795588" y="4419600"/>
            <a:ext cx="1068387" cy="473075"/>
            <a:chOff x="1761" y="2784"/>
            <a:chExt cx="673" cy="298"/>
          </a:xfrm>
        </p:grpSpPr>
        <p:sp>
          <p:nvSpPr>
            <p:cNvPr id="65586" name="Line 62"/>
            <p:cNvSpPr>
              <a:spLocks noChangeShapeType="1"/>
            </p:cNvSpPr>
            <p:nvPr/>
          </p:nvSpPr>
          <p:spPr bwMode="auto">
            <a:xfrm flipH="1">
              <a:off x="1761" y="2784"/>
              <a:ext cx="672" cy="28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115775" name="Text Box 63"/>
            <p:cNvSpPr txBox="1">
              <a:spLocks noChangeArrowheads="1"/>
            </p:cNvSpPr>
            <p:nvPr/>
          </p:nvSpPr>
          <p:spPr bwMode="auto">
            <a:xfrm>
              <a:off x="2016" y="2928"/>
              <a:ext cx="418" cy="154"/>
            </a:xfrm>
            <a:prstGeom prst="rect">
              <a:avLst/>
            </a:prstGeom>
            <a:noFill/>
            <a:ln w="9525">
              <a:noFill/>
              <a:miter lim="800000"/>
              <a:headEnd/>
              <a:tailEnd/>
            </a:ln>
            <a:effectLst/>
          </p:spPr>
          <p:txBody>
            <a:bodyPr lIns="91430" tIns="45715" rIns="91430" bIns="45715">
              <a:spAutoFit/>
            </a:bodyPr>
            <a:lstStyle/>
            <a:p>
              <a:pPr defTabSz="457200" fontAlgn="base">
                <a:spcBef>
                  <a:spcPct val="50000"/>
                </a:spcBef>
                <a:spcAft>
                  <a:spcPct val="0"/>
                </a:spcAft>
                <a:defRPr/>
              </a:pPr>
              <a:r>
                <a:rPr lang="en-US" sz="1000" b="1" u="sng">
                  <a:solidFill>
                    <a:srgbClr val="000000"/>
                  </a:solidFill>
                  <a:effectLst>
                    <a:outerShdw blurRad="38100" dist="38100" dir="2700000" algn="tl">
                      <a:srgbClr val="C0C0C0"/>
                    </a:outerShdw>
                  </a:effectLst>
                  <a:ea typeface="Arial Unicode MS" pitchFamily="34" charset="-128"/>
                  <a:cs typeface="Arial Unicode MS" pitchFamily="34" charset="-128"/>
                </a:rPr>
                <a:t>request</a:t>
              </a:r>
            </a:p>
          </p:txBody>
        </p:sp>
      </p:grpSp>
      <p:grpSp>
        <p:nvGrpSpPr>
          <p:cNvPr id="24" name="Group 64"/>
          <p:cNvGrpSpPr>
            <a:grpSpLocks/>
          </p:cNvGrpSpPr>
          <p:nvPr/>
        </p:nvGrpSpPr>
        <p:grpSpPr bwMode="auto">
          <a:xfrm>
            <a:off x="2667000" y="3886200"/>
            <a:ext cx="1143000" cy="285750"/>
            <a:chOff x="1680" y="2448"/>
            <a:chExt cx="720" cy="180"/>
          </a:xfrm>
        </p:grpSpPr>
        <p:sp>
          <p:nvSpPr>
            <p:cNvPr id="65584" name="Line 65"/>
            <p:cNvSpPr>
              <a:spLocks noChangeShapeType="1"/>
            </p:cNvSpPr>
            <p:nvPr/>
          </p:nvSpPr>
          <p:spPr bwMode="auto">
            <a:xfrm flipH="1" flipV="1">
              <a:off x="1680" y="2448"/>
              <a:ext cx="720" cy="144"/>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85" name="Text Box 66"/>
            <p:cNvSpPr txBox="1">
              <a:spLocks noChangeArrowheads="1"/>
            </p:cNvSpPr>
            <p:nvPr/>
          </p:nvSpPr>
          <p:spPr bwMode="auto">
            <a:xfrm>
              <a:off x="1796" y="2474"/>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Calibri" pitchFamily="34" charset="0"/>
                  <a:ea typeface="Arial Unicode MS" pitchFamily="34" charset="-128"/>
                  <a:cs typeface="Arial Unicode MS" pitchFamily="34" charset="-128"/>
                </a:rPr>
                <a:t>request</a:t>
              </a:r>
            </a:p>
          </p:txBody>
        </p:sp>
      </p:grpSp>
      <p:grpSp>
        <p:nvGrpSpPr>
          <p:cNvPr id="25" name="Group 67"/>
          <p:cNvGrpSpPr>
            <a:grpSpLocks/>
          </p:cNvGrpSpPr>
          <p:nvPr/>
        </p:nvGrpSpPr>
        <p:grpSpPr bwMode="auto">
          <a:xfrm>
            <a:off x="2890838" y="3048000"/>
            <a:ext cx="1071562" cy="762000"/>
            <a:chOff x="1821" y="1920"/>
            <a:chExt cx="675" cy="480"/>
          </a:xfrm>
        </p:grpSpPr>
        <p:sp>
          <p:nvSpPr>
            <p:cNvPr id="65582" name="Line 68"/>
            <p:cNvSpPr>
              <a:spLocks noChangeShapeType="1"/>
            </p:cNvSpPr>
            <p:nvPr/>
          </p:nvSpPr>
          <p:spPr bwMode="auto">
            <a:xfrm flipH="1" flipV="1">
              <a:off x="1872" y="1920"/>
              <a:ext cx="624" cy="48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83" name="Text Box 69"/>
            <p:cNvSpPr txBox="1">
              <a:spLocks noChangeArrowheads="1"/>
            </p:cNvSpPr>
            <p:nvPr/>
          </p:nvSpPr>
          <p:spPr bwMode="auto">
            <a:xfrm>
              <a:off x="1821" y="2037"/>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Mona Lisa Recut"/>
                  <a:ea typeface="Arial Unicode MS" pitchFamily="34" charset="-128"/>
                  <a:cs typeface="Arial Unicode MS" pitchFamily="34" charset="-128"/>
                </a:rPr>
                <a:t>request</a:t>
              </a:r>
            </a:p>
          </p:txBody>
        </p:sp>
      </p:grpSp>
      <p:grpSp>
        <p:nvGrpSpPr>
          <p:cNvPr id="26" name="Group 70"/>
          <p:cNvGrpSpPr>
            <a:grpSpLocks/>
          </p:cNvGrpSpPr>
          <p:nvPr/>
        </p:nvGrpSpPr>
        <p:grpSpPr bwMode="auto">
          <a:xfrm>
            <a:off x="3430588" y="2592388"/>
            <a:ext cx="762000" cy="1066800"/>
            <a:chOff x="2160" y="1632"/>
            <a:chExt cx="480" cy="672"/>
          </a:xfrm>
        </p:grpSpPr>
        <p:sp>
          <p:nvSpPr>
            <p:cNvPr id="65580" name="Line 71"/>
            <p:cNvSpPr>
              <a:spLocks noChangeShapeType="1"/>
            </p:cNvSpPr>
            <p:nvPr/>
          </p:nvSpPr>
          <p:spPr bwMode="auto">
            <a:xfrm flipH="1" flipV="1">
              <a:off x="2496" y="1632"/>
              <a:ext cx="144" cy="672"/>
            </a:xfrm>
            <a:prstGeom prst="line">
              <a:avLst/>
            </a:prstGeom>
            <a:noFill/>
            <a:ln w="38100">
              <a:solidFill>
                <a:srgbClr val="80008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81" name="Text Box 72"/>
            <p:cNvSpPr txBox="1">
              <a:spLocks noChangeArrowheads="1"/>
            </p:cNvSpPr>
            <p:nvPr/>
          </p:nvSpPr>
          <p:spPr bwMode="auto">
            <a:xfrm>
              <a:off x="2160" y="1824"/>
              <a:ext cx="45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Calibri" pitchFamily="34" charset="0"/>
                  <a:ea typeface="Arial Unicode MS" pitchFamily="34" charset="-128"/>
                  <a:cs typeface="Arial Unicode MS" pitchFamily="34" charset="-128"/>
                </a:rPr>
                <a:t>return</a:t>
              </a:r>
            </a:p>
          </p:txBody>
        </p:sp>
      </p:grpSp>
      <p:grpSp>
        <p:nvGrpSpPr>
          <p:cNvPr id="27" name="Group 73"/>
          <p:cNvGrpSpPr>
            <a:grpSpLocks/>
          </p:cNvGrpSpPr>
          <p:nvPr/>
        </p:nvGrpSpPr>
        <p:grpSpPr bwMode="auto">
          <a:xfrm>
            <a:off x="4497388" y="3049588"/>
            <a:ext cx="838200" cy="685800"/>
            <a:chOff x="2832" y="1920"/>
            <a:chExt cx="528" cy="432"/>
          </a:xfrm>
        </p:grpSpPr>
        <p:sp>
          <p:nvSpPr>
            <p:cNvPr id="65578" name="Line 74"/>
            <p:cNvSpPr>
              <a:spLocks noChangeShapeType="1"/>
            </p:cNvSpPr>
            <p:nvPr/>
          </p:nvSpPr>
          <p:spPr bwMode="auto">
            <a:xfrm flipV="1">
              <a:off x="2928" y="1920"/>
              <a:ext cx="432" cy="432"/>
            </a:xfrm>
            <a:prstGeom prst="line">
              <a:avLst/>
            </a:prstGeom>
            <a:noFill/>
            <a:ln w="38100">
              <a:solidFill>
                <a:srgbClr val="80008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79" name="Text Box 75"/>
            <p:cNvSpPr txBox="1">
              <a:spLocks noChangeArrowheads="1"/>
            </p:cNvSpPr>
            <p:nvPr/>
          </p:nvSpPr>
          <p:spPr bwMode="auto">
            <a:xfrm>
              <a:off x="2832" y="1968"/>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i="1" smtClean="0">
                  <a:solidFill>
                    <a:srgbClr val="000000"/>
                  </a:solidFill>
                  <a:latin typeface="Calibri" pitchFamily="34" charset="0"/>
                  <a:ea typeface="Arial Unicode MS" pitchFamily="34" charset="-128"/>
                  <a:cs typeface="Arial Unicode MS" pitchFamily="34" charset="-128"/>
                </a:rPr>
                <a:t>return</a:t>
              </a:r>
            </a:p>
          </p:txBody>
        </p:sp>
      </p:grpSp>
      <p:grpSp>
        <p:nvGrpSpPr>
          <p:cNvPr id="28" name="Group 76"/>
          <p:cNvGrpSpPr>
            <a:grpSpLocks/>
          </p:cNvGrpSpPr>
          <p:nvPr/>
        </p:nvGrpSpPr>
        <p:grpSpPr bwMode="auto">
          <a:xfrm>
            <a:off x="4878388" y="4116388"/>
            <a:ext cx="1219200" cy="457200"/>
            <a:chOff x="3072" y="2592"/>
            <a:chExt cx="768" cy="288"/>
          </a:xfrm>
        </p:grpSpPr>
        <p:sp>
          <p:nvSpPr>
            <p:cNvPr id="65576" name="Line 77"/>
            <p:cNvSpPr>
              <a:spLocks noChangeShapeType="1"/>
            </p:cNvSpPr>
            <p:nvPr/>
          </p:nvSpPr>
          <p:spPr bwMode="auto">
            <a:xfrm>
              <a:off x="3072" y="2688"/>
              <a:ext cx="768" cy="192"/>
            </a:xfrm>
            <a:prstGeom prst="line">
              <a:avLst/>
            </a:prstGeom>
            <a:noFill/>
            <a:ln w="38100">
              <a:solidFill>
                <a:srgbClr val="80008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77" name="Text Box 78"/>
            <p:cNvSpPr txBox="1">
              <a:spLocks noChangeArrowheads="1"/>
            </p:cNvSpPr>
            <p:nvPr/>
          </p:nvSpPr>
          <p:spPr bwMode="auto">
            <a:xfrm>
              <a:off x="3264" y="2592"/>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Times New Roman" pitchFamily="18" charset="0"/>
                  <a:ea typeface="Arial Unicode MS" pitchFamily="34" charset="-128"/>
                  <a:cs typeface="Arial Unicode MS" pitchFamily="34" charset="-128"/>
                </a:rPr>
                <a:t>return</a:t>
              </a:r>
            </a:p>
          </p:txBody>
        </p:sp>
      </p:grpSp>
      <p:grpSp>
        <p:nvGrpSpPr>
          <p:cNvPr id="29" name="Group 79"/>
          <p:cNvGrpSpPr>
            <a:grpSpLocks/>
          </p:cNvGrpSpPr>
          <p:nvPr/>
        </p:nvGrpSpPr>
        <p:grpSpPr bwMode="auto">
          <a:xfrm>
            <a:off x="4802188" y="4497388"/>
            <a:ext cx="1219200" cy="914400"/>
            <a:chOff x="3024" y="2832"/>
            <a:chExt cx="768" cy="576"/>
          </a:xfrm>
        </p:grpSpPr>
        <p:sp>
          <p:nvSpPr>
            <p:cNvPr id="65574" name="Line 80"/>
            <p:cNvSpPr>
              <a:spLocks noChangeShapeType="1"/>
            </p:cNvSpPr>
            <p:nvPr/>
          </p:nvSpPr>
          <p:spPr bwMode="auto">
            <a:xfrm>
              <a:off x="3024" y="2832"/>
              <a:ext cx="768" cy="576"/>
            </a:xfrm>
            <a:prstGeom prst="line">
              <a:avLst/>
            </a:prstGeom>
            <a:noFill/>
            <a:ln w="38100">
              <a:solidFill>
                <a:srgbClr val="80008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75" name="Text Box 81"/>
            <p:cNvSpPr txBox="1">
              <a:spLocks noChangeArrowheads="1"/>
            </p:cNvSpPr>
            <p:nvPr/>
          </p:nvSpPr>
          <p:spPr bwMode="auto">
            <a:xfrm>
              <a:off x="3312" y="2976"/>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FF0066"/>
                  </a:solidFill>
                  <a:latin typeface="Calibri" pitchFamily="34" charset="0"/>
                  <a:ea typeface="Arial Unicode MS" pitchFamily="34" charset="-128"/>
                  <a:cs typeface="Arial Unicode MS" pitchFamily="34" charset="-128"/>
                </a:rPr>
                <a:t>return</a:t>
              </a:r>
            </a:p>
          </p:txBody>
        </p:sp>
      </p:grpSp>
      <p:grpSp>
        <p:nvGrpSpPr>
          <p:cNvPr id="30" name="Group 82"/>
          <p:cNvGrpSpPr>
            <a:grpSpLocks/>
          </p:cNvGrpSpPr>
          <p:nvPr/>
        </p:nvGrpSpPr>
        <p:grpSpPr bwMode="auto">
          <a:xfrm>
            <a:off x="4268788" y="4725988"/>
            <a:ext cx="663575" cy="1143000"/>
            <a:chOff x="2688" y="2976"/>
            <a:chExt cx="418" cy="720"/>
          </a:xfrm>
        </p:grpSpPr>
        <p:sp>
          <p:nvSpPr>
            <p:cNvPr id="65572" name="Line 83"/>
            <p:cNvSpPr>
              <a:spLocks noChangeShapeType="1"/>
            </p:cNvSpPr>
            <p:nvPr/>
          </p:nvSpPr>
          <p:spPr bwMode="auto">
            <a:xfrm flipH="1">
              <a:off x="2736" y="2976"/>
              <a:ext cx="0" cy="720"/>
            </a:xfrm>
            <a:prstGeom prst="line">
              <a:avLst/>
            </a:prstGeom>
            <a:noFill/>
            <a:ln w="38100">
              <a:solidFill>
                <a:srgbClr val="80008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73" name="Text Box 84"/>
            <p:cNvSpPr txBox="1">
              <a:spLocks noChangeArrowheads="1"/>
            </p:cNvSpPr>
            <p:nvPr/>
          </p:nvSpPr>
          <p:spPr bwMode="auto">
            <a:xfrm>
              <a:off x="2688" y="3216"/>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Calibri" pitchFamily="34" charset="0"/>
                  <a:ea typeface="Arial Unicode MS" pitchFamily="34" charset="-128"/>
                  <a:cs typeface="Arial Unicode MS" pitchFamily="34" charset="-128"/>
                </a:rPr>
                <a:t>return</a:t>
              </a:r>
            </a:p>
          </p:txBody>
        </p:sp>
      </p:grpSp>
      <p:grpSp>
        <p:nvGrpSpPr>
          <p:cNvPr id="31" name="Group 85"/>
          <p:cNvGrpSpPr>
            <a:grpSpLocks/>
          </p:cNvGrpSpPr>
          <p:nvPr/>
        </p:nvGrpSpPr>
        <p:grpSpPr bwMode="auto">
          <a:xfrm>
            <a:off x="2797175" y="4421188"/>
            <a:ext cx="1068388" cy="473075"/>
            <a:chOff x="1761" y="2784"/>
            <a:chExt cx="673" cy="298"/>
          </a:xfrm>
        </p:grpSpPr>
        <p:sp>
          <p:nvSpPr>
            <p:cNvPr id="65570" name="Line 86"/>
            <p:cNvSpPr>
              <a:spLocks noChangeShapeType="1"/>
            </p:cNvSpPr>
            <p:nvPr/>
          </p:nvSpPr>
          <p:spPr bwMode="auto">
            <a:xfrm flipH="1">
              <a:off x="1761" y="2784"/>
              <a:ext cx="672" cy="288"/>
            </a:xfrm>
            <a:prstGeom prst="line">
              <a:avLst/>
            </a:prstGeom>
            <a:noFill/>
            <a:ln w="38100">
              <a:solidFill>
                <a:srgbClr val="80008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115799" name="Text Box 87"/>
            <p:cNvSpPr txBox="1">
              <a:spLocks noChangeArrowheads="1"/>
            </p:cNvSpPr>
            <p:nvPr/>
          </p:nvSpPr>
          <p:spPr bwMode="auto">
            <a:xfrm>
              <a:off x="2016" y="2928"/>
              <a:ext cx="418" cy="154"/>
            </a:xfrm>
            <a:prstGeom prst="rect">
              <a:avLst/>
            </a:prstGeom>
            <a:noFill/>
            <a:ln w="9525">
              <a:noFill/>
              <a:miter lim="800000"/>
              <a:headEnd/>
              <a:tailEnd/>
            </a:ln>
            <a:effectLst/>
          </p:spPr>
          <p:txBody>
            <a:bodyPr lIns="91430" tIns="45715" rIns="91430" bIns="45715">
              <a:spAutoFit/>
            </a:bodyPr>
            <a:lstStyle/>
            <a:p>
              <a:pPr defTabSz="457200" fontAlgn="base">
                <a:spcBef>
                  <a:spcPct val="50000"/>
                </a:spcBef>
                <a:spcAft>
                  <a:spcPct val="0"/>
                </a:spcAft>
                <a:defRPr/>
              </a:pPr>
              <a:r>
                <a:rPr lang="en-US" sz="1000" b="1" u="sng">
                  <a:solidFill>
                    <a:srgbClr val="000000"/>
                  </a:solidFill>
                  <a:effectLst>
                    <a:outerShdw blurRad="38100" dist="38100" dir="2700000" algn="tl">
                      <a:srgbClr val="C0C0C0"/>
                    </a:outerShdw>
                  </a:effectLst>
                  <a:ea typeface="Arial Unicode MS" pitchFamily="34" charset="-128"/>
                  <a:cs typeface="Arial Unicode MS" pitchFamily="34" charset="-128"/>
                </a:rPr>
                <a:t>return</a:t>
              </a:r>
            </a:p>
          </p:txBody>
        </p:sp>
      </p:grpSp>
      <p:grpSp>
        <p:nvGrpSpPr>
          <p:cNvPr id="65536" name="Group 88"/>
          <p:cNvGrpSpPr>
            <a:grpSpLocks/>
          </p:cNvGrpSpPr>
          <p:nvPr/>
        </p:nvGrpSpPr>
        <p:grpSpPr bwMode="auto">
          <a:xfrm>
            <a:off x="2667000" y="3886200"/>
            <a:ext cx="1143000" cy="285750"/>
            <a:chOff x="1680" y="2448"/>
            <a:chExt cx="720" cy="180"/>
          </a:xfrm>
        </p:grpSpPr>
        <p:sp>
          <p:nvSpPr>
            <p:cNvPr id="65568" name="Line 89"/>
            <p:cNvSpPr>
              <a:spLocks noChangeShapeType="1"/>
            </p:cNvSpPr>
            <p:nvPr/>
          </p:nvSpPr>
          <p:spPr bwMode="auto">
            <a:xfrm flipH="1" flipV="1">
              <a:off x="1680" y="2448"/>
              <a:ext cx="720" cy="144"/>
            </a:xfrm>
            <a:prstGeom prst="line">
              <a:avLst/>
            </a:prstGeom>
            <a:noFill/>
            <a:ln w="38100">
              <a:solidFill>
                <a:srgbClr val="80008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69" name="Text Box 90"/>
            <p:cNvSpPr txBox="1">
              <a:spLocks noChangeArrowheads="1"/>
            </p:cNvSpPr>
            <p:nvPr/>
          </p:nvSpPr>
          <p:spPr bwMode="auto">
            <a:xfrm>
              <a:off x="1796" y="2474"/>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Calibri" pitchFamily="34" charset="0"/>
                  <a:ea typeface="Arial Unicode MS" pitchFamily="34" charset="-128"/>
                  <a:cs typeface="Arial Unicode MS" pitchFamily="34" charset="-128"/>
                </a:rPr>
                <a:t>return</a:t>
              </a:r>
            </a:p>
          </p:txBody>
        </p:sp>
      </p:grpSp>
      <p:grpSp>
        <p:nvGrpSpPr>
          <p:cNvPr id="65537" name="Group 91"/>
          <p:cNvGrpSpPr>
            <a:grpSpLocks/>
          </p:cNvGrpSpPr>
          <p:nvPr/>
        </p:nvGrpSpPr>
        <p:grpSpPr bwMode="auto">
          <a:xfrm>
            <a:off x="2892425" y="3049588"/>
            <a:ext cx="1071563" cy="762000"/>
            <a:chOff x="1821" y="1920"/>
            <a:chExt cx="675" cy="480"/>
          </a:xfrm>
        </p:grpSpPr>
        <p:sp>
          <p:nvSpPr>
            <p:cNvPr id="65566" name="Line 92"/>
            <p:cNvSpPr>
              <a:spLocks noChangeShapeType="1"/>
            </p:cNvSpPr>
            <p:nvPr/>
          </p:nvSpPr>
          <p:spPr bwMode="auto">
            <a:xfrm flipH="1" flipV="1">
              <a:off x="1872" y="1920"/>
              <a:ext cx="624" cy="480"/>
            </a:xfrm>
            <a:prstGeom prst="line">
              <a:avLst/>
            </a:prstGeom>
            <a:noFill/>
            <a:ln w="38100">
              <a:solidFill>
                <a:srgbClr val="80008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67" name="Text Box 93"/>
            <p:cNvSpPr txBox="1">
              <a:spLocks noChangeArrowheads="1"/>
            </p:cNvSpPr>
            <p:nvPr/>
          </p:nvSpPr>
          <p:spPr bwMode="auto">
            <a:xfrm>
              <a:off x="1821" y="2037"/>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Mona Lisa Recut"/>
                  <a:ea typeface="Arial Unicode MS" pitchFamily="34" charset="-128"/>
                  <a:cs typeface="Arial Unicode MS" pitchFamily="34" charset="-128"/>
                </a:rPr>
                <a:t>return</a:t>
              </a:r>
            </a:p>
          </p:txBody>
        </p:sp>
      </p:grpSp>
      <p:sp>
        <p:nvSpPr>
          <p:cNvPr id="65564" name="Text Box 94"/>
          <p:cNvSpPr txBox="1">
            <a:spLocks noChangeArrowheads="1"/>
          </p:cNvSpPr>
          <p:nvPr/>
        </p:nvSpPr>
        <p:spPr bwMode="auto">
          <a:xfrm>
            <a:off x="1317625" y="1038225"/>
            <a:ext cx="57578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2400" smtClean="0">
                <a:solidFill>
                  <a:srgbClr val="FF0066"/>
                </a:solidFill>
                <a:latin typeface="Calibri" pitchFamily="34" charset="0"/>
                <a:ea typeface="Arial Unicode MS" pitchFamily="34" charset="-128"/>
                <a:cs typeface="Arial Unicode MS" pitchFamily="34" charset="-128"/>
              </a:rPr>
              <a:t>Searching each data source separately</a:t>
            </a:r>
          </a:p>
        </p:txBody>
      </p:sp>
      <p:sp>
        <p:nvSpPr>
          <p:cNvPr id="95" name="Text Box 59"/>
          <p:cNvSpPr txBox="1">
            <a:spLocks noChangeArrowheads="1"/>
          </p:cNvSpPr>
          <p:nvPr/>
        </p:nvSpPr>
        <p:spPr bwMode="auto">
          <a:xfrm>
            <a:off x="63353" y="6502423"/>
            <a:ext cx="4033796" cy="338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600" dirty="0" smtClean="0">
                <a:solidFill>
                  <a:srgbClr val="000000"/>
                </a:solidFill>
                <a:latin typeface="Calibri" pitchFamily="34" charset="0"/>
                <a:ea typeface="Arial Unicode MS" pitchFamily="34" charset="-128"/>
                <a:cs typeface="Arial Unicode MS" pitchFamily="34" charset="-128"/>
              </a:rPr>
              <a:t>Slide: Michael </a:t>
            </a:r>
            <a:r>
              <a:rPr lang="en-US" sz="1600" dirty="0" err="1" smtClean="0">
                <a:solidFill>
                  <a:srgbClr val="000000"/>
                </a:solidFill>
                <a:latin typeface="Calibri" pitchFamily="34" charset="0"/>
                <a:ea typeface="Arial Unicode MS" pitchFamily="34" charset="-128"/>
                <a:cs typeface="Arial Unicode MS" pitchFamily="34" charset="-128"/>
              </a:rPr>
              <a:t>Piasecki</a:t>
            </a:r>
            <a:r>
              <a:rPr lang="en-US" sz="1600" dirty="0" smtClean="0">
                <a:solidFill>
                  <a:srgbClr val="000000"/>
                </a:solidFill>
                <a:latin typeface="Calibri" pitchFamily="34" charset="0"/>
                <a:ea typeface="Arial Unicode MS" pitchFamily="34" charset="-128"/>
                <a:cs typeface="Arial Unicode MS" pitchFamily="34" charset="-128"/>
              </a:rPr>
              <a:t>, Drexel University</a:t>
            </a:r>
          </a:p>
        </p:txBody>
      </p:sp>
    </p:spTree>
    <p:extLst>
      <p:ext uri="{BB962C8B-B14F-4D97-AF65-F5344CB8AC3E}">
        <p14:creationId xmlns:p14="http://schemas.microsoft.com/office/powerpoint/2010/main" val="42514576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50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par>
                          <p:cTn id="8" fill="hold" nodeType="afterGroup">
                            <p:stCondLst>
                              <p:cond delay="1000"/>
                            </p:stCondLst>
                            <p:childTnLst>
                              <p:par>
                                <p:cTn id="9" presetID="3" presetClass="exit" presetSubtype="10" fill="hold" nodeType="afterEffect">
                                  <p:stCondLst>
                                    <p:cond delay="500"/>
                                  </p:stCondLst>
                                  <p:childTnLst>
                                    <p:animEffect transition="out" filter="blinds(horizontal)">
                                      <p:cBhvr>
                                        <p:cTn id="10" dur="500"/>
                                        <p:tgtEl>
                                          <p:spTgt spid="18"/>
                                        </p:tgtEl>
                                      </p:cBhvr>
                                    </p:animEffect>
                                    <p:set>
                                      <p:cBhvr>
                                        <p:cTn id="11" dur="1" fill="hold">
                                          <p:stCondLst>
                                            <p:cond delay="499"/>
                                          </p:stCondLst>
                                        </p:cTn>
                                        <p:tgtEl>
                                          <p:spTgt spid="18"/>
                                        </p:tgtEl>
                                        <p:attrNameLst>
                                          <p:attrName>style.visibility</p:attrName>
                                        </p:attrNameLst>
                                      </p:cBhvr>
                                      <p:to>
                                        <p:strVal val="hidden"/>
                                      </p:to>
                                    </p:set>
                                  </p:childTnLst>
                                </p:cTn>
                              </p:par>
                            </p:childTnLst>
                          </p:cTn>
                        </p:par>
                        <p:par>
                          <p:cTn id="12" fill="hold" nodeType="afterGroup">
                            <p:stCondLst>
                              <p:cond delay="2000"/>
                            </p:stCondLst>
                            <p:childTnLst>
                              <p:par>
                                <p:cTn id="13" presetID="3" presetClass="entr" presetSubtype="10"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linds(horizontal)">
                                      <p:cBhvr>
                                        <p:cTn id="15" dur="500"/>
                                        <p:tgtEl>
                                          <p:spTgt spid="26"/>
                                        </p:tgtEl>
                                      </p:cBhvr>
                                    </p:animEffect>
                                  </p:childTnLst>
                                </p:cTn>
                              </p:par>
                            </p:childTnLst>
                          </p:cTn>
                        </p:par>
                        <p:par>
                          <p:cTn id="16" fill="hold" nodeType="afterGroup">
                            <p:stCondLst>
                              <p:cond delay="2500"/>
                            </p:stCondLst>
                            <p:childTnLst>
                              <p:par>
                                <p:cTn id="17" presetID="3" presetClass="entr" presetSubtype="10" fill="hold" nodeType="afterEffect">
                                  <p:stCondLst>
                                    <p:cond delay="500"/>
                                  </p:stCondLst>
                                  <p:childTnLst>
                                    <p:set>
                                      <p:cBhvr>
                                        <p:cTn id="18" dur="1" fill="hold">
                                          <p:stCondLst>
                                            <p:cond delay="0"/>
                                          </p:stCondLst>
                                        </p:cTn>
                                        <p:tgtEl>
                                          <p:spTgt spid="20"/>
                                        </p:tgtEl>
                                        <p:attrNameLst>
                                          <p:attrName>style.visibility</p:attrName>
                                        </p:attrNameLst>
                                      </p:cBhvr>
                                      <p:to>
                                        <p:strVal val="visible"/>
                                      </p:to>
                                    </p:set>
                                    <p:animEffect transition="in" filter="blinds(horizontal)">
                                      <p:cBhvr>
                                        <p:cTn id="19" dur="500"/>
                                        <p:tgtEl>
                                          <p:spTgt spid="20"/>
                                        </p:tgtEl>
                                      </p:cBhvr>
                                    </p:animEffect>
                                  </p:childTnLst>
                                </p:cTn>
                              </p:par>
                            </p:childTnLst>
                          </p:cTn>
                        </p:par>
                        <p:par>
                          <p:cTn id="20" fill="hold" nodeType="afterGroup">
                            <p:stCondLst>
                              <p:cond delay="3500"/>
                            </p:stCondLst>
                            <p:childTnLst>
                              <p:par>
                                <p:cTn id="21" presetID="3" presetClass="exit" presetSubtype="10" fill="hold" nodeType="afterEffect">
                                  <p:stCondLst>
                                    <p:cond delay="500"/>
                                  </p:stCondLst>
                                  <p:childTnLst>
                                    <p:animEffect transition="out" filter="blinds(horizontal)">
                                      <p:cBhvr>
                                        <p:cTn id="22" dur="500"/>
                                        <p:tgtEl>
                                          <p:spTgt spid="20"/>
                                        </p:tgtEl>
                                      </p:cBhvr>
                                    </p:animEffect>
                                    <p:set>
                                      <p:cBhvr>
                                        <p:cTn id="23" dur="1" fill="hold">
                                          <p:stCondLst>
                                            <p:cond delay="499"/>
                                          </p:stCondLst>
                                        </p:cTn>
                                        <p:tgtEl>
                                          <p:spTgt spid="20"/>
                                        </p:tgtEl>
                                        <p:attrNameLst>
                                          <p:attrName>style.visibility</p:attrName>
                                        </p:attrNameLst>
                                      </p:cBhvr>
                                      <p:to>
                                        <p:strVal val="hidden"/>
                                      </p:to>
                                    </p:set>
                                  </p:childTnLst>
                                </p:cTn>
                              </p:par>
                            </p:childTnLst>
                          </p:cTn>
                        </p:par>
                        <p:par>
                          <p:cTn id="24" fill="hold" nodeType="afterGroup">
                            <p:stCondLst>
                              <p:cond delay="4500"/>
                            </p:stCondLst>
                            <p:childTnLst>
                              <p:par>
                                <p:cTn id="25" presetID="3" presetClass="entr" presetSubtype="10"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linds(horizontal)">
                                      <p:cBhvr>
                                        <p:cTn id="27" dur="500"/>
                                        <p:tgtEl>
                                          <p:spTgt spid="28"/>
                                        </p:tgtEl>
                                      </p:cBhvr>
                                    </p:animEffect>
                                  </p:childTnLst>
                                </p:cTn>
                              </p:par>
                            </p:childTnLst>
                          </p:cTn>
                        </p:par>
                        <p:par>
                          <p:cTn id="28" fill="hold" nodeType="afterGroup">
                            <p:stCondLst>
                              <p:cond delay="5000"/>
                            </p:stCondLst>
                            <p:childTnLst>
                              <p:par>
                                <p:cTn id="29" presetID="3" presetClass="entr" presetSubtype="10" fill="hold" nodeType="afterEffect">
                                  <p:stCondLst>
                                    <p:cond delay="500"/>
                                  </p:stCondLst>
                                  <p:childTnLst>
                                    <p:set>
                                      <p:cBhvr>
                                        <p:cTn id="30" dur="1" fill="hold">
                                          <p:stCondLst>
                                            <p:cond delay="0"/>
                                          </p:stCondLst>
                                        </p:cTn>
                                        <p:tgtEl>
                                          <p:spTgt spid="22"/>
                                        </p:tgtEl>
                                        <p:attrNameLst>
                                          <p:attrName>style.visibility</p:attrName>
                                        </p:attrNameLst>
                                      </p:cBhvr>
                                      <p:to>
                                        <p:strVal val="visible"/>
                                      </p:to>
                                    </p:set>
                                    <p:animEffect transition="in" filter="blinds(horizontal)">
                                      <p:cBhvr>
                                        <p:cTn id="31" dur="500"/>
                                        <p:tgtEl>
                                          <p:spTgt spid="22"/>
                                        </p:tgtEl>
                                      </p:cBhvr>
                                    </p:animEffect>
                                  </p:childTnLst>
                                </p:cTn>
                              </p:par>
                            </p:childTnLst>
                          </p:cTn>
                        </p:par>
                        <p:par>
                          <p:cTn id="32" fill="hold" nodeType="afterGroup">
                            <p:stCondLst>
                              <p:cond delay="6000"/>
                            </p:stCondLst>
                            <p:childTnLst>
                              <p:par>
                                <p:cTn id="33" presetID="3" presetClass="exit" presetSubtype="10" fill="hold" nodeType="afterEffect">
                                  <p:stCondLst>
                                    <p:cond delay="500"/>
                                  </p:stCondLst>
                                  <p:childTnLst>
                                    <p:animEffect transition="out" filter="blinds(horizontal)">
                                      <p:cBhvr>
                                        <p:cTn id="34" dur="500"/>
                                        <p:tgtEl>
                                          <p:spTgt spid="22"/>
                                        </p:tgtEl>
                                      </p:cBhvr>
                                    </p:animEffect>
                                    <p:set>
                                      <p:cBhvr>
                                        <p:cTn id="35" dur="1" fill="hold">
                                          <p:stCondLst>
                                            <p:cond delay="499"/>
                                          </p:stCondLst>
                                        </p:cTn>
                                        <p:tgtEl>
                                          <p:spTgt spid="22"/>
                                        </p:tgtEl>
                                        <p:attrNameLst>
                                          <p:attrName>style.visibility</p:attrName>
                                        </p:attrNameLst>
                                      </p:cBhvr>
                                      <p:to>
                                        <p:strVal val="hidden"/>
                                      </p:to>
                                    </p:set>
                                  </p:childTnLst>
                                </p:cTn>
                              </p:par>
                            </p:childTnLst>
                          </p:cTn>
                        </p:par>
                        <p:par>
                          <p:cTn id="36" fill="hold" nodeType="afterGroup">
                            <p:stCondLst>
                              <p:cond delay="7000"/>
                            </p:stCondLst>
                            <p:childTnLst>
                              <p:par>
                                <p:cTn id="37" presetID="3" presetClass="entr" presetSubtype="10" fill="hold" nodeType="after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blinds(horizontal)">
                                      <p:cBhvr>
                                        <p:cTn id="39" dur="500"/>
                                        <p:tgtEl>
                                          <p:spTgt spid="30"/>
                                        </p:tgtEl>
                                      </p:cBhvr>
                                    </p:animEffect>
                                  </p:childTnLst>
                                </p:cTn>
                              </p:par>
                            </p:childTnLst>
                          </p:cTn>
                        </p:par>
                        <p:par>
                          <p:cTn id="40" fill="hold" nodeType="afterGroup">
                            <p:stCondLst>
                              <p:cond delay="7500"/>
                            </p:stCondLst>
                            <p:childTnLst>
                              <p:par>
                                <p:cTn id="41" presetID="3" presetClass="entr" presetSubtype="10" fill="hold" nodeType="afterEffect">
                                  <p:stCondLst>
                                    <p:cond delay="500"/>
                                  </p:stCondLst>
                                  <p:childTnLst>
                                    <p:set>
                                      <p:cBhvr>
                                        <p:cTn id="42" dur="1" fill="hold">
                                          <p:stCondLst>
                                            <p:cond delay="0"/>
                                          </p:stCondLst>
                                        </p:cTn>
                                        <p:tgtEl>
                                          <p:spTgt spid="24"/>
                                        </p:tgtEl>
                                        <p:attrNameLst>
                                          <p:attrName>style.visibility</p:attrName>
                                        </p:attrNameLst>
                                      </p:cBhvr>
                                      <p:to>
                                        <p:strVal val="visible"/>
                                      </p:to>
                                    </p:set>
                                    <p:animEffect transition="in" filter="blinds(horizontal)">
                                      <p:cBhvr>
                                        <p:cTn id="43" dur="500"/>
                                        <p:tgtEl>
                                          <p:spTgt spid="24"/>
                                        </p:tgtEl>
                                      </p:cBhvr>
                                    </p:animEffect>
                                  </p:childTnLst>
                                </p:cTn>
                              </p:par>
                            </p:childTnLst>
                          </p:cTn>
                        </p:par>
                        <p:par>
                          <p:cTn id="44" fill="hold" nodeType="afterGroup">
                            <p:stCondLst>
                              <p:cond delay="8500"/>
                            </p:stCondLst>
                            <p:childTnLst>
                              <p:par>
                                <p:cTn id="45" presetID="3" presetClass="exit" presetSubtype="10" fill="hold" nodeType="afterEffect">
                                  <p:stCondLst>
                                    <p:cond delay="500"/>
                                  </p:stCondLst>
                                  <p:childTnLst>
                                    <p:animEffect transition="out" filter="blinds(horizontal)">
                                      <p:cBhvr>
                                        <p:cTn id="46" dur="500"/>
                                        <p:tgtEl>
                                          <p:spTgt spid="24"/>
                                        </p:tgtEl>
                                      </p:cBhvr>
                                    </p:animEffect>
                                    <p:set>
                                      <p:cBhvr>
                                        <p:cTn id="47" dur="1" fill="hold">
                                          <p:stCondLst>
                                            <p:cond delay="499"/>
                                          </p:stCondLst>
                                        </p:cTn>
                                        <p:tgtEl>
                                          <p:spTgt spid="24"/>
                                        </p:tgtEl>
                                        <p:attrNameLst>
                                          <p:attrName>style.visibility</p:attrName>
                                        </p:attrNameLst>
                                      </p:cBhvr>
                                      <p:to>
                                        <p:strVal val="hidden"/>
                                      </p:to>
                                    </p:set>
                                  </p:childTnLst>
                                </p:cTn>
                              </p:par>
                            </p:childTnLst>
                          </p:cTn>
                        </p:par>
                        <p:par>
                          <p:cTn id="48" fill="hold" nodeType="afterGroup">
                            <p:stCondLst>
                              <p:cond delay="9500"/>
                            </p:stCondLst>
                            <p:childTnLst>
                              <p:par>
                                <p:cTn id="49" presetID="3" presetClass="entr" presetSubtype="10" fill="hold" nodeType="afterEffect">
                                  <p:stCondLst>
                                    <p:cond delay="0"/>
                                  </p:stCondLst>
                                  <p:childTnLst>
                                    <p:set>
                                      <p:cBhvr>
                                        <p:cTn id="50" dur="1" fill="hold">
                                          <p:stCondLst>
                                            <p:cond delay="0"/>
                                          </p:stCondLst>
                                        </p:cTn>
                                        <p:tgtEl>
                                          <p:spTgt spid="65536"/>
                                        </p:tgtEl>
                                        <p:attrNameLst>
                                          <p:attrName>style.visibility</p:attrName>
                                        </p:attrNameLst>
                                      </p:cBhvr>
                                      <p:to>
                                        <p:strVal val="visible"/>
                                      </p:to>
                                    </p:set>
                                    <p:animEffect transition="in" filter="blinds(horizontal)">
                                      <p:cBhvr>
                                        <p:cTn id="51" dur="500"/>
                                        <p:tgtEl>
                                          <p:spTgt spid="65536"/>
                                        </p:tgtEl>
                                      </p:cBhvr>
                                    </p:animEffect>
                                  </p:childTnLst>
                                </p:cTn>
                              </p:par>
                            </p:childTnLst>
                          </p:cTn>
                        </p:par>
                        <p:par>
                          <p:cTn id="52" fill="hold" nodeType="afterGroup">
                            <p:stCondLst>
                              <p:cond delay="10000"/>
                            </p:stCondLst>
                            <p:childTnLst>
                              <p:par>
                                <p:cTn id="53" presetID="3" presetClass="entr" presetSubtype="10" fill="hold" nodeType="afterEffect">
                                  <p:stCondLst>
                                    <p:cond delay="500"/>
                                  </p:stCondLst>
                                  <p:childTnLst>
                                    <p:set>
                                      <p:cBhvr>
                                        <p:cTn id="54" dur="1" fill="hold">
                                          <p:stCondLst>
                                            <p:cond delay="0"/>
                                          </p:stCondLst>
                                        </p:cTn>
                                        <p:tgtEl>
                                          <p:spTgt spid="19"/>
                                        </p:tgtEl>
                                        <p:attrNameLst>
                                          <p:attrName>style.visibility</p:attrName>
                                        </p:attrNameLst>
                                      </p:cBhvr>
                                      <p:to>
                                        <p:strVal val="visible"/>
                                      </p:to>
                                    </p:set>
                                    <p:animEffect transition="in" filter="blinds(horizontal)">
                                      <p:cBhvr>
                                        <p:cTn id="55" dur="500"/>
                                        <p:tgtEl>
                                          <p:spTgt spid="19"/>
                                        </p:tgtEl>
                                      </p:cBhvr>
                                    </p:animEffect>
                                  </p:childTnLst>
                                </p:cTn>
                              </p:par>
                            </p:childTnLst>
                          </p:cTn>
                        </p:par>
                        <p:par>
                          <p:cTn id="56" fill="hold" nodeType="afterGroup">
                            <p:stCondLst>
                              <p:cond delay="11000"/>
                            </p:stCondLst>
                            <p:childTnLst>
                              <p:par>
                                <p:cTn id="57" presetID="3" presetClass="exit" presetSubtype="10" fill="hold" nodeType="afterEffect">
                                  <p:stCondLst>
                                    <p:cond delay="500"/>
                                  </p:stCondLst>
                                  <p:childTnLst>
                                    <p:animEffect transition="out" filter="blinds(horizontal)">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childTnLst>
                          </p:cTn>
                        </p:par>
                        <p:par>
                          <p:cTn id="60" fill="hold" nodeType="afterGroup">
                            <p:stCondLst>
                              <p:cond delay="12000"/>
                            </p:stCondLst>
                            <p:childTnLst>
                              <p:par>
                                <p:cTn id="61" presetID="3" presetClass="entr" presetSubtype="10" fill="hold" nodeType="after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blinds(horizontal)">
                                      <p:cBhvr>
                                        <p:cTn id="63" dur="500"/>
                                        <p:tgtEl>
                                          <p:spTgt spid="27"/>
                                        </p:tgtEl>
                                      </p:cBhvr>
                                    </p:animEffect>
                                  </p:childTnLst>
                                </p:cTn>
                              </p:par>
                            </p:childTnLst>
                          </p:cTn>
                        </p:par>
                        <p:par>
                          <p:cTn id="64" fill="hold" nodeType="afterGroup">
                            <p:stCondLst>
                              <p:cond delay="12500"/>
                            </p:stCondLst>
                            <p:childTnLst>
                              <p:par>
                                <p:cTn id="65" presetID="3" presetClass="entr" presetSubtype="10" fill="hold" nodeType="afterEffect">
                                  <p:stCondLst>
                                    <p:cond delay="500"/>
                                  </p:stCondLst>
                                  <p:childTnLst>
                                    <p:set>
                                      <p:cBhvr>
                                        <p:cTn id="66" dur="1" fill="hold">
                                          <p:stCondLst>
                                            <p:cond delay="0"/>
                                          </p:stCondLst>
                                        </p:cTn>
                                        <p:tgtEl>
                                          <p:spTgt spid="21"/>
                                        </p:tgtEl>
                                        <p:attrNameLst>
                                          <p:attrName>style.visibility</p:attrName>
                                        </p:attrNameLst>
                                      </p:cBhvr>
                                      <p:to>
                                        <p:strVal val="visible"/>
                                      </p:to>
                                    </p:set>
                                    <p:animEffect transition="in" filter="blinds(horizontal)">
                                      <p:cBhvr>
                                        <p:cTn id="67" dur="500"/>
                                        <p:tgtEl>
                                          <p:spTgt spid="21"/>
                                        </p:tgtEl>
                                      </p:cBhvr>
                                    </p:animEffect>
                                  </p:childTnLst>
                                </p:cTn>
                              </p:par>
                            </p:childTnLst>
                          </p:cTn>
                        </p:par>
                        <p:par>
                          <p:cTn id="68" fill="hold" nodeType="afterGroup">
                            <p:stCondLst>
                              <p:cond delay="13500"/>
                            </p:stCondLst>
                            <p:childTnLst>
                              <p:par>
                                <p:cTn id="69" presetID="3" presetClass="exit" presetSubtype="10" fill="hold" nodeType="afterEffect">
                                  <p:stCondLst>
                                    <p:cond delay="500"/>
                                  </p:stCondLst>
                                  <p:childTnLst>
                                    <p:animEffect transition="out" filter="blinds(horizontal)">
                                      <p:cBhvr>
                                        <p:cTn id="70" dur="500"/>
                                        <p:tgtEl>
                                          <p:spTgt spid="21"/>
                                        </p:tgtEl>
                                      </p:cBhvr>
                                    </p:animEffect>
                                    <p:set>
                                      <p:cBhvr>
                                        <p:cTn id="71" dur="1" fill="hold">
                                          <p:stCondLst>
                                            <p:cond delay="499"/>
                                          </p:stCondLst>
                                        </p:cTn>
                                        <p:tgtEl>
                                          <p:spTgt spid="21"/>
                                        </p:tgtEl>
                                        <p:attrNameLst>
                                          <p:attrName>style.visibility</p:attrName>
                                        </p:attrNameLst>
                                      </p:cBhvr>
                                      <p:to>
                                        <p:strVal val="hidden"/>
                                      </p:to>
                                    </p:set>
                                  </p:childTnLst>
                                </p:cTn>
                              </p:par>
                            </p:childTnLst>
                          </p:cTn>
                        </p:par>
                        <p:par>
                          <p:cTn id="72" fill="hold" nodeType="afterGroup">
                            <p:stCondLst>
                              <p:cond delay="14500"/>
                            </p:stCondLst>
                            <p:childTnLst>
                              <p:par>
                                <p:cTn id="73" presetID="3" presetClass="entr" presetSubtype="10" fill="hold" nodeType="after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blinds(horizontal)">
                                      <p:cBhvr>
                                        <p:cTn id="75" dur="500"/>
                                        <p:tgtEl>
                                          <p:spTgt spid="29"/>
                                        </p:tgtEl>
                                      </p:cBhvr>
                                    </p:animEffect>
                                  </p:childTnLst>
                                </p:cTn>
                              </p:par>
                            </p:childTnLst>
                          </p:cTn>
                        </p:par>
                        <p:par>
                          <p:cTn id="76" fill="hold" nodeType="afterGroup">
                            <p:stCondLst>
                              <p:cond delay="15000"/>
                            </p:stCondLst>
                            <p:childTnLst>
                              <p:par>
                                <p:cTn id="77" presetID="3" presetClass="entr" presetSubtype="10" fill="hold" nodeType="afterEffect">
                                  <p:stCondLst>
                                    <p:cond delay="500"/>
                                  </p:stCondLst>
                                  <p:childTnLst>
                                    <p:set>
                                      <p:cBhvr>
                                        <p:cTn id="78" dur="1" fill="hold">
                                          <p:stCondLst>
                                            <p:cond delay="0"/>
                                          </p:stCondLst>
                                        </p:cTn>
                                        <p:tgtEl>
                                          <p:spTgt spid="23"/>
                                        </p:tgtEl>
                                        <p:attrNameLst>
                                          <p:attrName>style.visibility</p:attrName>
                                        </p:attrNameLst>
                                      </p:cBhvr>
                                      <p:to>
                                        <p:strVal val="visible"/>
                                      </p:to>
                                    </p:set>
                                    <p:animEffect transition="in" filter="blinds(horizontal)">
                                      <p:cBhvr>
                                        <p:cTn id="79" dur="500"/>
                                        <p:tgtEl>
                                          <p:spTgt spid="23"/>
                                        </p:tgtEl>
                                      </p:cBhvr>
                                    </p:animEffect>
                                  </p:childTnLst>
                                </p:cTn>
                              </p:par>
                            </p:childTnLst>
                          </p:cTn>
                        </p:par>
                        <p:par>
                          <p:cTn id="80" fill="hold" nodeType="afterGroup">
                            <p:stCondLst>
                              <p:cond delay="16000"/>
                            </p:stCondLst>
                            <p:childTnLst>
                              <p:par>
                                <p:cTn id="81" presetID="3" presetClass="exit" presetSubtype="10" fill="hold" nodeType="afterEffect">
                                  <p:stCondLst>
                                    <p:cond delay="500"/>
                                  </p:stCondLst>
                                  <p:childTnLst>
                                    <p:animEffect transition="out" filter="blinds(horizontal)">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childTnLst>
                          </p:cTn>
                        </p:par>
                        <p:par>
                          <p:cTn id="84" fill="hold" nodeType="afterGroup">
                            <p:stCondLst>
                              <p:cond delay="17000"/>
                            </p:stCondLst>
                            <p:childTnLst>
                              <p:par>
                                <p:cTn id="85" presetID="3" presetClass="entr" presetSubtype="10" fill="hold" nodeType="afterEffect">
                                  <p:stCondLst>
                                    <p:cond delay="0"/>
                                  </p:stCondLst>
                                  <p:childTnLst>
                                    <p:set>
                                      <p:cBhvr>
                                        <p:cTn id="86" dur="1" fill="hold">
                                          <p:stCondLst>
                                            <p:cond delay="0"/>
                                          </p:stCondLst>
                                        </p:cTn>
                                        <p:tgtEl>
                                          <p:spTgt spid="31"/>
                                        </p:tgtEl>
                                        <p:attrNameLst>
                                          <p:attrName>style.visibility</p:attrName>
                                        </p:attrNameLst>
                                      </p:cBhvr>
                                      <p:to>
                                        <p:strVal val="visible"/>
                                      </p:to>
                                    </p:set>
                                    <p:animEffect transition="in" filter="blinds(horizontal)">
                                      <p:cBhvr>
                                        <p:cTn id="87" dur="500"/>
                                        <p:tgtEl>
                                          <p:spTgt spid="31"/>
                                        </p:tgtEl>
                                      </p:cBhvr>
                                    </p:animEffect>
                                  </p:childTnLst>
                                </p:cTn>
                              </p:par>
                            </p:childTnLst>
                          </p:cTn>
                        </p:par>
                        <p:par>
                          <p:cTn id="88" fill="hold" nodeType="afterGroup">
                            <p:stCondLst>
                              <p:cond delay="17500"/>
                            </p:stCondLst>
                            <p:childTnLst>
                              <p:par>
                                <p:cTn id="89" presetID="3" presetClass="entr" presetSubtype="10" fill="hold" nodeType="afterEffect">
                                  <p:stCondLst>
                                    <p:cond delay="500"/>
                                  </p:stCondLst>
                                  <p:childTnLst>
                                    <p:set>
                                      <p:cBhvr>
                                        <p:cTn id="90" dur="1" fill="hold">
                                          <p:stCondLst>
                                            <p:cond delay="0"/>
                                          </p:stCondLst>
                                        </p:cTn>
                                        <p:tgtEl>
                                          <p:spTgt spid="25"/>
                                        </p:tgtEl>
                                        <p:attrNameLst>
                                          <p:attrName>style.visibility</p:attrName>
                                        </p:attrNameLst>
                                      </p:cBhvr>
                                      <p:to>
                                        <p:strVal val="visible"/>
                                      </p:to>
                                    </p:set>
                                    <p:animEffect transition="in" filter="blinds(horizontal)">
                                      <p:cBhvr>
                                        <p:cTn id="91" dur="500"/>
                                        <p:tgtEl>
                                          <p:spTgt spid="25"/>
                                        </p:tgtEl>
                                      </p:cBhvr>
                                    </p:animEffect>
                                  </p:childTnLst>
                                </p:cTn>
                              </p:par>
                            </p:childTnLst>
                          </p:cTn>
                        </p:par>
                        <p:par>
                          <p:cTn id="92" fill="hold" nodeType="afterGroup">
                            <p:stCondLst>
                              <p:cond delay="18500"/>
                            </p:stCondLst>
                            <p:childTnLst>
                              <p:par>
                                <p:cTn id="93" presetID="3" presetClass="exit" presetSubtype="10" fill="hold" nodeType="afterEffect">
                                  <p:stCondLst>
                                    <p:cond delay="500"/>
                                  </p:stCondLst>
                                  <p:childTnLst>
                                    <p:animEffect transition="out" filter="blinds(horizontal)">
                                      <p:cBhvr>
                                        <p:cTn id="94" dur="500"/>
                                        <p:tgtEl>
                                          <p:spTgt spid="25"/>
                                        </p:tgtEl>
                                      </p:cBhvr>
                                    </p:animEffect>
                                    <p:set>
                                      <p:cBhvr>
                                        <p:cTn id="95" dur="1" fill="hold">
                                          <p:stCondLst>
                                            <p:cond delay="499"/>
                                          </p:stCondLst>
                                        </p:cTn>
                                        <p:tgtEl>
                                          <p:spTgt spid="25"/>
                                        </p:tgtEl>
                                        <p:attrNameLst>
                                          <p:attrName>style.visibility</p:attrName>
                                        </p:attrNameLst>
                                      </p:cBhvr>
                                      <p:to>
                                        <p:strVal val="hidden"/>
                                      </p:to>
                                    </p:set>
                                  </p:childTnLst>
                                </p:cTn>
                              </p:par>
                            </p:childTnLst>
                          </p:cTn>
                        </p:par>
                        <p:par>
                          <p:cTn id="96" fill="hold" nodeType="afterGroup">
                            <p:stCondLst>
                              <p:cond delay="19500"/>
                            </p:stCondLst>
                            <p:childTnLst>
                              <p:par>
                                <p:cTn id="97" presetID="3" presetClass="entr" presetSubtype="10" fill="hold" nodeType="afterEffect">
                                  <p:stCondLst>
                                    <p:cond delay="0"/>
                                  </p:stCondLst>
                                  <p:childTnLst>
                                    <p:set>
                                      <p:cBhvr>
                                        <p:cTn id="98" dur="1" fill="hold">
                                          <p:stCondLst>
                                            <p:cond delay="0"/>
                                          </p:stCondLst>
                                        </p:cTn>
                                        <p:tgtEl>
                                          <p:spTgt spid="65537"/>
                                        </p:tgtEl>
                                        <p:attrNameLst>
                                          <p:attrName>style.visibility</p:attrName>
                                        </p:attrNameLst>
                                      </p:cBhvr>
                                      <p:to>
                                        <p:strVal val="visible"/>
                                      </p:to>
                                    </p:set>
                                    <p:animEffect transition="in" filter="blinds(horizontal)">
                                      <p:cBhvr>
                                        <p:cTn id="99" dur="500"/>
                                        <p:tgtEl>
                                          <p:spTgt spid="655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338450" y="122238"/>
            <a:ext cx="46482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ctr"/>
          <a:lstStyle/>
          <a:p>
            <a:pPr fontAlgn="base">
              <a:spcBef>
                <a:spcPct val="0"/>
              </a:spcBef>
              <a:spcAft>
                <a:spcPct val="0"/>
              </a:spcAft>
            </a:pPr>
            <a:r>
              <a:rPr lang="en-US" sz="3200" dirty="0" smtClean="0">
                <a:solidFill>
                  <a:srgbClr val="000000"/>
                </a:solidFill>
                <a:latin typeface="Calibri" pitchFamily="34" charset="0"/>
              </a:rPr>
              <a:t>What CUAHSI HIS enables</a:t>
            </a:r>
          </a:p>
        </p:txBody>
      </p:sp>
      <p:grpSp>
        <p:nvGrpSpPr>
          <p:cNvPr id="2" name="Group 3"/>
          <p:cNvGrpSpPr>
            <a:grpSpLocks/>
          </p:cNvGrpSpPr>
          <p:nvPr/>
        </p:nvGrpSpPr>
        <p:grpSpPr bwMode="auto">
          <a:xfrm>
            <a:off x="5029200" y="914400"/>
            <a:ext cx="1171575" cy="1038225"/>
            <a:chOff x="2256" y="1056"/>
            <a:chExt cx="738" cy="654"/>
          </a:xfrm>
        </p:grpSpPr>
        <p:sp>
          <p:nvSpPr>
            <p:cNvPr id="66616" name="AutoShape 4"/>
            <p:cNvSpPr>
              <a:spLocks noChangeArrowheads="1"/>
            </p:cNvSpPr>
            <p:nvPr/>
          </p:nvSpPr>
          <p:spPr bwMode="auto">
            <a:xfrm>
              <a:off x="2256" y="105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6617" name="Group 5"/>
            <p:cNvGrpSpPr>
              <a:grpSpLocks/>
            </p:cNvGrpSpPr>
            <p:nvPr/>
          </p:nvGrpSpPr>
          <p:grpSpPr bwMode="auto">
            <a:xfrm>
              <a:off x="2304" y="1152"/>
              <a:ext cx="690" cy="558"/>
              <a:chOff x="2208" y="1152"/>
              <a:chExt cx="690" cy="558"/>
            </a:xfrm>
          </p:grpSpPr>
          <p:pic>
            <p:nvPicPr>
              <p:cNvPr id="66618" name="Picture 6" descr="Get Data">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48" y="1152"/>
                <a:ext cx="450" cy="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619" name="Picture 7" descr="United States Environmental Protection Agency">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08" y="1152"/>
                <a:ext cx="336"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66564" name="Text Box 8"/>
          <p:cNvSpPr txBox="1">
            <a:spLocks noChangeArrowheads="1"/>
          </p:cNvSpPr>
          <p:nvPr/>
        </p:nvSpPr>
        <p:spPr bwMode="auto">
          <a:xfrm>
            <a:off x="5943600" y="801688"/>
            <a:ext cx="2590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mtClean="0">
                <a:solidFill>
                  <a:srgbClr val="FF0066"/>
                </a:solidFill>
                <a:latin typeface="Calibri" pitchFamily="34" charset="0"/>
                <a:ea typeface="Arial Unicode MS" pitchFamily="34" charset="-128"/>
                <a:cs typeface="Arial Unicode MS" pitchFamily="34" charset="-128"/>
              </a:rPr>
              <a:t>Searching all data sources collectively</a:t>
            </a:r>
          </a:p>
        </p:txBody>
      </p:sp>
      <p:grpSp>
        <p:nvGrpSpPr>
          <p:cNvPr id="4" name="Group 9"/>
          <p:cNvGrpSpPr>
            <a:grpSpLocks/>
          </p:cNvGrpSpPr>
          <p:nvPr/>
        </p:nvGrpSpPr>
        <p:grpSpPr bwMode="auto">
          <a:xfrm>
            <a:off x="381000" y="3276600"/>
            <a:ext cx="1066800" cy="1066800"/>
            <a:chOff x="2400" y="2400"/>
            <a:chExt cx="672" cy="672"/>
          </a:xfrm>
        </p:grpSpPr>
        <p:sp>
          <p:nvSpPr>
            <p:cNvPr id="66614" name="Oval 10"/>
            <p:cNvSpPr>
              <a:spLocks noChangeArrowheads="1"/>
            </p:cNvSpPr>
            <p:nvPr/>
          </p:nvSpPr>
          <p:spPr bwMode="auto">
            <a:xfrm>
              <a:off x="2400" y="2400"/>
              <a:ext cx="672" cy="672"/>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6615" name="Picture 11" descr="j019538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5" y="2544"/>
              <a:ext cx="394"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12"/>
          <p:cNvGrpSpPr>
            <a:grpSpLocks/>
          </p:cNvGrpSpPr>
          <p:nvPr/>
        </p:nvGrpSpPr>
        <p:grpSpPr bwMode="auto">
          <a:xfrm>
            <a:off x="6248400" y="1676400"/>
            <a:ext cx="1906588" cy="762000"/>
            <a:chOff x="768" y="1536"/>
            <a:chExt cx="1201" cy="480"/>
          </a:xfrm>
        </p:grpSpPr>
        <p:sp>
          <p:nvSpPr>
            <p:cNvPr id="66610" name="AutoShape 13"/>
            <p:cNvSpPr>
              <a:spLocks noChangeArrowheads="1"/>
            </p:cNvSpPr>
            <p:nvPr/>
          </p:nvSpPr>
          <p:spPr bwMode="auto">
            <a:xfrm>
              <a:off x="768" y="153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6611" name="Group 14"/>
            <p:cNvGrpSpPr>
              <a:grpSpLocks/>
            </p:cNvGrpSpPr>
            <p:nvPr/>
          </p:nvGrpSpPr>
          <p:grpSpPr bwMode="auto">
            <a:xfrm>
              <a:off x="769" y="1680"/>
              <a:ext cx="1200" cy="192"/>
              <a:chOff x="961" y="2822"/>
              <a:chExt cx="1200" cy="192"/>
            </a:xfrm>
          </p:grpSpPr>
          <p:pic>
            <p:nvPicPr>
              <p:cNvPr id="66612" name="Picture 15" descr="USGS Science for a changing world">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1" y="2832"/>
                <a:ext cx="1200"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613" name="Text Box 16"/>
              <p:cNvSpPr txBox="1">
                <a:spLocks noChangeArrowheads="1"/>
              </p:cNvSpPr>
              <p:nvPr/>
            </p:nvSpPr>
            <p:spPr bwMode="auto">
              <a:xfrm>
                <a:off x="1569" y="2822"/>
                <a:ext cx="40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b="1" smtClean="0">
                    <a:solidFill>
                      <a:srgbClr val="FFFFFF"/>
                    </a:solidFill>
                    <a:latin typeface="Calibri" pitchFamily="34" charset="0"/>
                    <a:ea typeface="Arial Unicode MS" pitchFamily="34" charset="-128"/>
                    <a:cs typeface="Arial Unicode MS" pitchFamily="34" charset="-128"/>
                  </a:rPr>
                  <a:t>NWIS</a:t>
                </a:r>
              </a:p>
            </p:txBody>
          </p:sp>
        </p:grpSp>
      </p:grpSp>
      <p:grpSp>
        <p:nvGrpSpPr>
          <p:cNvPr id="7" name="Group 17"/>
          <p:cNvGrpSpPr>
            <a:grpSpLocks/>
          </p:cNvGrpSpPr>
          <p:nvPr/>
        </p:nvGrpSpPr>
        <p:grpSpPr bwMode="auto">
          <a:xfrm>
            <a:off x="4724400" y="2362200"/>
            <a:ext cx="2209800" cy="762000"/>
            <a:chOff x="2064" y="3600"/>
            <a:chExt cx="1392" cy="480"/>
          </a:xfrm>
        </p:grpSpPr>
        <p:sp>
          <p:nvSpPr>
            <p:cNvPr id="66608" name="AutoShape 18"/>
            <p:cNvSpPr>
              <a:spLocks noChangeArrowheads="1"/>
            </p:cNvSpPr>
            <p:nvPr/>
          </p:nvSpPr>
          <p:spPr bwMode="auto">
            <a:xfrm>
              <a:off x="2064" y="3600"/>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6609" name="Picture 19" descr="Banne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64" y="3792"/>
              <a:ext cx="1392"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20"/>
          <p:cNvGrpSpPr>
            <a:grpSpLocks/>
          </p:cNvGrpSpPr>
          <p:nvPr/>
        </p:nvGrpSpPr>
        <p:grpSpPr bwMode="auto">
          <a:xfrm>
            <a:off x="6248400" y="3200400"/>
            <a:ext cx="1981200" cy="762000"/>
            <a:chOff x="624" y="2976"/>
            <a:chExt cx="1248" cy="480"/>
          </a:xfrm>
        </p:grpSpPr>
        <p:sp>
          <p:nvSpPr>
            <p:cNvPr id="66606" name="AutoShape 21"/>
            <p:cNvSpPr>
              <a:spLocks noChangeArrowheads="1"/>
            </p:cNvSpPr>
            <p:nvPr/>
          </p:nvSpPr>
          <p:spPr bwMode="auto">
            <a:xfrm>
              <a:off x="624" y="297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6607" name="Picture 22" descr="AmeriFlux website">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4" y="3168"/>
              <a:ext cx="1248"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23"/>
          <p:cNvGrpSpPr>
            <a:grpSpLocks/>
          </p:cNvGrpSpPr>
          <p:nvPr/>
        </p:nvGrpSpPr>
        <p:grpSpPr bwMode="auto">
          <a:xfrm>
            <a:off x="4495800" y="3886200"/>
            <a:ext cx="2362200" cy="762000"/>
            <a:chOff x="3408" y="1536"/>
            <a:chExt cx="1488" cy="480"/>
          </a:xfrm>
        </p:grpSpPr>
        <p:sp>
          <p:nvSpPr>
            <p:cNvPr id="66604" name="AutoShape 24"/>
            <p:cNvSpPr>
              <a:spLocks noChangeArrowheads="1"/>
            </p:cNvSpPr>
            <p:nvPr/>
          </p:nvSpPr>
          <p:spPr bwMode="auto">
            <a:xfrm>
              <a:off x="3408" y="153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6605" name="Picture 25" descr="Goddard Space Flight Cent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08" y="1680"/>
              <a:ext cx="1488"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26"/>
          <p:cNvGrpSpPr>
            <a:grpSpLocks/>
          </p:cNvGrpSpPr>
          <p:nvPr/>
        </p:nvGrpSpPr>
        <p:grpSpPr bwMode="auto">
          <a:xfrm>
            <a:off x="6248400" y="4648200"/>
            <a:ext cx="1906588" cy="762000"/>
            <a:chOff x="432" y="2160"/>
            <a:chExt cx="1201" cy="480"/>
          </a:xfrm>
        </p:grpSpPr>
        <p:sp>
          <p:nvSpPr>
            <p:cNvPr id="66600" name="AutoShape 27"/>
            <p:cNvSpPr>
              <a:spLocks noChangeArrowheads="1"/>
            </p:cNvSpPr>
            <p:nvPr/>
          </p:nvSpPr>
          <p:spPr bwMode="auto">
            <a:xfrm>
              <a:off x="432" y="2160"/>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6601" name="Group 28"/>
            <p:cNvGrpSpPr>
              <a:grpSpLocks/>
            </p:cNvGrpSpPr>
            <p:nvPr/>
          </p:nvGrpSpPr>
          <p:grpSpPr bwMode="auto">
            <a:xfrm>
              <a:off x="433" y="2352"/>
              <a:ext cx="1200" cy="192"/>
              <a:chOff x="673" y="2016"/>
              <a:chExt cx="1200" cy="192"/>
            </a:xfrm>
          </p:grpSpPr>
          <p:pic>
            <p:nvPicPr>
              <p:cNvPr id="66602" name="Picture 29" descr="USGS Science for a changing world">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3" y="2026"/>
                <a:ext cx="1200"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603" name="Text Box 30"/>
              <p:cNvSpPr txBox="1">
                <a:spLocks noChangeArrowheads="1"/>
              </p:cNvSpPr>
              <p:nvPr/>
            </p:nvSpPr>
            <p:spPr bwMode="auto">
              <a:xfrm>
                <a:off x="1281" y="2016"/>
                <a:ext cx="55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b="1" smtClean="0">
                    <a:solidFill>
                      <a:srgbClr val="FFFFFF"/>
                    </a:solidFill>
                    <a:latin typeface="Calibri" pitchFamily="34" charset="0"/>
                    <a:ea typeface="Arial Unicode MS" pitchFamily="34" charset="-128"/>
                    <a:cs typeface="Arial Unicode MS" pitchFamily="34" charset="-128"/>
                  </a:rPr>
                  <a:t>NAWQA</a:t>
                </a:r>
              </a:p>
            </p:txBody>
          </p:sp>
        </p:grpSp>
      </p:grpSp>
      <p:grpSp>
        <p:nvGrpSpPr>
          <p:cNvPr id="12" name="Group 31"/>
          <p:cNvGrpSpPr>
            <a:grpSpLocks/>
          </p:cNvGrpSpPr>
          <p:nvPr/>
        </p:nvGrpSpPr>
        <p:grpSpPr bwMode="auto">
          <a:xfrm>
            <a:off x="4495800" y="5257800"/>
            <a:ext cx="919163" cy="762000"/>
            <a:chOff x="3840" y="3216"/>
            <a:chExt cx="579" cy="480"/>
          </a:xfrm>
        </p:grpSpPr>
        <p:sp>
          <p:nvSpPr>
            <p:cNvPr id="66596" name="AutoShape 32"/>
            <p:cNvSpPr>
              <a:spLocks noChangeArrowheads="1"/>
            </p:cNvSpPr>
            <p:nvPr/>
          </p:nvSpPr>
          <p:spPr bwMode="auto">
            <a:xfrm>
              <a:off x="3840" y="321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6597" name="Group 33"/>
            <p:cNvGrpSpPr>
              <a:grpSpLocks/>
            </p:cNvGrpSpPr>
            <p:nvPr/>
          </p:nvGrpSpPr>
          <p:grpSpPr bwMode="auto">
            <a:xfrm>
              <a:off x="3840" y="3264"/>
              <a:ext cx="579" cy="413"/>
              <a:chOff x="3888" y="3072"/>
              <a:chExt cx="579" cy="413"/>
            </a:xfrm>
          </p:grpSpPr>
          <p:pic>
            <p:nvPicPr>
              <p:cNvPr id="66598" name="Picture 34" descr="NCEP">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88" y="3072"/>
                <a:ext cx="579"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99" name="Text Box 35"/>
              <p:cNvSpPr txBox="1">
                <a:spLocks noChangeArrowheads="1"/>
              </p:cNvSpPr>
              <p:nvPr/>
            </p:nvSpPr>
            <p:spPr bwMode="auto">
              <a:xfrm>
                <a:off x="3984" y="3312"/>
                <a:ext cx="39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200" b="1" smtClean="0">
                    <a:solidFill>
                      <a:srgbClr val="000000"/>
                    </a:solidFill>
                    <a:latin typeface="Calibri" pitchFamily="34" charset="0"/>
                    <a:ea typeface="Arial Unicode MS" pitchFamily="34" charset="-128"/>
                    <a:cs typeface="Arial Unicode MS" pitchFamily="34" charset="-128"/>
                  </a:rPr>
                  <a:t>NARR</a:t>
                </a:r>
              </a:p>
            </p:txBody>
          </p:sp>
        </p:grpSp>
      </p:grpSp>
      <p:sp>
        <p:nvSpPr>
          <p:cNvPr id="66572" name="Line 36"/>
          <p:cNvSpPr>
            <a:spLocks noChangeShapeType="1"/>
          </p:cNvSpPr>
          <p:nvPr/>
        </p:nvSpPr>
        <p:spPr bwMode="auto">
          <a:xfrm flipV="1">
            <a:off x="1524000" y="3886200"/>
            <a:ext cx="8382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73" name="Text Box 37"/>
          <p:cNvSpPr txBox="1">
            <a:spLocks noChangeArrowheads="1"/>
          </p:cNvSpPr>
          <p:nvPr/>
        </p:nvSpPr>
        <p:spPr bwMode="auto">
          <a:xfrm>
            <a:off x="1371600" y="3429000"/>
            <a:ext cx="1044575"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b="1" smtClean="0">
                <a:solidFill>
                  <a:srgbClr val="000000"/>
                </a:solidFill>
                <a:latin typeface="Mona Lisa Recut"/>
                <a:ea typeface="Arial Unicode MS" pitchFamily="34" charset="-128"/>
                <a:cs typeface="Arial Unicode MS" pitchFamily="34" charset="-128"/>
              </a:rPr>
              <a:t>generic </a:t>
            </a:r>
          </a:p>
          <a:p>
            <a:pPr eaLnBrk="1" fontAlgn="base" hangingPunct="1">
              <a:spcBef>
                <a:spcPct val="50000"/>
              </a:spcBef>
              <a:spcAft>
                <a:spcPct val="0"/>
              </a:spcAft>
            </a:pPr>
            <a:r>
              <a:rPr lang="en-US" b="1" smtClean="0">
                <a:solidFill>
                  <a:srgbClr val="000000"/>
                </a:solidFill>
                <a:latin typeface="Mona Lisa Recut"/>
                <a:ea typeface="Arial Unicode MS" pitchFamily="34" charset="-128"/>
                <a:cs typeface="Arial Unicode MS" pitchFamily="34" charset="-128"/>
              </a:rPr>
              <a:t>request</a:t>
            </a:r>
          </a:p>
        </p:txBody>
      </p:sp>
      <p:sp>
        <p:nvSpPr>
          <p:cNvPr id="117798" name="Rectangle 38"/>
          <p:cNvSpPr>
            <a:spLocks noChangeArrowheads="1"/>
          </p:cNvSpPr>
          <p:nvPr/>
        </p:nvSpPr>
        <p:spPr bwMode="auto">
          <a:xfrm>
            <a:off x="2362200" y="1143000"/>
            <a:ext cx="477838" cy="5334000"/>
          </a:xfrm>
          <a:prstGeom prst="rect">
            <a:avLst/>
          </a:prstGeom>
          <a:solidFill>
            <a:srgbClr val="FFFF0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sp>
        <p:nvSpPr>
          <p:cNvPr id="66575" name="Line 39"/>
          <p:cNvSpPr>
            <a:spLocks noChangeShapeType="1"/>
          </p:cNvSpPr>
          <p:nvPr/>
        </p:nvSpPr>
        <p:spPr bwMode="auto">
          <a:xfrm flipV="1">
            <a:off x="2819400" y="1295400"/>
            <a:ext cx="22098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76" name="Text Box 40"/>
          <p:cNvSpPr txBox="1">
            <a:spLocks noChangeArrowheads="1"/>
          </p:cNvSpPr>
          <p:nvPr/>
        </p:nvSpPr>
        <p:spPr bwMode="auto">
          <a:xfrm>
            <a:off x="3276600" y="9906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400" b="1" smtClean="0">
                <a:solidFill>
                  <a:srgbClr val="000000"/>
                </a:solidFill>
                <a:latin typeface="Calibri" pitchFamily="34" charset="0"/>
                <a:ea typeface="Arial Unicode MS" pitchFamily="34" charset="-128"/>
                <a:cs typeface="Arial Unicode MS" pitchFamily="34" charset="-128"/>
              </a:rPr>
              <a:t>GetValues</a:t>
            </a:r>
          </a:p>
        </p:txBody>
      </p:sp>
      <p:sp>
        <p:nvSpPr>
          <p:cNvPr id="66577" name="Line 41"/>
          <p:cNvSpPr>
            <a:spLocks noChangeShapeType="1"/>
          </p:cNvSpPr>
          <p:nvPr/>
        </p:nvSpPr>
        <p:spPr bwMode="auto">
          <a:xfrm flipV="1">
            <a:off x="2801938" y="2057400"/>
            <a:ext cx="3370262" cy="1588"/>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78" name="Text Box 42"/>
          <p:cNvSpPr txBox="1">
            <a:spLocks noChangeArrowheads="1"/>
          </p:cNvSpPr>
          <p:nvPr/>
        </p:nvSpPr>
        <p:spPr bwMode="auto">
          <a:xfrm>
            <a:off x="3200400" y="1752600"/>
            <a:ext cx="12017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400" b="1" smtClean="0">
                <a:solidFill>
                  <a:srgbClr val="0000FF"/>
                </a:solidFill>
                <a:latin typeface="Calibri" pitchFamily="34" charset="0"/>
                <a:ea typeface="Arial Unicode MS" pitchFamily="34" charset="-128"/>
                <a:cs typeface="Arial Unicode MS" pitchFamily="34" charset="-128"/>
              </a:rPr>
              <a:t>GetValues</a:t>
            </a:r>
          </a:p>
        </p:txBody>
      </p:sp>
      <p:sp>
        <p:nvSpPr>
          <p:cNvPr id="66579" name="Line 43"/>
          <p:cNvSpPr>
            <a:spLocks noChangeShapeType="1"/>
          </p:cNvSpPr>
          <p:nvPr/>
        </p:nvSpPr>
        <p:spPr bwMode="auto">
          <a:xfrm flipV="1">
            <a:off x="2819400" y="2819400"/>
            <a:ext cx="17526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80" name="Text Box 44"/>
          <p:cNvSpPr txBox="1">
            <a:spLocks noChangeArrowheads="1"/>
          </p:cNvSpPr>
          <p:nvPr/>
        </p:nvSpPr>
        <p:spPr bwMode="auto">
          <a:xfrm>
            <a:off x="3200400" y="25146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400" b="1" i="1" smtClean="0">
                <a:solidFill>
                  <a:srgbClr val="000000"/>
                </a:solidFill>
                <a:latin typeface="Calibri" pitchFamily="34" charset="0"/>
                <a:ea typeface="Arial Unicode MS" pitchFamily="34" charset="-128"/>
                <a:cs typeface="Arial Unicode MS" pitchFamily="34" charset="-128"/>
              </a:rPr>
              <a:t>GetValues</a:t>
            </a:r>
          </a:p>
        </p:txBody>
      </p:sp>
      <p:sp>
        <p:nvSpPr>
          <p:cNvPr id="66581" name="Line 45"/>
          <p:cNvSpPr>
            <a:spLocks noChangeShapeType="1"/>
          </p:cNvSpPr>
          <p:nvPr/>
        </p:nvSpPr>
        <p:spPr bwMode="auto">
          <a:xfrm flipV="1">
            <a:off x="2819400" y="3581400"/>
            <a:ext cx="3352800" cy="20638"/>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82" name="Text Box 46"/>
          <p:cNvSpPr txBox="1">
            <a:spLocks noChangeArrowheads="1"/>
          </p:cNvSpPr>
          <p:nvPr/>
        </p:nvSpPr>
        <p:spPr bwMode="auto">
          <a:xfrm>
            <a:off x="3276600" y="32766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400" b="1" smtClean="0">
                <a:solidFill>
                  <a:srgbClr val="FF0066"/>
                </a:solidFill>
                <a:latin typeface="Calibri" pitchFamily="34" charset="0"/>
                <a:ea typeface="Arial Unicode MS" pitchFamily="34" charset="-128"/>
                <a:cs typeface="Arial Unicode MS" pitchFamily="34" charset="-128"/>
              </a:rPr>
              <a:t>GetValues</a:t>
            </a:r>
          </a:p>
        </p:txBody>
      </p:sp>
      <p:sp>
        <p:nvSpPr>
          <p:cNvPr id="66583" name="Line 47"/>
          <p:cNvSpPr>
            <a:spLocks noChangeShapeType="1"/>
          </p:cNvSpPr>
          <p:nvPr/>
        </p:nvSpPr>
        <p:spPr bwMode="auto">
          <a:xfrm>
            <a:off x="2819400" y="4343400"/>
            <a:ext cx="15240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84" name="Text Box 48"/>
          <p:cNvSpPr txBox="1">
            <a:spLocks noChangeArrowheads="1"/>
          </p:cNvSpPr>
          <p:nvPr/>
        </p:nvSpPr>
        <p:spPr bwMode="auto">
          <a:xfrm>
            <a:off x="3200400" y="39624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400" b="1" smtClean="0">
                <a:solidFill>
                  <a:srgbClr val="000000"/>
                </a:solidFill>
                <a:latin typeface="Calibri" pitchFamily="34" charset="0"/>
                <a:ea typeface="Arial Unicode MS" pitchFamily="34" charset="-128"/>
                <a:cs typeface="Arial Unicode MS" pitchFamily="34" charset="-128"/>
              </a:rPr>
              <a:t>GetValues</a:t>
            </a:r>
          </a:p>
        </p:txBody>
      </p:sp>
      <p:sp>
        <p:nvSpPr>
          <p:cNvPr id="66585" name="Line 49"/>
          <p:cNvSpPr>
            <a:spLocks noChangeShapeType="1"/>
          </p:cNvSpPr>
          <p:nvPr/>
        </p:nvSpPr>
        <p:spPr bwMode="auto">
          <a:xfrm>
            <a:off x="2819400" y="5105400"/>
            <a:ext cx="32766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117810" name="Text Box 50"/>
          <p:cNvSpPr txBox="1">
            <a:spLocks noChangeArrowheads="1"/>
          </p:cNvSpPr>
          <p:nvPr/>
        </p:nvSpPr>
        <p:spPr bwMode="auto">
          <a:xfrm>
            <a:off x="3200400" y="4724400"/>
            <a:ext cx="1143000" cy="304800"/>
          </a:xfrm>
          <a:prstGeom prst="rect">
            <a:avLst/>
          </a:prstGeom>
          <a:noFill/>
          <a:ln w="9525">
            <a:noFill/>
            <a:miter lim="800000"/>
            <a:headEnd/>
            <a:tailEnd/>
          </a:ln>
          <a:effectLst/>
        </p:spPr>
        <p:txBody>
          <a:bodyPr lIns="91430" tIns="45715" rIns="91430" bIns="45715">
            <a:spAutoFit/>
          </a:bodyPr>
          <a:lstStyle/>
          <a:p>
            <a:pPr defTabSz="457200" fontAlgn="base">
              <a:spcBef>
                <a:spcPct val="50000"/>
              </a:spcBef>
              <a:spcAft>
                <a:spcPct val="0"/>
              </a:spcAft>
              <a:defRPr/>
            </a:pPr>
            <a:r>
              <a:rPr lang="en-US" sz="1400" b="1" u="sng">
                <a:solidFill>
                  <a:srgbClr val="000000"/>
                </a:solidFill>
                <a:effectLst>
                  <a:outerShdw blurRad="38100" dist="38100" dir="2700000" algn="tl">
                    <a:srgbClr val="C0C0C0"/>
                  </a:outerShdw>
                </a:effectLst>
                <a:ea typeface="Arial Unicode MS" pitchFamily="34" charset="-128"/>
                <a:cs typeface="Arial Unicode MS" pitchFamily="34" charset="-128"/>
              </a:rPr>
              <a:t>GetValues</a:t>
            </a:r>
          </a:p>
        </p:txBody>
      </p:sp>
      <p:sp>
        <p:nvSpPr>
          <p:cNvPr id="66587" name="Line 51"/>
          <p:cNvSpPr>
            <a:spLocks noChangeShapeType="1"/>
          </p:cNvSpPr>
          <p:nvPr/>
        </p:nvSpPr>
        <p:spPr bwMode="auto">
          <a:xfrm>
            <a:off x="2819400" y="5715000"/>
            <a:ext cx="17526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88" name="Text Box 52"/>
          <p:cNvSpPr txBox="1">
            <a:spLocks noChangeArrowheads="1"/>
          </p:cNvSpPr>
          <p:nvPr/>
        </p:nvSpPr>
        <p:spPr bwMode="auto">
          <a:xfrm>
            <a:off x="3214688" y="5410200"/>
            <a:ext cx="12049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600" b="1" smtClean="0">
                <a:solidFill>
                  <a:srgbClr val="000000"/>
                </a:solidFill>
                <a:latin typeface="Times New Roman" pitchFamily="18" charset="0"/>
                <a:ea typeface="Arial Unicode MS" pitchFamily="34" charset="-128"/>
                <a:cs typeface="Arial Unicode MS" pitchFamily="34" charset="-128"/>
              </a:rPr>
              <a:t>GetValues</a:t>
            </a:r>
          </a:p>
        </p:txBody>
      </p:sp>
      <p:sp>
        <p:nvSpPr>
          <p:cNvPr id="66589" name="Line 53"/>
          <p:cNvSpPr>
            <a:spLocks noChangeShapeType="1"/>
          </p:cNvSpPr>
          <p:nvPr/>
        </p:nvSpPr>
        <p:spPr bwMode="auto">
          <a:xfrm>
            <a:off x="2819400" y="6248400"/>
            <a:ext cx="32004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90" name="Text Box 54"/>
          <p:cNvSpPr txBox="1">
            <a:spLocks noChangeArrowheads="1"/>
          </p:cNvSpPr>
          <p:nvPr/>
        </p:nvSpPr>
        <p:spPr bwMode="auto">
          <a:xfrm>
            <a:off x="3276600" y="58674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600" b="1" smtClean="0">
                <a:solidFill>
                  <a:srgbClr val="000000"/>
                </a:solidFill>
                <a:latin typeface="Script MT Bold" pitchFamily="66" charset="0"/>
                <a:ea typeface="Arial Unicode MS" pitchFamily="34" charset="-128"/>
                <a:cs typeface="Arial Unicode MS" pitchFamily="34" charset="-128"/>
              </a:rPr>
              <a:t>GetValues</a:t>
            </a:r>
          </a:p>
        </p:txBody>
      </p:sp>
      <p:grpSp>
        <p:nvGrpSpPr>
          <p:cNvPr id="14" name="Group 55"/>
          <p:cNvGrpSpPr>
            <a:grpSpLocks/>
          </p:cNvGrpSpPr>
          <p:nvPr/>
        </p:nvGrpSpPr>
        <p:grpSpPr bwMode="auto">
          <a:xfrm>
            <a:off x="6248400" y="5791200"/>
            <a:ext cx="1752600" cy="762000"/>
            <a:chOff x="3936" y="3648"/>
            <a:chExt cx="1104" cy="480"/>
          </a:xfrm>
        </p:grpSpPr>
        <p:sp>
          <p:nvSpPr>
            <p:cNvPr id="66593" name="AutoShape 56"/>
            <p:cNvSpPr>
              <a:spLocks noChangeArrowheads="1"/>
            </p:cNvSpPr>
            <p:nvPr/>
          </p:nvSpPr>
          <p:spPr bwMode="auto">
            <a:xfrm>
              <a:off x="3936" y="3648"/>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6594" name="Picture 57" descr="masthead"/>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936" y="3825"/>
              <a:ext cx="1104"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95" name="Text Box 58"/>
            <p:cNvSpPr txBox="1">
              <a:spLocks noChangeArrowheads="1"/>
            </p:cNvSpPr>
            <p:nvPr/>
          </p:nvSpPr>
          <p:spPr bwMode="auto">
            <a:xfrm>
              <a:off x="3974" y="3840"/>
              <a:ext cx="49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200" b="1" smtClean="0">
                  <a:solidFill>
                    <a:srgbClr val="FF0000"/>
                  </a:solidFill>
                  <a:latin typeface="Calibri" pitchFamily="34" charset="0"/>
                  <a:ea typeface="Arial Unicode MS" pitchFamily="34" charset="-128"/>
                  <a:cs typeface="Arial Unicode MS" pitchFamily="34" charset="-128"/>
                </a:rPr>
                <a:t>ODM</a:t>
              </a:r>
            </a:p>
          </p:txBody>
        </p:sp>
      </p:grpSp>
      <p:sp>
        <p:nvSpPr>
          <p:cNvPr id="66592" name="Text Box 59"/>
          <p:cNvSpPr txBox="1">
            <a:spLocks noChangeArrowheads="1"/>
          </p:cNvSpPr>
          <p:nvPr/>
        </p:nvSpPr>
        <p:spPr bwMode="auto">
          <a:xfrm>
            <a:off x="63353" y="6502423"/>
            <a:ext cx="4033796" cy="338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600" dirty="0" smtClean="0">
                <a:solidFill>
                  <a:srgbClr val="000000"/>
                </a:solidFill>
                <a:latin typeface="Calibri" pitchFamily="34" charset="0"/>
                <a:ea typeface="Arial Unicode MS" pitchFamily="34" charset="-128"/>
                <a:cs typeface="Arial Unicode MS" pitchFamily="34" charset="-128"/>
              </a:rPr>
              <a:t>Slide: Michael </a:t>
            </a:r>
            <a:r>
              <a:rPr lang="en-US" sz="1600" dirty="0" err="1" smtClean="0">
                <a:solidFill>
                  <a:srgbClr val="000000"/>
                </a:solidFill>
                <a:latin typeface="Calibri" pitchFamily="34" charset="0"/>
                <a:ea typeface="Arial Unicode MS" pitchFamily="34" charset="-128"/>
                <a:cs typeface="Arial Unicode MS" pitchFamily="34" charset="-128"/>
              </a:rPr>
              <a:t>Piasecki</a:t>
            </a:r>
            <a:r>
              <a:rPr lang="en-US" sz="1600" dirty="0" smtClean="0">
                <a:solidFill>
                  <a:srgbClr val="000000"/>
                </a:solidFill>
                <a:latin typeface="Calibri" pitchFamily="34" charset="0"/>
                <a:ea typeface="Arial Unicode MS" pitchFamily="34" charset="-128"/>
                <a:cs typeface="Arial Unicode MS" pitchFamily="34" charset="-128"/>
              </a:rPr>
              <a:t>, Drexel University</a:t>
            </a:r>
          </a:p>
        </p:txBody>
      </p:sp>
    </p:spTree>
    <p:extLst>
      <p:ext uri="{BB962C8B-B14F-4D97-AF65-F5344CB8AC3E}">
        <p14:creationId xmlns:p14="http://schemas.microsoft.com/office/powerpoint/2010/main" val="11973746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nodeType="afterGroup">
                            <p:stCondLst>
                              <p:cond delay="500"/>
                            </p:stCondLst>
                            <p:childTnLst>
                              <p:par>
                                <p:cTn id="9" presetID="4" presetClass="entr" presetSubtype="16" fill="hold" grpId="0" nodeType="afterEffect">
                                  <p:stCondLst>
                                    <p:cond delay="1000"/>
                                  </p:stCondLst>
                                  <p:childTnLst>
                                    <p:set>
                                      <p:cBhvr>
                                        <p:cTn id="10" dur="1" fill="hold">
                                          <p:stCondLst>
                                            <p:cond delay="0"/>
                                          </p:stCondLst>
                                        </p:cTn>
                                        <p:tgtEl>
                                          <p:spTgt spid="117798"/>
                                        </p:tgtEl>
                                        <p:attrNameLst>
                                          <p:attrName>style.visibility</p:attrName>
                                        </p:attrNameLst>
                                      </p:cBhvr>
                                      <p:to>
                                        <p:strVal val="visible"/>
                                      </p:to>
                                    </p:set>
                                    <p:animEffect transition="in" filter="box(in)">
                                      <p:cBhvr>
                                        <p:cTn id="11" dur="500"/>
                                        <p:tgtEl>
                                          <p:spTgt spid="117798"/>
                                        </p:tgtEl>
                                      </p:cBhvr>
                                    </p:animEffect>
                                  </p:childTnLst>
                                </p:cTn>
                              </p:par>
                            </p:childTnLst>
                          </p:cTn>
                        </p:par>
                        <p:par>
                          <p:cTn id="12" fill="hold" nodeType="afterGroup">
                            <p:stCondLst>
                              <p:cond delay="2000"/>
                            </p:stCondLst>
                            <p:childTnLst>
                              <p:par>
                                <p:cTn id="13" presetID="8" presetClass="emph" presetSubtype="0" fill="hold" grpId="1" nodeType="afterEffect">
                                  <p:stCondLst>
                                    <p:cond delay="1000"/>
                                  </p:stCondLst>
                                  <p:childTnLst>
                                    <p:animRot by="43200000">
                                      <p:cBhvr>
                                        <p:cTn id="14" dur="500" fill="hold"/>
                                        <p:tgtEl>
                                          <p:spTgt spid="117798"/>
                                        </p:tgtEl>
                                        <p:attrNameLst>
                                          <p:attrName>r</p:attrName>
                                        </p:attrNameLst>
                                      </p:cBhvr>
                                    </p:animRot>
                                  </p:childTnLst>
                                </p:cTn>
                              </p:par>
                            </p:childTnLst>
                          </p:cTn>
                        </p:par>
                        <p:par>
                          <p:cTn id="15" fill="hold" nodeType="afterGroup">
                            <p:stCondLst>
                              <p:cond delay="3500"/>
                            </p:stCondLst>
                            <p:childTnLst>
                              <p:par>
                                <p:cTn id="16" presetID="1" presetClass="entr" presetSubtype="0" fill="hold" nodeType="afterEffect">
                                  <p:stCondLst>
                                    <p:cond delay="500"/>
                                  </p:stCondLst>
                                  <p:childTnLst>
                                    <p:set>
                                      <p:cBhvr>
                                        <p:cTn id="17" dur="1" fill="hold">
                                          <p:stCondLst>
                                            <p:cond delay="0"/>
                                          </p:stCondLst>
                                        </p:cTn>
                                        <p:tgtEl>
                                          <p:spTgt spid="2"/>
                                        </p:tgtEl>
                                        <p:attrNameLst>
                                          <p:attrName>style.visibility</p:attrName>
                                        </p:attrNameLst>
                                      </p:cBhvr>
                                      <p:to>
                                        <p:strVal val="visible"/>
                                      </p:to>
                                    </p:set>
                                  </p:childTnLst>
                                </p:cTn>
                              </p:par>
                            </p:childTnLst>
                          </p:cTn>
                        </p:par>
                        <p:par>
                          <p:cTn id="18" fill="hold" nodeType="afterGroup">
                            <p:stCondLst>
                              <p:cond delay="4000"/>
                            </p:stCondLst>
                            <p:childTnLst>
                              <p:par>
                                <p:cTn id="19" presetID="1" presetClass="entr" presetSubtype="0" fill="hold" nodeType="afterEffect">
                                  <p:stCondLst>
                                    <p:cond delay="500"/>
                                  </p:stCondLst>
                                  <p:childTnLst>
                                    <p:set>
                                      <p:cBhvr>
                                        <p:cTn id="20" dur="1" fill="hold">
                                          <p:stCondLst>
                                            <p:cond delay="0"/>
                                          </p:stCondLst>
                                        </p:cTn>
                                        <p:tgtEl>
                                          <p:spTgt spid="5"/>
                                        </p:tgtEl>
                                        <p:attrNameLst>
                                          <p:attrName>style.visibility</p:attrName>
                                        </p:attrNameLst>
                                      </p:cBhvr>
                                      <p:to>
                                        <p:strVal val="visible"/>
                                      </p:to>
                                    </p:set>
                                  </p:childTnLst>
                                </p:cTn>
                              </p:par>
                            </p:childTnLst>
                          </p:cTn>
                        </p:par>
                        <p:par>
                          <p:cTn id="21" fill="hold" nodeType="afterGroup">
                            <p:stCondLst>
                              <p:cond delay="4500"/>
                            </p:stCondLst>
                            <p:childTnLst>
                              <p:par>
                                <p:cTn id="22" presetID="1" presetClass="entr" presetSubtype="0" fill="hold" nodeType="afterEffect">
                                  <p:stCondLst>
                                    <p:cond delay="500"/>
                                  </p:stCondLst>
                                  <p:childTnLst>
                                    <p:set>
                                      <p:cBhvr>
                                        <p:cTn id="23" dur="1" fill="hold">
                                          <p:stCondLst>
                                            <p:cond delay="0"/>
                                          </p:stCondLst>
                                        </p:cTn>
                                        <p:tgtEl>
                                          <p:spTgt spid="7"/>
                                        </p:tgtEl>
                                        <p:attrNameLst>
                                          <p:attrName>style.visibility</p:attrName>
                                        </p:attrNameLst>
                                      </p:cBhvr>
                                      <p:to>
                                        <p:strVal val="visible"/>
                                      </p:to>
                                    </p:set>
                                  </p:childTnLst>
                                </p:cTn>
                              </p:par>
                            </p:childTnLst>
                          </p:cTn>
                        </p:par>
                        <p:par>
                          <p:cTn id="24" fill="hold" nodeType="afterGroup">
                            <p:stCondLst>
                              <p:cond delay="5000"/>
                            </p:stCondLst>
                            <p:childTnLst>
                              <p:par>
                                <p:cTn id="25" presetID="1" presetClass="entr" presetSubtype="0" fill="hold" nodeType="afterEffect">
                                  <p:stCondLst>
                                    <p:cond delay="500"/>
                                  </p:stCondLst>
                                  <p:childTnLst>
                                    <p:set>
                                      <p:cBhvr>
                                        <p:cTn id="26" dur="1" fill="hold">
                                          <p:stCondLst>
                                            <p:cond delay="0"/>
                                          </p:stCondLst>
                                        </p:cTn>
                                        <p:tgtEl>
                                          <p:spTgt spid="8"/>
                                        </p:tgtEl>
                                        <p:attrNameLst>
                                          <p:attrName>style.visibility</p:attrName>
                                        </p:attrNameLst>
                                      </p:cBhvr>
                                      <p:to>
                                        <p:strVal val="visible"/>
                                      </p:to>
                                    </p:set>
                                  </p:childTnLst>
                                </p:cTn>
                              </p:par>
                            </p:childTnLst>
                          </p:cTn>
                        </p:par>
                        <p:par>
                          <p:cTn id="27" fill="hold" nodeType="afterGroup">
                            <p:stCondLst>
                              <p:cond delay="5500"/>
                            </p:stCondLst>
                            <p:childTnLst>
                              <p:par>
                                <p:cTn id="28" presetID="1" presetClass="entr" presetSubtype="0" fill="hold" nodeType="afterEffect">
                                  <p:stCondLst>
                                    <p:cond delay="500"/>
                                  </p:stCondLst>
                                  <p:childTnLst>
                                    <p:set>
                                      <p:cBhvr>
                                        <p:cTn id="29" dur="1" fill="hold">
                                          <p:stCondLst>
                                            <p:cond delay="0"/>
                                          </p:stCondLst>
                                        </p:cTn>
                                        <p:tgtEl>
                                          <p:spTgt spid="9"/>
                                        </p:tgtEl>
                                        <p:attrNameLst>
                                          <p:attrName>style.visibility</p:attrName>
                                        </p:attrNameLst>
                                      </p:cBhvr>
                                      <p:to>
                                        <p:strVal val="visible"/>
                                      </p:to>
                                    </p:set>
                                  </p:childTnLst>
                                </p:cTn>
                              </p:par>
                            </p:childTnLst>
                          </p:cTn>
                        </p:par>
                        <p:par>
                          <p:cTn id="30" fill="hold" nodeType="afterGroup">
                            <p:stCondLst>
                              <p:cond delay="6000"/>
                            </p:stCondLst>
                            <p:childTnLst>
                              <p:par>
                                <p:cTn id="31" presetID="1" presetClass="entr" presetSubtype="0" fill="hold" nodeType="afterEffect">
                                  <p:stCondLst>
                                    <p:cond delay="500"/>
                                  </p:stCondLst>
                                  <p:childTnLst>
                                    <p:set>
                                      <p:cBhvr>
                                        <p:cTn id="32" dur="1" fill="hold">
                                          <p:stCondLst>
                                            <p:cond delay="0"/>
                                          </p:stCondLst>
                                        </p:cTn>
                                        <p:tgtEl>
                                          <p:spTgt spid="10"/>
                                        </p:tgtEl>
                                        <p:attrNameLst>
                                          <p:attrName>style.visibility</p:attrName>
                                        </p:attrNameLst>
                                      </p:cBhvr>
                                      <p:to>
                                        <p:strVal val="visible"/>
                                      </p:to>
                                    </p:set>
                                  </p:childTnLst>
                                </p:cTn>
                              </p:par>
                            </p:childTnLst>
                          </p:cTn>
                        </p:par>
                        <p:par>
                          <p:cTn id="33" fill="hold" nodeType="afterGroup">
                            <p:stCondLst>
                              <p:cond delay="6500"/>
                            </p:stCondLst>
                            <p:childTnLst>
                              <p:par>
                                <p:cTn id="34" presetID="1" presetClass="entr" presetSubtype="0" fill="hold" nodeType="afterEffect">
                                  <p:stCondLst>
                                    <p:cond delay="500"/>
                                  </p:stCondLst>
                                  <p:childTnLst>
                                    <p:set>
                                      <p:cBhvr>
                                        <p:cTn id="35" dur="1" fill="hold">
                                          <p:stCondLst>
                                            <p:cond delay="0"/>
                                          </p:stCondLst>
                                        </p:cTn>
                                        <p:tgtEl>
                                          <p:spTgt spid="12"/>
                                        </p:tgtEl>
                                        <p:attrNameLst>
                                          <p:attrName>style.visibility</p:attrName>
                                        </p:attrNameLst>
                                      </p:cBhvr>
                                      <p:to>
                                        <p:strVal val="visible"/>
                                      </p:to>
                                    </p:set>
                                  </p:childTnLst>
                                </p:cTn>
                              </p:par>
                            </p:childTnLst>
                          </p:cTn>
                        </p:par>
                        <p:par>
                          <p:cTn id="36" fill="hold" nodeType="afterGroup">
                            <p:stCondLst>
                              <p:cond delay="7000"/>
                            </p:stCondLst>
                            <p:childTnLst>
                              <p:par>
                                <p:cTn id="37" presetID="1" presetClass="entr" presetSubtype="0" fill="hold" nodeType="afterEffect">
                                  <p:stCondLst>
                                    <p:cond delay="50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98" grpId="0" animBg="1"/>
      <p:bldP spid="11779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80533"/>
          </a:xfrm>
        </p:spPr>
        <p:txBody>
          <a:bodyPr>
            <a:normAutofit/>
          </a:bodyPr>
          <a:lstStyle/>
          <a:p>
            <a:r>
              <a:rPr lang="en-US" sz="3600" dirty="0" err="1" smtClean="0"/>
              <a:t>HydroDesktop</a:t>
            </a:r>
            <a:endParaRPr lang="en-US" sz="3600" dirty="0"/>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59" y="880533"/>
            <a:ext cx="8923282" cy="5915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flipH="1">
            <a:off x="4916774" y="2065283"/>
            <a:ext cx="2878111" cy="23268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7794885" y="1355352"/>
            <a:ext cx="539646" cy="52465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72510" y="5576868"/>
            <a:ext cx="7993117" cy="646331"/>
          </a:xfrm>
          <a:prstGeom prst="rect">
            <a:avLst/>
          </a:prstGeom>
          <a:solidFill>
            <a:srgbClr val="FFFF00"/>
          </a:solidFill>
        </p:spPr>
        <p:txBody>
          <a:bodyPr wrap="square">
            <a:spAutoFit/>
          </a:bodyPr>
          <a:lstStyle/>
          <a:p>
            <a:pPr algn="ctr"/>
            <a:r>
              <a:rPr lang="en-US" dirty="0"/>
              <a:t>Uses EPA WATERS Web, Mapping, and Database </a:t>
            </a:r>
            <a:r>
              <a:rPr lang="en-US" dirty="0" smtClean="0"/>
              <a:t>Services at </a:t>
            </a:r>
            <a:r>
              <a:rPr lang="en-US" dirty="0" smtClean="0">
                <a:hlinkClick r:id="rId4"/>
              </a:rPr>
              <a:t>http</a:t>
            </a:r>
            <a:r>
              <a:rPr lang="en-US" dirty="0">
                <a:hlinkClick r:id="rId4"/>
              </a:rPr>
              <a:t>://</a:t>
            </a:r>
            <a:r>
              <a:rPr lang="en-US" dirty="0" smtClean="0">
                <a:hlinkClick r:id="rId4"/>
              </a:rPr>
              <a:t>www.epa.gov/waters/geoservices/index.html</a:t>
            </a:r>
            <a:r>
              <a:rPr lang="en-US" dirty="0" smtClean="0"/>
              <a:t> to delineate Watersheds </a:t>
            </a:r>
            <a:endParaRPr lang="en-US" dirty="0"/>
          </a:p>
        </p:txBody>
      </p:sp>
      <p:sp>
        <p:nvSpPr>
          <p:cNvPr id="8" name="Rectangle 7"/>
          <p:cNvSpPr/>
          <p:nvPr/>
        </p:nvSpPr>
        <p:spPr>
          <a:xfrm>
            <a:off x="110359" y="880533"/>
            <a:ext cx="4107305" cy="1200329"/>
          </a:xfrm>
          <a:prstGeom prst="rect">
            <a:avLst/>
          </a:prstGeom>
          <a:solidFill>
            <a:srgbClr val="FFFF00"/>
          </a:solidFill>
        </p:spPr>
        <p:txBody>
          <a:bodyPr wrap="square">
            <a:spAutoFit/>
          </a:bodyPr>
          <a:lstStyle/>
          <a:p>
            <a:r>
              <a:rPr lang="en-US" dirty="0"/>
              <a:t>An open source </a:t>
            </a:r>
          </a:p>
          <a:p>
            <a:r>
              <a:rPr lang="en-US" dirty="0" err="1"/>
              <a:t>dotSpatial</a:t>
            </a:r>
            <a:r>
              <a:rPr lang="en-US" dirty="0"/>
              <a:t> GIS based desktop client that supports discovery and analysis of hydrologic observations data</a:t>
            </a:r>
          </a:p>
        </p:txBody>
      </p:sp>
    </p:spTree>
    <p:extLst>
      <p:ext uri="{BB962C8B-B14F-4D97-AF65-F5344CB8AC3E}">
        <p14:creationId xmlns:p14="http://schemas.microsoft.com/office/powerpoint/2010/main" val="21232118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6636"/>
            <a:ext cx="9144000" cy="6061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457201" y="0"/>
            <a:ext cx="8229600" cy="1109271"/>
          </a:xfrm>
          <a:prstGeom prst="rect">
            <a:avLst/>
          </a:prstGeom>
          <a:solidFill>
            <a:schemeClr val="bg1"/>
          </a:solidFill>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Search last 22 years for all data in buffer around watershed</a:t>
            </a:r>
            <a:endParaRPr lang="en-US" dirty="0"/>
          </a:p>
        </p:txBody>
      </p:sp>
    </p:spTree>
    <p:extLst>
      <p:ext uri="{BB962C8B-B14F-4D97-AF65-F5344CB8AC3E}">
        <p14:creationId xmlns:p14="http://schemas.microsoft.com/office/powerpoint/2010/main" val="42341351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27882"/>
            <a:ext cx="8229600" cy="521999"/>
          </a:xfrm>
        </p:spPr>
        <p:txBody>
          <a:bodyPr>
            <a:noAutofit/>
          </a:bodyPr>
          <a:lstStyle/>
          <a:p>
            <a:r>
              <a:rPr lang="en-US" sz="3600" dirty="0"/>
              <a:t>Download and Plot the </a:t>
            </a:r>
            <a:r>
              <a:rPr lang="en-US" sz="3600" dirty="0" smtClean="0"/>
              <a:t>Data</a:t>
            </a:r>
            <a:endParaRPr lang="en-US" sz="3600"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96637"/>
            <a:ext cx="9144000" cy="6061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01836" y="5280853"/>
            <a:ext cx="2415240" cy="646331"/>
          </a:xfrm>
          <a:prstGeom prst="rect">
            <a:avLst/>
          </a:prstGeom>
          <a:solidFill>
            <a:srgbClr val="FFFF00"/>
          </a:solidFill>
        </p:spPr>
        <p:txBody>
          <a:bodyPr wrap="square" rtlCol="0">
            <a:spAutoFit/>
          </a:bodyPr>
          <a:lstStyle/>
          <a:p>
            <a:r>
              <a:rPr lang="en-US" dirty="0" smtClean="0"/>
              <a:t>Combining information from multiple sources</a:t>
            </a:r>
            <a:endParaRPr lang="en-US" dirty="0"/>
          </a:p>
        </p:txBody>
      </p:sp>
    </p:spTree>
    <p:extLst>
      <p:ext uri="{BB962C8B-B14F-4D97-AF65-F5344CB8AC3E}">
        <p14:creationId xmlns:p14="http://schemas.microsoft.com/office/powerpoint/2010/main" val="22161512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9867"/>
            <a:ext cx="9144000" cy="6064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655780"/>
            <a:ext cx="4876800" cy="5174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1"/>
          <p:cNvSpPr>
            <a:spLocks noGrp="1"/>
          </p:cNvSpPr>
          <p:nvPr>
            <p:ph type="title"/>
          </p:nvPr>
        </p:nvSpPr>
        <p:spPr>
          <a:xfrm>
            <a:off x="457200" y="184326"/>
            <a:ext cx="8229600" cy="609395"/>
          </a:xfrm>
        </p:spPr>
        <p:txBody>
          <a:bodyPr>
            <a:noAutofit/>
          </a:bodyPr>
          <a:lstStyle/>
          <a:p>
            <a:r>
              <a:rPr lang="en-US" sz="2800" dirty="0" smtClean="0"/>
              <a:t>Perform an analysis using R</a:t>
            </a:r>
            <a:endParaRPr lang="en-US" sz="2800" dirty="0"/>
          </a:p>
        </p:txBody>
      </p:sp>
      <p:sp>
        <p:nvSpPr>
          <p:cNvPr id="2" name="TextBox 1"/>
          <p:cNvSpPr txBox="1"/>
          <p:nvPr/>
        </p:nvSpPr>
        <p:spPr>
          <a:xfrm>
            <a:off x="0" y="4535822"/>
            <a:ext cx="4373034" cy="2308324"/>
          </a:xfrm>
          <a:prstGeom prst="rect">
            <a:avLst/>
          </a:prstGeom>
          <a:solidFill>
            <a:schemeClr val="bg1"/>
          </a:solidFill>
        </p:spPr>
        <p:txBody>
          <a:bodyPr wrap="square" rtlCol="0">
            <a:spAutoFit/>
          </a:bodyPr>
          <a:lstStyle/>
          <a:p>
            <a:r>
              <a:rPr lang="en-US" sz="2400" dirty="0" smtClean="0">
                <a:solidFill>
                  <a:srgbClr val="FF0000"/>
                </a:solidFill>
              </a:rPr>
              <a:t>At your fingertips</a:t>
            </a:r>
          </a:p>
          <a:p>
            <a:pPr marL="342900" indent="-342900">
              <a:buFont typeface="Arial" panose="020B0604020202020204" pitchFamily="34" charset="0"/>
              <a:buChar char="•"/>
            </a:pPr>
            <a:r>
              <a:rPr lang="en-US" sz="2400" dirty="0" smtClean="0">
                <a:solidFill>
                  <a:srgbClr val="FF0000"/>
                </a:solidFill>
              </a:rPr>
              <a:t>the </a:t>
            </a:r>
            <a:r>
              <a:rPr lang="en-US" sz="2400" dirty="0">
                <a:solidFill>
                  <a:srgbClr val="FF0000"/>
                </a:solidFill>
              </a:rPr>
              <a:t>full analysis capability of </a:t>
            </a:r>
            <a:r>
              <a:rPr lang="en-US" sz="2400" dirty="0" smtClean="0">
                <a:solidFill>
                  <a:srgbClr val="FF0000"/>
                </a:solidFill>
              </a:rPr>
              <a:t>R</a:t>
            </a:r>
          </a:p>
          <a:p>
            <a:pPr marL="342900" indent="-342900">
              <a:buFont typeface="Arial" panose="020B0604020202020204" pitchFamily="34" charset="0"/>
              <a:buChar char="•"/>
            </a:pPr>
            <a:r>
              <a:rPr lang="en-US" sz="2400" dirty="0" smtClean="0">
                <a:solidFill>
                  <a:srgbClr val="FF0000"/>
                </a:solidFill>
              </a:rPr>
              <a:t>data </a:t>
            </a:r>
            <a:r>
              <a:rPr lang="en-US" sz="2400" dirty="0">
                <a:solidFill>
                  <a:srgbClr val="FF0000"/>
                </a:solidFill>
              </a:rPr>
              <a:t>from multiple sources </a:t>
            </a:r>
            <a:endParaRPr lang="en-US" sz="2400" dirty="0" smtClean="0">
              <a:solidFill>
                <a:srgbClr val="FF0000"/>
              </a:solidFill>
            </a:endParaRPr>
          </a:p>
          <a:p>
            <a:pPr marL="342900" indent="-342900">
              <a:buFont typeface="Arial" panose="020B0604020202020204" pitchFamily="34" charset="0"/>
              <a:buChar char="•"/>
            </a:pPr>
            <a:r>
              <a:rPr lang="en-US" sz="2400" dirty="0" smtClean="0">
                <a:solidFill>
                  <a:srgbClr val="FF0000"/>
                </a:solidFill>
              </a:rPr>
              <a:t>accessed from distributed (cloud) resources.</a:t>
            </a:r>
          </a:p>
          <a:p>
            <a:pPr marL="342900" indent="-342900">
              <a:buFont typeface="Arial" panose="020B0604020202020204" pitchFamily="34" charset="0"/>
              <a:buChar char="•"/>
            </a:pPr>
            <a:r>
              <a:rPr lang="en-US" sz="2400" b="1" dirty="0" smtClean="0">
                <a:solidFill>
                  <a:srgbClr val="FF0000"/>
                </a:solidFill>
              </a:rPr>
              <a:t>importance of interoperability</a:t>
            </a:r>
            <a:endParaRPr lang="en-US" sz="2400" b="1" dirty="0">
              <a:solidFill>
                <a:srgbClr val="FF0000"/>
              </a:solidFill>
            </a:endParaRPr>
          </a:p>
        </p:txBody>
      </p:sp>
    </p:spTree>
    <p:extLst>
      <p:ext uri="{BB962C8B-B14F-4D97-AF65-F5344CB8AC3E}">
        <p14:creationId xmlns:p14="http://schemas.microsoft.com/office/powerpoint/2010/main" val="33491748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descr="C:\Users\rayi\Dropbox\NSF SSI Hydrology\SI2 Jan 2013 Mtg\1 Pager\pics\cloud_02.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74319" y="3800882"/>
            <a:ext cx="5269681" cy="2828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6927"/>
            <a:ext cx="9296400" cy="2024891"/>
          </a:xfrm>
        </p:spPr>
        <p:txBody>
          <a:bodyPr/>
          <a:lstStyle/>
          <a:p>
            <a:r>
              <a:rPr lang="en-US" sz="3600" dirty="0" smtClean="0"/>
              <a:t>CUAHSI HIS</a:t>
            </a:r>
            <a:r>
              <a:rPr lang="en-US" sz="3600" dirty="0"/>
              <a:t>:  A common window on water observations data for the United States unlike any that has existed before </a:t>
            </a:r>
          </a:p>
        </p:txBody>
      </p:sp>
      <p:sp>
        <p:nvSpPr>
          <p:cNvPr id="3" name="Content Placeholder 2"/>
          <p:cNvSpPr>
            <a:spLocks noGrp="1"/>
          </p:cNvSpPr>
          <p:nvPr>
            <p:ph idx="1"/>
          </p:nvPr>
        </p:nvSpPr>
        <p:spPr>
          <a:xfrm>
            <a:off x="76200" y="2332037"/>
            <a:ext cx="3962400" cy="4525963"/>
          </a:xfrm>
        </p:spPr>
        <p:txBody>
          <a:bodyPr>
            <a:normAutofit fontScale="70000" lnSpcReduction="20000"/>
          </a:bodyPr>
          <a:lstStyle/>
          <a:p>
            <a:r>
              <a:rPr lang="en-US" dirty="0" smtClean="0">
                <a:solidFill>
                  <a:srgbClr val="FF0000"/>
                </a:solidFill>
              </a:rPr>
              <a:t>Storage</a:t>
            </a:r>
            <a:r>
              <a:rPr lang="en-US" dirty="0" smtClean="0"/>
              <a:t> in a community data model</a:t>
            </a:r>
          </a:p>
          <a:p>
            <a:r>
              <a:rPr lang="en-US" dirty="0" smtClean="0">
                <a:solidFill>
                  <a:srgbClr val="FF0000"/>
                </a:solidFill>
              </a:rPr>
              <a:t>Publication</a:t>
            </a:r>
            <a:r>
              <a:rPr lang="en-US" dirty="0" smtClean="0"/>
              <a:t> from a server</a:t>
            </a:r>
          </a:p>
          <a:p>
            <a:r>
              <a:rPr lang="en-US" dirty="0" smtClean="0"/>
              <a:t>Data </a:t>
            </a:r>
            <a:r>
              <a:rPr lang="en-US" dirty="0" smtClean="0">
                <a:solidFill>
                  <a:srgbClr val="FF0000"/>
                </a:solidFill>
              </a:rPr>
              <a:t>access</a:t>
            </a:r>
            <a:r>
              <a:rPr lang="en-US" dirty="0" smtClean="0"/>
              <a:t> through internet-based services using consistent language and format</a:t>
            </a:r>
          </a:p>
          <a:p>
            <a:r>
              <a:rPr lang="en-US" dirty="0" smtClean="0"/>
              <a:t>Tools for </a:t>
            </a:r>
            <a:r>
              <a:rPr lang="en-US" dirty="0" smtClean="0">
                <a:solidFill>
                  <a:srgbClr val="FF0000"/>
                </a:solidFill>
              </a:rPr>
              <a:t>access and analysis</a:t>
            </a:r>
          </a:p>
          <a:p>
            <a:r>
              <a:rPr lang="en-US" dirty="0" smtClean="0">
                <a:solidFill>
                  <a:srgbClr val="FF0000"/>
                </a:solidFill>
              </a:rPr>
              <a:t>Discovery</a:t>
            </a:r>
            <a:r>
              <a:rPr lang="en-US" dirty="0" smtClean="0"/>
              <a:t> through thematic and geographic search functionality</a:t>
            </a:r>
          </a:p>
          <a:p>
            <a:r>
              <a:rPr lang="en-US" dirty="0" smtClean="0">
                <a:solidFill>
                  <a:srgbClr val="FF0000"/>
                </a:solidFill>
              </a:rPr>
              <a:t>Integrated modeling and analysis </a:t>
            </a:r>
            <a:r>
              <a:rPr lang="en-US" dirty="0" smtClean="0"/>
              <a:t>combining information from multiple sources</a:t>
            </a:r>
            <a:endParaRPr lang="en-US" dirty="0"/>
          </a:p>
        </p:txBody>
      </p:sp>
      <p:grpSp>
        <p:nvGrpSpPr>
          <p:cNvPr id="24" name="Group 23"/>
          <p:cNvGrpSpPr/>
          <p:nvPr/>
        </p:nvGrpSpPr>
        <p:grpSpPr>
          <a:xfrm>
            <a:off x="4800600" y="2514600"/>
            <a:ext cx="3633525" cy="3429000"/>
            <a:chOff x="6019800" y="2362200"/>
            <a:chExt cx="2664585" cy="2514600"/>
          </a:xfrm>
        </p:grpSpPr>
        <p:pic>
          <p:nvPicPr>
            <p:cNvPr id="26" name="Picture 2" descr="I:\DCIM\Camera\2012-09-02 16.28.0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796" t="9528" r="11567"/>
            <a:stretch/>
          </p:blipFill>
          <p:spPr bwMode="auto">
            <a:xfrm>
              <a:off x="6859023" y="2362200"/>
              <a:ext cx="965071" cy="86576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 descr="\\colossus.uwrl.usu.edu\working\jeff\Working\Projects\NSF Little Bear River Testbed\Monitoring\Site Photos\Buger King\DSCN1914.JPG"/>
            <p:cNvPicPr>
              <a:picLocks noChangeAspect="1" noChangeArrowheads="1"/>
            </p:cNvPicPr>
            <p:nvPr/>
          </p:nvPicPr>
          <p:blipFill>
            <a:blip r:embed="rId4" cstate="print"/>
            <a:srcRect/>
            <a:stretch>
              <a:fillRect/>
            </a:stretch>
          </p:blipFill>
          <p:spPr bwMode="auto">
            <a:xfrm>
              <a:off x="7620000" y="3733800"/>
              <a:ext cx="1064385" cy="1143000"/>
            </a:xfrm>
            <a:prstGeom prst="rect">
              <a:avLst/>
            </a:prstGeom>
            <a:noFill/>
          </p:spPr>
        </p:pic>
        <p:pic>
          <p:nvPicPr>
            <p:cNvPr id="29" name="Picture 7" descr="ODM 1"/>
            <p:cNvPicPr>
              <a:picLocks noChangeAspect="1" noChangeArrowheads="1"/>
            </p:cNvPicPr>
            <p:nvPr/>
          </p:nvPicPr>
          <p:blipFill rotWithShape="1">
            <a:blip r:embed="rId5" cstate="print"/>
            <a:srcRect r="67813" b="66643"/>
            <a:stretch/>
          </p:blipFill>
          <p:spPr bwMode="auto">
            <a:xfrm>
              <a:off x="6019800" y="3733800"/>
              <a:ext cx="1059679" cy="1143000"/>
            </a:xfrm>
            <a:prstGeom prst="rect">
              <a:avLst/>
            </a:prstGeom>
            <a:noFill/>
            <a:ln w="9525">
              <a:solidFill>
                <a:schemeClr val="tx1"/>
              </a:solidFill>
              <a:miter lim="800000"/>
              <a:headEnd/>
              <a:tailEnd/>
            </a:ln>
          </p:spPr>
        </p:pic>
        <p:cxnSp>
          <p:nvCxnSpPr>
            <p:cNvPr id="30" name="Straight Connector 29"/>
            <p:cNvCxnSpPr>
              <a:stCxn id="29" idx="0"/>
              <a:endCxn id="26" idx="2"/>
            </p:cNvCxnSpPr>
            <p:nvPr/>
          </p:nvCxnSpPr>
          <p:spPr>
            <a:xfrm flipV="1">
              <a:off x="6549640" y="3227967"/>
              <a:ext cx="791919" cy="5058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7" idx="0"/>
              <a:endCxn id="26" idx="2"/>
            </p:cNvCxnSpPr>
            <p:nvPr/>
          </p:nvCxnSpPr>
          <p:spPr>
            <a:xfrm flipH="1" flipV="1">
              <a:off x="7341559" y="3227967"/>
              <a:ext cx="810634" cy="5058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27" idx="1"/>
              <a:endCxn id="29" idx="3"/>
            </p:cNvCxnSpPr>
            <p:nvPr/>
          </p:nvCxnSpPr>
          <p:spPr>
            <a:xfrm flipH="1">
              <a:off x="7079479" y="4305300"/>
              <a:ext cx="54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TextBox 32"/>
          <p:cNvSpPr txBox="1"/>
          <p:nvPr/>
        </p:nvSpPr>
        <p:spPr>
          <a:xfrm>
            <a:off x="7315576" y="6062190"/>
            <a:ext cx="785664" cy="369332"/>
          </a:xfrm>
          <a:prstGeom prst="rect">
            <a:avLst/>
          </a:prstGeom>
          <a:noFill/>
        </p:spPr>
        <p:txBody>
          <a:bodyPr wrap="none" rtlCol="0">
            <a:spAutoFit/>
          </a:bodyPr>
          <a:lstStyle/>
          <a:p>
            <a:r>
              <a:rPr lang="en-US" dirty="0" smtClean="0"/>
              <a:t>Server</a:t>
            </a:r>
            <a:endParaRPr lang="en-US" dirty="0"/>
          </a:p>
        </p:txBody>
      </p:sp>
      <p:sp>
        <p:nvSpPr>
          <p:cNvPr id="34" name="TextBox 33"/>
          <p:cNvSpPr txBox="1"/>
          <p:nvPr/>
        </p:nvSpPr>
        <p:spPr>
          <a:xfrm>
            <a:off x="7315576" y="2832132"/>
            <a:ext cx="953915" cy="369332"/>
          </a:xfrm>
          <a:prstGeom prst="rect">
            <a:avLst/>
          </a:prstGeom>
          <a:noFill/>
        </p:spPr>
        <p:txBody>
          <a:bodyPr wrap="none" rtlCol="0">
            <a:spAutoFit/>
          </a:bodyPr>
          <a:lstStyle/>
          <a:p>
            <a:r>
              <a:rPr lang="en-US" dirty="0" smtClean="0"/>
              <a:t>Desktop</a:t>
            </a:r>
            <a:endParaRPr lang="en-US" dirty="0"/>
          </a:p>
        </p:txBody>
      </p:sp>
      <p:sp>
        <p:nvSpPr>
          <p:cNvPr id="35" name="TextBox 34"/>
          <p:cNvSpPr txBox="1"/>
          <p:nvPr/>
        </p:nvSpPr>
        <p:spPr>
          <a:xfrm>
            <a:off x="5059945" y="6062190"/>
            <a:ext cx="885050" cy="369332"/>
          </a:xfrm>
          <a:prstGeom prst="rect">
            <a:avLst/>
          </a:prstGeom>
          <a:noFill/>
        </p:spPr>
        <p:txBody>
          <a:bodyPr wrap="none" rtlCol="0">
            <a:spAutoFit/>
          </a:bodyPr>
          <a:lstStyle/>
          <a:p>
            <a:r>
              <a:rPr lang="en-US" dirty="0" smtClean="0"/>
              <a:t>Catalog</a:t>
            </a:r>
            <a:endParaRPr lang="en-US" dirty="0"/>
          </a:p>
        </p:txBody>
      </p:sp>
    </p:spTree>
    <p:extLst>
      <p:ext uri="{BB962C8B-B14F-4D97-AF65-F5344CB8AC3E}">
        <p14:creationId xmlns:p14="http://schemas.microsoft.com/office/powerpoint/2010/main" val="11189560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C:\Users\rayi\Dropbox\NSF SSI Hydrology\SI2 Jan 2013 Mtg\1 Pager\pics\cloud_02.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79939" y="3496270"/>
            <a:ext cx="2996148" cy="2114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33884" cy="1405538"/>
          </a:xfrm>
        </p:spPr>
        <p:txBody>
          <a:bodyPr>
            <a:noAutofit/>
          </a:bodyPr>
          <a:lstStyle/>
          <a:p>
            <a:r>
              <a:rPr lang="en-US" baseline="-25000" dirty="0" smtClean="0"/>
              <a:t>HydroShare is a web based collaborative system to </a:t>
            </a:r>
            <a:r>
              <a:rPr lang="en-US" baseline="-25000" dirty="0"/>
              <a:t>support </a:t>
            </a:r>
            <a:r>
              <a:rPr lang="en-US" baseline="-25000" dirty="0" smtClean="0"/>
              <a:t>analysis</a:t>
            </a:r>
            <a:r>
              <a:rPr lang="en-US" baseline="-25000" dirty="0"/>
              <a:t>, modeling and data publication</a:t>
            </a:r>
          </a:p>
        </p:txBody>
      </p:sp>
      <p:pic>
        <p:nvPicPr>
          <p:cNvPr id="4" name="Picture 2" descr="C:\Users\rayi\Dropbox\NSF SSI Hydrology\SI2 Jan 2013 Mtg\1 Pager\pics\cloud_02.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02485" y="2833652"/>
            <a:ext cx="4750716"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383415" y="3242116"/>
            <a:ext cx="1352266" cy="1801336"/>
            <a:chOff x="1752600" y="1447800"/>
            <a:chExt cx="1352266" cy="1801336"/>
          </a:xfrm>
        </p:grpSpPr>
        <p:sp>
          <p:nvSpPr>
            <p:cNvPr id="7" name="TextBox 6"/>
            <p:cNvSpPr txBox="1"/>
            <p:nvPr/>
          </p:nvSpPr>
          <p:spPr>
            <a:xfrm>
              <a:off x="1769301" y="2514599"/>
              <a:ext cx="1325619" cy="734537"/>
            </a:xfrm>
            <a:prstGeom prst="rect">
              <a:avLst/>
            </a:prstGeom>
            <a:solidFill>
              <a:schemeClr val="bg1"/>
            </a:solidFill>
            <a:ln w="19050">
              <a:solidFill>
                <a:schemeClr val="tx1"/>
              </a:solidFill>
            </a:ln>
            <a:effectLst/>
          </p:spPr>
          <p:txBody>
            <a:bodyPr wrap="square" rtlCol="0" anchor="ctr" anchorCtr="0">
              <a:noAutofit/>
            </a:bodyPr>
            <a:lstStyle/>
            <a:p>
              <a:pPr algn="ctr"/>
              <a:r>
                <a:rPr lang="en-US" sz="1600" dirty="0" smtClean="0">
                  <a:latin typeface="Arial" pitchFamily="34" charset="0"/>
                  <a:cs typeface="Arial" pitchFamily="34" charset="0"/>
                </a:rPr>
                <a:t>Observers and instruments</a:t>
              </a:r>
              <a:endParaRPr lang="en-US" sz="1600" dirty="0">
                <a:latin typeface="Arial" pitchFamily="34" charset="0"/>
                <a:cs typeface="Arial" pitchFamily="34" charset="0"/>
              </a:endParaRPr>
            </a:p>
          </p:txBody>
        </p:sp>
        <p:pic>
          <p:nvPicPr>
            <p:cNvPr id="8" name="Picture 7" descr="R.M. Young Wind Sentry Set">
              <a:hlinkClick r:id="rId4"/>
            </p:cNvPr>
            <p:cNvPicPr>
              <a:picLocks noChangeAspect="1" noChangeArrowheads="1"/>
            </p:cNvPicPr>
            <p:nvPr/>
          </p:nvPicPr>
          <p:blipFill>
            <a:blip r:embed="rId5" cstate="print"/>
            <a:srcRect/>
            <a:stretch>
              <a:fillRect/>
            </a:stretch>
          </p:blipFill>
          <p:spPr bwMode="auto">
            <a:xfrm>
              <a:off x="1752600" y="1752600"/>
              <a:ext cx="497624" cy="685800"/>
            </a:xfrm>
            <a:prstGeom prst="rect">
              <a:avLst/>
            </a:prstGeom>
            <a:noFill/>
            <a:ln w="9525">
              <a:noFill/>
              <a:miter lim="800000"/>
              <a:headEnd/>
              <a:tailEnd/>
            </a:ln>
          </p:spPr>
        </p:pic>
        <p:pic>
          <p:nvPicPr>
            <p:cNvPr id="9" name="Picture 2"/>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2133600" y="1447800"/>
              <a:ext cx="971266" cy="1066800"/>
            </a:xfrm>
            <a:prstGeom prst="rect">
              <a:avLst/>
            </a:prstGeom>
            <a:noFill/>
            <a:ln w="9525">
              <a:noFill/>
              <a:miter lim="800000"/>
              <a:headEnd/>
              <a:tailEnd/>
            </a:ln>
          </p:spPr>
        </p:pic>
      </p:grpSp>
      <p:sp>
        <p:nvSpPr>
          <p:cNvPr id="16" name="TextBox 15"/>
          <p:cNvSpPr txBox="1"/>
          <p:nvPr/>
        </p:nvSpPr>
        <p:spPr>
          <a:xfrm>
            <a:off x="2425217" y="4357652"/>
            <a:ext cx="1463040" cy="64008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latin typeface="Arial" pitchFamily="34" charset="0"/>
                <a:cs typeface="Arial" pitchFamily="34" charset="0"/>
              </a:rPr>
              <a:t>Data</a:t>
            </a:r>
            <a:endParaRPr lang="en-US" dirty="0">
              <a:latin typeface="Arial" pitchFamily="34" charset="0"/>
              <a:cs typeface="Arial" pitchFamily="34" charset="0"/>
            </a:endParaRPr>
          </a:p>
        </p:txBody>
      </p:sp>
      <p:cxnSp>
        <p:nvCxnSpPr>
          <p:cNvPr id="18" name="Straight Arrow Connector 17"/>
          <p:cNvCxnSpPr>
            <a:stCxn id="16" idx="1"/>
            <a:endCxn id="7" idx="3"/>
          </p:cNvCxnSpPr>
          <p:nvPr/>
        </p:nvCxnSpPr>
        <p:spPr>
          <a:xfrm flipH="1" flipV="1">
            <a:off x="1725735" y="4676184"/>
            <a:ext cx="699482" cy="1508"/>
          </a:xfrm>
          <a:prstGeom prst="straightConnector1">
            <a:avLst/>
          </a:prstGeom>
          <a:ln w="12700">
            <a:solidFill>
              <a:schemeClr val="tx1"/>
            </a:solidFill>
            <a:headEnd type="arrow" w="lg" len="lg"/>
            <a:tailEnd type="none" w="lg" len="lg"/>
          </a:ln>
          <a:effectLst/>
          <a:scene3d>
            <a:camera prst="orthographicFront"/>
            <a:lightRig rig="threePt" dir="t"/>
          </a:scene3d>
          <a:sp3d prstMaterial="metal"/>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472544" y="3471944"/>
            <a:ext cx="1463040" cy="64008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latin typeface="Arial" pitchFamily="34" charset="0"/>
                <a:cs typeface="Arial" pitchFamily="34" charset="0"/>
              </a:rPr>
              <a:t>Analysis</a:t>
            </a:r>
            <a:endParaRPr lang="en-US" dirty="0">
              <a:latin typeface="Arial" pitchFamily="34" charset="0"/>
              <a:cs typeface="Arial" pitchFamily="34" charset="0"/>
            </a:endParaRPr>
          </a:p>
        </p:txBody>
      </p:sp>
      <p:sp>
        <p:nvSpPr>
          <p:cNvPr id="25" name="TextBox 24"/>
          <p:cNvSpPr txBox="1"/>
          <p:nvPr/>
        </p:nvSpPr>
        <p:spPr>
          <a:xfrm>
            <a:off x="4519872" y="4357652"/>
            <a:ext cx="1463040" cy="64008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latin typeface="Arial" pitchFamily="34" charset="0"/>
                <a:cs typeface="Arial" pitchFamily="34" charset="0"/>
              </a:rPr>
              <a:t>Models</a:t>
            </a:r>
            <a:endParaRPr lang="en-US" dirty="0">
              <a:latin typeface="Arial" pitchFamily="34" charset="0"/>
              <a:cs typeface="Arial" pitchFamily="34" charset="0"/>
            </a:endParaRPr>
          </a:p>
        </p:txBody>
      </p:sp>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37937" y="4019339"/>
            <a:ext cx="1730882" cy="1008096"/>
          </a:xfrm>
          <a:prstGeom prst="rect">
            <a:avLst/>
          </a:prstGeom>
        </p:spPr>
      </p:pic>
      <p:sp>
        <p:nvSpPr>
          <p:cNvPr id="30" name="TextBox 29"/>
          <p:cNvSpPr txBox="1"/>
          <p:nvPr/>
        </p:nvSpPr>
        <p:spPr bwMode="auto">
          <a:xfrm>
            <a:off x="762955" y="2104952"/>
            <a:ext cx="1865313" cy="461962"/>
          </a:xfrm>
          <a:prstGeom prst="rect">
            <a:avLst/>
          </a:prstGeom>
          <a:solidFill>
            <a:schemeClr val="bg1">
              <a:lumMod val="95000"/>
            </a:schemeClr>
          </a:solidFill>
          <a:ln w="12700">
            <a:solidFill>
              <a:schemeClr val="tx1"/>
            </a:solidFill>
            <a:prstDash val="sysDot"/>
          </a:ln>
        </p:spPr>
        <p:txBody>
          <a:bodyPr wrap="none" anchor="ctr">
            <a:spAutoFit/>
          </a:bodyPr>
          <a:lstStyle/>
          <a:p>
            <a:pPr algn="ctr" fontAlgn="auto">
              <a:spcBef>
                <a:spcPts val="0"/>
              </a:spcBef>
              <a:spcAft>
                <a:spcPts val="0"/>
              </a:spcAft>
              <a:defRPr/>
            </a:pPr>
            <a:r>
              <a:rPr lang="en-US" sz="2400" dirty="0">
                <a:solidFill>
                  <a:prstClr val="black"/>
                </a:solidFill>
                <a:latin typeface="Calibri"/>
                <a:ea typeface="+mn-ea"/>
              </a:rPr>
              <a:t>Collaboration</a:t>
            </a:r>
          </a:p>
        </p:txBody>
      </p:sp>
      <p:pic>
        <p:nvPicPr>
          <p:cNvPr id="31" name="Picture 2" descr="C:\Users\rayi\Dropbox\NSF SSI Hydrology\SI2 Jan 2013 Mtg\1 Pager\pics\people_01.png"/>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31497" y="1676400"/>
            <a:ext cx="3403332" cy="150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Left-Right Arrow 31"/>
          <p:cNvSpPr/>
          <p:nvPr/>
        </p:nvSpPr>
        <p:spPr>
          <a:xfrm>
            <a:off x="6179939" y="4643372"/>
            <a:ext cx="599229" cy="280212"/>
          </a:xfrm>
          <a:prstGeom prst="lef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bwMode="auto">
          <a:xfrm>
            <a:off x="6629951" y="5410200"/>
            <a:ext cx="2331837" cy="707886"/>
          </a:xfrm>
          <a:prstGeom prst="rect">
            <a:avLst/>
          </a:prstGeom>
          <a:solidFill>
            <a:schemeClr val="bg1">
              <a:lumMod val="95000"/>
            </a:schemeClr>
          </a:solidFill>
          <a:ln w="12700">
            <a:solidFill>
              <a:schemeClr val="tx1"/>
            </a:solidFill>
            <a:prstDash val="sysDot"/>
          </a:ln>
        </p:spPr>
        <p:txBody>
          <a:bodyPr wrap="square" anchor="ctr">
            <a:spAutoFit/>
          </a:bodyPr>
          <a:lstStyle/>
          <a:p>
            <a:pPr algn="ctr" fontAlgn="auto">
              <a:spcBef>
                <a:spcPts val="0"/>
              </a:spcBef>
              <a:spcAft>
                <a:spcPts val="0"/>
              </a:spcAft>
              <a:defRPr/>
            </a:pPr>
            <a:r>
              <a:rPr lang="en-US" sz="2000" dirty="0" smtClean="0">
                <a:solidFill>
                  <a:prstClr val="black"/>
                </a:solidFill>
                <a:latin typeface="Calibri"/>
                <a:ea typeface="+mn-ea"/>
              </a:rPr>
              <a:t>Publication, Archival, </a:t>
            </a:r>
            <a:r>
              <a:rPr lang="en-US" sz="2000" dirty="0" err="1" smtClean="0">
                <a:solidFill>
                  <a:prstClr val="black"/>
                </a:solidFill>
                <a:latin typeface="Calibri"/>
                <a:ea typeface="+mn-ea"/>
              </a:rPr>
              <a:t>Curation</a:t>
            </a:r>
            <a:endParaRPr lang="en-US" sz="2000" dirty="0">
              <a:solidFill>
                <a:prstClr val="black"/>
              </a:solidFill>
              <a:latin typeface="Calibri"/>
              <a:ea typeface="+mn-ea"/>
            </a:endParaRPr>
          </a:p>
        </p:txBody>
      </p:sp>
    </p:spTree>
    <p:extLst>
      <p:ext uri="{BB962C8B-B14F-4D97-AF65-F5344CB8AC3E}">
        <p14:creationId xmlns:p14="http://schemas.microsoft.com/office/powerpoint/2010/main" val="41127786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b="3381"/>
          <a:stretch/>
        </p:blipFill>
        <p:spPr>
          <a:xfrm>
            <a:off x="0" y="1276350"/>
            <a:ext cx="6337897" cy="5581650"/>
          </a:xfrm>
          <a:prstGeom prst="rect">
            <a:avLst/>
          </a:prstGeom>
        </p:spPr>
      </p:pic>
      <p:sp>
        <p:nvSpPr>
          <p:cNvPr id="4098" name="Title 2"/>
          <p:cNvSpPr>
            <a:spLocks noGrp="1"/>
          </p:cNvSpPr>
          <p:nvPr>
            <p:ph type="title"/>
          </p:nvPr>
        </p:nvSpPr>
        <p:spPr>
          <a:xfrm>
            <a:off x="457200" y="226136"/>
            <a:ext cx="8229600" cy="693737"/>
          </a:xfrm>
        </p:spPr>
        <p:txBody>
          <a:bodyPr>
            <a:noAutofit/>
          </a:bodyPr>
          <a:lstStyle/>
          <a:p>
            <a:r>
              <a:rPr lang="en-US" sz="2800" dirty="0" smtClean="0">
                <a:ea typeface="ＭＳ Ｐゴシック" pitchFamily="34" charset="-128"/>
              </a:rPr>
              <a:t>HydroShare - </a:t>
            </a:r>
            <a:r>
              <a:rPr lang="en-US" sz="2800" dirty="0" smtClean="0">
                <a:solidFill>
                  <a:srgbClr val="000000"/>
                </a:solidFill>
                <a:ea typeface="ＭＳ Ｐゴシック" pitchFamily="34" charset="-128"/>
              </a:rPr>
              <a:t>A web-based collaborative environment for the sharing of hydrologic data and models</a:t>
            </a:r>
            <a:endParaRPr lang="en-US" sz="2800" dirty="0" smtClean="0">
              <a:ea typeface="ＭＳ Ｐゴシック" pitchFamily="34" charset="-128"/>
            </a:endParaRPr>
          </a:p>
        </p:txBody>
      </p:sp>
      <p:sp>
        <p:nvSpPr>
          <p:cNvPr id="7" name="TextBox 6"/>
          <p:cNvSpPr txBox="1"/>
          <p:nvPr/>
        </p:nvSpPr>
        <p:spPr>
          <a:xfrm>
            <a:off x="33731" y="1671795"/>
            <a:ext cx="3135217" cy="523220"/>
          </a:xfrm>
          <a:prstGeom prst="rect">
            <a:avLst/>
          </a:prstGeom>
          <a:noFill/>
        </p:spPr>
        <p:txBody>
          <a:bodyPr wrap="none" rtlCol="0">
            <a:spAutoFit/>
          </a:bodyPr>
          <a:lstStyle/>
          <a:p>
            <a:r>
              <a:rPr lang="en-US" sz="2800" b="1" dirty="0" smtClean="0">
                <a:solidFill>
                  <a:srgbClr val="FF0000"/>
                </a:solidFill>
              </a:rPr>
              <a:t>beta.</a:t>
            </a:r>
            <a:r>
              <a:rPr lang="en-US" sz="2800" dirty="0" smtClean="0"/>
              <a:t>hydroshare.org</a:t>
            </a:r>
            <a:endParaRPr lang="en-US" sz="2800" dirty="0"/>
          </a:p>
        </p:txBody>
      </p:sp>
      <p:sp>
        <p:nvSpPr>
          <p:cNvPr id="8" name="Rectangle 7"/>
          <p:cNvSpPr/>
          <p:nvPr/>
        </p:nvSpPr>
        <p:spPr>
          <a:xfrm>
            <a:off x="6363410" y="1933405"/>
            <a:ext cx="2628190" cy="1631216"/>
          </a:xfrm>
          <a:prstGeom prst="rect">
            <a:avLst/>
          </a:prstGeom>
        </p:spPr>
        <p:txBody>
          <a:bodyPr wrap="square">
            <a:spAutoFit/>
          </a:bodyPr>
          <a:lstStyle/>
          <a:p>
            <a:r>
              <a:rPr lang="en-US" sz="2000" dirty="0"/>
              <a:t>Can sharing data and models be as easy as sharing photos on Facebook or videos on YouTube?</a:t>
            </a:r>
          </a:p>
        </p:txBody>
      </p:sp>
      <p:sp>
        <p:nvSpPr>
          <p:cNvPr id="9" name="Rectangle 8"/>
          <p:cNvSpPr/>
          <p:nvPr/>
        </p:nvSpPr>
        <p:spPr>
          <a:xfrm>
            <a:off x="6363410" y="3770142"/>
            <a:ext cx="2323390" cy="1323439"/>
          </a:xfrm>
          <a:prstGeom prst="rect">
            <a:avLst/>
          </a:prstGeom>
        </p:spPr>
        <p:txBody>
          <a:bodyPr wrap="square">
            <a:spAutoFit/>
          </a:bodyPr>
          <a:lstStyle/>
          <a:p>
            <a:r>
              <a:rPr lang="en-US" sz="2000" dirty="0"/>
              <a:t>Can finding data and models be as easy as shopping on Amazon? </a:t>
            </a:r>
          </a:p>
        </p:txBody>
      </p:sp>
      <p:sp>
        <p:nvSpPr>
          <p:cNvPr id="2" name="Rectangle 1"/>
          <p:cNvSpPr/>
          <p:nvPr/>
        </p:nvSpPr>
        <p:spPr>
          <a:xfrm>
            <a:off x="6411035" y="5801320"/>
            <a:ext cx="2494840" cy="923330"/>
          </a:xfrm>
          <a:prstGeom prst="rect">
            <a:avLst/>
          </a:prstGeom>
        </p:spPr>
        <p:txBody>
          <a:bodyPr wrap="square">
            <a:spAutoFit/>
          </a:bodyPr>
          <a:lstStyle/>
          <a:p>
            <a:r>
              <a:rPr lang="en-US" dirty="0"/>
              <a:t>Currently in beta testing.  First </a:t>
            </a:r>
            <a:r>
              <a:rPr lang="en-US" dirty="0" smtClean="0"/>
              <a:t>release </a:t>
            </a:r>
            <a:r>
              <a:rPr lang="en-US" dirty="0"/>
              <a:t>due November 2013</a:t>
            </a:r>
          </a:p>
        </p:txBody>
      </p:sp>
    </p:spTree>
    <p:extLst>
      <p:ext uri="{BB962C8B-B14F-4D97-AF65-F5344CB8AC3E}">
        <p14:creationId xmlns:p14="http://schemas.microsoft.com/office/powerpoint/2010/main" val="26083772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sz="3600" dirty="0" smtClean="0"/>
              <a:t>HydroShare Functionality to be Developed</a:t>
            </a:r>
            <a:endParaRPr lang="en-US" sz="3600" dirty="0"/>
          </a:p>
        </p:txBody>
      </p:sp>
      <p:sp>
        <p:nvSpPr>
          <p:cNvPr id="3" name="Content Placeholder 2"/>
          <p:cNvSpPr>
            <a:spLocks noGrp="1"/>
          </p:cNvSpPr>
          <p:nvPr>
            <p:ph idx="1"/>
          </p:nvPr>
        </p:nvSpPr>
        <p:spPr>
          <a:xfrm>
            <a:off x="457200" y="1066800"/>
            <a:ext cx="8229600" cy="5257800"/>
          </a:xfrm>
        </p:spPr>
        <p:txBody>
          <a:bodyPr>
            <a:normAutofit fontScale="85000" lnSpcReduction="10000"/>
          </a:bodyPr>
          <a:lstStyle/>
          <a:p>
            <a:pPr marL="514350" indent="-514350">
              <a:buFont typeface="+mj-lt"/>
              <a:buAutoNum type="arabicPeriod"/>
            </a:pPr>
            <a:r>
              <a:rPr lang="en-US" dirty="0"/>
              <a:t>A new, </a:t>
            </a:r>
            <a:r>
              <a:rPr lang="en-US" dirty="0">
                <a:solidFill>
                  <a:srgbClr val="FF0000"/>
                </a:solidFill>
              </a:rPr>
              <a:t>web-based system </a:t>
            </a:r>
            <a:r>
              <a:rPr lang="en-US" dirty="0"/>
              <a:t>for advancing model and data sharing </a:t>
            </a:r>
            <a:endParaRPr lang="en-US" dirty="0" smtClean="0"/>
          </a:p>
          <a:p>
            <a:pPr marL="514350" indent="-514350">
              <a:buFont typeface="+mj-lt"/>
              <a:buAutoNum type="arabicPeriod"/>
            </a:pPr>
            <a:r>
              <a:rPr lang="en-US" dirty="0" smtClean="0">
                <a:solidFill>
                  <a:srgbClr val="FF0000"/>
                </a:solidFill>
              </a:rPr>
              <a:t>Sharing</a:t>
            </a:r>
            <a:r>
              <a:rPr lang="en-US" dirty="0" smtClean="0"/>
              <a:t> </a:t>
            </a:r>
            <a:r>
              <a:rPr lang="en-US" dirty="0"/>
              <a:t>features to </a:t>
            </a:r>
            <a:r>
              <a:rPr lang="en-US" dirty="0" err="1" smtClean="0"/>
              <a:t>HydroDesktop</a:t>
            </a:r>
            <a:r>
              <a:rPr lang="en-US" dirty="0" smtClean="0"/>
              <a:t> </a:t>
            </a:r>
            <a:endParaRPr lang="en-US" dirty="0"/>
          </a:p>
          <a:p>
            <a:pPr marL="514350" indent="-514350">
              <a:buFont typeface="+mj-lt"/>
              <a:buAutoNum type="arabicPeriod"/>
            </a:pPr>
            <a:r>
              <a:rPr lang="en-US" dirty="0"/>
              <a:t>Access </a:t>
            </a:r>
            <a:r>
              <a:rPr lang="en-US" dirty="0">
                <a:solidFill>
                  <a:srgbClr val="FF0000"/>
                </a:solidFill>
              </a:rPr>
              <a:t>more types of hydrologic data </a:t>
            </a:r>
            <a:r>
              <a:rPr lang="en-US" dirty="0"/>
              <a:t>using </a:t>
            </a:r>
            <a:r>
              <a:rPr lang="en-US" dirty="0">
                <a:solidFill>
                  <a:srgbClr val="FF0000"/>
                </a:solidFill>
              </a:rPr>
              <a:t>standards</a:t>
            </a:r>
            <a:r>
              <a:rPr lang="en-US" dirty="0"/>
              <a:t> compliant data formats and interfaces </a:t>
            </a:r>
            <a:endParaRPr lang="en-US" dirty="0" smtClean="0"/>
          </a:p>
          <a:p>
            <a:pPr marL="514350" indent="-514350">
              <a:buFont typeface="+mj-lt"/>
              <a:buAutoNum type="arabicPeriod"/>
            </a:pPr>
            <a:r>
              <a:rPr lang="en-US" dirty="0" smtClean="0"/>
              <a:t>Enhance </a:t>
            </a:r>
            <a:r>
              <a:rPr lang="en-US" dirty="0">
                <a:solidFill>
                  <a:srgbClr val="FF0000"/>
                </a:solidFill>
              </a:rPr>
              <a:t>catalog</a:t>
            </a:r>
            <a:r>
              <a:rPr lang="en-US" dirty="0"/>
              <a:t> functionality that broadens </a:t>
            </a:r>
            <a:r>
              <a:rPr lang="en-US" dirty="0">
                <a:solidFill>
                  <a:srgbClr val="FF0000"/>
                </a:solidFill>
              </a:rPr>
              <a:t>discovery</a:t>
            </a:r>
            <a:r>
              <a:rPr lang="en-US" dirty="0"/>
              <a:t> functionality to </a:t>
            </a:r>
            <a:r>
              <a:rPr lang="en-US" dirty="0">
                <a:solidFill>
                  <a:srgbClr val="FF0000"/>
                </a:solidFill>
              </a:rPr>
              <a:t>different data </a:t>
            </a:r>
            <a:r>
              <a:rPr lang="en-US" dirty="0" smtClean="0">
                <a:solidFill>
                  <a:srgbClr val="FF0000"/>
                </a:solidFill>
              </a:rPr>
              <a:t>types</a:t>
            </a:r>
            <a:endParaRPr lang="en-US" dirty="0"/>
          </a:p>
          <a:p>
            <a:pPr marL="514350" indent="-514350">
              <a:buFont typeface="+mj-lt"/>
              <a:buAutoNum type="arabicPeriod"/>
            </a:pPr>
            <a:r>
              <a:rPr lang="en-US" dirty="0" smtClean="0"/>
              <a:t>New </a:t>
            </a:r>
            <a:r>
              <a:rPr lang="en-US" dirty="0">
                <a:solidFill>
                  <a:srgbClr val="FF0000"/>
                </a:solidFill>
              </a:rPr>
              <a:t>model</a:t>
            </a:r>
            <a:r>
              <a:rPr lang="en-US" dirty="0"/>
              <a:t> </a:t>
            </a:r>
            <a:r>
              <a:rPr lang="en-US" dirty="0" smtClean="0"/>
              <a:t>sharing and discovery functionality</a:t>
            </a:r>
            <a:endParaRPr lang="en-US" dirty="0"/>
          </a:p>
          <a:p>
            <a:pPr marL="514350" indent="-514350">
              <a:buFont typeface="+mj-lt"/>
              <a:buAutoNum type="arabicPeriod"/>
            </a:pPr>
            <a:r>
              <a:rPr lang="en-US" dirty="0" smtClean="0"/>
              <a:t>Facilitate </a:t>
            </a:r>
            <a:r>
              <a:rPr lang="en-US" dirty="0"/>
              <a:t>and ease access to use of </a:t>
            </a:r>
            <a:r>
              <a:rPr lang="en-US" dirty="0">
                <a:solidFill>
                  <a:srgbClr val="FF0000"/>
                </a:solidFill>
              </a:rPr>
              <a:t>high performance </a:t>
            </a:r>
            <a:r>
              <a:rPr lang="en-US" dirty="0" smtClean="0">
                <a:solidFill>
                  <a:srgbClr val="FF0000"/>
                </a:solidFill>
              </a:rPr>
              <a:t>computing</a:t>
            </a:r>
          </a:p>
          <a:p>
            <a:pPr marL="514350" indent="-514350">
              <a:buFont typeface="+mj-lt"/>
              <a:buAutoNum type="arabicPeriod"/>
            </a:pPr>
            <a:r>
              <a:rPr lang="en-US" dirty="0"/>
              <a:t>New social </a:t>
            </a:r>
            <a:r>
              <a:rPr lang="en-US" dirty="0" smtClean="0"/>
              <a:t>media and </a:t>
            </a:r>
            <a:r>
              <a:rPr lang="en-US" dirty="0">
                <a:solidFill>
                  <a:srgbClr val="FF0000"/>
                </a:solidFill>
              </a:rPr>
              <a:t>collaboration</a:t>
            </a:r>
            <a:r>
              <a:rPr lang="en-US" dirty="0"/>
              <a:t> </a:t>
            </a:r>
            <a:r>
              <a:rPr lang="en-US" dirty="0" smtClean="0"/>
              <a:t>functionality</a:t>
            </a:r>
          </a:p>
          <a:p>
            <a:pPr marL="514350" indent="-514350">
              <a:buFont typeface="+mj-lt"/>
              <a:buAutoNum type="arabicPeriod"/>
            </a:pPr>
            <a:r>
              <a:rPr lang="en-US" dirty="0" smtClean="0">
                <a:solidFill>
                  <a:srgbClr val="FF0000"/>
                </a:solidFill>
                <a:ea typeface="Calibri"/>
                <a:cs typeface="Times New Roman"/>
              </a:rPr>
              <a:t>Links</a:t>
            </a:r>
            <a:r>
              <a:rPr lang="en-US" dirty="0" smtClean="0">
                <a:ea typeface="Calibri"/>
                <a:cs typeface="Times New Roman"/>
              </a:rPr>
              <a:t> </a:t>
            </a:r>
            <a:r>
              <a:rPr lang="en-US" dirty="0">
                <a:ea typeface="Calibri"/>
                <a:cs typeface="Times New Roman"/>
              </a:rPr>
              <a:t>to other data and modeling systems </a:t>
            </a:r>
            <a:endParaRPr lang="en-US" dirty="0"/>
          </a:p>
          <a:p>
            <a:endParaRPr lang="en-US" dirty="0"/>
          </a:p>
        </p:txBody>
      </p:sp>
    </p:spTree>
    <p:extLst>
      <p:ext uri="{BB962C8B-B14F-4D97-AF65-F5344CB8AC3E}">
        <p14:creationId xmlns:p14="http://schemas.microsoft.com/office/powerpoint/2010/main" val="1026562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560" y="224912"/>
            <a:ext cx="8229600" cy="1143000"/>
          </a:xfrm>
        </p:spPr>
        <p:txBody>
          <a:bodyPr/>
          <a:lstStyle/>
          <a:p>
            <a:r>
              <a:rPr lang="en-US" dirty="0" smtClean="0"/>
              <a:t>Outline</a:t>
            </a:r>
            <a:endParaRPr lang="en-US" dirty="0"/>
          </a:p>
        </p:txBody>
      </p:sp>
      <p:sp>
        <p:nvSpPr>
          <p:cNvPr id="3" name="Content Placeholder 2"/>
          <p:cNvSpPr>
            <a:spLocks noGrp="1"/>
          </p:cNvSpPr>
          <p:nvPr>
            <p:ph idx="1"/>
          </p:nvPr>
        </p:nvSpPr>
        <p:spPr>
          <a:xfrm>
            <a:off x="457200" y="1295400"/>
            <a:ext cx="5257800" cy="5029200"/>
          </a:xfrm>
        </p:spPr>
        <p:txBody>
          <a:bodyPr>
            <a:normAutofit fontScale="92500" lnSpcReduction="10000"/>
          </a:bodyPr>
          <a:lstStyle/>
          <a:p>
            <a:r>
              <a:rPr lang="en-US" dirty="0" smtClean="0"/>
              <a:t>The CUAHSI HIS</a:t>
            </a:r>
          </a:p>
          <a:p>
            <a:pPr lvl="1"/>
            <a:r>
              <a:rPr lang="en-US" dirty="0" smtClean="0"/>
              <a:t>A Services-Oriented Architecture Based System for Sharing Hydrologic Data</a:t>
            </a:r>
          </a:p>
          <a:p>
            <a:r>
              <a:rPr lang="en-US" dirty="0" err="1" smtClean="0"/>
              <a:t>HydroShare</a:t>
            </a:r>
            <a:endParaRPr lang="en-US" dirty="0" smtClean="0"/>
          </a:p>
          <a:p>
            <a:pPr lvl="1"/>
            <a:r>
              <a:rPr lang="en-US" dirty="0" smtClean="0"/>
              <a:t>A Web-Based Collaborative Environment for the Sharing of Hydrologic Data and Models</a:t>
            </a:r>
          </a:p>
          <a:p>
            <a:r>
              <a:rPr lang="en-US" dirty="0" err="1" smtClean="0"/>
              <a:t>CyberGIS</a:t>
            </a:r>
            <a:r>
              <a:rPr lang="en-US" dirty="0" smtClean="0"/>
              <a:t> connection</a:t>
            </a:r>
          </a:p>
          <a:p>
            <a:pPr lvl="1"/>
            <a:r>
              <a:rPr lang="en-US" dirty="0" smtClean="0"/>
              <a:t>Hydrologic Terrain Analysis</a:t>
            </a:r>
          </a:p>
          <a:p>
            <a:pPr lvl="1"/>
            <a:r>
              <a:rPr lang="en-US" dirty="0" smtClean="0"/>
              <a:t>River Geometry</a:t>
            </a:r>
            <a:endParaRPr lang="en-US" dirty="0"/>
          </a:p>
        </p:txBody>
      </p:sp>
      <p:pic>
        <p:nvPicPr>
          <p:cNvPr id="5" name="Picture 2" descr="I:\DCIM\Camera\2012-09-02 16.28.0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796" t="9528" r="11567"/>
          <a:stretch/>
        </p:blipFill>
        <p:spPr bwMode="auto">
          <a:xfrm>
            <a:off x="6859023" y="2362200"/>
            <a:ext cx="965071" cy="8657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olossus.uwrl.usu.edu\working\jeff\Working\Projects\NSF Little Bear River Testbed\Monitoring\Site Photos\Buger King\DSCN1914.JPG"/>
          <p:cNvPicPr>
            <a:picLocks noChangeAspect="1" noChangeArrowheads="1"/>
          </p:cNvPicPr>
          <p:nvPr/>
        </p:nvPicPr>
        <p:blipFill>
          <a:blip r:embed="rId3" cstate="print"/>
          <a:srcRect/>
          <a:stretch>
            <a:fillRect/>
          </a:stretch>
        </p:blipFill>
        <p:spPr bwMode="auto">
          <a:xfrm>
            <a:off x="7620000" y="3733800"/>
            <a:ext cx="1064385" cy="1143000"/>
          </a:xfrm>
          <a:prstGeom prst="rect">
            <a:avLst/>
          </a:prstGeom>
          <a:noFill/>
        </p:spPr>
      </p:pic>
      <p:pic>
        <p:nvPicPr>
          <p:cNvPr id="10" name="Picture 7" descr="ODM 1"/>
          <p:cNvPicPr>
            <a:picLocks noChangeAspect="1" noChangeArrowheads="1"/>
          </p:cNvPicPr>
          <p:nvPr/>
        </p:nvPicPr>
        <p:blipFill rotWithShape="1">
          <a:blip r:embed="rId4" cstate="print"/>
          <a:srcRect r="67813" b="66643"/>
          <a:stretch/>
        </p:blipFill>
        <p:spPr bwMode="auto">
          <a:xfrm>
            <a:off x="6019800" y="3733800"/>
            <a:ext cx="1059679" cy="1143000"/>
          </a:xfrm>
          <a:prstGeom prst="rect">
            <a:avLst/>
          </a:prstGeom>
          <a:noFill/>
          <a:ln w="9525">
            <a:solidFill>
              <a:schemeClr val="tx1"/>
            </a:solidFill>
            <a:miter lim="800000"/>
            <a:headEnd/>
            <a:tailEnd/>
          </a:ln>
        </p:spPr>
      </p:pic>
      <p:pic>
        <p:nvPicPr>
          <p:cNvPr id="12" name="Picture 2" descr="C:\Users\rayi\Dropbox\NSF SSI Hydrology\SI2 Jan 2013 Mtg\1 Pager\pics\cloud_02.pn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19800" y="5257800"/>
            <a:ext cx="2665412" cy="1274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cuahsi_logo_4"/>
          <p:cNvPicPr>
            <a:picLocks noChangeAspect="1" noChangeArrowheads="1"/>
          </p:cNvPicPr>
          <p:nvPr/>
        </p:nvPicPr>
        <p:blipFill>
          <a:blip r:embed="rId6" cstate="print">
            <a:extLst>
              <a:ext uri="{28A0092B-C50C-407E-A947-70E740481C1C}">
                <a14:useLocalDpi xmlns:a14="http://schemas.microsoft.com/office/drawing/2010/main" val="0"/>
              </a:ext>
            </a:extLst>
          </a:blip>
          <a:srcRect r="69569"/>
          <a:stretch>
            <a:fillRect/>
          </a:stretch>
        </p:blipFill>
        <p:spPr bwMode="auto">
          <a:xfrm>
            <a:off x="6334026" y="5662663"/>
            <a:ext cx="447774" cy="43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https://encrypted-tbn1.gstatic.com/images?q=tbn:ANd9GcSfu_cr5zyUm_r2Werw87zQ7B8DxfYYdO9A8aXeXbCMv-VDLLJ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60172" y="5997790"/>
            <a:ext cx="681806" cy="2506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9"/>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6956855" y="5466354"/>
            <a:ext cx="888439" cy="490878"/>
          </a:xfrm>
          <a:prstGeom prst="rect">
            <a:avLst/>
          </a:prstGeom>
          <a:noFill/>
          <a:ln w="9525">
            <a:noFill/>
            <a:miter lim="800000"/>
            <a:headEnd/>
            <a:tailEnd/>
          </a:ln>
        </p:spPr>
      </p:pic>
      <p:pic>
        <p:nvPicPr>
          <p:cNvPr id="16" name="Picture 11"/>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01957" y="5725939"/>
            <a:ext cx="500470" cy="44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Connector 19"/>
          <p:cNvCxnSpPr>
            <a:stCxn id="10" idx="0"/>
            <a:endCxn id="5" idx="2"/>
          </p:cNvCxnSpPr>
          <p:nvPr/>
        </p:nvCxnSpPr>
        <p:spPr>
          <a:xfrm flipV="1">
            <a:off x="6549640" y="3227967"/>
            <a:ext cx="791919" cy="5058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6" idx="0"/>
            <a:endCxn id="5" idx="2"/>
          </p:cNvCxnSpPr>
          <p:nvPr/>
        </p:nvCxnSpPr>
        <p:spPr>
          <a:xfrm flipH="1" flipV="1">
            <a:off x="7341559" y="3227967"/>
            <a:ext cx="810634" cy="5058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5" idx="0"/>
          </p:cNvCxnSpPr>
          <p:nvPr/>
        </p:nvCxnSpPr>
        <p:spPr>
          <a:xfrm flipV="1">
            <a:off x="7341559" y="1752600"/>
            <a:ext cx="1023" cy="6096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6" idx="1"/>
            <a:endCxn id="10" idx="3"/>
          </p:cNvCxnSpPr>
          <p:nvPr/>
        </p:nvCxnSpPr>
        <p:spPr>
          <a:xfrm flipH="1">
            <a:off x="7079479" y="4305300"/>
            <a:ext cx="54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2"/>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6876738" y="1036320"/>
            <a:ext cx="929640" cy="1021080"/>
          </a:xfrm>
          <a:prstGeom prst="rect">
            <a:avLst/>
          </a:prstGeom>
          <a:noFill/>
          <a:ln w="9525">
            <a:noFill/>
            <a:miter lim="800000"/>
            <a:headEnd/>
            <a:tailEnd/>
          </a:ln>
        </p:spPr>
      </p:pic>
    </p:spTree>
    <p:extLst>
      <p:ext uri="{BB962C8B-B14F-4D97-AF65-F5344CB8AC3E}">
        <p14:creationId xmlns:p14="http://schemas.microsoft.com/office/powerpoint/2010/main" val="34259113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127107"/>
            <a:ext cx="9144000" cy="6647768"/>
          </a:xfrm>
          <a:prstGeom prst="rect">
            <a:avLst/>
          </a:prstGeom>
        </p:spPr>
      </p:pic>
    </p:spTree>
    <p:extLst>
      <p:ext uri="{BB962C8B-B14F-4D97-AF65-F5344CB8AC3E}">
        <p14:creationId xmlns:p14="http://schemas.microsoft.com/office/powerpoint/2010/main" val="22648587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93857"/>
            <a:ext cx="9144000" cy="6647768"/>
          </a:xfrm>
          <a:prstGeom prst="rect">
            <a:avLst/>
          </a:prstGeom>
        </p:spPr>
      </p:pic>
    </p:spTree>
    <p:extLst>
      <p:ext uri="{BB962C8B-B14F-4D97-AF65-F5344CB8AC3E}">
        <p14:creationId xmlns:p14="http://schemas.microsoft.com/office/powerpoint/2010/main" val="7932979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16379"/>
            <a:ext cx="9144000" cy="6647768"/>
          </a:xfrm>
          <a:prstGeom prst="rect">
            <a:avLst/>
          </a:prstGeom>
        </p:spPr>
      </p:pic>
      <p:sp>
        <p:nvSpPr>
          <p:cNvPr id="4" name="Rounded Rectangle 3"/>
          <p:cNvSpPr/>
          <p:nvPr/>
        </p:nvSpPr>
        <p:spPr>
          <a:xfrm>
            <a:off x="282633" y="4305993"/>
            <a:ext cx="6583680" cy="59851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65330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52525"/>
            <a:ext cx="9123648" cy="5514975"/>
          </a:xfrm>
          <a:prstGeom prst="rect">
            <a:avLst/>
          </a:prstGeom>
        </p:spPr>
      </p:pic>
      <p:sp>
        <p:nvSpPr>
          <p:cNvPr id="3" name="Title 2"/>
          <p:cNvSpPr>
            <a:spLocks noGrp="1"/>
          </p:cNvSpPr>
          <p:nvPr>
            <p:ph type="title"/>
          </p:nvPr>
        </p:nvSpPr>
        <p:spPr>
          <a:xfrm>
            <a:off x="457200" y="122238"/>
            <a:ext cx="8229600" cy="1143000"/>
          </a:xfrm>
        </p:spPr>
        <p:txBody>
          <a:bodyPr/>
          <a:lstStyle/>
          <a:p>
            <a:r>
              <a:rPr lang="en-US" dirty="0" smtClean="0"/>
              <a:t>Upload</a:t>
            </a:r>
            <a:endParaRPr lang="en-US" dirty="0"/>
          </a:p>
        </p:txBody>
      </p:sp>
    </p:spTree>
    <p:extLst>
      <p:ext uri="{BB962C8B-B14F-4D97-AF65-F5344CB8AC3E}">
        <p14:creationId xmlns:p14="http://schemas.microsoft.com/office/powerpoint/2010/main" val="31817151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0"/>
            <a:ext cx="8229600" cy="703263"/>
          </a:xfrm>
        </p:spPr>
        <p:txBody>
          <a:bodyPr>
            <a:normAutofit fontScale="90000"/>
          </a:bodyPr>
          <a:lstStyle/>
          <a:p>
            <a:r>
              <a:rPr lang="en-US" dirty="0" smtClean="0"/>
              <a:t>Additional Resource Functionality</a:t>
            </a:r>
            <a:endParaRPr lang="en-US" dirty="0"/>
          </a:p>
        </p:txBody>
      </p:sp>
      <p:sp>
        <p:nvSpPr>
          <p:cNvPr id="4" name="Content Placeholder 3"/>
          <p:cNvSpPr>
            <a:spLocks noGrp="1"/>
          </p:cNvSpPr>
          <p:nvPr>
            <p:ph idx="4294967295"/>
          </p:nvPr>
        </p:nvSpPr>
        <p:spPr>
          <a:xfrm>
            <a:off x="0" y="832359"/>
            <a:ext cx="4556125" cy="6025641"/>
          </a:xfrm>
        </p:spPr>
        <p:txBody>
          <a:bodyPr vert="horz" lIns="91440" tIns="45720" rIns="91440" bIns="45720" rtlCol="0">
            <a:normAutofit fontScale="40000" lnSpcReduction="20000"/>
          </a:bodyPr>
          <a:lstStyle/>
          <a:p>
            <a:pPr marL="0" indent="0">
              <a:buNone/>
            </a:pPr>
            <a:r>
              <a:rPr lang="en-US" sz="8000" dirty="0" smtClean="0">
                <a:solidFill>
                  <a:srgbClr val="0070C0"/>
                </a:solidFill>
              </a:rPr>
              <a:t>Types</a:t>
            </a:r>
            <a:endParaRPr lang="en-US" sz="8000" dirty="0">
              <a:solidFill>
                <a:srgbClr val="0070C0"/>
              </a:solidFill>
            </a:endParaRPr>
          </a:p>
          <a:p>
            <a:r>
              <a:rPr lang="en-US" sz="5000" dirty="0">
                <a:solidFill>
                  <a:srgbClr val="0070C0"/>
                </a:solidFill>
              </a:rPr>
              <a:t>Time Series</a:t>
            </a:r>
          </a:p>
          <a:p>
            <a:r>
              <a:rPr lang="en-US" sz="5000" dirty="0">
                <a:solidFill>
                  <a:srgbClr val="0070C0"/>
                </a:solidFill>
              </a:rPr>
              <a:t>Geographic feature set</a:t>
            </a:r>
          </a:p>
          <a:p>
            <a:r>
              <a:rPr lang="en-US" sz="5000" dirty="0">
                <a:solidFill>
                  <a:srgbClr val="0070C0"/>
                </a:solidFill>
              </a:rPr>
              <a:t>Other</a:t>
            </a:r>
          </a:p>
          <a:p>
            <a:r>
              <a:rPr lang="en-US" sz="5000" dirty="0">
                <a:solidFill>
                  <a:srgbClr val="0070C0"/>
                </a:solidFill>
              </a:rPr>
              <a:t>Referenced HIS time series</a:t>
            </a:r>
          </a:p>
          <a:p>
            <a:r>
              <a:rPr lang="en-US" sz="5000" dirty="0">
                <a:solidFill>
                  <a:srgbClr val="0070C0"/>
                </a:solidFill>
              </a:rPr>
              <a:t>Geographic Raster</a:t>
            </a:r>
          </a:p>
          <a:p>
            <a:r>
              <a:rPr lang="en-US" sz="5000" dirty="0">
                <a:solidFill>
                  <a:srgbClr val="0070C0"/>
                </a:solidFill>
              </a:rPr>
              <a:t>Multidimensional Space Time dataset</a:t>
            </a:r>
          </a:p>
          <a:p>
            <a:r>
              <a:rPr lang="en-US" sz="5000" dirty="0">
                <a:solidFill>
                  <a:srgbClr val="0070C0"/>
                </a:solidFill>
              </a:rPr>
              <a:t>River geometry</a:t>
            </a:r>
          </a:p>
          <a:p>
            <a:r>
              <a:rPr lang="en-US" sz="5000" dirty="0">
                <a:solidFill>
                  <a:srgbClr val="0070C0"/>
                </a:solidFill>
              </a:rPr>
              <a:t>Sample based observations (ODM2 and CZO)</a:t>
            </a:r>
          </a:p>
          <a:p>
            <a:r>
              <a:rPr lang="en-US" sz="5000" dirty="0">
                <a:solidFill>
                  <a:srgbClr val="0070C0"/>
                </a:solidFill>
              </a:rPr>
              <a:t>Documents</a:t>
            </a:r>
          </a:p>
          <a:p>
            <a:r>
              <a:rPr lang="en-US" sz="5000" dirty="0">
                <a:solidFill>
                  <a:srgbClr val="0070C0"/>
                </a:solidFill>
              </a:rPr>
              <a:t>Tabular </a:t>
            </a:r>
            <a:r>
              <a:rPr lang="en-US" sz="5000" dirty="0" smtClean="0">
                <a:solidFill>
                  <a:srgbClr val="0070C0"/>
                </a:solidFill>
              </a:rPr>
              <a:t>objects</a:t>
            </a:r>
          </a:p>
          <a:p>
            <a:r>
              <a:rPr lang="en-US" sz="5000" dirty="0" err="1" smtClean="0">
                <a:solidFill>
                  <a:srgbClr val="0070C0"/>
                </a:solidFill>
              </a:rPr>
              <a:t>HydroDesktop</a:t>
            </a:r>
            <a:r>
              <a:rPr lang="en-US" sz="5000" dirty="0" smtClean="0">
                <a:solidFill>
                  <a:srgbClr val="0070C0"/>
                </a:solidFill>
              </a:rPr>
              <a:t> Project package</a:t>
            </a:r>
            <a:endParaRPr lang="en-US" sz="5000" dirty="0">
              <a:solidFill>
                <a:srgbClr val="0070C0"/>
              </a:solidFill>
            </a:endParaRPr>
          </a:p>
          <a:p>
            <a:r>
              <a:rPr lang="en-US" sz="5000" dirty="0">
                <a:solidFill>
                  <a:srgbClr val="0070C0"/>
                </a:solidFill>
              </a:rPr>
              <a:t>Scripts</a:t>
            </a:r>
          </a:p>
          <a:p>
            <a:r>
              <a:rPr lang="en-US" sz="5000" dirty="0">
                <a:solidFill>
                  <a:srgbClr val="0070C0"/>
                </a:solidFill>
              </a:rPr>
              <a:t>Models</a:t>
            </a:r>
          </a:p>
          <a:p>
            <a:r>
              <a:rPr lang="en-US" sz="5000" dirty="0">
                <a:solidFill>
                  <a:srgbClr val="0070C0"/>
                </a:solidFill>
              </a:rPr>
              <a:t>Model Components</a:t>
            </a:r>
          </a:p>
          <a:p>
            <a:r>
              <a:rPr lang="en-US" sz="5000" dirty="0">
                <a:solidFill>
                  <a:srgbClr val="0070C0"/>
                </a:solidFill>
              </a:rPr>
              <a:t>Referenced data sets from other (non HIS sources). </a:t>
            </a:r>
            <a:endParaRPr lang="en-US" sz="3500" dirty="0">
              <a:solidFill>
                <a:srgbClr val="0070C0"/>
              </a:solidFill>
            </a:endParaRPr>
          </a:p>
          <a:p>
            <a:pPr marL="0" indent="0">
              <a:buNone/>
            </a:pPr>
            <a:endParaRPr lang="en-US" sz="3500" dirty="0">
              <a:solidFill>
                <a:srgbClr val="0070C0"/>
              </a:solidFill>
            </a:endParaRPr>
          </a:p>
        </p:txBody>
      </p:sp>
      <p:sp>
        <p:nvSpPr>
          <p:cNvPr id="5" name="Content Placeholder 2"/>
          <p:cNvSpPr txBox="1">
            <a:spLocks/>
          </p:cNvSpPr>
          <p:nvPr/>
        </p:nvSpPr>
        <p:spPr>
          <a:xfrm>
            <a:off x="4819428" y="832693"/>
            <a:ext cx="4141694" cy="43513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500" dirty="0" smtClean="0">
                <a:solidFill>
                  <a:srgbClr val="7030A0"/>
                </a:solidFill>
              </a:rPr>
              <a:t>Tools</a:t>
            </a:r>
          </a:p>
          <a:p>
            <a:r>
              <a:rPr lang="en-US" sz="2400" dirty="0" smtClean="0">
                <a:solidFill>
                  <a:srgbClr val="7030A0"/>
                </a:solidFill>
              </a:rPr>
              <a:t>Uploaders to convert to facilitate loading of resource</a:t>
            </a:r>
          </a:p>
          <a:p>
            <a:r>
              <a:rPr lang="en-US" sz="2400" dirty="0" smtClean="0">
                <a:solidFill>
                  <a:srgbClr val="7030A0"/>
                </a:solidFill>
              </a:rPr>
              <a:t>Viewers to visualize the resource</a:t>
            </a:r>
          </a:p>
          <a:p>
            <a:r>
              <a:rPr lang="en-US" sz="2400" dirty="0" smtClean="0">
                <a:solidFill>
                  <a:srgbClr val="7030A0"/>
                </a:solidFill>
              </a:rPr>
              <a:t>Exporters to download the resource</a:t>
            </a:r>
          </a:p>
          <a:p>
            <a:r>
              <a:rPr lang="en-US" sz="2400" dirty="0" smtClean="0">
                <a:solidFill>
                  <a:srgbClr val="7030A0"/>
                </a:solidFill>
              </a:rPr>
              <a:t>Best practice tools for hydrologic data preprocessing and analysis</a:t>
            </a:r>
          </a:p>
        </p:txBody>
      </p:sp>
    </p:spTree>
    <p:extLst>
      <p:ext uri="{BB962C8B-B14F-4D97-AF65-F5344CB8AC3E}">
        <p14:creationId xmlns:p14="http://schemas.microsoft.com/office/powerpoint/2010/main" val="4194171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C:\Users\rayi\Dropbox\NSF SSI Hydrology\SI2 Jan 2013 Mtg\1 Pager\pics\cloud_02.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79939" y="3496270"/>
            <a:ext cx="2996148" cy="2114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98516" y="0"/>
            <a:ext cx="8535368" cy="1143000"/>
          </a:xfrm>
        </p:spPr>
        <p:txBody>
          <a:bodyPr/>
          <a:lstStyle/>
          <a:p>
            <a:pPr algn="l"/>
            <a:r>
              <a:rPr lang="en-US" sz="4800" baseline="-25000" dirty="0" smtClean="0"/>
              <a:t>Imagine the Possibilities…</a:t>
            </a:r>
            <a:endParaRPr lang="en-US" sz="4800" baseline="-25000" dirty="0"/>
          </a:p>
        </p:txBody>
      </p:sp>
      <p:pic>
        <p:nvPicPr>
          <p:cNvPr id="4" name="Picture 2" descr="C:\Users\rayi\Dropbox\NSF SSI Hydrology\SI2 Jan 2013 Mtg\1 Pager\pics\cloud_02.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02485" y="2833652"/>
            <a:ext cx="4750716"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383415" y="3242116"/>
            <a:ext cx="1352266" cy="1801336"/>
            <a:chOff x="1752600" y="1447800"/>
            <a:chExt cx="1352266" cy="1801336"/>
          </a:xfrm>
        </p:grpSpPr>
        <p:sp>
          <p:nvSpPr>
            <p:cNvPr id="7" name="TextBox 6"/>
            <p:cNvSpPr txBox="1"/>
            <p:nvPr/>
          </p:nvSpPr>
          <p:spPr>
            <a:xfrm>
              <a:off x="1769301" y="2514599"/>
              <a:ext cx="1325619" cy="734537"/>
            </a:xfrm>
            <a:prstGeom prst="rect">
              <a:avLst/>
            </a:prstGeom>
            <a:solidFill>
              <a:schemeClr val="bg1"/>
            </a:solidFill>
            <a:ln w="19050">
              <a:solidFill>
                <a:schemeClr val="tx1"/>
              </a:solidFill>
            </a:ln>
            <a:effectLst/>
          </p:spPr>
          <p:txBody>
            <a:bodyPr wrap="square" rtlCol="0" anchor="ctr" anchorCtr="0">
              <a:noAutofit/>
            </a:bodyPr>
            <a:lstStyle/>
            <a:p>
              <a:pPr algn="ctr"/>
              <a:r>
                <a:rPr lang="en-US" sz="1600" dirty="0" smtClean="0">
                  <a:latin typeface="Arial" pitchFamily="34" charset="0"/>
                  <a:cs typeface="Arial" pitchFamily="34" charset="0"/>
                </a:rPr>
                <a:t>Observers and instruments</a:t>
              </a:r>
              <a:endParaRPr lang="en-US" sz="1600" dirty="0">
                <a:latin typeface="Arial" pitchFamily="34" charset="0"/>
                <a:cs typeface="Arial" pitchFamily="34" charset="0"/>
              </a:endParaRPr>
            </a:p>
          </p:txBody>
        </p:sp>
        <p:pic>
          <p:nvPicPr>
            <p:cNvPr id="8" name="Picture 7" descr="R.M. Young Wind Sentry Set">
              <a:hlinkClick r:id="rId3"/>
            </p:cNvPr>
            <p:cNvPicPr>
              <a:picLocks noChangeAspect="1" noChangeArrowheads="1"/>
            </p:cNvPicPr>
            <p:nvPr/>
          </p:nvPicPr>
          <p:blipFill>
            <a:blip r:embed="rId4" cstate="print"/>
            <a:srcRect/>
            <a:stretch>
              <a:fillRect/>
            </a:stretch>
          </p:blipFill>
          <p:spPr bwMode="auto">
            <a:xfrm>
              <a:off x="1752600" y="1752600"/>
              <a:ext cx="497624" cy="685800"/>
            </a:xfrm>
            <a:prstGeom prst="rect">
              <a:avLst/>
            </a:prstGeom>
            <a:noFill/>
            <a:ln w="9525">
              <a:noFill/>
              <a:miter lim="800000"/>
              <a:headEnd/>
              <a:tailEnd/>
            </a:ln>
          </p:spPr>
        </p:pic>
        <p:pic>
          <p:nvPicPr>
            <p:cNvPr id="9"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133600" y="1447800"/>
              <a:ext cx="971266" cy="1066800"/>
            </a:xfrm>
            <a:prstGeom prst="rect">
              <a:avLst/>
            </a:prstGeom>
            <a:noFill/>
            <a:ln w="9525">
              <a:noFill/>
              <a:miter lim="800000"/>
              <a:headEnd/>
              <a:tailEnd/>
            </a:ln>
          </p:spPr>
        </p:pic>
      </p:grpSp>
      <p:sp>
        <p:nvSpPr>
          <p:cNvPr id="16" name="TextBox 15"/>
          <p:cNvSpPr txBox="1"/>
          <p:nvPr/>
        </p:nvSpPr>
        <p:spPr>
          <a:xfrm>
            <a:off x="2425217" y="4357652"/>
            <a:ext cx="1463040" cy="64008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latin typeface="Arial" pitchFamily="34" charset="0"/>
                <a:cs typeface="Arial" pitchFamily="34" charset="0"/>
              </a:rPr>
              <a:t>Data</a:t>
            </a:r>
            <a:endParaRPr lang="en-US" dirty="0">
              <a:latin typeface="Arial" pitchFamily="34" charset="0"/>
              <a:cs typeface="Arial" pitchFamily="34" charset="0"/>
            </a:endParaRPr>
          </a:p>
        </p:txBody>
      </p:sp>
      <p:cxnSp>
        <p:nvCxnSpPr>
          <p:cNvPr id="18" name="Straight Arrow Connector 17"/>
          <p:cNvCxnSpPr>
            <a:stCxn id="16" idx="1"/>
            <a:endCxn id="7" idx="3"/>
          </p:cNvCxnSpPr>
          <p:nvPr/>
        </p:nvCxnSpPr>
        <p:spPr>
          <a:xfrm flipH="1" flipV="1">
            <a:off x="1725735" y="4676184"/>
            <a:ext cx="699482" cy="1508"/>
          </a:xfrm>
          <a:prstGeom prst="straightConnector1">
            <a:avLst/>
          </a:prstGeom>
          <a:ln w="12700">
            <a:solidFill>
              <a:schemeClr val="tx1"/>
            </a:solidFill>
            <a:headEnd type="arrow" w="lg" len="lg"/>
            <a:tailEnd type="none" w="lg" len="lg"/>
          </a:ln>
          <a:effectLst/>
          <a:scene3d>
            <a:camera prst="orthographicFront"/>
            <a:lightRig rig="threePt" dir="t"/>
          </a:scene3d>
          <a:sp3d prstMaterial="metal"/>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472544" y="3471944"/>
            <a:ext cx="1463040" cy="64008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latin typeface="Arial" pitchFamily="34" charset="0"/>
                <a:cs typeface="Arial" pitchFamily="34" charset="0"/>
              </a:rPr>
              <a:t>Analysis</a:t>
            </a:r>
            <a:endParaRPr lang="en-US" dirty="0">
              <a:latin typeface="Arial" pitchFamily="34" charset="0"/>
              <a:cs typeface="Arial" pitchFamily="34" charset="0"/>
            </a:endParaRPr>
          </a:p>
        </p:txBody>
      </p:sp>
      <p:sp>
        <p:nvSpPr>
          <p:cNvPr id="25" name="TextBox 24"/>
          <p:cNvSpPr txBox="1"/>
          <p:nvPr/>
        </p:nvSpPr>
        <p:spPr>
          <a:xfrm>
            <a:off x="4519872" y="4357652"/>
            <a:ext cx="1463040" cy="64008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latin typeface="Arial" pitchFamily="34" charset="0"/>
                <a:cs typeface="Arial" pitchFamily="34" charset="0"/>
              </a:rPr>
              <a:t>Models</a:t>
            </a:r>
            <a:endParaRPr lang="en-US" dirty="0">
              <a:latin typeface="Arial" pitchFamily="34" charset="0"/>
              <a:cs typeface="Arial" pitchFamily="34" charset="0"/>
            </a:endParaRPr>
          </a:p>
        </p:txBody>
      </p:sp>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7937" y="4019339"/>
            <a:ext cx="1730882" cy="1008096"/>
          </a:xfrm>
          <a:prstGeom prst="rect">
            <a:avLst/>
          </a:prstGeom>
        </p:spPr>
      </p:pic>
      <p:sp>
        <p:nvSpPr>
          <p:cNvPr id="30" name="TextBox 29"/>
          <p:cNvSpPr txBox="1"/>
          <p:nvPr/>
        </p:nvSpPr>
        <p:spPr bwMode="auto">
          <a:xfrm>
            <a:off x="762955" y="2104952"/>
            <a:ext cx="1865313" cy="461962"/>
          </a:xfrm>
          <a:prstGeom prst="rect">
            <a:avLst/>
          </a:prstGeom>
          <a:solidFill>
            <a:schemeClr val="bg1">
              <a:lumMod val="95000"/>
            </a:schemeClr>
          </a:solidFill>
          <a:ln w="12700">
            <a:solidFill>
              <a:schemeClr val="tx1"/>
            </a:solidFill>
            <a:prstDash val="sysDot"/>
          </a:ln>
        </p:spPr>
        <p:txBody>
          <a:bodyPr wrap="none" anchor="ctr">
            <a:spAutoFit/>
          </a:bodyPr>
          <a:lstStyle/>
          <a:p>
            <a:pPr algn="ctr" fontAlgn="auto">
              <a:spcBef>
                <a:spcPts val="0"/>
              </a:spcBef>
              <a:spcAft>
                <a:spcPts val="0"/>
              </a:spcAft>
              <a:defRPr/>
            </a:pPr>
            <a:r>
              <a:rPr lang="en-US" sz="2400" dirty="0">
                <a:solidFill>
                  <a:prstClr val="black"/>
                </a:solidFill>
                <a:latin typeface="Calibri"/>
                <a:ea typeface="+mn-ea"/>
              </a:rPr>
              <a:t>Collaboration</a:t>
            </a:r>
          </a:p>
        </p:txBody>
      </p:sp>
      <p:pic>
        <p:nvPicPr>
          <p:cNvPr id="31" name="Picture 2" descr="C:\Users\rayi\Dropbox\NSF SSI Hydrology\SI2 Jan 2013 Mtg\1 Pager\pics\people_01.pn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31497" y="1676400"/>
            <a:ext cx="3403332" cy="150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Left-Right Arrow 31"/>
          <p:cNvSpPr/>
          <p:nvPr/>
        </p:nvSpPr>
        <p:spPr>
          <a:xfrm>
            <a:off x="6179939" y="4643372"/>
            <a:ext cx="599229" cy="280212"/>
          </a:xfrm>
          <a:prstGeom prst="lef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39217" y="5751289"/>
            <a:ext cx="6040722" cy="725711"/>
          </a:xfrm>
          <a:prstGeom prst="rect">
            <a:avLst/>
          </a:prstGeom>
        </p:spPr>
        <p:txBody>
          <a:bodyPr wrap="square">
            <a:spAutoFit/>
          </a:bodyPr>
          <a:lstStyle/>
          <a:p>
            <a:pPr>
              <a:lnSpc>
                <a:spcPts val="2400"/>
              </a:lnSpc>
            </a:pPr>
            <a:r>
              <a:rPr lang="en-US" sz="2800" baseline="-25000" dirty="0" err="1" smtClean="0"/>
              <a:t>HydroShare</a:t>
            </a:r>
            <a:r>
              <a:rPr lang="en-US" sz="2800" baseline="-25000" dirty="0" smtClean="0"/>
              <a:t> to support integrated collaborative analysis, modeling and data publication</a:t>
            </a:r>
            <a:endParaRPr lang="en-US" sz="2800" dirty="0"/>
          </a:p>
        </p:txBody>
      </p:sp>
      <p:grpSp>
        <p:nvGrpSpPr>
          <p:cNvPr id="10" name="Group 9"/>
          <p:cNvGrpSpPr/>
          <p:nvPr/>
        </p:nvGrpSpPr>
        <p:grpSpPr>
          <a:xfrm>
            <a:off x="2409814" y="4256455"/>
            <a:ext cx="1798850" cy="786997"/>
            <a:chOff x="2409814" y="4256455"/>
            <a:chExt cx="1798850" cy="786997"/>
          </a:xfrm>
        </p:grpSpPr>
        <p:sp>
          <p:nvSpPr>
            <p:cNvPr id="19" name="TextBox 18"/>
            <p:cNvSpPr txBox="1"/>
            <p:nvPr/>
          </p:nvSpPr>
          <p:spPr>
            <a:xfrm>
              <a:off x="2409814" y="4256455"/>
              <a:ext cx="1798850" cy="78699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r>
                <a:rPr lang="en-US" dirty="0" err="1" smtClean="0">
                  <a:latin typeface="Arial" pitchFamily="34" charset="0"/>
                  <a:cs typeface="Arial" pitchFamily="34" charset="0"/>
                </a:rPr>
                <a:t>HydroServer</a:t>
              </a:r>
              <a:r>
                <a:rPr lang="en-US" dirty="0" smtClean="0">
                  <a:latin typeface="Arial" pitchFamily="34" charset="0"/>
                  <a:cs typeface="Arial" pitchFamily="34" charset="0"/>
                </a:rPr>
                <a:t> (ODM) </a:t>
              </a:r>
              <a:endParaRPr lang="en-US" dirty="0">
                <a:latin typeface="Arial" pitchFamily="34" charset="0"/>
                <a:cs typeface="Arial" pitchFamily="34" charset="0"/>
              </a:endParaRPr>
            </a:p>
          </p:txBody>
        </p:sp>
        <p:sp>
          <p:nvSpPr>
            <p:cNvPr id="5" name="Flowchart: Magnetic Disk 4"/>
            <p:cNvSpPr/>
            <p:nvPr/>
          </p:nvSpPr>
          <p:spPr>
            <a:xfrm>
              <a:off x="3428079" y="4700293"/>
              <a:ext cx="460178" cy="223291"/>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945248" y="5037102"/>
            <a:ext cx="2370340" cy="563960"/>
            <a:chOff x="945248" y="5037102"/>
            <a:chExt cx="2370340" cy="563960"/>
          </a:xfrm>
        </p:grpSpPr>
        <p:sp>
          <p:nvSpPr>
            <p:cNvPr id="21" name="Oval 20"/>
            <p:cNvSpPr/>
            <p:nvPr/>
          </p:nvSpPr>
          <p:spPr>
            <a:xfrm>
              <a:off x="945248" y="5119512"/>
              <a:ext cx="304800" cy="304800"/>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a:t>
              </a:r>
              <a:endParaRPr lang="en-US" dirty="0">
                <a:solidFill>
                  <a:schemeClr val="tx1"/>
                </a:solidFill>
              </a:endParaRPr>
            </a:p>
          </p:txBody>
        </p:sp>
        <p:sp>
          <p:nvSpPr>
            <p:cNvPr id="22" name="Oval 21"/>
            <p:cNvSpPr/>
            <p:nvPr/>
          </p:nvSpPr>
          <p:spPr>
            <a:xfrm>
              <a:off x="2323468" y="5296262"/>
              <a:ext cx="304800" cy="304800"/>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2</a:t>
              </a:r>
              <a:endParaRPr lang="en-US" dirty="0">
                <a:solidFill>
                  <a:schemeClr val="tx1"/>
                </a:solidFill>
              </a:endParaRPr>
            </a:p>
          </p:txBody>
        </p:sp>
        <p:cxnSp>
          <p:nvCxnSpPr>
            <p:cNvPr id="12" name="Curved Connector 11"/>
            <p:cNvCxnSpPr>
              <a:stCxn id="7" idx="2"/>
              <a:endCxn id="19" idx="2"/>
            </p:cNvCxnSpPr>
            <p:nvPr/>
          </p:nvCxnSpPr>
          <p:spPr>
            <a:xfrm rot="16200000" flipH="1">
              <a:off x="2186082" y="3920295"/>
              <a:ext cx="12700" cy="2246313"/>
            </a:xfrm>
            <a:prstGeom prst="curvedConnector3">
              <a:avLst>
                <a:gd name="adj1" fmla="val 180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6632318" y="1423060"/>
            <a:ext cx="2371034" cy="646331"/>
          </a:xfrm>
          <a:prstGeom prst="rect">
            <a:avLst/>
          </a:prstGeom>
          <a:noFill/>
        </p:spPr>
        <p:txBody>
          <a:bodyPr wrap="none" rtlCol="0">
            <a:spAutoFit/>
          </a:bodyPr>
          <a:lstStyle/>
          <a:p>
            <a:pPr marL="342900" indent="-342900">
              <a:buAutoNum type="arabicPeriod"/>
            </a:pPr>
            <a:r>
              <a:rPr lang="en-US" dirty="0" smtClean="0"/>
              <a:t>Observe</a:t>
            </a:r>
          </a:p>
          <a:p>
            <a:pPr marL="342900" indent="-342900">
              <a:buAutoNum type="arabicPeriod"/>
            </a:pPr>
            <a:r>
              <a:rPr lang="en-US" dirty="0" smtClean="0"/>
              <a:t>Publish and Catalog</a:t>
            </a:r>
            <a:endParaRPr lang="en-US" dirty="0"/>
          </a:p>
        </p:txBody>
      </p:sp>
      <p:grpSp>
        <p:nvGrpSpPr>
          <p:cNvPr id="23" name="Group 22"/>
          <p:cNvGrpSpPr/>
          <p:nvPr/>
        </p:nvGrpSpPr>
        <p:grpSpPr>
          <a:xfrm>
            <a:off x="2587701" y="2612525"/>
            <a:ext cx="918846" cy="1643930"/>
            <a:chOff x="2587701" y="2612525"/>
            <a:chExt cx="918846" cy="1643930"/>
          </a:xfrm>
        </p:grpSpPr>
        <p:pic>
          <p:nvPicPr>
            <p:cNvPr id="29" name="Picture 2" descr="I:\DCIM\Camera\2012-09-02 16.28.06.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2796" t="9528" r="11567"/>
            <a:stretch/>
          </p:blipFill>
          <p:spPr bwMode="auto">
            <a:xfrm>
              <a:off x="2587701" y="2612525"/>
              <a:ext cx="918846" cy="824298"/>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Curved Connector 33"/>
            <p:cNvCxnSpPr>
              <a:stCxn id="19" idx="0"/>
              <a:endCxn id="29" idx="2"/>
            </p:cNvCxnSpPr>
            <p:nvPr/>
          </p:nvCxnSpPr>
          <p:spPr>
            <a:xfrm rot="16200000" flipV="1">
              <a:off x="2768366" y="3715581"/>
              <a:ext cx="819632" cy="262115"/>
            </a:xfrm>
            <a:prstGeom prst="curvedConnector3">
              <a:avLst>
                <a:gd name="adj1" fmla="val 4485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2747269" y="3656165"/>
              <a:ext cx="304800" cy="304800"/>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3</a:t>
              </a:r>
              <a:endParaRPr lang="en-US" dirty="0">
                <a:solidFill>
                  <a:schemeClr val="tx1"/>
                </a:solidFill>
              </a:endParaRPr>
            </a:p>
          </p:txBody>
        </p:sp>
      </p:grpSp>
      <p:sp>
        <p:nvSpPr>
          <p:cNvPr id="36" name="TextBox 35"/>
          <p:cNvSpPr txBox="1"/>
          <p:nvPr/>
        </p:nvSpPr>
        <p:spPr>
          <a:xfrm>
            <a:off x="6629950" y="1412603"/>
            <a:ext cx="2373402" cy="1200329"/>
          </a:xfrm>
          <a:prstGeom prst="rect">
            <a:avLst/>
          </a:prstGeom>
          <a:solidFill>
            <a:schemeClr val="bg1"/>
          </a:solidFill>
        </p:spPr>
        <p:txBody>
          <a:bodyPr wrap="square" rIns="365760" rtlCol="0">
            <a:spAutoFit/>
          </a:bodyPr>
          <a:lstStyle/>
          <a:p>
            <a:pPr marL="342900" indent="-342900">
              <a:buFont typeface="+mj-lt"/>
              <a:buAutoNum type="arabicPeriod" startAt="3"/>
            </a:pPr>
            <a:r>
              <a:rPr lang="en-US" dirty="0" smtClean="0"/>
              <a:t>Discover and Analyze/Model (in Desktop or Cloud)</a:t>
            </a:r>
            <a:endParaRPr lang="en-US" dirty="0"/>
          </a:p>
        </p:txBody>
      </p:sp>
      <p:sp>
        <p:nvSpPr>
          <p:cNvPr id="37" name="TextBox 36"/>
          <p:cNvSpPr txBox="1"/>
          <p:nvPr/>
        </p:nvSpPr>
        <p:spPr bwMode="auto">
          <a:xfrm>
            <a:off x="6629951" y="5410200"/>
            <a:ext cx="2331837" cy="707886"/>
          </a:xfrm>
          <a:prstGeom prst="rect">
            <a:avLst/>
          </a:prstGeom>
          <a:solidFill>
            <a:schemeClr val="bg1">
              <a:lumMod val="95000"/>
            </a:schemeClr>
          </a:solidFill>
          <a:ln w="12700">
            <a:solidFill>
              <a:schemeClr val="tx1"/>
            </a:solidFill>
            <a:prstDash val="sysDot"/>
          </a:ln>
        </p:spPr>
        <p:txBody>
          <a:bodyPr wrap="square" anchor="ctr">
            <a:spAutoFit/>
          </a:bodyPr>
          <a:lstStyle/>
          <a:p>
            <a:pPr algn="ctr" fontAlgn="auto">
              <a:spcBef>
                <a:spcPts val="0"/>
              </a:spcBef>
              <a:spcAft>
                <a:spcPts val="0"/>
              </a:spcAft>
              <a:defRPr/>
            </a:pPr>
            <a:r>
              <a:rPr lang="en-US" sz="2000" dirty="0" smtClean="0">
                <a:solidFill>
                  <a:prstClr val="black"/>
                </a:solidFill>
                <a:latin typeface="Calibri"/>
                <a:ea typeface="+mn-ea"/>
              </a:rPr>
              <a:t>Publication, Archival, </a:t>
            </a:r>
            <a:r>
              <a:rPr lang="en-US" sz="2000" dirty="0" err="1" smtClean="0">
                <a:solidFill>
                  <a:prstClr val="black"/>
                </a:solidFill>
                <a:latin typeface="Calibri"/>
                <a:ea typeface="+mn-ea"/>
              </a:rPr>
              <a:t>Curation</a:t>
            </a:r>
            <a:endParaRPr lang="en-US" sz="2000" dirty="0">
              <a:solidFill>
                <a:prstClr val="black"/>
              </a:solidFill>
              <a:latin typeface="Calibri"/>
              <a:ea typeface="+mn-ea"/>
            </a:endParaRPr>
          </a:p>
        </p:txBody>
      </p:sp>
    </p:spTree>
    <p:extLst>
      <p:ext uri="{BB962C8B-B14F-4D97-AF65-F5344CB8AC3E}">
        <p14:creationId xmlns:p14="http://schemas.microsoft.com/office/powerpoint/2010/main" val="392484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13"/>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C:\Users\rayi\Dropbox\NSF SSI Hydrology\SI2 Jan 2013 Mtg\1 Pager\pics\cloud_02.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79939" y="3496270"/>
            <a:ext cx="2996148" cy="2114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C:\Users\rayi\Dropbox\NSF SSI Hydrology\SI2 Jan 2013 Mtg\1 Pager\pics\cloud_02.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02485" y="2833652"/>
            <a:ext cx="4750716"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383415" y="3242116"/>
            <a:ext cx="1352266" cy="1801336"/>
            <a:chOff x="1752600" y="1447800"/>
            <a:chExt cx="1352266" cy="1801336"/>
          </a:xfrm>
        </p:grpSpPr>
        <p:sp>
          <p:nvSpPr>
            <p:cNvPr id="7" name="TextBox 6"/>
            <p:cNvSpPr txBox="1"/>
            <p:nvPr/>
          </p:nvSpPr>
          <p:spPr>
            <a:xfrm>
              <a:off x="1769301" y="2514599"/>
              <a:ext cx="1325619" cy="734537"/>
            </a:xfrm>
            <a:prstGeom prst="rect">
              <a:avLst/>
            </a:prstGeom>
            <a:solidFill>
              <a:schemeClr val="bg1"/>
            </a:solidFill>
            <a:ln w="19050">
              <a:solidFill>
                <a:schemeClr val="tx1"/>
              </a:solidFill>
            </a:ln>
            <a:effectLst/>
          </p:spPr>
          <p:txBody>
            <a:bodyPr wrap="square" rtlCol="0" anchor="ctr" anchorCtr="0">
              <a:noAutofit/>
            </a:bodyPr>
            <a:lstStyle/>
            <a:p>
              <a:pPr algn="ctr"/>
              <a:r>
                <a:rPr lang="en-US" sz="1600" dirty="0" smtClean="0">
                  <a:latin typeface="Arial" pitchFamily="34" charset="0"/>
                  <a:cs typeface="Arial" pitchFamily="34" charset="0"/>
                </a:rPr>
                <a:t>Observers and instruments</a:t>
              </a:r>
              <a:endParaRPr lang="en-US" sz="1600" dirty="0">
                <a:latin typeface="Arial" pitchFamily="34" charset="0"/>
                <a:cs typeface="Arial" pitchFamily="34" charset="0"/>
              </a:endParaRPr>
            </a:p>
          </p:txBody>
        </p:sp>
        <p:pic>
          <p:nvPicPr>
            <p:cNvPr id="8" name="Picture 7" descr="R.M. Young Wind Sentry Set">
              <a:hlinkClick r:id="rId3"/>
            </p:cNvPr>
            <p:cNvPicPr>
              <a:picLocks noChangeAspect="1" noChangeArrowheads="1"/>
            </p:cNvPicPr>
            <p:nvPr/>
          </p:nvPicPr>
          <p:blipFill>
            <a:blip r:embed="rId4" cstate="print"/>
            <a:srcRect/>
            <a:stretch>
              <a:fillRect/>
            </a:stretch>
          </p:blipFill>
          <p:spPr bwMode="auto">
            <a:xfrm>
              <a:off x="1752600" y="1752600"/>
              <a:ext cx="497624" cy="685800"/>
            </a:xfrm>
            <a:prstGeom prst="rect">
              <a:avLst/>
            </a:prstGeom>
            <a:noFill/>
            <a:ln w="9525">
              <a:noFill/>
              <a:miter lim="800000"/>
              <a:headEnd/>
              <a:tailEnd/>
            </a:ln>
          </p:spPr>
        </p:pic>
        <p:pic>
          <p:nvPicPr>
            <p:cNvPr id="9"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133600" y="1447800"/>
              <a:ext cx="971266" cy="1066800"/>
            </a:xfrm>
            <a:prstGeom prst="rect">
              <a:avLst/>
            </a:prstGeom>
            <a:noFill/>
            <a:ln w="9525">
              <a:noFill/>
              <a:miter lim="800000"/>
              <a:headEnd/>
              <a:tailEnd/>
            </a:ln>
          </p:spPr>
        </p:pic>
      </p:grpSp>
      <p:sp>
        <p:nvSpPr>
          <p:cNvPr id="16" name="TextBox 15"/>
          <p:cNvSpPr txBox="1"/>
          <p:nvPr/>
        </p:nvSpPr>
        <p:spPr>
          <a:xfrm>
            <a:off x="2425217" y="4357652"/>
            <a:ext cx="1463040" cy="64008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latin typeface="Arial" pitchFamily="34" charset="0"/>
                <a:cs typeface="Arial" pitchFamily="34" charset="0"/>
              </a:rPr>
              <a:t>Data</a:t>
            </a:r>
            <a:endParaRPr lang="en-US" dirty="0">
              <a:latin typeface="Arial" pitchFamily="34" charset="0"/>
              <a:cs typeface="Arial" pitchFamily="34" charset="0"/>
            </a:endParaRPr>
          </a:p>
        </p:txBody>
      </p:sp>
      <p:cxnSp>
        <p:nvCxnSpPr>
          <p:cNvPr id="18" name="Straight Arrow Connector 17"/>
          <p:cNvCxnSpPr>
            <a:stCxn id="16" idx="1"/>
            <a:endCxn id="7" idx="3"/>
          </p:cNvCxnSpPr>
          <p:nvPr/>
        </p:nvCxnSpPr>
        <p:spPr>
          <a:xfrm flipH="1" flipV="1">
            <a:off x="1725735" y="4676184"/>
            <a:ext cx="699482" cy="1508"/>
          </a:xfrm>
          <a:prstGeom prst="straightConnector1">
            <a:avLst/>
          </a:prstGeom>
          <a:ln w="12700">
            <a:solidFill>
              <a:schemeClr val="tx1"/>
            </a:solidFill>
            <a:headEnd type="arrow" w="lg" len="lg"/>
            <a:tailEnd type="none" w="lg" len="lg"/>
          </a:ln>
          <a:effectLst/>
          <a:scene3d>
            <a:camera prst="orthographicFront"/>
            <a:lightRig rig="threePt" dir="t"/>
          </a:scene3d>
          <a:sp3d prstMaterial="metal"/>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472544" y="3471944"/>
            <a:ext cx="1463040" cy="64008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latin typeface="Arial" pitchFamily="34" charset="0"/>
                <a:cs typeface="Arial" pitchFamily="34" charset="0"/>
              </a:rPr>
              <a:t>Analysis</a:t>
            </a:r>
            <a:endParaRPr lang="en-US" dirty="0">
              <a:latin typeface="Arial" pitchFamily="34" charset="0"/>
              <a:cs typeface="Arial" pitchFamily="34" charset="0"/>
            </a:endParaRPr>
          </a:p>
        </p:txBody>
      </p:sp>
      <p:sp>
        <p:nvSpPr>
          <p:cNvPr id="25" name="TextBox 24"/>
          <p:cNvSpPr txBox="1"/>
          <p:nvPr/>
        </p:nvSpPr>
        <p:spPr>
          <a:xfrm>
            <a:off x="4519872" y="4357652"/>
            <a:ext cx="1463040" cy="64008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latin typeface="Arial" pitchFamily="34" charset="0"/>
                <a:cs typeface="Arial" pitchFamily="34" charset="0"/>
              </a:rPr>
              <a:t>Models</a:t>
            </a:r>
            <a:endParaRPr lang="en-US" dirty="0">
              <a:latin typeface="Arial" pitchFamily="34" charset="0"/>
              <a:cs typeface="Arial" pitchFamily="34" charset="0"/>
            </a:endParaRPr>
          </a:p>
        </p:txBody>
      </p:sp>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7937" y="4019339"/>
            <a:ext cx="1730882" cy="1008096"/>
          </a:xfrm>
          <a:prstGeom prst="rect">
            <a:avLst/>
          </a:prstGeom>
        </p:spPr>
      </p:pic>
      <p:sp>
        <p:nvSpPr>
          <p:cNvPr id="30" name="TextBox 29"/>
          <p:cNvSpPr txBox="1"/>
          <p:nvPr/>
        </p:nvSpPr>
        <p:spPr bwMode="auto">
          <a:xfrm>
            <a:off x="762955" y="2104952"/>
            <a:ext cx="1865313" cy="461962"/>
          </a:xfrm>
          <a:prstGeom prst="rect">
            <a:avLst/>
          </a:prstGeom>
          <a:solidFill>
            <a:schemeClr val="bg1">
              <a:lumMod val="95000"/>
            </a:schemeClr>
          </a:solidFill>
          <a:ln w="12700">
            <a:solidFill>
              <a:schemeClr val="tx1"/>
            </a:solidFill>
            <a:prstDash val="sysDot"/>
          </a:ln>
        </p:spPr>
        <p:txBody>
          <a:bodyPr wrap="none" anchor="ctr">
            <a:spAutoFit/>
          </a:bodyPr>
          <a:lstStyle/>
          <a:p>
            <a:pPr algn="ctr" fontAlgn="auto">
              <a:spcBef>
                <a:spcPts val="0"/>
              </a:spcBef>
              <a:spcAft>
                <a:spcPts val="0"/>
              </a:spcAft>
              <a:defRPr/>
            </a:pPr>
            <a:r>
              <a:rPr lang="en-US" sz="2400" dirty="0">
                <a:solidFill>
                  <a:prstClr val="black"/>
                </a:solidFill>
                <a:latin typeface="Calibri"/>
                <a:ea typeface="+mn-ea"/>
              </a:rPr>
              <a:t>Collaboration</a:t>
            </a:r>
          </a:p>
        </p:txBody>
      </p:sp>
      <p:pic>
        <p:nvPicPr>
          <p:cNvPr id="31" name="Picture 2" descr="C:\Users\rayi\Dropbox\NSF SSI Hydrology\SI2 Jan 2013 Mtg\1 Pager\pics\people_01.pn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31497" y="1676400"/>
            <a:ext cx="3403332" cy="150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Left-Right Arrow 31"/>
          <p:cNvSpPr/>
          <p:nvPr/>
        </p:nvSpPr>
        <p:spPr>
          <a:xfrm>
            <a:off x="6179939" y="4643372"/>
            <a:ext cx="599229" cy="280212"/>
          </a:xfrm>
          <a:prstGeom prst="lef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39217" y="5751289"/>
            <a:ext cx="6040722" cy="725711"/>
          </a:xfrm>
          <a:prstGeom prst="rect">
            <a:avLst/>
          </a:prstGeom>
        </p:spPr>
        <p:txBody>
          <a:bodyPr wrap="square">
            <a:spAutoFit/>
          </a:bodyPr>
          <a:lstStyle/>
          <a:p>
            <a:pPr>
              <a:lnSpc>
                <a:spcPts val="2400"/>
              </a:lnSpc>
            </a:pPr>
            <a:r>
              <a:rPr lang="en-US" sz="2800" baseline="-25000" dirty="0" err="1" smtClean="0"/>
              <a:t>HydroShare</a:t>
            </a:r>
            <a:r>
              <a:rPr lang="en-US" sz="2800" baseline="-25000" dirty="0" smtClean="0"/>
              <a:t> to support integrated collaborative analysis, modeling and data publication</a:t>
            </a:r>
            <a:endParaRPr lang="en-US" sz="2800" dirty="0"/>
          </a:p>
        </p:txBody>
      </p:sp>
      <p:sp>
        <p:nvSpPr>
          <p:cNvPr id="36" name="TextBox 35"/>
          <p:cNvSpPr txBox="1"/>
          <p:nvPr/>
        </p:nvSpPr>
        <p:spPr>
          <a:xfrm>
            <a:off x="6629951" y="1412603"/>
            <a:ext cx="2373401" cy="646331"/>
          </a:xfrm>
          <a:prstGeom prst="rect">
            <a:avLst/>
          </a:prstGeom>
          <a:solidFill>
            <a:schemeClr val="bg1"/>
          </a:solidFill>
        </p:spPr>
        <p:txBody>
          <a:bodyPr wrap="square" rtlCol="0">
            <a:spAutoFit/>
          </a:bodyPr>
          <a:lstStyle/>
          <a:p>
            <a:pPr marL="342900" indent="-342900">
              <a:buFont typeface="+mj-lt"/>
              <a:buAutoNum type="arabicPeriod" startAt="4"/>
            </a:pPr>
            <a:r>
              <a:rPr lang="en-US" dirty="0" smtClean="0"/>
              <a:t>Share the results (Data and Models)</a:t>
            </a:r>
            <a:endParaRPr lang="en-US" dirty="0"/>
          </a:p>
        </p:txBody>
      </p:sp>
      <p:grpSp>
        <p:nvGrpSpPr>
          <p:cNvPr id="37" name="Group 36"/>
          <p:cNvGrpSpPr/>
          <p:nvPr/>
        </p:nvGrpSpPr>
        <p:grpSpPr>
          <a:xfrm>
            <a:off x="2404952" y="4301198"/>
            <a:ext cx="1798850" cy="786997"/>
            <a:chOff x="2409814" y="4256455"/>
            <a:chExt cx="1798850" cy="786997"/>
          </a:xfrm>
        </p:grpSpPr>
        <p:sp>
          <p:nvSpPr>
            <p:cNvPr id="38" name="TextBox 37"/>
            <p:cNvSpPr txBox="1"/>
            <p:nvPr/>
          </p:nvSpPr>
          <p:spPr>
            <a:xfrm>
              <a:off x="2409814" y="4256455"/>
              <a:ext cx="1798850" cy="78699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nSpc>
                  <a:spcPts val="2000"/>
                </a:lnSpc>
              </a:pPr>
              <a:r>
                <a:rPr lang="en-US" dirty="0" err="1" smtClean="0">
                  <a:latin typeface="Arial" pitchFamily="34" charset="0"/>
                  <a:cs typeface="Arial" pitchFamily="34" charset="0"/>
                </a:rPr>
                <a:t>HydroShare</a:t>
              </a:r>
              <a:r>
                <a:rPr lang="en-US" dirty="0" smtClean="0">
                  <a:latin typeface="Arial" pitchFamily="34" charset="0"/>
                  <a:cs typeface="Arial" pitchFamily="34" charset="0"/>
                </a:rPr>
                <a:t> resource</a:t>
              </a:r>
            </a:p>
            <a:p>
              <a:pPr>
                <a:lnSpc>
                  <a:spcPts val="2000"/>
                </a:lnSpc>
              </a:pPr>
              <a:r>
                <a:rPr lang="en-US" dirty="0" smtClean="0">
                  <a:latin typeface="Arial" pitchFamily="34" charset="0"/>
                  <a:cs typeface="Arial" pitchFamily="34" charset="0"/>
                </a:rPr>
                <a:t>store</a:t>
              </a:r>
              <a:endParaRPr lang="en-US" dirty="0">
                <a:latin typeface="Arial" pitchFamily="34" charset="0"/>
                <a:cs typeface="Arial" pitchFamily="34" charset="0"/>
              </a:endParaRPr>
            </a:p>
          </p:txBody>
        </p:sp>
        <p:sp>
          <p:nvSpPr>
            <p:cNvPr id="39" name="Flowchart: Magnetic Disk 38"/>
            <p:cNvSpPr/>
            <p:nvPr/>
          </p:nvSpPr>
          <p:spPr>
            <a:xfrm>
              <a:off x="3428079" y="4700293"/>
              <a:ext cx="460178" cy="223291"/>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2744867" y="3436823"/>
            <a:ext cx="559511" cy="864375"/>
            <a:chOff x="2744867" y="3436823"/>
            <a:chExt cx="559511" cy="864375"/>
          </a:xfrm>
        </p:grpSpPr>
        <p:cxnSp>
          <p:nvCxnSpPr>
            <p:cNvPr id="40" name="Curved Connector 39"/>
            <p:cNvCxnSpPr>
              <a:stCxn id="38" idx="0"/>
              <a:endCxn id="42" idx="2"/>
            </p:cNvCxnSpPr>
            <p:nvPr/>
          </p:nvCxnSpPr>
          <p:spPr>
            <a:xfrm rot="16200000" flipV="1">
              <a:off x="2743564" y="3740384"/>
              <a:ext cx="864375" cy="257253"/>
            </a:xfrm>
            <a:prstGeom prst="curvedConnector3">
              <a:avLst>
                <a:gd name="adj1" fmla="val 50000"/>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Oval 40"/>
            <p:cNvSpPr/>
            <p:nvPr/>
          </p:nvSpPr>
          <p:spPr>
            <a:xfrm>
              <a:off x="2744867" y="3652845"/>
              <a:ext cx="304800" cy="304800"/>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4</a:t>
              </a:r>
              <a:endParaRPr lang="en-US" dirty="0">
                <a:solidFill>
                  <a:schemeClr val="tx1"/>
                </a:solidFill>
              </a:endParaRPr>
            </a:p>
          </p:txBody>
        </p:sp>
      </p:grpSp>
      <p:pic>
        <p:nvPicPr>
          <p:cNvPr id="42" name="Picture 2" descr="I:\DCIM\Camera\2012-09-02 16.28.06.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2796" t="9528" r="11567"/>
          <a:stretch/>
        </p:blipFill>
        <p:spPr bwMode="auto">
          <a:xfrm>
            <a:off x="2587701" y="2612525"/>
            <a:ext cx="918846" cy="824298"/>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bwMode="auto">
          <a:xfrm>
            <a:off x="6629951" y="5410200"/>
            <a:ext cx="2331837" cy="707886"/>
          </a:xfrm>
          <a:prstGeom prst="rect">
            <a:avLst/>
          </a:prstGeom>
          <a:solidFill>
            <a:schemeClr val="bg1">
              <a:lumMod val="95000"/>
            </a:schemeClr>
          </a:solidFill>
          <a:ln w="12700">
            <a:solidFill>
              <a:schemeClr val="tx1"/>
            </a:solidFill>
            <a:prstDash val="sysDot"/>
          </a:ln>
        </p:spPr>
        <p:txBody>
          <a:bodyPr wrap="square" anchor="ctr">
            <a:spAutoFit/>
          </a:bodyPr>
          <a:lstStyle/>
          <a:p>
            <a:pPr algn="ctr" fontAlgn="auto">
              <a:spcBef>
                <a:spcPts val="0"/>
              </a:spcBef>
              <a:spcAft>
                <a:spcPts val="0"/>
              </a:spcAft>
              <a:defRPr/>
            </a:pPr>
            <a:r>
              <a:rPr lang="en-US" sz="2000" dirty="0" smtClean="0">
                <a:solidFill>
                  <a:prstClr val="black"/>
                </a:solidFill>
                <a:latin typeface="Calibri"/>
                <a:ea typeface="+mn-ea"/>
              </a:rPr>
              <a:t>Publication, Archival, </a:t>
            </a:r>
            <a:r>
              <a:rPr lang="en-US" sz="2000" dirty="0" err="1" smtClean="0">
                <a:solidFill>
                  <a:prstClr val="black"/>
                </a:solidFill>
                <a:latin typeface="Calibri"/>
                <a:ea typeface="+mn-ea"/>
              </a:rPr>
              <a:t>Curation</a:t>
            </a:r>
            <a:endParaRPr lang="en-US" sz="2000" dirty="0">
              <a:solidFill>
                <a:prstClr val="black"/>
              </a:solidFill>
              <a:latin typeface="Calibri"/>
              <a:ea typeface="+mn-ea"/>
            </a:endParaRPr>
          </a:p>
        </p:txBody>
      </p:sp>
      <p:sp>
        <p:nvSpPr>
          <p:cNvPr id="33" name="Title 1"/>
          <p:cNvSpPr txBox="1">
            <a:spLocks/>
          </p:cNvSpPr>
          <p:nvPr/>
        </p:nvSpPr>
        <p:spPr>
          <a:xfrm>
            <a:off x="598516" y="0"/>
            <a:ext cx="8535368"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800" baseline="-25000" smtClean="0"/>
              <a:t>Imagine the Possibilities…</a:t>
            </a:r>
            <a:endParaRPr lang="en-US" sz="4800" baseline="-25000" dirty="0"/>
          </a:p>
        </p:txBody>
      </p:sp>
    </p:spTree>
    <p:extLst>
      <p:ext uri="{BB962C8B-B14F-4D97-AF65-F5344CB8AC3E}">
        <p14:creationId xmlns:p14="http://schemas.microsoft.com/office/powerpoint/2010/main" val="36176349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C:\Users\rayi\Dropbox\NSF SSI Hydrology\SI2 Jan 2013 Mtg\1 Pager\pics\cloud_02.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79939" y="3496270"/>
            <a:ext cx="2996148" cy="2114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C:\Users\rayi\Dropbox\NSF SSI Hydrology\SI2 Jan 2013 Mtg\1 Pager\pics\cloud_02.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02485" y="2833652"/>
            <a:ext cx="4750716"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383415" y="3242116"/>
            <a:ext cx="1352266" cy="1801336"/>
            <a:chOff x="1752600" y="1447800"/>
            <a:chExt cx="1352266" cy="1801336"/>
          </a:xfrm>
        </p:grpSpPr>
        <p:sp>
          <p:nvSpPr>
            <p:cNvPr id="7" name="TextBox 6"/>
            <p:cNvSpPr txBox="1"/>
            <p:nvPr/>
          </p:nvSpPr>
          <p:spPr>
            <a:xfrm>
              <a:off x="1769301" y="2514599"/>
              <a:ext cx="1325619" cy="734537"/>
            </a:xfrm>
            <a:prstGeom prst="rect">
              <a:avLst/>
            </a:prstGeom>
            <a:solidFill>
              <a:schemeClr val="bg1"/>
            </a:solidFill>
            <a:ln w="19050">
              <a:solidFill>
                <a:schemeClr val="tx1"/>
              </a:solidFill>
            </a:ln>
            <a:effectLst/>
          </p:spPr>
          <p:txBody>
            <a:bodyPr wrap="square" rtlCol="0" anchor="ctr" anchorCtr="0">
              <a:noAutofit/>
            </a:bodyPr>
            <a:lstStyle/>
            <a:p>
              <a:pPr algn="ctr"/>
              <a:r>
                <a:rPr lang="en-US" sz="1600" dirty="0" smtClean="0">
                  <a:latin typeface="Arial" pitchFamily="34" charset="0"/>
                  <a:cs typeface="Arial" pitchFamily="34" charset="0"/>
                </a:rPr>
                <a:t>Observers and instruments</a:t>
              </a:r>
              <a:endParaRPr lang="en-US" sz="1600" dirty="0">
                <a:latin typeface="Arial" pitchFamily="34" charset="0"/>
                <a:cs typeface="Arial" pitchFamily="34" charset="0"/>
              </a:endParaRPr>
            </a:p>
          </p:txBody>
        </p:sp>
        <p:pic>
          <p:nvPicPr>
            <p:cNvPr id="8" name="Picture 7" descr="R.M. Young Wind Sentry Set">
              <a:hlinkClick r:id="rId3"/>
            </p:cNvPr>
            <p:cNvPicPr>
              <a:picLocks noChangeAspect="1" noChangeArrowheads="1"/>
            </p:cNvPicPr>
            <p:nvPr/>
          </p:nvPicPr>
          <p:blipFill>
            <a:blip r:embed="rId4" cstate="print"/>
            <a:srcRect/>
            <a:stretch>
              <a:fillRect/>
            </a:stretch>
          </p:blipFill>
          <p:spPr bwMode="auto">
            <a:xfrm>
              <a:off x="1752600" y="1752600"/>
              <a:ext cx="497624" cy="685800"/>
            </a:xfrm>
            <a:prstGeom prst="rect">
              <a:avLst/>
            </a:prstGeom>
            <a:noFill/>
            <a:ln w="9525">
              <a:noFill/>
              <a:miter lim="800000"/>
              <a:headEnd/>
              <a:tailEnd/>
            </a:ln>
          </p:spPr>
        </p:pic>
        <p:pic>
          <p:nvPicPr>
            <p:cNvPr id="9"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133600" y="1447800"/>
              <a:ext cx="971266" cy="1066800"/>
            </a:xfrm>
            <a:prstGeom prst="rect">
              <a:avLst/>
            </a:prstGeom>
            <a:noFill/>
            <a:ln w="9525">
              <a:noFill/>
              <a:miter lim="800000"/>
              <a:headEnd/>
              <a:tailEnd/>
            </a:ln>
          </p:spPr>
        </p:pic>
      </p:grpSp>
      <p:sp>
        <p:nvSpPr>
          <p:cNvPr id="16" name="TextBox 15"/>
          <p:cNvSpPr txBox="1"/>
          <p:nvPr/>
        </p:nvSpPr>
        <p:spPr>
          <a:xfrm>
            <a:off x="2425217" y="4357652"/>
            <a:ext cx="1463040" cy="64008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latin typeface="Arial" pitchFamily="34" charset="0"/>
                <a:cs typeface="Arial" pitchFamily="34" charset="0"/>
              </a:rPr>
              <a:t>Data</a:t>
            </a:r>
            <a:endParaRPr lang="en-US" dirty="0">
              <a:latin typeface="Arial" pitchFamily="34" charset="0"/>
              <a:cs typeface="Arial" pitchFamily="34" charset="0"/>
            </a:endParaRPr>
          </a:p>
        </p:txBody>
      </p:sp>
      <p:cxnSp>
        <p:nvCxnSpPr>
          <p:cNvPr id="18" name="Straight Arrow Connector 17"/>
          <p:cNvCxnSpPr>
            <a:stCxn id="16" idx="1"/>
            <a:endCxn id="7" idx="3"/>
          </p:cNvCxnSpPr>
          <p:nvPr/>
        </p:nvCxnSpPr>
        <p:spPr>
          <a:xfrm flipH="1" flipV="1">
            <a:off x="1725735" y="4676184"/>
            <a:ext cx="699482" cy="1508"/>
          </a:xfrm>
          <a:prstGeom prst="straightConnector1">
            <a:avLst/>
          </a:prstGeom>
          <a:ln w="12700">
            <a:solidFill>
              <a:schemeClr val="tx1"/>
            </a:solidFill>
            <a:headEnd type="arrow" w="lg" len="lg"/>
            <a:tailEnd type="none" w="lg" len="lg"/>
          </a:ln>
          <a:effectLst/>
          <a:scene3d>
            <a:camera prst="orthographicFront"/>
            <a:lightRig rig="threePt" dir="t"/>
          </a:scene3d>
          <a:sp3d prstMaterial="metal"/>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472544" y="3471944"/>
            <a:ext cx="1463040" cy="64008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latin typeface="Arial" pitchFamily="34" charset="0"/>
                <a:cs typeface="Arial" pitchFamily="34" charset="0"/>
              </a:rPr>
              <a:t>Analysis</a:t>
            </a:r>
            <a:endParaRPr lang="en-US" dirty="0">
              <a:latin typeface="Arial" pitchFamily="34" charset="0"/>
              <a:cs typeface="Arial" pitchFamily="34" charset="0"/>
            </a:endParaRPr>
          </a:p>
        </p:txBody>
      </p:sp>
      <p:sp>
        <p:nvSpPr>
          <p:cNvPr id="25" name="TextBox 24"/>
          <p:cNvSpPr txBox="1"/>
          <p:nvPr/>
        </p:nvSpPr>
        <p:spPr>
          <a:xfrm>
            <a:off x="4519872" y="4357652"/>
            <a:ext cx="1463040" cy="64008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latin typeface="Arial" pitchFamily="34" charset="0"/>
                <a:cs typeface="Arial" pitchFamily="34" charset="0"/>
              </a:rPr>
              <a:t>Models</a:t>
            </a:r>
            <a:endParaRPr lang="en-US" dirty="0">
              <a:latin typeface="Arial" pitchFamily="34" charset="0"/>
              <a:cs typeface="Arial" pitchFamily="34" charset="0"/>
            </a:endParaRPr>
          </a:p>
        </p:txBody>
      </p:sp>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7937" y="4019339"/>
            <a:ext cx="1730882" cy="1008096"/>
          </a:xfrm>
          <a:prstGeom prst="rect">
            <a:avLst/>
          </a:prstGeom>
        </p:spPr>
      </p:pic>
      <p:sp>
        <p:nvSpPr>
          <p:cNvPr id="30" name="TextBox 29"/>
          <p:cNvSpPr txBox="1"/>
          <p:nvPr/>
        </p:nvSpPr>
        <p:spPr bwMode="auto">
          <a:xfrm>
            <a:off x="762955" y="2104952"/>
            <a:ext cx="1865313" cy="461962"/>
          </a:xfrm>
          <a:prstGeom prst="rect">
            <a:avLst/>
          </a:prstGeom>
          <a:solidFill>
            <a:schemeClr val="bg1">
              <a:lumMod val="95000"/>
            </a:schemeClr>
          </a:solidFill>
          <a:ln w="12700">
            <a:solidFill>
              <a:schemeClr val="tx1"/>
            </a:solidFill>
            <a:prstDash val="sysDot"/>
          </a:ln>
        </p:spPr>
        <p:txBody>
          <a:bodyPr wrap="none" anchor="ctr">
            <a:spAutoFit/>
          </a:bodyPr>
          <a:lstStyle/>
          <a:p>
            <a:pPr algn="ctr" fontAlgn="auto">
              <a:spcBef>
                <a:spcPts val="0"/>
              </a:spcBef>
              <a:spcAft>
                <a:spcPts val="0"/>
              </a:spcAft>
              <a:defRPr/>
            </a:pPr>
            <a:r>
              <a:rPr lang="en-US" sz="2400" dirty="0">
                <a:solidFill>
                  <a:prstClr val="black"/>
                </a:solidFill>
                <a:latin typeface="Calibri"/>
                <a:ea typeface="+mn-ea"/>
              </a:rPr>
              <a:t>Collaboration</a:t>
            </a:r>
          </a:p>
        </p:txBody>
      </p:sp>
      <p:pic>
        <p:nvPicPr>
          <p:cNvPr id="31" name="Picture 2" descr="C:\Users\rayi\Dropbox\NSF SSI Hydrology\SI2 Jan 2013 Mtg\1 Pager\pics\people_01.pn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31497" y="1676400"/>
            <a:ext cx="3403332" cy="150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Left-Right Arrow 31"/>
          <p:cNvSpPr/>
          <p:nvPr/>
        </p:nvSpPr>
        <p:spPr>
          <a:xfrm>
            <a:off x="6179939" y="4643372"/>
            <a:ext cx="599229" cy="280212"/>
          </a:xfrm>
          <a:prstGeom prst="lef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39217" y="5751289"/>
            <a:ext cx="6040722" cy="725711"/>
          </a:xfrm>
          <a:prstGeom prst="rect">
            <a:avLst/>
          </a:prstGeom>
        </p:spPr>
        <p:txBody>
          <a:bodyPr wrap="square">
            <a:spAutoFit/>
          </a:bodyPr>
          <a:lstStyle/>
          <a:p>
            <a:pPr>
              <a:lnSpc>
                <a:spcPts val="2400"/>
              </a:lnSpc>
            </a:pPr>
            <a:r>
              <a:rPr lang="en-US" sz="2800" baseline="-25000" dirty="0" err="1" smtClean="0"/>
              <a:t>HydroShare</a:t>
            </a:r>
            <a:r>
              <a:rPr lang="en-US" sz="2800" baseline="-25000" dirty="0" smtClean="0"/>
              <a:t> to support integrated collaborative analysis, modeling and data publication</a:t>
            </a:r>
            <a:endParaRPr lang="en-US" sz="2800" dirty="0"/>
          </a:p>
        </p:txBody>
      </p:sp>
      <p:sp>
        <p:nvSpPr>
          <p:cNvPr id="36" name="TextBox 35"/>
          <p:cNvSpPr txBox="1"/>
          <p:nvPr/>
        </p:nvSpPr>
        <p:spPr>
          <a:xfrm>
            <a:off x="6629951" y="1412603"/>
            <a:ext cx="2373401" cy="1477328"/>
          </a:xfrm>
          <a:prstGeom prst="rect">
            <a:avLst/>
          </a:prstGeom>
          <a:solidFill>
            <a:schemeClr val="bg1"/>
          </a:solidFill>
        </p:spPr>
        <p:txBody>
          <a:bodyPr wrap="square" rtlCol="0">
            <a:spAutoFit/>
          </a:bodyPr>
          <a:lstStyle/>
          <a:p>
            <a:pPr marL="342900" indent="-342900">
              <a:buFont typeface="+mj-lt"/>
              <a:buAutoNum type="arabicPeriod" startAt="5"/>
            </a:pPr>
            <a:r>
              <a:rPr lang="en-US" dirty="0" smtClean="0"/>
              <a:t>Group Collaboration using HydroShare</a:t>
            </a:r>
          </a:p>
          <a:p>
            <a:pPr marL="342900" indent="-342900">
              <a:buFont typeface="+mj-lt"/>
              <a:buAutoNum type="arabicPeriod" startAt="5"/>
            </a:pPr>
            <a:r>
              <a:rPr lang="en-US" dirty="0" smtClean="0"/>
              <a:t>Preparation of a paper</a:t>
            </a:r>
          </a:p>
        </p:txBody>
      </p:sp>
      <p:cxnSp>
        <p:nvCxnSpPr>
          <p:cNvPr id="40" name="Curved Connector 39"/>
          <p:cNvCxnSpPr>
            <a:stCxn id="24" idx="0"/>
            <a:endCxn id="42" idx="2"/>
          </p:cNvCxnSpPr>
          <p:nvPr/>
        </p:nvCxnSpPr>
        <p:spPr>
          <a:xfrm rot="16200000" flipV="1">
            <a:off x="3450497" y="2718376"/>
            <a:ext cx="301252" cy="1205883"/>
          </a:xfrm>
          <a:prstGeom prst="curvedConnector3">
            <a:avLst>
              <a:gd name="adj1" fmla="val 50000"/>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 name="Oval 40"/>
          <p:cNvSpPr/>
          <p:nvPr/>
        </p:nvSpPr>
        <p:spPr>
          <a:xfrm>
            <a:off x="3563521" y="2962787"/>
            <a:ext cx="304800" cy="304800"/>
          </a:xfrm>
          <a:prstGeom prst="ellipse">
            <a:avLst/>
          </a:prstGeom>
          <a:solidFill>
            <a:schemeClr val="tx2">
              <a:lumMod val="20000"/>
              <a:lumOff val="80000"/>
            </a:schemeClr>
          </a:solidFill>
          <a:ln>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5</a:t>
            </a:r>
            <a:endParaRPr lang="en-US" dirty="0">
              <a:solidFill>
                <a:schemeClr val="tx1"/>
              </a:solidFill>
            </a:endParaRPr>
          </a:p>
        </p:txBody>
      </p:sp>
      <p:pic>
        <p:nvPicPr>
          <p:cNvPr id="42" name="Picture 2" descr="I:\DCIM\Camera\2012-09-02 16.28.06.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2796" t="9528" r="11567"/>
          <a:stretch/>
        </p:blipFill>
        <p:spPr bwMode="auto">
          <a:xfrm>
            <a:off x="2680940" y="2601497"/>
            <a:ext cx="634482" cy="5691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I:\DCIM\Camera\2012-09-02 16.28.06.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2796" t="9528" r="11567"/>
          <a:stretch/>
        </p:blipFill>
        <p:spPr bwMode="auto">
          <a:xfrm>
            <a:off x="3932460" y="2599272"/>
            <a:ext cx="634482" cy="56919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I:\DCIM\Camera\2012-09-02 16.28.06.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2796" t="9528" r="11567"/>
          <a:stretch/>
        </p:blipFill>
        <p:spPr bwMode="auto">
          <a:xfrm>
            <a:off x="5196090" y="2599271"/>
            <a:ext cx="634482" cy="569195"/>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Curved Connector 34"/>
          <p:cNvCxnSpPr>
            <a:endCxn id="29" idx="2"/>
          </p:cNvCxnSpPr>
          <p:nvPr/>
        </p:nvCxnSpPr>
        <p:spPr>
          <a:xfrm rot="5400000" flipH="1" flipV="1">
            <a:off x="4079385" y="3278143"/>
            <a:ext cx="279991" cy="60641"/>
          </a:xfrm>
          <a:prstGeom prst="curvedConnector3">
            <a:avLst>
              <a:gd name="adj1" fmla="val 50000"/>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Curved Connector 42"/>
          <p:cNvCxnSpPr>
            <a:stCxn id="24" idx="0"/>
            <a:endCxn id="34" idx="2"/>
          </p:cNvCxnSpPr>
          <p:nvPr/>
        </p:nvCxnSpPr>
        <p:spPr>
          <a:xfrm rot="5400000" flipH="1" flipV="1">
            <a:off x="4706958" y="2665572"/>
            <a:ext cx="303478" cy="1309267"/>
          </a:xfrm>
          <a:prstGeom prst="curvedConnector3">
            <a:avLst>
              <a:gd name="adj1" fmla="val 50000"/>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5360931" y="3639000"/>
            <a:ext cx="304800" cy="304800"/>
          </a:xfrm>
          <a:prstGeom prst="ellipse">
            <a:avLst/>
          </a:prstGeom>
          <a:solidFill>
            <a:schemeClr val="tx2">
              <a:lumMod val="20000"/>
              <a:lumOff val="80000"/>
            </a:schemeClr>
          </a:solidFill>
          <a:ln>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6</a:t>
            </a:r>
            <a:endParaRPr lang="en-US" dirty="0">
              <a:solidFill>
                <a:schemeClr val="tx1"/>
              </a:solidFill>
            </a:endParaRPr>
          </a:p>
        </p:txBody>
      </p:sp>
      <p:grpSp>
        <p:nvGrpSpPr>
          <p:cNvPr id="22" name="Group 21"/>
          <p:cNvGrpSpPr/>
          <p:nvPr/>
        </p:nvGrpSpPr>
        <p:grpSpPr>
          <a:xfrm>
            <a:off x="5718111" y="3710481"/>
            <a:ext cx="349367" cy="449591"/>
            <a:chOff x="5718111" y="3710481"/>
            <a:chExt cx="349367" cy="449591"/>
          </a:xfrm>
        </p:grpSpPr>
        <p:sp>
          <p:nvSpPr>
            <p:cNvPr id="19" name="Folded Corner 18"/>
            <p:cNvSpPr/>
            <p:nvPr/>
          </p:nvSpPr>
          <p:spPr>
            <a:xfrm>
              <a:off x="5718111" y="3710481"/>
              <a:ext cx="349367" cy="449591"/>
            </a:xfrm>
            <a:prstGeom prst="foldedCorne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p:cNvCxnSpPr/>
            <p:nvPr/>
          </p:nvCxnSpPr>
          <p:spPr>
            <a:xfrm>
              <a:off x="5742481" y="3791400"/>
              <a:ext cx="24043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5742481" y="3876372"/>
              <a:ext cx="24043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745738" y="3943800"/>
              <a:ext cx="24043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5742481" y="4019339"/>
              <a:ext cx="240431"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37" name="TextBox 36"/>
          <p:cNvSpPr txBox="1"/>
          <p:nvPr/>
        </p:nvSpPr>
        <p:spPr bwMode="auto">
          <a:xfrm>
            <a:off x="6629951" y="5410200"/>
            <a:ext cx="2331837" cy="707886"/>
          </a:xfrm>
          <a:prstGeom prst="rect">
            <a:avLst/>
          </a:prstGeom>
          <a:solidFill>
            <a:schemeClr val="bg1">
              <a:lumMod val="95000"/>
            </a:schemeClr>
          </a:solidFill>
          <a:ln w="12700">
            <a:solidFill>
              <a:schemeClr val="tx1"/>
            </a:solidFill>
            <a:prstDash val="sysDot"/>
          </a:ln>
        </p:spPr>
        <p:txBody>
          <a:bodyPr wrap="square" anchor="ctr">
            <a:spAutoFit/>
          </a:bodyPr>
          <a:lstStyle/>
          <a:p>
            <a:pPr algn="ctr" fontAlgn="auto">
              <a:spcBef>
                <a:spcPts val="0"/>
              </a:spcBef>
              <a:spcAft>
                <a:spcPts val="0"/>
              </a:spcAft>
              <a:defRPr/>
            </a:pPr>
            <a:r>
              <a:rPr lang="en-US" sz="2000" dirty="0" smtClean="0">
                <a:solidFill>
                  <a:prstClr val="black"/>
                </a:solidFill>
                <a:latin typeface="Calibri"/>
                <a:ea typeface="+mn-ea"/>
              </a:rPr>
              <a:t>Publication, Archival, </a:t>
            </a:r>
            <a:r>
              <a:rPr lang="en-US" sz="2000" dirty="0" err="1" smtClean="0">
                <a:solidFill>
                  <a:prstClr val="black"/>
                </a:solidFill>
                <a:latin typeface="Calibri"/>
                <a:ea typeface="+mn-ea"/>
              </a:rPr>
              <a:t>Curation</a:t>
            </a:r>
            <a:endParaRPr lang="en-US" sz="2000" dirty="0">
              <a:solidFill>
                <a:prstClr val="black"/>
              </a:solidFill>
              <a:latin typeface="Calibri"/>
              <a:ea typeface="+mn-ea"/>
            </a:endParaRPr>
          </a:p>
        </p:txBody>
      </p:sp>
      <p:sp>
        <p:nvSpPr>
          <p:cNvPr id="38" name="Title 1"/>
          <p:cNvSpPr>
            <a:spLocks noGrp="1"/>
          </p:cNvSpPr>
          <p:nvPr>
            <p:ph type="title"/>
          </p:nvPr>
        </p:nvSpPr>
        <p:spPr>
          <a:xfrm>
            <a:off x="598516" y="0"/>
            <a:ext cx="8535368" cy="1143000"/>
          </a:xfrm>
        </p:spPr>
        <p:txBody>
          <a:bodyPr/>
          <a:lstStyle/>
          <a:p>
            <a:pPr algn="l"/>
            <a:r>
              <a:rPr lang="en-US" sz="4800" baseline="-25000" dirty="0" smtClean="0"/>
              <a:t>Imagine the Possibilities…</a:t>
            </a:r>
            <a:endParaRPr lang="en-US" sz="4800" baseline="-25000" dirty="0"/>
          </a:p>
        </p:txBody>
      </p:sp>
    </p:spTree>
    <p:extLst>
      <p:ext uri="{BB962C8B-B14F-4D97-AF65-F5344CB8AC3E}">
        <p14:creationId xmlns:p14="http://schemas.microsoft.com/office/powerpoint/2010/main" val="32313063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C:\Users\rayi\Dropbox\NSF SSI Hydrology\SI2 Jan 2013 Mtg\1 Pager\pics\cloud_02.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79939" y="3496270"/>
            <a:ext cx="2996148" cy="2114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C:\Users\rayi\Dropbox\NSF SSI Hydrology\SI2 Jan 2013 Mtg\1 Pager\pics\cloud_02.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02485" y="2833652"/>
            <a:ext cx="4750716"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383415" y="3242116"/>
            <a:ext cx="1352266" cy="1801336"/>
            <a:chOff x="1752600" y="1447800"/>
            <a:chExt cx="1352266" cy="1801336"/>
          </a:xfrm>
        </p:grpSpPr>
        <p:sp>
          <p:nvSpPr>
            <p:cNvPr id="7" name="TextBox 6"/>
            <p:cNvSpPr txBox="1"/>
            <p:nvPr/>
          </p:nvSpPr>
          <p:spPr>
            <a:xfrm>
              <a:off x="1769301" y="2514599"/>
              <a:ext cx="1325619" cy="734537"/>
            </a:xfrm>
            <a:prstGeom prst="rect">
              <a:avLst/>
            </a:prstGeom>
            <a:solidFill>
              <a:schemeClr val="bg1"/>
            </a:solidFill>
            <a:ln w="19050">
              <a:solidFill>
                <a:schemeClr val="tx1"/>
              </a:solidFill>
            </a:ln>
            <a:effectLst/>
          </p:spPr>
          <p:txBody>
            <a:bodyPr wrap="square" rtlCol="0" anchor="ctr" anchorCtr="0">
              <a:noAutofit/>
            </a:bodyPr>
            <a:lstStyle/>
            <a:p>
              <a:pPr algn="ctr"/>
              <a:r>
                <a:rPr lang="en-US" sz="1600" dirty="0" smtClean="0">
                  <a:latin typeface="Arial" pitchFamily="34" charset="0"/>
                  <a:cs typeface="Arial" pitchFamily="34" charset="0"/>
                </a:rPr>
                <a:t>Observers and instruments</a:t>
              </a:r>
              <a:endParaRPr lang="en-US" sz="1600" dirty="0">
                <a:latin typeface="Arial" pitchFamily="34" charset="0"/>
                <a:cs typeface="Arial" pitchFamily="34" charset="0"/>
              </a:endParaRPr>
            </a:p>
          </p:txBody>
        </p:sp>
        <p:pic>
          <p:nvPicPr>
            <p:cNvPr id="8" name="Picture 7" descr="R.M. Young Wind Sentry Set">
              <a:hlinkClick r:id="rId3"/>
            </p:cNvPr>
            <p:cNvPicPr>
              <a:picLocks noChangeAspect="1" noChangeArrowheads="1"/>
            </p:cNvPicPr>
            <p:nvPr/>
          </p:nvPicPr>
          <p:blipFill>
            <a:blip r:embed="rId4" cstate="print"/>
            <a:srcRect/>
            <a:stretch>
              <a:fillRect/>
            </a:stretch>
          </p:blipFill>
          <p:spPr bwMode="auto">
            <a:xfrm>
              <a:off x="1752600" y="1752600"/>
              <a:ext cx="497624" cy="685800"/>
            </a:xfrm>
            <a:prstGeom prst="rect">
              <a:avLst/>
            </a:prstGeom>
            <a:noFill/>
            <a:ln w="9525">
              <a:noFill/>
              <a:miter lim="800000"/>
              <a:headEnd/>
              <a:tailEnd/>
            </a:ln>
          </p:spPr>
        </p:pic>
        <p:pic>
          <p:nvPicPr>
            <p:cNvPr id="9"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133600" y="1447800"/>
              <a:ext cx="971266" cy="1066800"/>
            </a:xfrm>
            <a:prstGeom prst="rect">
              <a:avLst/>
            </a:prstGeom>
            <a:noFill/>
            <a:ln w="9525">
              <a:noFill/>
              <a:miter lim="800000"/>
              <a:headEnd/>
              <a:tailEnd/>
            </a:ln>
          </p:spPr>
        </p:pic>
      </p:grpSp>
      <p:sp>
        <p:nvSpPr>
          <p:cNvPr id="16" name="TextBox 15"/>
          <p:cNvSpPr txBox="1"/>
          <p:nvPr/>
        </p:nvSpPr>
        <p:spPr>
          <a:xfrm>
            <a:off x="2425217" y="4357652"/>
            <a:ext cx="1463040" cy="64008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latin typeface="Arial" pitchFamily="34" charset="0"/>
                <a:cs typeface="Arial" pitchFamily="34" charset="0"/>
              </a:rPr>
              <a:t>Data</a:t>
            </a:r>
            <a:endParaRPr lang="en-US" dirty="0">
              <a:latin typeface="Arial" pitchFamily="34" charset="0"/>
              <a:cs typeface="Arial" pitchFamily="34" charset="0"/>
            </a:endParaRPr>
          </a:p>
        </p:txBody>
      </p:sp>
      <p:cxnSp>
        <p:nvCxnSpPr>
          <p:cNvPr id="18" name="Straight Arrow Connector 17"/>
          <p:cNvCxnSpPr>
            <a:stCxn id="16" idx="1"/>
            <a:endCxn id="7" idx="3"/>
          </p:cNvCxnSpPr>
          <p:nvPr/>
        </p:nvCxnSpPr>
        <p:spPr>
          <a:xfrm flipH="1" flipV="1">
            <a:off x="1725735" y="4676184"/>
            <a:ext cx="699482" cy="1508"/>
          </a:xfrm>
          <a:prstGeom prst="straightConnector1">
            <a:avLst/>
          </a:prstGeom>
          <a:ln w="12700">
            <a:solidFill>
              <a:schemeClr val="tx1"/>
            </a:solidFill>
            <a:headEnd type="arrow" w="lg" len="lg"/>
            <a:tailEnd type="none" w="lg" len="lg"/>
          </a:ln>
          <a:effectLst/>
          <a:scene3d>
            <a:camera prst="orthographicFront"/>
            <a:lightRig rig="threePt" dir="t"/>
          </a:scene3d>
          <a:sp3d prstMaterial="metal"/>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472544" y="3471944"/>
            <a:ext cx="1463040" cy="64008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latin typeface="Arial" pitchFamily="34" charset="0"/>
                <a:cs typeface="Arial" pitchFamily="34" charset="0"/>
              </a:rPr>
              <a:t>Analysis</a:t>
            </a:r>
            <a:endParaRPr lang="en-US" dirty="0">
              <a:latin typeface="Arial" pitchFamily="34" charset="0"/>
              <a:cs typeface="Arial" pitchFamily="34" charset="0"/>
            </a:endParaRPr>
          </a:p>
        </p:txBody>
      </p:sp>
      <p:sp>
        <p:nvSpPr>
          <p:cNvPr id="25" name="TextBox 24"/>
          <p:cNvSpPr txBox="1"/>
          <p:nvPr/>
        </p:nvSpPr>
        <p:spPr>
          <a:xfrm>
            <a:off x="4519872" y="4357652"/>
            <a:ext cx="1463040" cy="64008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latin typeface="Arial" pitchFamily="34" charset="0"/>
                <a:cs typeface="Arial" pitchFamily="34" charset="0"/>
              </a:rPr>
              <a:t>Models</a:t>
            </a:r>
            <a:endParaRPr lang="en-US" dirty="0">
              <a:latin typeface="Arial" pitchFamily="34" charset="0"/>
              <a:cs typeface="Arial" pitchFamily="34" charset="0"/>
            </a:endParaRPr>
          </a:p>
        </p:txBody>
      </p:sp>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7937" y="4019339"/>
            <a:ext cx="1730882" cy="1008096"/>
          </a:xfrm>
          <a:prstGeom prst="rect">
            <a:avLst/>
          </a:prstGeom>
        </p:spPr>
      </p:pic>
      <p:sp>
        <p:nvSpPr>
          <p:cNvPr id="30" name="TextBox 29"/>
          <p:cNvSpPr txBox="1"/>
          <p:nvPr/>
        </p:nvSpPr>
        <p:spPr bwMode="auto">
          <a:xfrm>
            <a:off x="762955" y="2104952"/>
            <a:ext cx="1865313" cy="461962"/>
          </a:xfrm>
          <a:prstGeom prst="rect">
            <a:avLst/>
          </a:prstGeom>
          <a:solidFill>
            <a:schemeClr val="bg1">
              <a:lumMod val="95000"/>
            </a:schemeClr>
          </a:solidFill>
          <a:ln w="12700">
            <a:solidFill>
              <a:schemeClr val="tx1"/>
            </a:solidFill>
            <a:prstDash val="sysDot"/>
          </a:ln>
        </p:spPr>
        <p:txBody>
          <a:bodyPr wrap="none" anchor="ctr">
            <a:spAutoFit/>
          </a:bodyPr>
          <a:lstStyle/>
          <a:p>
            <a:pPr algn="ctr" fontAlgn="auto">
              <a:spcBef>
                <a:spcPts val="0"/>
              </a:spcBef>
              <a:spcAft>
                <a:spcPts val="0"/>
              </a:spcAft>
              <a:defRPr/>
            </a:pPr>
            <a:r>
              <a:rPr lang="en-US" sz="2400" dirty="0">
                <a:solidFill>
                  <a:prstClr val="black"/>
                </a:solidFill>
                <a:latin typeface="Calibri"/>
                <a:ea typeface="+mn-ea"/>
              </a:rPr>
              <a:t>Collaboration</a:t>
            </a:r>
          </a:p>
        </p:txBody>
      </p:sp>
      <p:pic>
        <p:nvPicPr>
          <p:cNvPr id="31" name="Picture 2" descr="C:\Users\rayi\Dropbox\NSF SSI Hydrology\SI2 Jan 2013 Mtg\1 Pager\pics\people_01.pn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31497" y="1676400"/>
            <a:ext cx="3403332" cy="150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Left-Right Arrow 31"/>
          <p:cNvSpPr/>
          <p:nvPr/>
        </p:nvSpPr>
        <p:spPr>
          <a:xfrm>
            <a:off x="6179939" y="4643372"/>
            <a:ext cx="599229" cy="280212"/>
          </a:xfrm>
          <a:prstGeom prst="lef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39217" y="5751289"/>
            <a:ext cx="6040722" cy="725711"/>
          </a:xfrm>
          <a:prstGeom prst="rect">
            <a:avLst/>
          </a:prstGeom>
        </p:spPr>
        <p:txBody>
          <a:bodyPr wrap="square">
            <a:spAutoFit/>
          </a:bodyPr>
          <a:lstStyle/>
          <a:p>
            <a:pPr>
              <a:lnSpc>
                <a:spcPts val="2400"/>
              </a:lnSpc>
            </a:pPr>
            <a:r>
              <a:rPr lang="en-US" sz="2800" baseline="-25000" dirty="0" err="1" smtClean="0"/>
              <a:t>HydroShare</a:t>
            </a:r>
            <a:r>
              <a:rPr lang="en-US" sz="2800" baseline="-25000" dirty="0" smtClean="0"/>
              <a:t> to support integrated collaborative analysis, modeling and data publication</a:t>
            </a:r>
            <a:endParaRPr lang="en-US" sz="2800" dirty="0"/>
          </a:p>
        </p:txBody>
      </p:sp>
      <p:sp>
        <p:nvSpPr>
          <p:cNvPr id="36" name="TextBox 35"/>
          <p:cNvSpPr txBox="1"/>
          <p:nvPr/>
        </p:nvSpPr>
        <p:spPr>
          <a:xfrm>
            <a:off x="6629951" y="1412603"/>
            <a:ext cx="2373401" cy="1477328"/>
          </a:xfrm>
          <a:prstGeom prst="rect">
            <a:avLst/>
          </a:prstGeom>
          <a:solidFill>
            <a:schemeClr val="bg1"/>
          </a:solidFill>
        </p:spPr>
        <p:txBody>
          <a:bodyPr wrap="square" rtlCol="0">
            <a:spAutoFit/>
          </a:bodyPr>
          <a:lstStyle/>
          <a:p>
            <a:pPr marL="342900" indent="-342900">
              <a:buFont typeface="+mj-lt"/>
              <a:buAutoNum type="arabicPeriod" startAt="7"/>
            </a:pPr>
            <a:r>
              <a:rPr lang="en-US" dirty="0" smtClean="0"/>
              <a:t>Submittal of paper, review, archival of electronic paper with data, methods and workflow</a:t>
            </a:r>
          </a:p>
        </p:txBody>
      </p:sp>
      <p:grpSp>
        <p:nvGrpSpPr>
          <p:cNvPr id="22" name="Group 21"/>
          <p:cNvGrpSpPr/>
          <p:nvPr/>
        </p:nvGrpSpPr>
        <p:grpSpPr>
          <a:xfrm>
            <a:off x="5718111" y="3710481"/>
            <a:ext cx="349367" cy="449591"/>
            <a:chOff x="5718111" y="3710481"/>
            <a:chExt cx="349367" cy="449591"/>
          </a:xfrm>
        </p:grpSpPr>
        <p:sp>
          <p:nvSpPr>
            <p:cNvPr id="19" name="Folded Corner 18"/>
            <p:cNvSpPr/>
            <p:nvPr/>
          </p:nvSpPr>
          <p:spPr>
            <a:xfrm>
              <a:off x="5718111" y="3710481"/>
              <a:ext cx="349367" cy="449591"/>
            </a:xfrm>
            <a:prstGeom prst="foldedCorne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p:cNvCxnSpPr/>
            <p:nvPr/>
          </p:nvCxnSpPr>
          <p:spPr>
            <a:xfrm>
              <a:off x="5742481" y="3791400"/>
              <a:ext cx="24043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5742481" y="3876372"/>
              <a:ext cx="24043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745738" y="3943800"/>
              <a:ext cx="24043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5742481" y="4019339"/>
              <a:ext cx="240431" cy="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6760013" y="3989289"/>
            <a:ext cx="349367" cy="449591"/>
            <a:chOff x="5718111" y="3710481"/>
            <a:chExt cx="349367" cy="449591"/>
          </a:xfrm>
        </p:grpSpPr>
        <p:sp>
          <p:nvSpPr>
            <p:cNvPr id="38" name="Folded Corner 37"/>
            <p:cNvSpPr/>
            <p:nvPr/>
          </p:nvSpPr>
          <p:spPr>
            <a:xfrm>
              <a:off x="5718111" y="3710481"/>
              <a:ext cx="349367" cy="449591"/>
            </a:xfrm>
            <a:prstGeom prst="foldedCorne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9" name="Straight Connector 38"/>
            <p:cNvCxnSpPr/>
            <p:nvPr/>
          </p:nvCxnSpPr>
          <p:spPr>
            <a:xfrm>
              <a:off x="5742481" y="3791400"/>
              <a:ext cx="24043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742481" y="3876372"/>
              <a:ext cx="24043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5745738" y="3943800"/>
              <a:ext cx="24043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5742481" y="4019339"/>
              <a:ext cx="240431"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51" name="Oval 50"/>
          <p:cNvSpPr/>
          <p:nvPr/>
        </p:nvSpPr>
        <p:spPr>
          <a:xfrm>
            <a:off x="6427578" y="3829547"/>
            <a:ext cx="304800" cy="304800"/>
          </a:xfrm>
          <a:prstGeom prst="ellipse">
            <a:avLst/>
          </a:prstGeom>
          <a:solidFill>
            <a:schemeClr val="tx2">
              <a:lumMod val="20000"/>
              <a:lumOff val="80000"/>
            </a:schemeClr>
          </a:solidFill>
          <a:ln>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7</a:t>
            </a:r>
            <a:endParaRPr lang="en-US" dirty="0">
              <a:solidFill>
                <a:schemeClr val="tx1"/>
              </a:solidFill>
            </a:endParaRPr>
          </a:p>
        </p:txBody>
      </p:sp>
      <p:cxnSp>
        <p:nvCxnSpPr>
          <p:cNvPr id="52" name="Curved Connector 51"/>
          <p:cNvCxnSpPr>
            <a:stCxn id="19" idx="3"/>
            <a:endCxn id="38" idx="1"/>
          </p:cNvCxnSpPr>
          <p:nvPr/>
        </p:nvCxnSpPr>
        <p:spPr>
          <a:xfrm>
            <a:off x="6067478" y="3935277"/>
            <a:ext cx="692535" cy="278808"/>
          </a:xfrm>
          <a:prstGeom prst="curvedConnector3">
            <a:avLst>
              <a:gd name="adj1" fmla="val 50000"/>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bwMode="auto">
          <a:xfrm>
            <a:off x="6629951" y="5410200"/>
            <a:ext cx="2331837" cy="707886"/>
          </a:xfrm>
          <a:prstGeom prst="rect">
            <a:avLst/>
          </a:prstGeom>
          <a:solidFill>
            <a:schemeClr val="bg1">
              <a:lumMod val="95000"/>
            </a:schemeClr>
          </a:solidFill>
          <a:ln w="12700">
            <a:solidFill>
              <a:schemeClr val="tx1"/>
            </a:solidFill>
            <a:prstDash val="sysDot"/>
          </a:ln>
        </p:spPr>
        <p:txBody>
          <a:bodyPr wrap="square" anchor="ctr">
            <a:spAutoFit/>
          </a:bodyPr>
          <a:lstStyle/>
          <a:p>
            <a:pPr algn="ctr" fontAlgn="auto">
              <a:spcBef>
                <a:spcPts val="0"/>
              </a:spcBef>
              <a:spcAft>
                <a:spcPts val="0"/>
              </a:spcAft>
              <a:defRPr/>
            </a:pPr>
            <a:r>
              <a:rPr lang="en-US" sz="2000" dirty="0" smtClean="0">
                <a:solidFill>
                  <a:prstClr val="black"/>
                </a:solidFill>
                <a:latin typeface="Calibri"/>
                <a:ea typeface="+mn-ea"/>
              </a:rPr>
              <a:t>Publication, Archival, </a:t>
            </a:r>
            <a:r>
              <a:rPr lang="en-US" sz="2000" dirty="0" err="1" smtClean="0">
                <a:solidFill>
                  <a:prstClr val="black"/>
                </a:solidFill>
                <a:latin typeface="Calibri"/>
                <a:ea typeface="+mn-ea"/>
              </a:rPr>
              <a:t>Curation</a:t>
            </a:r>
            <a:endParaRPr lang="en-US" sz="2000" dirty="0">
              <a:solidFill>
                <a:prstClr val="black"/>
              </a:solidFill>
              <a:latin typeface="Calibri"/>
              <a:ea typeface="+mn-ea"/>
            </a:endParaRPr>
          </a:p>
        </p:txBody>
      </p:sp>
      <p:sp>
        <p:nvSpPr>
          <p:cNvPr id="5" name="TextBox 4"/>
          <p:cNvSpPr txBox="1"/>
          <p:nvPr/>
        </p:nvSpPr>
        <p:spPr>
          <a:xfrm>
            <a:off x="6626638" y="6248400"/>
            <a:ext cx="2384820" cy="369332"/>
          </a:xfrm>
          <a:prstGeom prst="rect">
            <a:avLst/>
          </a:prstGeom>
          <a:noFill/>
        </p:spPr>
        <p:txBody>
          <a:bodyPr wrap="none" rtlCol="0">
            <a:spAutoFit/>
          </a:bodyPr>
          <a:lstStyle/>
          <a:p>
            <a:r>
              <a:rPr lang="en-US" dirty="0" err="1" smtClean="0"/>
              <a:t>DataOne</a:t>
            </a:r>
            <a:r>
              <a:rPr lang="en-US" dirty="0" smtClean="0"/>
              <a:t>, </a:t>
            </a:r>
            <a:r>
              <a:rPr lang="en-US" dirty="0" err="1" smtClean="0"/>
              <a:t>EarthCube</a:t>
            </a:r>
            <a:r>
              <a:rPr lang="en-US" dirty="0" smtClean="0"/>
              <a:t>, …</a:t>
            </a:r>
            <a:endParaRPr lang="en-US" dirty="0"/>
          </a:p>
        </p:txBody>
      </p:sp>
      <p:sp>
        <p:nvSpPr>
          <p:cNvPr id="40" name="Title 1"/>
          <p:cNvSpPr>
            <a:spLocks noGrp="1"/>
          </p:cNvSpPr>
          <p:nvPr>
            <p:ph type="title"/>
          </p:nvPr>
        </p:nvSpPr>
        <p:spPr>
          <a:xfrm>
            <a:off x="598516" y="0"/>
            <a:ext cx="8535368" cy="1143000"/>
          </a:xfrm>
        </p:spPr>
        <p:txBody>
          <a:bodyPr/>
          <a:lstStyle/>
          <a:p>
            <a:pPr algn="l"/>
            <a:r>
              <a:rPr lang="en-US" sz="4800" baseline="-25000" dirty="0" smtClean="0"/>
              <a:t>Imagine the Possibilities…</a:t>
            </a:r>
            <a:endParaRPr lang="en-US" sz="4800" baseline="-25000" dirty="0"/>
          </a:p>
        </p:txBody>
      </p:sp>
    </p:spTree>
    <p:extLst>
      <p:ext uri="{BB962C8B-B14F-4D97-AF65-F5344CB8AC3E}">
        <p14:creationId xmlns:p14="http://schemas.microsoft.com/office/powerpoint/2010/main" val="41908165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84904"/>
          </a:xfrm>
        </p:spPr>
        <p:txBody>
          <a:bodyPr/>
          <a:lstStyle/>
          <a:p>
            <a:r>
              <a:rPr lang="en-US" dirty="0" smtClean="0"/>
              <a:t>HydroShare Modeling</a:t>
            </a:r>
            <a:endParaRPr lang="en-US" dirty="0"/>
          </a:p>
        </p:txBody>
      </p:sp>
      <p:sp>
        <p:nvSpPr>
          <p:cNvPr id="3" name="Content Placeholder 2"/>
          <p:cNvSpPr>
            <a:spLocks noGrp="1"/>
          </p:cNvSpPr>
          <p:nvPr>
            <p:ph idx="1"/>
          </p:nvPr>
        </p:nvSpPr>
        <p:spPr>
          <a:xfrm>
            <a:off x="358853" y="5952338"/>
            <a:ext cx="8746728" cy="909631"/>
          </a:xfrm>
        </p:spPr>
        <p:txBody>
          <a:bodyPr>
            <a:normAutofit lnSpcReduction="10000"/>
          </a:bodyPr>
          <a:lstStyle/>
          <a:p>
            <a:r>
              <a:rPr lang="en-US" sz="2800" dirty="0" smtClean="0"/>
              <a:t>Data: Links to national and global data sets of essential terrestrial variables (e.g. NASA NEX, </a:t>
            </a:r>
            <a:r>
              <a:rPr lang="en-US" sz="2800" dirty="0" err="1" smtClean="0"/>
              <a:t>HydroTerre</a:t>
            </a:r>
            <a:r>
              <a:rPr lang="en-US" sz="2800" dirty="0" smtClean="0"/>
              <a:t>)</a:t>
            </a:r>
          </a:p>
        </p:txBody>
      </p:sp>
      <p:sp>
        <p:nvSpPr>
          <p:cNvPr id="101" name="Content Placeholder 2"/>
          <p:cNvSpPr txBox="1">
            <a:spLocks/>
          </p:cNvSpPr>
          <p:nvPr/>
        </p:nvSpPr>
        <p:spPr bwMode="auto">
          <a:xfrm>
            <a:off x="358853" y="5952338"/>
            <a:ext cx="8746728" cy="909631"/>
          </a:xfrm>
          <a:prstGeom prst="rect">
            <a:avLst/>
          </a:prstGeom>
          <a:solidFill>
            <a:schemeClr val="bg1"/>
          </a:solidFill>
          <a:ln w="9525">
            <a:noFill/>
            <a:miter lim="800000"/>
            <a:headEnd/>
            <a:tailEnd/>
          </a:ln>
        </p:spPr>
        <p:txBody>
          <a:bodyPr vert="horz" wrap="square" lIns="91414" tIns="45707" rIns="91414" bIns="45707" numCol="1" anchor="t" anchorCtr="0" compatLnSpc="1">
            <a:prstTxWarp prst="textNoShape">
              <a:avLst/>
            </a:prstTxWarp>
          </a:bodyPr>
          <a:lstStyle>
            <a:lvl1pPr marL="342803" indent="-342803"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740" indent="-28567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2677" indent="-228536"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9749" indent="-228536"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6821" indent="-228536"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3893" indent="-228536" algn="l" defTabSz="91414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65" indent="-228536" algn="l" defTabSz="91414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036" indent="-228536" algn="l" defTabSz="91414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106" indent="-228536" algn="l" defTabSz="91414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solidFill>
                  <a:prstClr val="black"/>
                </a:solidFill>
              </a:rPr>
              <a:t>Tools to preprocess and configure </a:t>
            </a:r>
            <a:r>
              <a:rPr lang="en-US" sz="2800" dirty="0" smtClean="0">
                <a:solidFill>
                  <a:prstClr val="black"/>
                </a:solidFill>
              </a:rPr>
              <a:t>inputs (</a:t>
            </a:r>
            <a:r>
              <a:rPr lang="en-US" sz="2800" dirty="0" err="1" smtClean="0">
                <a:solidFill>
                  <a:prstClr val="black"/>
                </a:solidFill>
              </a:rPr>
              <a:t>TauDEM</a:t>
            </a:r>
            <a:r>
              <a:rPr lang="en-US" sz="2800" dirty="0" smtClean="0">
                <a:solidFill>
                  <a:prstClr val="black"/>
                </a:solidFill>
              </a:rPr>
              <a:t> + </a:t>
            </a:r>
            <a:r>
              <a:rPr lang="en-US" sz="2800" dirty="0" err="1" smtClean="0">
                <a:solidFill>
                  <a:prstClr val="black"/>
                </a:solidFill>
              </a:rPr>
              <a:t>CyberGIS</a:t>
            </a:r>
            <a:r>
              <a:rPr lang="en-US" sz="2800" dirty="0" smtClean="0">
                <a:solidFill>
                  <a:prstClr val="black"/>
                </a:solidFill>
              </a:rPr>
              <a:t>)</a:t>
            </a:r>
            <a:endParaRPr lang="en-US" sz="2800" dirty="0">
              <a:solidFill>
                <a:prstClr val="black"/>
              </a:solidFill>
            </a:endParaRPr>
          </a:p>
        </p:txBody>
      </p:sp>
      <p:sp>
        <p:nvSpPr>
          <p:cNvPr id="102" name="Content Placeholder 2"/>
          <p:cNvSpPr txBox="1">
            <a:spLocks/>
          </p:cNvSpPr>
          <p:nvPr/>
        </p:nvSpPr>
        <p:spPr bwMode="auto">
          <a:xfrm>
            <a:off x="358853" y="5952338"/>
            <a:ext cx="8746728" cy="909631"/>
          </a:xfrm>
          <a:prstGeom prst="rect">
            <a:avLst/>
          </a:prstGeom>
          <a:solidFill>
            <a:schemeClr val="bg1"/>
          </a:solidFill>
          <a:ln w="9525">
            <a:noFill/>
            <a:miter lim="800000"/>
            <a:headEnd/>
            <a:tailEnd/>
          </a:ln>
        </p:spPr>
        <p:txBody>
          <a:bodyPr vert="horz" wrap="square" lIns="91414" tIns="45707" rIns="91414" bIns="45707" numCol="1" anchor="t" anchorCtr="0" compatLnSpc="1">
            <a:prstTxWarp prst="textNoShape">
              <a:avLst/>
            </a:prstTxWarp>
          </a:bodyPr>
          <a:lstStyle>
            <a:lvl1pPr marL="342803" indent="-342803"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740" indent="-28567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2677" indent="-228536"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9749" indent="-228536"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6821" indent="-228536"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3893" indent="-228536" algn="l" defTabSz="91414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65" indent="-228536" algn="l" defTabSz="91414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036" indent="-228536" algn="l" defTabSz="91414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106" indent="-228536" algn="l" defTabSz="91414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solidFill>
                  <a:prstClr val="black"/>
                </a:solidFill>
              </a:rPr>
              <a:t>Preconfigured models and modeling systems as </a:t>
            </a:r>
            <a:r>
              <a:rPr lang="en-US" sz="2800" dirty="0" smtClean="0">
                <a:solidFill>
                  <a:prstClr val="black"/>
                </a:solidFill>
              </a:rPr>
              <a:t>services (CI-WATER)</a:t>
            </a:r>
            <a:endParaRPr lang="en-US" sz="2800" dirty="0">
              <a:solidFill>
                <a:prstClr val="black"/>
              </a:solidFill>
            </a:endParaRPr>
          </a:p>
        </p:txBody>
      </p:sp>
      <p:sp>
        <p:nvSpPr>
          <p:cNvPr id="104" name="Content Placeholder 2"/>
          <p:cNvSpPr txBox="1">
            <a:spLocks/>
          </p:cNvSpPr>
          <p:nvPr/>
        </p:nvSpPr>
        <p:spPr bwMode="auto">
          <a:xfrm>
            <a:off x="358853" y="5952338"/>
            <a:ext cx="8746728" cy="909631"/>
          </a:xfrm>
          <a:prstGeom prst="rect">
            <a:avLst/>
          </a:prstGeom>
          <a:solidFill>
            <a:schemeClr val="bg1"/>
          </a:solidFill>
          <a:ln w="9525">
            <a:noFill/>
            <a:miter lim="800000"/>
            <a:headEnd/>
            <a:tailEnd/>
          </a:ln>
        </p:spPr>
        <p:txBody>
          <a:bodyPr vert="horz" wrap="square" lIns="91414" tIns="45707" rIns="91414" bIns="45707" numCol="1" anchor="t" anchorCtr="0" compatLnSpc="1">
            <a:prstTxWarp prst="textNoShape">
              <a:avLst/>
            </a:prstTxWarp>
          </a:bodyPr>
          <a:lstStyle>
            <a:lvl1pPr marL="342803" indent="-342803"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740" indent="-28567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2677" indent="-228536"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9749" indent="-228536"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6821" indent="-228536"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3893" indent="-228536" algn="l" defTabSz="91414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65" indent="-228536" algn="l" defTabSz="91414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036" indent="-228536" algn="l" defTabSz="91414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106" indent="-228536" algn="l" defTabSz="91414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solidFill>
                  <a:prstClr val="black"/>
                </a:solidFill>
              </a:rPr>
              <a:t>Standards for information exchange for interoperability (</a:t>
            </a:r>
            <a:r>
              <a:rPr lang="en-US" sz="2800" dirty="0" err="1">
                <a:solidFill>
                  <a:prstClr val="black"/>
                </a:solidFill>
              </a:rPr>
              <a:t>OpenMI</a:t>
            </a:r>
            <a:r>
              <a:rPr lang="en-US" sz="2800" dirty="0">
                <a:solidFill>
                  <a:prstClr val="black"/>
                </a:solidFill>
              </a:rPr>
              <a:t>, CSDMS BMI)</a:t>
            </a:r>
          </a:p>
        </p:txBody>
      </p:sp>
      <p:sp>
        <p:nvSpPr>
          <p:cNvPr id="105" name="Content Placeholder 2"/>
          <p:cNvSpPr txBox="1">
            <a:spLocks/>
          </p:cNvSpPr>
          <p:nvPr/>
        </p:nvSpPr>
        <p:spPr bwMode="auto">
          <a:xfrm>
            <a:off x="358853" y="5952338"/>
            <a:ext cx="8746728" cy="909631"/>
          </a:xfrm>
          <a:prstGeom prst="rect">
            <a:avLst/>
          </a:prstGeom>
          <a:solidFill>
            <a:schemeClr val="bg1"/>
          </a:solidFill>
          <a:ln w="9525">
            <a:noFill/>
            <a:miter lim="800000"/>
            <a:headEnd/>
            <a:tailEnd/>
          </a:ln>
        </p:spPr>
        <p:txBody>
          <a:bodyPr vert="horz" wrap="square" lIns="91414" tIns="45707" rIns="91414" bIns="45707" numCol="1" anchor="t" anchorCtr="0" compatLnSpc="1">
            <a:prstTxWarp prst="textNoShape">
              <a:avLst/>
            </a:prstTxWarp>
          </a:bodyPr>
          <a:lstStyle>
            <a:lvl1pPr marL="342803" indent="-342803"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740" indent="-28567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2677" indent="-228536"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9749" indent="-228536"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6821" indent="-228536"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3893" indent="-228536" algn="l" defTabSz="91414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65" indent="-228536" algn="l" defTabSz="91414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036" indent="-228536" algn="l" defTabSz="91414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106" indent="-228536" algn="l" defTabSz="91414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solidFill>
                  <a:prstClr val="black"/>
                </a:solidFill>
              </a:rPr>
              <a:t>Tools for </a:t>
            </a:r>
            <a:r>
              <a:rPr lang="en-US" sz="2800" dirty="0" smtClean="0">
                <a:solidFill>
                  <a:prstClr val="black"/>
                </a:solidFill>
              </a:rPr>
              <a:t>visualization </a:t>
            </a:r>
            <a:r>
              <a:rPr lang="en-US" sz="2800" dirty="0">
                <a:solidFill>
                  <a:prstClr val="black"/>
                </a:solidFill>
              </a:rPr>
              <a:t>and </a:t>
            </a:r>
            <a:r>
              <a:rPr lang="en-US" sz="2800" dirty="0" smtClean="0">
                <a:solidFill>
                  <a:prstClr val="black"/>
                </a:solidFill>
              </a:rPr>
              <a:t>analysis</a:t>
            </a:r>
            <a:endParaRPr lang="en-US" sz="2800" dirty="0">
              <a:solidFill>
                <a:prstClr val="black"/>
              </a:solidFill>
            </a:endParaRPr>
          </a:p>
        </p:txBody>
      </p:sp>
      <p:sp>
        <p:nvSpPr>
          <p:cNvPr id="106" name="Content Placeholder 2"/>
          <p:cNvSpPr txBox="1">
            <a:spLocks/>
          </p:cNvSpPr>
          <p:nvPr/>
        </p:nvSpPr>
        <p:spPr bwMode="auto">
          <a:xfrm>
            <a:off x="358853" y="5952338"/>
            <a:ext cx="8746728" cy="909631"/>
          </a:xfrm>
          <a:prstGeom prst="rect">
            <a:avLst/>
          </a:prstGeom>
          <a:solidFill>
            <a:schemeClr val="bg1"/>
          </a:solidFill>
          <a:ln w="9525">
            <a:noFill/>
            <a:miter lim="800000"/>
            <a:headEnd/>
            <a:tailEnd/>
          </a:ln>
        </p:spPr>
        <p:txBody>
          <a:bodyPr vert="horz" wrap="square" lIns="91414" tIns="45707" rIns="91414" bIns="45707" numCol="1" anchor="t" anchorCtr="0" compatLnSpc="1">
            <a:prstTxWarp prst="textNoShape">
              <a:avLst/>
            </a:prstTxWarp>
          </a:bodyPr>
          <a:lstStyle>
            <a:lvl1pPr marL="342803" indent="-342803"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740" indent="-28567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2677" indent="-228536"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9749" indent="-228536"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6821" indent="-228536"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3893" indent="-228536" algn="l" defTabSz="91414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65" indent="-228536" algn="l" defTabSz="91414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036" indent="-228536" algn="l" defTabSz="91414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106" indent="-228536" algn="l" defTabSz="91414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solidFill>
                  <a:prstClr val="black"/>
                </a:solidFill>
              </a:rPr>
              <a:t>Automated reasoning to couple models based on purpose, context, data and </a:t>
            </a:r>
            <a:r>
              <a:rPr lang="en-US" sz="2800" dirty="0" smtClean="0">
                <a:solidFill>
                  <a:prstClr val="black"/>
                </a:solidFill>
              </a:rPr>
              <a:t>resources (Aaron Byrd)</a:t>
            </a:r>
            <a:endParaRPr lang="en-US" sz="2800" dirty="0">
              <a:solidFill>
                <a:prstClr val="black"/>
              </a:solidFill>
            </a:endParaRPr>
          </a:p>
        </p:txBody>
      </p:sp>
      <p:pic>
        <p:nvPicPr>
          <p:cNvPr id="4" name="Picture 2" descr="C:\Users\rayi\Dropbox\NSF SSI Hydrology\SI2 Jan 2013 Mtg\1 Pager\pics\cloud_02.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2912" y="1926108"/>
            <a:ext cx="8229599" cy="4169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9271" y="4954579"/>
            <a:ext cx="1277851" cy="848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38" name="Group 37"/>
          <p:cNvGrpSpPr/>
          <p:nvPr/>
        </p:nvGrpSpPr>
        <p:grpSpPr>
          <a:xfrm>
            <a:off x="6337440" y="3709667"/>
            <a:ext cx="1310510" cy="1506549"/>
            <a:chOff x="378077" y="1340330"/>
            <a:chExt cx="5181889" cy="5957045"/>
          </a:xfrm>
        </p:grpSpPr>
        <p:pic>
          <p:nvPicPr>
            <p:cNvPr id="3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1398" y="3716927"/>
              <a:ext cx="3940492" cy="3580448"/>
            </a:xfrm>
            <a:prstGeom prst="rect">
              <a:avLst/>
            </a:prstGeom>
            <a:noFill/>
            <a:ln w="41275" cmpd="sng">
              <a:solidFill>
                <a:schemeClr val="tx1"/>
              </a:solidFill>
              <a:miter lim="800000"/>
              <a:headEnd/>
              <a:tailEnd/>
            </a:ln>
            <a:effectLst/>
            <a:scene3d>
              <a:camera prst="orthographicFront">
                <a:rot lat="18300000" lon="19200000" rev="3000000"/>
              </a:camera>
              <a:lightRig rig="threePt" dir="t"/>
            </a:scene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0" name="Straight Connector 39"/>
            <p:cNvCxnSpPr/>
            <p:nvPr/>
          </p:nvCxnSpPr>
          <p:spPr>
            <a:xfrm flipV="1">
              <a:off x="1978619" y="3678265"/>
              <a:ext cx="0" cy="299139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378077" y="2349734"/>
              <a:ext cx="0" cy="298794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5540202" y="2696744"/>
              <a:ext cx="1950" cy="299190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3940628" y="1340330"/>
              <a:ext cx="0" cy="301213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44" name="Group 43"/>
            <p:cNvGrpSpPr/>
            <p:nvPr/>
          </p:nvGrpSpPr>
          <p:grpSpPr>
            <a:xfrm>
              <a:off x="390286" y="1340330"/>
              <a:ext cx="5169680" cy="4893069"/>
              <a:chOff x="2975910" y="1340330"/>
              <a:chExt cx="5169680" cy="4893069"/>
            </a:xfrm>
          </p:grpSpPr>
          <p:grpSp>
            <p:nvGrpSpPr>
              <p:cNvPr id="51" name="Group 50"/>
              <p:cNvGrpSpPr/>
              <p:nvPr/>
            </p:nvGrpSpPr>
            <p:grpSpPr>
              <a:xfrm>
                <a:off x="2975910" y="1340330"/>
                <a:ext cx="5169680" cy="2337935"/>
                <a:chOff x="378077" y="904013"/>
                <a:chExt cx="5169680" cy="2337935"/>
              </a:xfrm>
            </p:grpSpPr>
            <p:cxnSp>
              <p:nvCxnSpPr>
                <p:cNvPr id="82" name="Straight Connector 81"/>
                <p:cNvCxnSpPr/>
                <p:nvPr/>
              </p:nvCxnSpPr>
              <p:spPr>
                <a:xfrm flipV="1">
                  <a:off x="1971304" y="2264213"/>
                  <a:ext cx="3558639" cy="977735"/>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V="1">
                  <a:off x="381989" y="904013"/>
                  <a:ext cx="3558639" cy="1009404"/>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378077" y="1913416"/>
                  <a:ext cx="1600542" cy="1328532"/>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3940628" y="904013"/>
                  <a:ext cx="1607129" cy="136020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52" name="Group 51"/>
              <p:cNvGrpSpPr/>
              <p:nvPr/>
            </p:nvGrpSpPr>
            <p:grpSpPr>
              <a:xfrm>
                <a:off x="2975910" y="1766186"/>
                <a:ext cx="5169680" cy="2337935"/>
                <a:chOff x="378077" y="904013"/>
                <a:chExt cx="5169680" cy="2337935"/>
              </a:xfrm>
            </p:grpSpPr>
            <p:cxnSp>
              <p:nvCxnSpPr>
                <p:cNvPr id="78" name="Straight Connector 77"/>
                <p:cNvCxnSpPr/>
                <p:nvPr/>
              </p:nvCxnSpPr>
              <p:spPr>
                <a:xfrm flipV="1">
                  <a:off x="1971304" y="2264213"/>
                  <a:ext cx="3558639" cy="97773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flipV="1">
                  <a:off x="381989" y="904013"/>
                  <a:ext cx="3558639" cy="100940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378077" y="1913416"/>
                  <a:ext cx="1600542" cy="132853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3940628" y="904013"/>
                  <a:ext cx="1607129" cy="13602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53" name="Group 52"/>
              <p:cNvGrpSpPr/>
              <p:nvPr/>
            </p:nvGrpSpPr>
            <p:grpSpPr>
              <a:xfrm>
                <a:off x="2975910" y="2192042"/>
                <a:ext cx="5169680" cy="2337935"/>
                <a:chOff x="378077" y="904013"/>
                <a:chExt cx="5169680" cy="2337935"/>
              </a:xfrm>
            </p:grpSpPr>
            <p:cxnSp>
              <p:nvCxnSpPr>
                <p:cNvPr id="74" name="Straight Connector 73"/>
                <p:cNvCxnSpPr/>
                <p:nvPr/>
              </p:nvCxnSpPr>
              <p:spPr>
                <a:xfrm flipV="1">
                  <a:off x="1971304" y="2264213"/>
                  <a:ext cx="3558639" cy="97773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V="1">
                  <a:off x="381989" y="904013"/>
                  <a:ext cx="3558639" cy="100940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378077" y="1913416"/>
                  <a:ext cx="1600542" cy="132853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3940628" y="904013"/>
                  <a:ext cx="1607129" cy="13602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54" name="Group 53"/>
              <p:cNvGrpSpPr/>
              <p:nvPr/>
            </p:nvGrpSpPr>
            <p:grpSpPr>
              <a:xfrm>
                <a:off x="2975910" y="2617898"/>
                <a:ext cx="5169680" cy="2337935"/>
                <a:chOff x="378077" y="904013"/>
                <a:chExt cx="5169680" cy="2337935"/>
              </a:xfrm>
            </p:grpSpPr>
            <p:cxnSp>
              <p:nvCxnSpPr>
                <p:cNvPr id="70" name="Straight Connector 69"/>
                <p:cNvCxnSpPr/>
                <p:nvPr/>
              </p:nvCxnSpPr>
              <p:spPr>
                <a:xfrm flipV="1">
                  <a:off x="1971304" y="2264213"/>
                  <a:ext cx="3558639" cy="97773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flipV="1">
                  <a:off x="381989" y="904013"/>
                  <a:ext cx="3558639" cy="100940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378077" y="1913416"/>
                  <a:ext cx="1600542" cy="132853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3940628" y="904013"/>
                  <a:ext cx="1607129" cy="13602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55" name="Group 54"/>
              <p:cNvGrpSpPr/>
              <p:nvPr/>
            </p:nvGrpSpPr>
            <p:grpSpPr>
              <a:xfrm>
                <a:off x="2975910" y="3043754"/>
                <a:ext cx="5169680" cy="2337935"/>
                <a:chOff x="378077" y="904013"/>
                <a:chExt cx="5169680" cy="2337935"/>
              </a:xfrm>
            </p:grpSpPr>
            <p:cxnSp>
              <p:nvCxnSpPr>
                <p:cNvPr id="66" name="Straight Connector 65"/>
                <p:cNvCxnSpPr/>
                <p:nvPr/>
              </p:nvCxnSpPr>
              <p:spPr>
                <a:xfrm flipV="1">
                  <a:off x="1971304" y="2264213"/>
                  <a:ext cx="3558639" cy="97773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V="1">
                  <a:off x="381989" y="904013"/>
                  <a:ext cx="3558639" cy="100940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378077" y="1913416"/>
                  <a:ext cx="1600542" cy="132853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3940628" y="904013"/>
                  <a:ext cx="1607129" cy="13602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56" name="Group 55"/>
              <p:cNvGrpSpPr/>
              <p:nvPr/>
            </p:nvGrpSpPr>
            <p:grpSpPr>
              <a:xfrm>
                <a:off x="2975910" y="3469610"/>
                <a:ext cx="5169680" cy="2337935"/>
                <a:chOff x="378077" y="904013"/>
                <a:chExt cx="5169680" cy="2337935"/>
              </a:xfrm>
            </p:grpSpPr>
            <p:cxnSp>
              <p:nvCxnSpPr>
                <p:cNvPr id="62" name="Straight Connector 61"/>
                <p:cNvCxnSpPr/>
                <p:nvPr/>
              </p:nvCxnSpPr>
              <p:spPr>
                <a:xfrm flipV="1">
                  <a:off x="1971304" y="2264213"/>
                  <a:ext cx="3558639" cy="97773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flipV="1">
                  <a:off x="381989" y="904013"/>
                  <a:ext cx="3558639" cy="100940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378077" y="1913416"/>
                  <a:ext cx="1600542" cy="132853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3940628" y="904013"/>
                  <a:ext cx="1607129" cy="13602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57" name="Group 56"/>
              <p:cNvGrpSpPr/>
              <p:nvPr/>
            </p:nvGrpSpPr>
            <p:grpSpPr>
              <a:xfrm>
                <a:off x="2975910" y="3895464"/>
                <a:ext cx="5169680" cy="2337935"/>
                <a:chOff x="378077" y="904013"/>
                <a:chExt cx="5169680" cy="2337935"/>
              </a:xfrm>
            </p:grpSpPr>
            <p:cxnSp>
              <p:nvCxnSpPr>
                <p:cNvPr id="58" name="Straight Connector 57"/>
                <p:cNvCxnSpPr/>
                <p:nvPr/>
              </p:nvCxnSpPr>
              <p:spPr>
                <a:xfrm flipV="1">
                  <a:off x="1971304" y="2264213"/>
                  <a:ext cx="3558639" cy="97773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V="1">
                  <a:off x="381989" y="904013"/>
                  <a:ext cx="3558639" cy="100940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378077" y="1913416"/>
                  <a:ext cx="1600542" cy="132853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3940628" y="904013"/>
                  <a:ext cx="1607129" cy="13602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cxnSp>
          <p:nvCxnSpPr>
            <p:cNvPr id="45" name="Straight Arrow Connector 44"/>
            <p:cNvCxnSpPr/>
            <p:nvPr/>
          </p:nvCxnSpPr>
          <p:spPr>
            <a:xfrm flipV="1">
              <a:off x="1971304" y="5971430"/>
              <a:ext cx="2497329" cy="698228"/>
            </a:xfrm>
            <a:prstGeom prst="straightConnector1">
              <a:avLst/>
            </a:prstGeom>
            <a:ln w="57150">
              <a:solidFill>
                <a:srgbClr val="009900"/>
              </a:solidFill>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H="1" flipV="1">
              <a:off x="1971304" y="4291568"/>
              <a:ext cx="19524" cy="2378090"/>
            </a:xfrm>
            <a:prstGeom prst="straightConnector1">
              <a:avLst/>
            </a:prstGeom>
            <a:ln w="57150">
              <a:solidFill>
                <a:srgbClr val="009900"/>
              </a:solidFill>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flipH="1" flipV="1">
              <a:off x="707666" y="5633014"/>
              <a:ext cx="1273400" cy="1036644"/>
            </a:xfrm>
            <a:prstGeom prst="straightConnector1">
              <a:avLst/>
            </a:prstGeom>
            <a:ln w="57150">
              <a:solidFill>
                <a:srgbClr val="009900"/>
              </a:solidFill>
              <a:tailEnd type="arrow"/>
            </a:ln>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3983589" y="6027107"/>
              <a:ext cx="356188" cy="435825"/>
            </a:xfrm>
            <a:prstGeom prst="rect">
              <a:avLst/>
            </a:prstGeom>
            <a:noFill/>
            <a:ln>
              <a:noFill/>
            </a:ln>
          </p:spPr>
          <p:txBody>
            <a:bodyPr wrap="none" rtlCol="0">
              <a:spAutoFit/>
            </a:bodyPr>
            <a:lstStyle/>
            <a:p>
              <a:pPr defTabSz="456488" fontAlgn="base" hangingPunct="0">
                <a:lnSpc>
                  <a:spcPct val="93000"/>
                </a:lnSpc>
                <a:spcBef>
                  <a:spcPct val="0"/>
                </a:spcBef>
                <a:spcAft>
                  <a:spcPct val="0"/>
                </a:spcAft>
                <a:buClr>
                  <a:srgbClr val="000000"/>
                </a:buClr>
                <a:buSzPct val="100000"/>
                <a:buFont typeface="Times New Roman" pitchFamily="18" charset="0"/>
                <a:buNone/>
              </a:pPr>
              <a:r>
                <a:rPr lang="en-US" sz="2400" b="1" dirty="0" smtClean="0">
                  <a:solidFill>
                    <a:srgbClr val="009900"/>
                  </a:solidFill>
                  <a:latin typeface="Arial" charset="0"/>
                </a:rPr>
                <a:t>x</a:t>
              </a:r>
              <a:endParaRPr lang="en-US" sz="2400" b="1" dirty="0">
                <a:solidFill>
                  <a:srgbClr val="009900"/>
                </a:solidFill>
                <a:latin typeface="Arial" charset="0"/>
              </a:endParaRPr>
            </a:p>
          </p:txBody>
        </p:sp>
        <p:sp>
          <p:nvSpPr>
            <p:cNvPr id="49" name="TextBox 48"/>
            <p:cNvSpPr txBox="1"/>
            <p:nvPr/>
          </p:nvSpPr>
          <p:spPr>
            <a:xfrm>
              <a:off x="638290" y="5775866"/>
              <a:ext cx="356188" cy="435825"/>
            </a:xfrm>
            <a:prstGeom prst="rect">
              <a:avLst/>
            </a:prstGeom>
            <a:noFill/>
            <a:ln>
              <a:noFill/>
            </a:ln>
          </p:spPr>
          <p:txBody>
            <a:bodyPr wrap="none" rtlCol="0">
              <a:spAutoFit/>
            </a:bodyPr>
            <a:lstStyle/>
            <a:p>
              <a:pPr defTabSz="456488" fontAlgn="base" hangingPunct="0">
                <a:lnSpc>
                  <a:spcPct val="93000"/>
                </a:lnSpc>
                <a:spcBef>
                  <a:spcPct val="0"/>
                </a:spcBef>
                <a:spcAft>
                  <a:spcPct val="0"/>
                </a:spcAft>
                <a:buClr>
                  <a:srgbClr val="000000"/>
                </a:buClr>
                <a:buSzPct val="100000"/>
                <a:buFont typeface="Times New Roman" pitchFamily="18" charset="0"/>
                <a:buNone/>
              </a:pPr>
              <a:r>
                <a:rPr lang="en-US" sz="2400" b="1" dirty="0" smtClean="0">
                  <a:solidFill>
                    <a:srgbClr val="009900"/>
                  </a:solidFill>
                  <a:latin typeface="Arial" charset="0"/>
                </a:rPr>
                <a:t>y</a:t>
              </a:r>
              <a:endParaRPr lang="en-US" sz="2400" b="1" dirty="0">
                <a:solidFill>
                  <a:srgbClr val="009900"/>
                </a:solidFill>
                <a:latin typeface="Arial" charset="0"/>
              </a:endParaRPr>
            </a:p>
          </p:txBody>
        </p:sp>
        <p:sp>
          <p:nvSpPr>
            <p:cNvPr id="50" name="TextBox 49"/>
            <p:cNvSpPr txBox="1"/>
            <p:nvPr/>
          </p:nvSpPr>
          <p:spPr>
            <a:xfrm>
              <a:off x="1344365" y="4435159"/>
              <a:ext cx="637102" cy="935279"/>
            </a:xfrm>
            <a:prstGeom prst="rect">
              <a:avLst/>
            </a:prstGeom>
            <a:noFill/>
            <a:ln>
              <a:noFill/>
            </a:ln>
          </p:spPr>
          <p:txBody>
            <a:bodyPr wrap="square" rtlCol="0">
              <a:spAutoFit/>
            </a:bodyPr>
            <a:lstStyle/>
            <a:p>
              <a:pPr defTabSz="456488" fontAlgn="base" hangingPunct="0">
                <a:lnSpc>
                  <a:spcPct val="93000"/>
                </a:lnSpc>
                <a:spcBef>
                  <a:spcPct val="0"/>
                </a:spcBef>
                <a:spcAft>
                  <a:spcPct val="0"/>
                </a:spcAft>
                <a:buClr>
                  <a:srgbClr val="000000"/>
                </a:buClr>
                <a:buSzPct val="100000"/>
                <a:buFont typeface="Times New Roman" pitchFamily="18" charset="0"/>
                <a:buNone/>
              </a:pPr>
              <a:r>
                <a:rPr lang="en-US" sz="2400" b="1" dirty="0" smtClean="0">
                  <a:solidFill>
                    <a:srgbClr val="009900"/>
                  </a:solidFill>
                  <a:latin typeface="Arial" charset="0"/>
                </a:rPr>
                <a:t>t</a:t>
              </a:r>
              <a:endParaRPr lang="en-US" sz="2400" b="1" dirty="0">
                <a:solidFill>
                  <a:srgbClr val="009900"/>
                </a:solidFill>
                <a:latin typeface="Arial" charset="0"/>
              </a:endParaRPr>
            </a:p>
          </p:txBody>
        </p:sp>
      </p:grpSp>
      <p:pic>
        <p:nvPicPr>
          <p:cNvPr id="86" name="Picture 7"/>
          <p:cNvPicPr>
            <a:picLocks noChangeAspect="1" noChangeArrowheads="1"/>
          </p:cNvPicPr>
          <p:nvPr/>
        </p:nvPicPr>
        <p:blipFill>
          <a:blip r:embed="rId6" cstate="print"/>
          <a:srcRect t="44711"/>
          <a:stretch>
            <a:fillRect/>
          </a:stretch>
        </p:blipFill>
        <p:spPr bwMode="auto">
          <a:xfrm>
            <a:off x="3691792" y="3810000"/>
            <a:ext cx="1834888" cy="884897"/>
          </a:xfrm>
          <a:prstGeom prst="rect">
            <a:avLst/>
          </a:prstGeom>
          <a:noFill/>
          <a:ln w="9525">
            <a:noFill/>
            <a:miter lim="800000"/>
            <a:headEnd/>
            <a:tailEnd/>
          </a:ln>
        </p:spPr>
      </p:pic>
      <p:pic>
        <p:nvPicPr>
          <p:cNvPr id="87" name="Picture 2"/>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3687607" y="2826988"/>
            <a:ext cx="2157045" cy="830244"/>
          </a:xfrm>
          <a:prstGeom prst="rect">
            <a:avLst/>
          </a:prstGeom>
          <a:noFill/>
          <a:ln w="9525" cap="flat" cmpd="sng">
            <a:noFill/>
            <a:prstDash val="solid"/>
            <a:miter lim="800000"/>
            <a:headEnd/>
            <a:tailEnd/>
          </a:ln>
        </p:spPr>
      </p:pic>
      <p:grpSp>
        <p:nvGrpSpPr>
          <p:cNvPr id="88" name="Group 87"/>
          <p:cNvGrpSpPr>
            <a:grpSpLocks/>
          </p:cNvGrpSpPr>
          <p:nvPr/>
        </p:nvGrpSpPr>
        <p:grpSpPr bwMode="auto">
          <a:xfrm>
            <a:off x="6357239" y="2802511"/>
            <a:ext cx="1013964" cy="770100"/>
            <a:chOff x="4368" y="1728"/>
            <a:chExt cx="1264" cy="960"/>
          </a:xfrm>
        </p:grpSpPr>
        <p:pic>
          <p:nvPicPr>
            <p:cNvPr id="95" name="Picture 9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78" y="1872"/>
              <a:ext cx="1180" cy="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6" name="Line 4"/>
            <p:cNvSpPr>
              <a:spLocks noChangeShapeType="1"/>
            </p:cNvSpPr>
            <p:nvPr/>
          </p:nvSpPr>
          <p:spPr bwMode="auto">
            <a:xfrm>
              <a:off x="4378" y="2688"/>
              <a:ext cx="1248" cy="0"/>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endParaRPr>
            </a:p>
          </p:txBody>
        </p:sp>
        <p:sp>
          <p:nvSpPr>
            <p:cNvPr id="97" name="Line 5"/>
            <p:cNvSpPr>
              <a:spLocks noChangeShapeType="1"/>
            </p:cNvSpPr>
            <p:nvPr/>
          </p:nvSpPr>
          <p:spPr bwMode="auto">
            <a:xfrm flipV="1">
              <a:off x="4378" y="1776"/>
              <a:ext cx="0" cy="912"/>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endParaRPr>
            </a:p>
          </p:txBody>
        </p:sp>
        <p:sp>
          <p:nvSpPr>
            <p:cNvPr id="98" name="Text Box 6"/>
            <p:cNvSpPr txBox="1">
              <a:spLocks noChangeArrowheads="1"/>
            </p:cNvSpPr>
            <p:nvPr/>
          </p:nvSpPr>
          <p:spPr bwMode="auto">
            <a:xfrm>
              <a:off x="4368" y="1728"/>
              <a:ext cx="34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prstClr val="black"/>
                  </a:solidFill>
                </a:rPr>
                <a:t>Flow</a:t>
              </a:r>
            </a:p>
          </p:txBody>
        </p:sp>
        <p:sp>
          <p:nvSpPr>
            <p:cNvPr id="99" name="Text Box 7"/>
            <p:cNvSpPr txBox="1">
              <a:spLocks noChangeArrowheads="1"/>
            </p:cNvSpPr>
            <p:nvPr/>
          </p:nvSpPr>
          <p:spPr bwMode="auto">
            <a:xfrm>
              <a:off x="5280" y="2448"/>
              <a:ext cx="35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prstClr val="black"/>
                  </a:solidFill>
                </a:rPr>
                <a:t>Time</a:t>
              </a:r>
            </a:p>
          </p:txBody>
        </p:sp>
      </p:grpSp>
      <p:pic>
        <p:nvPicPr>
          <p:cNvPr id="91" name="Picture 9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75220" y="2792624"/>
            <a:ext cx="1563938" cy="953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927350" y="958539"/>
            <a:ext cx="3289300" cy="1508291"/>
            <a:chOff x="4724400" y="1214398"/>
            <a:chExt cx="3289300" cy="1508291"/>
          </a:xfrm>
        </p:grpSpPr>
        <p:pic>
          <p:nvPicPr>
            <p:cNvPr id="6" name="Picture 2"/>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00900" y="1230273"/>
              <a:ext cx="81280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40425" y="1214398"/>
              <a:ext cx="81280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24400" y="1244561"/>
              <a:ext cx="814388"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Up-Down Arrow 8"/>
            <p:cNvSpPr/>
            <p:nvPr/>
          </p:nvSpPr>
          <p:spPr bwMode="auto">
            <a:xfrm rot="20342168">
              <a:off x="5192722" y="2093853"/>
              <a:ext cx="246062" cy="604838"/>
            </a:xfrm>
            <a:prstGeom prst="up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prstClr val="white"/>
                </a:solidFill>
              </a:endParaRPr>
            </a:p>
          </p:txBody>
        </p:sp>
        <p:sp>
          <p:nvSpPr>
            <p:cNvPr id="10" name="Up-Down Arrow 9"/>
            <p:cNvSpPr/>
            <p:nvPr/>
          </p:nvSpPr>
          <p:spPr bwMode="auto">
            <a:xfrm rot="10800000">
              <a:off x="6248400" y="2108158"/>
              <a:ext cx="239966" cy="614531"/>
            </a:xfrm>
            <a:prstGeom prst="up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prstClr val="white"/>
                </a:solidFill>
              </a:endParaRPr>
            </a:p>
          </p:txBody>
        </p:sp>
        <p:sp>
          <p:nvSpPr>
            <p:cNvPr id="11" name="Up-Down Arrow 10"/>
            <p:cNvSpPr/>
            <p:nvPr/>
          </p:nvSpPr>
          <p:spPr bwMode="auto">
            <a:xfrm rot="1260000">
              <a:off x="7309567" y="2057256"/>
              <a:ext cx="239713" cy="650875"/>
            </a:xfrm>
            <a:prstGeom prst="up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prstClr val="white"/>
                </a:solidFill>
              </a:endParaRPr>
            </a:p>
          </p:txBody>
        </p:sp>
        <p:sp>
          <p:nvSpPr>
            <p:cNvPr id="13" name="Up-Down Arrow 12"/>
            <p:cNvSpPr/>
            <p:nvPr/>
          </p:nvSpPr>
          <p:spPr bwMode="auto">
            <a:xfrm rot="5400000">
              <a:off x="5622131" y="1531105"/>
              <a:ext cx="219075" cy="639762"/>
            </a:xfrm>
            <a:prstGeom prst="up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prstClr val="white"/>
                </a:solidFill>
              </a:endParaRPr>
            </a:p>
          </p:txBody>
        </p:sp>
        <p:sp>
          <p:nvSpPr>
            <p:cNvPr id="14" name="Up-Down Arrow 13"/>
            <p:cNvSpPr/>
            <p:nvPr/>
          </p:nvSpPr>
          <p:spPr bwMode="auto">
            <a:xfrm rot="5400000">
              <a:off x="6867525" y="1547774"/>
              <a:ext cx="219075" cy="641350"/>
            </a:xfrm>
            <a:prstGeom prst="up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prstClr val="white"/>
                </a:solidFill>
              </a:endParaRPr>
            </a:p>
          </p:txBody>
        </p:sp>
      </p:grpSp>
      <p:pic>
        <p:nvPicPr>
          <p:cNvPr id="89" name="Picture 88"/>
          <p:cNvPicPr>
            <a:picLocks noChangeAspect="1"/>
          </p:cNvPicPr>
          <p:nvPr/>
        </p:nvPicPr>
        <p:blipFill>
          <a:blip r:embed="rId12"/>
          <a:stretch>
            <a:fillRect/>
          </a:stretch>
        </p:blipFill>
        <p:spPr>
          <a:xfrm>
            <a:off x="1231615" y="4052707"/>
            <a:ext cx="2294427" cy="1105306"/>
          </a:xfrm>
          <a:prstGeom prst="rect">
            <a:avLst/>
          </a:prstGeom>
        </p:spPr>
      </p:pic>
    </p:spTree>
    <p:extLst>
      <p:ext uri="{BB962C8B-B14F-4D97-AF65-F5344CB8AC3E}">
        <p14:creationId xmlns:p14="http://schemas.microsoft.com/office/powerpoint/2010/main" val="276054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1" grpId="0" animBg="1"/>
      <p:bldP spid="102" grpId="0" animBg="1"/>
      <p:bldP spid="104" grpId="0" animBg="1"/>
      <p:bldP spid="105" grpId="0" animBg="1"/>
      <p:bldP spid="10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7016"/>
            <a:ext cx="5360283" cy="1127159"/>
          </a:xfrm>
        </p:spPr>
        <p:txBody>
          <a:bodyPr>
            <a:normAutofit fontScale="90000"/>
          </a:bodyPr>
          <a:lstStyle/>
          <a:p>
            <a:r>
              <a:rPr lang="en-US" dirty="0" smtClean="0"/>
              <a:t>Hydrologic Data Challenges</a:t>
            </a:r>
            <a:endParaRPr lang="en-US" dirty="0"/>
          </a:p>
        </p:txBody>
      </p:sp>
      <p:sp>
        <p:nvSpPr>
          <p:cNvPr id="3" name="Content Placeholder 2"/>
          <p:cNvSpPr>
            <a:spLocks noGrp="1"/>
          </p:cNvSpPr>
          <p:nvPr>
            <p:ph idx="1"/>
          </p:nvPr>
        </p:nvSpPr>
        <p:spPr>
          <a:xfrm>
            <a:off x="533400" y="1646237"/>
            <a:ext cx="4369361" cy="4525963"/>
          </a:xfrm>
        </p:spPr>
        <p:txBody>
          <a:bodyPr>
            <a:noAutofit/>
          </a:bodyPr>
          <a:lstStyle/>
          <a:p>
            <a:r>
              <a:rPr lang="en-US" sz="2000" dirty="0" smtClean="0"/>
              <a:t>From dispersed federal agencies</a:t>
            </a:r>
          </a:p>
          <a:p>
            <a:r>
              <a:rPr lang="en-US" sz="2000" dirty="0" smtClean="0"/>
              <a:t>From investigators collected for different purposes</a:t>
            </a:r>
          </a:p>
          <a:p>
            <a:r>
              <a:rPr lang="en-US" sz="2000" dirty="0" smtClean="0"/>
              <a:t>Different formats</a:t>
            </a:r>
          </a:p>
          <a:p>
            <a:pPr lvl="1"/>
            <a:r>
              <a:rPr lang="en-US" sz="1800" dirty="0" smtClean="0"/>
              <a:t>Points</a:t>
            </a:r>
          </a:p>
          <a:p>
            <a:pPr lvl="1"/>
            <a:r>
              <a:rPr lang="en-US" sz="1800" dirty="0" smtClean="0"/>
              <a:t>Lines</a:t>
            </a:r>
          </a:p>
          <a:p>
            <a:pPr lvl="1"/>
            <a:r>
              <a:rPr lang="en-US" sz="1800" dirty="0" smtClean="0"/>
              <a:t>Polygons</a:t>
            </a:r>
          </a:p>
          <a:p>
            <a:pPr lvl="1"/>
            <a:r>
              <a:rPr lang="en-US" sz="1800" dirty="0" smtClean="0"/>
              <a:t>Fields</a:t>
            </a:r>
          </a:p>
          <a:p>
            <a:pPr lvl="1"/>
            <a:r>
              <a:rPr lang="en-US" sz="1800" dirty="0" smtClean="0"/>
              <a:t>Time Series</a:t>
            </a:r>
          </a:p>
          <a:p>
            <a:pPr marL="0" indent="0">
              <a:buNone/>
            </a:pPr>
            <a:endParaRPr lang="en-US" sz="2000" dirty="0" smtClean="0"/>
          </a:p>
          <a:p>
            <a:pPr marL="0" indent="0">
              <a:buNone/>
            </a:pPr>
            <a:endParaRPr lang="en-US" sz="2000" dirty="0"/>
          </a:p>
        </p:txBody>
      </p:sp>
      <p:grpSp>
        <p:nvGrpSpPr>
          <p:cNvPr id="4" name="Group 18"/>
          <p:cNvGrpSpPr>
            <a:grpSpLocks/>
          </p:cNvGrpSpPr>
          <p:nvPr/>
        </p:nvGrpSpPr>
        <p:grpSpPr bwMode="auto">
          <a:xfrm>
            <a:off x="5038987" y="2347441"/>
            <a:ext cx="2276213" cy="2122164"/>
            <a:chOff x="3108865" y="609284"/>
            <a:chExt cx="3011220" cy="2808993"/>
          </a:xfrm>
        </p:grpSpPr>
        <p:pic>
          <p:nvPicPr>
            <p:cNvPr id="5" name="Picture 4" descr="rain-gauge-platform-400"/>
            <p:cNvPicPr>
              <a:picLocks noChangeAspect="1" noChangeArrowheads="1"/>
            </p:cNvPicPr>
            <p:nvPr/>
          </p:nvPicPr>
          <p:blipFill>
            <a:blip r:embed="rId2" cstate="print"/>
            <a:srcRect l="6047" r="9295"/>
            <a:stretch>
              <a:fillRect/>
            </a:stretch>
          </p:blipFill>
          <p:spPr bwMode="auto">
            <a:xfrm>
              <a:off x="3108865" y="1470049"/>
              <a:ext cx="2921508" cy="1948228"/>
            </a:xfrm>
            <a:prstGeom prst="rect">
              <a:avLst/>
            </a:prstGeom>
            <a:noFill/>
            <a:ln w="9525">
              <a:noFill/>
              <a:miter lim="800000"/>
              <a:headEnd/>
              <a:tailEnd/>
            </a:ln>
            <a:effectLst>
              <a:outerShdw blurRad="127000" dist="63500" dir="2700000">
                <a:srgbClr val="000000">
                  <a:alpha val="40000"/>
                </a:srgbClr>
              </a:outerShdw>
            </a:effectLst>
          </p:spPr>
        </p:pic>
        <p:sp>
          <p:nvSpPr>
            <p:cNvPr id="6" name="Text Box 4"/>
            <p:cNvSpPr txBox="1">
              <a:spLocks noChangeArrowheads="1"/>
            </p:cNvSpPr>
            <p:nvPr/>
          </p:nvSpPr>
          <p:spPr bwMode="auto">
            <a:xfrm>
              <a:off x="3108865" y="609284"/>
              <a:ext cx="3011220" cy="855513"/>
            </a:xfrm>
            <a:prstGeom prst="rect">
              <a:avLst/>
            </a:prstGeom>
            <a:noFill/>
            <a:ln w="9525">
              <a:noFill/>
              <a:miter lim="800000"/>
              <a:headEnd/>
              <a:tailEnd/>
            </a:ln>
          </p:spPr>
          <p:txBody>
            <a:bodyPr wrap="square">
              <a:spAutoFit/>
            </a:bodyPr>
            <a:lstStyle/>
            <a:p>
              <a:pPr algn="ctr" eaLnBrk="0" hangingPunct="0">
                <a:spcBef>
                  <a:spcPct val="50000"/>
                </a:spcBef>
                <a:defRPr/>
              </a:pPr>
              <a:r>
                <a:rPr lang="en-US" dirty="0" smtClean="0">
                  <a:solidFill>
                    <a:prstClr val="black"/>
                  </a:solidFill>
                  <a:effectLst>
                    <a:outerShdw blurRad="38100" dist="38100" dir="2700000" algn="tl">
                      <a:srgbClr val="000000">
                        <a:alpha val="43137"/>
                      </a:srgbClr>
                    </a:outerShdw>
                  </a:effectLst>
                </a:rPr>
                <a:t>Rainfall and Meteorology</a:t>
              </a:r>
              <a:endParaRPr lang="en-US" dirty="0">
                <a:solidFill>
                  <a:prstClr val="black"/>
                </a:solidFill>
                <a:effectLst>
                  <a:outerShdw blurRad="38100" dist="38100" dir="2700000" algn="tl">
                    <a:srgbClr val="000000">
                      <a:alpha val="43137"/>
                    </a:srgbClr>
                  </a:outerShdw>
                </a:effectLst>
              </a:endParaRPr>
            </a:p>
          </p:txBody>
        </p:sp>
      </p:grpSp>
      <p:pic>
        <p:nvPicPr>
          <p:cNvPr id="8" name="Picture 7" descr="stream3"/>
          <p:cNvPicPr>
            <a:picLocks noChangeArrowheads="1"/>
          </p:cNvPicPr>
          <p:nvPr/>
        </p:nvPicPr>
        <p:blipFill>
          <a:blip r:embed="rId3" cstate="print"/>
          <a:stretch>
            <a:fillRect/>
          </a:stretch>
        </p:blipFill>
        <p:spPr bwMode="auto">
          <a:xfrm>
            <a:off x="7543800" y="486260"/>
            <a:ext cx="1413893" cy="1935616"/>
          </a:xfrm>
          <a:prstGeom prst="rect">
            <a:avLst/>
          </a:prstGeom>
          <a:noFill/>
          <a:ln w="9525">
            <a:noFill/>
            <a:miter lim="800000"/>
            <a:headEnd/>
            <a:tailEnd/>
          </a:ln>
          <a:effectLst>
            <a:outerShdw blurRad="127000" dist="63500" dir="2700000">
              <a:srgbClr val="000000">
                <a:alpha val="40000"/>
              </a:srgbClr>
            </a:outerShdw>
          </a:effectLst>
        </p:spPr>
      </p:pic>
      <p:sp>
        <p:nvSpPr>
          <p:cNvPr id="9" name="Text Box 7"/>
          <p:cNvSpPr txBox="1">
            <a:spLocks noChangeArrowheads="1"/>
          </p:cNvSpPr>
          <p:nvPr/>
        </p:nvSpPr>
        <p:spPr bwMode="auto">
          <a:xfrm>
            <a:off x="7421557" y="76200"/>
            <a:ext cx="1722443" cy="369332"/>
          </a:xfrm>
          <a:prstGeom prst="rect">
            <a:avLst/>
          </a:prstGeom>
          <a:noFill/>
          <a:ln w="9525">
            <a:noFill/>
            <a:miter lim="800000"/>
            <a:headEnd/>
            <a:tailEnd/>
          </a:ln>
        </p:spPr>
        <p:txBody>
          <a:bodyPr>
            <a:spAutoFit/>
          </a:bodyPr>
          <a:lstStyle/>
          <a:p>
            <a:pPr algn="ctr" eaLnBrk="0" hangingPunct="0">
              <a:spcBef>
                <a:spcPct val="50000"/>
              </a:spcBef>
              <a:defRPr/>
            </a:pPr>
            <a:r>
              <a:rPr lang="en-US" dirty="0">
                <a:solidFill>
                  <a:prstClr val="black"/>
                </a:solidFill>
                <a:effectLst>
                  <a:outerShdw blurRad="38100" dist="38100" dir="2700000" algn="tl">
                    <a:srgbClr val="000000">
                      <a:alpha val="43137"/>
                    </a:srgbClr>
                  </a:outerShdw>
                </a:effectLst>
              </a:rPr>
              <a:t>Water quantity</a:t>
            </a:r>
          </a:p>
        </p:txBody>
      </p:sp>
      <p:grpSp>
        <p:nvGrpSpPr>
          <p:cNvPr id="13" name="Group 20"/>
          <p:cNvGrpSpPr>
            <a:grpSpLocks/>
          </p:cNvGrpSpPr>
          <p:nvPr/>
        </p:nvGrpSpPr>
        <p:grpSpPr bwMode="auto">
          <a:xfrm>
            <a:off x="7543800" y="2402079"/>
            <a:ext cx="1447800" cy="2067526"/>
            <a:chOff x="6626225" y="1290638"/>
            <a:chExt cx="1600200" cy="2319631"/>
          </a:xfrm>
        </p:grpSpPr>
        <p:pic>
          <p:nvPicPr>
            <p:cNvPr id="14" name="Picture 6" descr="tdr"/>
            <p:cNvPicPr>
              <a:picLocks noChangeAspect="1" noChangeArrowheads="1"/>
            </p:cNvPicPr>
            <p:nvPr/>
          </p:nvPicPr>
          <p:blipFill>
            <a:blip r:embed="rId4" cstate="print"/>
            <a:srcRect t="15483"/>
            <a:stretch>
              <a:fillRect/>
            </a:stretch>
          </p:blipFill>
          <p:spPr bwMode="auto">
            <a:xfrm>
              <a:off x="6626225" y="1668511"/>
              <a:ext cx="1600200" cy="1941758"/>
            </a:xfrm>
            <a:prstGeom prst="rect">
              <a:avLst/>
            </a:prstGeom>
            <a:noFill/>
            <a:ln w="9525">
              <a:noFill/>
              <a:miter lim="800000"/>
              <a:headEnd/>
              <a:tailEnd/>
            </a:ln>
            <a:effectLst>
              <a:outerShdw blurRad="127000" dist="63500" dir="2700000">
                <a:srgbClr val="000000">
                  <a:alpha val="40000"/>
                </a:srgbClr>
              </a:outerShdw>
            </a:effectLst>
          </p:spPr>
        </p:pic>
        <p:sp>
          <p:nvSpPr>
            <p:cNvPr id="15" name="Text Box 18"/>
            <p:cNvSpPr txBox="1">
              <a:spLocks noChangeArrowheads="1"/>
            </p:cNvSpPr>
            <p:nvPr/>
          </p:nvSpPr>
          <p:spPr bwMode="auto">
            <a:xfrm>
              <a:off x="6761163" y="1290638"/>
              <a:ext cx="1465262" cy="369379"/>
            </a:xfrm>
            <a:prstGeom prst="rect">
              <a:avLst/>
            </a:prstGeom>
            <a:noFill/>
            <a:ln w="9525">
              <a:noFill/>
              <a:miter lim="800000"/>
              <a:headEnd/>
              <a:tailEnd/>
            </a:ln>
          </p:spPr>
          <p:txBody>
            <a:bodyPr>
              <a:spAutoFit/>
            </a:bodyPr>
            <a:lstStyle/>
            <a:p>
              <a:pPr algn="ctr" eaLnBrk="0" hangingPunct="0">
                <a:spcBef>
                  <a:spcPct val="50000"/>
                </a:spcBef>
                <a:defRPr/>
              </a:pPr>
              <a:r>
                <a:rPr lang="en-US" dirty="0">
                  <a:solidFill>
                    <a:prstClr val="black"/>
                  </a:solidFill>
                  <a:effectLst>
                    <a:outerShdw blurRad="38100" dist="38100" dir="2700000" algn="tl">
                      <a:srgbClr val="000000">
                        <a:alpha val="43137"/>
                      </a:srgbClr>
                    </a:outerShdw>
                  </a:effectLst>
                </a:rPr>
                <a:t>Soil water </a:t>
              </a:r>
            </a:p>
          </p:txBody>
        </p:sp>
      </p:grpSp>
      <p:grpSp>
        <p:nvGrpSpPr>
          <p:cNvPr id="16" name="Group 21"/>
          <p:cNvGrpSpPr>
            <a:grpSpLocks/>
          </p:cNvGrpSpPr>
          <p:nvPr/>
        </p:nvGrpSpPr>
        <p:grpSpPr bwMode="auto">
          <a:xfrm>
            <a:off x="7543800" y="4549548"/>
            <a:ext cx="1447800" cy="2123684"/>
            <a:chOff x="6626225" y="3835400"/>
            <a:chExt cx="1600200" cy="2321794"/>
          </a:xfrm>
        </p:grpSpPr>
        <p:sp>
          <p:nvSpPr>
            <p:cNvPr id="17" name="Text Box 10"/>
            <p:cNvSpPr txBox="1">
              <a:spLocks noChangeArrowheads="1"/>
            </p:cNvSpPr>
            <p:nvPr/>
          </p:nvSpPr>
          <p:spPr bwMode="auto">
            <a:xfrm>
              <a:off x="6626225" y="3835400"/>
              <a:ext cx="1600200" cy="369218"/>
            </a:xfrm>
            <a:prstGeom prst="rect">
              <a:avLst/>
            </a:prstGeom>
            <a:noFill/>
            <a:ln w="9525">
              <a:noFill/>
              <a:miter lim="800000"/>
              <a:headEnd/>
              <a:tailEnd/>
            </a:ln>
          </p:spPr>
          <p:txBody>
            <a:bodyPr>
              <a:spAutoFit/>
            </a:bodyPr>
            <a:lstStyle/>
            <a:p>
              <a:pPr algn="ctr" eaLnBrk="0" hangingPunct="0">
                <a:spcBef>
                  <a:spcPct val="50000"/>
                </a:spcBef>
                <a:defRPr/>
              </a:pPr>
              <a:r>
                <a:rPr lang="en-US" dirty="0">
                  <a:solidFill>
                    <a:prstClr val="black"/>
                  </a:solidFill>
                  <a:effectLst>
                    <a:outerShdw blurRad="38100" dist="38100" dir="2700000" algn="tl">
                      <a:srgbClr val="000000">
                        <a:alpha val="43137"/>
                      </a:srgbClr>
                    </a:outerShdw>
                  </a:effectLst>
                </a:rPr>
                <a:t>Groundwater</a:t>
              </a:r>
            </a:p>
          </p:txBody>
        </p:sp>
        <p:pic>
          <p:nvPicPr>
            <p:cNvPr id="18" name="Picture 2"/>
            <p:cNvPicPr>
              <a:picLocks noChangeAspect="1" noChangeArrowheads="1"/>
            </p:cNvPicPr>
            <p:nvPr/>
          </p:nvPicPr>
          <p:blipFill>
            <a:blip r:embed="rId5" cstate="print"/>
            <a:srcRect b="3039"/>
            <a:stretch>
              <a:fillRect/>
            </a:stretch>
          </p:blipFill>
          <p:spPr bwMode="auto">
            <a:xfrm>
              <a:off x="6626225" y="4224218"/>
              <a:ext cx="1600200" cy="1932976"/>
            </a:xfrm>
            <a:prstGeom prst="rect">
              <a:avLst/>
            </a:prstGeom>
            <a:noFill/>
            <a:ln w="9525">
              <a:noFill/>
              <a:miter lim="800000"/>
              <a:headEnd/>
              <a:tailEnd/>
            </a:ln>
            <a:effectLst>
              <a:outerShdw blurRad="127000" dist="63500" dir="2700000">
                <a:srgbClr val="000000">
                  <a:alpha val="40000"/>
                </a:srgbClr>
              </a:outerShdw>
            </a:effectLst>
          </p:spPr>
        </p:pic>
      </p:grpSp>
      <p:sp>
        <p:nvSpPr>
          <p:cNvPr id="19" name="Text Box 7"/>
          <p:cNvSpPr txBox="1">
            <a:spLocks noChangeArrowheads="1"/>
          </p:cNvSpPr>
          <p:nvPr/>
        </p:nvSpPr>
        <p:spPr bwMode="auto">
          <a:xfrm>
            <a:off x="5343087" y="76200"/>
            <a:ext cx="1600200" cy="369332"/>
          </a:xfrm>
          <a:prstGeom prst="rect">
            <a:avLst/>
          </a:prstGeom>
          <a:noFill/>
          <a:ln w="9525">
            <a:noFill/>
            <a:miter lim="800000"/>
            <a:headEnd/>
            <a:tailEnd/>
          </a:ln>
        </p:spPr>
        <p:txBody>
          <a:bodyPr>
            <a:spAutoFit/>
          </a:bodyPr>
          <a:lstStyle/>
          <a:p>
            <a:pPr algn="ctr" eaLnBrk="0" hangingPunct="0">
              <a:spcBef>
                <a:spcPct val="50000"/>
              </a:spcBef>
              <a:defRPr/>
            </a:pPr>
            <a:r>
              <a:rPr lang="en-US" dirty="0">
                <a:solidFill>
                  <a:prstClr val="black"/>
                </a:solidFill>
                <a:effectLst>
                  <a:outerShdw blurRad="38100" dist="38100" dir="2700000" algn="tl">
                    <a:srgbClr val="000000">
                      <a:alpha val="43137"/>
                    </a:srgbClr>
                  </a:outerShdw>
                </a:effectLst>
              </a:rPr>
              <a:t>Water quality </a:t>
            </a:r>
          </a:p>
        </p:txBody>
      </p:sp>
      <p:pic>
        <p:nvPicPr>
          <p:cNvPr id="20" name="Picture 5" descr="Contaminants biologists monitoring water quality"/>
          <p:cNvPicPr>
            <a:picLocks noChangeAspect="1" noChangeArrowheads="1"/>
          </p:cNvPicPr>
          <p:nvPr/>
        </p:nvPicPr>
        <p:blipFill>
          <a:blip r:embed="rId6" cstate="print"/>
          <a:srcRect b="22210"/>
          <a:stretch>
            <a:fillRect/>
          </a:stretch>
        </p:blipFill>
        <p:spPr bwMode="auto">
          <a:xfrm>
            <a:off x="5343087" y="486260"/>
            <a:ext cx="1600200" cy="1915820"/>
          </a:xfrm>
          <a:prstGeom prst="rect">
            <a:avLst/>
          </a:prstGeom>
          <a:noFill/>
          <a:ln w="9525">
            <a:noFill/>
            <a:miter lim="800000"/>
            <a:headEnd/>
            <a:tailEnd/>
          </a:ln>
          <a:effectLst>
            <a:outerShdw blurRad="127000" dist="63500" dir="2700000">
              <a:srgbClr val="000000">
                <a:alpha val="40000"/>
              </a:srgbClr>
            </a:outerShdw>
          </a:effectLst>
        </p:spPr>
      </p:pic>
      <p:pic>
        <p:nvPicPr>
          <p:cNvPr id="22" name="Picture 9"/>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4902761" y="5052919"/>
            <a:ext cx="2529682" cy="1397694"/>
          </a:xfrm>
          <a:prstGeom prst="rect">
            <a:avLst/>
          </a:prstGeom>
          <a:noFill/>
          <a:ln w="9525">
            <a:noFill/>
            <a:miter lim="800000"/>
            <a:headEnd/>
            <a:tailEnd/>
          </a:ln>
        </p:spPr>
      </p:pic>
      <p:sp>
        <p:nvSpPr>
          <p:cNvPr id="23" name="TextBox 24"/>
          <p:cNvSpPr txBox="1">
            <a:spLocks noChangeArrowheads="1"/>
          </p:cNvSpPr>
          <p:nvPr/>
        </p:nvSpPr>
        <p:spPr bwMode="auto">
          <a:xfrm>
            <a:off x="5817161" y="4748119"/>
            <a:ext cx="494046" cy="369332"/>
          </a:xfrm>
          <a:prstGeom prst="rect">
            <a:avLst/>
          </a:prstGeom>
          <a:noFill/>
          <a:ln w="9525">
            <a:noFill/>
            <a:miter lim="800000"/>
            <a:headEnd/>
            <a:tailEnd/>
          </a:ln>
        </p:spPr>
        <p:txBody>
          <a:bodyPr wrap="none">
            <a:spAutoFit/>
          </a:bodyPr>
          <a:lstStyle/>
          <a:p>
            <a:r>
              <a:rPr lang="en-US" dirty="0" smtClean="0">
                <a:solidFill>
                  <a:prstClr val="black"/>
                </a:solidFill>
                <a:effectLst>
                  <a:outerShdw blurRad="38100" dist="38100" dir="2700000" algn="tl">
                    <a:srgbClr val="000000">
                      <a:alpha val="43137"/>
                    </a:srgbClr>
                  </a:outerShdw>
                </a:effectLst>
              </a:rPr>
              <a:t>GIS</a:t>
            </a:r>
            <a:endParaRPr lang="en-US" dirty="0">
              <a:solidFill>
                <a:prstClr val="black"/>
              </a:solidFill>
              <a:effectLst>
                <a:outerShdw blurRad="38100" dist="38100" dir="2700000" algn="tl">
                  <a:srgbClr val="000000">
                    <a:alpha val="43137"/>
                  </a:srgbClr>
                </a:outerShdw>
              </a:effectLst>
            </a:endParaRPr>
          </a:p>
        </p:txBody>
      </p:sp>
      <p:sp>
        <p:nvSpPr>
          <p:cNvPr id="7" name="TextBox 6"/>
          <p:cNvSpPr txBox="1"/>
          <p:nvPr/>
        </p:nvSpPr>
        <p:spPr>
          <a:xfrm>
            <a:off x="635561" y="4989887"/>
            <a:ext cx="3810000" cy="523220"/>
          </a:xfrm>
          <a:prstGeom prst="rect">
            <a:avLst/>
          </a:prstGeom>
          <a:noFill/>
        </p:spPr>
        <p:txBody>
          <a:bodyPr wrap="square" rtlCol="0">
            <a:spAutoFit/>
          </a:bodyPr>
          <a:lstStyle/>
          <a:p>
            <a:r>
              <a:rPr lang="en-US" sz="2800" dirty="0" smtClean="0">
                <a:solidFill>
                  <a:srgbClr val="FF0000"/>
                </a:solidFill>
              </a:rPr>
              <a:t>Data Heterogeneity</a:t>
            </a:r>
            <a:endParaRPr lang="en-US" sz="2800" dirty="0">
              <a:solidFill>
                <a:srgbClr val="FF0000"/>
              </a:solidFill>
            </a:endParaRPr>
          </a:p>
        </p:txBody>
      </p:sp>
    </p:spTree>
    <p:extLst>
      <p:ext uri="{BB962C8B-B14F-4D97-AF65-F5344CB8AC3E}">
        <p14:creationId xmlns:p14="http://schemas.microsoft.com/office/powerpoint/2010/main" val="3895365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Resource Repository Centric Paradigm for Modeling and Analysis</a:t>
            </a:r>
            <a:endParaRPr lang="en-US" dirty="0"/>
          </a:p>
        </p:txBody>
      </p:sp>
      <p:sp>
        <p:nvSpPr>
          <p:cNvPr id="19" name="TextBox 18"/>
          <p:cNvSpPr txBox="1"/>
          <p:nvPr/>
        </p:nvSpPr>
        <p:spPr>
          <a:xfrm>
            <a:off x="4220764" y="5884167"/>
            <a:ext cx="4691348" cy="830997"/>
          </a:xfrm>
          <a:prstGeom prst="rect">
            <a:avLst/>
          </a:prstGeom>
          <a:noFill/>
        </p:spPr>
        <p:txBody>
          <a:bodyPr wrap="square" rtlCol="0">
            <a:spAutoFit/>
          </a:bodyPr>
          <a:lstStyle/>
          <a:p>
            <a:r>
              <a:rPr lang="en-US" sz="2400" dirty="0" smtClean="0">
                <a:solidFill>
                  <a:srgbClr val="FF0000"/>
                </a:solidFill>
              </a:rPr>
              <a:t>Enable multiple models to use common “best practice” tools</a:t>
            </a:r>
            <a:endParaRPr lang="en-US" sz="2400" dirty="0">
              <a:solidFill>
                <a:srgbClr val="FF0000"/>
              </a:solidFill>
            </a:endParaRPr>
          </a:p>
        </p:txBody>
      </p:sp>
      <p:grpSp>
        <p:nvGrpSpPr>
          <p:cNvPr id="20" name="Group 19"/>
          <p:cNvGrpSpPr/>
          <p:nvPr/>
        </p:nvGrpSpPr>
        <p:grpSpPr>
          <a:xfrm>
            <a:off x="1539923" y="1991708"/>
            <a:ext cx="6064154" cy="3808589"/>
            <a:chOff x="1539923" y="1991708"/>
            <a:chExt cx="6064154" cy="3808589"/>
          </a:xfrm>
        </p:grpSpPr>
        <p:sp>
          <p:nvSpPr>
            <p:cNvPr id="6" name="Rectangle 5"/>
            <p:cNvSpPr/>
            <p:nvPr/>
          </p:nvSpPr>
          <p:spPr>
            <a:xfrm>
              <a:off x="6048233" y="2905242"/>
              <a:ext cx="1555844" cy="8751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a:solidFill>
                    <a:schemeClr val="tx1"/>
                  </a:solidFill>
                  <a:latin typeface="Arial" pitchFamily="34" charset="0"/>
                  <a:cs typeface="Arial" pitchFamily="34" charset="0"/>
                </a:rPr>
                <a:t>Analysis Tools</a:t>
              </a:r>
            </a:p>
          </p:txBody>
        </p:sp>
        <p:sp>
          <p:nvSpPr>
            <p:cNvPr id="7" name="Rectangle 6"/>
            <p:cNvSpPr/>
            <p:nvPr/>
          </p:nvSpPr>
          <p:spPr>
            <a:xfrm>
              <a:off x="1539923" y="2905242"/>
              <a:ext cx="1555844" cy="87518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a:solidFill>
                    <a:schemeClr val="tx1"/>
                  </a:solidFill>
                  <a:latin typeface="Arial" pitchFamily="34" charset="0"/>
                  <a:cs typeface="Arial" pitchFamily="34" charset="0"/>
                </a:rPr>
                <a:t>Visualization  Tools</a:t>
              </a:r>
            </a:p>
          </p:txBody>
        </p:sp>
        <p:sp>
          <p:nvSpPr>
            <p:cNvPr id="8" name="Rectangle 7"/>
            <p:cNvSpPr/>
            <p:nvPr/>
          </p:nvSpPr>
          <p:spPr>
            <a:xfrm>
              <a:off x="1923198" y="4954136"/>
              <a:ext cx="1555844" cy="84616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a:solidFill>
                    <a:schemeClr val="tx1"/>
                  </a:solidFill>
                  <a:latin typeface="Arial" pitchFamily="34" charset="0"/>
                  <a:cs typeface="Arial" pitchFamily="34" charset="0"/>
                </a:rPr>
                <a:t>Data Loaders</a:t>
              </a:r>
            </a:p>
          </p:txBody>
        </p:sp>
        <p:sp>
          <p:nvSpPr>
            <p:cNvPr id="9" name="Rectangle 8"/>
            <p:cNvSpPr/>
            <p:nvPr/>
          </p:nvSpPr>
          <p:spPr>
            <a:xfrm>
              <a:off x="5664959" y="4954136"/>
              <a:ext cx="1555844" cy="84616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a:solidFill>
                    <a:schemeClr val="tx1"/>
                  </a:solidFill>
                  <a:latin typeface="Arial" pitchFamily="34" charset="0"/>
                  <a:cs typeface="Arial" pitchFamily="34" charset="0"/>
                </a:rPr>
                <a:t>Data Discovery Tools</a:t>
              </a:r>
            </a:p>
          </p:txBody>
        </p:sp>
        <p:sp>
          <p:nvSpPr>
            <p:cNvPr id="4" name="Oval 3"/>
            <p:cNvSpPr/>
            <p:nvPr/>
          </p:nvSpPr>
          <p:spPr>
            <a:xfrm>
              <a:off x="3896436" y="3581674"/>
              <a:ext cx="1351128" cy="1296537"/>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endParaRPr lang="en-US" dirty="0">
                <a:solidFill>
                  <a:schemeClr val="tx1"/>
                </a:solidFill>
                <a:latin typeface="Arial" pitchFamily="34" charset="0"/>
                <a:cs typeface="Arial" pitchFamily="34" charset="0"/>
              </a:endParaRPr>
            </a:p>
          </p:txBody>
        </p:sp>
        <p:sp>
          <p:nvSpPr>
            <p:cNvPr id="5" name="Rectangle 4"/>
            <p:cNvSpPr/>
            <p:nvPr/>
          </p:nvSpPr>
          <p:spPr>
            <a:xfrm>
              <a:off x="3794078" y="1991708"/>
              <a:ext cx="1555844" cy="79070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a:solidFill>
                    <a:schemeClr val="tx1"/>
                  </a:solidFill>
                  <a:latin typeface="Arial" pitchFamily="34" charset="0"/>
                  <a:cs typeface="Arial" pitchFamily="34" charset="0"/>
                </a:rPr>
                <a:t>Models</a:t>
              </a:r>
            </a:p>
          </p:txBody>
        </p:sp>
        <p:sp>
          <p:nvSpPr>
            <p:cNvPr id="11" name="Left-Right Arrow 10"/>
            <p:cNvSpPr/>
            <p:nvPr/>
          </p:nvSpPr>
          <p:spPr>
            <a:xfrm rot="8982308">
              <a:off x="3397213" y="4643093"/>
              <a:ext cx="781862" cy="376940"/>
            </a:xfrm>
            <a:prstGeom prst="lef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eft-Right Arrow 11"/>
            <p:cNvSpPr/>
            <p:nvPr/>
          </p:nvSpPr>
          <p:spPr>
            <a:xfrm rot="2088723">
              <a:off x="4996057" y="4643093"/>
              <a:ext cx="827226" cy="376940"/>
            </a:xfrm>
            <a:prstGeom prst="lef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eft-Right Arrow 12"/>
            <p:cNvSpPr/>
            <p:nvPr/>
          </p:nvSpPr>
          <p:spPr>
            <a:xfrm rot="20168541">
              <a:off x="5187881" y="3679932"/>
              <a:ext cx="863653" cy="376940"/>
            </a:xfrm>
            <a:prstGeom prst="lef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Left-Right Arrow 17"/>
            <p:cNvSpPr/>
            <p:nvPr/>
          </p:nvSpPr>
          <p:spPr>
            <a:xfrm rot="12189622">
              <a:off x="3092474" y="3683835"/>
              <a:ext cx="863653" cy="376940"/>
            </a:xfrm>
            <a:prstGeom prst="lef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Right Arrow 9"/>
            <p:cNvSpPr/>
            <p:nvPr/>
          </p:nvSpPr>
          <p:spPr>
            <a:xfrm rot="5400000">
              <a:off x="4159157" y="3006789"/>
              <a:ext cx="825687" cy="376940"/>
            </a:xfrm>
            <a:prstGeom prst="lef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p:cNvSpPr/>
          <p:nvPr/>
        </p:nvSpPr>
        <p:spPr>
          <a:xfrm>
            <a:off x="3912614" y="3872305"/>
            <a:ext cx="1358022" cy="646331"/>
          </a:xfrm>
          <a:prstGeom prst="rect">
            <a:avLst/>
          </a:prstGeom>
        </p:spPr>
        <p:txBody>
          <a:bodyPr wrap="square">
            <a:spAutoFit/>
          </a:bodyPr>
          <a:lstStyle/>
          <a:p>
            <a:pPr algn="ctr"/>
            <a:r>
              <a:rPr lang="en-US" dirty="0">
                <a:latin typeface="Arial" pitchFamily="34" charset="0"/>
                <a:cs typeface="Arial" pitchFamily="34" charset="0"/>
              </a:rPr>
              <a:t>Resource Repository</a:t>
            </a:r>
          </a:p>
        </p:txBody>
      </p:sp>
    </p:spTree>
    <p:extLst>
      <p:ext uri="{BB962C8B-B14F-4D97-AF65-F5344CB8AC3E}">
        <p14:creationId xmlns:p14="http://schemas.microsoft.com/office/powerpoint/2010/main" val="20486833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85800"/>
          </a:xfrm>
        </p:spPr>
        <p:txBody>
          <a:bodyPr>
            <a:normAutofit fontScale="90000"/>
          </a:bodyPr>
          <a:lstStyle/>
          <a:p>
            <a:r>
              <a:rPr lang="en-US" dirty="0" smtClean="0"/>
              <a:t>E.g.  </a:t>
            </a:r>
            <a:r>
              <a:rPr lang="en-US" dirty="0" err="1" smtClean="0"/>
              <a:t>SWATShare</a:t>
            </a:r>
            <a:endParaRPr lang="en-US" dirty="0"/>
          </a:p>
        </p:txBody>
      </p:sp>
      <p:sp>
        <p:nvSpPr>
          <p:cNvPr id="3" name="Content Placeholder 2"/>
          <p:cNvSpPr>
            <a:spLocks noGrp="1"/>
          </p:cNvSpPr>
          <p:nvPr>
            <p:ph idx="1"/>
          </p:nvPr>
        </p:nvSpPr>
        <p:spPr>
          <a:xfrm>
            <a:off x="457200" y="762000"/>
            <a:ext cx="8229600" cy="1066800"/>
          </a:xfrm>
        </p:spPr>
        <p:txBody>
          <a:bodyPr>
            <a:normAutofit/>
          </a:bodyPr>
          <a:lstStyle/>
          <a:p>
            <a:r>
              <a:rPr lang="en-US" dirty="0" smtClean="0"/>
              <a:t>A web based tool for publishing, sharing, and accessing Soil Water Assessment Tool (SWAT)</a:t>
            </a:r>
            <a:endParaRPr lang="en-US" dirty="0"/>
          </a:p>
        </p:txBody>
      </p:sp>
      <p:pic>
        <p:nvPicPr>
          <p:cNvPr id="1027" name="Picture 3"/>
          <p:cNvPicPr>
            <a:picLocks noChangeAspect="1" noChangeArrowheads="1"/>
          </p:cNvPicPr>
          <p:nvPr/>
        </p:nvPicPr>
        <p:blipFill>
          <a:blip r:embed="rId3" cstate="print"/>
          <a:srcRect t="8406"/>
          <a:stretch>
            <a:fillRect/>
          </a:stretch>
        </p:blipFill>
        <p:spPr bwMode="auto">
          <a:xfrm>
            <a:off x="1150919" y="1828800"/>
            <a:ext cx="6773881" cy="4495800"/>
          </a:xfrm>
          <a:prstGeom prst="rect">
            <a:avLst/>
          </a:prstGeom>
          <a:noFill/>
          <a:ln w="9525">
            <a:noFill/>
            <a:miter lim="800000"/>
            <a:headEnd/>
            <a:tailEnd/>
          </a:ln>
        </p:spPr>
      </p:pic>
      <p:sp>
        <p:nvSpPr>
          <p:cNvPr id="7" name="TextBox 6"/>
          <p:cNvSpPr txBox="1"/>
          <p:nvPr/>
        </p:nvSpPr>
        <p:spPr>
          <a:xfrm>
            <a:off x="1371600" y="6412468"/>
            <a:ext cx="6477000" cy="369332"/>
          </a:xfrm>
          <a:prstGeom prst="rect">
            <a:avLst/>
          </a:prstGeom>
          <a:noFill/>
        </p:spPr>
        <p:txBody>
          <a:bodyPr wrap="square" rtlCol="0">
            <a:spAutoFit/>
          </a:bodyPr>
          <a:lstStyle/>
          <a:p>
            <a:pPr algn="ctr"/>
            <a:r>
              <a:rPr lang="en-US" b="1" dirty="0" smtClean="0">
                <a:solidFill>
                  <a:prstClr val="black"/>
                </a:solidFill>
              </a:rPr>
              <a:t>www.water-hub.org/swat-tool</a:t>
            </a:r>
            <a:endParaRPr lang="en-US" b="1" dirty="0">
              <a:solidFill>
                <a:prstClr val="black"/>
              </a:solidFill>
            </a:endParaRPr>
          </a:p>
        </p:txBody>
      </p:sp>
    </p:spTree>
    <p:extLst>
      <p:ext uri="{BB962C8B-B14F-4D97-AF65-F5344CB8AC3E}">
        <p14:creationId xmlns:p14="http://schemas.microsoft.com/office/powerpoint/2010/main" val="17820221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Model pre and post processing workflow</a:t>
            </a:r>
            <a:endParaRPr lang="en-US" dirty="0"/>
          </a:p>
        </p:txBody>
      </p:sp>
      <p:sp>
        <p:nvSpPr>
          <p:cNvPr id="4" name="TextBox 3"/>
          <p:cNvSpPr txBox="1"/>
          <p:nvPr/>
        </p:nvSpPr>
        <p:spPr>
          <a:xfrm>
            <a:off x="718446" y="5551767"/>
            <a:ext cx="8534400" cy="865237"/>
          </a:xfrm>
          <a:prstGeom prst="rect">
            <a:avLst/>
          </a:prstGeom>
          <a:noFill/>
        </p:spPr>
        <p:txBody>
          <a:bodyPr wrap="square" rtlCol="0">
            <a:spAutoFit/>
          </a:bodyPr>
          <a:lstStyle/>
          <a:p>
            <a:pPr marL="342900" indent="-342900">
              <a:buFont typeface="Arial" pitchFamily="34" charset="0"/>
              <a:buChar char="•"/>
            </a:pPr>
            <a:r>
              <a:rPr lang="en-US" dirty="0" smtClean="0">
                <a:solidFill>
                  <a:schemeClr val="tx1"/>
                </a:solidFill>
              </a:rPr>
              <a:t>Each model  interacts with information in  the common data store</a:t>
            </a:r>
          </a:p>
          <a:p>
            <a:pPr marL="342900" indent="-342900">
              <a:buFont typeface="Arial" pitchFamily="34" charset="0"/>
              <a:buChar char="•"/>
            </a:pPr>
            <a:r>
              <a:rPr lang="en-US" dirty="0" smtClean="0">
                <a:solidFill>
                  <a:schemeClr val="tx1"/>
                </a:solidFill>
              </a:rPr>
              <a:t>The modeler does not need to be concerned with and can take advantage of standardized analysis, visualization loading and discovery tools </a:t>
            </a:r>
            <a:endParaRPr lang="en-US" dirty="0">
              <a:solidFill>
                <a:schemeClr val="tx1"/>
              </a:solidFill>
            </a:endParaRPr>
          </a:p>
        </p:txBody>
      </p:sp>
      <p:sp>
        <p:nvSpPr>
          <p:cNvPr id="18" name="Rectangle 17"/>
          <p:cNvSpPr/>
          <p:nvPr/>
        </p:nvSpPr>
        <p:spPr>
          <a:xfrm>
            <a:off x="1828800" y="2251881"/>
            <a:ext cx="1146412" cy="18424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869335" y="4840978"/>
            <a:ext cx="3046364" cy="55929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sz="1600" dirty="0" smtClean="0">
                <a:solidFill>
                  <a:schemeClr val="tx1"/>
                </a:solidFill>
                <a:latin typeface="Arial" pitchFamily="34" charset="0"/>
                <a:cs typeface="Arial" pitchFamily="34" charset="0"/>
              </a:rPr>
              <a:t>Resource Repository</a:t>
            </a:r>
            <a:endParaRPr lang="en-US" sz="1600" dirty="0">
              <a:solidFill>
                <a:schemeClr val="tx1"/>
              </a:solidFill>
              <a:latin typeface="Arial" pitchFamily="34" charset="0"/>
              <a:cs typeface="Arial" pitchFamily="34" charset="0"/>
            </a:endParaRPr>
          </a:p>
        </p:txBody>
      </p:sp>
      <p:grpSp>
        <p:nvGrpSpPr>
          <p:cNvPr id="23" name="Group 22"/>
          <p:cNvGrpSpPr/>
          <p:nvPr/>
        </p:nvGrpSpPr>
        <p:grpSpPr>
          <a:xfrm>
            <a:off x="718446" y="2433983"/>
            <a:ext cx="3345976" cy="2101439"/>
            <a:chOff x="718446" y="2433983"/>
            <a:chExt cx="3345976" cy="2101439"/>
          </a:xfrm>
        </p:grpSpPr>
        <p:grpSp>
          <p:nvGrpSpPr>
            <p:cNvPr id="6" name="Group 5"/>
            <p:cNvGrpSpPr/>
            <p:nvPr/>
          </p:nvGrpSpPr>
          <p:grpSpPr>
            <a:xfrm>
              <a:off x="718446" y="2433983"/>
              <a:ext cx="3345976" cy="2101439"/>
              <a:chOff x="1539923" y="1991708"/>
              <a:chExt cx="6064154" cy="3808589"/>
            </a:xfrm>
          </p:grpSpPr>
          <p:sp>
            <p:nvSpPr>
              <p:cNvPr id="7" name="Rectangle 6"/>
              <p:cNvSpPr/>
              <p:nvPr/>
            </p:nvSpPr>
            <p:spPr>
              <a:xfrm>
                <a:off x="6048233" y="2905242"/>
                <a:ext cx="1555844" cy="8751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sz="900" dirty="0">
                    <a:solidFill>
                      <a:schemeClr val="tx1"/>
                    </a:solidFill>
                    <a:latin typeface="Arial" pitchFamily="34" charset="0"/>
                    <a:cs typeface="Arial" pitchFamily="34" charset="0"/>
                  </a:rPr>
                  <a:t>Analysis Tools</a:t>
                </a:r>
              </a:p>
            </p:txBody>
          </p:sp>
          <p:sp>
            <p:nvSpPr>
              <p:cNvPr id="8" name="Rectangle 7"/>
              <p:cNvSpPr/>
              <p:nvPr/>
            </p:nvSpPr>
            <p:spPr>
              <a:xfrm>
                <a:off x="1539923" y="2905242"/>
                <a:ext cx="1555844" cy="87518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sz="900" dirty="0">
                    <a:solidFill>
                      <a:schemeClr val="tx1"/>
                    </a:solidFill>
                    <a:latin typeface="Arial" pitchFamily="34" charset="0"/>
                    <a:cs typeface="Arial" pitchFamily="34" charset="0"/>
                  </a:rPr>
                  <a:t>Visualization  Tools</a:t>
                </a:r>
              </a:p>
            </p:txBody>
          </p:sp>
          <p:sp>
            <p:nvSpPr>
              <p:cNvPr id="9" name="Rectangle 8"/>
              <p:cNvSpPr/>
              <p:nvPr/>
            </p:nvSpPr>
            <p:spPr>
              <a:xfrm>
                <a:off x="1923198" y="4954136"/>
                <a:ext cx="1555844" cy="84616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sz="900" dirty="0">
                    <a:solidFill>
                      <a:schemeClr val="tx1"/>
                    </a:solidFill>
                    <a:latin typeface="Arial" pitchFamily="34" charset="0"/>
                    <a:cs typeface="Arial" pitchFamily="34" charset="0"/>
                  </a:rPr>
                  <a:t>Data Loaders</a:t>
                </a:r>
              </a:p>
            </p:txBody>
          </p:sp>
          <p:sp>
            <p:nvSpPr>
              <p:cNvPr id="10" name="Rectangle 9"/>
              <p:cNvSpPr/>
              <p:nvPr/>
            </p:nvSpPr>
            <p:spPr>
              <a:xfrm>
                <a:off x="5664959" y="4954136"/>
                <a:ext cx="1555844" cy="84616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sz="900" dirty="0">
                    <a:solidFill>
                      <a:schemeClr val="tx1"/>
                    </a:solidFill>
                    <a:latin typeface="Arial" pitchFamily="34" charset="0"/>
                    <a:cs typeface="Arial" pitchFamily="34" charset="0"/>
                  </a:rPr>
                  <a:t>Data Discovery Tools</a:t>
                </a:r>
              </a:p>
            </p:txBody>
          </p:sp>
          <p:sp>
            <p:nvSpPr>
              <p:cNvPr id="11" name="Oval 10"/>
              <p:cNvSpPr/>
              <p:nvPr/>
            </p:nvSpPr>
            <p:spPr>
              <a:xfrm>
                <a:off x="3896436" y="3581674"/>
                <a:ext cx="1351128" cy="1296537"/>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endParaRPr lang="en-US" sz="900" dirty="0">
                  <a:solidFill>
                    <a:schemeClr val="tx1"/>
                  </a:solidFill>
                  <a:latin typeface="Arial" pitchFamily="34" charset="0"/>
                  <a:cs typeface="Arial" pitchFamily="34" charset="0"/>
                </a:endParaRPr>
              </a:p>
            </p:txBody>
          </p:sp>
          <p:sp>
            <p:nvSpPr>
              <p:cNvPr id="12" name="Rectangle 11"/>
              <p:cNvSpPr/>
              <p:nvPr/>
            </p:nvSpPr>
            <p:spPr>
              <a:xfrm>
                <a:off x="3794078" y="1991708"/>
                <a:ext cx="1555844" cy="79070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sz="900" dirty="0">
                    <a:solidFill>
                      <a:schemeClr val="tx1"/>
                    </a:solidFill>
                    <a:latin typeface="Arial" pitchFamily="34" charset="0"/>
                    <a:cs typeface="Arial" pitchFamily="34" charset="0"/>
                  </a:rPr>
                  <a:t>Models</a:t>
                </a:r>
              </a:p>
            </p:txBody>
          </p:sp>
          <p:sp>
            <p:nvSpPr>
              <p:cNvPr id="13" name="Left-Right Arrow 12"/>
              <p:cNvSpPr/>
              <p:nvPr/>
            </p:nvSpPr>
            <p:spPr>
              <a:xfrm rot="8982308">
                <a:off x="3397213" y="4643093"/>
                <a:ext cx="781862" cy="376940"/>
              </a:xfrm>
              <a:prstGeom prst="lef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 name="Left-Right Arrow 13"/>
              <p:cNvSpPr/>
              <p:nvPr/>
            </p:nvSpPr>
            <p:spPr>
              <a:xfrm rot="2088723">
                <a:off x="4996057" y="4643093"/>
                <a:ext cx="827226" cy="376940"/>
              </a:xfrm>
              <a:prstGeom prst="lef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 name="Left-Right Arrow 14"/>
              <p:cNvSpPr/>
              <p:nvPr/>
            </p:nvSpPr>
            <p:spPr>
              <a:xfrm rot="20168541">
                <a:off x="5187881" y="3679932"/>
                <a:ext cx="863653" cy="376940"/>
              </a:xfrm>
              <a:prstGeom prst="lef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 name="Left-Right Arrow 15"/>
              <p:cNvSpPr/>
              <p:nvPr/>
            </p:nvSpPr>
            <p:spPr>
              <a:xfrm rot="12189622">
                <a:off x="3092474" y="3683835"/>
                <a:ext cx="863653" cy="376940"/>
              </a:xfrm>
              <a:prstGeom prst="lef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 name="Left-Right Arrow 16"/>
              <p:cNvSpPr/>
              <p:nvPr/>
            </p:nvSpPr>
            <p:spPr>
              <a:xfrm rot="5400000">
                <a:off x="4159157" y="3006789"/>
                <a:ext cx="825687" cy="376940"/>
              </a:xfrm>
              <a:prstGeom prst="lef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2" name="Rectangle 21"/>
            <p:cNvSpPr/>
            <p:nvPr/>
          </p:nvSpPr>
          <p:spPr>
            <a:xfrm>
              <a:off x="1712423" y="3449468"/>
              <a:ext cx="1358022" cy="430887"/>
            </a:xfrm>
            <a:prstGeom prst="rect">
              <a:avLst/>
            </a:prstGeom>
          </p:spPr>
          <p:txBody>
            <a:bodyPr wrap="square">
              <a:spAutoFit/>
            </a:bodyPr>
            <a:lstStyle/>
            <a:p>
              <a:pPr algn="ctr"/>
              <a:r>
                <a:rPr lang="en-US" sz="1050" dirty="0">
                  <a:latin typeface="Arial" pitchFamily="34" charset="0"/>
                  <a:cs typeface="Arial" pitchFamily="34" charset="0"/>
                </a:rPr>
                <a:t>Resource Repository</a:t>
              </a:r>
            </a:p>
          </p:txBody>
        </p:sp>
      </p:grpSp>
      <p:grpSp>
        <p:nvGrpSpPr>
          <p:cNvPr id="32" name="Group 31"/>
          <p:cNvGrpSpPr/>
          <p:nvPr/>
        </p:nvGrpSpPr>
        <p:grpSpPr>
          <a:xfrm>
            <a:off x="4869335" y="3823492"/>
            <a:ext cx="3046364" cy="559298"/>
            <a:chOff x="4869335" y="3951750"/>
            <a:chExt cx="3046364" cy="559298"/>
          </a:xfrm>
        </p:grpSpPr>
        <p:sp>
          <p:nvSpPr>
            <p:cNvPr id="26" name="Rectangle 25"/>
            <p:cNvSpPr/>
            <p:nvPr/>
          </p:nvSpPr>
          <p:spPr>
            <a:xfrm>
              <a:off x="4869335" y="3951750"/>
              <a:ext cx="1305069" cy="55929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sz="1600" dirty="0" smtClean="0">
                  <a:solidFill>
                    <a:schemeClr val="tx1"/>
                  </a:solidFill>
                  <a:latin typeface="Arial" pitchFamily="34" charset="0"/>
                  <a:cs typeface="Arial" pitchFamily="34" charset="0"/>
                </a:rPr>
                <a:t>Pre-Processing</a:t>
              </a:r>
              <a:endParaRPr lang="en-US" sz="1600" dirty="0">
                <a:solidFill>
                  <a:schemeClr val="tx1"/>
                </a:solidFill>
                <a:latin typeface="Arial" pitchFamily="34" charset="0"/>
                <a:cs typeface="Arial" pitchFamily="34" charset="0"/>
              </a:endParaRPr>
            </a:p>
          </p:txBody>
        </p:sp>
        <p:sp>
          <p:nvSpPr>
            <p:cNvPr id="27" name="Rectangle 26"/>
            <p:cNvSpPr/>
            <p:nvPr/>
          </p:nvSpPr>
          <p:spPr>
            <a:xfrm>
              <a:off x="6610630" y="3951750"/>
              <a:ext cx="1305069" cy="552574"/>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sz="1600" dirty="0" smtClean="0">
                  <a:solidFill>
                    <a:schemeClr val="tx1"/>
                  </a:solidFill>
                  <a:latin typeface="Arial" pitchFamily="34" charset="0"/>
                  <a:cs typeface="Arial" pitchFamily="34" charset="0"/>
                </a:rPr>
                <a:t>Post -Processing</a:t>
              </a:r>
              <a:endParaRPr lang="en-US" sz="1600" dirty="0">
                <a:solidFill>
                  <a:schemeClr val="tx1"/>
                </a:solidFill>
                <a:latin typeface="Arial" pitchFamily="34" charset="0"/>
                <a:cs typeface="Arial" pitchFamily="34" charset="0"/>
              </a:endParaRPr>
            </a:p>
          </p:txBody>
        </p:sp>
      </p:grpSp>
      <p:grpSp>
        <p:nvGrpSpPr>
          <p:cNvPr id="31" name="Group 30"/>
          <p:cNvGrpSpPr/>
          <p:nvPr/>
        </p:nvGrpSpPr>
        <p:grpSpPr>
          <a:xfrm>
            <a:off x="4869335" y="2806006"/>
            <a:ext cx="3046364" cy="559298"/>
            <a:chOff x="4869335" y="2875292"/>
            <a:chExt cx="3046364" cy="559298"/>
          </a:xfrm>
        </p:grpSpPr>
        <p:sp>
          <p:nvSpPr>
            <p:cNvPr id="28" name="Rectangle 27"/>
            <p:cNvSpPr/>
            <p:nvPr/>
          </p:nvSpPr>
          <p:spPr>
            <a:xfrm>
              <a:off x="4869335" y="2875292"/>
              <a:ext cx="1305069" cy="55929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sz="1600" dirty="0" smtClean="0">
                  <a:solidFill>
                    <a:schemeClr val="tx1"/>
                  </a:solidFill>
                  <a:latin typeface="Arial" pitchFamily="34" charset="0"/>
                  <a:cs typeface="Arial" pitchFamily="34" charset="0"/>
                </a:rPr>
                <a:t>Input Files</a:t>
              </a:r>
              <a:endParaRPr lang="en-US" sz="1600" dirty="0">
                <a:solidFill>
                  <a:schemeClr val="tx1"/>
                </a:solidFill>
                <a:latin typeface="Arial" pitchFamily="34" charset="0"/>
                <a:cs typeface="Arial" pitchFamily="34" charset="0"/>
              </a:endParaRPr>
            </a:p>
          </p:txBody>
        </p:sp>
        <p:sp>
          <p:nvSpPr>
            <p:cNvPr id="29" name="Rectangle 28"/>
            <p:cNvSpPr/>
            <p:nvPr/>
          </p:nvSpPr>
          <p:spPr>
            <a:xfrm>
              <a:off x="6610630" y="2875292"/>
              <a:ext cx="1305069" cy="552574"/>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sz="1600" dirty="0" smtClean="0">
                  <a:solidFill>
                    <a:schemeClr val="tx1"/>
                  </a:solidFill>
                  <a:latin typeface="Arial" pitchFamily="34" charset="0"/>
                  <a:cs typeface="Arial" pitchFamily="34" charset="0"/>
                </a:rPr>
                <a:t>Output Files</a:t>
              </a:r>
              <a:endParaRPr lang="en-US" sz="1600" dirty="0">
                <a:solidFill>
                  <a:schemeClr val="tx1"/>
                </a:solidFill>
                <a:latin typeface="Arial" pitchFamily="34" charset="0"/>
                <a:cs typeface="Arial" pitchFamily="34" charset="0"/>
              </a:endParaRPr>
            </a:p>
          </p:txBody>
        </p:sp>
      </p:grpSp>
      <p:sp>
        <p:nvSpPr>
          <p:cNvPr id="30" name="Rectangle 29"/>
          <p:cNvSpPr/>
          <p:nvPr/>
        </p:nvSpPr>
        <p:spPr>
          <a:xfrm>
            <a:off x="4869336" y="1788520"/>
            <a:ext cx="3046364" cy="55929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sz="1600" dirty="0" smtClean="0">
                <a:solidFill>
                  <a:schemeClr val="tx1"/>
                </a:solidFill>
                <a:latin typeface="Arial" pitchFamily="34" charset="0"/>
                <a:cs typeface="Arial" pitchFamily="34" charset="0"/>
              </a:rPr>
              <a:t>Model</a:t>
            </a:r>
            <a:endParaRPr lang="en-US" sz="1600" dirty="0">
              <a:solidFill>
                <a:schemeClr val="tx1"/>
              </a:solidFill>
              <a:latin typeface="Arial" pitchFamily="34" charset="0"/>
              <a:cs typeface="Arial" pitchFamily="34" charset="0"/>
            </a:endParaRPr>
          </a:p>
        </p:txBody>
      </p:sp>
      <p:sp>
        <p:nvSpPr>
          <p:cNvPr id="33" name="Down Arrow 32"/>
          <p:cNvSpPr/>
          <p:nvPr/>
        </p:nvSpPr>
        <p:spPr>
          <a:xfrm rot="10800000">
            <a:off x="5381004" y="4375549"/>
            <a:ext cx="281730" cy="445364"/>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own Arrow 33"/>
          <p:cNvSpPr/>
          <p:nvPr/>
        </p:nvSpPr>
        <p:spPr>
          <a:xfrm rot="10800000">
            <a:off x="5379916" y="3354015"/>
            <a:ext cx="281730" cy="445364"/>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own Arrow 34"/>
          <p:cNvSpPr/>
          <p:nvPr/>
        </p:nvSpPr>
        <p:spPr>
          <a:xfrm rot="10800000">
            <a:off x="5379916" y="2342174"/>
            <a:ext cx="281730" cy="445364"/>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own Arrow 35"/>
          <p:cNvSpPr/>
          <p:nvPr/>
        </p:nvSpPr>
        <p:spPr>
          <a:xfrm>
            <a:off x="7122299" y="2345345"/>
            <a:ext cx="281730" cy="445364"/>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own Arrow 36"/>
          <p:cNvSpPr/>
          <p:nvPr/>
        </p:nvSpPr>
        <p:spPr>
          <a:xfrm>
            <a:off x="7122299" y="3355178"/>
            <a:ext cx="281730" cy="445364"/>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own Arrow 37"/>
          <p:cNvSpPr/>
          <p:nvPr/>
        </p:nvSpPr>
        <p:spPr>
          <a:xfrm>
            <a:off x="7122299" y="4400304"/>
            <a:ext cx="281730" cy="445364"/>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flipV="1">
            <a:off x="1828800" y="1788521"/>
            <a:ext cx="3040535" cy="446366"/>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13" idx="7"/>
          </p:cNvCxnSpPr>
          <p:nvPr/>
        </p:nvCxnSpPr>
        <p:spPr>
          <a:xfrm>
            <a:off x="1772686" y="4109721"/>
            <a:ext cx="3121800" cy="129055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30320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Architecture and Implementation</a:t>
            </a:r>
            <a:endParaRPr lang="en-US" dirty="0"/>
          </a:p>
        </p:txBody>
      </p:sp>
      <p:grpSp>
        <p:nvGrpSpPr>
          <p:cNvPr id="6" name="Group 5"/>
          <p:cNvGrpSpPr/>
          <p:nvPr/>
        </p:nvGrpSpPr>
        <p:grpSpPr>
          <a:xfrm>
            <a:off x="144011" y="1559200"/>
            <a:ext cx="8855978" cy="4841599"/>
            <a:chOff x="986089" y="2715862"/>
            <a:chExt cx="18311347" cy="10010877"/>
          </a:xfrm>
        </p:grpSpPr>
        <p:sp>
          <p:nvSpPr>
            <p:cNvPr id="7" name="Rectangle 6"/>
            <p:cNvSpPr/>
            <p:nvPr/>
          </p:nvSpPr>
          <p:spPr>
            <a:xfrm>
              <a:off x="4518277" y="3047309"/>
              <a:ext cx="3126199" cy="1286597"/>
            </a:xfrm>
            <a:prstGeom prst="rect">
              <a:avLst/>
            </a:prstGeom>
            <a:solidFill>
              <a:schemeClr val="accent1">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8377" tIns="39189" rIns="78377" bIns="39189" numCol="1" spcCol="0" rtlCol="0" fromWordArt="0" anchor="ctr" anchorCtr="0" forceAA="0" compatLnSpc="1">
              <a:prstTxWarp prst="textNoShape">
                <a:avLst/>
              </a:prstTxWarp>
              <a:noAutofit/>
            </a:bodyPr>
            <a:lstStyle/>
            <a:p>
              <a:pPr algn="ctr"/>
              <a:r>
                <a:rPr lang="en-US" sz="1600" dirty="0">
                  <a:ln w="0"/>
                  <a:solidFill>
                    <a:schemeClr val="tx1"/>
                  </a:solidFill>
                  <a:effectLst>
                    <a:outerShdw blurRad="38100" dist="19050" dir="2700000" algn="tl" rotWithShape="0">
                      <a:schemeClr val="dk1">
                        <a:alpha val="40000"/>
                      </a:schemeClr>
                    </a:outerShdw>
                  </a:effectLst>
                </a:rPr>
                <a:t>Web Browser</a:t>
              </a:r>
            </a:p>
          </p:txBody>
        </p:sp>
        <p:sp>
          <p:nvSpPr>
            <p:cNvPr id="8" name="Rectangle 7"/>
            <p:cNvSpPr/>
            <p:nvPr/>
          </p:nvSpPr>
          <p:spPr>
            <a:xfrm>
              <a:off x="6553098" y="5672167"/>
              <a:ext cx="3676728" cy="1712950"/>
            </a:xfrm>
            <a:prstGeom prst="rect">
              <a:avLst/>
            </a:prstGeom>
            <a:solidFill>
              <a:schemeClr val="accent1">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8377" tIns="39189" rIns="78377" bIns="39189" numCol="1" spcCol="0" rtlCol="0" fromWordArt="0" anchor="ctr" anchorCtr="0" forceAA="0" compatLnSpc="1">
              <a:prstTxWarp prst="textNoShape">
                <a:avLst/>
              </a:prstTxWarp>
              <a:noAutofit/>
            </a:bodyPr>
            <a:lstStyle/>
            <a:p>
              <a:pPr algn="ctr"/>
              <a:r>
                <a:rPr lang="en-US" sz="1600" dirty="0">
                  <a:ln w="0"/>
                  <a:solidFill>
                    <a:schemeClr val="tx1"/>
                  </a:solidFill>
                  <a:effectLst>
                    <a:outerShdw blurRad="38100" dist="19050" dir="2700000" algn="tl" rotWithShape="0">
                      <a:schemeClr val="dk1">
                        <a:alpha val="40000"/>
                      </a:schemeClr>
                    </a:outerShdw>
                  </a:effectLst>
                </a:rPr>
                <a:t>Drupal</a:t>
              </a:r>
            </a:p>
          </p:txBody>
        </p:sp>
        <p:sp>
          <p:nvSpPr>
            <p:cNvPr id="9" name="Rectangle 8"/>
            <p:cNvSpPr/>
            <p:nvPr/>
          </p:nvSpPr>
          <p:spPr>
            <a:xfrm>
              <a:off x="6221785" y="8581189"/>
              <a:ext cx="4339355" cy="1557717"/>
            </a:xfrm>
            <a:prstGeom prst="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8377" tIns="39189" rIns="78377" bIns="39189" numCol="1" spcCol="0" rtlCol="0" fromWordArt="0" anchor="ctr" anchorCtr="0" forceAA="0" compatLnSpc="1">
              <a:prstTxWarp prst="textNoShape">
                <a:avLst/>
              </a:prstTxWarp>
              <a:noAutofit/>
            </a:bodyPr>
            <a:lstStyle/>
            <a:p>
              <a:pPr algn="ctr"/>
              <a:r>
                <a:rPr lang="en-US" sz="1600" dirty="0">
                  <a:ln w="0"/>
                  <a:solidFill>
                    <a:schemeClr val="tx1"/>
                  </a:solidFill>
                  <a:effectLst>
                    <a:outerShdw blurRad="38100" dist="19050" dir="2700000" algn="tl" rotWithShape="0">
                      <a:schemeClr val="dk1">
                        <a:alpha val="40000"/>
                      </a:schemeClr>
                    </a:outerShdw>
                  </a:effectLst>
                </a:rPr>
                <a:t>E-iRODS</a:t>
              </a:r>
            </a:p>
          </p:txBody>
        </p:sp>
        <p:sp>
          <p:nvSpPr>
            <p:cNvPr id="10" name="Rectangle 9"/>
            <p:cNvSpPr/>
            <p:nvPr/>
          </p:nvSpPr>
          <p:spPr>
            <a:xfrm>
              <a:off x="8777618" y="3047309"/>
              <a:ext cx="4080659" cy="1286597"/>
            </a:xfrm>
            <a:prstGeom prst="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8377" tIns="39189" rIns="78377" bIns="39189" numCol="1" spcCol="0" rtlCol="0" fromWordArt="0" anchor="ctr" anchorCtr="0" forceAA="0" compatLnSpc="1">
              <a:prstTxWarp prst="textNoShape">
                <a:avLst/>
              </a:prstTxWarp>
              <a:noAutofit/>
            </a:bodyPr>
            <a:lstStyle/>
            <a:p>
              <a:pPr algn="ctr"/>
              <a:r>
                <a:rPr lang="en-US" sz="1600" dirty="0">
                  <a:ln w="0"/>
                  <a:solidFill>
                    <a:schemeClr val="tx1"/>
                  </a:solidFill>
                  <a:effectLst>
                    <a:outerShdw blurRad="38100" dist="19050" dir="2700000" algn="tl" rotWithShape="0">
                      <a:schemeClr val="dk1">
                        <a:alpha val="40000"/>
                      </a:schemeClr>
                    </a:outerShdw>
                  </a:effectLst>
                </a:rPr>
                <a:t>HydroDesktop</a:t>
              </a:r>
            </a:p>
          </p:txBody>
        </p:sp>
        <p:sp>
          <p:nvSpPr>
            <p:cNvPr id="11" name="Rectangle 10"/>
            <p:cNvSpPr/>
            <p:nvPr/>
          </p:nvSpPr>
          <p:spPr>
            <a:xfrm>
              <a:off x="2211014" y="11428369"/>
              <a:ext cx="3890691" cy="1271760"/>
            </a:xfrm>
            <a:prstGeom prst="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8377" tIns="39189" rIns="78377" bIns="39189" numCol="1" spcCol="0" rtlCol="0" fromWordArt="0" anchor="ctr" anchorCtr="0" forceAA="0" compatLnSpc="1">
              <a:prstTxWarp prst="textNoShape">
                <a:avLst/>
              </a:prstTxWarp>
              <a:noAutofit/>
            </a:bodyPr>
            <a:lstStyle/>
            <a:p>
              <a:pPr algn="ctr"/>
              <a:r>
                <a:rPr lang="en-US" sz="1600" dirty="0">
                  <a:ln w="0"/>
                  <a:solidFill>
                    <a:schemeClr val="tx1"/>
                  </a:solidFill>
                  <a:effectLst>
                    <a:outerShdw blurRad="38100" dist="19050" dir="2700000" algn="tl" rotWithShape="0">
                      <a:schemeClr val="dk1">
                        <a:alpha val="40000"/>
                      </a:schemeClr>
                    </a:outerShdw>
                  </a:effectLst>
                </a:rPr>
                <a:t>Indexing</a:t>
              </a:r>
            </a:p>
          </p:txBody>
        </p:sp>
        <p:sp>
          <p:nvSpPr>
            <p:cNvPr id="12" name="Rectangle 11"/>
            <p:cNvSpPr/>
            <p:nvPr/>
          </p:nvSpPr>
          <p:spPr>
            <a:xfrm>
              <a:off x="6468487" y="11437520"/>
              <a:ext cx="3865329" cy="1289219"/>
            </a:xfrm>
            <a:prstGeom prst="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8377" tIns="39189" rIns="78377" bIns="39189" numCol="1" spcCol="0" rtlCol="0" fromWordArt="0" anchor="ctr" anchorCtr="0" forceAA="0" compatLnSpc="1">
              <a:prstTxWarp prst="textNoShape">
                <a:avLst/>
              </a:prstTxWarp>
              <a:noAutofit/>
            </a:bodyPr>
            <a:lstStyle/>
            <a:p>
              <a:pPr algn="ctr"/>
              <a:r>
                <a:rPr lang="en-US" sz="1600" dirty="0" smtClean="0">
                  <a:ln w="0"/>
                  <a:solidFill>
                    <a:schemeClr val="tx1"/>
                  </a:solidFill>
                  <a:effectLst>
                    <a:outerShdw blurRad="38100" dist="19050" dir="2700000" algn="tl" rotWithShape="0">
                      <a:schemeClr val="dk1">
                        <a:alpha val="40000"/>
                      </a:schemeClr>
                    </a:outerShdw>
                  </a:effectLst>
                </a:rPr>
                <a:t>Data Grid</a:t>
              </a:r>
              <a:endParaRPr lang="en-US" sz="1600" dirty="0">
                <a:ln w="0"/>
                <a:solidFill>
                  <a:schemeClr val="tx1"/>
                </a:solidFill>
                <a:effectLst>
                  <a:outerShdw blurRad="38100" dist="19050" dir="2700000" algn="tl" rotWithShape="0">
                    <a:schemeClr val="dk1">
                      <a:alpha val="40000"/>
                    </a:schemeClr>
                  </a:outerShdw>
                </a:effectLst>
              </a:endParaRPr>
            </a:p>
          </p:txBody>
        </p:sp>
        <p:cxnSp>
          <p:nvCxnSpPr>
            <p:cNvPr id="13" name="Elbow Connector 12"/>
            <p:cNvCxnSpPr>
              <a:stCxn id="8" idx="0"/>
              <a:endCxn id="10" idx="2"/>
            </p:cNvCxnSpPr>
            <p:nvPr/>
          </p:nvCxnSpPr>
          <p:spPr>
            <a:xfrm rot="5400000" flipH="1" flipV="1">
              <a:off x="8935575" y="3789795"/>
              <a:ext cx="1338260" cy="2426485"/>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14" name="Elbow Connector 13"/>
            <p:cNvCxnSpPr>
              <a:stCxn id="7" idx="2"/>
              <a:endCxn id="8" idx="0"/>
            </p:cNvCxnSpPr>
            <p:nvPr/>
          </p:nvCxnSpPr>
          <p:spPr>
            <a:xfrm rot="16200000" flipH="1">
              <a:off x="6567290" y="3847993"/>
              <a:ext cx="1338260" cy="2310087"/>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0870708" y="4691570"/>
              <a:ext cx="3480448" cy="738764"/>
            </a:xfrm>
            <a:prstGeom prst="rect">
              <a:avLst/>
            </a:prstGeom>
            <a:noFill/>
          </p:spPr>
          <p:txBody>
            <a:bodyPr wrap="none" rtlCol="0">
              <a:spAutoFit/>
            </a:bodyPr>
            <a:lstStyle/>
            <a:p>
              <a:r>
                <a:rPr lang="en-US" sz="1600" dirty="0"/>
                <a:t>RESTful Interface</a:t>
              </a:r>
            </a:p>
          </p:txBody>
        </p:sp>
        <p:cxnSp>
          <p:nvCxnSpPr>
            <p:cNvPr id="16" name="Straight Connector 15"/>
            <p:cNvCxnSpPr>
              <a:stCxn id="8" idx="2"/>
              <a:endCxn id="9" idx="0"/>
            </p:cNvCxnSpPr>
            <p:nvPr/>
          </p:nvCxnSpPr>
          <p:spPr>
            <a:xfrm>
              <a:off x="8391463" y="7385116"/>
              <a:ext cx="0" cy="1196072"/>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442393" y="7550826"/>
              <a:ext cx="4257831" cy="873086"/>
            </a:xfrm>
            <a:prstGeom prst="rect">
              <a:avLst/>
            </a:prstGeom>
            <a:noFill/>
          </p:spPr>
          <p:txBody>
            <a:bodyPr wrap="none" rtlCol="0">
              <a:spAutoFit/>
            </a:bodyPr>
            <a:lstStyle/>
            <a:p>
              <a:r>
                <a:rPr lang="en-US" sz="2000" dirty="0"/>
                <a:t>RESTful Interface</a:t>
              </a:r>
            </a:p>
          </p:txBody>
        </p:sp>
        <p:cxnSp>
          <p:nvCxnSpPr>
            <p:cNvPr id="18" name="Elbow Connector 17"/>
            <p:cNvCxnSpPr>
              <a:stCxn id="9" idx="2"/>
              <a:endCxn id="11" idx="0"/>
            </p:cNvCxnSpPr>
            <p:nvPr/>
          </p:nvCxnSpPr>
          <p:spPr>
            <a:xfrm rot="5400000">
              <a:off x="5629181" y="8666086"/>
              <a:ext cx="1289463" cy="4235103"/>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986089" y="9882861"/>
              <a:ext cx="4903689" cy="1544689"/>
            </a:xfrm>
            <a:prstGeom prst="rect">
              <a:avLst/>
            </a:prstGeom>
            <a:noFill/>
          </p:spPr>
          <p:txBody>
            <a:bodyPr wrap="none" rtlCol="0">
              <a:spAutoFit/>
            </a:bodyPr>
            <a:lstStyle/>
            <a:p>
              <a:r>
                <a:rPr lang="en-US" sz="2000" dirty="0"/>
                <a:t>Policy Enforcement </a:t>
              </a:r>
              <a:endParaRPr lang="en-US" sz="2000" dirty="0" smtClean="0"/>
            </a:p>
            <a:p>
              <a:r>
                <a:rPr lang="en-US" sz="2000" dirty="0" smtClean="0"/>
                <a:t>Point</a:t>
              </a:r>
              <a:endParaRPr lang="en-US" sz="2000" dirty="0"/>
            </a:p>
          </p:txBody>
        </p:sp>
        <p:grpSp>
          <p:nvGrpSpPr>
            <p:cNvPr id="20" name="Group 19"/>
            <p:cNvGrpSpPr/>
            <p:nvPr/>
          </p:nvGrpSpPr>
          <p:grpSpPr>
            <a:xfrm>
              <a:off x="14581766" y="2715862"/>
              <a:ext cx="4715670" cy="1573236"/>
              <a:chOff x="24736169" y="10584351"/>
              <a:chExt cx="11726171" cy="3912066"/>
            </a:xfrm>
          </p:grpSpPr>
          <p:sp>
            <p:nvSpPr>
              <p:cNvPr id="27" name="Rectangle 26"/>
              <p:cNvSpPr/>
              <p:nvPr/>
            </p:nvSpPr>
            <p:spPr>
              <a:xfrm flipV="1">
                <a:off x="24736169" y="11425671"/>
                <a:ext cx="1214068" cy="1090872"/>
              </a:xfrm>
              <a:prstGeom prst="rect">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8377" tIns="39189" rIns="78377" bIns="39189" numCol="1" spcCol="0" rtlCol="0" fromWordArt="0" anchor="ctr" anchorCtr="0" forceAA="0" compatLnSpc="1">
                <a:prstTxWarp prst="textNoShape">
                  <a:avLst/>
                </a:prstTxWarp>
                <a:noAutofit/>
              </a:bodyPr>
              <a:lstStyle/>
              <a:p>
                <a:pPr algn="ctr"/>
                <a:endParaRPr lang="en-US" sz="3200" dirty="0"/>
              </a:p>
            </p:txBody>
          </p:sp>
          <p:sp>
            <p:nvSpPr>
              <p:cNvPr id="28" name="TextBox 27"/>
              <p:cNvSpPr txBox="1"/>
              <p:nvPr/>
            </p:nvSpPr>
            <p:spPr>
              <a:xfrm>
                <a:off x="26334958" y="10584351"/>
                <a:ext cx="10127382" cy="2505051"/>
              </a:xfrm>
              <a:prstGeom prst="rect">
                <a:avLst/>
              </a:prstGeom>
              <a:noFill/>
            </p:spPr>
            <p:txBody>
              <a:bodyPr wrap="none" rtlCol="0">
                <a:spAutoFit/>
              </a:bodyPr>
              <a:lstStyle/>
              <a:p>
                <a:r>
                  <a:rPr lang="en-US" sz="2400" dirty="0"/>
                  <a:t>Implemented</a:t>
                </a:r>
              </a:p>
            </p:txBody>
          </p:sp>
          <p:sp>
            <p:nvSpPr>
              <p:cNvPr id="29" name="Rectangle 28"/>
              <p:cNvSpPr/>
              <p:nvPr/>
            </p:nvSpPr>
            <p:spPr>
              <a:xfrm flipV="1">
                <a:off x="24736169" y="13138074"/>
                <a:ext cx="1214068" cy="1090872"/>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8377" tIns="39189" rIns="78377" bIns="39189" numCol="1" spcCol="0" rtlCol="0" fromWordArt="0" anchor="ctr" anchorCtr="0" forceAA="0" compatLnSpc="1">
                <a:prstTxWarp prst="textNoShape">
                  <a:avLst/>
                </a:prstTxWarp>
                <a:noAutofit/>
              </a:bodyPr>
              <a:lstStyle/>
              <a:p>
                <a:pPr algn="ctr"/>
                <a:endParaRPr lang="en-US" sz="3200" dirty="0"/>
              </a:p>
            </p:txBody>
          </p:sp>
          <p:sp>
            <p:nvSpPr>
              <p:cNvPr id="30" name="TextBox 29"/>
              <p:cNvSpPr txBox="1"/>
              <p:nvPr/>
            </p:nvSpPr>
            <p:spPr>
              <a:xfrm>
                <a:off x="26334953" y="12659382"/>
                <a:ext cx="6960228" cy="1837035"/>
              </a:xfrm>
              <a:prstGeom prst="rect">
                <a:avLst/>
              </a:prstGeom>
              <a:noFill/>
            </p:spPr>
            <p:txBody>
              <a:bodyPr wrap="none" rtlCol="0">
                <a:spAutoFit/>
              </a:bodyPr>
              <a:lstStyle/>
              <a:p>
                <a:r>
                  <a:rPr lang="en-US" sz="1600" dirty="0"/>
                  <a:t>Coming Soon</a:t>
                </a:r>
              </a:p>
            </p:txBody>
          </p:sp>
        </p:grpSp>
        <p:sp>
          <p:nvSpPr>
            <p:cNvPr id="21" name="Rectangle 20"/>
            <p:cNvSpPr/>
            <p:nvPr/>
          </p:nvSpPr>
          <p:spPr>
            <a:xfrm>
              <a:off x="10728055" y="11437520"/>
              <a:ext cx="3897739" cy="1271760"/>
            </a:xfrm>
            <a:prstGeom prst="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8377" tIns="39189" rIns="78377" bIns="39189" numCol="1" spcCol="0" rtlCol="0" fromWordArt="0" anchor="ctr" anchorCtr="0" forceAA="0" compatLnSpc="1">
              <a:prstTxWarp prst="textNoShape">
                <a:avLst/>
              </a:prstTxWarp>
              <a:noAutofit/>
            </a:bodyPr>
            <a:lstStyle/>
            <a:p>
              <a:pPr algn="ctr"/>
              <a:r>
                <a:rPr lang="en-US" sz="1600" dirty="0">
                  <a:ln w="0"/>
                  <a:solidFill>
                    <a:schemeClr val="tx1"/>
                  </a:solidFill>
                  <a:effectLst>
                    <a:outerShdw blurRad="38100" dist="19050" dir="2700000" algn="tl" rotWithShape="0">
                      <a:schemeClr val="dk1">
                        <a:alpha val="40000"/>
                      </a:schemeClr>
                    </a:outerShdw>
                  </a:effectLst>
                </a:rPr>
                <a:t>Computation</a:t>
              </a:r>
            </a:p>
          </p:txBody>
        </p:sp>
        <p:cxnSp>
          <p:nvCxnSpPr>
            <p:cNvPr id="22" name="Elbow Connector 21"/>
            <p:cNvCxnSpPr>
              <a:stCxn id="9" idx="2"/>
              <a:endCxn id="21" idx="0"/>
            </p:cNvCxnSpPr>
            <p:nvPr/>
          </p:nvCxnSpPr>
          <p:spPr>
            <a:xfrm rot="16200000" flipH="1">
              <a:off x="9884886" y="8645482"/>
              <a:ext cx="1298615" cy="4285462"/>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2858277" y="9568145"/>
              <a:ext cx="5284405" cy="1544689"/>
            </a:xfrm>
            <a:prstGeom prst="rect">
              <a:avLst/>
            </a:prstGeom>
            <a:noFill/>
          </p:spPr>
          <p:txBody>
            <a:bodyPr wrap="none" rtlCol="0">
              <a:spAutoFit/>
            </a:bodyPr>
            <a:lstStyle/>
            <a:p>
              <a:r>
                <a:rPr lang="en-US" sz="2000" dirty="0"/>
                <a:t>Workflow Structured </a:t>
              </a:r>
              <a:endParaRPr lang="en-US" sz="2000" dirty="0" smtClean="0"/>
            </a:p>
            <a:p>
              <a:r>
                <a:rPr lang="en-US" sz="2000" dirty="0" smtClean="0"/>
                <a:t>Objects</a:t>
              </a:r>
              <a:endParaRPr lang="en-US" sz="2000" dirty="0"/>
            </a:p>
          </p:txBody>
        </p:sp>
        <p:cxnSp>
          <p:nvCxnSpPr>
            <p:cNvPr id="24" name="Straight Connector 23"/>
            <p:cNvCxnSpPr>
              <a:stCxn id="12" idx="0"/>
              <a:endCxn id="9" idx="2"/>
            </p:cNvCxnSpPr>
            <p:nvPr/>
          </p:nvCxnSpPr>
          <p:spPr>
            <a:xfrm flipH="1" flipV="1">
              <a:off x="8391463" y="10138906"/>
              <a:ext cx="9688" cy="1298615"/>
            </a:xfrm>
            <a:prstGeom prst="line">
              <a:avLst/>
            </a:prstGeom>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11183213" y="5672167"/>
              <a:ext cx="3676728" cy="1712950"/>
            </a:xfrm>
            <a:prstGeom prst="rect">
              <a:avLst/>
            </a:prstGeom>
            <a:solidFill>
              <a:schemeClr val="accent1">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8377" tIns="39189" rIns="78377" bIns="39189" numCol="1" spcCol="0" rtlCol="0" fromWordArt="0" anchor="ctr" anchorCtr="0" forceAA="0" compatLnSpc="1">
              <a:prstTxWarp prst="textNoShape">
                <a:avLst/>
              </a:prstTxWarp>
              <a:noAutofit/>
            </a:bodyPr>
            <a:lstStyle/>
            <a:p>
              <a:pPr algn="ctr"/>
              <a:r>
                <a:rPr lang="en-US" sz="1600" dirty="0" smtClean="0">
                  <a:ln w="0"/>
                  <a:solidFill>
                    <a:schemeClr val="tx1"/>
                  </a:solidFill>
                  <a:effectLst>
                    <a:outerShdw blurRad="38100" dist="19050" dir="2700000" algn="tl" rotWithShape="0">
                      <a:schemeClr val="dk1">
                        <a:alpha val="40000"/>
                      </a:schemeClr>
                    </a:outerShdw>
                  </a:effectLst>
                </a:rPr>
                <a:t>GeoAnalytics </a:t>
              </a:r>
            </a:p>
            <a:p>
              <a:pPr algn="ctr"/>
              <a:r>
                <a:rPr lang="en-US" sz="1600" dirty="0" smtClean="0">
                  <a:ln w="0"/>
                  <a:solidFill>
                    <a:schemeClr val="tx1"/>
                  </a:solidFill>
                  <a:effectLst>
                    <a:outerShdw blurRad="38100" dist="19050" dir="2700000" algn="tl" rotWithShape="0">
                      <a:schemeClr val="dk1">
                        <a:alpha val="40000"/>
                      </a:schemeClr>
                    </a:outerShdw>
                  </a:effectLst>
                </a:rPr>
                <a:t>Framework</a:t>
              </a:r>
              <a:endParaRPr lang="en-US" sz="1600" dirty="0">
                <a:ln w="0"/>
                <a:solidFill>
                  <a:schemeClr val="tx1"/>
                </a:solidFill>
                <a:effectLst>
                  <a:outerShdw blurRad="38100" dist="19050" dir="2700000" algn="tl" rotWithShape="0">
                    <a:schemeClr val="dk1">
                      <a:alpha val="40000"/>
                    </a:schemeClr>
                  </a:outerShdw>
                </a:effectLst>
              </a:endParaRPr>
            </a:p>
          </p:txBody>
        </p:sp>
        <p:cxnSp>
          <p:nvCxnSpPr>
            <p:cNvPr id="26" name="Straight Connector 25"/>
            <p:cNvCxnSpPr>
              <a:stCxn id="8" idx="3"/>
              <a:endCxn id="25" idx="1"/>
            </p:cNvCxnSpPr>
            <p:nvPr/>
          </p:nvCxnSpPr>
          <p:spPr>
            <a:xfrm>
              <a:off x="10229827" y="6528642"/>
              <a:ext cx="953386"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095486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Drupal – Content Management System</a:t>
            </a:r>
            <a:endParaRPr lang="en-US" dirty="0"/>
          </a:p>
        </p:txBody>
      </p:sp>
      <p:sp>
        <p:nvSpPr>
          <p:cNvPr id="3" name="Content Placeholder 2"/>
          <p:cNvSpPr>
            <a:spLocks noGrp="1"/>
          </p:cNvSpPr>
          <p:nvPr>
            <p:ph idx="1"/>
          </p:nvPr>
        </p:nvSpPr>
        <p:spPr/>
        <p:txBody>
          <a:bodyPr>
            <a:normAutofit fontScale="92500" lnSpcReduction="20000"/>
          </a:bodyPr>
          <a:lstStyle/>
          <a:p>
            <a:pPr marL="979665" indent="-979665">
              <a:spcBef>
                <a:spcPts val="600"/>
              </a:spcBef>
            </a:pPr>
            <a:r>
              <a:rPr lang="en-US" dirty="0"/>
              <a:t>Extensible Open Source Content Management Framework for Publication written in PHP</a:t>
            </a:r>
          </a:p>
          <a:p>
            <a:pPr marL="979665" indent="-979665"/>
            <a:r>
              <a:rPr lang="en-US" dirty="0"/>
              <a:t>Themed &amp; Styled Presentation of HydroShare Resources with in page visualization</a:t>
            </a:r>
          </a:p>
          <a:p>
            <a:pPr marL="979665" indent="-979665"/>
            <a:r>
              <a:rPr lang="en-US" dirty="0"/>
              <a:t>Off the shelf modules provide a Social Experience surrounding Hydrologic Data: Comments, Ratings, Group Behavior</a:t>
            </a:r>
          </a:p>
          <a:p>
            <a:pPr marL="979665" indent="-979665"/>
            <a:r>
              <a:rPr lang="en-US" dirty="0"/>
              <a:t>Custom module development supports HydroShare Data Model &amp; </a:t>
            </a:r>
            <a:r>
              <a:rPr lang="en-US" dirty="0" err="1"/>
              <a:t>GeoAnalytics</a:t>
            </a:r>
            <a:r>
              <a:rPr lang="en-US" dirty="0"/>
              <a:t> Integration</a:t>
            </a:r>
          </a:p>
          <a:p>
            <a:endParaRPr lang="en-US" dirty="0"/>
          </a:p>
        </p:txBody>
      </p:sp>
    </p:spTree>
    <p:extLst>
      <p:ext uri="{BB962C8B-B14F-4D97-AF65-F5344CB8AC3E}">
        <p14:creationId xmlns:p14="http://schemas.microsoft.com/office/powerpoint/2010/main" val="17431826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HydroShare Summary</a:t>
            </a:r>
            <a:endParaRPr lang="en-US" dirty="0"/>
          </a:p>
        </p:txBody>
      </p:sp>
      <p:sp>
        <p:nvSpPr>
          <p:cNvPr id="3" name="Content Placeholder 2"/>
          <p:cNvSpPr>
            <a:spLocks noGrp="1"/>
          </p:cNvSpPr>
          <p:nvPr>
            <p:ph idx="1"/>
          </p:nvPr>
        </p:nvSpPr>
        <p:spPr>
          <a:xfrm>
            <a:off x="457200" y="1143000"/>
            <a:ext cx="8229600" cy="5257800"/>
          </a:xfrm>
        </p:spPr>
        <p:txBody>
          <a:bodyPr>
            <a:noAutofit/>
          </a:bodyPr>
          <a:lstStyle/>
          <a:p>
            <a:pPr>
              <a:spcBef>
                <a:spcPts val="0"/>
              </a:spcBef>
            </a:pPr>
            <a:r>
              <a:rPr lang="en-US" dirty="0" smtClean="0"/>
              <a:t>A collaborative website for </a:t>
            </a:r>
            <a:r>
              <a:rPr lang="en-US" dirty="0"/>
              <a:t>the sharing of hydrologic data and models</a:t>
            </a:r>
          </a:p>
          <a:p>
            <a:pPr>
              <a:spcBef>
                <a:spcPts val="0"/>
              </a:spcBef>
            </a:pPr>
            <a:r>
              <a:rPr lang="en-US" dirty="0"/>
              <a:t>To expand data sharing capability of CUAHSI HIS</a:t>
            </a:r>
          </a:p>
          <a:p>
            <a:pPr lvl="1">
              <a:spcBef>
                <a:spcPts val="0"/>
              </a:spcBef>
            </a:pPr>
            <a:r>
              <a:rPr lang="en-US" sz="2200" dirty="0"/>
              <a:t>Additional data classes</a:t>
            </a:r>
          </a:p>
          <a:p>
            <a:pPr lvl="1">
              <a:spcBef>
                <a:spcPts val="0"/>
              </a:spcBef>
            </a:pPr>
            <a:r>
              <a:rPr lang="en-US" sz="2200" dirty="0"/>
              <a:t>Models, scripts, tools and </a:t>
            </a:r>
            <a:r>
              <a:rPr lang="en-US" sz="2200" dirty="0" smtClean="0"/>
              <a:t>workflows</a:t>
            </a:r>
          </a:p>
          <a:p>
            <a:pPr>
              <a:spcBef>
                <a:spcPts val="0"/>
              </a:spcBef>
            </a:pPr>
            <a:r>
              <a:rPr lang="en-US" dirty="0"/>
              <a:t>Community Participation</a:t>
            </a:r>
          </a:p>
          <a:p>
            <a:pPr>
              <a:spcBef>
                <a:spcPts val="0"/>
              </a:spcBef>
            </a:pPr>
            <a:r>
              <a:rPr lang="en-US" dirty="0"/>
              <a:t>Interoperability</a:t>
            </a:r>
          </a:p>
          <a:p>
            <a:pPr>
              <a:spcBef>
                <a:spcPts val="0"/>
              </a:spcBef>
            </a:pPr>
            <a:r>
              <a:rPr lang="en-US" dirty="0"/>
              <a:t>Standards</a:t>
            </a:r>
          </a:p>
          <a:p>
            <a:pPr>
              <a:spcBef>
                <a:spcPts val="0"/>
              </a:spcBef>
            </a:pPr>
            <a:r>
              <a:rPr lang="en-US" dirty="0"/>
              <a:t>Open </a:t>
            </a:r>
            <a:r>
              <a:rPr lang="en-US" dirty="0" smtClean="0"/>
              <a:t>Development</a:t>
            </a:r>
            <a:endParaRPr lang="en-US" dirty="0"/>
          </a:p>
        </p:txBody>
      </p:sp>
    </p:spTree>
    <p:extLst>
      <p:ext uri="{BB962C8B-B14F-4D97-AF65-F5344CB8AC3E}">
        <p14:creationId xmlns:p14="http://schemas.microsoft.com/office/powerpoint/2010/main" val="9360148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2"/>
          <p:cNvPicPr>
            <a:picLocks noChangeAspect="1" noChangeArrowheads="1"/>
          </p:cNvPicPr>
          <p:nvPr/>
        </p:nvPicPr>
        <p:blipFill>
          <a:blip r:embed="rId4">
            <a:extLst>
              <a:ext uri="{28A0092B-C50C-407E-A947-70E740481C1C}">
                <a14:useLocalDpi xmlns:a14="http://schemas.microsoft.com/office/drawing/2010/main" val="0"/>
              </a:ext>
            </a:extLst>
          </a:blip>
          <a:srcRect l="39824" t="28926" r="18246" b="26311"/>
          <a:stretch>
            <a:fillRect/>
          </a:stretch>
        </p:blipFill>
        <p:spPr bwMode="auto">
          <a:xfrm>
            <a:off x="2590800" y="3023847"/>
            <a:ext cx="3409950" cy="342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386" name="Object 2"/>
          <p:cNvGraphicFramePr>
            <a:graphicFrameLocks noChangeAspect="1"/>
          </p:cNvGraphicFramePr>
          <p:nvPr>
            <p:extLst/>
          </p:nvPr>
        </p:nvGraphicFramePr>
        <p:xfrm>
          <a:off x="1778438" y="859369"/>
          <a:ext cx="4342569" cy="3790326"/>
        </p:xfrm>
        <a:graphic>
          <a:graphicData uri="http://schemas.openxmlformats.org/presentationml/2006/ole">
            <mc:AlternateContent xmlns:mc="http://schemas.openxmlformats.org/markup-compatibility/2006">
              <mc:Choice xmlns:v="urn:schemas-microsoft-com:vml" Requires="v">
                <p:oleObj spid="_x0000_s5128" name="Bitmap Image" r:id="rId5" imgW="4206605" imgH="3672381" progId="Paint.Picture">
                  <p:embed/>
                </p:oleObj>
              </mc:Choice>
              <mc:Fallback>
                <p:oleObj name="Bitmap Image" r:id="rId5" imgW="4206605" imgH="3672381"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8438" y="859369"/>
                        <a:ext cx="4342569" cy="3790326"/>
                      </a:xfrm>
                      <a:prstGeom prst="rect">
                        <a:avLst/>
                      </a:prstGeom>
                      <a:noFill/>
                      <a:ln>
                        <a:noFill/>
                      </a:ln>
                      <a:effectLst/>
                      <a:extLst/>
                    </p:spPr>
                  </p:pic>
                </p:oleObj>
              </mc:Fallback>
            </mc:AlternateContent>
          </a:graphicData>
        </a:graphic>
      </p:graphicFrame>
      <p:sp>
        <p:nvSpPr>
          <p:cNvPr id="2460676" name="Rectangle 4"/>
          <p:cNvSpPr>
            <a:spLocks noGrp="1" noChangeArrowheads="1"/>
          </p:cNvSpPr>
          <p:nvPr>
            <p:ph type="title" idx="4294967295"/>
          </p:nvPr>
        </p:nvSpPr>
        <p:spPr>
          <a:xfrm>
            <a:off x="0" y="0"/>
            <a:ext cx="9144000" cy="647700"/>
          </a:xfrm>
        </p:spPr>
        <p:txBody>
          <a:bodyPr>
            <a:noAutofit/>
          </a:bodyPr>
          <a:lstStyle/>
          <a:p>
            <a:pPr eaLnBrk="1" hangingPunct="1">
              <a:lnSpc>
                <a:spcPct val="85000"/>
              </a:lnSpc>
              <a:defRPr/>
            </a:pPr>
            <a:r>
              <a:rPr lang="en-US" sz="4800" dirty="0" err="1" smtClean="0"/>
              <a:t>TauDEM</a:t>
            </a:r>
            <a:r>
              <a:rPr lang="en-US" sz="4800" dirty="0" smtClean="0"/>
              <a:t> </a:t>
            </a:r>
          </a:p>
        </p:txBody>
      </p:sp>
      <p:graphicFrame>
        <p:nvGraphicFramePr>
          <p:cNvPr id="16387" name="Object 3"/>
          <p:cNvGraphicFramePr>
            <a:graphicFrameLocks noChangeAspect="1"/>
          </p:cNvGraphicFramePr>
          <p:nvPr/>
        </p:nvGraphicFramePr>
        <p:xfrm>
          <a:off x="0" y="720725"/>
          <a:ext cx="2211388" cy="1905000"/>
        </p:xfrm>
        <a:graphic>
          <a:graphicData uri="http://schemas.openxmlformats.org/presentationml/2006/ole">
            <mc:AlternateContent xmlns:mc="http://schemas.openxmlformats.org/markup-compatibility/2006">
              <mc:Choice xmlns:v="urn:schemas-microsoft-com:vml" Requires="v">
                <p:oleObj spid="_x0000_s5129" name="Picture" r:id="rId7" imgW="2610000" imgH="3600360" progId="Word.Picture.8">
                  <p:embed/>
                </p:oleObj>
              </mc:Choice>
              <mc:Fallback>
                <p:oleObj name="Picture" r:id="rId7" imgW="2610000" imgH="3600360" progId="Word.Picture.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t="28261" r="12991" b="17392"/>
                      <a:stretch>
                        <a:fillRect/>
                      </a:stretch>
                    </p:blipFill>
                    <p:spPr bwMode="auto">
                      <a:xfrm>
                        <a:off x="0" y="720725"/>
                        <a:ext cx="2211388"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6390" name="Group 7"/>
          <p:cNvGrpSpPr>
            <a:grpSpLocks/>
          </p:cNvGrpSpPr>
          <p:nvPr/>
        </p:nvGrpSpPr>
        <p:grpSpPr bwMode="auto">
          <a:xfrm>
            <a:off x="6686550" y="4587875"/>
            <a:ext cx="2457450" cy="2270125"/>
            <a:chOff x="3861" y="2765"/>
            <a:chExt cx="1575" cy="1455"/>
          </a:xfrm>
        </p:grpSpPr>
        <p:pic>
          <p:nvPicPr>
            <p:cNvPr id="16395" name="Picture 8"/>
            <p:cNvPicPr>
              <a:picLocks noChangeAspect="1" noChangeArrowheads="1"/>
            </p:cNvPicPr>
            <p:nvPr/>
          </p:nvPicPr>
          <p:blipFill>
            <a:blip r:embed="rId9">
              <a:extLst>
                <a:ext uri="{28A0092B-C50C-407E-A947-70E740481C1C}">
                  <a14:useLocalDpi xmlns:a14="http://schemas.microsoft.com/office/drawing/2010/main" val="0"/>
                </a:ext>
              </a:extLst>
            </a:blip>
            <a:srcRect l="19786" t="14441" r="10027" b="6569"/>
            <a:stretch>
              <a:fillRect/>
            </a:stretch>
          </p:blipFill>
          <p:spPr bwMode="auto">
            <a:xfrm>
              <a:off x="3861" y="2765"/>
              <a:ext cx="1575" cy="1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6" name="Line 9"/>
            <p:cNvSpPr>
              <a:spLocks noChangeShapeType="1"/>
            </p:cNvSpPr>
            <p:nvPr/>
          </p:nvSpPr>
          <p:spPr bwMode="auto">
            <a:xfrm flipH="1" flipV="1">
              <a:off x="4562" y="2878"/>
              <a:ext cx="699" cy="1197"/>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463416"/>
                </a:solidFill>
              </a:endParaRPr>
            </a:p>
          </p:txBody>
        </p:sp>
      </p:grpSp>
      <p:pic>
        <p:nvPicPr>
          <p:cNvPr id="16391" name="Picture 10"/>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5545" r="-856"/>
          <a:stretch>
            <a:fillRect/>
          </a:stretch>
        </p:blipFill>
        <p:spPr bwMode="auto">
          <a:xfrm>
            <a:off x="0" y="2698750"/>
            <a:ext cx="4343400" cy="415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
          <p:cNvPicPr>
            <a:picLocks noChangeAspect="1" noChangeArrowheads="1"/>
          </p:cNvPicPr>
          <p:nvPr/>
        </p:nvPicPr>
        <p:blipFill rotWithShape="1">
          <a:blip r:embed="rId11" cstate="print"/>
          <a:srcRect b="51432"/>
          <a:stretch/>
        </p:blipFill>
        <p:spPr bwMode="auto">
          <a:xfrm>
            <a:off x="3189303" y="3882834"/>
            <a:ext cx="3439279" cy="2960879"/>
          </a:xfrm>
          <a:prstGeom prst="rect">
            <a:avLst/>
          </a:prstGeom>
          <a:noFill/>
          <a:ln w="9525">
            <a:noFill/>
            <a:miter lim="800000"/>
            <a:headEnd/>
            <a:tailEnd/>
          </a:ln>
        </p:spPr>
      </p:pic>
      <p:sp>
        <p:nvSpPr>
          <p:cNvPr id="16392" name="Rectangle 11"/>
          <p:cNvSpPr>
            <a:spLocks noChangeArrowheads="1"/>
          </p:cNvSpPr>
          <p:nvPr/>
        </p:nvSpPr>
        <p:spPr bwMode="auto">
          <a:xfrm>
            <a:off x="5588000" y="536576"/>
            <a:ext cx="3556000" cy="4051300"/>
          </a:xfrm>
          <a:prstGeom prst="rect">
            <a:avLst/>
          </a:prstGeom>
          <a:solidFill>
            <a:schemeClr val="bg1"/>
          </a:solidFill>
          <a:ln>
            <a:noFill/>
          </a:ln>
          <a:extLst/>
        </p:spPr>
        <p:txBody>
          <a:bodyPr lIns="92075" tIns="46038" rIns="92075" bIns="46038"/>
          <a:lstStyle/>
          <a:p>
            <a:pPr marL="228600" indent="-228600">
              <a:spcAft>
                <a:spcPts val="600"/>
              </a:spcAft>
              <a:buFont typeface="Arial" pitchFamily="34" charset="0"/>
              <a:buChar char="•"/>
              <a:defRPr/>
            </a:pPr>
            <a:r>
              <a:rPr lang="en-US" sz="1600" dirty="0">
                <a:solidFill>
                  <a:prstClr val="black"/>
                </a:solidFill>
              </a:rPr>
              <a:t>Stream and watershed delineation</a:t>
            </a:r>
          </a:p>
          <a:p>
            <a:pPr marL="228600" indent="-228600">
              <a:spcAft>
                <a:spcPts val="600"/>
              </a:spcAft>
              <a:buFont typeface="Arial" pitchFamily="34" charset="0"/>
              <a:buChar char="•"/>
              <a:defRPr/>
            </a:pPr>
            <a:r>
              <a:rPr lang="en-US" sz="1600" dirty="0">
                <a:solidFill>
                  <a:prstClr val="black"/>
                </a:solidFill>
              </a:rPr>
              <a:t>Multiple flow direction flow field</a:t>
            </a:r>
          </a:p>
          <a:p>
            <a:pPr marL="228600" indent="-228600">
              <a:spcAft>
                <a:spcPts val="600"/>
              </a:spcAft>
              <a:buFont typeface="Arial" pitchFamily="34" charset="0"/>
              <a:buChar char="•"/>
              <a:defRPr/>
            </a:pPr>
            <a:r>
              <a:rPr lang="en-US" sz="1600" dirty="0">
                <a:solidFill>
                  <a:prstClr val="black"/>
                </a:solidFill>
              </a:rPr>
              <a:t>Calculation of flow based derivative surfaces</a:t>
            </a:r>
          </a:p>
          <a:p>
            <a:pPr marL="228600" indent="-228600">
              <a:spcAft>
                <a:spcPts val="600"/>
              </a:spcAft>
              <a:buFont typeface="Arial" pitchFamily="34" charset="0"/>
              <a:buChar char="•"/>
              <a:defRPr/>
            </a:pPr>
            <a:r>
              <a:rPr lang="en-US" sz="1600" dirty="0">
                <a:solidFill>
                  <a:prstClr val="black"/>
                </a:solidFill>
              </a:rPr>
              <a:t>MPI Parallel Implementation for speed up and large problems</a:t>
            </a:r>
          </a:p>
          <a:p>
            <a:pPr marL="228600" indent="-228600">
              <a:spcAft>
                <a:spcPts val="600"/>
              </a:spcAft>
              <a:buFont typeface="Arial" pitchFamily="34" charset="0"/>
              <a:buChar char="•"/>
              <a:defRPr/>
            </a:pPr>
            <a:r>
              <a:rPr lang="en-US" sz="1600" dirty="0">
                <a:solidFill>
                  <a:prstClr val="black"/>
                </a:solidFill>
              </a:rPr>
              <a:t>Open source platform independent C++ command line executables for each function</a:t>
            </a:r>
          </a:p>
          <a:p>
            <a:pPr marL="228600" indent="-228600">
              <a:spcAft>
                <a:spcPts val="600"/>
              </a:spcAft>
              <a:buFont typeface="Arial" pitchFamily="34" charset="0"/>
              <a:buChar char="•"/>
              <a:defRPr/>
            </a:pPr>
            <a:r>
              <a:rPr lang="en-US" sz="1600" dirty="0">
                <a:solidFill>
                  <a:prstClr val="black"/>
                </a:solidFill>
              </a:rPr>
              <a:t>Deployed as an ArcGIS Toolbox with python scripts that drive command line executables</a:t>
            </a:r>
          </a:p>
          <a:p>
            <a:pPr marL="228600" indent="-228600">
              <a:spcAft>
                <a:spcPts val="600"/>
              </a:spcAft>
              <a:buFont typeface="Arial" pitchFamily="34" charset="0"/>
              <a:buChar char="•"/>
              <a:defRPr/>
            </a:pPr>
            <a:r>
              <a:rPr lang="en-US" sz="1600" dirty="0">
                <a:solidFill>
                  <a:prstClr val="black"/>
                </a:solidFill>
              </a:rPr>
              <a:t>CSDMS Cluster Implementation</a:t>
            </a:r>
          </a:p>
          <a:p>
            <a:pPr marL="228600" indent="-228600">
              <a:spcAft>
                <a:spcPts val="600"/>
              </a:spcAft>
              <a:buFont typeface="Arial" pitchFamily="34" charset="0"/>
              <a:buChar char="•"/>
              <a:defRPr/>
            </a:pPr>
            <a:r>
              <a:rPr lang="en-US" sz="1600" dirty="0">
                <a:solidFill>
                  <a:prstClr val="black"/>
                </a:solidFill>
              </a:rPr>
              <a:t>Evaluating XSEDE implementation</a:t>
            </a:r>
          </a:p>
        </p:txBody>
      </p:sp>
      <p:sp>
        <p:nvSpPr>
          <p:cNvPr id="12" name="Rectangle 11"/>
          <p:cNvSpPr/>
          <p:nvPr/>
        </p:nvSpPr>
        <p:spPr>
          <a:xfrm>
            <a:off x="-15767" y="6419638"/>
            <a:ext cx="3630436" cy="369332"/>
          </a:xfrm>
          <a:prstGeom prst="rect">
            <a:avLst/>
          </a:prstGeom>
          <a:solidFill>
            <a:schemeClr val="bg1"/>
          </a:solidFill>
        </p:spPr>
        <p:txBody>
          <a:bodyPr wrap="square">
            <a:spAutoFit/>
          </a:bodyPr>
          <a:lstStyle/>
          <a:p>
            <a:pPr algn="ctr"/>
            <a:r>
              <a:rPr lang="en-US" dirty="0" smtClean="0">
                <a:solidFill>
                  <a:srgbClr val="4F81BD"/>
                </a:solidFill>
                <a:hlinkClick r:id="rId12"/>
              </a:rPr>
              <a:t>http://hydrology.usu.edu/taudem/</a:t>
            </a:r>
            <a:r>
              <a:rPr lang="en-US" dirty="0" smtClean="0">
                <a:solidFill>
                  <a:srgbClr val="4F81BD"/>
                </a:solidFill>
              </a:rPr>
              <a:t> </a:t>
            </a:r>
            <a:endParaRPr lang="en-US" dirty="0">
              <a:solidFill>
                <a:srgbClr val="4F81BD"/>
              </a:solidFill>
            </a:endParaRPr>
          </a:p>
        </p:txBody>
      </p:sp>
    </p:spTree>
    <p:extLst>
      <p:ext uri="{BB962C8B-B14F-4D97-AF65-F5344CB8AC3E}">
        <p14:creationId xmlns:p14="http://schemas.microsoft.com/office/powerpoint/2010/main" val="1949045626"/>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0"/>
            <a:ext cx="9144000" cy="995363"/>
          </a:xfrm>
        </p:spPr>
        <p:txBody>
          <a:bodyPr>
            <a:normAutofit fontScale="90000"/>
          </a:bodyPr>
          <a:lstStyle/>
          <a:p>
            <a:r>
              <a:rPr lang="en-US" sz="3600" smtClean="0"/>
              <a:t>The challenge of increasing Digital Elevation Model (DEM) resolution</a:t>
            </a:r>
          </a:p>
        </p:txBody>
      </p:sp>
      <p:sp>
        <p:nvSpPr>
          <p:cNvPr id="28675" name="Rectangle 38"/>
          <p:cNvSpPr>
            <a:spLocks noChangeArrowheads="1"/>
          </p:cNvSpPr>
          <p:nvPr/>
        </p:nvSpPr>
        <p:spPr bwMode="auto">
          <a:xfrm>
            <a:off x="1041400" y="1398588"/>
            <a:ext cx="2387600" cy="769937"/>
          </a:xfrm>
          <a:prstGeom prst="rect">
            <a:avLst/>
          </a:prstGeom>
          <a:noFill/>
          <a:ln w="9525">
            <a:noFill/>
            <a:miter lim="800000"/>
            <a:headEnd/>
            <a:tailEnd/>
          </a:ln>
        </p:spPr>
        <p:txBody>
          <a:bodyPr>
            <a:spAutoFit/>
          </a:bodyPr>
          <a:lstStyle/>
          <a:p>
            <a:pPr fontAlgn="base">
              <a:spcBef>
                <a:spcPct val="45000"/>
              </a:spcBef>
              <a:spcAft>
                <a:spcPct val="0"/>
              </a:spcAft>
            </a:pPr>
            <a:r>
              <a:rPr lang="en-US" b="1">
                <a:solidFill>
                  <a:srgbClr val="000000"/>
                </a:solidFill>
                <a:latin typeface="Arial" pitchFamily="34" charset="0"/>
              </a:rPr>
              <a:t>1980’s  DMA  90 m</a:t>
            </a:r>
          </a:p>
          <a:p>
            <a:pPr fontAlgn="base">
              <a:spcBef>
                <a:spcPct val="45000"/>
              </a:spcBef>
              <a:spcAft>
                <a:spcPct val="0"/>
              </a:spcAft>
            </a:pPr>
            <a:r>
              <a:rPr lang="en-US" b="1">
                <a:solidFill>
                  <a:srgbClr val="000000"/>
                </a:solidFill>
                <a:latin typeface="Arial" pitchFamily="34" charset="0"/>
              </a:rPr>
              <a:t>10</a:t>
            </a:r>
            <a:r>
              <a:rPr lang="en-US" b="1" baseline="30000">
                <a:solidFill>
                  <a:srgbClr val="000000"/>
                </a:solidFill>
                <a:latin typeface="Arial" pitchFamily="34" charset="0"/>
              </a:rPr>
              <a:t>2</a:t>
            </a:r>
            <a:r>
              <a:rPr lang="en-US" b="1">
                <a:solidFill>
                  <a:srgbClr val="000000"/>
                </a:solidFill>
                <a:latin typeface="Arial" pitchFamily="34" charset="0"/>
              </a:rPr>
              <a:t> cells/km</a:t>
            </a:r>
            <a:r>
              <a:rPr lang="en-US" b="1" baseline="30000">
                <a:solidFill>
                  <a:srgbClr val="000000"/>
                </a:solidFill>
                <a:latin typeface="Arial" pitchFamily="34" charset="0"/>
              </a:rPr>
              <a:t>2</a:t>
            </a:r>
            <a:endParaRPr lang="en-US" b="1">
              <a:solidFill>
                <a:srgbClr val="000000"/>
              </a:solidFill>
              <a:latin typeface="Arial" pitchFamily="34" charset="0"/>
            </a:endParaRPr>
          </a:p>
        </p:txBody>
      </p:sp>
      <p:sp>
        <p:nvSpPr>
          <p:cNvPr id="28676" name="Rectangle 39"/>
          <p:cNvSpPr>
            <a:spLocks noChangeArrowheads="1"/>
          </p:cNvSpPr>
          <p:nvPr/>
        </p:nvSpPr>
        <p:spPr bwMode="auto">
          <a:xfrm>
            <a:off x="1041400" y="2827338"/>
            <a:ext cx="2830513" cy="769937"/>
          </a:xfrm>
          <a:prstGeom prst="rect">
            <a:avLst/>
          </a:prstGeom>
          <a:noFill/>
          <a:ln w="9525">
            <a:noFill/>
            <a:miter lim="800000"/>
            <a:headEnd/>
            <a:tailEnd/>
          </a:ln>
        </p:spPr>
        <p:txBody>
          <a:bodyPr wrap="none">
            <a:spAutoFit/>
          </a:bodyPr>
          <a:lstStyle/>
          <a:p>
            <a:pPr fontAlgn="base">
              <a:spcBef>
                <a:spcPct val="45000"/>
              </a:spcBef>
              <a:spcAft>
                <a:spcPct val="0"/>
              </a:spcAft>
            </a:pPr>
            <a:r>
              <a:rPr lang="en-US" b="1">
                <a:solidFill>
                  <a:srgbClr val="000000"/>
                </a:solidFill>
                <a:latin typeface="Arial" pitchFamily="34" charset="0"/>
              </a:rPr>
              <a:t>1990’s USGS DEM  30 m</a:t>
            </a:r>
          </a:p>
          <a:p>
            <a:pPr fontAlgn="base">
              <a:spcBef>
                <a:spcPct val="45000"/>
              </a:spcBef>
              <a:spcAft>
                <a:spcPct val="0"/>
              </a:spcAft>
            </a:pPr>
            <a:r>
              <a:rPr lang="en-US" b="1">
                <a:solidFill>
                  <a:srgbClr val="000000"/>
                </a:solidFill>
                <a:latin typeface="Arial" pitchFamily="34" charset="0"/>
              </a:rPr>
              <a:t>10</a:t>
            </a:r>
            <a:r>
              <a:rPr lang="en-US" b="1" baseline="30000">
                <a:solidFill>
                  <a:srgbClr val="000000"/>
                </a:solidFill>
                <a:latin typeface="Arial" pitchFamily="34" charset="0"/>
              </a:rPr>
              <a:t>3</a:t>
            </a:r>
            <a:r>
              <a:rPr lang="en-US" b="1">
                <a:solidFill>
                  <a:srgbClr val="000000"/>
                </a:solidFill>
                <a:latin typeface="Arial" pitchFamily="34" charset="0"/>
              </a:rPr>
              <a:t> cells/km</a:t>
            </a:r>
            <a:r>
              <a:rPr lang="en-US" b="1" baseline="30000">
                <a:solidFill>
                  <a:srgbClr val="000000"/>
                </a:solidFill>
                <a:latin typeface="Arial" pitchFamily="34" charset="0"/>
              </a:rPr>
              <a:t>2</a:t>
            </a:r>
            <a:endParaRPr lang="en-US" b="1">
              <a:solidFill>
                <a:srgbClr val="000000"/>
              </a:solidFill>
              <a:latin typeface="Arial" pitchFamily="34" charset="0"/>
            </a:endParaRPr>
          </a:p>
        </p:txBody>
      </p:sp>
      <p:sp>
        <p:nvSpPr>
          <p:cNvPr id="28677" name="Rectangle 39"/>
          <p:cNvSpPr>
            <a:spLocks noChangeArrowheads="1"/>
          </p:cNvSpPr>
          <p:nvPr/>
        </p:nvSpPr>
        <p:spPr bwMode="auto">
          <a:xfrm>
            <a:off x="1041400" y="4254500"/>
            <a:ext cx="2355850" cy="771525"/>
          </a:xfrm>
          <a:prstGeom prst="rect">
            <a:avLst/>
          </a:prstGeom>
          <a:noFill/>
          <a:ln w="9525">
            <a:noFill/>
            <a:miter lim="800000"/>
            <a:headEnd/>
            <a:tailEnd/>
          </a:ln>
        </p:spPr>
        <p:txBody>
          <a:bodyPr wrap="none">
            <a:spAutoFit/>
          </a:bodyPr>
          <a:lstStyle/>
          <a:p>
            <a:pPr fontAlgn="base">
              <a:spcBef>
                <a:spcPct val="45000"/>
              </a:spcBef>
              <a:spcAft>
                <a:spcPct val="0"/>
              </a:spcAft>
            </a:pPr>
            <a:r>
              <a:rPr lang="en-US" b="1">
                <a:solidFill>
                  <a:srgbClr val="000000"/>
                </a:solidFill>
                <a:latin typeface="Arial" pitchFamily="34" charset="0"/>
              </a:rPr>
              <a:t>2000’s NED 10-30 m</a:t>
            </a:r>
          </a:p>
          <a:p>
            <a:pPr fontAlgn="base">
              <a:spcBef>
                <a:spcPct val="45000"/>
              </a:spcBef>
              <a:spcAft>
                <a:spcPct val="0"/>
              </a:spcAft>
            </a:pPr>
            <a:r>
              <a:rPr lang="en-US" b="1">
                <a:solidFill>
                  <a:srgbClr val="000000"/>
                </a:solidFill>
                <a:latin typeface="Arial" pitchFamily="34" charset="0"/>
              </a:rPr>
              <a:t>10</a:t>
            </a:r>
            <a:r>
              <a:rPr lang="en-US" b="1" baseline="30000">
                <a:solidFill>
                  <a:srgbClr val="000000"/>
                </a:solidFill>
                <a:latin typeface="Arial" pitchFamily="34" charset="0"/>
              </a:rPr>
              <a:t>4</a:t>
            </a:r>
            <a:r>
              <a:rPr lang="en-US" b="1">
                <a:solidFill>
                  <a:srgbClr val="000000"/>
                </a:solidFill>
                <a:latin typeface="Arial" pitchFamily="34" charset="0"/>
              </a:rPr>
              <a:t> cells/km</a:t>
            </a:r>
            <a:r>
              <a:rPr lang="en-US" b="1" baseline="30000">
                <a:solidFill>
                  <a:srgbClr val="000000"/>
                </a:solidFill>
                <a:latin typeface="Arial" pitchFamily="34" charset="0"/>
              </a:rPr>
              <a:t>2</a:t>
            </a:r>
            <a:endParaRPr lang="en-US" b="1">
              <a:solidFill>
                <a:srgbClr val="000000"/>
              </a:solidFill>
              <a:latin typeface="Arial" pitchFamily="34" charset="0"/>
            </a:endParaRPr>
          </a:p>
        </p:txBody>
      </p:sp>
      <p:sp>
        <p:nvSpPr>
          <p:cNvPr id="28678" name="Rectangle 39"/>
          <p:cNvSpPr>
            <a:spLocks noChangeArrowheads="1"/>
          </p:cNvSpPr>
          <p:nvPr/>
        </p:nvSpPr>
        <p:spPr bwMode="auto">
          <a:xfrm>
            <a:off x="1041400" y="5683250"/>
            <a:ext cx="2247900" cy="771525"/>
          </a:xfrm>
          <a:prstGeom prst="rect">
            <a:avLst/>
          </a:prstGeom>
          <a:noFill/>
          <a:ln w="9525">
            <a:noFill/>
            <a:miter lim="800000"/>
            <a:headEnd/>
            <a:tailEnd/>
          </a:ln>
        </p:spPr>
        <p:txBody>
          <a:bodyPr wrap="none">
            <a:spAutoFit/>
          </a:bodyPr>
          <a:lstStyle/>
          <a:p>
            <a:pPr fontAlgn="base">
              <a:spcBef>
                <a:spcPct val="45000"/>
              </a:spcBef>
              <a:spcAft>
                <a:spcPct val="0"/>
              </a:spcAft>
            </a:pPr>
            <a:r>
              <a:rPr lang="en-US" b="1" dirty="0">
                <a:solidFill>
                  <a:srgbClr val="000000"/>
                </a:solidFill>
                <a:latin typeface="Arial" pitchFamily="34" charset="0"/>
              </a:rPr>
              <a:t>2010’s LIDAR ~1 m</a:t>
            </a:r>
          </a:p>
          <a:p>
            <a:pPr fontAlgn="base">
              <a:spcBef>
                <a:spcPct val="45000"/>
              </a:spcBef>
              <a:spcAft>
                <a:spcPct val="0"/>
              </a:spcAft>
            </a:pPr>
            <a:r>
              <a:rPr lang="en-US" b="1" dirty="0">
                <a:solidFill>
                  <a:srgbClr val="000000"/>
                </a:solidFill>
                <a:latin typeface="Arial" pitchFamily="34" charset="0"/>
              </a:rPr>
              <a:t>10</a:t>
            </a:r>
            <a:r>
              <a:rPr lang="en-US" b="1" baseline="30000" dirty="0">
                <a:solidFill>
                  <a:srgbClr val="000000"/>
                </a:solidFill>
                <a:latin typeface="Arial" pitchFamily="34" charset="0"/>
              </a:rPr>
              <a:t>6</a:t>
            </a:r>
            <a:r>
              <a:rPr lang="en-US" b="1" dirty="0">
                <a:solidFill>
                  <a:srgbClr val="000000"/>
                </a:solidFill>
                <a:latin typeface="Arial" pitchFamily="34" charset="0"/>
              </a:rPr>
              <a:t> cells/km</a:t>
            </a:r>
            <a:r>
              <a:rPr lang="en-US" b="1" baseline="30000" dirty="0">
                <a:solidFill>
                  <a:srgbClr val="000000"/>
                </a:solidFill>
                <a:latin typeface="Arial" pitchFamily="34" charset="0"/>
              </a:rPr>
              <a:t>2</a:t>
            </a:r>
            <a:endParaRPr lang="en-US" b="1" dirty="0">
              <a:solidFill>
                <a:srgbClr val="000000"/>
              </a:solidFill>
              <a:latin typeface="Arial" pitchFamily="34" charset="0"/>
            </a:endParaRPr>
          </a:p>
        </p:txBody>
      </p:sp>
      <p:grpSp>
        <p:nvGrpSpPr>
          <p:cNvPr id="2" name="Group 50"/>
          <p:cNvGrpSpPr>
            <a:grpSpLocks/>
          </p:cNvGrpSpPr>
          <p:nvPr/>
        </p:nvGrpSpPr>
        <p:grpSpPr bwMode="auto">
          <a:xfrm>
            <a:off x="4156075" y="1058863"/>
            <a:ext cx="4476750" cy="5629275"/>
            <a:chOff x="2677646" y="695045"/>
            <a:chExt cx="4476189" cy="5629275"/>
          </a:xfrm>
        </p:grpSpPr>
        <p:pic>
          <p:nvPicPr>
            <p:cNvPr id="28680" name="Picture 2"/>
            <p:cNvPicPr>
              <a:picLocks noChangeAspect="1" noChangeArrowheads="1"/>
            </p:cNvPicPr>
            <p:nvPr/>
          </p:nvPicPr>
          <p:blipFill>
            <a:blip r:embed="rId3" cstate="print"/>
            <a:srcRect r="29588"/>
            <a:stretch>
              <a:fillRect/>
            </a:stretch>
          </p:blipFill>
          <p:spPr bwMode="auto">
            <a:xfrm>
              <a:off x="2700616" y="695045"/>
              <a:ext cx="4453219" cy="5629275"/>
            </a:xfrm>
            <a:prstGeom prst="rect">
              <a:avLst/>
            </a:prstGeom>
            <a:noFill/>
            <a:ln w="9525">
              <a:noFill/>
              <a:miter lim="800000"/>
              <a:headEnd/>
              <a:tailEnd/>
            </a:ln>
          </p:spPr>
        </p:pic>
        <p:pic>
          <p:nvPicPr>
            <p:cNvPr id="28681" name="Picture 3"/>
            <p:cNvPicPr>
              <a:picLocks noChangeAspect="1" noChangeArrowheads="1"/>
            </p:cNvPicPr>
            <p:nvPr/>
          </p:nvPicPr>
          <p:blipFill>
            <a:blip r:embed="rId4" cstate="print"/>
            <a:srcRect t="45656" r="29558" b="25626"/>
            <a:stretch>
              <a:fillRect/>
            </a:stretch>
          </p:blipFill>
          <p:spPr bwMode="auto">
            <a:xfrm>
              <a:off x="2705381" y="3254188"/>
              <a:ext cx="4448454" cy="1600200"/>
            </a:xfrm>
            <a:prstGeom prst="rect">
              <a:avLst/>
            </a:prstGeom>
            <a:noFill/>
            <a:ln w="9525">
              <a:noFill/>
              <a:miter lim="800000"/>
              <a:headEnd/>
              <a:tailEnd/>
            </a:ln>
          </p:spPr>
        </p:pic>
        <p:pic>
          <p:nvPicPr>
            <p:cNvPr id="28682" name="Picture 4"/>
            <p:cNvPicPr>
              <a:picLocks noChangeAspect="1" noChangeArrowheads="1"/>
            </p:cNvPicPr>
            <p:nvPr/>
          </p:nvPicPr>
          <p:blipFill>
            <a:blip r:embed="rId5" cstate="print"/>
            <a:srcRect t="21861" r="29588" b="51202"/>
            <a:stretch>
              <a:fillRect/>
            </a:stretch>
          </p:blipFill>
          <p:spPr bwMode="auto">
            <a:xfrm>
              <a:off x="2687171" y="1922929"/>
              <a:ext cx="4453217" cy="1506071"/>
            </a:xfrm>
            <a:prstGeom prst="rect">
              <a:avLst/>
            </a:prstGeom>
            <a:noFill/>
            <a:ln w="9525">
              <a:noFill/>
              <a:miter lim="800000"/>
              <a:headEnd/>
              <a:tailEnd/>
            </a:ln>
          </p:spPr>
        </p:pic>
        <p:pic>
          <p:nvPicPr>
            <p:cNvPr id="28683" name="Picture 5"/>
            <p:cNvPicPr>
              <a:picLocks noChangeAspect="1" noChangeArrowheads="1"/>
            </p:cNvPicPr>
            <p:nvPr/>
          </p:nvPicPr>
          <p:blipFill>
            <a:blip r:embed="rId6" cstate="print"/>
            <a:srcRect r="29437" b="77223"/>
            <a:stretch>
              <a:fillRect/>
            </a:stretch>
          </p:blipFill>
          <p:spPr bwMode="auto">
            <a:xfrm>
              <a:off x="2677646" y="705411"/>
              <a:ext cx="4476189" cy="1271307"/>
            </a:xfrm>
            <a:prstGeom prst="rect">
              <a:avLst/>
            </a:prstGeom>
            <a:noFill/>
            <a:ln w="9525">
              <a:noFill/>
              <a:miter lim="800000"/>
              <a:headEnd/>
              <a:tailEnd/>
            </a:ln>
          </p:spPr>
        </p:pic>
      </p:grpSp>
    </p:spTree>
    <p:extLst>
      <p:ext uri="{BB962C8B-B14F-4D97-AF65-F5344CB8AC3E}">
        <p14:creationId xmlns:p14="http://schemas.microsoft.com/office/powerpoint/2010/main" val="30036896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levation Data for Floodplain Mapping.jpg"/>
          <p:cNvPicPr>
            <a:picLocks noChangeAspect="1"/>
          </p:cNvPicPr>
          <p:nvPr/>
        </p:nvPicPr>
        <p:blipFill rotWithShape="1">
          <a:blip r:embed="rId3" cstate="print"/>
          <a:srcRect t="12837"/>
          <a:stretch/>
        </p:blipFill>
        <p:spPr bwMode="auto">
          <a:xfrm>
            <a:off x="5867203" y="85725"/>
            <a:ext cx="3183815" cy="4170090"/>
          </a:xfrm>
          <a:prstGeom prst="rect">
            <a:avLst/>
          </a:prstGeom>
          <a:noFill/>
          <a:ln w="9525">
            <a:noFill/>
            <a:miter lim="800000"/>
            <a:headEnd/>
            <a:tailEnd/>
          </a:ln>
        </p:spPr>
      </p:pic>
      <p:sp>
        <p:nvSpPr>
          <p:cNvPr id="176130" name="Rectangle 2"/>
          <p:cNvSpPr>
            <a:spLocks noGrp="1" noChangeArrowheads="1"/>
          </p:cNvSpPr>
          <p:nvPr>
            <p:ph type="title"/>
          </p:nvPr>
        </p:nvSpPr>
        <p:spPr>
          <a:xfrm>
            <a:off x="0" y="70874"/>
            <a:ext cx="9144000" cy="1529326"/>
          </a:xfrm>
          <a:solidFill>
            <a:schemeClr val="bg1"/>
          </a:solidFill>
        </p:spPr>
        <p:txBody>
          <a:bodyPr>
            <a:normAutofit fontScale="90000"/>
          </a:bodyPr>
          <a:lstStyle/>
          <a:p>
            <a:r>
              <a:rPr lang="en-US" sz="3200" dirty="0">
                <a:latin typeface="Arial" charset="0"/>
              </a:rPr>
              <a:t>Topography defines watersheds which are fundamentally the most basic hydrologic landscape elements. </a:t>
            </a:r>
            <a:endParaRPr lang="en-US" sz="3200" dirty="0">
              <a:latin typeface="Arial" pitchFamily="34" charset="0"/>
              <a:cs typeface="Arial" pitchFamily="34" charset="0"/>
            </a:endParaRPr>
          </a:p>
        </p:txBody>
      </p:sp>
      <p:pic>
        <p:nvPicPr>
          <p:cNvPr id="176131" name="Picture 3"/>
          <p:cNvPicPr>
            <a:picLocks noGrp="1" noChangeAspect="1" noChangeArrowheads="1"/>
          </p:cNvPicPr>
          <p:nvPr>
            <p:ph idx="1"/>
          </p:nvPr>
        </p:nvPicPr>
        <p:blipFill>
          <a:blip r:embed="rId4" cstate="print"/>
          <a:srcRect/>
          <a:stretch>
            <a:fillRect/>
          </a:stretch>
        </p:blipFill>
        <p:spPr>
          <a:xfrm>
            <a:off x="351285" y="1611654"/>
            <a:ext cx="5401098" cy="4867893"/>
          </a:xfrm>
          <a:noFill/>
          <a:ln/>
        </p:spPr>
      </p:pic>
      <p:sp>
        <p:nvSpPr>
          <p:cNvPr id="6" name="Rectangle 5"/>
          <p:cNvSpPr/>
          <p:nvPr/>
        </p:nvSpPr>
        <p:spPr>
          <a:xfrm>
            <a:off x="6123246" y="1334655"/>
            <a:ext cx="2861040" cy="276999"/>
          </a:xfrm>
          <a:prstGeom prst="rect">
            <a:avLst/>
          </a:prstGeom>
        </p:spPr>
        <p:txBody>
          <a:bodyPr wrap="none">
            <a:spAutoFit/>
          </a:bodyPr>
          <a:lstStyle/>
          <a:p>
            <a:r>
              <a:rPr lang="en-US" sz="1200" dirty="0">
                <a:solidFill>
                  <a:srgbClr val="8064A2">
                    <a:lumMod val="10000"/>
                  </a:srgbClr>
                </a:solidFill>
                <a:hlinkClick r:id="rId5"/>
              </a:rPr>
              <a:t>http://</a:t>
            </a:r>
            <a:r>
              <a:rPr lang="en-US" sz="1200" dirty="0" smtClean="0">
                <a:solidFill>
                  <a:srgbClr val="8064A2">
                    <a:lumMod val="10000"/>
                  </a:srgbClr>
                </a:solidFill>
                <a:hlinkClick r:id="rId5"/>
              </a:rPr>
              <a:t>www.nap.edu/catalog/11829.html</a:t>
            </a:r>
            <a:r>
              <a:rPr lang="en-US" sz="1200" dirty="0" smtClean="0">
                <a:solidFill>
                  <a:srgbClr val="8064A2">
                    <a:lumMod val="10000"/>
                  </a:srgbClr>
                </a:solidFill>
              </a:rPr>
              <a:t> </a:t>
            </a:r>
            <a:endParaRPr lang="en-US" sz="1200" dirty="0">
              <a:solidFill>
                <a:srgbClr val="8064A2">
                  <a:lumMod val="10000"/>
                </a:srgbClr>
              </a:solidFill>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67203" y="4310814"/>
            <a:ext cx="3183815" cy="2387861"/>
          </a:xfrm>
          <a:prstGeom prst="rect">
            <a:avLst/>
          </a:prstGeom>
        </p:spPr>
      </p:pic>
    </p:spTree>
    <p:extLst>
      <p:ext uri="{BB962C8B-B14F-4D97-AF65-F5344CB8AC3E}">
        <p14:creationId xmlns:p14="http://schemas.microsoft.com/office/powerpoint/2010/main" val="40041306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685800" y="228600"/>
            <a:ext cx="7772400" cy="1066800"/>
          </a:xfrm>
        </p:spPr>
        <p:txBody>
          <a:bodyPr>
            <a:normAutofit fontScale="90000"/>
          </a:bodyPr>
          <a:lstStyle/>
          <a:p>
            <a:pPr eaLnBrk="1" hangingPunct="1"/>
            <a:r>
              <a:rPr lang="en-US" sz="4000" dirty="0" smtClean="0"/>
              <a:t>The starting point:  A Grid Digital Elevation Model</a:t>
            </a:r>
          </a:p>
        </p:txBody>
      </p:sp>
      <p:grpSp>
        <p:nvGrpSpPr>
          <p:cNvPr id="2" name="Group 1"/>
          <p:cNvGrpSpPr/>
          <p:nvPr/>
        </p:nvGrpSpPr>
        <p:grpSpPr>
          <a:xfrm>
            <a:off x="226384" y="1701801"/>
            <a:ext cx="8928905" cy="4868332"/>
            <a:chOff x="685800" y="1701801"/>
            <a:chExt cx="8458200" cy="4611688"/>
          </a:xfrm>
        </p:grpSpPr>
        <p:pic>
          <p:nvPicPr>
            <p:cNvPr id="97283" name="Picture 3" descr="elevp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778001"/>
              <a:ext cx="6470650" cy="453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Text Box 4"/>
            <p:cNvSpPr txBox="1">
              <a:spLocks noChangeArrowheads="1"/>
            </p:cNvSpPr>
            <p:nvPr/>
          </p:nvSpPr>
          <p:spPr bwMode="auto">
            <a:xfrm>
              <a:off x="7469188" y="1701801"/>
              <a:ext cx="167481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0"/>
                </a:spcBef>
                <a:spcAft>
                  <a:spcPct val="0"/>
                </a:spcAft>
              </a:pPr>
              <a:r>
                <a:rPr lang="en-US" sz="3200" smtClean="0">
                  <a:solidFill>
                    <a:srgbClr val="993300"/>
                  </a:solidFill>
                </a:rPr>
                <a:t>Contours</a:t>
              </a:r>
              <a:endParaRPr lang="en-US" sz="3200" smtClean="0">
                <a:solidFill>
                  <a:srgbClr val="000000"/>
                </a:solidFill>
              </a:endParaRPr>
            </a:p>
          </p:txBody>
        </p:sp>
        <p:sp>
          <p:nvSpPr>
            <p:cNvPr id="97285" name="Line 5"/>
            <p:cNvSpPr>
              <a:spLocks noChangeShapeType="1"/>
            </p:cNvSpPr>
            <p:nvPr/>
          </p:nvSpPr>
          <p:spPr bwMode="auto">
            <a:xfrm flipH="1">
              <a:off x="7237413" y="5511801"/>
              <a:ext cx="228600" cy="0"/>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97286" name="Line 6"/>
            <p:cNvSpPr>
              <a:spLocks noChangeShapeType="1"/>
            </p:cNvSpPr>
            <p:nvPr/>
          </p:nvSpPr>
          <p:spPr bwMode="auto">
            <a:xfrm flipH="1">
              <a:off x="7239000" y="3408364"/>
              <a:ext cx="228600" cy="0"/>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97287" name="Line 7"/>
            <p:cNvSpPr>
              <a:spLocks noChangeShapeType="1"/>
            </p:cNvSpPr>
            <p:nvPr/>
          </p:nvSpPr>
          <p:spPr bwMode="auto">
            <a:xfrm flipH="1">
              <a:off x="7229475" y="4491039"/>
              <a:ext cx="228600" cy="0"/>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97288" name="Text Box 8"/>
            <p:cNvSpPr txBox="1">
              <a:spLocks noChangeArrowheads="1"/>
            </p:cNvSpPr>
            <p:nvPr/>
          </p:nvSpPr>
          <p:spPr bwMode="auto">
            <a:xfrm>
              <a:off x="7527925" y="3130551"/>
              <a:ext cx="793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0"/>
                </a:spcBef>
                <a:spcAft>
                  <a:spcPct val="0"/>
                </a:spcAft>
              </a:pPr>
              <a:r>
                <a:rPr lang="en-US" sz="3200" smtClean="0">
                  <a:solidFill>
                    <a:srgbClr val="993300"/>
                  </a:solidFill>
                </a:rPr>
                <a:t>720</a:t>
              </a:r>
              <a:endParaRPr lang="en-US" sz="2400" smtClean="0">
                <a:solidFill>
                  <a:srgbClr val="000000"/>
                </a:solidFill>
              </a:endParaRPr>
            </a:p>
          </p:txBody>
        </p:sp>
        <p:sp>
          <p:nvSpPr>
            <p:cNvPr id="97289" name="Text Box 9"/>
            <p:cNvSpPr txBox="1">
              <a:spLocks noChangeArrowheads="1"/>
            </p:cNvSpPr>
            <p:nvPr/>
          </p:nvSpPr>
          <p:spPr bwMode="auto">
            <a:xfrm>
              <a:off x="7535863" y="4216401"/>
              <a:ext cx="793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0"/>
                </a:spcBef>
                <a:spcAft>
                  <a:spcPct val="0"/>
                </a:spcAft>
              </a:pPr>
              <a:r>
                <a:rPr lang="en-US" sz="3200" smtClean="0">
                  <a:solidFill>
                    <a:srgbClr val="993300"/>
                  </a:solidFill>
                </a:rPr>
                <a:t>700</a:t>
              </a:r>
              <a:endParaRPr lang="en-US" sz="2400" smtClean="0">
                <a:solidFill>
                  <a:srgbClr val="000000"/>
                </a:solidFill>
              </a:endParaRPr>
            </a:p>
          </p:txBody>
        </p:sp>
        <p:sp>
          <p:nvSpPr>
            <p:cNvPr id="97290" name="Text Box 10"/>
            <p:cNvSpPr txBox="1">
              <a:spLocks noChangeArrowheads="1"/>
            </p:cNvSpPr>
            <p:nvPr/>
          </p:nvSpPr>
          <p:spPr bwMode="auto">
            <a:xfrm>
              <a:off x="7543800" y="5184776"/>
              <a:ext cx="793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0"/>
                </a:spcBef>
                <a:spcAft>
                  <a:spcPct val="0"/>
                </a:spcAft>
              </a:pPr>
              <a:r>
                <a:rPr lang="en-US" sz="3200" smtClean="0">
                  <a:solidFill>
                    <a:srgbClr val="993300"/>
                  </a:solidFill>
                </a:rPr>
                <a:t>680</a:t>
              </a:r>
              <a:endParaRPr lang="en-US" sz="2400" smtClean="0">
                <a:solidFill>
                  <a:srgbClr val="000000"/>
                </a:solidFill>
              </a:endParaRPr>
            </a:p>
          </p:txBody>
        </p:sp>
        <p:sp>
          <p:nvSpPr>
            <p:cNvPr id="97291" name="Text Box 11"/>
            <p:cNvSpPr txBox="1">
              <a:spLocks noChangeArrowheads="1"/>
            </p:cNvSpPr>
            <p:nvPr/>
          </p:nvSpPr>
          <p:spPr bwMode="auto">
            <a:xfrm>
              <a:off x="7543800" y="2311401"/>
              <a:ext cx="793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0"/>
                </a:spcBef>
                <a:spcAft>
                  <a:spcPct val="0"/>
                </a:spcAft>
              </a:pPr>
              <a:r>
                <a:rPr lang="en-US" sz="3200" smtClean="0">
                  <a:solidFill>
                    <a:srgbClr val="993300"/>
                  </a:solidFill>
                </a:rPr>
                <a:t>740</a:t>
              </a:r>
              <a:endParaRPr lang="en-US" sz="2400" smtClean="0">
                <a:solidFill>
                  <a:srgbClr val="000000"/>
                </a:solidFill>
              </a:endParaRPr>
            </a:p>
          </p:txBody>
        </p:sp>
        <p:sp>
          <p:nvSpPr>
            <p:cNvPr id="97292" name="Line 12"/>
            <p:cNvSpPr>
              <a:spLocks noChangeShapeType="1"/>
            </p:cNvSpPr>
            <p:nvPr/>
          </p:nvSpPr>
          <p:spPr bwMode="auto">
            <a:xfrm flipH="1">
              <a:off x="7239000" y="2616201"/>
              <a:ext cx="228600" cy="0"/>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grpSp>
    </p:spTree>
    <p:extLst>
      <p:ext uri="{BB962C8B-B14F-4D97-AF65-F5344CB8AC3E}">
        <p14:creationId xmlns:p14="http://schemas.microsoft.com/office/powerpoint/2010/main" val="28003254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body" idx="1"/>
          </p:nvPr>
        </p:nvSpPr>
        <p:spPr>
          <a:xfrm>
            <a:off x="629307" y="252245"/>
            <a:ext cx="7885387" cy="1295400"/>
          </a:xfrm>
        </p:spPr>
        <p:txBody>
          <a:bodyPr>
            <a:noAutofit/>
          </a:bodyPr>
          <a:lstStyle/>
          <a:p>
            <a:pPr marL="0" indent="0">
              <a:buFontTx/>
              <a:buNone/>
            </a:pPr>
            <a:r>
              <a:rPr lang="en-US" sz="2800" b="1" dirty="0"/>
              <a:t>What proportion of your research time do you spend on preparing or preprocessing data into appropriate forms needed for research purposes?</a:t>
            </a:r>
          </a:p>
        </p:txBody>
      </p:sp>
      <p:sp>
        <p:nvSpPr>
          <p:cNvPr id="3" name="Rectangle 2"/>
          <p:cNvSpPr/>
          <p:nvPr/>
        </p:nvSpPr>
        <p:spPr>
          <a:xfrm>
            <a:off x="1087821" y="6396335"/>
            <a:ext cx="7031420" cy="461665"/>
          </a:xfrm>
          <a:prstGeom prst="rect">
            <a:avLst/>
          </a:prstGeom>
        </p:spPr>
        <p:txBody>
          <a:bodyPr wrap="square">
            <a:spAutoFit/>
          </a:bodyPr>
          <a:lstStyle/>
          <a:p>
            <a:r>
              <a:rPr lang="en-US" sz="2400" dirty="0">
                <a:solidFill>
                  <a:schemeClr val="bg1">
                    <a:lumMod val="50000"/>
                  </a:schemeClr>
                </a:solidFill>
              </a:rPr>
              <a:t>http://his.cuahsi.org/documents/HISStatusSept15.pdf</a:t>
            </a:r>
          </a:p>
        </p:txBody>
      </p:sp>
      <p:graphicFrame>
        <p:nvGraphicFramePr>
          <p:cNvPr id="5" name="Chart 4"/>
          <p:cNvGraphicFramePr>
            <a:graphicFrameLocks/>
          </p:cNvGraphicFramePr>
          <p:nvPr>
            <p:extLst/>
          </p:nvPr>
        </p:nvGraphicFramePr>
        <p:xfrm>
          <a:off x="1545021" y="1708580"/>
          <a:ext cx="6866479" cy="49185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767346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0" y="-13760"/>
            <a:ext cx="9144000" cy="1858963"/>
          </a:xfrm>
        </p:spPr>
        <p:txBody>
          <a:bodyPr/>
          <a:lstStyle/>
          <a:p>
            <a:r>
              <a:rPr lang="en-US" sz="3600" dirty="0" smtClean="0"/>
              <a:t>Deriving Hydrologically Useful Information from Digital Elevation Models </a:t>
            </a:r>
          </a:p>
        </p:txBody>
      </p:sp>
      <p:pic>
        <p:nvPicPr>
          <p:cNvPr id="98307" name="Picture 5"/>
          <p:cNvPicPr>
            <a:picLocks noChangeAspect="1" noChangeArrowheads="1"/>
          </p:cNvPicPr>
          <p:nvPr/>
        </p:nvPicPr>
        <p:blipFill>
          <a:blip r:embed="rId3" cstate="print"/>
          <a:srcRect l="20833" t="14352" r="3870" b="10199"/>
          <a:stretch>
            <a:fillRect/>
          </a:stretch>
        </p:blipFill>
        <p:spPr bwMode="auto">
          <a:xfrm>
            <a:off x="509588" y="2231315"/>
            <a:ext cx="2320925" cy="1263650"/>
          </a:xfrm>
          <a:prstGeom prst="rect">
            <a:avLst/>
          </a:prstGeom>
          <a:noFill/>
          <a:ln w="9525">
            <a:noFill/>
            <a:miter lim="800000"/>
            <a:headEnd/>
            <a:tailEnd/>
          </a:ln>
        </p:spPr>
      </p:pic>
      <p:grpSp>
        <p:nvGrpSpPr>
          <p:cNvPr id="98309" name="Group 63"/>
          <p:cNvGrpSpPr>
            <a:grpSpLocks/>
          </p:cNvGrpSpPr>
          <p:nvPr/>
        </p:nvGrpSpPr>
        <p:grpSpPr bwMode="auto">
          <a:xfrm>
            <a:off x="533400" y="4056940"/>
            <a:ext cx="2273300" cy="1339850"/>
            <a:chOff x="4208" y="2358"/>
            <a:chExt cx="1178" cy="694"/>
          </a:xfrm>
        </p:grpSpPr>
        <p:sp>
          <p:nvSpPr>
            <p:cNvPr id="98318" name="Rectangle 11"/>
            <p:cNvSpPr>
              <a:spLocks noChangeAspect="1" noChangeArrowheads="1"/>
            </p:cNvSpPr>
            <p:nvPr/>
          </p:nvSpPr>
          <p:spPr bwMode="auto">
            <a:xfrm>
              <a:off x="4208" y="2358"/>
              <a:ext cx="236" cy="231"/>
            </a:xfrm>
            <a:prstGeom prst="rect">
              <a:avLst/>
            </a:prstGeom>
            <a:noFill/>
            <a:ln w="38100">
              <a:solidFill>
                <a:srgbClr val="009900"/>
              </a:solidFill>
              <a:miter lim="800000"/>
              <a:headEnd/>
              <a:tailEnd/>
            </a:ln>
          </p:spPr>
          <p:txBody>
            <a:bodyPr wrap="none" anchor="ctr"/>
            <a:lstStyle/>
            <a:p>
              <a:endParaRPr lang="en-US" sz="1200" b="1">
                <a:solidFill>
                  <a:srgbClr val="009999"/>
                </a:solidFill>
              </a:endParaRPr>
            </a:p>
          </p:txBody>
        </p:sp>
        <p:sp>
          <p:nvSpPr>
            <p:cNvPr id="98319" name="Rectangle 12"/>
            <p:cNvSpPr>
              <a:spLocks noChangeAspect="1" noChangeArrowheads="1"/>
            </p:cNvSpPr>
            <p:nvPr/>
          </p:nvSpPr>
          <p:spPr bwMode="auto">
            <a:xfrm>
              <a:off x="4444" y="2358"/>
              <a:ext cx="236" cy="231"/>
            </a:xfrm>
            <a:prstGeom prst="rect">
              <a:avLst/>
            </a:prstGeom>
            <a:noFill/>
            <a:ln w="38100">
              <a:solidFill>
                <a:srgbClr val="009900"/>
              </a:solidFill>
              <a:miter lim="800000"/>
              <a:headEnd/>
              <a:tailEnd/>
            </a:ln>
          </p:spPr>
          <p:txBody>
            <a:bodyPr wrap="none" anchor="ctr"/>
            <a:lstStyle/>
            <a:p>
              <a:endParaRPr lang="en-US" sz="1200" b="1">
                <a:solidFill>
                  <a:srgbClr val="009999"/>
                </a:solidFill>
              </a:endParaRPr>
            </a:p>
          </p:txBody>
        </p:sp>
        <p:sp>
          <p:nvSpPr>
            <p:cNvPr id="98320" name="Rectangle 13"/>
            <p:cNvSpPr>
              <a:spLocks noChangeAspect="1" noChangeArrowheads="1"/>
            </p:cNvSpPr>
            <p:nvPr/>
          </p:nvSpPr>
          <p:spPr bwMode="auto">
            <a:xfrm>
              <a:off x="4680" y="2358"/>
              <a:ext cx="235" cy="231"/>
            </a:xfrm>
            <a:prstGeom prst="rect">
              <a:avLst/>
            </a:prstGeom>
            <a:noFill/>
            <a:ln w="38100">
              <a:solidFill>
                <a:srgbClr val="009900"/>
              </a:solidFill>
              <a:miter lim="800000"/>
              <a:headEnd/>
              <a:tailEnd/>
            </a:ln>
          </p:spPr>
          <p:txBody>
            <a:bodyPr wrap="none" anchor="ctr"/>
            <a:lstStyle/>
            <a:p>
              <a:endParaRPr lang="en-US" sz="1200" b="1">
                <a:solidFill>
                  <a:srgbClr val="009999"/>
                </a:solidFill>
              </a:endParaRPr>
            </a:p>
          </p:txBody>
        </p:sp>
        <p:sp>
          <p:nvSpPr>
            <p:cNvPr id="98321" name="Rectangle 14"/>
            <p:cNvSpPr>
              <a:spLocks noChangeAspect="1" noChangeArrowheads="1"/>
            </p:cNvSpPr>
            <p:nvPr/>
          </p:nvSpPr>
          <p:spPr bwMode="auto">
            <a:xfrm>
              <a:off x="4915" y="2358"/>
              <a:ext cx="236" cy="231"/>
            </a:xfrm>
            <a:prstGeom prst="rect">
              <a:avLst/>
            </a:prstGeom>
            <a:noFill/>
            <a:ln w="38100">
              <a:solidFill>
                <a:srgbClr val="009900"/>
              </a:solidFill>
              <a:miter lim="800000"/>
              <a:headEnd/>
              <a:tailEnd/>
            </a:ln>
          </p:spPr>
          <p:txBody>
            <a:bodyPr wrap="none" anchor="ctr"/>
            <a:lstStyle/>
            <a:p>
              <a:endParaRPr lang="en-US" sz="1200" b="1">
                <a:solidFill>
                  <a:srgbClr val="009999"/>
                </a:solidFill>
              </a:endParaRPr>
            </a:p>
          </p:txBody>
        </p:sp>
        <p:sp>
          <p:nvSpPr>
            <p:cNvPr id="98322" name="Rectangle 15"/>
            <p:cNvSpPr>
              <a:spLocks noChangeAspect="1" noChangeArrowheads="1"/>
            </p:cNvSpPr>
            <p:nvPr/>
          </p:nvSpPr>
          <p:spPr bwMode="auto">
            <a:xfrm>
              <a:off x="5151" y="2358"/>
              <a:ext cx="235" cy="231"/>
            </a:xfrm>
            <a:prstGeom prst="rect">
              <a:avLst/>
            </a:prstGeom>
            <a:noFill/>
            <a:ln w="38100">
              <a:solidFill>
                <a:srgbClr val="009900"/>
              </a:solidFill>
              <a:miter lim="800000"/>
              <a:headEnd/>
              <a:tailEnd/>
            </a:ln>
          </p:spPr>
          <p:txBody>
            <a:bodyPr wrap="none" anchor="ctr"/>
            <a:lstStyle/>
            <a:p>
              <a:endParaRPr lang="en-US" sz="1200" b="1">
                <a:solidFill>
                  <a:srgbClr val="009999"/>
                </a:solidFill>
              </a:endParaRPr>
            </a:p>
          </p:txBody>
        </p:sp>
        <p:sp>
          <p:nvSpPr>
            <p:cNvPr id="98323" name="Rectangle 19"/>
            <p:cNvSpPr>
              <a:spLocks noChangeAspect="1" noChangeArrowheads="1"/>
            </p:cNvSpPr>
            <p:nvPr/>
          </p:nvSpPr>
          <p:spPr bwMode="auto">
            <a:xfrm>
              <a:off x="4208" y="2589"/>
              <a:ext cx="236" cy="231"/>
            </a:xfrm>
            <a:prstGeom prst="rect">
              <a:avLst/>
            </a:prstGeom>
            <a:noFill/>
            <a:ln w="38100">
              <a:solidFill>
                <a:srgbClr val="009900"/>
              </a:solidFill>
              <a:miter lim="800000"/>
              <a:headEnd/>
              <a:tailEnd/>
            </a:ln>
          </p:spPr>
          <p:txBody>
            <a:bodyPr wrap="none" anchor="ctr"/>
            <a:lstStyle/>
            <a:p>
              <a:endParaRPr lang="en-US" sz="1200" b="1">
                <a:solidFill>
                  <a:srgbClr val="009999"/>
                </a:solidFill>
              </a:endParaRPr>
            </a:p>
          </p:txBody>
        </p:sp>
        <p:sp>
          <p:nvSpPr>
            <p:cNvPr id="98324" name="Rectangle 20"/>
            <p:cNvSpPr>
              <a:spLocks noChangeAspect="1" noChangeArrowheads="1"/>
            </p:cNvSpPr>
            <p:nvPr/>
          </p:nvSpPr>
          <p:spPr bwMode="auto">
            <a:xfrm>
              <a:off x="4444" y="2589"/>
              <a:ext cx="236" cy="231"/>
            </a:xfrm>
            <a:prstGeom prst="rect">
              <a:avLst/>
            </a:prstGeom>
            <a:noFill/>
            <a:ln w="38100">
              <a:solidFill>
                <a:srgbClr val="009900"/>
              </a:solidFill>
              <a:miter lim="800000"/>
              <a:headEnd/>
              <a:tailEnd/>
            </a:ln>
          </p:spPr>
          <p:txBody>
            <a:bodyPr wrap="none" anchor="ctr"/>
            <a:lstStyle/>
            <a:p>
              <a:endParaRPr lang="en-US" sz="1200" b="1">
                <a:solidFill>
                  <a:srgbClr val="009999"/>
                </a:solidFill>
              </a:endParaRPr>
            </a:p>
          </p:txBody>
        </p:sp>
        <p:sp>
          <p:nvSpPr>
            <p:cNvPr id="98325" name="Rectangle 21"/>
            <p:cNvSpPr>
              <a:spLocks noChangeAspect="1" noChangeArrowheads="1"/>
            </p:cNvSpPr>
            <p:nvPr/>
          </p:nvSpPr>
          <p:spPr bwMode="auto">
            <a:xfrm>
              <a:off x="4680" y="2589"/>
              <a:ext cx="235" cy="231"/>
            </a:xfrm>
            <a:prstGeom prst="rect">
              <a:avLst/>
            </a:prstGeom>
            <a:noFill/>
            <a:ln w="38100">
              <a:solidFill>
                <a:srgbClr val="009900"/>
              </a:solidFill>
              <a:miter lim="800000"/>
              <a:headEnd/>
              <a:tailEnd/>
            </a:ln>
          </p:spPr>
          <p:txBody>
            <a:bodyPr wrap="none" anchor="ctr"/>
            <a:lstStyle/>
            <a:p>
              <a:endParaRPr lang="en-US" sz="1200" b="1">
                <a:solidFill>
                  <a:srgbClr val="009999"/>
                </a:solidFill>
              </a:endParaRPr>
            </a:p>
          </p:txBody>
        </p:sp>
        <p:sp>
          <p:nvSpPr>
            <p:cNvPr id="98326" name="Rectangle 22"/>
            <p:cNvSpPr>
              <a:spLocks noChangeAspect="1" noChangeArrowheads="1"/>
            </p:cNvSpPr>
            <p:nvPr/>
          </p:nvSpPr>
          <p:spPr bwMode="auto">
            <a:xfrm>
              <a:off x="4915" y="2589"/>
              <a:ext cx="236" cy="231"/>
            </a:xfrm>
            <a:prstGeom prst="rect">
              <a:avLst/>
            </a:prstGeom>
            <a:noFill/>
            <a:ln w="38100">
              <a:solidFill>
                <a:srgbClr val="009900"/>
              </a:solidFill>
              <a:miter lim="800000"/>
              <a:headEnd/>
              <a:tailEnd/>
            </a:ln>
          </p:spPr>
          <p:txBody>
            <a:bodyPr wrap="none" anchor="ctr"/>
            <a:lstStyle/>
            <a:p>
              <a:endParaRPr lang="en-US" sz="1200" b="1">
                <a:solidFill>
                  <a:srgbClr val="009999"/>
                </a:solidFill>
              </a:endParaRPr>
            </a:p>
          </p:txBody>
        </p:sp>
        <p:sp>
          <p:nvSpPr>
            <p:cNvPr id="98327" name="Rectangle 23"/>
            <p:cNvSpPr>
              <a:spLocks noChangeAspect="1" noChangeArrowheads="1"/>
            </p:cNvSpPr>
            <p:nvPr/>
          </p:nvSpPr>
          <p:spPr bwMode="auto">
            <a:xfrm>
              <a:off x="5151" y="2589"/>
              <a:ext cx="235" cy="231"/>
            </a:xfrm>
            <a:prstGeom prst="rect">
              <a:avLst/>
            </a:prstGeom>
            <a:noFill/>
            <a:ln w="38100">
              <a:solidFill>
                <a:srgbClr val="009900"/>
              </a:solidFill>
              <a:miter lim="800000"/>
              <a:headEnd/>
              <a:tailEnd/>
            </a:ln>
          </p:spPr>
          <p:txBody>
            <a:bodyPr wrap="none" anchor="ctr"/>
            <a:lstStyle/>
            <a:p>
              <a:endParaRPr lang="en-US" sz="1200" b="1">
                <a:solidFill>
                  <a:srgbClr val="009999"/>
                </a:solidFill>
              </a:endParaRPr>
            </a:p>
          </p:txBody>
        </p:sp>
        <p:sp>
          <p:nvSpPr>
            <p:cNvPr id="98328" name="Rectangle 24"/>
            <p:cNvSpPr>
              <a:spLocks noChangeAspect="1" noChangeArrowheads="1"/>
            </p:cNvSpPr>
            <p:nvPr/>
          </p:nvSpPr>
          <p:spPr bwMode="auto">
            <a:xfrm>
              <a:off x="4208" y="2820"/>
              <a:ext cx="236" cy="232"/>
            </a:xfrm>
            <a:prstGeom prst="rect">
              <a:avLst/>
            </a:prstGeom>
            <a:noFill/>
            <a:ln w="38100">
              <a:solidFill>
                <a:srgbClr val="009900"/>
              </a:solidFill>
              <a:miter lim="800000"/>
              <a:headEnd/>
              <a:tailEnd/>
            </a:ln>
          </p:spPr>
          <p:txBody>
            <a:bodyPr wrap="none" anchor="ctr"/>
            <a:lstStyle/>
            <a:p>
              <a:endParaRPr lang="en-US" sz="1200" b="1">
                <a:solidFill>
                  <a:srgbClr val="009999"/>
                </a:solidFill>
              </a:endParaRPr>
            </a:p>
          </p:txBody>
        </p:sp>
        <p:sp>
          <p:nvSpPr>
            <p:cNvPr id="98329" name="Rectangle 25"/>
            <p:cNvSpPr>
              <a:spLocks noChangeAspect="1" noChangeArrowheads="1"/>
            </p:cNvSpPr>
            <p:nvPr/>
          </p:nvSpPr>
          <p:spPr bwMode="auto">
            <a:xfrm>
              <a:off x="4444" y="2820"/>
              <a:ext cx="236" cy="232"/>
            </a:xfrm>
            <a:prstGeom prst="rect">
              <a:avLst/>
            </a:prstGeom>
            <a:noFill/>
            <a:ln w="38100">
              <a:solidFill>
                <a:srgbClr val="009900"/>
              </a:solidFill>
              <a:miter lim="800000"/>
              <a:headEnd/>
              <a:tailEnd/>
            </a:ln>
          </p:spPr>
          <p:txBody>
            <a:bodyPr wrap="none" anchor="ctr"/>
            <a:lstStyle/>
            <a:p>
              <a:endParaRPr lang="en-US" sz="1200" b="1">
                <a:solidFill>
                  <a:srgbClr val="009999"/>
                </a:solidFill>
              </a:endParaRPr>
            </a:p>
          </p:txBody>
        </p:sp>
        <p:sp>
          <p:nvSpPr>
            <p:cNvPr id="98330" name="Rectangle 26"/>
            <p:cNvSpPr>
              <a:spLocks noChangeAspect="1" noChangeArrowheads="1"/>
            </p:cNvSpPr>
            <p:nvPr/>
          </p:nvSpPr>
          <p:spPr bwMode="auto">
            <a:xfrm>
              <a:off x="4680" y="2820"/>
              <a:ext cx="235" cy="232"/>
            </a:xfrm>
            <a:prstGeom prst="rect">
              <a:avLst/>
            </a:prstGeom>
            <a:noFill/>
            <a:ln w="38100">
              <a:solidFill>
                <a:srgbClr val="009900"/>
              </a:solidFill>
              <a:miter lim="800000"/>
              <a:headEnd/>
              <a:tailEnd/>
            </a:ln>
          </p:spPr>
          <p:txBody>
            <a:bodyPr wrap="none" anchor="ctr"/>
            <a:lstStyle/>
            <a:p>
              <a:endParaRPr lang="en-US" sz="1200" b="1">
                <a:solidFill>
                  <a:srgbClr val="009999"/>
                </a:solidFill>
              </a:endParaRPr>
            </a:p>
          </p:txBody>
        </p:sp>
        <p:sp>
          <p:nvSpPr>
            <p:cNvPr id="98331" name="Rectangle 27"/>
            <p:cNvSpPr>
              <a:spLocks noChangeAspect="1" noChangeArrowheads="1"/>
            </p:cNvSpPr>
            <p:nvPr/>
          </p:nvSpPr>
          <p:spPr bwMode="auto">
            <a:xfrm>
              <a:off x="4915" y="2820"/>
              <a:ext cx="236" cy="232"/>
            </a:xfrm>
            <a:prstGeom prst="rect">
              <a:avLst/>
            </a:prstGeom>
            <a:noFill/>
            <a:ln w="38100">
              <a:solidFill>
                <a:srgbClr val="009900"/>
              </a:solidFill>
              <a:miter lim="800000"/>
              <a:headEnd/>
              <a:tailEnd/>
            </a:ln>
          </p:spPr>
          <p:txBody>
            <a:bodyPr wrap="none" anchor="ctr"/>
            <a:lstStyle/>
            <a:p>
              <a:endParaRPr lang="en-US" sz="1200" b="1">
                <a:solidFill>
                  <a:srgbClr val="009999"/>
                </a:solidFill>
              </a:endParaRPr>
            </a:p>
          </p:txBody>
        </p:sp>
        <p:sp>
          <p:nvSpPr>
            <p:cNvPr id="98332" name="Rectangle 28"/>
            <p:cNvSpPr>
              <a:spLocks noChangeAspect="1" noChangeArrowheads="1"/>
            </p:cNvSpPr>
            <p:nvPr/>
          </p:nvSpPr>
          <p:spPr bwMode="auto">
            <a:xfrm>
              <a:off x="5151" y="2820"/>
              <a:ext cx="235" cy="232"/>
            </a:xfrm>
            <a:prstGeom prst="rect">
              <a:avLst/>
            </a:prstGeom>
            <a:noFill/>
            <a:ln w="38100">
              <a:solidFill>
                <a:srgbClr val="009900"/>
              </a:solidFill>
              <a:miter lim="800000"/>
              <a:headEnd/>
              <a:tailEnd/>
            </a:ln>
          </p:spPr>
          <p:txBody>
            <a:bodyPr wrap="none" anchor="ctr"/>
            <a:lstStyle/>
            <a:p>
              <a:endParaRPr lang="en-US" sz="1200" b="1">
                <a:solidFill>
                  <a:srgbClr val="009999"/>
                </a:solidFill>
              </a:endParaRPr>
            </a:p>
          </p:txBody>
        </p:sp>
        <p:sp>
          <p:nvSpPr>
            <p:cNvPr id="98333" name="Freeform 36"/>
            <p:cNvSpPr>
              <a:spLocks noChangeAspect="1"/>
            </p:cNvSpPr>
            <p:nvPr/>
          </p:nvSpPr>
          <p:spPr bwMode="auto">
            <a:xfrm>
              <a:off x="4264" y="2420"/>
              <a:ext cx="154" cy="150"/>
            </a:xfrm>
            <a:custGeom>
              <a:avLst/>
              <a:gdLst>
                <a:gd name="T0" fmla="*/ 0 w 154"/>
                <a:gd name="T1" fmla="*/ 0 h 150"/>
                <a:gd name="T2" fmla="*/ 154 w 154"/>
                <a:gd name="T3" fmla="*/ 150 h 150"/>
                <a:gd name="T4" fmla="*/ 0 60000 65536"/>
                <a:gd name="T5" fmla="*/ 0 60000 65536"/>
                <a:gd name="T6" fmla="*/ 0 w 154"/>
                <a:gd name="T7" fmla="*/ 0 h 150"/>
                <a:gd name="T8" fmla="*/ 154 w 154"/>
                <a:gd name="T9" fmla="*/ 150 h 150"/>
              </a:gdLst>
              <a:ahLst/>
              <a:cxnLst>
                <a:cxn ang="T4">
                  <a:pos x="T0" y="T1"/>
                </a:cxn>
                <a:cxn ang="T5">
                  <a:pos x="T2" y="T3"/>
                </a:cxn>
              </a:cxnLst>
              <a:rect l="T6" t="T7" r="T8" b="T9"/>
              <a:pathLst>
                <a:path w="154" h="150">
                  <a:moveTo>
                    <a:pt x="0" y="0"/>
                  </a:moveTo>
                  <a:lnTo>
                    <a:pt x="154" y="150"/>
                  </a:lnTo>
                </a:path>
              </a:pathLst>
            </a:custGeom>
            <a:noFill/>
            <a:ln w="28575">
              <a:solidFill>
                <a:srgbClr val="010000"/>
              </a:solidFill>
              <a:round/>
              <a:headEnd type="none" w="sm" len="sm"/>
              <a:tailEnd type="triangle" w="med" len="med"/>
            </a:ln>
          </p:spPr>
          <p:txBody>
            <a:bodyPr wrap="none" anchor="ctr"/>
            <a:lstStyle/>
            <a:p>
              <a:endParaRPr lang="en-US">
                <a:solidFill>
                  <a:srgbClr val="EEECE1"/>
                </a:solidFill>
              </a:endParaRPr>
            </a:p>
          </p:txBody>
        </p:sp>
        <p:sp>
          <p:nvSpPr>
            <p:cNvPr id="98334" name="Freeform 37"/>
            <p:cNvSpPr>
              <a:spLocks noChangeAspect="1"/>
            </p:cNvSpPr>
            <p:nvPr/>
          </p:nvSpPr>
          <p:spPr bwMode="auto">
            <a:xfrm>
              <a:off x="4492" y="2402"/>
              <a:ext cx="135" cy="149"/>
            </a:xfrm>
            <a:custGeom>
              <a:avLst/>
              <a:gdLst>
                <a:gd name="T0" fmla="*/ 0 w 135"/>
                <a:gd name="T1" fmla="*/ 0 h 149"/>
                <a:gd name="T2" fmla="*/ 135 w 135"/>
                <a:gd name="T3" fmla="*/ 149 h 149"/>
                <a:gd name="T4" fmla="*/ 0 60000 65536"/>
                <a:gd name="T5" fmla="*/ 0 60000 65536"/>
                <a:gd name="T6" fmla="*/ 0 w 135"/>
                <a:gd name="T7" fmla="*/ 0 h 149"/>
                <a:gd name="T8" fmla="*/ 135 w 135"/>
                <a:gd name="T9" fmla="*/ 149 h 149"/>
              </a:gdLst>
              <a:ahLst/>
              <a:cxnLst>
                <a:cxn ang="T4">
                  <a:pos x="T0" y="T1"/>
                </a:cxn>
                <a:cxn ang="T5">
                  <a:pos x="T2" y="T3"/>
                </a:cxn>
              </a:cxnLst>
              <a:rect l="T6" t="T7" r="T8" b="T9"/>
              <a:pathLst>
                <a:path w="135" h="149">
                  <a:moveTo>
                    <a:pt x="0" y="0"/>
                  </a:moveTo>
                  <a:lnTo>
                    <a:pt x="135" y="149"/>
                  </a:lnTo>
                </a:path>
              </a:pathLst>
            </a:custGeom>
            <a:noFill/>
            <a:ln w="28575">
              <a:solidFill>
                <a:srgbClr val="010000"/>
              </a:solidFill>
              <a:round/>
              <a:headEnd type="none" w="sm" len="sm"/>
              <a:tailEnd type="triangle" w="med" len="med"/>
            </a:ln>
          </p:spPr>
          <p:txBody>
            <a:bodyPr wrap="none" anchor="ctr"/>
            <a:lstStyle/>
            <a:p>
              <a:endParaRPr lang="en-US">
                <a:solidFill>
                  <a:srgbClr val="EEECE1"/>
                </a:solidFill>
              </a:endParaRPr>
            </a:p>
          </p:txBody>
        </p:sp>
        <p:sp>
          <p:nvSpPr>
            <p:cNvPr id="98335" name="Freeform 45"/>
            <p:cNvSpPr>
              <a:spLocks noChangeAspect="1"/>
            </p:cNvSpPr>
            <p:nvPr/>
          </p:nvSpPr>
          <p:spPr bwMode="auto">
            <a:xfrm>
              <a:off x="4263" y="2915"/>
              <a:ext cx="158" cy="61"/>
            </a:xfrm>
            <a:custGeom>
              <a:avLst/>
              <a:gdLst>
                <a:gd name="T0" fmla="*/ 0 w 158"/>
                <a:gd name="T1" fmla="*/ 0 h 61"/>
                <a:gd name="T2" fmla="*/ 158 w 158"/>
                <a:gd name="T3" fmla="*/ 61 h 61"/>
                <a:gd name="T4" fmla="*/ 0 60000 65536"/>
                <a:gd name="T5" fmla="*/ 0 60000 65536"/>
                <a:gd name="T6" fmla="*/ 0 w 158"/>
                <a:gd name="T7" fmla="*/ 0 h 61"/>
                <a:gd name="T8" fmla="*/ 158 w 158"/>
                <a:gd name="T9" fmla="*/ 61 h 61"/>
              </a:gdLst>
              <a:ahLst/>
              <a:cxnLst>
                <a:cxn ang="T4">
                  <a:pos x="T0" y="T1"/>
                </a:cxn>
                <a:cxn ang="T5">
                  <a:pos x="T2" y="T3"/>
                </a:cxn>
              </a:cxnLst>
              <a:rect l="T6" t="T7" r="T8" b="T9"/>
              <a:pathLst>
                <a:path w="158" h="61">
                  <a:moveTo>
                    <a:pt x="0" y="0"/>
                  </a:moveTo>
                  <a:lnTo>
                    <a:pt x="158" y="61"/>
                  </a:lnTo>
                </a:path>
              </a:pathLst>
            </a:custGeom>
            <a:noFill/>
            <a:ln w="28575">
              <a:solidFill>
                <a:srgbClr val="010000"/>
              </a:solidFill>
              <a:round/>
              <a:headEnd type="none" w="sm" len="sm"/>
              <a:tailEnd type="triangle" w="med" len="med"/>
            </a:ln>
          </p:spPr>
          <p:txBody>
            <a:bodyPr wrap="none" anchor="ctr"/>
            <a:lstStyle/>
            <a:p>
              <a:endParaRPr lang="en-US">
                <a:solidFill>
                  <a:srgbClr val="EEECE1"/>
                </a:solidFill>
              </a:endParaRPr>
            </a:p>
          </p:txBody>
        </p:sp>
        <p:sp>
          <p:nvSpPr>
            <p:cNvPr id="98336" name="Freeform 46"/>
            <p:cNvSpPr>
              <a:spLocks noChangeAspect="1"/>
            </p:cNvSpPr>
            <p:nvPr/>
          </p:nvSpPr>
          <p:spPr bwMode="auto">
            <a:xfrm>
              <a:off x="4260" y="2707"/>
              <a:ext cx="202" cy="2"/>
            </a:xfrm>
            <a:custGeom>
              <a:avLst/>
              <a:gdLst>
                <a:gd name="T0" fmla="*/ 0 w 202"/>
                <a:gd name="T1" fmla="*/ 0 h 2"/>
                <a:gd name="T2" fmla="*/ 202 w 202"/>
                <a:gd name="T3" fmla="*/ 2 h 2"/>
                <a:gd name="T4" fmla="*/ 0 60000 65536"/>
                <a:gd name="T5" fmla="*/ 0 60000 65536"/>
                <a:gd name="T6" fmla="*/ 0 w 202"/>
                <a:gd name="T7" fmla="*/ 0 h 2"/>
                <a:gd name="T8" fmla="*/ 202 w 202"/>
                <a:gd name="T9" fmla="*/ 2 h 2"/>
              </a:gdLst>
              <a:ahLst/>
              <a:cxnLst>
                <a:cxn ang="T4">
                  <a:pos x="T0" y="T1"/>
                </a:cxn>
                <a:cxn ang="T5">
                  <a:pos x="T2" y="T3"/>
                </a:cxn>
              </a:cxnLst>
              <a:rect l="T6" t="T7" r="T8" b="T9"/>
              <a:pathLst>
                <a:path w="202" h="2">
                  <a:moveTo>
                    <a:pt x="0" y="0"/>
                  </a:moveTo>
                  <a:lnTo>
                    <a:pt x="202" y="2"/>
                  </a:lnTo>
                </a:path>
              </a:pathLst>
            </a:custGeom>
            <a:noFill/>
            <a:ln w="28575">
              <a:solidFill>
                <a:srgbClr val="010000"/>
              </a:solidFill>
              <a:round/>
              <a:headEnd type="none" w="sm" len="sm"/>
              <a:tailEnd type="triangle" w="med" len="med"/>
            </a:ln>
          </p:spPr>
          <p:txBody>
            <a:bodyPr wrap="none" anchor="ctr"/>
            <a:lstStyle/>
            <a:p>
              <a:endParaRPr lang="en-US">
                <a:solidFill>
                  <a:srgbClr val="EEECE1"/>
                </a:solidFill>
              </a:endParaRPr>
            </a:p>
          </p:txBody>
        </p:sp>
        <p:sp>
          <p:nvSpPr>
            <p:cNvPr id="98337" name="Freeform 47"/>
            <p:cNvSpPr>
              <a:spLocks noChangeAspect="1"/>
            </p:cNvSpPr>
            <p:nvPr/>
          </p:nvSpPr>
          <p:spPr bwMode="auto">
            <a:xfrm>
              <a:off x="4793" y="2397"/>
              <a:ext cx="30" cy="141"/>
            </a:xfrm>
            <a:custGeom>
              <a:avLst/>
              <a:gdLst>
                <a:gd name="T0" fmla="*/ 0 w 30"/>
                <a:gd name="T1" fmla="*/ 0 h 141"/>
                <a:gd name="T2" fmla="*/ 30 w 30"/>
                <a:gd name="T3" fmla="*/ 141 h 141"/>
                <a:gd name="T4" fmla="*/ 0 60000 65536"/>
                <a:gd name="T5" fmla="*/ 0 60000 65536"/>
                <a:gd name="T6" fmla="*/ 0 w 30"/>
                <a:gd name="T7" fmla="*/ 0 h 141"/>
                <a:gd name="T8" fmla="*/ 30 w 30"/>
                <a:gd name="T9" fmla="*/ 141 h 141"/>
              </a:gdLst>
              <a:ahLst/>
              <a:cxnLst>
                <a:cxn ang="T4">
                  <a:pos x="T0" y="T1"/>
                </a:cxn>
                <a:cxn ang="T5">
                  <a:pos x="T2" y="T3"/>
                </a:cxn>
              </a:cxnLst>
              <a:rect l="T6" t="T7" r="T8" b="T9"/>
              <a:pathLst>
                <a:path w="30" h="141">
                  <a:moveTo>
                    <a:pt x="0" y="0"/>
                  </a:moveTo>
                  <a:lnTo>
                    <a:pt x="30" y="141"/>
                  </a:lnTo>
                </a:path>
              </a:pathLst>
            </a:custGeom>
            <a:noFill/>
            <a:ln w="28575">
              <a:solidFill>
                <a:srgbClr val="010000"/>
              </a:solidFill>
              <a:round/>
              <a:headEnd type="none" w="sm" len="sm"/>
              <a:tailEnd type="triangle" w="med" len="med"/>
            </a:ln>
          </p:spPr>
          <p:txBody>
            <a:bodyPr wrap="none" anchor="ctr"/>
            <a:lstStyle/>
            <a:p>
              <a:endParaRPr lang="en-US">
                <a:solidFill>
                  <a:srgbClr val="EEECE1"/>
                </a:solidFill>
              </a:endParaRPr>
            </a:p>
          </p:txBody>
        </p:sp>
        <p:sp>
          <p:nvSpPr>
            <p:cNvPr id="98338" name="Freeform 48"/>
            <p:cNvSpPr>
              <a:spLocks noChangeAspect="1"/>
            </p:cNvSpPr>
            <p:nvPr/>
          </p:nvSpPr>
          <p:spPr bwMode="auto">
            <a:xfrm>
              <a:off x="4785" y="2638"/>
              <a:ext cx="9" cy="153"/>
            </a:xfrm>
            <a:custGeom>
              <a:avLst/>
              <a:gdLst>
                <a:gd name="T0" fmla="*/ 9 w 9"/>
                <a:gd name="T1" fmla="*/ 0 h 153"/>
                <a:gd name="T2" fmla="*/ 0 w 9"/>
                <a:gd name="T3" fmla="*/ 153 h 153"/>
                <a:gd name="T4" fmla="*/ 0 60000 65536"/>
                <a:gd name="T5" fmla="*/ 0 60000 65536"/>
                <a:gd name="T6" fmla="*/ 0 w 9"/>
                <a:gd name="T7" fmla="*/ 0 h 153"/>
                <a:gd name="T8" fmla="*/ 9 w 9"/>
                <a:gd name="T9" fmla="*/ 153 h 153"/>
              </a:gdLst>
              <a:ahLst/>
              <a:cxnLst>
                <a:cxn ang="T4">
                  <a:pos x="T0" y="T1"/>
                </a:cxn>
                <a:cxn ang="T5">
                  <a:pos x="T2" y="T3"/>
                </a:cxn>
              </a:cxnLst>
              <a:rect l="T6" t="T7" r="T8" b="T9"/>
              <a:pathLst>
                <a:path w="9" h="153">
                  <a:moveTo>
                    <a:pt x="9" y="0"/>
                  </a:moveTo>
                  <a:lnTo>
                    <a:pt x="0" y="153"/>
                  </a:lnTo>
                </a:path>
              </a:pathLst>
            </a:custGeom>
            <a:noFill/>
            <a:ln w="28575">
              <a:solidFill>
                <a:srgbClr val="010000"/>
              </a:solidFill>
              <a:round/>
              <a:headEnd type="none" w="sm" len="sm"/>
              <a:tailEnd type="triangle" w="med" len="med"/>
            </a:ln>
          </p:spPr>
          <p:txBody>
            <a:bodyPr wrap="none" anchor="ctr"/>
            <a:lstStyle/>
            <a:p>
              <a:endParaRPr lang="en-US">
                <a:solidFill>
                  <a:srgbClr val="EEECE1"/>
                </a:solidFill>
              </a:endParaRPr>
            </a:p>
          </p:txBody>
        </p:sp>
        <p:sp>
          <p:nvSpPr>
            <p:cNvPr id="98339" name="Freeform 51"/>
            <p:cNvSpPr>
              <a:spLocks noChangeAspect="1"/>
            </p:cNvSpPr>
            <p:nvPr/>
          </p:nvSpPr>
          <p:spPr bwMode="auto">
            <a:xfrm>
              <a:off x="4988" y="2405"/>
              <a:ext cx="39" cy="159"/>
            </a:xfrm>
            <a:custGeom>
              <a:avLst/>
              <a:gdLst>
                <a:gd name="T0" fmla="*/ 39 w 39"/>
                <a:gd name="T1" fmla="*/ 0 h 159"/>
                <a:gd name="T2" fmla="*/ 0 w 39"/>
                <a:gd name="T3" fmla="*/ 159 h 159"/>
                <a:gd name="T4" fmla="*/ 0 60000 65536"/>
                <a:gd name="T5" fmla="*/ 0 60000 65536"/>
                <a:gd name="T6" fmla="*/ 0 w 39"/>
                <a:gd name="T7" fmla="*/ 0 h 159"/>
                <a:gd name="T8" fmla="*/ 39 w 39"/>
                <a:gd name="T9" fmla="*/ 159 h 159"/>
              </a:gdLst>
              <a:ahLst/>
              <a:cxnLst>
                <a:cxn ang="T4">
                  <a:pos x="T0" y="T1"/>
                </a:cxn>
                <a:cxn ang="T5">
                  <a:pos x="T2" y="T3"/>
                </a:cxn>
              </a:cxnLst>
              <a:rect l="T6" t="T7" r="T8" b="T9"/>
              <a:pathLst>
                <a:path w="39" h="159">
                  <a:moveTo>
                    <a:pt x="39" y="0"/>
                  </a:moveTo>
                  <a:lnTo>
                    <a:pt x="0" y="159"/>
                  </a:lnTo>
                </a:path>
              </a:pathLst>
            </a:custGeom>
            <a:noFill/>
            <a:ln w="28575">
              <a:solidFill>
                <a:srgbClr val="010000"/>
              </a:solidFill>
              <a:round/>
              <a:headEnd type="none" w="sm" len="sm"/>
              <a:tailEnd type="triangle" w="med" len="med"/>
            </a:ln>
          </p:spPr>
          <p:txBody>
            <a:bodyPr wrap="none" anchor="ctr"/>
            <a:lstStyle/>
            <a:p>
              <a:endParaRPr lang="en-US">
                <a:solidFill>
                  <a:srgbClr val="EEECE1"/>
                </a:solidFill>
              </a:endParaRPr>
            </a:p>
          </p:txBody>
        </p:sp>
        <p:sp>
          <p:nvSpPr>
            <p:cNvPr id="98340" name="Freeform 52"/>
            <p:cNvSpPr>
              <a:spLocks noChangeAspect="1"/>
            </p:cNvSpPr>
            <p:nvPr/>
          </p:nvSpPr>
          <p:spPr bwMode="auto">
            <a:xfrm>
              <a:off x="5026" y="2858"/>
              <a:ext cx="3" cy="168"/>
            </a:xfrm>
            <a:custGeom>
              <a:avLst/>
              <a:gdLst>
                <a:gd name="T0" fmla="*/ 3 w 3"/>
                <a:gd name="T1" fmla="*/ 0 h 168"/>
                <a:gd name="T2" fmla="*/ 0 w 3"/>
                <a:gd name="T3" fmla="*/ 168 h 168"/>
                <a:gd name="T4" fmla="*/ 0 60000 65536"/>
                <a:gd name="T5" fmla="*/ 0 60000 65536"/>
                <a:gd name="T6" fmla="*/ 0 w 3"/>
                <a:gd name="T7" fmla="*/ 0 h 168"/>
                <a:gd name="T8" fmla="*/ 3 w 3"/>
                <a:gd name="T9" fmla="*/ 168 h 168"/>
              </a:gdLst>
              <a:ahLst/>
              <a:cxnLst>
                <a:cxn ang="T4">
                  <a:pos x="T0" y="T1"/>
                </a:cxn>
                <a:cxn ang="T5">
                  <a:pos x="T2" y="T3"/>
                </a:cxn>
              </a:cxnLst>
              <a:rect l="T6" t="T7" r="T8" b="T9"/>
              <a:pathLst>
                <a:path w="3" h="168">
                  <a:moveTo>
                    <a:pt x="3" y="0"/>
                  </a:moveTo>
                  <a:lnTo>
                    <a:pt x="0" y="168"/>
                  </a:lnTo>
                </a:path>
              </a:pathLst>
            </a:custGeom>
            <a:noFill/>
            <a:ln w="28575">
              <a:solidFill>
                <a:srgbClr val="010000"/>
              </a:solidFill>
              <a:round/>
              <a:headEnd type="none" w="sm" len="sm"/>
              <a:tailEnd type="triangle" w="med" len="med"/>
            </a:ln>
          </p:spPr>
          <p:txBody>
            <a:bodyPr wrap="none" anchor="ctr"/>
            <a:lstStyle/>
            <a:p>
              <a:endParaRPr lang="en-US">
                <a:solidFill>
                  <a:srgbClr val="EEECE1"/>
                </a:solidFill>
              </a:endParaRPr>
            </a:p>
          </p:txBody>
        </p:sp>
        <p:sp>
          <p:nvSpPr>
            <p:cNvPr id="98341" name="Freeform 54"/>
            <p:cNvSpPr>
              <a:spLocks noChangeAspect="1"/>
            </p:cNvSpPr>
            <p:nvPr/>
          </p:nvSpPr>
          <p:spPr bwMode="auto">
            <a:xfrm>
              <a:off x="5260" y="2636"/>
              <a:ext cx="9" cy="149"/>
            </a:xfrm>
            <a:custGeom>
              <a:avLst/>
              <a:gdLst>
                <a:gd name="T0" fmla="*/ 9 w 9"/>
                <a:gd name="T1" fmla="*/ 0 h 149"/>
                <a:gd name="T2" fmla="*/ 0 w 9"/>
                <a:gd name="T3" fmla="*/ 149 h 149"/>
                <a:gd name="T4" fmla="*/ 0 60000 65536"/>
                <a:gd name="T5" fmla="*/ 0 60000 65536"/>
                <a:gd name="T6" fmla="*/ 0 w 9"/>
                <a:gd name="T7" fmla="*/ 0 h 149"/>
                <a:gd name="T8" fmla="*/ 9 w 9"/>
                <a:gd name="T9" fmla="*/ 149 h 149"/>
              </a:gdLst>
              <a:ahLst/>
              <a:cxnLst>
                <a:cxn ang="T4">
                  <a:pos x="T0" y="T1"/>
                </a:cxn>
                <a:cxn ang="T5">
                  <a:pos x="T2" y="T3"/>
                </a:cxn>
              </a:cxnLst>
              <a:rect l="T6" t="T7" r="T8" b="T9"/>
              <a:pathLst>
                <a:path w="9" h="149">
                  <a:moveTo>
                    <a:pt x="9" y="0"/>
                  </a:moveTo>
                  <a:lnTo>
                    <a:pt x="0" y="149"/>
                  </a:lnTo>
                </a:path>
              </a:pathLst>
            </a:custGeom>
            <a:noFill/>
            <a:ln w="28575">
              <a:solidFill>
                <a:srgbClr val="010000"/>
              </a:solidFill>
              <a:round/>
              <a:headEnd type="none" w="sm" len="sm"/>
              <a:tailEnd type="triangle" w="med" len="med"/>
            </a:ln>
          </p:spPr>
          <p:txBody>
            <a:bodyPr wrap="none" anchor="ctr"/>
            <a:lstStyle/>
            <a:p>
              <a:endParaRPr lang="en-US">
                <a:solidFill>
                  <a:srgbClr val="EEECE1"/>
                </a:solidFill>
              </a:endParaRPr>
            </a:p>
          </p:txBody>
        </p:sp>
        <p:sp>
          <p:nvSpPr>
            <p:cNvPr id="98342" name="Freeform 55"/>
            <p:cNvSpPr>
              <a:spLocks noChangeAspect="1"/>
            </p:cNvSpPr>
            <p:nvPr/>
          </p:nvSpPr>
          <p:spPr bwMode="auto">
            <a:xfrm>
              <a:off x="4974" y="2639"/>
              <a:ext cx="96" cy="134"/>
            </a:xfrm>
            <a:custGeom>
              <a:avLst/>
              <a:gdLst>
                <a:gd name="T0" fmla="*/ 96 w 96"/>
                <a:gd name="T1" fmla="*/ 0 h 134"/>
                <a:gd name="T2" fmla="*/ 0 w 96"/>
                <a:gd name="T3" fmla="*/ 134 h 134"/>
                <a:gd name="T4" fmla="*/ 0 60000 65536"/>
                <a:gd name="T5" fmla="*/ 0 60000 65536"/>
                <a:gd name="T6" fmla="*/ 0 w 96"/>
                <a:gd name="T7" fmla="*/ 0 h 134"/>
                <a:gd name="T8" fmla="*/ 96 w 96"/>
                <a:gd name="T9" fmla="*/ 134 h 134"/>
              </a:gdLst>
              <a:ahLst/>
              <a:cxnLst>
                <a:cxn ang="T4">
                  <a:pos x="T0" y="T1"/>
                </a:cxn>
                <a:cxn ang="T5">
                  <a:pos x="T2" y="T3"/>
                </a:cxn>
              </a:cxnLst>
              <a:rect l="T6" t="T7" r="T8" b="T9"/>
              <a:pathLst>
                <a:path w="96" h="134">
                  <a:moveTo>
                    <a:pt x="96" y="0"/>
                  </a:moveTo>
                  <a:lnTo>
                    <a:pt x="0" y="134"/>
                  </a:lnTo>
                </a:path>
              </a:pathLst>
            </a:custGeom>
            <a:noFill/>
            <a:ln w="28575">
              <a:solidFill>
                <a:srgbClr val="010000"/>
              </a:solidFill>
              <a:round/>
              <a:headEnd type="none" w="sm" len="sm"/>
              <a:tailEnd type="triangle" w="med" len="med"/>
            </a:ln>
          </p:spPr>
          <p:txBody>
            <a:bodyPr wrap="none" anchor="ctr"/>
            <a:lstStyle/>
            <a:p>
              <a:endParaRPr lang="en-US">
                <a:solidFill>
                  <a:srgbClr val="EEECE1"/>
                </a:solidFill>
              </a:endParaRPr>
            </a:p>
          </p:txBody>
        </p:sp>
        <p:sp>
          <p:nvSpPr>
            <p:cNvPr id="98343" name="Freeform 56"/>
            <p:cNvSpPr>
              <a:spLocks noChangeAspect="1"/>
            </p:cNvSpPr>
            <p:nvPr/>
          </p:nvSpPr>
          <p:spPr bwMode="auto">
            <a:xfrm>
              <a:off x="5203" y="2405"/>
              <a:ext cx="128" cy="140"/>
            </a:xfrm>
            <a:custGeom>
              <a:avLst/>
              <a:gdLst>
                <a:gd name="T0" fmla="*/ 128 w 128"/>
                <a:gd name="T1" fmla="*/ 0 h 140"/>
                <a:gd name="T2" fmla="*/ 0 w 128"/>
                <a:gd name="T3" fmla="*/ 140 h 140"/>
                <a:gd name="T4" fmla="*/ 0 60000 65536"/>
                <a:gd name="T5" fmla="*/ 0 60000 65536"/>
                <a:gd name="T6" fmla="*/ 0 w 128"/>
                <a:gd name="T7" fmla="*/ 0 h 140"/>
                <a:gd name="T8" fmla="*/ 128 w 128"/>
                <a:gd name="T9" fmla="*/ 140 h 140"/>
              </a:gdLst>
              <a:ahLst/>
              <a:cxnLst>
                <a:cxn ang="T4">
                  <a:pos x="T0" y="T1"/>
                </a:cxn>
                <a:cxn ang="T5">
                  <a:pos x="T2" y="T3"/>
                </a:cxn>
              </a:cxnLst>
              <a:rect l="T6" t="T7" r="T8" b="T9"/>
              <a:pathLst>
                <a:path w="128" h="140">
                  <a:moveTo>
                    <a:pt x="128" y="0"/>
                  </a:moveTo>
                  <a:lnTo>
                    <a:pt x="0" y="140"/>
                  </a:lnTo>
                </a:path>
              </a:pathLst>
            </a:custGeom>
            <a:noFill/>
            <a:ln w="28575">
              <a:solidFill>
                <a:srgbClr val="010000"/>
              </a:solidFill>
              <a:round/>
              <a:headEnd type="none" w="sm" len="sm"/>
              <a:tailEnd type="triangle" w="med" len="med"/>
            </a:ln>
          </p:spPr>
          <p:txBody>
            <a:bodyPr wrap="none" anchor="ctr"/>
            <a:lstStyle/>
            <a:p>
              <a:endParaRPr lang="en-US">
                <a:solidFill>
                  <a:srgbClr val="EEECE1"/>
                </a:solidFill>
              </a:endParaRPr>
            </a:p>
          </p:txBody>
        </p:sp>
        <p:sp>
          <p:nvSpPr>
            <p:cNvPr id="98344" name="Freeform 57"/>
            <p:cNvSpPr>
              <a:spLocks noChangeAspect="1"/>
            </p:cNvSpPr>
            <p:nvPr/>
          </p:nvSpPr>
          <p:spPr bwMode="auto">
            <a:xfrm>
              <a:off x="5197" y="2871"/>
              <a:ext cx="74" cy="136"/>
            </a:xfrm>
            <a:custGeom>
              <a:avLst/>
              <a:gdLst>
                <a:gd name="T0" fmla="*/ 74 w 74"/>
                <a:gd name="T1" fmla="*/ 0 h 136"/>
                <a:gd name="T2" fmla="*/ 0 w 74"/>
                <a:gd name="T3" fmla="*/ 136 h 136"/>
                <a:gd name="T4" fmla="*/ 0 60000 65536"/>
                <a:gd name="T5" fmla="*/ 0 60000 65536"/>
                <a:gd name="T6" fmla="*/ 0 w 74"/>
                <a:gd name="T7" fmla="*/ 0 h 136"/>
                <a:gd name="T8" fmla="*/ 74 w 74"/>
                <a:gd name="T9" fmla="*/ 136 h 136"/>
              </a:gdLst>
              <a:ahLst/>
              <a:cxnLst>
                <a:cxn ang="T4">
                  <a:pos x="T0" y="T1"/>
                </a:cxn>
                <a:cxn ang="T5">
                  <a:pos x="T2" y="T3"/>
                </a:cxn>
              </a:cxnLst>
              <a:rect l="T6" t="T7" r="T8" b="T9"/>
              <a:pathLst>
                <a:path w="74" h="136">
                  <a:moveTo>
                    <a:pt x="74" y="0"/>
                  </a:moveTo>
                  <a:lnTo>
                    <a:pt x="0" y="136"/>
                  </a:lnTo>
                </a:path>
              </a:pathLst>
            </a:custGeom>
            <a:noFill/>
            <a:ln w="28575">
              <a:solidFill>
                <a:srgbClr val="010000"/>
              </a:solidFill>
              <a:round/>
              <a:headEnd type="none" w="sm" len="sm"/>
              <a:tailEnd type="triangle" w="med" len="med"/>
            </a:ln>
          </p:spPr>
          <p:txBody>
            <a:bodyPr wrap="none" anchor="ctr"/>
            <a:lstStyle/>
            <a:p>
              <a:endParaRPr lang="en-US">
                <a:solidFill>
                  <a:srgbClr val="EEECE1"/>
                </a:solidFill>
              </a:endParaRPr>
            </a:p>
          </p:txBody>
        </p:sp>
        <p:sp>
          <p:nvSpPr>
            <p:cNvPr id="98345" name="Freeform 59"/>
            <p:cNvSpPr>
              <a:spLocks noChangeAspect="1"/>
            </p:cNvSpPr>
            <p:nvPr/>
          </p:nvSpPr>
          <p:spPr bwMode="auto">
            <a:xfrm>
              <a:off x="4506" y="2642"/>
              <a:ext cx="127" cy="124"/>
            </a:xfrm>
            <a:custGeom>
              <a:avLst/>
              <a:gdLst>
                <a:gd name="T0" fmla="*/ 0 w 127"/>
                <a:gd name="T1" fmla="*/ 0 h 124"/>
                <a:gd name="T2" fmla="*/ 127 w 127"/>
                <a:gd name="T3" fmla="*/ 124 h 124"/>
                <a:gd name="T4" fmla="*/ 0 60000 65536"/>
                <a:gd name="T5" fmla="*/ 0 60000 65536"/>
                <a:gd name="T6" fmla="*/ 0 w 127"/>
                <a:gd name="T7" fmla="*/ 0 h 124"/>
                <a:gd name="T8" fmla="*/ 127 w 127"/>
                <a:gd name="T9" fmla="*/ 124 h 124"/>
              </a:gdLst>
              <a:ahLst/>
              <a:cxnLst>
                <a:cxn ang="T4">
                  <a:pos x="T0" y="T1"/>
                </a:cxn>
                <a:cxn ang="T5">
                  <a:pos x="T2" y="T3"/>
                </a:cxn>
              </a:cxnLst>
              <a:rect l="T6" t="T7" r="T8" b="T9"/>
              <a:pathLst>
                <a:path w="127" h="124">
                  <a:moveTo>
                    <a:pt x="0" y="0"/>
                  </a:moveTo>
                  <a:lnTo>
                    <a:pt x="127" y="124"/>
                  </a:lnTo>
                </a:path>
              </a:pathLst>
            </a:custGeom>
            <a:noFill/>
            <a:ln w="28575">
              <a:solidFill>
                <a:srgbClr val="010000"/>
              </a:solidFill>
              <a:round/>
              <a:headEnd type="none" w="sm" len="sm"/>
              <a:tailEnd type="triangle" w="med" len="med"/>
            </a:ln>
          </p:spPr>
          <p:txBody>
            <a:bodyPr wrap="none" anchor="ctr"/>
            <a:lstStyle/>
            <a:p>
              <a:endParaRPr lang="en-US">
                <a:solidFill>
                  <a:srgbClr val="EEECE1"/>
                </a:solidFill>
              </a:endParaRPr>
            </a:p>
          </p:txBody>
        </p:sp>
        <p:sp>
          <p:nvSpPr>
            <p:cNvPr id="98346" name="Freeform 60"/>
            <p:cNvSpPr>
              <a:spLocks noChangeAspect="1"/>
            </p:cNvSpPr>
            <p:nvPr/>
          </p:nvSpPr>
          <p:spPr bwMode="auto">
            <a:xfrm>
              <a:off x="4752" y="2878"/>
              <a:ext cx="109" cy="141"/>
            </a:xfrm>
            <a:custGeom>
              <a:avLst/>
              <a:gdLst>
                <a:gd name="T0" fmla="*/ 0 w 109"/>
                <a:gd name="T1" fmla="*/ 0 h 141"/>
                <a:gd name="T2" fmla="*/ 109 w 109"/>
                <a:gd name="T3" fmla="*/ 141 h 141"/>
                <a:gd name="T4" fmla="*/ 0 60000 65536"/>
                <a:gd name="T5" fmla="*/ 0 60000 65536"/>
                <a:gd name="T6" fmla="*/ 0 w 109"/>
                <a:gd name="T7" fmla="*/ 0 h 141"/>
                <a:gd name="T8" fmla="*/ 109 w 109"/>
                <a:gd name="T9" fmla="*/ 141 h 141"/>
              </a:gdLst>
              <a:ahLst/>
              <a:cxnLst>
                <a:cxn ang="T4">
                  <a:pos x="T0" y="T1"/>
                </a:cxn>
                <a:cxn ang="T5">
                  <a:pos x="T2" y="T3"/>
                </a:cxn>
              </a:cxnLst>
              <a:rect l="T6" t="T7" r="T8" b="T9"/>
              <a:pathLst>
                <a:path w="109" h="141">
                  <a:moveTo>
                    <a:pt x="0" y="0"/>
                  </a:moveTo>
                  <a:lnTo>
                    <a:pt x="109" y="141"/>
                  </a:lnTo>
                </a:path>
              </a:pathLst>
            </a:custGeom>
            <a:noFill/>
            <a:ln w="28575">
              <a:solidFill>
                <a:srgbClr val="010000"/>
              </a:solidFill>
              <a:round/>
              <a:headEnd type="none" w="sm" len="sm"/>
              <a:tailEnd type="triangle" w="med" len="med"/>
            </a:ln>
          </p:spPr>
          <p:txBody>
            <a:bodyPr wrap="none" anchor="ctr"/>
            <a:lstStyle/>
            <a:p>
              <a:endParaRPr lang="en-US">
                <a:solidFill>
                  <a:srgbClr val="EEECE1"/>
                </a:solidFill>
              </a:endParaRPr>
            </a:p>
          </p:txBody>
        </p:sp>
        <p:sp>
          <p:nvSpPr>
            <p:cNvPr id="98347" name="Freeform 62"/>
            <p:cNvSpPr>
              <a:spLocks noChangeAspect="1"/>
            </p:cNvSpPr>
            <p:nvPr/>
          </p:nvSpPr>
          <p:spPr bwMode="auto">
            <a:xfrm>
              <a:off x="4481" y="2886"/>
              <a:ext cx="152" cy="114"/>
            </a:xfrm>
            <a:custGeom>
              <a:avLst/>
              <a:gdLst>
                <a:gd name="T0" fmla="*/ 0 w 152"/>
                <a:gd name="T1" fmla="*/ 0 h 114"/>
                <a:gd name="T2" fmla="*/ 152 w 152"/>
                <a:gd name="T3" fmla="*/ 114 h 114"/>
                <a:gd name="T4" fmla="*/ 0 60000 65536"/>
                <a:gd name="T5" fmla="*/ 0 60000 65536"/>
                <a:gd name="T6" fmla="*/ 0 w 152"/>
                <a:gd name="T7" fmla="*/ 0 h 114"/>
                <a:gd name="T8" fmla="*/ 152 w 152"/>
                <a:gd name="T9" fmla="*/ 114 h 114"/>
              </a:gdLst>
              <a:ahLst/>
              <a:cxnLst>
                <a:cxn ang="T4">
                  <a:pos x="T0" y="T1"/>
                </a:cxn>
                <a:cxn ang="T5">
                  <a:pos x="T2" y="T3"/>
                </a:cxn>
              </a:cxnLst>
              <a:rect l="T6" t="T7" r="T8" b="T9"/>
              <a:pathLst>
                <a:path w="152" h="114">
                  <a:moveTo>
                    <a:pt x="0" y="0"/>
                  </a:moveTo>
                  <a:lnTo>
                    <a:pt x="152" y="114"/>
                  </a:lnTo>
                </a:path>
              </a:pathLst>
            </a:custGeom>
            <a:noFill/>
            <a:ln w="28575">
              <a:solidFill>
                <a:srgbClr val="010000"/>
              </a:solidFill>
              <a:round/>
              <a:headEnd type="none" w="sm" len="sm"/>
              <a:tailEnd type="triangle" w="med" len="med"/>
            </a:ln>
          </p:spPr>
          <p:txBody>
            <a:bodyPr wrap="none" anchor="ctr"/>
            <a:lstStyle/>
            <a:p>
              <a:endParaRPr lang="en-US">
                <a:solidFill>
                  <a:srgbClr val="EEECE1"/>
                </a:solidFill>
              </a:endParaRPr>
            </a:p>
          </p:txBody>
        </p:sp>
      </p:grpSp>
      <p:pic>
        <p:nvPicPr>
          <p:cNvPr id="98310" name="Picture 64"/>
          <p:cNvPicPr>
            <a:picLocks noChangeAspect="1" noChangeArrowheads="1"/>
          </p:cNvPicPr>
          <p:nvPr/>
        </p:nvPicPr>
        <p:blipFill rotWithShape="1">
          <a:blip r:embed="rId4" cstate="print"/>
          <a:srcRect l="50000" t="2966" r="8685" b="58350"/>
          <a:stretch/>
        </p:blipFill>
        <p:spPr bwMode="auto">
          <a:xfrm>
            <a:off x="4805861" y="4046918"/>
            <a:ext cx="2042750" cy="1996882"/>
          </a:xfrm>
          <a:prstGeom prst="rect">
            <a:avLst/>
          </a:prstGeom>
          <a:noFill/>
          <a:ln w="9525" algn="ctr">
            <a:solidFill>
              <a:schemeClr val="tx1"/>
            </a:solidFill>
            <a:miter lim="800000"/>
            <a:headEnd/>
            <a:tailEnd/>
          </a:ln>
        </p:spPr>
      </p:pic>
      <p:sp>
        <p:nvSpPr>
          <p:cNvPr id="98311" name="Rectangle 38"/>
          <p:cNvSpPr>
            <a:spLocks noChangeArrowheads="1"/>
          </p:cNvSpPr>
          <p:nvPr/>
        </p:nvSpPr>
        <p:spPr bwMode="auto">
          <a:xfrm>
            <a:off x="692150" y="1780465"/>
            <a:ext cx="1957388" cy="449263"/>
          </a:xfrm>
          <a:prstGeom prst="rect">
            <a:avLst/>
          </a:prstGeom>
          <a:noFill/>
          <a:ln w="9525">
            <a:noFill/>
            <a:miter lim="800000"/>
            <a:headEnd/>
            <a:tailEnd/>
          </a:ln>
        </p:spPr>
        <p:txBody>
          <a:bodyPr>
            <a:spAutoFit/>
          </a:bodyPr>
          <a:lstStyle/>
          <a:p>
            <a:pPr>
              <a:spcBef>
                <a:spcPct val="45000"/>
              </a:spcBef>
            </a:pPr>
            <a:r>
              <a:rPr lang="en-US" b="1">
                <a:solidFill>
                  <a:srgbClr val="463416"/>
                </a:solidFill>
                <a:latin typeface="Arial" pitchFamily="34" charset="0"/>
              </a:rPr>
              <a:t>Raw DEM</a:t>
            </a:r>
          </a:p>
        </p:txBody>
      </p:sp>
      <p:sp>
        <p:nvSpPr>
          <p:cNvPr id="98312" name="Rectangle 39"/>
          <p:cNvSpPr>
            <a:spLocks noChangeArrowheads="1"/>
          </p:cNvSpPr>
          <p:nvPr/>
        </p:nvSpPr>
        <p:spPr bwMode="auto">
          <a:xfrm>
            <a:off x="5428597" y="1769707"/>
            <a:ext cx="1505540" cy="369332"/>
          </a:xfrm>
          <a:prstGeom prst="rect">
            <a:avLst/>
          </a:prstGeom>
          <a:noFill/>
          <a:ln w="9525">
            <a:noFill/>
            <a:miter lim="800000"/>
            <a:headEnd/>
            <a:tailEnd/>
          </a:ln>
        </p:spPr>
        <p:txBody>
          <a:bodyPr wrap="none">
            <a:spAutoFit/>
          </a:bodyPr>
          <a:lstStyle/>
          <a:p>
            <a:pPr>
              <a:spcBef>
                <a:spcPct val="45000"/>
              </a:spcBef>
            </a:pPr>
            <a:r>
              <a:rPr lang="en-US" b="1" dirty="0" smtClean="0">
                <a:solidFill>
                  <a:srgbClr val="463416"/>
                </a:solidFill>
              </a:rPr>
              <a:t>Pit</a:t>
            </a:r>
            <a:r>
              <a:rPr lang="en-US" b="1" dirty="0" smtClean="0">
                <a:solidFill>
                  <a:srgbClr val="463416"/>
                </a:solidFill>
                <a:latin typeface="Arial" pitchFamily="34" charset="0"/>
              </a:rPr>
              <a:t> Removal</a:t>
            </a:r>
            <a:endParaRPr lang="en-US" b="1" dirty="0">
              <a:solidFill>
                <a:srgbClr val="463416"/>
              </a:solidFill>
              <a:latin typeface="Arial" pitchFamily="34" charset="0"/>
            </a:endParaRPr>
          </a:p>
        </p:txBody>
      </p:sp>
      <p:sp>
        <p:nvSpPr>
          <p:cNvPr id="98313" name="Rectangle 40"/>
          <p:cNvSpPr>
            <a:spLocks noChangeArrowheads="1"/>
          </p:cNvSpPr>
          <p:nvPr/>
        </p:nvSpPr>
        <p:spPr bwMode="auto">
          <a:xfrm>
            <a:off x="873125" y="3641015"/>
            <a:ext cx="1595438" cy="447675"/>
          </a:xfrm>
          <a:prstGeom prst="rect">
            <a:avLst/>
          </a:prstGeom>
          <a:noFill/>
          <a:ln w="9525">
            <a:noFill/>
            <a:miter lim="800000"/>
            <a:headEnd/>
            <a:tailEnd/>
          </a:ln>
        </p:spPr>
        <p:txBody>
          <a:bodyPr wrap="none">
            <a:spAutoFit/>
          </a:bodyPr>
          <a:lstStyle/>
          <a:p>
            <a:pPr>
              <a:spcBef>
                <a:spcPct val="45000"/>
              </a:spcBef>
            </a:pPr>
            <a:r>
              <a:rPr lang="en-US" b="1">
                <a:solidFill>
                  <a:srgbClr val="463416"/>
                </a:solidFill>
                <a:latin typeface="Arial" pitchFamily="34" charset="0"/>
              </a:rPr>
              <a:t>Flow Field</a:t>
            </a:r>
          </a:p>
        </p:txBody>
      </p:sp>
      <p:sp>
        <p:nvSpPr>
          <p:cNvPr id="98314" name="Rectangle 41"/>
          <p:cNvSpPr>
            <a:spLocks noChangeArrowheads="1"/>
          </p:cNvSpPr>
          <p:nvPr/>
        </p:nvSpPr>
        <p:spPr bwMode="auto">
          <a:xfrm>
            <a:off x="4845050" y="3637840"/>
            <a:ext cx="3770313" cy="369888"/>
          </a:xfrm>
          <a:prstGeom prst="rect">
            <a:avLst/>
          </a:prstGeom>
          <a:noFill/>
          <a:ln w="9525">
            <a:noFill/>
            <a:miter lim="800000"/>
            <a:headEnd/>
            <a:tailEnd/>
          </a:ln>
        </p:spPr>
        <p:txBody>
          <a:bodyPr wrap="none">
            <a:spAutoFit/>
          </a:bodyPr>
          <a:lstStyle/>
          <a:p>
            <a:pPr>
              <a:spcBef>
                <a:spcPct val="45000"/>
              </a:spcBef>
            </a:pPr>
            <a:r>
              <a:rPr lang="en-US" b="1">
                <a:solidFill>
                  <a:srgbClr val="463416"/>
                </a:solidFill>
                <a:latin typeface="Arial" pitchFamily="34" charset="0"/>
              </a:rPr>
              <a:t>Flow Related Terrain Information</a:t>
            </a:r>
            <a:endParaRPr lang="en-US" b="1">
              <a:solidFill>
                <a:srgbClr val="463416"/>
              </a:solidFill>
              <a:latin typeface="Arial" pitchFamily="34" charset="0"/>
              <a:sym typeface="Symbol" pitchFamily="18" charset="2"/>
            </a:endParaRPr>
          </a:p>
        </p:txBody>
      </p:sp>
      <p:sp>
        <p:nvSpPr>
          <p:cNvPr id="41" name="Right Arrow 40"/>
          <p:cNvSpPr/>
          <p:nvPr/>
        </p:nvSpPr>
        <p:spPr bwMode="auto">
          <a:xfrm>
            <a:off x="3368675" y="2574215"/>
            <a:ext cx="1323975" cy="488950"/>
          </a:xfrm>
          <a:prstGeom prst="rightArrow">
            <a:avLst/>
          </a:prstGeom>
          <a:solidFill>
            <a:schemeClr val="accent5"/>
          </a:solidFill>
          <a:ln w="9525" cap="flat" cmpd="sng" algn="ctr">
            <a:solidFill>
              <a:schemeClr val="bg2"/>
            </a:solidFill>
            <a:prstDash val="solid"/>
            <a:round/>
            <a:headEnd type="none" w="med" len="med"/>
            <a:tailEnd type="none" w="med" len="med"/>
          </a:ln>
          <a:effectLst/>
        </p:spPr>
        <p:txBody>
          <a:bodyPr wrap="none" anchor="ctr"/>
          <a:lstStyle/>
          <a:p>
            <a:pPr>
              <a:defRPr/>
            </a:pPr>
            <a:endParaRPr lang="en-US">
              <a:solidFill>
                <a:srgbClr val="463416"/>
              </a:solidFill>
            </a:endParaRPr>
          </a:p>
        </p:txBody>
      </p:sp>
      <p:sp>
        <p:nvSpPr>
          <p:cNvPr id="42" name="Right Arrow 41"/>
          <p:cNvSpPr/>
          <p:nvPr/>
        </p:nvSpPr>
        <p:spPr bwMode="auto">
          <a:xfrm rot="9126082">
            <a:off x="3368675" y="3499728"/>
            <a:ext cx="1323975" cy="490537"/>
          </a:xfrm>
          <a:prstGeom prst="rightArrow">
            <a:avLst/>
          </a:prstGeom>
          <a:solidFill>
            <a:schemeClr val="accent5"/>
          </a:solidFill>
          <a:ln w="9525" cap="flat" cmpd="sng" algn="ctr">
            <a:solidFill>
              <a:schemeClr val="bg2"/>
            </a:solidFill>
            <a:prstDash val="solid"/>
            <a:round/>
            <a:headEnd type="none" w="med" len="med"/>
            <a:tailEnd type="none" w="med" len="med"/>
          </a:ln>
          <a:effectLst/>
        </p:spPr>
        <p:txBody>
          <a:bodyPr wrap="none" anchor="ctr"/>
          <a:lstStyle/>
          <a:p>
            <a:pPr>
              <a:defRPr/>
            </a:pPr>
            <a:endParaRPr lang="en-US">
              <a:solidFill>
                <a:srgbClr val="463416"/>
              </a:solidFill>
            </a:endParaRPr>
          </a:p>
        </p:txBody>
      </p:sp>
      <p:sp>
        <p:nvSpPr>
          <p:cNvPr id="43" name="Right Arrow 42"/>
          <p:cNvSpPr/>
          <p:nvPr/>
        </p:nvSpPr>
        <p:spPr bwMode="auto">
          <a:xfrm>
            <a:off x="3424238" y="4504615"/>
            <a:ext cx="1320800" cy="490538"/>
          </a:xfrm>
          <a:prstGeom prst="rightArrow">
            <a:avLst/>
          </a:prstGeom>
          <a:solidFill>
            <a:schemeClr val="accent5"/>
          </a:solidFill>
          <a:ln w="9525" cap="flat" cmpd="sng" algn="ctr">
            <a:solidFill>
              <a:schemeClr val="bg2"/>
            </a:solidFill>
            <a:prstDash val="solid"/>
            <a:round/>
            <a:headEnd type="none" w="med" len="med"/>
            <a:tailEnd type="none" w="med" len="med"/>
          </a:ln>
          <a:effectLst/>
        </p:spPr>
        <p:txBody>
          <a:bodyPr wrap="none" anchor="ctr"/>
          <a:lstStyle/>
          <a:p>
            <a:pPr>
              <a:defRPr/>
            </a:pPr>
            <a:endParaRPr lang="en-US">
              <a:solidFill>
                <a:srgbClr val="463416"/>
              </a:solidFill>
            </a:endParaRPr>
          </a:p>
        </p:txBody>
      </p:sp>
      <p:pic>
        <p:nvPicPr>
          <p:cNvPr id="42189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2729" t="3886" r="22729" b="41801"/>
          <a:stretch/>
        </p:blipFill>
        <p:spPr bwMode="auto">
          <a:xfrm>
            <a:off x="6691017" y="4046918"/>
            <a:ext cx="2296228" cy="199688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5001" y="2252310"/>
            <a:ext cx="2871787" cy="9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77159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125" name="Picture 3"/>
          <p:cNvPicPr>
            <a:picLocks noChangeAspect="1" noChangeArrowheads="1"/>
          </p:cNvPicPr>
          <p:nvPr/>
        </p:nvPicPr>
        <p:blipFill>
          <a:blip r:embed="rId5" cstate="print"/>
          <a:srcRect l="22585" t="12445" r="15028" b="27960"/>
          <a:stretch>
            <a:fillRect/>
          </a:stretch>
        </p:blipFill>
        <p:spPr bwMode="auto">
          <a:xfrm>
            <a:off x="1800225" y="862013"/>
            <a:ext cx="4705350" cy="2987675"/>
          </a:xfrm>
          <a:prstGeom prst="rect">
            <a:avLst/>
          </a:prstGeom>
          <a:noFill/>
          <a:ln w="9525">
            <a:noFill/>
            <a:miter lim="800000"/>
            <a:headEnd/>
            <a:tailEnd/>
          </a:ln>
        </p:spPr>
      </p:pic>
      <p:grpSp>
        <p:nvGrpSpPr>
          <p:cNvPr id="5126" name="Group 56"/>
          <p:cNvGrpSpPr>
            <a:grpSpLocks/>
          </p:cNvGrpSpPr>
          <p:nvPr/>
        </p:nvGrpSpPr>
        <p:grpSpPr bwMode="auto">
          <a:xfrm flipV="1">
            <a:off x="1817688" y="847725"/>
            <a:ext cx="4686300" cy="3041650"/>
            <a:chOff x="1586" y="636"/>
            <a:chExt cx="2952" cy="3201"/>
          </a:xfrm>
        </p:grpSpPr>
        <p:sp>
          <p:nvSpPr>
            <p:cNvPr id="5167" name="Line 4"/>
            <p:cNvSpPr>
              <a:spLocks noChangeAspect="1" noChangeShapeType="1"/>
            </p:cNvSpPr>
            <p:nvPr/>
          </p:nvSpPr>
          <p:spPr bwMode="auto">
            <a:xfrm>
              <a:off x="2657" y="646"/>
              <a:ext cx="0" cy="317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5168" name="Line 5"/>
            <p:cNvSpPr>
              <a:spLocks noChangeAspect="1" noChangeShapeType="1"/>
            </p:cNvSpPr>
            <p:nvPr/>
          </p:nvSpPr>
          <p:spPr bwMode="auto">
            <a:xfrm>
              <a:off x="2927" y="646"/>
              <a:ext cx="0" cy="317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5169" name="Line 6"/>
            <p:cNvSpPr>
              <a:spLocks noChangeAspect="1" noChangeShapeType="1"/>
            </p:cNvSpPr>
            <p:nvPr/>
          </p:nvSpPr>
          <p:spPr bwMode="auto">
            <a:xfrm>
              <a:off x="3187" y="657"/>
              <a:ext cx="0" cy="317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5170" name="Line 7"/>
            <p:cNvSpPr>
              <a:spLocks noChangeAspect="1" noChangeShapeType="1"/>
            </p:cNvSpPr>
            <p:nvPr/>
          </p:nvSpPr>
          <p:spPr bwMode="auto">
            <a:xfrm>
              <a:off x="3457" y="657"/>
              <a:ext cx="0" cy="317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5171" name="Line 8"/>
            <p:cNvSpPr>
              <a:spLocks noChangeAspect="1" noChangeShapeType="1"/>
            </p:cNvSpPr>
            <p:nvPr/>
          </p:nvSpPr>
          <p:spPr bwMode="auto">
            <a:xfrm>
              <a:off x="3738" y="657"/>
              <a:ext cx="0" cy="317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5172" name="Line 9"/>
            <p:cNvSpPr>
              <a:spLocks noChangeAspect="1" noChangeShapeType="1"/>
            </p:cNvSpPr>
            <p:nvPr/>
          </p:nvSpPr>
          <p:spPr bwMode="auto">
            <a:xfrm>
              <a:off x="4008" y="657"/>
              <a:ext cx="0" cy="317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5173" name="Line 10"/>
            <p:cNvSpPr>
              <a:spLocks noChangeAspect="1" noChangeShapeType="1"/>
            </p:cNvSpPr>
            <p:nvPr/>
          </p:nvSpPr>
          <p:spPr bwMode="auto">
            <a:xfrm>
              <a:off x="4268" y="667"/>
              <a:ext cx="0" cy="317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5174" name="Line 11"/>
            <p:cNvSpPr>
              <a:spLocks noChangeAspect="1" noChangeShapeType="1"/>
            </p:cNvSpPr>
            <p:nvPr/>
          </p:nvSpPr>
          <p:spPr bwMode="auto">
            <a:xfrm>
              <a:off x="4538" y="667"/>
              <a:ext cx="0" cy="317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5175" name="Line 12"/>
            <p:cNvSpPr>
              <a:spLocks noChangeAspect="1" noChangeShapeType="1"/>
            </p:cNvSpPr>
            <p:nvPr/>
          </p:nvSpPr>
          <p:spPr bwMode="auto">
            <a:xfrm>
              <a:off x="1586" y="636"/>
              <a:ext cx="0" cy="317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5176" name="Line 13"/>
            <p:cNvSpPr>
              <a:spLocks noChangeAspect="1" noChangeShapeType="1"/>
            </p:cNvSpPr>
            <p:nvPr/>
          </p:nvSpPr>
          <p:spPr bwMode="auto">
            <a:xfrm>
              <a:off x="1856" y="636"/>
              <a:ext cx="0" cy="317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5177" name="Line 14"/>
            <p:cNvSpPr>
              <a:spLocks noChangeAspect="1" noChangeShapeType="1"/>
            </p:cNvSpPr>
            <p:nvPr/>
          </p:nvSpPr>
          <p:spPr bwMode="auto">
            <a:xfrm>
              <a:off x="2116" y="646"/>
              <a:ext cx="0" cy="317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5178" name="Line 15"/>
            <p:cNvSpPr>
              <a:spLocks noChangeAspect="1" noChangeShapeType="1"/>
            </p:cNvSpPr>
            <p:nvPr/>
          </p:nvSpPr>
          <p:spPr bwMode="auto">
            <a:xfrm>
              <a:off x="2386" y="646"/>
              <a:ext cx="0" cy="317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endParaRPr>
            </a:p>
          </p:txBody>
        </p:sp>
      </p:grpSp>
      <p:grpSp>
        <p:nvGrpSpPr>
          <p:cNvPr id="5127" name="Group 63"/>
          <p:cNvGrpSpPr>
            <a:grpSpLocks/>
          </p:cNvGrpSpPr>
          <p:nvPr/>
        </p:nvGrpSpPr>
        <p:grpSpPr bwMode="auto">
          <a:xfrm flipV="1">
            <a:off x="1824038" y="866775"/>
            <a:ext cx="4700587" cy="2986088"/>
            <a:chOff x="708" y="938"/>
            <a:chExt cx="2961" cy="1881"/>
          </a:xfrm>
        </p:grpSpPr>
        <p:sp>
          <p:nvSpPr>
            <p:cNvPr id="5159" name="Line 22"/>
            <p:cNvSpPr>
              <a:spLocks noChangeAspect="1" noChangeShapeType="1"/>
            </p:cNvSpPr>
            <p:nvPr/>
          </p:nvSpPr>
          <p:spPr bwMode="auto">
            <a:xfrm>
              <a:off x="708" y="2819"/>
              <a:ext cx="2955" cy="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5160" name="Line 23"/>
            <p:cNvSpPr>
              <a:spLocks noChangeAspect="1" noChangeShapeType="1"/>
            </p:cNvSpPr>
            <p:nvPr/>
          </p:nvSpPr>
          <p:spPr bwMode="auto">
            <a:xfrm>
              <a:off x="708" y="2549"/>
              <a:ext cx="2955" cy="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5161" name="Line 24"/>
            <p:cNvSpPr>
              <a:spLocks noChangeAspect="1" noChangeShapeType="1"/>
            </p:cNvSpPr>
            <p:nvPr/>
          </p:nvSpPr>
          <p:spPr bwMode="auto">
            <a:xfrm>
              <a:off x="708" y="2279"/>
              <a:ext cx="2955" cy="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5162" name="Line 25"/>
            <p:cNvSpPr>
              <a:spLocks noChangeAspect="1" noChangeShapeType="1"/>
            </p:cNvSpPr>
            <p:nvPr/>
          </p:nvSpPr>
          <p:spPr bwMode="auto">
            <a:xfrm>
              <a:off x="714" y="2009"/>
              <a:ext cx="2955" cy="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5163" name="Line 27"/>
            <p:cNvSpPr>
              <a:spLocks noChangeAspect="1" noChangeShapeType="1"/>
            </p:cNvSpPr>
            <p:nvPr/>
          </p:nvSpPr>
          <p:spPr bwMode="auto">
            <a:xfrm>
              <a:off x="714" y="1479"/>
              <a:ext cx="2955" cy="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5164" name="Line 28"/>
            <p:cNvSpPr>
              <a:spLocks noChangeAspect="1" noChangeShapeType="1"/>
            </p:cNvSpPr>
            <p:nvPr/>
          </p:nvSpPr>
          <p:spPr bwMode="auto">
            <a:xfrm>
              <a:off x="714" y="1208"/>
              <a:ext cx="2955" cy="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5165" name="Line 29"/>
            <p:cNvSpPr>
              <a:spLocks noChangeAspect="1" noChangeShapeType="1"/>
            </p:cNvSpPr>
            <p:nvPr/>
          </p:nvSpPr>
          <p:spPr bwMode="auto">
            <a:xfrm>
              <a:off x="714" y="938"/>
              <a:ext cx="2955" cy="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5166" name="Line 31"/>
            <p:cNvSpPr>
              <a:spLocks noChangeAspect="1" noChangeShapeType="1"/>
            </p:cNvSpPr>
            <p:nvPr/>
          </p:nvSpPr>
          <p:spPr bwMode="auto">
            <a:xfrm>
              <a:off x="714" y="1738"/>
              <a:ext cx="2955" cy="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endParaRPr>
            </a:p>
          </p:txBody>
        </p:sp>
      </p:grpSp>
      <p:sp>
        <p:nvSpPr>
          <p:cNvPr id="5128" name="Line 35"/>
          <p:cNvSpPr>
            <a:spLocks noChangeAspect="1" noChangeShapeType="1"/>
          </p:cNvSpPr>
          <p:nvPr/>
        </p:nvSpPr>
        <p:spPr bwMode="auto">
          <a:xfrm flipV="1">
            <a:off x="4573588" y="1865313"/>
            <a:ext cx="0" cy="412750"/>
          </a:xfrm>
          <a:prstGeom prst="line">
            <a:avLst/>
          </a:prstGeom>
          <a:noFill/>
          <a:ln w="28575">
            <a:solidFill>
              <a:srgbClr val="003399"/>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5129" name="Freeform 36"/>
          <p:cNvSpPr>
            <a:spLocks noChangeAspect="1"/>
          </p:cNvSpPr>
          <p:nvPr/>
        </p:nvSpPr>
        <p:spPr bwMode="auto">
          <a:xfrm flipV="1">
            <a:off x="3219450" y="2017713"/>
            <a:ext cx="492125" cy="1141412"/>
          </a:xfrm>
          <a:custGeom>
            <a:avLst/>
            <a:gdLst>
              <a:gd name="T0" fmla="*/ 2147483647 w 310"/>
              <a:gd name="T1" fmla="*/ 0 h 719"/>
              <a:gd name="T2" fmla="*/ 0 w 310"/>
              <a:gd name="T3" fmla="*/ 2147483647 h 719"/>
              <a:gd name="T4" fmla="*/ 0 60000 65536"/>
              <a:gd name="T5" fmla="*/ 0 60000 65536"/>
              <a:gd name="T6" fmla="*/ 0 w 310"/>
              <a:gd name="T7" fmla="*/ 0 h 719"/>
              <a:gd name="T8" fmla="*/ 310 w 310"/>
              <a:gd name="T9" fmla="*/ 719 h 719"/>
            </a:gdLst>
            <a:ahLst/>
            <a:cxnLst>
              <a:cxn ang="T4">
                <a:pos x="T0" y="T1"/>
              </a:cxn>
              <a:cxn ang="T5">
                <a:pos x="T2" y="T3"/>
              </a:cxn>
            </a:cxnLst>
            <a:rect l="T6" t="T7" r="T8" b="T9"/>
            <a:pathLst>
              <a:path w="310" h="719">
                <a:moveTo>
                  <a:pt x="310" y="0"/>
                </a:moveTo>
                <a:lnTo>
                  <a:pt x="0" y="719"/>
                </a:lnTo>
              </a:path>
            </a:pathLst>
          </a:custGeom>
          <a:noFill/>
          <a:ln w="38100">
            <a:solidFill>
              <a:srgbClr val="FF0000"/>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5130" name="Text Box 37"/>
          <p:cNvSpPr txBox="1">
            <a:spLocks noChangeAspect="1" noChangeArrowheads="1"/>
          </p:cNvSpPr>
          <p:nvPr/>
        </p:nvSpPr>
        <p:spPr bwMode="auto">
          <a:xfrm>
            <a:off x="4489450" y="3133725"/>
            <a:ext cx="973138" cy="641350"/>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3600" b="1">
                <a:solidFill>
                  <a:srgbClr val="003399"/>
                </a:solidFill>
              </a:rPr>
              <a:t>D</a:t>
            </a:r>
            <a:r>
              <a:rPr lang="en-US" sz="3600" b="1">
                <a:solidFill>
                  <a:srgbClr val="003399"/>
                </a:solidFill>
                <a:sym typeface="Symbol" pitchFamily="18" charset="2"/>
              </a:rPr>
              <a:t></a:t>
            </a:r>
          </a:p>
        </p:txBody>
      </p:sp>
      <p:sp>
        <p:nvSpPr>
          <p:cNvPr id="3082" name="Rectangle 38"/>
          <p:cNvSpPr>
            <a:spLocks noGrp="1" noChangeArrowheads="1"/>
          </p:cNvSpPr>
          <p:nvPr>
            <p:ph type="title"/>
          </p:nvPr>
        </p:nvSpPr>
        <p:spPr>
          <a:xfrm>
            <a:off x="644525" y="0"/>
            <a:ext cx="7772400" cy="752475"/>
          </a:xfrm>
        </p:spPr>
        <p:txBody>
          <a:bodyPr/>
          <a:lstStyle/>
          <a:p>
            <a:pPr eaLnBrk="1" hangingPunct="1">
              <a:defRPr/>
            </a:pPr>
            <a:r>
              <a:rPr lang="en-CA" sz="4000" b="1" kern="1200" dirty="0" smtClean="0">
                <a:solidFill>
                  <a:schemeClr val="tx1"/>
                </a:solidFill>
                <a:latin typeface="Calibri" pitchFamily="34" charset="0"/>
              </a:rPr>
              <a:t>Representation</a:t>
            </a:r>
            <a:r>
              <a:rPr lang="en-CA" sz="4000" b="1" dirty="0" smtClean="0">
                <a:solidFill>
                  <a:srgbClr val="003399"/>
                </a:solidFill>
                <a:latin typeface="Arial" pitchFamily="34" charset="0"/>
              </a:rPr>
              <a:t> </a:t>
            </a:r>
            <a:r>
              <a:rPr lang="en-CA" sz="4000" b="1" kern="1200" dirty="0" smtClean="0">
                <a:solidFill>
                  <a:schemeClr val="tx1"/>
                </a:solidFill>
                <a:latin typeface="Calibri" pitchFamily="34" charset="0"/>
              </a:rPr>
              <a:t>of Flow Field</a:t>
            </a:r>
            <a:endParaRPr lang="en-US" sz="4000" b="1" kern="1200" dirty="0" smtClean="0">
              <a:solidFill>
                <a:schemeClr val="tx1"/>
              </a:solidFill>
              <a:latin typeface="Calibri" pitchFamily="34" charset="0"/>
            </a:endParaRPr>
          </a:p>
        </p:txBody>
      </p:sp>
      <p:sp>
        <p:nvSpPr>
          <p:cNvPr id="5132" name="Line 42"/>
          <p:cNvSpPr>
            <a:spLocks noChangeAspect="1" noChangeShapeType="1"/>
          </p:cNvSpPr>
          <p:nvPr/>
        </p:nvSpPr>
        <p:spPr bwMode="auto">
          <a:xfrm flipH="1" flipV="1">
            <a:off x="4237038" y="1924050"/>
            <a:ext cx="328612" cy="355600"/>
          </a:xfrm>
          <a:prstGeom prst="line">
            <a:avLst/>
          </a:prstGeom>
          <a:noFill/>
          <a:ln w="28575">
            <a:solidFill>
              <a:srgbClr val="003399"/>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5133" name="Line 44"/>
          <p:cNvSpPr>
            <a:spLocks noChangeAspect="1" noChangeShapeType="1"/>
          </p:cNvSpPr>
          <p:nvPr/>
        </p:nvSpPr>
        <p:spPr bwMode="auto">
          <a:xfrm flipH="1" flipV="1">
            <a:off x="4675188" y="2371725"/>
            <a:ext cx="328612" cy="355600"/>
          </a:xfrm>
          <a:prstGeom prst="line">
            <a:avLst/>
          </a:prstGeom>
          <a:noFill/>
          <a:ln w="28575">
            <a:solidFill>
              <a:srgbClr val="003399"/>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5134" name="Line 45"/>
          <p:cNvSpPr>
            <a:spLocks noChangeAspect="1" noChangeShapeType="1"/>
          </p:cNvSpPr>
          <p:nvPr/>
        </p:nvSpPr>
        <p:spPr bwMode="auto">
          <a:xfrm flipV="1">
            <a:off x="5011738" y="2303463"/>
            <a:ext cx="0" cy="412750"/>
          </a:xfrm>
          <a:prstGeom prst="line">
            <a:avLst/>
          </a:prstGeom>
          <a:noFill/>
          <a:ln w="28575">
            <a:solidFill>
              <a:srgbClr val="003399"/>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5135" name="Line 46"/>
          <p:cNvSpPr>
            <a:spLocks noChangeAspect="1" noChangeShapeType="1"/>
          </p:cNvSpPr>
          <p:nvPr/>
        </p:nvSpPr>
        <p:spPr bwMode="auto">
          <a:xfrm flipH="1" flipV="1">
            <a:off x="4665663" y="2809875"/>
            <a:ext cx="328612" cy="355600"/>
          </a:xfrm>
          <a:prstGeom prst="line">
            <a:avLst/>
          </a:prstGeom>
          <a:noFill/>
          <a:ln w="28575">
            <a:solidFill>
              <a:srgbClr val="003399"/>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5136" name="Line 47"/>
          <p:cNvSpPr>
            <a:spLocks noChangeAspect="1" noChangeShapeType="1"/>
          </p:cNvSpPr>
          <p:nvPr/>
        </p:nvSpPr>
        <p:spPr bwMode="auto">
          <a:xfrm flipV="1">
            <a:off x="5002213" y="2751138"/>
            <a:ext cx="0" cy="412750"/>
          </a:xfrm>
          <a:prstGeom prst="line">
            <a:avLst/>
          </a:prstGeom>
          <a:noFill/>
          <a:ln w="28575">
            <a:solidFill>
              <a:srgbClr val="003399"/>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5137" name="Line 48"/>
          <p:cNvSpPr>
            <a:spLocks noChangeAspect="1" noChangeShapeType="1"/>
          </p:cNvSpPr>
          <p:nvPr/>
        </p:nvSpPr>
        <p:spPr bwMode="auto">
          <a:xfrm flipH="1" flipV="1">
            <a:off x="4675188" y="1924050"/>
            <a:ext cx="328612" cy="355600"/>
          </a:xfrm>
          <a:prstGeom prst="line">
            <a:avLst/>
          </a:prstGeom>
          <a:noFill/>
          <a:ln w="28575">
            <a:solidFill>
              <a:srgbClr val="003399"/>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5138" name="Line 49"/>
          <p:cNvSpPr>
            <a:spLocks noChangeAspect="1" noChangeShapeType="1"/>
          </p:cNvSpPr>
          <p:nvPr/>
        </p:nvSpPr>
        <p:spPr bwMode="auto">
          <a:xfrm flipV="1">
            <a:off x="5011738" y="1865313"/>
            <a:ext cx="0" cy="412750"/>
          </a:xfrm>
          <a:prstGeom prst="line">
            <a:avLst/>
          </a:prstGeom>
          <a:noFill/>
          <a:ln w="28575">
            <a:solidFill>
              <a:srgbClr val="003399"/>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5139" name="Line 52"/>
          <p:cNvSpPr>
            <a:spLocks noChangeAspect="1" noChangeShapeType="1"/>
          </p:cNvSpPr>
          <p:nvPr/>
        </p:nvSpPr>
        <p:spPr bwMode="auto">
          <a:xfrm flipH="1" flipV="1">
            <a:off x="4217988" y="2371725"/>
            <a:ext cx="328612" cy="355600"/>
          </a:xfrm>
          <a:prstGeom prst="line">
            <a:avLst/>
          </a:prstGeom>
          <a:noFill/>
          <a:ln w="28575">
            <a:solidFill>
              <a:srgbClr val="003399"/>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5140" name="Line 53"/>
          <p:cNvSpPr>
            <a:spLocks noChangeAspect="1" noChangeShapeType="1"/>
          </p:cNvSpPr>
          <p:nvPr/>
        </p:nvSpPr>
        <p:spPr bwMode="auto">
          <a:xfrm flipV="1">
            <a:off x="4573588" y="2322513"/>
            <a:ext cx="0" cy="412750"/>
          </a:xfrm>
          <a:prstGeom prst="line">
            <a:avLst/>
          </a:prstGeom>
          <a:noFill/>
          <a:ln w="28575">
            <a:solidFill>
              <a:srgbClr val="003399"/>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5141" name="Freeform 41"/>
          <p:cNvSpPr>
            <a:spLocks noChangeAspect="1"/>
          </p:cNvSpPr>
          <p:nvPr/>
        </p:nvSpPr>
        <p:spPr bwMode="auto">
          <a:xfrm flipV="1">
            <a:off x="4505325" y="1998663"/>
            <a:ext cx="492125" cy="1141412"/>
          </a:xfrm>
          <a:custGeom>
            <a:avLst/>
            <a:gdLst>
              <a:gd name="T0" fmla="*/ 2147483647 w 310"/>
              <a:gd name="T1" fmla="*/ 0 h 719"/>
              <a:gd name="T2" fmla="*/ 0 w 310"/>
              <a:gd name="T3" fmla="*/ 2147483647 h 719"/>
              <a:gd name="T4" fmla="*/ 0 60000 65536"/>
              <a:gd name="T5" fmla="*/ 0 60000 65536"/>
              <a:gd name="T6" fmla="*/ 0 w 310"/>
              <a:gd name="T7" fmla="*/ 0 h 719"/>
              <a:gd name="T8" fmla="*/ 310 w 310"/>
              <a:gd name="T9" fmla="*/ 719 h 719"/>
            </a:gdLst>
            <a:ahLst/>
            <a:cxnLst>
              <a:cxn ang="T4">
                <a:pos x="T0" y="T1"/>
              </a:cxn>
              <a:cxn ang="T5">
                <a:pos x="T2" y="T3"/>
              </a:cxn>
            </a:cxnLst>
            <a:rect l="T6" t="T7" r="T8" b="T9"/>
            <a:pathLst>
              <a:path w="310" h="719">
                <a:moveTo>
                  <a:pt x="310" y="0"/>
                </a:moveTo>
                <a:lnTo>
                  <a:pt x="0" y="719"/>
                </a:lnTo>
              </a:path>
            </a:pathLst>
          </a:custGeom>
          <a:noFill/>
          <a:ln w="38100">
            <a:solidFill>
              <a:srgbClr val="FF0000"/>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5142" name="Text Box 54"/>
          <p:cNvSpPr txBox="1">
            <a:spLocks noChangeAspect="1" noChangeArrowheads="1"/>
          </p:cNvSpPr>
          <p:nvPr/>
        </p:nvSpPr>
        <p:spPr bwMode="auto">
          <a:xfrm>
            <a:off x="3082925" y="3135313"/>
            <a:ext cx="973138" cy="641350"/>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3600" b="1">
                <a:solidFill>
                  <a:srgbClr val="003399"/>
                </a:solidFill>
              </a:rPr>
              <a:t>D</a:t>
            </a:r>
            <a:r>
              <a:rPr lang="en-US" sz="3600" b="1">
                <a:solidFill>
                  <a:srgbClr val="003399"/>
                </a:solidFill>
                <a:sym typeface="Symbol" pitchFamily="18" charset="2"/>
              </a:rPr>
              <a:t>8</a:t>
            </a:r>
          </a:p>
        </p:txBody>
      </p:sp>
      <p:grpSp>
        <p:nvGrpSpPr>
          <p:cNvPr id="5143" name="Group 55"/>
          <p:cNvGrpSpPr>
            <a:grpSpLocks/>
          </p:cNvGrpSpPr>
          <p:nvPr/>
        </p:nvGrpSpPr>
        <p:grpSpPr bwMode="auto">
          <a:xfrm>
            <a:off x="954088" y="4057650"/>
            <a:ext cx="2808287" cy="2195513"/>
            <a:chOff x="855663" y="4057650"/>
            <a:chExt cx="3270250" cy="2555875"/>
          </a:xfrm>
        </p:grpSpPr>
        <p:pic>
          <p:nvPicPr>
            <p:cNvPr id="5157" name="Picture 58" descr="d8"/>
            <p:cNvPicPr>
              <a:picLocks noChangeAspect="1" noChangeArrowheads="1"/>
            </p:cNvPicPr>
            <p:nvPr/>
          </p:nvPicPr>
          <p:blipFill>
            <a:blip r:embed="rId6" cstate="print"/>
            <a:srcRect t="19861"/>
            <a:stretch>
              <a:fillRect/>
            </a:stretch>
          </p:blipFill>
          <p:spPr bwMode="auto">
            <a:xfrm>
              <a:off x="855663" y="4057650"/>
              <a:ext cx="3270250" cy="2555875"/>
            </a:xfrm>
            <a:prstGeom prst="rect">
              <a:avLst/>
            </a:prstGeom>
            <a:noFill/>
            <a:ln w="9525">
              <a:solidFill>
                <a:schemeClr val="tx1"/>
              </a:solidFill>
              <a:miter lim="800000"/>
              <a:headEnd/>
              <a:tailEnd/>
            </a:ln>
          </p:spPr>
        </p:pic>
        <p:sp>
          <p:nvSpPr>
            <p:cNvPr id="5158" name="Line 59"/>
            <p:cNvSpPr>
              <a:spLocks noChangeShapeType="1"/>
            </p:cNvSpPr>
            <p:nvPr/>
          </p:nvSpPr>
          <p:spPr bwMode="auto">
            <a:xfrm rot="5400000" flipV="1">
              <a:off x="1550988" y="4948238"/>
              <a:ext cx="1719262" cy="754062"/>
            </a:xfrm>
            <a:prstGeom prst="line">
              <a:avLst/>
            </a:prstGeom>
            <a:noFill/>
            <a:ln w="19050">
              <a:solidFill>
                <a:srgbClr val="FF3300"/>
              </a:solidFill>
              <a:round/>
              <a:headEnd type="triangle" w="med" len="med"/>
              <a:tailEnd/>
            </a:ln>
          </p:spPr>
          <p:txBody>
            <a:bodyPr/>
            <a:lstStyle/>
            <a:p>
              <a:pPr algn="ctr" eaLnBrk="0" fontAlgn="base" hangingPunct="0">
                <a:spcBef>
                  <a:spcPct val="0"/>
                </a:spcBef>
                <a:spcAft>
                  <a:spcPct val="0"/>
                </a:spcAft>
              </a:pPr>
              <a:endParaRPr kumimoji="1" lang="en-US" sz="2000">
                <a:solidFill>
                  <a:srgbClr val="808080"/>
                </a:solidFill>
              </a:endParaRPr>
            </a:p>
          </p:txBody>
        </p:sp>
      </p:grpSp>
      <p:sp>
        <p:nvSpPr>
          <p:cNvPr id="5144" name="Line 60"/>
          <p:cNvSpPr>
            <a:spLocks noChangeAspect="1" noChangeShapeType="1"/>
          </p:cNvSpPr>
          <p:nvPr/>
        </p:nvSpPr>
        <p:spPr bwMode="auto">
          <a:xfrm flipV="1">
            <a:off x="3735388" y="1884363"/>
            <a:ext cx="0" cy="412750"/>
          </a:xfrm>
          <a:prstGeom prst="line">
            <a:avLst/>
          </a:prstGeom>
          <a:noFill/>
          <a:ln w="28575">
            <a:solidFill>
              <a:srgbClr val="003399"/>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5145" name="Line 61"/>
          <p:cNvSpPr>
            <a:spLocks noChangeAspect="1" noChangeShapeType="1"/>
          </p:cNvSpPr>
          <p:nvPr/>
        </p:nvSpPr>
        <p:spPr bwMode="auto">
          <a:xfrm flipV="1">
            <a:off x="3735388" y="2322513"/>
            <a:ext cx="0" cy="412750"/>
          </a:xfrm>
          <a:prstGeom prst="line">
            <a:avLst/>
          </a:prstGeom>
          <a:noFill/>
          <a:ln w="28575">
            <a:solidFill>
              <a:srgbClr val="003399"/>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5146" name="Line 62"/>
          <p:cNvSpPr>
            <a:spLocks noChangeAspect="1" noChangeShapeType="1"/>
          </p:cNvSpPr>
          <p:nvPr/>
        </p:nvSpPr>
        <p:spPr bwMode="auto">
          <a:xfrm flipV="1">
            <a:off x="3725863" y="2770188"/>
            <a:ext cx="0" cy="412750"/>
          </a:xfrm>
          <a:prstGeom prst="line">
            <a:avLst/>
          </a:prstGeom>
          <a:noFill/>
          <a:ln w="28575">
            <a:solidFill>
              <a:srgbClr val="003399"/>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endParaRPr>
          </a:p>
        </p:txBody>
      </p:sp>
      <p:grpSp>
        <p:nvGrpSpPr>
          <p:cNvPr id="5147" name="Group 56"/>
          <p:cNvGrpSpPr>
            <a:grpSpLocks/>
          </p:cNvGrpSpPr>
          <p:nvPr/>
        </p:nvGrpSpPr>
        <p:grpSpPr bwMode="auto">
          <a:xfrm>
            <a:off x="4568825" y="4083050"/>
            <a:ext cx="2814638" cy="2176463"/>
            <a:chOff x="4470400" y="4083050"/>
            <a:chExt cx="3278188" cy="2533650"/>
          </a:xfrm>
        </p:grpSpPr>
        <p:pic>
          <p:nvPicPr>
            <p:cNvPr id="5155" name="Picture 65" descr="dinf"/>
            <p:cNvPicPr>
              <a:picLocks noChangeAspect="1" noChangeArrowheads="1"/>
            </p:cNvPicPr>
            <p:nvPr/>
          </p:nvPicPr>
          <p:blipFill>
            <a:blip r:embed="rId7" cstate="print"/>
            <a:srcRect t="20795"/>
            <a:stretch>
              <a:fillRect/>
            </a:stretch>
          </p:blipFill>
          <p:spPr bwMode="auto">
            <a:xfrm>
              <a:off x="4470400" y="4083050"/>
              <a:ext cx="3278188" cy="2533650"/>
            </a:xfrm>
            <a:prstGeom prst="rect">
              <a:avLst/>
            </a:prstGeom>
            <a:noFill/>
            <a:ln w="9525">
              <a:solidFill>
                <a:schemeClr val="tx1"/>
              </a:solidFill>
              <a:miter lim="800000"/>
              <a:headEnd/>
              <a:tailEnd/>
            </a:ln>
          </p:spPr>
        </p:pic>
        <p:sp>
          <p:nvSpPr>
            <p:cNvPr id="5156" name="Line 66"/>
            <p:cNvSpPr>
              <a:spLocks noChangeShapeType="1"/>
            </p:cNvSpPr>
            <p:nvPr/>
          </p:nvSpPr>
          <p:spPr bwMode="auto">
            <a:xfrm rot="5400000" flipV="1">
              <a:off x="5223669" y="4999832"/>
              <a:ext cx="1647825" cy="731837"/>
            </a:xfrm>
            <a:prstGeom prst="line">
              <a:avLst/>
            </a:prstGeom>
            <a:noFill/>
            <a:ln w="19050">
              <a:solidFill>
                <a:srgbClr val="FF3300"/>
              </a:solidFill>
              <a:round/>
              <a:headEnd type="triangle" w="med" len="med"/>
              <a:tailEnd/>
            </a:ln>
          </p:spPr>
          <p:txBody>
            <a:bodyPr/>
            <a:lstStyle/>
            <a:p>
              <a:pPr algn="ctr" eaLnBrk="0" fontAlgn="base" hangingPunct="0">
                <a:spcBef>
                  <a:spcPct val="0"/>
                </a:spcBef>
                <a:spcAft>
                  <a:spcPct val="0"/>
                </a:spcAft>
              </a:pPr>
              <a:endParaRPr kumimoji="1" lang="en-US" sz="2000">
                <a:solidFill>
                  <a:srgbClr val="808080"/>
                </a:solidFill>
              </a:endParaRPr>
            </a:p>
          </p:txBody>
        </p:sp>
      </p:grpSp>
      <p:sp>
        <p:nvSpPr>
          <p:cNvPr id="5148" name="Rectangle 77"/>
          <p:cNvSpPr>
            <a:spLocks noChangeArrowheads="1"/>
          </p:cNvSpPr>
          <p:nvPr/>
        </p:nvSpPr>
        <p:spPr bwMode="auto">
          <a:xfrm>
            <a:off x="908050" y="2520950"/>
            <a:ext cx="555625" cy="615950"/>
          </a:xfrm>
          <a:prstGeom prst="rect">
            <a:avLst/>
          </a:prstGeom>
          <a:noFill/>
          <a:ln w="38100">
            <a:solidFill>
              <a:srgbClr val="009900"/>
            </a:solidFill>
            <a:miter lim="800000"/>
            <a:headEnd/>
            <a:tailEnd/>
          </a:ln>
        </p:spPr>
        <p:txBody>
          <a:bodyPr wrap="none" anchor="ctr"/>
          <a:lstStyle/>
          <a:p>
            <a:pPr algn="ctr" eaLnBrk="0" fontAlgn="base" hangingPunct="0">
              <a:spcBef>
                <a:spcPct val="0"/>
              </a:spcBef>
              <a:spcAft>
                <a:spcPct val="0"/>
              </a:spcAft>
            </a:pPr>
            <a:r>
              <a:rPr lang="en-US" sz="2800" b="1">
                <a:solidFill>
                  <a:srgbClr val="000000"/>
                </a:solidFill>
              </a:rPr>
              <a:t>67</a:t>
            </a:r>
          </a:p>
        </p:txBody>
      </p:sp>
      <p:sp>
        <p:nvSpPr>
          <p:cNvPr id="5149" name="Rectangle 78"/>
          <p:cNvSpPr>
            <a:spLocks noChangeArrowheads="1"/>
          </p:cNvSpPr>
          <p:nvPr/>
        </p:nvSpPr>
        <p:spPr bwMode="auto">
          <a:xfrm>
            <a:off x="349250" y="2520950"/>
            <a:ext cx="555625" cy="615950"/>
          </a:xfrm>
          <a:prstGeom prst="rect">
            <a:avLst/>
          </a:prstGeom>
          <a:noFill/>
          <a:ln w="38100">
            <a:solidFill>
              <a:srgbClr val="009900"/>
            </a:solidFill>
            <a:miter lim="800000"/>
            <a:headEnd/>
            <a:tailEnd/>
          </a:ln>
        </p:spPr>
        <p:txBody>
          <a:bodyPr wrap="none" anchor="ctr"/>
          <a:lstStyle/>
          <a:p>
            <a:pPr algn="ctr" eaLnBrk="0" fontAlgn="base" hangingPunct="0">
              <a:spcBef>
                <a:spcPct val="0"/>
              </a:spcBef>
              <a:spcAft>
                <a:spcPct val="0"/>
              </a:spcAft>
            </a:pPr>
            <a:r>
              <a:rPr lang="en-US" sz="2800" b="1">
                <a:solidFill>
                  <a:srgbClr val="000000"/>
                </a:solidFill>
              </a:rPr>
              <a:t>56</a:t>
            </a:r>
          </a:p>
        </p:txBody>
      </p:sp>
      <p:sp>
        <p:nvSpPr>
          <p:cNvPr id="5150" name="Rectangle 79"/>
          <p:cNvSpPr>
            <a:spLocks noChangeArrowheads="1"/>
          </p:cNvSpPr>
          <p:nvPr/>
        </p:nvSpPr>
        <p:spPr bwMode="auto">
          <a:xfrm>
            <a:off x="908050" y="1912938"/>
            <a:ext cx="555625" cy="614362"/>
          </a:xfrm>
          <a:prstGeom prst="rect">
            <a:avLst/>
          </a:prstGeom>
          <a:noFill/>
          <a:ln w="38100">
            <a:solidFill>
              <a:srgbClr val="009900"/>
            </a:solidFill>
            <a:miter lim="800000"/>
            <a:headEnd/>
            <a:tailEnd/>
          </a:ln>
        </p:spPr>
        <p:txBody>
          <a:bodyPr wrap="none" anchor="ctr"/>
          <a:lstStyle/>
          <a:p>
            <a:pPr algn="ctr" eaLnBrk="0" fontAlgn="base" hangingPunct="0">
              <a:spcBef>
                <a:spcPct val="0"/>
              </a:spcBef>
              <a:spcAft>
                <a:spcPct val="0"/>
              </a:spcAft>
            </a:pPr>
            <a:r>
              <a:rPr lang="en-US" sz="2800" b="1">
                <a:solidFill>
                  <a:srgbClr val="000000"/>
                </a:solidFill>
              </a:rPr>
              <a:t>52</a:t>
            </a:r>
          </a:p>
        </p:txBody>
      </p:sp>
      <p:sp>
        <p:nvSpPr>
          <p:cNvPr id="5151" name="Rectangle 80"/>
          <p:cNvSpPr>
            <a:spLocks noChangeArrowheads="1"/>
          </p:cNvSpPr>
          <p:nvPr/>
        </p:nvSpPr>
        <p:spPr bwMode="auto">
          <a:xfrm>
            <a:off x="349250" y="1912938"/>
            <a:ext cx="555625" cy="614362"/>
          </a:xfrm>
          <a:prstGeom prst="rect">
            <a:avLst/>
          </a:prstGeom>
          <a:noFill/>
          <a:ln w="38100">
            <a:solidFill>
              <a:srgbClr val="009900"/>
            </a:solidFill>
            <a:miter lim="800000"/>
            <a:headEnd/>
            <a:tailEnd/>
          </a:ln>
        </p:spPr>
        <p:txBody>
          <a:bodyPr wrap="none" anchor="ctr"/>
          <a:lstStyle/>
          <a:p>
            <a:pPr algn="ctr" eaLnBrk="0" fontAlgn="base" hangingPunct="0">
              <a:spcBef>
                <a:spcPct val="0"/>
              </a:spcBef>
              <a:spcAft>
                <a:spcPct val="0"/>
              </a:spcAft>
            </a:pPr>
            <a:r>
              <a:rPr lang="en-US" sz="2800" b="1">
                <a:solidFill>
                  <a:srgbClr val="000000"/>
                </a:solidFill>
              </a:rPr>
              <a:t>48</a:t>
            </a:r>
          </a:p>
        </p:txBody>
      </p:sp>
      <p:sp>
        <p:nvSpPr>
          <p:cNvPr id="5152" name="Line 81"/>
          <p:cNvSpPr>
            <a:spLocks noChangeShapeType="1"/>
          </p:cNvSpPr>
          <p:nvPr/>
        </p:nvSpPr>
        <p:spPr bwMode="auto">
          <a:xfrm flipV="1">
            <a:off x="1179513" y="2305050"/>
            <a:ext cx="0" cy="395288"/>
          </a:xfrm>
          <a:prstGeom prst="line">
            <a:avLst/>
          </a:prstGeom>
          <a:noFill/>
          <a:ln w="57150">
            <a:solidFill>
              <a:schemeClr val="accent2"/>
            </a:solidFill>
            <a:round/>
            <a:headEnd/>
            <a:tailEnd type="triangle" w="sm" len="med"/>
          </a:ln>
        </p:spPr>
        <p:txBody>
          <a:bodyPr wrap="none" anchor="ctr"/>
          <a:lstStyle/>
          <a:p>
            <a:pPr algn="ctr" eaLnBrk="0" fontAlgn="base" hangingPunct="0">
              <a:spcBef>
                <a:spcPct val="0"/>
              </a:spcBef>
              <a:spcAft>
                <a:spcPct val="0"/>
              </a:spcAft>
            </a:pPr>
            <a:endParaRPr kumimoji="1" lang="en-US" sz="2000">
              <a:solidFill>
                <a:srgbClr val="808080"/>
              </a:solidFill>
            </a:endParaRPr>
          </a:p>
        </p:txBody>
      </p:sp>
      <p:graphicFrame>
        <p:nvGraphicFramePr>
          <p:cNvPr id="5122" name="Object 3"/>
          <p:cNvGraphicFramePr>
            <a:graphicFrameLocks noChangeAspect="1"/>
          </p:cNvGraphicFramePr>
          <p:nvPr/>
        </p:nvGraphicFramePr>
        <p:xfrm>
          <a:off x="214313" y="3300413"/>
          <a:ext cx="1492250" cy="631825"/>
        </p:xfrm>
        <a:graphic>
          <a:graphicData uri="http://schemas.openxmlformats.org/presentationml/2006/ole">
            <mc:AlternateContent xmlns:mc="http://schemas.openxmlformats.org/markup-compatibility/2006">
              <mc:Choice xmlns:v="urn:schemas-microsoft-com:vml" Requires="v">
                <p:oleObj spid="_x0000_s1052" name="Equation" r:id="rId8" imgW="927000" imgH="393480" progId="Equation.3">
                  <p:embed/>
                </p:oleObj>
              </mc:Choice>
              <mc:Fallback>
                <p:oleObj name="Equation" r:id="rId8" imgW="927000" imgH="39348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4313" y="3300413"/>
                        <a:ext cx="1492250" cy="63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53" name="Text Box 83"/>
          <p:cNvSpPr txBox="1">
            <a:spLocks noChangeArrowheads="1"/>
          </p:cNvSpPr>
          <p:nvPr/>
        </p:nvSpPr>
        <p:spPr bwMode="auto">
          <a:xfrm>
            <a:off x="292100" y="862013"/>
            <a:ext cx="1260475" cy="1006475"/>
          </a:xfrm>
          <a:prstGeom prst="rect">
            <a:avLst/>
          </a:prstGeom>
          <a:noFill/>
          <a:ln w="9525">
            <a:noFill/>
            <a:miter lim="800000"/>
            <a:headEnd/>
            <a:tailEnd/>
          </a:ln>
        </p:spPr>
        <p:txBody>
          <a:bodyPr>
            <a:spAutoFit/>
          </a:bodyPr>
          <a:lstStyle/>
          <a:p>
            <a:pPr algn="ctr" eaLnBrk="0" fontAlgn="base" hangingPunct="0">
              <a:spcBef>
                <a:spcPct val="50000"/>
              </a:spcBef>
              <a:spcAft>
                <a:spcPct val="0"/>
              </a:spcAft>
            </a:pPr>
            <a:r>
              <a:rPr kumimoji="1" lang="en-US" sz="2000">
                <a:solidFill>
                  <a:srgbClr val="000000"/>
                </a:solidFill>
              </a:rPr>
              <a:t>Steepest single direction</a:t>
            </a:r>
          </a:p>
        </p:txBody>
      </p:sp>
      <p:sp>
        <p:nvSpPr>
          <p:cNvPr id="5154" name="Rectangle 3"/>
          <p:cNvSpPr>
            <a:spLocks noChangeArrowheads="1"/>
          </p:cNvSpPr>
          <p:nvPr/>
        </p:nvSpPr>
        <p:spPr bwMode="auto">
          <a:xfrm>
            <a:off x="65088" y="6335713"/>
            <a:ext cx="8953500" cy="522287"/>
          </a:xfrm>
          <a:prstGeom prst="rect">
            <a:avLst/>
          </a:prstGeom>
          <a:noFill/>
          <a:ln w="9525">
            <a:noFill/>
            <a:miter lim="800000"/>
            <a:headEnd/>
            <a:tailEnd/>
          </a:ln>
        </p:spPr>
        <p:txBody>
          <a:bodyPr>
            <a:spAutoFit/>
          </a:bodyPr>
          <a:lstStyle/>
          <a:p>
            <a:pPr fontAlgn="base">
              <a:spcBef>
                <a:spcPct val="0"/>
              </a:spcBef>
              <a:spcAft>
                <a:spcPct val="0"/>
              </a:spcAft>
            </a:pPr>
            <a:r>
              <a:rPr lang="en-US" sz="1400">
                <a:solidFill>
                  <a:srgbClr val="7F7F7F"/>
                </a:solidFill>
                <a:latin typeface="MS Sans Serif"/>
              </a:rPr>
              <a:t>Tarboton, D. G., (1997), "A New Method for the Determination of Flow Directions and Contributing Areas in Grid Digital Elevation Models," Water Resources Research, 33(2): 309-319.)</a:t>
            </a:r>
          </a:p>
        </p:txBody>
      </p:sp>
      <p:graphicFrame>
        <p:nvGraphicFramePr>
          <p:cNvPr id="5123" name="Object 68"/>
          <p:cNvGraphicFramePr>
            <a:graphicFrameLocks noChangeAspect="1"/>
          </p:cNvGraphicFramePr>
          <p:nvPr>
            <p:extLst>
              <p:ext uri="{D42A27DB-BD31-4B8C-83A1-F6EECF244321}">
                <p14:modId xmlns:p14="http://schemas.microsoft.com/office/powerpoint/2010/main" val="330370870"/>
              </p:ext>
            </p:extLst>
          </p:nvPr>
        </p:nvGraphicFramePr>
        <p:xfrm>
          <a:off x="6518275" y="714375"/>
          <a:ext cx="2974975" cy="3298825"/>
        </p:xfrm>
        <a:graphic>
          <a:graphicData uri="http://schemas.openxmlformats.org/presentationml/2006/ole">
            <mc:AlternateContent xmlns:mc="http://schemas.openxmlformats.org/markup-compatibility/2006">
              <mc:Choice xmlns:v="urn:schemas-microsoft-com:vml" Requires="v">
                <p:oleObj spid="_x0000_s1053" name="Picture" r:id="rId10" imgW="2790720" imgH="3095640" progId="Word.Picture.8">
                  <p:embed/>
                </p:oleObj>
              </mc:Choice>
              <mc:Fallback>
                <p:oleObj name="Picture" r:id="rId10" imgW="2790720" imgH="3095640" progId="Word.Picture.8">
                  <p:embed/>
                  <p:pic>
                    <p:nvPicPr>
                      <p:cNvPr id="0" name=""/>
                      <p:cNvPicPr>
                        <a:picLocks noChangeAspect="1" noChangeArrowheads="1"/>
                      </p:cNvPicPr>
                      <p:nvPr/>
                    </p:nvPicPr>
                    <p:blipFill>
                      <a:blip r:embed="rId11"/>
                      <a:srcRect/>
                      <a:stretch>
                        <a:fillRect/>
                      </a:stretch>
                    </p:blipFill>
                    <p:spPr bwMode="auto">
                      <a:xfrm>
                        <a:off x="6518275" y="714375"/>
                        <a:ext cx="2974975" cy="329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731743043"/>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8" descr="d8"/>
          <p:cNvPicPr>
            <a:picLocks noChangeAspect="1" noChangeArrowheads="1"/>
          </p:cNvPicPr>
          <p:nvPr/>
        </p:nvPicPr>
        <p:blipFill>
          <a:blip r:embed="rId2">
            <a:extLst>
              <a:ext uri="{28A0092B-C50C-407E-A947-70E740481C1C}">
                <a14:useLocalDpi xmlns:a14="http://schemas.microsoft.com/office/drawing/2010/main" val="0"/>
              </a:ext>
            </a:extLst>
          </a:blip>
          <a:srcRect t="11664" b="9357"/>
          <a:stretch>
            <a:fillRect/>
          </a:stretch>
        </p:blipFill>
        <p:spPr bwMode="auto">
          <a:xfrm>
            <a:off x="4483100" y="1588"/>
            <a:ext cx="4868863" cy="450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5" name="Picture 9" descr="di"/>
          <p:cNvPicPr>
            <a:picLocks noChangeAspect="1" noChangeArrowheads="1"/>
          </p:cNvPicPr>
          <p:nvPr/>
        </p:nvPicPr>
        <p:blipFill>
          <a:blip r:embed="rId3">
            <a:extLst>
              <a:ext uri="{28A0092B-C50C-407E-A947-70E740481C1C}">
                <a14:useLocalDpi xmlns:a14="http://schemas.microsoft.com/office/drawing/2010/main" val="0"/>
              </a:ext>
            </a:extLst>
          </a:blip>
          <a:srcRect t="11407" b="9741"/>
          <a:stretch>
            <a:fillRect/>
          </a:stretch>
        </p:blipFill>
        <p:spPr bwMode="auto">
          <a:xfrm>
            <a:off x="0" y="0"/>
            <a:ext cx="4868863"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Text Box 4"/>
          <p:cNvSpPr txBox="1">
            <a:spLocks noChangeArrowheads="1"/>
          </p:cNvSpPr>
          <p:nvPr/>
        </p:nvSpPr>
        <p:spPr bwMode="auto">
          <a:xfrm>
            <a:off x="7553325" y="635000"/>
            <a:ext cx="752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spcBef>
                <a:spcPct val="50000"/>
              </a:spcBef>
            </a:pPr>
            <a:r>
              <a:rPr kumimoji="0" lang="en-US" sz="2400" b="1">
                <a:solidFill>
                  <a:srgbClr val="010000"/>
                </a:solidFill>
                <a:latin typeface="Arial" panose="020B0604020202020204" pitchFamily="34" charset="0"/>
              </a:rPr>
              <a:t>D8</a:t>
            </a:r>
          </a:p>
        </p:txBody>
      </p:sp>
      <p:sp>
        <p:nvSpPr>
          <p:cNvPr id="100357" name="Text Box 5"/>
          <p:cNvSpPr txBox="1">
            <a:spLocks noChangeArrowheads="1"/>
          </p:cNvSpPr>
          <p:nvPr/>
        </p:nvSpPr>
        <p:spPr bwMode="auto">
          <a:xfrm>
            <a:off x="1452563" y="0"/>
            <a:ext cx="35782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spcBef>
                <a:spcPct val="50000"/>
              </a:spcBef>
            </a:pPr>
            <a:r>
              <a:rPr kumimoji="0" lang="en-US" sz="2800" b="1">
                <a:solidFill>
                  <a:srgbClr val="010000"/>
                </a:solidFill>
                <a:latin typeface="Arial" panose="020B0604020202020204" pitchFamily="34" charset="0"/>
              </a:rPr>
              <a:t>Contributing Area</a:t>
            </a:r>
            <a:endParaRPr kumimoji="0" lang="en-US" sz="2800" b="1">
              <a:solidFill>
                <a:srgbClr val="010000"/>
              </a:solidFill>
              <a:latin typeface="Arial" panose="020B0604020202020204" pitchFamily="34" charset="0"/>
              <a:sym typeface="Symbol" panose="05050102010706020507" pitchFamily="18" charset="2"/>
            </a:endParaRPr>
          </a:p>
        </p:txBody>
      </p:sp>
      <p:sp>
        <p:nvSpPr>
          <p:cNvPr id="100358" name="Rectangle 9"/>
          <p:cNvSpPr>
            <a:spLocks noChangeArrowheads="1"/>
          </p:cNvSpPr>
          <p:nvPr/>
        </p:nvSpPr>
        <p:spPr bwMode="auto">
          <a:xfrm>
            <a:off x="3130550" y="619125"/>
            <a:ext cx="622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r>
              <a:rPr kumimoji="0" lang="en-US" sz="2400" b="1">
                <a:solidFill>
                  <a:srgbClr val="010000"/>
                </a:solidFill>
                <a:latin typeface="Arial" panose="020B0604020202020204" pitchFamily="34" charset="0"/>
              </a:rPr>
              <a:t>D</a:t>
            </a:r>
            <a:r>
              <a:rPr kumimoji="0" lang="en-US" sz="2400" b="1">
                <a:solidFill>
                  <a:srgbClr val="010000"/>
                </a:solidFill>
                <a:latin typeface="Arial" panose="020B0604020202020204" pitchFamily="34" charset="0"/>
                <a:sym typeface="Symbol" panose="05050102010706020507" pitchFamily="18" charset="2"/>
              </a:rPr>
              <a:t></a:t>
            </a:r>
          </a:p>
        </p:txBody>
      </p:sp>
      <p:pic>
        <p:nvPicPr>
          <p:cNvPr id="100359"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525" y="6526213"/>
            <a:ext cx="7515225"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0" name="Picture 11"/>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0363" y="4349750"/>
            <a:ext cx="8567737"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0361" name="Group 16"/>
          <p:cNvGrpSpPr>
            <a:grpSpLocks/>
          </p:cNvGrpSpPr>
          <p:nvPr/>
        </p:nvGrpSpPr>
        <p:grpSpPr bwMode="auto">
          <a:xfrm>
            <a:off x="4140200" y="3090863"/>
            <a:ext cx="884238" cy="1098550"/>
            <a:chOff x="5203" y="182"/>
            <a:chExt cx="557" cy="692"/>
          </a:xfrm>
        </p:grpSpPr>
        <p:sp>
          <p:nvSpPr>
            <p:cNvPr id="100362" name="Rectangle 11"/>
            <p:cNvSpPr>
              <a:spLocks noChangeArrowheads="1"/>
            </p:cNvSpPr>
            <p:nvPr/>
          </p:nvSpPr>
          <p:spPr bwMode="auto">
            <a:xfrm>
              <a:off x="5203" y="227"/>
              <a:ext cx="168" cy="88"/>
            </a:xfrm>
            <a:prstGeom prst="rect">
              <a:avLst/>
            </a:prstGeom>
            <a:solidFill>
              <a:srgbClr val="996633"/>
            </a:solidFill>
            <a:ln w="9525">
              <a:solidFill>
                <a:schemeClr val="tx1"/>
              </a:solidFill>
              <a:miter lim="800000"/>
              <a:headEnd/>
              <a:tailEnd/>
            </a:ln>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endParaRPr lang="en-US"/>
            </a:p>
          </p:txBody>
        </p:sp>
        <p:sp>
          <p:nvSpPr>
            <p:cNvPr id="100363" name="Rectangle 12"/>
            <p:cNvSpPr>
              <a:spLocks noChangeArrowheads="1"/>
            </p:cNvSpPr>
            <p:nvPr/>
          </p:nvSpPr>
          <p:spPr bwMode="auto">
            <a:xfrm>
              <a:off x="5203" y="395"/>
              <a:ext cx="168" cy="88"/>
            </a:xfrm>
            <a:prstGeom prst="rect">
              <a:avLst/>
            </a:prstGeom>
            <a:solidFill>
              <a:srgbClr val="FFCC00"/>
            </a:solidFill>
            <a:ln w="9525">
              <a:solidFill>
                <a:schemeClr val="tx1"/>
              </a:solidFill>
              <a:miter lim="800000"/>
              <a:headEnd/>
              <a:tailEnd/>
            </a:ln>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endParaRPr lang="en-US"/>
            </a:p>
          </p:txBody>
        </p:sp>
        <p:sp>
          <p:nvSpPr>
            <p:cNvPr id="100364" name="Rectangle 13"/>
            <p:cNvSpPr>
              <a:spLocks noChangeArrowheads="1"/>
            </p:cNvSpPr>
            <p:nvPr/>
          </p:nvSpPr>
          <p:spPr bwMode="auto">
            <a:xfrm>
              <a:off x="5203" y="563"/>
              <a:ext cx="168" cy="88"/>
            </a:xfrm>
            <a:prstGeom prst="rect">
              <a:avLst/>
            </a:prstGeom>
            <a:solidFill>
              <a:srgbClr val="CCFFFF"/>
            </a:solidFill>
            <a:ln w="9525">
              <a:solidFill>
                <a:schemeClr val="tx1"/>
              </a:solidFill>
              <a:miter lim="800000"/>
              <a:headEnd/>
              <a:tailEnd/>
            </a:ln>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endParaRPr lang="en-US"/>
            </a:p>
          </p:txBody>
        </p:sp>
        <p:sp>
          <p:nvSpPr>
            <p:cNvPr id="100365" name="Rectangle 14"/>
            <p:cNvSpPr>
              <a:spLocks noChangeArrowheads="1"/>
            </p:cNvSpPr>
            <p:nvPr/>
          </p:nvSpPr>
          <p:spPr bwMode="auto">
            <a:xfrm>
              <a:off x="5396" y="182"/>
              <a:ext cx="364"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lgn="l"/>
              <a:r>
                <a:rPr kumimoji="0" lang="en-US" sz="1800">
                  <a:solidFill>
                    <a:srgbClr val="000000"/>
                  </a:solidFill>
                </a:rPr>
                <a:t>&lt;1 ha</a:t>
              </a:r>
              <a:endParaRPr kumimoji="0" lang="en-US" sz="1800" baseline="30000">
                <a:solidFill>
                  <a:srgbClr val="000000"/>
                </a:solidFill>
              </a:endParaRPr>
            </a:p>
            <a:p>
              <a:pPr algn="l"/>
              <a:r>
                <a:rPr kumimoji="0" lang="en-US" sz="1800">
                  <a:solidFill>
                    <a:srgbClr val="000000"/>
                  </a:solidFill>
                </a:rPr>
                <a:t>1-4 ha</a:t>
              </a:r>
              <a:endParaRPr kumimoji="0" lang="en-US" sz="1800" baseline="30000">
                <a:solidFill>
                  <a:srgbClr val="000000"/>
                </a:solidFill>
              </a:endParaRPr>
            </a:p>
            <a:p>
              <a:pPr algn="l"/>
              <a:r>
                <a:rPr kumimoji="0" lang="en-US" sz="1800">
                  <a:solidFill>
                    <a:srgbClr val="000000"/>
                  </a:solidFill>
                </a:rPr>
                <a:t>4-8 ha</a:t>
              </a:r>
              <a:endParaRPr kumimoji="0" lang="en-US" sz="1800" baseline="30000">
                <a:solidFill>
                  <a:srgbClr val="000000"/>
                </a:solidFill>
              </a:endParaRPr>
            </a:p>
            <a:p>
              <a:pPr algn="l"/>
              <a:r>
                <a:rPr kumimoji="0" lang="en-US" sz="1800">
                  <a:solidFill>
                    <a:srgbClr val="000000"/>
                  </a:solidFill>
                </a:rPr>
                <a:t>&gt;8 ha</a:t>
              </a:r>
              <a:endParaRPr kumimoji="0" lang="en-US" sz="1800" baseline="30000">
                <a:solidFill>
                  <a:srgbClr val="000000"/>
                </a:solidFill>
              </a:endParaRPr>
            </a:p>
          </p:txBody>
        </p:sp>
        <p:sp>
          <p:nvSpPr>
            <p:cNvPr id="100366" name="Rectangle 15"/>
            <p:cNvSpPr>
              <a:spLocks noChangeArrowheads="1"/>
            </p:cNvSpPr>
            <p:nvPr/>
          </p:nvSpPr>
          <p:spPr bwMode="auto">
            <a:xfrm>
              <a:off x="5203" y="731"/>
              <a:ext cx="168" cy="88"/>
            </a:xfrm>
            <a:prstGeom prst="rect">
              <a:avLst/>
            </a:prstGeom>
            <a:solidFill>
              <a:srgbClr val="33CCCC"/>
            </a:solidFill>
            <a:ln w="9525">
              <a:solidFill>
                <a:schemeClr val="tx1"/>
              </a:solidFill>
              <a:miter lim="800000"/>
              <a:headEnd/>
              <a:tailEnd/>
            </a:ln>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endParaRPr lang="en-US"/>
            </a:p>
          </p:txBody>
        </p:sp>
      </p:grpSp>
    </p:spTree>
    <p:extLst>
      <p:ext uri="{BB962C8B-B14F-4D97-AF65-F5344CB8AC3E}">
        <p14:creationId xmlns:p14="http://schemas.microsoft.com/office/powerpoint/2010/main" val="271917527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extLst>
              <p:ext uri="{D42A27DB-BD31-4B8C-83A1-F6EECF244321}">
                <p14:modId xmlns:p14="http://schemas.microsoft.com/office/powerpoint/2010/main" val="1921104692"/>
              </p:ext>
            </p:extLst>
          </p:nvPr>
        </p:nvGraphicFramePr>
        <p:xfrm>
          <a:off x="3409950" y="1379539"/>
          <a:ext cx="5726189" cy="5078412"/>
        </p:xfrm>
        <a:graphic>
          <a:graphicData uri="http://schemas.openxmlformats.org/presentationml/2006/ole">
            <mc:AlternateContent xmlns:mc="http://schemas.openxmlformats.org/markup-compatibility/2006">
              <mc:Choice xmlns:v="urn:schemas-microsoft-com:vml" Requires="v">
                <p:oleObj spid="_x0000_s6151" name="Document" r:id="rId4" imgW="3359143" imgH="2988264" progId="Word.Document.8">
                  <p:embed/>
                </p:oleObj>
              </mc:Choice>
              <mc:Fallback>
                <p:oleObj name="Document" r:id="rId4" imgW="3359143" imgH="2988264" progId="Word.Document.8">
                  <p:embed/>
                  <p:pic>
                    <p:nvPicPr>
                      <p:cNvPr id="0" name=""/>
                      <p:cNvPicPr>
                        <a:picLocks noChangeAspect="1" noChangeArrowheads="1"/>
                      </p:cNvPicPr>
                      <p:nvPr/>
                    </p:nvPicPr>
                    <p:blipFill>
                      <a:blip r:embed="rId5"/>
                      <a:srcRect/>
                      <a:stretch>
                        <a:fillRect/>
                      </a:stretch>
                    </p:blipFill>
                    <p:spPr bwMode="auto">
                      <a:xfrm>
                        <a:off x="3409950" y="1379539"/>
                        <a:ext cx="5726189" cy="5078412"/>
                      </a:xfrm>
                      <a:prstGeom prst="rect">
                        <a:avLst/>
                      </a:prstGeom>
                      <a:noFill/>
                      <a:ln>
                        <a:noFill/>
                      </a:ln>
                      <a:effectLst/>
                    </p:spPr>
                  </p:pic>
                </p:oleObj>
              </mc:Fallback>
            </mc:AlternateContent>
          </a:graphicData>
        </a:graphic>
      </p:graphicFrame>
      <p:sp>
        <p:nvSpPr>
          <p:cNvPr id="5123" name="Rectangle 3"/>
          <p:cNvSpPr>
            <a:spLocks noChangeArrowheads="1"/>
          </p:cNvSpPr>
          <p:nvPr/>
        </p:nvSpPr>
        <p:spPr bwMode="auto">
          <a:xfrm>
            <a:off x="234951" y="200025"/>
            <a:ext cx="85550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lgn="ctr"/>
            <a:r>
              <a:rPr lang="en-US" sz="4000" dirty="0" smtClean="0">
                <a:solidFill>
                  <a:srgbClr val="000000"/>
                </a:solidFill>
                <a:latin typeface="Calibri" panose="020F0502020204030204" pitchFamily="34" charset="0"/>
              </a:rPr>
              <a:t>Flow Accumulation</a:t>
            </a:r>
            <a:endParaRPr lang="en-US" sz="4000" dirty="0">
              <a:solidFill>
                <a:srgbClr val="000000"/>
              </a:solidFill>
              <a:latin typeface="Calibri" panose="020F0502020204030204" pitchFamily="34" charset="0"/>
            </a:endParaRPr>
          </a:p>
        </p:txBody>
      </p:sp>
      <p:pic>
        <p:nvPicPr>
          <p:cNvPr id="5124" name="Picture 9"/>
          <p:cNvPicPr>
            <a:picLocks noChangeAspect="1" noChangeArrowheads="1"/>
          </p:cNvPicPr>
          <p:nvPr/>
        </p:nvPicPr>
        <p:blipFill>
          <a:blip r:embed="rId6">
            <a:extLst>
              <a:ext uri="{28A0092B-C50C-407E-A947-70E740481C1C}">
                <a14:useLocalDpi xmlns:a14="http://schemas.microsoft.com/office/drawing/2010/main" val="0"/>
              </a:ext>
            </a:extLst>
          </a:blip>
          <a:srcRect l="47328" b="38795"/>
          <a:stretch>
            <a:fillRect/>
          </a:stretch>
        </p:blipFill>
        <p:spPr bwMode="auto">
          <a:xfrm>
            <a:off x="0" y="1747838"/>
            <a:ext cx="3214688" cy="321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Oval 10"/>
          <p:cNvSpPr>
            <a:spLocks noChangeArrowheads="1"/>
          </p:cNvSpPr>
          <p:nvPr/>
        </p:nvSpPr>
        <p:spPr bwMode="auto">
          <a:xfrm>
            <a:off x="450850" y="3841750"/>
            <a:ext cx="111125" cy="111125"/>
          </a:xfrm>
          <a:prstGeom prst="ellipse">
            <a:avLst/>
          </a:prstGeom>
          <a:solidFill>
            <a:srgbClr val="FF0000"/>
          </a:solidFill>
          <a:ln w="9525">
            <a:solidFill>
              <a:srgbClr val="000000"/>
            </a:solidFill>
            <a:round/>
            <a:headEnd/>
            <a:tailEnd/>
          </a:ln>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endParaRPr lang="en-US">
              <a:solidFill>
                <a:srgbClr val="808080"/>
              </a:solidFill>
            </a:endParaRPr>
          </a:p>
        </p:txBody>
      </p:sp>
      <p:sp>
        <p:nvSpPr>
          <p:cNvPr id="5126" name="Text Box 11"/>
          <p:cNvSpPr txBox="1">
            <a:spLocks noChangeArrowheads="1"/>
          </p:cNvSpPr>
          <p:nvPr/>
        </p:nvSpPr>
        <p:spPr bwMode="auto">
          <a:xfrm>
            <a:off x="234950" y="3222625"/>
            <a:ext cx="547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lgn="l">
              <a:spcBef>
                <a:spcPct val="50000"/>
              </a:spcBef>
            </a:pPr>
            <a:r>
              <a:rPr lang="en-US" sz="2400" u="sng">
                <a:solidFill>
                  <a:srgbClr val="000000"/>
                </a:solidFill>
              </a:rPr>
              <a:t>x</a:t>
            </a:r>
          </a:p>
        </p:txBody>
      </p:sp>
      <p:sp>
        <p:nvSpPr>
          <p:cNvPr id="5127" name="Text Box 13"/>
          <p:cNvSpPr txBox="1">
            <a:spLocks noChangeArrowheads="1"/>
          </p:cNvSpPr>
          <p:nvPr/>
        </p:nvSpPr>
        <p:spPr bwMode="auto">
          <a:xfrm>
            <a:off x="1200150" y="2846388"/>
            <a:ext cx="101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lgn="l">
              <a:spcBef>
                <a:spcPct val="50000"/>
              </a:spcBef>
            </a:pPr>
            <a:r>
              <a:rPr lang="en-US" sz="2400">
                <a:solidFill>
                  <a:srgbClr val="000000"/>
                </a:solidFill>
              </a:rPr>
              <a:t>w(</a:t>
            </a:r>
            <a:r>
              <a:rPr lang="en-US" sz="2400" u="sng">
                <a:solidFill>
                  <a:srgbClr val="000000"/>
                </a:solidFill>
              </a:rPr>
              <a:t>x</a:t>
            </a:r>
            <a:r>
              <a:rPr lang="en-US" sz="2400">
                <a:solidFill>
                  <a:srgbClr val="000000"/>
                </a:solidFill>
              </a:rPr>
              <a:t>)</a:t>
            </a:r>
          </a:p>
        </p:txBody>
      </p:sp>
      <p:sp>
        <p:nvSpPr>
          <p:cNvPr id="5128" name="Line 14"/>
          <p:cNvSpPr>
            <a:spLocks noChangeShapeType="1"/>
          </p:cNvSpPr>
          <p:nvPr/>
        </p:nvSpPr>
        <p:spPr bwMode="auto">
          <a:xfrm flipH="1">
            <a:off x="2286000" y="2071687"/>
            <a:ext cx="1346200" cy="10112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10592555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7"/>
          <p:cNvSpPr>
            <a:spLocks noChangeArrowheads="1"/>
          </p:cNvSpPr>
          <p:nvPr/>
        </p:nvSpPr>
        <p:spPr bwMode="auto">
          <a:xfrm>
            <a:off x="6400800" y="3019425"/>
            <a:ext cx="1166813" cy="1174750"/>
          </a:xfrm>
          <a:prstGeom prst="rect">
            <a:avLst/>
          </a:prstGeom>
          <a:solidFill>
            <a:srgbClr val="FFCC99"/>
          </a:solidFill>
          <a:ln w="9525" algn="ctr">
            <a:solidFill>
              <a:schemeClr val="bg2"/>
            </a:solidFill>
            <a:round/>
            <a:headEnd/>
            <a:tailEnd/>
          </a:ln>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endParaRPr lang="en-US"/>
          </a:p>
        </p:txBody>
      </p:sp>
      <p:sp>
        <p:nvSpPr>
          <p:cNvPr id="6148" name="Rectangle 2"/>
          <p:cNvSpPr>
            <a:spLocks noGrp="1" noChangeArrowheads="1"/>
          </p:cNvSpPr>
          <p:nvPr>
            <p:ph type="title"/>
          </p:nvPr>
        </p:nvSpPr>
        <p:spPr>
          <a:xfrm>
            <a:off x="685800" y="263525"/>
            <a:ext cx="7772400" cy="1169988"/>
          </a:xfrm>
        </p:spPr>
        <p:txBody>
          <a:bodyPr>
            <a:normAutofit/>
          </a:bodyPr>
          <a:lstStyle/>
          <a:p>
            <a:pPr eaLnBrk="1" hangingPunct="1"/>
            <a:r>
              <a:rPr lang="en-US" sz="4000" dirty="0" smtClean="0"/>
              <a:t>Generalization to Flow Algebra</a:t>
            </a:r>
          </a:p>
        </p:txBody>
      </p:sp>
      <p:graphicFrame>
        <p:nvGraphicFramePr>
          <p:cNvPr id="6146" name="Object 21"/>
          <p:cNvGraphicFramePr>
            <a:graphicFrameLocks noChangeAspect="1"/>
          </p:cNvGraphicFramePr>
          <p:nvPr>
            <p:extLst>
              <p:ext uri="{D42A27DB-BD31-4B8C-83A1-F6EECF244321}">
                <p14:modId xmlns:p14="http://schemas.microsoft.com/office/powerpoint/2010/main" val="865829035"/>
              </p:ext>
            </p:extLst>
          </p:nvPr>
        </p:nvGraphicFramePr>
        <p:xfrm>
          <a:off x="680955" y="4489257"/>
          <a:ext cx="4052887" cy="765175"/>
        </p:xfrm>
        <a:graphic>
          <a:graphicData uri="http://schemas.openxmlformats.org/presentationml/2006/ole">
            <mc:AlternateContent xmlns:mc="http://schemas.openxmlformats.org/markup-compatibility/2006">
              <mc:Choice xmlns:v="urn:schemas-microsoft-com:vml" Requires="v">
                <p:oleObj spid="_x0000_s7178" name="Equation" r:id="rId3" imgW="1295280" imgH="241200" progId="Equation.3">
                  <p:embed/>
                </p:oleObj>
              </mc:Choice>
              <mc:Fallback>
                <p:oleObj name="Equation" r:id="rId3" imgW="1295280" imgH="241200" progId="Equation.3">
                  <p:embed/>
                  <p:pic>
                    <p:nvPicPr>
                      <p:cNvPr id="0" name=""/>
                      <p:cNvPicPr>
                        <a:picLocks noChangeAspect="1" noChangeArrowheads="1"/>
                      </p:cNvPicPr>
                      <p:nvPr/>
                    </p:nvPicPr>
                    <p:blipFill>
                      <a:blip r:embed="rId4"/>
                      <a:srcRect/>
                      <a:stretch>
                        <a:fillRect/>
                      </a:stretch>
                    </p:blipFill>
                    <p:spPr bwMode="auto">
                      <a:xfrm>
                        <a:off x="680955" y="4489257"/>
                        <a:ext cx="4052887" cy="765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51" name="Rectangle 23"/>
          <p:cNvSpPr>
            <a:spLocks noChangeArrowheads="1"/>
          </p:cNvSpPr>
          <p:nvPr/>
        </p:nvSpPr>
        <p:spPr bwMode="auto">
          <a:xfrm>
            <a:off x="5895975" y="2292350"/>
            <a:ext cx="571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r>
              <a:rPr lang="en-US" sz="2800">
                <a:solidFill>
                  <a:srgbClr val="000000"/>
                </a:solidFill>
                <a:ea typeface="Times New Roman" panose="02020603050405020304" pitchFamily="18" charset="0"/>
              </a:rPr>
              <a:t>P</a:t>
            </a:r>
            <a:r>
              <a:rPr lang="en-US" sz="2800" baseline="-25000">
                <a:solidFill>
                  <a:srgbClr val="000000"/>
                </a:solidFill>
                <a:ea typeface="Times New Roman" panose="02020603050405020304" pitchFamily="18" charset="0"/>
              </a:rPr>
              <a:t>ki</a:t>
            </a:r>
            <a:endParaRPr lang="en-US" sz="2800">
              <a:solidFill>
                <a:srgbClr val="000000"/>
              </a:solidFill>
              <a:ea typeface="Times New Roman" panose="02020603050405020304" pitchFamily="18" charset="0"/>
            </a:endParaRPr>
          </a:p>
        </p:txBody>
      </p:sp>
      <p:grpSp>
        <p:nvGrpSpPr>
          <p:cNvPr id="6152" name="Group 23"/>
          <p:cNvGrpSpPr>
            <a:grpSpLocks/>
          </p:cNvGrpSpPr>
          <p:nvPr/>
        </p:nvGrpSpPr>
        <p:grpSpPr bwMode="auto">
          <a:xfrm>
            <a:off x="5189538" y="1862138"/>
            <a:ext cx="3595687" cy="3529012"/>
            <a:chOff x="5834063" y="1814513"/>
            <a:chExt cx="2809875" cy="2757487"/>
          </a:xfrm>
        </p:grpSpPr>
        <p:grpSp>
          <p:nvGrpSpPr>
            <p:cNvPr id="6156" name="Group 34"/>
            <p:cNvGrpSpPr>
              <a:grpSpLocks/>
            </p:cNvGrpSpPr>
            <p:nvPr/>
          </p:nvGrpSpPr>
          <p:grpSpPr bwMode="auto">
            <a:xfrm>
              <a:off x="5834063" y="1814513"/>
              <a:ext cx="2809875" cy="2757487"/>
              <a:chOff x="3940" y="1405"/>
              <a:chExt cx="1002" cy="983"/>
            </a:xfrm>
          </p:grpSpPr>
          <p:sp>
            <p:nvSpPr>
              <p:cNvPr id="6164" name="Rectangle 17"/>
              <p:cNvSpPr>
                <a:spLocks noChangeAspect="1" noChangeArrowheads="1"/>
              </p:cNvSpPr>
              <p:nvPr/>
            </p:nvSpPr>
            <p:spPr bwMode="auto">
              <a:xfrm>
                <a:off x="3940" y="1405"/>
                <a:ext cx="335"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endParaRPr lang="en-US" sz="1200" b="1">
                  <a:solidFill>
                    <a:srgbClr val="000000"/>
                  </a:solidFill>
                </a:endParaRPr>
              </a:p>
            </p:txBody>
          </p:sp>
          <p:sp>
            <p:nvSpPr>
              <p:cNvPr id="6165" name="Rectangle 18"/>
              <p:cNvSpPr>
                <a:spLocks noChangeAspect="1" noChangeArrowheads="1"/>
              </p:cNvSpPr>
              <p:nvPr/>
            </p:nvSpPr>
            <p:spPr bwMode="auto">
              <a:xfrm>
                <a:off x="4275" y="1405"/>
                <a:ext cx="334"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endParaRPr lang="en-US" sz="1200" b="1">
                  <a:solidFill>
                    <a:srgbClr val="000000"/>
                  </a:solidFill>
                </a:endParaRPr>
              </a:p>
            </p:txBody>
          </p:sp>
          <p:sp>
            <p:nvSpPr>
              <p:cNvPr id="6166" name="Rectangle 19"/>
              <p:cNvSpPr>
                <a:spLocks noChangeAspect="1" noChangeArrowheads="1"/>
              </p:cNvSpPr>
              <p:nvPr/>
            </p:nvSpPr>
            <p:spPr bwMode="auto">
              <a:xfrm>
                <a:off x="4609" y="1405"/>
                <a:ext cx="333"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endParaRPr lang="en-US" sz="1200" b="1">
                  <a:solidFill>
                    <a:srgbClr val="000000"/>
                  </a:solidFill>
                </a:endParaRPr>
              </a:p>
            </p:txBody>
          </p:sp>
          <p:sp>
            <p:nvSpPr>
              <p:cNvPr id="6167" name="Rectangle 22"/>
              <p:cNvSpPr>
                <a:spLocks noChangeAspect="1" noChangeArrowheads="1"/>
              </p:cNvSpPr>
              <p:nvPr/>
            </p:nvSpPr>
            <p:spPr bwMode="auto">
              <a:xfrm>
                <a:off x="3940" y="1732"/>
                <a:ext cx="335" cy="32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endParaRPr lang="en-US" sz="1200" b="1">
                  <a:solidFill>
                    <a:srgbClr val="000000"/>
                  </a:solidFill>
                </a:endParaRPr>
              </a:p>
            </p:txBody>
          </p:sp>
          <p:sp>
            <p:nvSpPr>
              <p:cNvPr id="6168" name="Rectangle 23"/>
              <p:cNvSpPr>
                <a:spLocks noChangeAspect="1" noChangeArrowheads="1"/>
              </p:cNvSpPr>
              <p:nvPr/>
            </p:nvSpPr>
            <p:spPr bwMode="auto">
              <a:xfrm>
                <a:off x="4275" y="1732"/>
                <a:ext cx="334" cy="32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endParaRPr lang="en-US" sz="1200" b="1">
                  <a:solidFill>
                    <a:srgbClr val="000000"/>
                  </a:solidFill>
                </a:endParaRPr>
              </a:p>
            </p:txBody>
          </p:sp>
          <p:sp>
            <p:nvSpPr>
              <p:cNvPr id="6169" name="Rectangle 24"/>
              <p:cNvSpPr>
                <a:spLocks noChangeAspect="1" noChangeArrowheads="1"/>
              </p:cNvSpPr>
              <p:nvPr/>
            </p:nvSpPr>
            <p:spPr bwMode="auto">
              <a:xfrm>
                <a:off x="4609" y="1732"/>
                <a:ext cx="333" cy="32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endParaRPr lang="en-US" sz="1200" b="1">
                  <a:solidFill>
                    <a:srgbClr val="000000"/>
                  </a:solidFill>
                </a:endParaRPr>
              </a:p>
            </p:txBody>
          </p:sp>
          <p:sp>
            <p:nvSpPr>
              <p:cNvPr id="6170" name="Rectangle 27"/>
              <p:cNvSpPr>
                <a:spLocks noChangeAspect="1" noChangeArrowheads="1"/>
              </p:cNvSpPr>
              <p:nvPr/>
            </p:nvSpPr>
            <p:spPr bwMode="auto">
              <a:xfrm>
                <a:off x="3940" y="2061"/>
                <a:ext cx="335"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endParaRPr lang="en-US" sz="1200" b="1">
                  <a:solidFill>
                    <a:srgbClr val="000000"/>
                  </a:solidFill>
                </a:endParaRPr>
              </a:p>
            </p:txBody>
          </p:sp>
          <p:sp>
            <p:nvSpPr>
              <p:cNvPr id="6171" name="Rectangle 28"/>
              <p:cNvSpPr>
                <a:spLocks noChangeAspect="1" noChangeArrowheads="1"/>
              </p:cNvSpPr>
              <p:nvPr/>
            </p:nvSpPr>
            <p:spPr bwMode="auto">
              <a:xfrm>
                <a:off x="4275" y="2061"/>
                <a:ext cx="334"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endParaRPr lang="en-US" sz="1200" b="1">
                  <a:solidFill>
                    <a:srgbClr val="000000"/>
                  </a:solidFill>
                </a:endParaRPr>
              </a:p>
            </p:txBody>
          </p:sp>
          <p:sp>
            <p:nvSpPr>
              <p:cNvPr id="6172" name="Rectangle 29"/>
              <p:cNvSpPr>
                <a:spLocks noChangeAspect="1" noChangeArrowheads="1"/>
              </p:cNvSpPr>
              <p:nvPr/>
            </p:nvSpPr>
            <p:spPr bwMode="auto">
              <a:xfrm>
                <a:off x="4609" y="2061"/>
                <a:ext cx="333"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endParaRPr lang="en-US" sz="1200" b="1">
                  <a:solidFill>
                    <a:srgbClr val="000000"/>
                  </a:solidFill>
                </a:endParaRPr>
              </a:p>
            </p:txBody>
          </p:sp>
        </p:grpSp>
        <p:sp>
          <p:nvSpPr>
            <p:cNvPr id="6157" name="Line 35"/>
            <p:cNvSpPr>
              <a:spLocks noChangeShapeType="1"/>
            </p:cNvSpPr>
            <p:nvPr/>
          </p:nvSpPr>
          <p:spPr bwMode="auto">
            <a:xfrm>
              <a:off x="6529093" y="2520362"/>
              <a:ext cx="465479" cy="48261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58" name="Line 36"/>
            <p:cNvSpPr>
              <a:spLocks noChangeShapeType="1"/>
            </p:cNvSpPr>
            <p:nvPr/>
          </p:nvSpPr>
          <p:spPr bwMode="auto">
            <a:xfrm>
              <a:off x="7253879" y="3389916"/>
              <a:ext cx="21255" cy="63356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59" name="Line 38"/>
            <p:cNvSpPr>
              <a:spLocks noChangeShapeType="1"/>
            </p:cNvSpPr>
            <p:nvPr/>
          </p:nvSpPr>
          <p:spPr bwMode="auto">
            <a:xfrm flipH="1">
              <a:off x="7491932" y="2407681"/>
              <a:ext cx="499486" cy="578286"/>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60" name="Line 39"/>
            <p:cNvSpPr>
              <a:spLocks noChangeShapeType="1"/>
            </p:cNvSpPr>
            <p:nvPr/>
          </p:nvSpPr>
          <p:spPr bwMode="auto">
            <a:xfrm>
              <a:off x="8125323" y="3389916"/>
              <a:ext cx="21255" cy="63356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61" name="Line 40"/>
            <p:cNvSpPr>
              <a:spLocks noChangeShapeType="1"/>
            </p:cNvSpPr>
            <p:nvPr/>
          </p:nvSpPr>
          <p:spPr bwMode="auto">
            <a:xfrm>
              <a:off x="7253879" y="2388547"/>
              <a:ext cx="21255" cy="63356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62" name="Line 41"/>
            <p:cNvSpPr>
              <a:spLocks noChangeShapeType="1"/>
            </p:cNvSpPr>
            <p:nvPr/>
          </p:nvSpPr>
          <p:spPr bwMode="auto">
            <a:xfrm>
              <a:off x="6529093" y="3409051"/>
              <a:ext cx="539870" cy="559151"/>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63" name="Line 39"/>
            <p:cNvSpPr>
              <a:spLocks noChangeShapeType="1"/>
            </p:cNvSpPr>
            <p:nvPr/>
          </p:nvSpPr>
          <p:spPr bwMode="auto">
            <a:xfrm flipH="1">
              <a:off x="6267450" y="2493963"/>
              <a:ext cx="14288" cy="53975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6153" name="Rectangle 23"/>
          <p:cNvSpPr>
            <a:spLocks noChangeArrowheads="1"/>
          </p:cNvSpPr>
          <p:nvPr/>
        </p:nvSpPr>
        <p:spPr bwMode="auto">
          <a:xfrm>
            <a:off x="6978650" y="2333625"/>
            <a:ext cx="5715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r>
              <a:rPr lang="en-US" sz="2800">
                <a:solidFill>
                  <a:srgbClr val="000000"/>
                </a:solidFill>
                <a:ea typeface="Times New Roman" panose="02020603050405020304" pitchFamily="18" charset="0"/>
              </a:rPr>
              <a:t>P</a:t>
            </a:r>
            <a:r>
              <a:rPr lang="en-US" sz="2800" baseline="-25000">
                <a:solidFill>
                  <a:srgbClr val="000000"/>
                </a:solidFill>
                <a:ea typeface="Times New Roman" panose="02020603050405020304" pitchFamily="18" charset="0"/>
              </a:rPr>
              <a:t>ki</a:t>
            </a:r>
            <a:endParaRPr lang="en-US" sz="2800">
              <a:solidFill>
                <a:srgbClr val="000000"/>
              </a:solidFill>
              <a:ea typeface="Times New Roman" panose="02020603050405020304" pitchFamily="18" charset="0"/>
            </a:endParaRPr>
          </a:p>
        </p:txBody>
      </p:sp>
      <p:sp>
        <p:nvSpPr>
          <p:cNvPr id="6154" name="Rectangle 23"/>
          <p:cNvSpPr>
            <a:spLocks noChangeArrowheads="1"/>
          </p:cNvSpPr>
          <p:nvPr/>
        </p:nvSpPr>
        <p:spPr bwMode="auto">
          <a:xfrm>
            <a:off x="7923213" y="2366963"/>
            <a:ext cx="571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r>
              <a:rPr lang="en-US" sz="2800">
                <a:solidFill>
                  <a:srgbClr val="000000"/>
                </a:solidFill>
                <a:ea typeface="Times New Roman" panose="02020603050405020304" pitchFamily="18" charset="0"/>
              </a:rPr>
              <a:t>P</a:t>
            </a:r>
            <a:r>
              <a:rPr lang="en-US" sz="2800" baseline="-25000">
                <a:solidFill>
                  <a:srgbClr val="000000"/>
                </a:solidFill>
                <a:ea typeface="Times New Roman" panose="02020603050405020304" pitchFamily="18" charset="0"/>
              </a:rPr>
              <a:t>ki</a:t>
            </a:r>
            <a:endParaRPr lang="en-US" sz="2800">
              <a:solidFill>
                <a:srgbClr val="000000"/>
              </a:solidFill>
              <a:ea typeface="Times New Roman" panose="02020603050405020304" pitchFamily="18" charset="0"/>
            </a:endParaRPr>
          </a:p>
        </p:txBody>
      </p:sp>
      <p:sp>
        <p:nvSpPr>
          <p:cNvPr id="6155" name="Rectangle 23"/>
          <p:cNvSpPr>
            <a:spLocks noChangeArrowheads="1"/>
          </p:cNvSpPr>
          <p:nvPr/>
        </p:nvSpPr>
        <p:spPr bwMode="auto">
          <a:xfrm>
            <a:off x="6867525" y="3390900"/>
            <a:ext cx="2841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r>
              <a:rPr lang="en-US" sz="2800">
                <a:solidFill>
                  <a:srgbClr val="000000"/>
                </a:solidFill>
                <a:ea typeface="Times New Roman" panose="02020603050405020304" pitchFamily="18" charset="0"/>
              </a:rPr>
              <a:t>i</a:t>
            </a:r>
          </a:p>
        </p:txBody>
      </p:sp>
      <p:sp>
        <p:nvSpPr>
          <p:cNvPr id="2" name="TextBox 1"/>
          <p:cNvSpPr txBox="1"/>
          <p:nvPr/>
        </p:nvSpPr>
        <p:spPr>
          <a:xfrm>
            <a:off x="271912" y="1621714"/>
            <a:ext cx="1649682" cy="646331"/>
          </a:xfrm>
          <a:prstGeom prst="rect">
            <a:avLst/>
          </a:prstGeom>
          <a:noFill/>
        </p:spPr>
        <p:txBody>
          <a:bodyPr wrap="none" rtlCol="0">
            <a:spAutoFit/>
          </a:bodyPr>
          <a:lstStyle/>
          <a:p>
            <a:r>
              <a:rPr lang="en-US" sz="3600" dirty="0" smtClean="0"/>
              <a:t>Replace</a:t>
            </a:r>
            <a:endParaRPr lang="en-US" sz="3600" dirty="0"/>
          </a:p>
        </p:txBody>
      </p:sp>
      <p:graphicFrame>
        <p:nvGraphicFramePr>
          <p:cNvPr id="29" name="Object 21"/>
          <p:cNvGraphicFramePr>
            <a:graphicFrameLocks noChangeAspect="1"/>
          </p:cNvGraphicFramePr>
          <p:nvPr>
            <p:extLst>
              <p:ext uri="{D42A27DB-BD31-4B8C-83A1-F6EECF244321}">
                <p14:modId xmlns:p14="http://schemas.microsoft.com/office/powerpoint/2010/main" val="116029800"/>
              </p:ext>
            </p:extLst>
          </p:nvPr>
        </p:nvGraphicFramePr>
        <p:xfrm>
          <a:off x="565564" y="2364690"/>
          <a:ext cx="4291012" cy="1168400"/>
        </p:xfrm>
        <a:graphic>
          <a:graphicData uri="http://schemas.openxmlformats.org/presentationml/2006/ole">
            <mc:AlternateContent xmlns:mc="http://schemas.openxmlformats.org/markup-compatibility/2006">
              <mc:Choice xmlns:v="urn:schemas-microsoft-com:vml" Requires="v">
                <p:oleObj spid="_x0000_s7179" name="Equation" r:id="rId5" imgW="1371600" imgH="368280" progId="Equation.3">
                  <p:embed/>
                </p:oleObj>
              </mc:Choice>
              <mc:Fallback>
                <p:oleObj name="Equation" r:id="rId5" imgW="1371600" imgH="368280" progId="Equation.3">
                  <p:embed/>
                  <p:pic>
                    <p:nvPicPr>
                      <p:cNvPr id="0" name=""/>
                      <p:cNvPicPr>
                        <a:picLocks noChangeAspect="1" noChangeArrowheads="1"/>
                      </p:cNvPicPr>
                      <p:nvPr/>
                    </p:nvPicPr>
                    <p:blipFill>
                      <a:blip r:embed="rId6"/>
                      <a:srcRect/>
                      <a:stretch>
                        <a:fillRect/>
                      </a:stretch>
                    </p:blipFill>
                    <p:spPr bwMode="auto">
                      <a:xfrm>
                        <a:off x="565564" y="2364690"/>
                        <a:ext cx="4291012" cy="1168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 name="TextBox 29"/>
          <p:cNvSpPr txBox="1"/>
          <p:nvPr/>
        </p:nvSpPr>
        <p:spPr>
          <a:xfrm>
            <a:off x="271912" y="3606800"/>
            <a:ext cx="3799886" cy="646331"/>
          </a:xfrm>
          <a:prstGeom prst="rect">
            <a:avLst/>
          </a:prstGeom>
          <a:noFill/>
        </p:spPr>
        <p:txBody>
          <a:bodyPr wrap="none" rtlCol="0">
            <a:spAutoFit/>
          </a:bodyPr>
          <a:lstStyle/>
          <a:p>
            <a:r>
              <a:rPr lang="en-US" sz="3600" dirty="0" smtClean="0"/>
              <a:t>by general function</a:t>
            </a:r>
            <a:endParaRPr lang="en-US" sz="3600" dirty="0"/>
          </a:p>
        </p:txBody>
      </p:sp>
    </p:spTree>
    <p:extLst>
      <p:ext uri="{BB962C8B-B14F-4D97-AF65-F5344CB8AC3E}">
        <p14:creationId xmlns:p14="http://schemas.microsoft.com/office/powerpoint/2010/main" val="388956056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2"/>
          <p:cNvGrpSpPr>
            <a:grpSpLocks/>
          </p:cNvGrpSpPr>
          <p:nvPr/>
        </p:nvGrpSpPr>
        <p:grpSpPr bwMode="auto">
          <a:xfrm>
            <a:off x="292100" y="1562100"/>
            <a:ext cx="8623300" cy="3162300"/>
            <a:chOff x="0" y="1064"/>
            <a:chExt cx="5816" cy="2112"/>
          </a:xfrm>
        </p:grpSpPr>
        <p:pic>
          <p:nvPicPr>
            <p:cNvPr id="47152" name="Picture 3" descr="suppl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64"/>
              <a:ext cx="1446" cy="2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53" name="Picture 4" descr="tca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6" y="1064"/>
              <a:ext cx="1446" cy="2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54" name="Picture 5" descr="tra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2" y="1064"/>
              <a:ext cx="1446" cy="2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55" name="Picture 6" descr="de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70" y="1064"/>
              <a:ext cx="1446" cy="2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47107" name="Text Box 8"/>
          <p:cNvSpPr txBox="1">
            <a:spLocks noChangeArrowheads="1"/>
          </p:cNvSpPr>
          <p:nvPr/>
        </p:nvSpPr>
        <p:spPr bwMode="auto">
          <a:xfrm>
            <a:off x="276225" y="1119188"/>
            <a:ext cx="9667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algn="l"/>
            <a:r>
              <a:rPr kumimoji="0" lang="en-US" smtClean="0">
                <a:solidFill>
                  <a:srgbClr val="000000"/>
                </a:solidFill>
              </a:rPr>
              <a:t>Supply </a:t>
            </a:r>
          </a:p>
        </p:txBody>
      </p:sp>
      <p:sp>
        <p:nvSpPr>
          <p:cNvPr id="47108" name="Text Box 9"/>
          <p:cNvSpPr txBox="1">
            <a:spLocks noChangeArrowheads="1"/>
          </p:cNvSpPr>
          <p:nvPr/>
        </p:nvSpPr>
        <p:spPr bwMode="auto">
          <a:xfrm>
            <a:off x="2447925" y="1119188"/>
            <a:ext cx="1149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algn="l"/>
            <a:r>
              <a:rPr kumimoji="0" lang="en-US" smtClean="0">
                <a:solidFill>
                  <a:srgbClr val="000000"/>
                </a:solidFill>
              </a:rPr>
              <a:t>Capacity </a:t>
            </a:r>
          </a:p>
        </p:txBody>
      </p:sp>
      <p:sp>
        <p:nvSpPr>
          <p:cNvPr id="47109" name="Text Box 10"/>
          <p:cNvSpPr txBox="1">
            <a:spLocks noChangeArrowheads="1"/>
          </p:cNvSpPr>
          <p:nvPr/>
        </p:nvSpPr>
        <p:spPr bwMode="auto">
          <a:xfrm>
            <a:off x="4594225" y="1119188"/>
            <a:ext cx="1233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algn="l"/>
            <a:r>
              <a:rPr kumimoji="0" lang="en-US" smtClean="0">
                <a:solidFill>
                  <a:srgbClr val="000000"/>
                </a:solidFill>
              </a:rPr>
              <a:t>Transport </a:t>
            </a:r>
          </a:p>
        </p:txBody>
      </p:sp>
      <p:sp>
        <p:nvSpPr>
          <p:cNvPr id="47110" name="Text Box 11"/>
          <p:cNvSpPr txBox="1">
            <a:spLocks noChangeArrowheads="1"/>
          </p:cNvSpPr>
          <p:nvPr/>
        </p:nvSpPr>
        <p:spPr bwMode="auto">
          <a:xfrm>
            <a:off x="6753225" y="1119188"/>
            <a:ext cx="1360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algn="l"/>
            <a:r>
              <a:rPr kumimoji="0" lang="en-US" smtClean="0">
                <a:solidFill>
                  <a:srgbClr val="000000"/>
                </a:solidFill>
              </a:rPr>
              <a:t>Deposition </a:t>
            </a:r>
          </a:p>
        </p:txBody>
      </p:sp>
      <p:grpSp>
        <p:nvGrpSpPr>
          <p:cNvPr id="47111" name="Group 12"/>
          <p:cNvGrpSpPr>
            <a:grpSpLocks/>
          </p:cNvGrpSpPr>
          <p:nvPr/>
        </p:nvGrpSpPr>
        <p:grpSpPr bwMode="auto">
          <a:xfrm>
            <a:off x="2578100" y="4814888"/>
            <a:ext cx="1638300" cy="368300"/>
            <a:chOff x="1557" y="3848"/>
            <a:chExt cx="1032" cy="232"/>
          </a:xfrm>
        </p:grpSpPr>
        <p:sp>
          <p:nvSpPr>
            <p:cNvPr id="1276941" name="AutoShape 13"/>
            <p:cNvSpPr>
              <a:spLocks noChangeAspect="1" noChangeArrowheads="1" noTextEdit="1"/>
            </p:cNvSpPr>
            <p:nvPr/>
          </p:nvSpPr>
          <p:spPr bwMode="auto">
            <a:xfrm>
              <a:off x="1557" y="3848"/>
              <a:ext cx="1032" cy="232"/>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a:lstStyle/>
            <a:p>
              <a:pPr>
                <a:defRPr/>
              </a:pPr>
              <a:endParaRPr lang="en-US">
                <a:solidFill>
                  <a:srgbClr val="808080"/>
                </a:solidFill>
                <a:latin typeface="Times New Roman"/>
              </a:endParaRPr>
            </a:p>
          </p:txBody>
        </p:sp>
        <p:sp>
          <p:nvSpPr>
            <p:cNvPr id="1276942" name="Rectangle 14"/>
            <p:cNvSpPr>
              <a:spLocks noChangeArrowheads="1"/>
            </p:cNvSpPr>
            <p:nvPr/>
          </p:nvSpPr>
          <p:spPr bwMode="auto">
            <a:xfrm>
              <a:off x="2528" y="3863"/>
              <a:ext cx="40" cy="96"/>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algn="l">
                <a:defRPr/>
              </a:pPr>
              <a:r>
                <a:rPr kumimoji="0" lang="en-US" sz="1000" b="1">
                  <a:solidFill>
                    <a:srgbClr val="000000"/>
                  </a:solidFill>
                  <a:latin typeface="Times New Roman"/>
                </a:rPr>
                <a:t>2</a:t>
              </a:r>
              <a:endParaRPr kumimoji="0" lang="en-US" sz="2400" b="1">
                <a:solidFill>
                  <a:srgbClr val="000000"/>
                </a:solidFill>
                <a:latin typeface="Times New Roman"/>
              </a:endParaRPr>
            </a:p>
          </p:txBody>
        </p:sp>
        <p:sp>
          <p:nvSpPr>
            <p:cNvPr id="1276943" name="Rectangle 15"/>
            <p:cNvSpPr>
              <a:spLocks noChangeArrowheads="1"/>
            </p:cNvSpPr>
            <p:nvPr/>
          </p:nvSpPr>
          <p:spPr bwMode="auto">
            <a:xfrm>
              <a:off x="2104" y="3863"/>
              <a:ext cx="40" cy="96"/>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algn="l">
                <a:defRPr/>
              </a:pPr>
              <a:r>
                <a:rPr kumimoji="0" lang="en-US" sz="1000" b="1">
                  <a:solidFill>
                    <a:srgbClr val="000000"/>
                  </a:solidFill>
                  <a:latin typeface="Times New Roman"/>
                </a:rPr>
                <a:t>2</a:t>
              </a:r>
              <a:endParaRPr kumimoji="0" lang="en-US" sz="2400" b="1">
                <a:solidFill>
                  <a:srgbClr val="000000"/>
                </a:solidFill>
                <a:latin typeface="Times New Roman"/>
              </a:endParaRPr>
            </a:p>
          </p:txBody>
        </p:sp>
        <p:sp>
          <p:nvSpPr>
            <p:cNvPr id="1276944" name="Rectangle 16"/>
            <p:cNvSpPr>
              <a:spLocks noChangeArrowheads="1"/>
            </p:cNvSpPr>
            <p:nvPr/>
          </p:nvSpPr>
          <p:spPr bwMode="auto">
            <a:xfrm>
              <a:off x="2475" y="3875"/>
              <a:ext cx="45" cy="163"/>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algn="l">
                <a:defRPr/>
              </a:pPr>
              <a:r>
                <a:rPr kumimoji="0" lang="en-US" sz="1700" b="1">
                  <a:solidFill>
                    <a:srgbClr val="000000"/>
                  </a:solidFill>
                  <a:latin typeface="Times New Roman"/>
                </a:rPr>
                <a:t>)</a:t>
              </a:r>
              <a:endParaRPr kumimoji="0" lang="en-US" sz="2400" b="1">
                <a:solidFill>
                  <a:srgbClr val="000000"/>
                </a:solidFill>
                <a:latin typeface="Times New Roman"/>
              </a:endParaRPr>
            </a:p>
          </p:txBody>
        </p:sp>
        <p:sp>
          <p:nvSpPr>
            <p:cNvPr id="1276945" name="Rectangle 17"/>
            <p:cNvSpPr>
              <a:spLocks noChangeArrowheads="1"/>
            </p:cNvSpPr>
            <p:nvPr/>
          </p:nvSpPr>
          <p:spPr bwMode="auto">
            <a:xfrm>
              <a:off x="2180" y="3875"/>
              <a:ext cx="235" cy="163"/>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lIns="0" tIns="0" rIns="0" bIns="0">
              <a:spAutoFit/>
            </a:bodyPr>
            <a:lstStyle/>
            <a:p>
              <a:pPr algn="l">
                <a:defRPr/>
              </a:pPr>
              <a:r>
                <a:rPr kumimoji="0" lang="en-US" sz="1700" b="1">
                  <a:solidFill>
                    <a:srgbClr val="000000"/>
                  </a:solidFill>
                  <a:latin typeface="Times New Roman"/>
                </a:rPr>
                <a:t>tan(</a:t>
              </a:r>
              <a:endParaRPr kumimoji="0" lang="en-US" sz="2400" b="1">
                <a:solidFill>
                  <a:srgbClr val="000000"/>
                </a:solidFill>
                <a:latin typeface="Times New Roman"/>
              </a:endParaRPr>
            </a:p>
          </p:txBody>
        </p:sp>
        <p:sp>
          <p:nvSpPr>
            <p:cNvPr id="1276946" name="Rectangle 18"/>
            <p:cNvSpPr>
              <a:spLocks noChangeArrowheads="1"/>
            </p:cNvSpPr>
            <p:nvPr/>
          </p:nvSpPr>
          <p:spPr bwMode="auto">
            <a:xfrm>
              <a:off x="2403" y="3875"/>
              <a:ext cx="68" cy="163"/>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algn="l">
                <a:defRPr/>
              </a:pPr>
              <a:r>
                <a:rPr kumimoji="0" lang="en-US" sz="1700" b="1" i="1">
                  <a:solidFill>
                    <a:srgbClr val="000000"/>
                  </a:solidFill>
                  <a:latin typeface="Times New Roman"/>
                </a:rPr>
                <a:t>b</a:t>
              </a:r>
              <a:endParaRPr kumimoji="0" lang="en-US" sz="2400" b="1">
                <a:solidFill>
                  <a:srgbClr val="000000"/>
                </a:solidFill>
                <a:latin typeface="Times New Roman"/>
              </a:endParaRPr>
            </a:p>
          </p:txBody>
        </p:sp>
        <p:sp>
          <p:nvSpPr>
            <p:cNvPr id="1276947" name="Rectangle 19"/>
            <p:cNvSpPr>
              <a:spLocks noChangeArrowheads="1"/>
            </p:cNvSpPr>
            <p:nvPr/>
          </p:nvSpPr>
          <p:spPr bwMode="auto">
            <a:xfrm>
              <a:off x="1593" y="3875"/>
              <a:ext cx="83" cy="163"/>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algn="l">
                <a:defRPr/>
              </a:pPr>
              <a:r>
                <a:rPr kumimoji="0" lang="en-US" sz="1700" b="1" i="1">
                  <a:solidFill>
                    <a:srgbClr val="000000"/>
                  </a:solidFill>
                  <a:latin typeface="Times New Roman"/>
                </a:rPr>
                <a:t>T</a:t>
              </a:r>
              <a:endParaRPr kumimoji="0" lang="en-US" sz="2400" b="1">
                <a:solidFill>
                  <a:srgbClr val="000000"/>
                </a:solidFill>
                <a:latin typeface="Times New Roman"/>
              </a:endParaRPr>
            </a:p>
          </p:txBody>
        </p:sp>
        <p:sp>
          <p:nvSpPr>
            <p:cNvPr id="1276948" name="Rectangle 20"/>
            <p:cNvSpPr>
              <a:spLocks noChangeArrowheads="1"/>
            </p:cNvSpPr>
            <p:nvPr/>
          </p:nvSpPr>
          <p:spPr bwMode="auto">
            <a:xfrm>
              <a:off x="1664" y="3961"/>
              <a:ext cx="116" cy="96"/>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algn="l">
                <a:defRPr/>
              </a:pPr>
              <a:r>
                <a:rPr kumimoji="0" lang="en-US" sz="1000" b="1" i="1">
                  <a:solidFill>
                    <a:srgbClr val="000000"/>
                  </a:solidFill>
                  <a:latin typeface="Times New Roman"/>
                </a:rPr>
                <a:t>cap</a:t>
              </a:r>
              <a:endParaRPr kumimoji="0" lang="en-US" sz="2400" b="1">
                <a:solidFill>
                  <a:srgbClr val="000000"/>
                </a:solidFill>
                <a:latin typeface="Times New Roman"/>
              </a:endParaRPr>
            </a:p>
          </p:txBody>
        </p:sp>
        <p:sp>
          <p:nvSpPr>
            <p:cNvPr id="1276949" name="Rectangle 21"/>
            <p:cNvSpPr>
              <a:spLocks noChangeArrowheads="1"/>
            </p:cNvSpPr>
            <p:nvPr/>
          </p:nvSpPr>
          <p:spPr bwMode="auto">
            <a:xfrm>
              <a:off x="1942" y="3859"/>
              <a:ext cx="143" cy="163"/>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algn="l">
                <a:defRPr/>
              </a:pPr>
              <a:r>
                <a:rPr kumimoji="0" lang="en-US" sz="1700" b="1" i="1">
                  <a:solidFill>
                    <a:srgbClr val="000000"/>
                  </a:solidFill>
                  <a:latin typeface="Symbol" pitchFamily="18" charset="2"/>
                </a:rPr>
                <a:t>c</a:t>
              </a:r>
              <a:r>
                <a:rPr kumimoji="0" lang="en-US" sz="1700" b="1" i="1">
                  <a:solidFill>
                    <a:srgbClr val="000000"/>
                  </a:solidFill>
                  <a:latin typeface="Times New Roman"/>
                </a:rPr>
                <a:t>a</a:t>
              </a:r>
              <a:endParaRPr kumimoji="0" lang="en-US" sz="2400" b="1">
                <a:solidFill>
                  <a:srgbClr val="000000"/>
                </a:solidFill>
                <a:latin typeface="Times New Roman"/>
              </a:endParaRPr>
            </a:p>
          </p:txBody>
        </p:sp>
        <p:sp>
          <p:nvSpPr>
            <p:cNvPr id="1276950" name="Rectangle 22"/>
            <p:cNvSpPr>
              <a:spLocks noChangeArrowheads="1"/>
            </p:cNvSpPr>
            <p:nvPr/>
          </p:nvSpPr>
          <p:spPr bwMode="auto">
            <a:xfrm>
              <a:off x="1829" y="3859"/>
              <a:ext cx="75" cy="163"/>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algn="l">
                <a:defRPr/>
              </a:pPr>
              <a:r>
                <a:rPr kumimoji="0" lang="en-US" sz="1700" b="1">
                  <a:solidFill>
                    <a:srgbClr val="000000"/>
                  </a:solidFill>
                  <a:latin typeface="Symbol" pitchFamily="18" charset="2"/>
                </a:rPr>
                <a:t>=</a:t>
              </a:r>
              <a:endParaRPr kumimoji="0" lang="en-US" sz="2400" b="1">
                <a:solidFill>
                  <a:srgbClr val="000000"/>
                </a:solidFill>
                <a:latin typeface="Times New Roman"/>
              </a:endParaRPr>
            </a:p>
          </p:txBody>
        </p:sp>
      </p:grpSp>
      <p:grpSp>
        <p:nvGrpSpPr>
          <p:cNvPr id="47112" name="Group 23"/>
          <p:cNvGrpSpPr>
            <a:grpSpLocks noChangeAspect="1"/>
          </p:cNvGrpSpPr>
          <p:nvPr/>
        </p:nvGrpSpPr>
        <p:grpSpPr bwMode="auto">
          <a:xfrm>
            <a:off x="4586288" y="4806950"/>
            <a:ext cx="2160587" cy="382588"/>
            <a:chOff x="3120" y="3807"/>
            <a:chExt cx="1361" cy="241"/>
          </a:xfrm>
        </p:grpSpPr>
        <p:sp>
          <p:nvSpPr>
            <p:cNvPr id="1276952" name="AutoShape 24"/>
            <p:cNvSpPr>
              <a:spLocks noChangeAspect="1" noChangeArrowheads="1" noTextEdit="1"/>
            </p:cNvSpPr>
            <p:nvPr/>
          </p:nvSpPr>
          <p:spPr bwMode="auto">
            <a:xfrm>
              <a:off x="3120" y="3832"/>
              <a:ext cx="1361" cy="216"/>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a:lstStyle/>
            <a:p>
              <a:pPr>
                <a:defRPr/>
              </a:pPr>
              <a:endParaRPr lang="en-US">
                <a:solidFill>
                  <a:srgbClr val="808080"/>
                </a:solidFill>
                <a:latin typeface="Times New Roman"/>
              </a:endParaRPr>
            </a:p>
          </p:txBody>
        </p:sp>
        <p:sp>
          <p:nvSpPr>
            <p:cNvPr id="1276953" name="Rectangle 25"/>
            <p:cNvSpPr>
              <a:spLocks noChangeArrowheads="1"/>
            </p:cNvSpPr>
            <p:nvPr/>
          </p:nvSpPr>
          <p:spPr bwMode="auto">
            <a:xfrm>
              <a:off x="3895" y="3807"/>
              <a:ext cx="137" cy="230"/>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algn="l">
                <a:defRPr/>
              </a:pPr>
              <a:r>
                <a:rPr kumimoji="0" lang="en-US" sz="2400" b="1">
                  <a:solidFill>
                    <a:srgbClr val="000000"/>
                  </a:solidFill>
                  <a:latin typeface="Symbol" pitchFamily="18" charset="2"/>
                </a:rPr>
                <a:t>å</a:t>
              </a:r>
              <a:endParaRPr kumimoji="0" lang="en-US" sz="2400" b="1">
                <a:solidFill>
                  <a:srgbClr val="000000"/>
                </a:solidFill>
                <a:latin typeface="Times New Roman"/>
              </a:endParaRPr>
            </a:p>
          </p:txBody>
        </p:sp>
        <p:sp>
          <p:nvSpPr>
            <p:cNvPr id="1276954" name="Rectangle 26"/>
            <p:cNvSpPr>
              <a:spLocks noChangeArrowheads="1"/>
            </p:cNvSpPr>
            <p:nvPr/>
          </p:nvSpPr>
          <p:spPr bwMode="auto">
            <a:xfrm>
              <a:off x="3801" y="3842"/>
              <a:ext cx="70" cy="154"/>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algn="l">
                <a:defRPr/>
              </a:pPr>
              <a:r>
                <a:rPr kumimoji="0" lang="en-US" sz="1600" b="1">
                  <a:solidFill>
                    <a:srgbClr val="000000"/>
                  </a:solidFill>
                  <a:latin typeface="Symbol" pitchFamily="18" charset="2"/>
                </a:rPr>
                <a:t>+</a:t>
              </a:r>
              <a:endParaRPr kumimoji="0" lang="en-US" sz="2400" b="1">
                <a:solidFill>
                  <a:srgbClr val="000000"/>
                </a:solidFill>
                <a:latin typeface="Times New Roman"/>
              </a:endParaRPr>
            </a:p>
          </p:txBody>
        </p:sp>
        <p:sp>
          <p:nvSpPr>
            <p:cNvPr id="1276955" name="Rectangle 27"/>
            <p:cNvSpPr>
              <a:spLocks noChangeArrowheads="1"/>
            </p:cNvSpPr>
            <p:nvPr/>
          </p:nvSpPr>
          <p:spPr bwMode="auto">
            <a:xfrm>
              <a:off x="3341" y="3842"/>
              <a:ext cx="70" cy="154"/>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algn="l">
                <a:defRPr/>
              </a:pPr>
              <a:r>
                <a:rPr kumimoji="0" lang="en-US" sz="1600" b="1">
                  <a:solidFill>
                    <a:srgbClr val="000000"/>
                  </a:solidFill>
                  <a:latin typeface="Symbol" pitchFamily="18" charset="2"/>
                </a:rPr>
                <a:t>=</a:t>
              </a:r>
              <a:endParaRPr kumimoji="0" lang="en-US" sz="2400" b="1">
                <a:solidFill>
                  <a:srgbClr val="000000"/>
                </a:solidFill>
                <a:latin typeface="Times New Roman"/>
              </a:endParaRPr>
            </a:p>
          </p:txBody>
        </p:sp>
        <p:sp>
          <p:nvSpPr>
            <p:cNvPr id="1276956" name="Rectangle 28"/>
            <p:cNvSpPr>
              <a:spLocks noChangeArrowheads="1"/>
            </p:cNvSpPr>
            <p:nvPr/>
          </p:nvSpPr>
          <p:spPr bwMode="auto">
            <a:xfrm>
              <a:off x="4404" y="3857"/>
              <a:ext cx="50" cy="154"/>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algn="l">
                <a:defRPr/>
              </a:pPr>
              <a:r>
                <a:rPr kumimoji="0" lang="en-US" sz="1600" b="1">
                  <a:solidFill>
                    <a:srgbClr val="000000"/>
                  </a:solidFill>
                  <a:latin typeface="Times New Roman"/>
                </a:rPr>
                <a:t>}</a:t>
              </a:r>
              <a:endParaRPr kumimoji="0" lang="en-US" sz="2400" b="1">
                <a:solidFill>
                  <a:srgbClr val="000000"/>
                </a:solidFill>
                <a:latin typeface="Times New Roman"/>
              </a:endParaRPr>
            </a:p>
          </p:txBody>
        </p:sp>
        <p:sp>
          <p:nvSpPr>
            <p:cNvPr id="1276957" name="Rectangle 29"/>
            <p:cNvSpPr>
              <a:spLocks noChangeArrowheads="1"/>
            </p:cNvSpPr>
            <p:nvPr/>
          </p:nvSpPr>
          <p:spPr bwMode="auto">
            <a:xfrm>
              <a:off x="4181" y="3857"/>
              <a:ext cx="32" cy="154"/>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algn="l">
                <a:defRPr/>
              </a:pPr>
              <a:r>
                <a:rPr kumimoji="0" lang="en-US" sz="1600" b="1">
                  <a:solidFill>
                    <a:srgbClr val="000000"/>
                  </a:solidFill>
                  <a:latin typeface="Times New Roman"/>
                </a:rPr>
                <a:t>,</a:t>
              </a:r>
              <a:endParaRPr kumimoji="0" lang="en-US" sz="2400" b="1">
                <a:solidFill>
                  <a:srgbClr val="000000"/>
                </a:solidFill>
                <a:latin typeface="Times New Roman"/>
              </a:endParaRPr>
            </a:p>
          </p:txBody>
        </p:sp>
        <p:sp>
          <p:nvSpPr>
            <p:cNvPr id="1276958" name="Rectangle 30"/>
            <p:cNvSpPr>
              <a:spLocks noChangeArrowheads="1"/>
            </p:cNvSpPr>
            <p:nvPr/>
          </p:nvSpPr>
          <p:spPr bwMode="auto">
            <a:xfrm>
              <a:off x="3443" y="3857"/>
              <a:ext cx="264" cy="154"/>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algn="l">
                <a:defRPr/>
              </a:pPr>
              <a:r>
                <a:rPr kumimoji="0" lang="en-US" sz="1600" b="1">
                  <a:solidFill>
                    <a:srgbClr val="000000"/>
                  </a:solidFill>
                  <a:latin typeface="Times New Roman"/>
                </a:rPr>
                <a:t>min{</a:t>
              </a:r>
              <a:endParaRPr kumimoji="0" lang="en-US" sz="2400" b="1">
                <a:solidFill>
                  <a:srgbClr val="000000"/>
                </a:solidFill>
                <a:latin typeface="Times New Roman"/>
              </a:endParaRPr>
            </a:p>
          </p:txBody>
        </p:sp>
        <p:sp>
          <p:nvSpPr>
            <p:cNvPr id="1276959" name="Rectangle 31"/>
            <p:cNvSpPr>
              <a:spLocks noChangeArrowheads="1"/>
            </p:cNvSpPr>
            <p:nvPr/>
          </p:nvSpPr>
          <p:spPr bwMode="auto">
            <a:xfrm>
              <a:off x="4287" y="3937"/>
              <a:ext cx="116" cy="96"/>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algn="l">
                <a:defRPr/>
              </a:pPr>
              <a:r>
                <a:rPr kumimoji="0" lang="en-US" sz="1000" b="1" i="1">
                  <a:solidFill>
                    <a:srgbClr val="000000"/>
                  </a:solidFill>
                  <a:latin typeface="Times New Roman"/>
                </a:rPr>
                <a:t>cap</a:t>
              </a:r>
              <a:endParaRPr kumimoji="0" lang="en-US" sz="2400" b="1">
                <a:solidFill>
                  <a:srgbClr val="000000"/>
                </a:solidFill>
                <a:latin typeface="Times New Roman"/>
              </a:endParaRPr>
            </a:p>
          </p:txBody>
        </p:sp>
        <p:sp>
          <p:nvSpPr>
            <p:cNvPr id="1276960" name="Rectangle 32"/>
            <p:cNvSpPr>
              <a:spLocks noChangeArrowheads="1"/>
            </p:cNvSpPr>
            <p:nvPr/>
          </p:nvSpPr>
          <p:spPr bwMode="auto">
            <a:xfrm>
              <a:off x="4108" y="3937"/>
              <a:ext cx="66" cy="96"/>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algn="l">
                <a:defRPr/>
              </a:pPr>
              <a:r>
                <a:rPr kumimoji="0" lang="en-US" sz="1000" b="1" i="1">
                  <a:solidFill>
                    <a:srgbClr val="000000"/>
                  </a:solidFill>
                  <a:latin typeface="Times New Roman"/>
                </a:rPr>
                <a:t>in</a:t>
              </a:r>
              <a:endParaRPr kumimoji="0" lang="en-US" sz="2400" b="1">
                <a:solidFill>
                  <a:srgbClr val="000000"/>
                </a:solidFill>
                <a:latin typeface="Times New Roman"/>
              </a:endParaRPr>
            </a:p>
          </p:txBody>
        </p:sp>
        <p:sp>
          <p:nvSpPr>
            <p:cNvPr id="1276961" name="Rectangle 33"/>
            <p:cNvSpPr>
              <a:spLocks noChangeArrowheads="1"/>
            </p:cNvSpPr>
            <p:nvPr/>
          </p:nvSpPr>
          <p:spPr bwMode="auto">
            <a:xfrm>
              <a:off x="3197" y="3937"/>
              <a:ext cx="106" cy="96"/>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algn="l">
                <a:defRPr/>
              </a:pPr>
              <a:r>
                <a:rPr kumimoji="0" lang="en-US" sz="1000" b="1" i="1">
                  <a:solidFill>
                    <a:srgbClr val="000000"/>
                  </a:solidFill>
                  <a:latin typeface="Times New Roman"/>
                </a:rPr>
                <a:t>out</a:t>
              </a:r>
              <a:endParaRPr kumimoji="0" lang="en-US" sz="2400" b="1">
                <a:solidFill>
                  <a:srgbClr val="000000"/>
                </a:solidFill>
                <a:latin typeface="Times New Roman"/>
              </a:endParaRPr>
            </a:p>
          </p:txBody>
        </p:sp>
        <p:sp>
          <p:nvSpPr>
            <p:cNvPr id="1276962" name="Rectangle 34"/>
            <p:cNvSpPr>
              <a:spLocks noChangeArrowheads="1"/>
            </p:cNvSpPr>
            <p:nvPr/>
          </p:nvSpPr>
          <p:spPr bwMode="auto">
            <a:xfrm>
              <a:off x="4221" y="3857"/>
              <a:ext cx="78" cy="154"/>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algn="l">
                <a:defRPr/>
              </a:pPr>
              <a:r>
                <a:rPr kumimoji="0" lang="en-US" sz="1600" b="1" i="1">
                  <a:solidFill>
                    <a:srgbClr val="000000"/>
                  </a:solidFill>
                  <a:latin typeface="Times New Roman"/>
                </a:rPr>
                <a:t>T</a:t>
              </a:r>
              <a:endParaRPr kumimoji="0" lang="en-US" sz="2400" b="1">
                <a:solidFill>
                  <a:srgbClr val="000000"/>
                </a:solidFill>
                <a:latin typeface="Times New Roman"/>
              </a:endParaRPr>
            </a:p>
          </p:txBody>
        </p:sp>
        <p:sp>
          <p:nvSpPr>
            <p:cNvPr id="1276963" name="Rectangle 35"/>
            <p:cNvSpPr>
              <a:spLocks noChangeArrowheads="1"/>
            </p:cNvSpPr>
            <p:nvPr/>
          </p:nvSpPr>
          <p:spPr bwMode="auto">
            <a:xfrm>
              <a:off x="4043" y="3857"/>
              <a:ext cx="78" cy="154"/>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algn="l">
                <a:defRPr/>
              </a:pPr>
              <a:r>
                <a:rPr kumimoji="0" lang="en-US" sz="1600" b="1" i="1">
                  <a:solidFill>
                    <a:srgbClr val="000000"/>
                  </a:solidFill>
                  <a:latin typeface="Times New Roman"/>
                </a:rPr>
                <a:t>T</a:t>
              </a:r>
              <a:endParaRPr kumimoji="0" lang="en-US" sz="2400" b="1">
                <a:solidFill>
                  <a:srgbClr val="000000"/>
                </a:solidFill>
                <a:latin typeface="Times New Roman"/>
              </a:endParaRPr>
            </a:p>
          </p:txBody>
        </p:sp>
        <p:sp>
          <p:nvSpPr>
            <p:cNvPr id="1276964" name="Rectangle 36"/>
            <p:cNvSpPr>
              <a:spLocks noChangeArrowheads="1"/>
            </p:cNvSpPr>
            <p:nvPr/>
          </p:nvSpPr>
          <p:spPr bwMode="auto">
            <a:xfrm>
              <a:off x="3704" y="3857"/>
              <a:ext cx="71" cy="154"/>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algn="l">
                <a:defRPr/>
              </a:pPr>
              <a:r>
                <a:rPr kumimoji="0" lang="en-US" sz="1600" b="1" i="1">
                  <a:solidFill>
                    <a:srgbClr val="000000"/>
                  </a:solidFill>
                  <a:latin typeface="Times New Roman"/>
                </a:rPr>
                <a:t>S</a:t>
              </a:r>
              <a:endParaRPr kumimoji="0" lang="en-US" sz="2400" b="1">
                <a:solidFill>
                  <a:srgbClr val="000000"/>
                </a:solidFill>
                <a:latin typeface="Times New Roman"/>
              </a:endParaRPr>
            </a:p>
          </p:txBody>
        </p:sp>
        <p:sp>
          <p:nvSpPr>
            <p:cNvPr id="1276965" name="Rectangle 37"/>
            <p:cNvSpPr>
              <a:spLocks noChangeArrowheads="1"/>
            </p:cNvSpPr>
            <p:nvPr/>
          </p:nvSpPr>
          <p:spPr bwMode="auto">
            <a:xfrm>
              <a:off x="3131" y="3857"/>
              <a:ext cx="78" cy="154"/>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algn="l">
                <a:defRPr/>
              </a:pPr>
              <a:r>
                <a:rPr kumimoji="0" lang="en-US" sz="1600" b="1" i="1">
                  <a:solidFill>
                    <a:srgbClr val="000000"/>
                  </a:solidFill>
                  <a:latin typeface="Times New Roman"/>
                </a:rPr>
                <a:t>T</a:t>
              </a:r>
              <a:endParaRPr kumimoji="0" lang="en-US" sz="2400" b="1">
                <a:solidFill>
                  <a:srgbClr val="000000"/>
                </a:solidFill>
                <a:latin typeface="Times New Roman"/>
              </a:endParaRPr>
            </a:p>
          </p:txBody>
        </p:sp>
      </p:grpSp>
      <p:grpSp>
        <p:nvGrpSpPr>
          <p:cNvPr id="47113" name="Group 38"/>
          <p:cNvGrpSpPr>
            <a:grpSpLocks noChangeAspect="1"/>
          </p:cNvGrpSpPr>
          <p:nvPr/>
        </p:nvGrpSpPr>
        <p:grpSpPr bwMode="auto">
          <a:xfrm>
            <a:off x="6969125" y="4808538"/>
            <a:ext cx="1636713" cy="381000"/>
            <a:chOff x="4593" y="3720"/>
            <a:chExt cx="1031" cy="240"/>
          </a:xfrm>
        </p:grpSpPr>
        <p:sp>
          <p:nvSpPr>
            <p:cNvPr id="1276967" name="AutoShape 39"/>
            <p:cNvSpPr>
              <a:spLocks noChangeAspect="1" noChangeArrowheads="1" noTextEdit="1"/>
            </p:cNvSpPr>
            <p:nvPr/>
          </p:nvSpPr>
          <p:spPr bwMode="auto">
            <a:xfrm>
              <a:off x="4593" y="3745"/>
              <a:ext cx="1031" cy="215"/>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a:lstStyle/>
            <a:p>
              <a:pPr>
                <a:defRPr/>
              </a:pPr>
              <a:endParaRPr lang="en-US">
                <a:solidFill>
                  <a:srgbClr val="808080"/>
                </a:solidFill>
                <a:latin typeface="Times New Roman"/>
              </a:endParaRPr>
            </a:p>
          </p:txBody>
        </p:sp>
        <p:sp>
          <p:nvSpPr>
            <p:cNvPr id="1276968" name="Rectangle 40"/>
            <p:cNvSpPr>
              <a:spLocks noChangeArrowheads="1"/>
            </p:cNvSpPr>
            <p:nvPr/>
          </p:nvSpPr>
          <p:spPr bwMode="auto">
            <a:xfrm>
              <a:off x="5034" y="3720"/>
              <a:ext cx="137" cy="230"/>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algn="l">
                <a:defRPr/>
              </a:pPr>
              <a:r>
                <a:rPr kumimoji="0" lang="en-US" sz="2400" b="1">
                  <a:solidFill>
                    <a:srgbClr val="000000"/>
                  </a:solidFill>
                  <a:latin typeface="Symbol" pitchFamily="18" charset="2"/>
                </a:rPr>
                <a:t>å</a:t>
              </a:r>
              <a:endParaRPr kumimoji="0" lang="en-US" sz="2400" b="1">
                <a:solidFill>
                  <a:srgbClr val="000000"/>
                </a:solidFill>
                <a:latin typeface="Times New Roman"/>
              </a:endParaRPr>
            </a:p>
          </p:txBody>
        </p:sp>
        <p:sp>
          <p:nvSpPr>
            <p:cNvPr id="1276969" name="Rectangle 41"/>
            <p:cNvSpPr>
              <a:spLocks noChangeArrowheads="1"/>
            </p:cNvSpPr>
            <p:nvPr/>
          </p:nvSpPr>
          <p:spPr bwMode="auto">
            <a:xfrm>
              <a:off x="5340" y="3755"/>
              <a:ext cx="70" cy="154"/>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algn="l">
                <a:defRPr/>
              </a:pPr>
              <a:r>
                <a:rPr kumimoji="0" lang="en-US" sz="1600" b="1">
                  <a:solidFill>
                    <a:srgbClr val="000000"/>
                  </a:solidFill>
                  <a:latin typeface="Symbol" pitchFamily="18" charset="2"/>
                </a:rPr>
                <a:t>-</a:t>
              </a:r>
              <a:endParaRPr kumimoji="0" lang="en-US" sz="2400" b="1">
                <a:solidFill>
                  <a:srgbClr val="000000"/>
                </a:solidFill>
                <a:latin typeface="Times New Roman"/>
              </a:endParaRPr>
            </a:p>
          </p:txBody>
        </p:sp>
        <p:sp>
          <p:nvSpPr>
            <p:cNvPr id="1276970" name="Rectangle 42"/>
            <p:cNvSpPr>
              <a:spLocks noChangeArrowheads="1"/>
            </p:cNvSpPr>
            <p:nvPr/>
          </p:nvSpPr>
          <p:spPr bwMode="auto">
            <a:xfrm>
              <a:off x="4941" y="3755"/>
              <a:ext cx="70" cy="154"/>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algn="l">
                <a:defRPr/>
              </a:pPr>
              <a:r>
                <a:rPr kumimoji="0" lang="en-US" sz="1600" b="1">
                  <a:solidFill>
                    <a:srgbClr val="000000"/>
                  </a:solidFill>
                  <a:latin typeface="Symbol" pitchFamily="18" charset="2"/>
                </a:rPr>
                <a:t>+</a:t>
              </a:r>
              <a:endParaRPr kumimoji="0" lang="en-US" sz="2400" b="1">
                <a:solidFill>
                  <a:srgbClr val="000000"/>
                </a:solidFill>
                <a:latin typeface="Times New Roman"/>
              </a:endParaRPr>
            </a:p>
          </p:txBody>
        </p:sp>
        <p:sp>
          <p:nvSpPr>
            <p:cNvPr id="1276971" name="Rectangle 43"/>
            <p:cNvSpPr>
              <a:spLocks noChangeArrowheads="1"/>
            </p:cNvSpPr>
            <p:nvPr/>
          </p:nvSpPr>
          <p:spPr bwMode="auto">
            <a:xfrm>
              <a:off x="4741" y="3755"/>
              <a:ext cx="70" cy="154"/>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algn="l">
                <a:defRPr/>
              </a:pPr>
              <a:r>
                <a:rPr kumimoji="0" lang="en-US" sz="1600" b="1">
                  <a:solidFill>
                    <a:srgbClr val="000000"/>
                  </a:solidFill>
                  <a:latin typeface="Symbol" pitchFamily="18" charset="2"/>
                </a:rPr>
                <a:t>=</a:t>
              </a:r>
              <a:endParaRPr kumimoji="0" lang="en-US" sz="2400" b="1">
                <a:solidFill>
                  <a:srgbClr val="000000"/>
                </a:solidFill>
                <a:latin typeface="Times New Roman"/>
              </a:endParaRPr>
            </a:p>
          </p:txBody>
        </p:sp>
        <p:sp>
          <p:nvSpPr>
            <p:cNvPr id="1276972" name="Rectangle 44"/>
            <p:cNvSpPr>
              <a:spLocks noChangeArrowheads="1"/>
            </p:cNvSpPr>
            <p:nvPr/>
          </p:nvSpPr>
          <p:spPr bwMode="auto">
            <a:xfrm>
              <a:off x="5490" y="3850"/>
              <a:ext cx="96" cy="86"/>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algn="l">
                <a:defRPr/>
              </a:pPr>
              <a:r>
                <a:rPr kumimoji="0" lang="en-US" sz="900" b="1" i="1">
                  <a:solidFill>
                    <a:srgbClr val="000000"/>
                  </a:solidFill>
                  <a:latin typeface="Times New Roman"/>
                </a:rPr>
                <a:t>out</a:t>
              </a:r>
              <a:endParaRPr kumimoji="0" lang="en-US" sz="2400" b="1">
                <a:solidFill>
                  <a:srgbClr val="000000"/>
                </a:solidFill>
                <a:latin typeface="Times New Roman"/>
              </a:endParaRPr>
            </a:p>
          </p:txBody>
        </p:sp>
        <p:sp>
          <p:nvSpPr>
            <p:cNvPr id="1276973" name="Rectangle 45"/>
            <p:cNvSpPr>
              <a:spLocks noChangeArrowheads="1"/>
            </p:cNvSpPr>
            <p:nvPr/>
          </p:nvSpPr>
          <p:spPr bwMode="auto">
            <a:xfrm>
              <a:off x="5245" y="3850"/>
              <a:ext cx="60" cy="86"/>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algn="l">
                <a:defRPr/>
              </a:pPr>
              <a:r>
                <a:rPr kumimoji="0" lang="en-US" sz="900" b="1" i="1">
                  <a:solidFill>
                    <a:srgbClr val="000000"/>
                  </a:solidFill>
                  <a:latin typeface="Times New Roman"/>
                </a:rPr>
                <a:t>in</a:t>
              </a:r>
              <a:endParaRPr kumimoji="0" lang="en-US" sz="2400" b="1">
                <a:solidFill>
                  <a:srgbClr val="000000"/>
                </a:solidFill>
                <a:latin typeface="Times New Roman"/>
              </a:endParaRPr>
            </a:p>
          </p:txBody>
        </p:sp>
        <p:sp>
          <p:nvSpPr>
            <p:cNvPr id="1276974" name="Rectangle 46"/>
            <p:cNvSpPr>
              <a:spLocks noChangeArrowheads="1"/>
            </p:cNvSpPr>
            <p:nvPr/>
          </p:nvSpPr>
          <p:spPr bwMode="auto">
            <a:xfrm>
              <a:off x="5425" y="3770"/>
              <a:ext cx="78" cy="154"/>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algn="l">
                <a:defRPr/>
              </a:pPr>
              <a:r>
                <a:rPr kumimoji="0" lang="en-US" sz="1600" b="1" i="1">
                  <a:solidFill>
                    <a:srgbClr val="000000"/>
                  </a:solidFill>
                  <a:latin typeface="Times New Roman"/>
                </a:rPr>
                <a:t>T</a:t>
              </a:r>
              <a:endParaRPr kumimoji="0" lang="en-US" sz="2400" b="1">
                <a:solidFill>
                  <a:srgbClr val="000000"/>
                </a:solidFill>
                <a:latin typeface="Times New Roman"/>
              </a:endParaRPr>
            </a:p>
          </p:txBody>
        </p:sp>
        <p:sp>
          <p:nvSpPr>
            <p:cNvPr id="1276975" name="Rectangle 47"/>
            <p:cNvSpPr>
              <a:spLocks noChangeArrowheads="1"/>
            </p:cNvSpPr>
            <p:nvPr/>
          </p:nvSpPr>
          <p:spPr bwMode="auto">
            <a:xfrm>
              <a:off x="5181" y="3770"/>
              <a:ext cx="78" cy="154"/>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algn="l">
                <a:defRPr/>
              </a:pPr>
              <a:r>
                <a:rPr kumimoji="0" lang="en-US" sz="1600" b="1" i="1">
                  <a:solidFill>
                    <a:srgbClr val="000000"/>
                  </a:solidFill>
                  <a:latin typeface="Times New Roman"/>
                </a:rPr>
                <a:t>T</a:t>
              </a:r>
              <a:endParaRPr kumimoji="0" lang="en-US" sz="2400" b="1">
                <a:solidFill>
                  <a:srgbClr val="000000"/>
                </a:solidFill>
                <a:latin typeface="Times New Roman"/>
              </a:endParaRPr>
            </a:p>
          </p:txBody>
        </p:sp>
        <p:sp>
          <p:nvSpPr>
            <p:cNvPr id="1276976" name="Rectangle 48"/>
            <p:cNvSpPr>
              <a:spLocks noChangeArrowheads="1"/>
            </p:cNvSpPr>
            <p:nvPr/>
          </p:nvSpPr>
          <p:spPr bwMode="auto">
            <a:xfrm>
              <a:off x="4844" y="3770"/>
              <a:ext cx="71" cy="154"/>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algn="l">
                <a:defRPr/>
              </a:pPr>
              <a:r>
                <a:rPr kumimoji="0" lang="en-US" sz="1600" b="1" i="1">
                  <a:solidFill>
                    <a:srgbClr val="000000"/>
                  </a:solidFill>
                  <a:latin typeface="Times New Roman"/>
                </a:rPr>
                <a:t>S</a:t>
              </a:r>
              <a:endParaRPr kumimoji="0" lang="en-US" sz="2400" b="1">
                <a:solidFill>
                  <a:srgbClr val="000000"/>
                </a:solidFill>
                <a:latin typeface="Times New Roman"/>
              </a:endParaRPr>
            </a:p>
          </p:txBody>
        </p:sp>
        <p:sp>
          <p:nvSpPr>
            <p:cNvPr id="1276977" name="Rectangle 49"/>
            <p:cNvSpPr>
              <a:spLocks noChangeArrowheads="1"/>
            </p:cNvSpPr>
            <p:nvPr/>
          </p:nvSpPr>
          <p:spPr bwMode="auto">
            <a:xfrm>
              <a:off x="4616" y="3770"/>
              <a:ext cx="92" cy="154"/>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algn="l">
                <a:defRPr/>
              </a:pPr>
              <a:r>
                <a:rPr kumimoji="0" lang="en-US" sz="1600" b="1" i="1">
                  <a:solidFill>
                    <a:srgbClr val="000000"/>
                  </a:solidFill>
                  <a:latin typeface="Times New Roman"/>
                </a:rPr>
                <a:t>D</a:t>
              </a:r>
              <a:endParaRPr kumimoji="0" lang="en-US" sz="2400" b="1">
                <a:solidFill>
                  <a:srgbClr val="000000"/>
                </a:solidFill>
                <a:latin typeface="Times New Roman"/>
              </a:endParaRPr>
            </a:p>
          </p:txBody>
        </p:sp>
      </p:grpSp>
      <p:sp>
        <p:nvSpPr>
          <p:cNvPr id="47114" name="Rectangle 50"/>
          <p:cNvSpPr>
            <a:spLocks noGrp="1" noChangeArrowheads="1"/>
          </p:cNvSpPr>
          <p:nvPr>
            <p:ph type="title"/>
          </p:nvPr>
        </p:nvSpPr>
        <p:spPr>
          <a:xfrm>
            <a:off x="649288" y="133350"/>
            <a:ext cx="7912100" cy="666750"/>
          </a:xfrm>
          <a:noFill/>
        </p:spPr>
        <p:txBody>
          <a:bodyPr lIns="92075" tIns="46038" rIns="92075" bIns="46038">
            <a:normAutofit fontScale="90000"/>
          </a:bodyPr>
          <a:lstStyle/>
          <a:p>
            <a:pPr eaLnBrk="1" hangingPunct="1"/>
            <a:r>
              <a:rPr lang="en-US" dirty="0" smtClean="0"/>
              <a:t>E.g. Transport limited accumulation</a:t>
            </a:r>
          </a:p>
        </p:txBody>
      </p:sp>
      <p:sp>
        <p:nvSpPr>
          <p:cNvPr id="47115" name="Text Box 55"/>
          <p:cNvSpPr txBox="1">
            <a:spLocks noChangeArrowheads="1"/>
          </p:cNvSpPr>
          <p:nvPr/>
        </p:nvSpPr>
        <p:spPr bwMode="auto">
          <a:xfrm>
            <a:off x="141286" y="5240339"/>
            <a:ext cx="90503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a:spcBef>
                <a:spcPct val="50000"/>
              </a:spcBef>
            </a:pPr>
            <a:r>
              <a:rPr lang="en-US" sz="1800" dirty="0" smtClean="0">
                <a:solidFill>
                  <a:schemeClr val="tx1"/>
                </a:solidFill>
                <a:latin typeface="Arial" pitchFamily="34" charset="0"/>
              </a:rPr>
              <a:t>Useful for modeling erosion and sediment delivery, the spatial dependence of sediment delivery ratio and contaminant that adheres to sediment</a:t>
            </a:r>
          </a:p>
        </p:txBody>
      </p:sp>
      <p:sp>
        <p:nvSpPr>
          <p:cNvPr id="47116" name="Rectangle 63"/>
          <p:cNvSpPr>
            <a:spLocks noChangeArrowheads="1"/>
          </p:cNvSpPr>
          <p:nvPr/>
        </p:nvSpPr>
        <p:spPr bwMode="auto">
          <a:xfrm>
            <a:off x="1152525" y="4830763"/>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0" lang="en-US" sz="1600" b="1" i="1" smtClean="0">
                <a:solidFill>
                  <a:srgbClr val="000000"/>
                </a:solidFill>
                <a:latin typeface="Times New Roman"/>
              </a:rPr>
              <a:t>S</a:t>
            </a:r>
          </a:p>
        </p:txBody>
      </p:sp>
      <p:sp>
        <p:nvSpPr>
          <p:cNvPr id="52" name="Text Box 55"/>
          <p:cNvSpPr txBox="1">
            <a:spLocks noChangeArrowheads="1"/>
          </p:cNvSpPr>
          <p:nvPr/>
        </p:nvSpPr>
        <p:spPr bwMode="auto">
          <a:xfrm>
            <a:off x="298450" y="5956302"/>
            <a:ext cx="867648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algn="ctr">
              <a:spcBef>
                <a:spcPct val="50000"/>
              </a:spcBef>
            </a:pPr>
            <a:r>
              <a:rPr lang="en-US" dirty="0" smtClean="0">
                <a:solidFill>
                  <a:srgbClr val="FF0000"/>
                </a:solidFill>
                <a:latin typeface="Arial" pitchFamily="34" charset="0"/>
              </a:rPr>
              <a:t>Flow Algebra provides a general modeling framework for static flow field based geospatial concepts</a:t>
            </a:r>
          </a:p>
        </p:txBody>
      </p:sp>
    </p:spTree>
    <p:extLst>
      <p:ext uri="{BB962C8B-B14F-4D97-AF65-F5344CB8AC3E}">
        <p14:creationId xmlns:p14="http://schemas.microsoft.com/office/powerpoint/2010/main" val="5436879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14"/>
          <p:cNvSpPr>
            <a:spLocks noChangeArrowheads="1"/>
          </p:cNvSpPr>
          <p:nvPr/>
        </p:nvSpPr>
        <p:spPr bwMode="auto">
          <a:xfrm>
            <a:off x="457200" y="1447800"/>
            <a:ext cx="3962400" cy="4572000"/>
          </a:xfrm>
          <a:prstGeom prst="rect">
            <a:avLst/>
          </a:prstGeom>
          <a:noFill/>
          <a:ln w="9525">
            <a:noFill/>
            <a:miter lim="800000"/>
            <a:headEnd/>
            <a:tailEnd/>
          </a:ln>
        </p:spPr>
        <p:txBody>
          <a:bodyPr wrap="none" anchor="ctr"/>
          <a:lstStyle/>
          <a:p>
            <a:pPr algn="ctr" eaLnBrk="0" fontAlgn="base" hangingPunct="0">
              <a:spcBef>
                <a:spcPct val="0"/>
              </a:spcBef>
              <a:spcAft>
                <a:spcPct val="0"/>
              </a:spcAft>
            </a:pPr>
            <a:endParaRPr kumimoji="1" lang="en-US" sz="2000">
              <a:solidFill>
                <a:srgbClr val="010000"/>
              </a:solidFill>
              <a:latin typeface="Times New Roman" pitchFamily="18" charset="0"/>
            </a:endParaRPr>
          </a:p>
        </p:txBody>
      </p:sp>
      <p:sp>
        <p:nvSpPr>
          <p:cNvPr id="109571" name="Rectangle 2"/>
          <p:cNvSpPr>
            <a:spLocks noGrp="1" noChangeArrowheads="1"/>
          </p:cNvSpPr>
          <p:nvPr>
            <p:ph type="title"/>
          </p:nvPr>
        </p:nvSpPr>
        <p:spPr>
          <a:xfrm>
            <a:off x="349957" y="237572"/>
            <a:ext cx="8565444" cy="1143000"/>
          </a:xfrm>
        </p:spPr>
        <p:txBody>
          <a:bodyPr/>
          <a:lstStyle/>
          <a:p>
            <a:pPr eaLnBrk="1" hangingPunct="1"/>
            <a:r>
              <a:rPr lang="en-US" dirty="0" err="1" smtClean="0"/>
              <a:t>TauDEM</a:t>
            </a:r>
            <a:r>
              <a:rPr lang="en-US" dirty="0" smtClean="0"/>
              <a:t> Parallel Approach</a:t>
            </a:r>
          </a:p>
        </p:txBody>
      </p:sp>
      <p:sp>
        <p:nvSpPr>
          <p:cNvPr id="109572" name="Rectangle 3"/>
          <p:cNvSpPr>
            <a:spLocks noGrp="1" noChangeArrowheads="1"/>
          </p:cNvSpPr>
          <p:nvPr>
            <p:ph idx="1"/>
          </p:nvPr>
        </p:nvSpPr>
        <p:spPr>
          <a:xfrm>
            <a:off x="457200" y="1600200"/>
            <a:ext cx="4038600" cy="4525963"/>
          </a:xfrm>
        </p:spPr>
        <p:txBody>
          <a:bodyPr/>
          <a:lstStyle/>
          <a:p>
            <a:pPr eaLnBrk="1" hangingPunct="1">
              <a:buClr>
                <a:srgbClr val="000000"/>
              </a:buClr>
            </a:pPr>
            <a:r>
              <a:rPr lang="en-US" sz="2800" dirty="0" smtClean="0"/>
              <a:t>MPI, distributed memory paradigm</a:t>
            </a:r>
          </a:p>
          <a:p>
            <a:pPr eaLnBrk="1" hangingPunct="1">
              <a:buClr>
                <a:srgbClr val="000000"/>
              </a:buClr>
            </a:pPr>
            <a:r>
              <a:rPr lang="en-US" sz="2800" dirty="0" smtClean="0"/>
              <a:t>Row oriented slices</a:t>
            </a:r>
          </a:p>
          <a:p>
            <a:pPr eaLnBrk="1" hangingPunct="1">
              <a:buClr>
                <a:srgbClr val="000000"/>
              </a:buClr>
            </a:pPr>
            <a:r>
              <a:rPr lang="en-US" sz="2800" dirty="0" smtClean="0"/>
              <a:t>Each process includes one buffer row on either side</a:t>
            </a:r>
          </a:p>
          <a:p>
            <a:pPr eaLnBrk="1" hangingPunct="1">
              <a:buClr>
                <a:srgbClr val="000000"/>
              </a:buClr>
            </a:pPr>
            <a:r>
              <a:rPr lang="en-US" sz="2800" dirty="0" smtClean="0"/>
              <a:t>Each process does not change buffer row</a:t>
            </a:r>
          </a:p>
        </p:txBody>
      </p:sp>
      <p:pic>
        <p:nvPicPr>
          <p:cNvPr id="109573" name="Picture 5"/>
          <p:cNvPicPr>
            <a:picLocks noChangeAspect="1" noChangeArrowheads="1"/>
          </p:cNvPicPr>
          <p:nvPr/>
        </p:nvPicPr>
        <p:blipFill>
          <a:blip r:embed="rId2" cstate="print"/>
          <a:srcRect/>
          <a:stretch>
            <a:fillRect/>
          </a:stretch>
        </p:blipFill>
        <p:spPr bwMode="auto">
          <a:xfrm>
            <a:off x="4648200" y="1752600"/>
            <a:ext cx="4191000" cy="4052888"/>
          </a:xfrm>
          <a:prstGeom prst="rect">
            <a:avLst/>
          </a:prstGeom>
          <a:noFill/>
          <a:ln w="9525">
            <a:noFill/>
            <a:miter lim="800000"/>
            <a:headEnd/>
            <a:tailEnd/>
          </a:ln>
        </p:spPr>
      </p:pic>
      <p:sp>
        <p:nvSpPr>
          <p:cNvPr id="109574" name="Rectangle 11"/>
          <p:cNvSpPr>
            <a:spLocks noChangeArrowheads="1"/>
          </p:cNvSpPr>
          <p:nvPr/>
        </p:nvSpPr>
        <p:spPr bwMode="auto">
          <a:xfrm>
            <a:off x="4572000" y="1676400"/>
            <a:ext cx="4343400" cy="1676400"/>
          </a:xfrm>
          <a:prstGeom prst="rect">
            <a:avLst/>
          </a:prstGeom>
          <a:noFill/>
          <a:ln w="9525">
            <a:solidFill>
              <a:srgbClr val="0000FF"/>
            </a:solidFill>
            <a:prstDash val="dash"/>
            <a:miter lim="800000"/>
            <a:headEnd/>
            <a:tailEnd/>
          </a:ln>
        </p:spPr>
        <p:txBody>
          <a:bodyPr wrap="none" anchor="ctr"/>
          <a:lstStyle/>
          <a:p>
            <a:pPr algn="ctr" eaLnBrk="0" fontAlgn="base" hangingPunct="0">
              <a:spcBef>
                <a:spcPct val="0"/>
              </a:spcBef>
              <a:spcAft>
                <a:spcPct val="0"/>
              </a:spcAft>
            </a:pPr>
            <a:endParaRPr kumimoji="1" lang="en-US" sz="2000">
              <a:solidFill>
                <a:srgbClr val="010000"/>
              </a:solidFill>
              <a:latin typeface="Times New Roman" pitchFamily="18" charset="0"/>
            </a:endParaRPr>
          </a:p>
        </p:txBody>
      </p:sp>
      <p:sp>
        <p:nvSpPr>
          <p:cNvPr id="109575" name="Rectangle 12"/>
          <p:cNvSpPr>
            <a:spLocks noChangeArrowheads="1"/>
          </p:cNvSpPr>
          <p:nvPr/>
        </p:nvSpPr>
        <p:spPr bwMode="auto">
          <a:xfrm>
            <a:off x="4572000" y="3276600"/>
            <a:ext cx="4343400" cy="1371600"/>
          </a:xfrm>
          <a:prstGeom prst="rect">
            <a:avLst/>
          </a:prstGeom>
          <a:noFill/>
          <a:ln w="9525">
            <a:solidFill>
              <a:srgbClr val="FF0000"/>
            </a:solidFill>
            <a:prstDash val="dashDot"/>
            <a:miter lim="800000"/>
            <a:headEnd/>
            <a:tailEnd/>
          </a:ln>
        </p:spPr>
        <p:txBody>
          <a:bodyPr wrap="none" anchor="ctr"/>
          <a:lstStyle/>
          <a:p>
            <a:pPr algn="ctr" eaLnBrk="0" fontAlgn="base" hangingPunct="0">
              <a:spcBef>
                <a:spcPct val="0"/>
              </a:spcBef>
              <a:spcAft>
                <a:spcPct val="0"/>
              </a:spcAft>
            </a:pPr>
            <a:endParaRPr kumimoji="1" lang="en-US" sz="2000">
              <a:solidFill>
                <a:srgbClr val="010000"/>
              </a:solidFill>
              <a:latin typeface="Times New Roman" pitchFamily="18" charset="0"/>
            </a:endParaRPr>
          </a:p>
        </p:txBody>
      </p:sp>
      <p:sp>
        <p:nvSpPr>
          <p:cNvPr id="109576" name="Rectangle 13"/>
          <p:cNvSpPr>
            <a:spLocks noChangeArrowheads="1"/>
          </p:cNvSpPr>
          <p:nvPr/>
        </p:nvSpPr>
        <p:spPr bwMode="auto">
          <a:xfrm>
            <a:off x="4572000" y="4572000"/>
            <a:ext cx="4343400" cy="1371600"/>
          </a:xfrm>
          <a:prstGeom prst="rect">
            <a:avLst/>
          </a:prstGeom>
          <a:noFill/>
          <a:ln w="9525">
            <a:solidFill>
              <a:srgbClr val="008080"/>
            </a:solidFill>
            <a:prstDash val="lgDashDot"/>
            <a:miter lim="800000"/>
            <a:headEnd/>
            <a:tailEnd/>
          </a:ln>
        </p:spPr>
        <p:txBody>
          <a:bodyPr wrap="none" anchor="ctr"/>
          <a:lstStyle/>
          <a:p>
            <a:pPr algn="ctr" eaLnBrk="0" fontAlgn="base" hangingPunct="0">
              <a:spcBef>
                <a:spcPct val="0"/>
              </a:spcBef>
              <a:spcAft>
                <a:spcPct val="0"/>
              </a:spcAft>
            </a:pPr>
            <a:endParaRPr kumimoji="1" lang="en-US" sz="2000">
              <a:solidFill>
                <a:srgbClr val="010000"/>
              </a:solidFill>
              <a:latin typeface="Times New Roman" pitchFamily="18" charset="0"/>
            </a:endParaRPr>
          </a:p>
        </p:txBody>
      </p:sp>
    </p:spTree>
    <p:extLst>
      <p:ext uri="{BB962C8B-B14F-4D97-AF65-F5344CB8AC3E}">
        <p14:creationId xmlns:p14="http://schemas.microsoft.com/office/powerpoint/2010/main" val="300805419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5" name="Title 1"/>
          <p:cNvSpPr>
            <a:spLocks noGrp="1"/>
          </p:cNvSpPr>
          <p:nvPr>
            <p:ph type="title"/>
          </p:nvPr>
        </p:nvSpPr>
        <p:spPr>
          <a:xfrm>
            <a:off x="0" y="0"/>
            <a:ext cx="9144000" cy="860425"/>
          </a:xfrm>
        </p:spPr>
        <p:txBody>
          <a:bodyPr/>
          <a:lstStyle/>
          <a:p>
            <a:r>
              <a:rPr lang="en-US" sz="3200" dirty="0" smtClean="0"/>
              <a:t>Parallelization of Flow Algebra</a:t>
            </a:r>
          </a:p>
        </p:txBody>
      </p:sp>
      <p:graphicFrame>
        <p:nvGraphicFramePr>
          <p:cNvPr id="8" name="Table 7"/>
          <p:cNvGraphicFramePr>
            <a:graphicFrameLocks noGrp="1"/>
          </p:cNvGraphicFramePr>
          <p:nvPr>
            <p:extLst>
              <p:ext uri="{D42A27DB-BD31-4B8C-83A1-F6EECF244321}">
                <p14:modId xmlns:p14="http://schemas.microsoft.com/office/powerpoint/2010/main" val="3289490236"/>
              </p:ext>
            </p:extLst>
          </p:nvPr>
        </p:nvGraphicFramePr>
        <p:xfrm>
          <a:off x="269875" y="1657347"/>
          <a:ext cx="3629585" cy="3048000"/>
        </p:xfrm>
        <a:graphic>
          <a:graphicData uri="http://schemas.openxmlformats.org/drawingml/2006/table">
            <a:tbl>
              <a:tblPr/>
              <a:tblGrid>
                <a:gridCol w="3629585"/>
              </a:tblGrid>
              <a:tr h="1429148">
                <a:tc>
                  <a:txBody>
                    <a:bodyPr/>
                    <a:lstStyle/>
                    <a:p>
                      <a:pPr marL="0" marR="0">
                        <a:spcBef>
                          <a:spcPts val="0"/>
                        </a:spcBef>
                        <a:spcAft>
                          <a:spcPts val="0"/>
                        </a:spcAft>
                      </a:pPr>
                      <a:r>
                        <a:rPr lang="en-US" sz="2000" dirty="0">
                          <a:latin typeface="Times New Roman"/>
                          <a:ea typeface="Times New Roman"/>
                          <a:cs typeface="Times New Roman"/>
                        </a:rPr>
                        <a:t>Executed by every process with grid flow field P, grid dependencies D initialized to 0 and an empty queue Q.</a:t>
                      </a:r>
                    </a:p>
                    <a:p>
                      <a:pPr marL="0" marR="0">
                        <a:spcBef>
                          <a:spcPts val="0"/>
                        </a:spcBef>
                        <a:spcAft>
                          <a:spcPts val="0"/>
                        </a:spcAft>
                      </a:pPr>
                      <a:r>
                        <a:rPr lang="en-US" sz="2000" b="1" dirty="0" err="1">
                          <a:latin typeface="Times New Roman"/>
                          <a:ea typeface="Times New Roman"/>
                          <a:cs typeface="Times New Roman"/>
                        </a:rPr>
                        <a:t>FindDependencies</a:t>
                      </a:r>
                      <a:r>
                        <a:rPr lang="en-US" sz="2000" b="1" dirty="0">
                          <a:latin typeface="Times New Roman"/>
                          <a:ea typeface="Times New Roman"/>
                          <a:cs typeface="Times New Roman"/>
                        </a:rPr>
                        <a:t>(P,Q,D)</a:t>
                      </a:r>
                    </a:p>
                    <a:p>
                      <a:pPr marL="0" marR="0">
                        <a:spcBef>
                          <a:spcPts val="0"/>
                        </a:spcBef>
                        <a:spcAft>
                          <a:spcPts val="0"/>
                        </a:spcAft>
                      </a:pPr>
                      <a:r>
                        <a:rPr lang="en-US" sz="2000" dirty="0">
                          <a:latin typeface="Times New Roman"/>
                          <a:ea typeface="Times New Roman"/>
                          <a:cs typeface="Times New Roman"/>
                        </a:rPr>
                        <a:t>for all </a:t>
                      </a:r>
                      <a:r>
                        <a:rPr lang="en-US" sz="2000" dirty="0" err="1">
                          <a:latin typeface="Times New Roman"/>
                          <a:ea typeface="Times New Roman"/>
                          <a:cs typeface="Times New Roman"/>
                        </a:rPr>
                        <a:t>i</a:t>
                      </a:r>
                      <a:endParaRPr lang="en-US" sz="2000" dirty="0">
                        <a:latin typeface="Times New Roman"/>
                        <a:ea typeface="Times New Roman"/>
                        <a:cs typeface="Times New Roman"/>
                      </a:endParaRPr>
                    </a:p>
                    <a:p>
                      <a:pPr marL="274320" marR="0">
                        <a:spcBef>
                          <a:spcPts val="0"/>
                        </a:spcBef>
                        <a:spcAft>
                          <a:spcPts val="0"/>
                        </a:spcAft>
                      </a:pPr>
                      <a:r>
                        <a:rPr lang="en-US" sz="2000" dirty="0">
                          <a:latin typeface="Times New Roman"/>
                          <a:ea typeface="Times New Roman"/>
                          <a:cs typeface="Times New Roman"/>
                        </a:rPr>
                        <a:t>for all k neighbors of </a:t>
                      </a:r>
                      <a:r>
                        <a:rPr lang="en-US" sz="2000" dirty="0" err="1">
                          <a:latin typeface="Times New Roman"/>
                          <a:ea typeface="Times New Roman"/>
                          <a:cs typeface="Times New Roman"/>
                        </a:rPr>
                        <a:t>i</a:t>
                      </a:r>
                      <a:endParaRPr lang="en-US" sz="2000" dirty="0">
                        <a:latin typeface="Times New Roman"/>
                        <a:ea typeface="Times New Roman"/>
                        <a:cs typeface="Times New Roman"/>
                      </a:endParaRPr>
                    </a:p>
                    <a:p>
                      <a:pPr marL="457200" marR="0">
                        <a:spcBef>
                          <a:spcPts val="0"/>
                        </a:spcBef>
                        <a:spcAft>
                          <a:spcPts val="0"/>
                        </a:spcAft>
                      </a:pPr>
                      <a:r>
                        <a:rPr lang="en-US" sz="2000" dirty="0">
                          <a:latin typeface="Times New Roman"/>
                          <a:ea typeface="Times New Roman"/>
                          <a:cs typeface="Times New Roman"/>
                        </a:rPr>
                        <a:t>if </a:t>
                      </a:r>
                      <a:r>
                        <a:rPr lang="en-US" sz="2000" dirty="0" err="1" smtClean="0">
                          <a:latin typeface="Times New Roman"/>
                          <a:ea typeface="Times New Roman"/>
                          <a:cs typeface="Times New Roman"/>
                        </a:rPr>
                        <a:t>P</a:t>
                      </a:r>
                      <a:r>
                        <a:rPr lang="en-US" sz="2000" baseline="-25000" dirty="0" err="1" smtClean="0">
                          <a:latin typeface="Times New Roman"/>
                          <a:ea typeface="Times New Roman"/>
                          <a:cs typeface="Times New Roman"/>
                        </a:rPr>
                        <a:t>ki</a:t>
                      </a:r>
                      <a:r>
                        <a:rPr lang="en-US" sz="2000" dirty="0" smtClean="0">
                          <a:latin typeface="Times New Roman"/>
                          <a:ea typeface="Times New Roman"/>
                          <a:cs typeface="Times New Roman"/>
                        </a:rPr>
                        <a:t>&gt;0</a:t>
                      </a:r>
                      <a:r>
                        <a:rPr lang="en-US" sz="2000" baseline="0" dirty="0" smtClean="0">
                          <a:latin typeface="Times New Roman"/>
                          <a:ea typeface="Times New Roman"/>
                          <a:cs typeface="Times New Roman"/>
                        </a:rPr>
                        <a:t>  </a:t>
                      </a:r>
                      <a:r>
                        <a:rPr lang="en-US" sz="2000" dirty="0" smtClean="0">
                          <a:latin typeface="Times New Roman"/>
                          <a:ea typeface="Times New Roman"/>
                          <a:cs typeface="Times New Roman"/>
                        </a:rPr>
                        <a:t>D(</a:t>
                      </a:r>
                      <a:r>
                        <a:rPr lang="en-US" sz="2000" dirty="0" err="1" smtClean="0">
                          <a:latin typeface="Times New Roman"/>
                          <a:ea typeface="Times New Roman"/>
                          <a:cs typeface="Times New Roman"/>
                        </a:rPr>
                        <a:t>i</a:t>
                      </a:r>
                      <a:r>
                        <a:rPr lang="en-US" sz="2000" dirty="0">
                          <a:latin typeface="Times New Roman"/>
                          <a:ea typeface="Times New Roman"/>
                          <a:cs typeface="Times New Roman"/>
                        </a:rPr>
                        <a:t>)=D(</a:t>
                      </a:r>
                      <a:r>
                        <a:rPr lang="en-US" sz="2000" dirty="0" err="1">
                          <a:latin typeface="Times New Roman"/>
                          <a:ea typeface="Times New Roman"/>
                          <a:cs typeface="Times New Roman"/>
                        </a:rPr>
                        <a:t>i</a:t>
                      </a:r>
                      <a:r>
                        <a:rPr lang="en-US" sz="2000" dirty="0">
                          <a:latin typeface="Times New Roman"/>
                          <a:ea typeface="Times New Roman"/>
                          <a:cs typeface="Times New Roman"/>
                        </a:rPr>
                        <a:t>)+1</a:t>
                      </a:r>
                    </a:p>
                    <a:p>
                      <a:pPr marL="274320" marR="0">
                        <a:spcBef>
                          <a:spcPts val="0"/>
                        </a:spcBef>
                        <a:spcAft>
                          <a:spcPts val="0"/>
                        </a:spcAft>
                      </a:pPr>
                      <a:r>
                        <a:rPr lang="en-US" sz="2000" dirty="0" smtClean="0">
                          <a:latin typeface="Times New Roman"/>
                          <a:ea typeface="Times New Roman"/>
                          <a:cs typeface="Times New Roman"/>
                        </a:rPr>
                        <a:t>if </a:t>
                      </a:r>
                      <a:r>
                        <a:rPr lang="en-US" sz="2000" dirty="0">
                          <a:latin typeface="Times New Roman"/>
                          <a:ea typeface="Times New Roman"/>
                          <a:cs typeface="Times New Roman"/>
                        </a:rPr>
                        <a:t>D(</a:t>
                      </a:r>
                      <a:r>
                        <a:rPr lang="en-US" sz="2000" dirty="0" err="1">
                          <a:latin typeface="Times New Roman"/>
                          <a:ea typeface="Times New Roman"/>
                          <a:cs typeface="Times New Roman"/>
                        </a:rPr>
                        <a:t>i</a:t>
                      </a:r>
                      <a:r>
                        <a:rPr lang="en-US" sz="2000" dirty="0">
                          <a:latin typeface="Times New Roman"/>
                          <a:ea typeface="Times New Roman"/>
                          <a:cs typeface="Times New Roman"/>
                        </a:rPr>
                        <a:t>)=</a:t>
                      </a:r>
                      <a:r>
                        <a:rPr lang="en-US" sz="2000" dirty="0" smtClean="0">
                          <a:latin typeface="Times New Roman"/>
                          <a:ea typeface="Times New Roman"/>
                          <a:cs typeface="Times New Roman"/>
                        </a:rPr>
                        <a:t>0</a:t>
                      </a:r>
                      <a:r>
                        <a:rPr lang="en-US" sz="2000" baseline="0" dirty="0" smtClean="0">
                          <a:latin typeface="Times New Roman"/>
                          <a:ea typeface="Times New Roman"/>
                          <a:cs typeface="Times New Roman"/>
                        </a:rPr>
                        <a:t> </a:t>
                      </a:r>
                      <a:r>
                        <a:rPr lang="en-US" sz="2000" dirty="0" smtClean="0">
                          <a:latin typeface="Times New Roman"/>
                          <a:ea typeface="Times New Roman"/>
                          <a:cs typeface="Times New Roman"/>
                        </a:rPr>
                        <a:t>add </a:t>
                      </a:r>
                      <a:r>
                        <a:rPr lang="en-US" sz="2000" dirty="0" err="1">
                          <a:latin typeface="Times New Roman"/>
                          <a:ea typeface="Times New Roman"/>
                          <a:cs typeface="Times New Roman"/>
                        </a:rPr>
                        <a:t>i</a:t>
                      </a:r>
                      <a:r>
                        <a:rPr lang="en-US" sz="2000" dirty="0">
                          <a:latin typeface="Times New Roman"/>
                          <a:ea typeface="Times New Roman"/>
                          <a:cs typeface="Times New Roman"/>
                        </a:rPr>
                        <a:t> to Q</a:t>
                      </a:r>
                    </a:p>
                    <a:p>
                      <a:pPr marL="0" marR="0">
                        <a:spcBef>
                          <a:spcPts val="0"/>
                        </a:spcBef>
                        <a:spcAft>
                          <a:spcPts val="300"/>
                        </a:spcAft>
                      </a:pPr>
                      <a:r>
                        <a:rPr lang="en-US" sz="2000" dirty="0">
                          <a:latin typeface="Times New Roman"/>
                          <a:ea typeface="Times New Roman"/>
                          <a:cs typeface="Times New Roman"/>
                        </a:rPr>
                        <a:t>next</a:t>
                      </a:r>
                    </a:p>
                  </a:txBody>
                  <a:tcPr marL="94227" marR="94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303592575"/>
              </p:ext>
            </p:extLst>
          </p:nvPr>
        </p:nvGraphicFramePr>
        <p:xfrm>
          <a:off x="4572000" y="1646553"/>
          <a:ext cx="4241800" cy="4267200"/>
        </p:xfrm>
        <a:graphic>
          <a:graphicData uri="http://schemas.openxmlformats.org/drawingml/2006/table">
            <a:tbl>
              <a:tblPr/>
              <a:tblGrid>
                <a:gridCol w="4241800"/>
              </a:tblGrid>
              <a:tr h="2321125">
                <a:tc>
                  <a:txBody>
                    <a:bodyPr/>
                    <a:lstStyle/>
                    <a:p>
                      <a:pPr marL="0" marR="0">
                        <a:spcBef>
                          <a:spcPts val="0"/>
                        </a:spcBef>
                        <a:spcAft>
                          <a:spcPts val="0"/>
                        </a:spcAft>
                      </a:pPr>
                      <a:r>
                        <a:rPr lang="en-US" sz="2000" dirty="0">
                          <a:latin typeface="Times New Roman"/>
                          <a:ea typeface="Times New Roman"/>
                          <a:cs typeface="Times New Roman"/>
                        </a:rPr>
                        <a:t>Executed by every process with D and Q initialized from </a:t>
                      </a:r>
                      <a:r>
                        <a:rPr lang="en-US" sz="2000" dirty="0" err="1">
                          <a:latin typeface="Times New Roman"/>
                          <a:ea typeface="Times New Roman"/>
                          <a:cs typeface="Times New Roman"/>
                        </a:rPr>
                        <a:t>FindDependencies</a:t>
                      </a:r>
                      <a:r>
                        <a:rPr lang="en-US" sz="2000" dirty="0">
                          <a:latin typeface="Times New Roman"/>
                          <a:ea typeface="Times New Roman"/>
                          <a:cs typeface="Times New Roman"/>
                        </a:rPr>
                        <a:t>.</a:t>
                      </a:r>
                    </a:p>
                    <a:p>
                      <a:pPr marL="0" marR="0">
                        <a:spcBef>
                          <a:spcPts val="0"/>
                        </a:spcBef>
                        <a:spcAft>
                          <a:spcPts val="0"/>
                        </a:spcAft>
                      </a:pPr>
                      <a:r>
                        <a:rPr lang="en-US" sz="2000" b="1" dirty="0" err="1">
                          <a:latin typeface="Times New Roman"/>
                          <a:ea typeface="Times New Roman"/>
                          <a:cs typeface="Times New Roman"/>
                        </a:rPr>
                        <a:t>FlowAlgebra</a:t>
                      </a:r>
                      <a:r>
                        <a:rPr lang="en-US" sz="2000" b="1" dirty="0">
                          <a:latin typeface="Times New Roman"/>
                          <a:ea typeface="Times New Roman"/>
                          <a:cs typeface="Times New Roman"/>
                        </a:rPr>
                        <a:t>(P,Q,D,</a:t>
                      </a:r>
                      <a:r>
                        <a:rPr lang="en-US" sz="2000" b="1" dirty="0">
                          <a:latin typeface="Times New Roman"/>
                          <a:ea typeface="Times New Roman"/>
                          <a:cs typeface="Times New Roman"/>
                          <a:sym typeface="Symbol"/>
                        </a:rPr>
                        <a:t></a:t>
                      </a:r>
                      <a:r>
                        <a:rPr lang="en-US" sz="2000" b="1" dirty="0">
                          <a:latin typeface="Times New Roman"/>
                          <a:ea typeface="Times New Roman"/>
                          <a:cs typeface="Times New Roman"/>
                        </a:rPr>
                        <a:t>,</a:t>
                      </a:r>
                      <a:r>
                        <a:rPr lang="en-US" sz="2000" b="1" dirty="0">
                          <a:latin typeface="Times New Roman"/>
                          <a:ea typeface="Times New Roman"/>
                          <a:cs typeface="Times New Roman"/>
                          <a:sym typeface="Symbol"/>
                        </a:rPr>
                        <a:t></a:t>
                      </a:r>
                      <a:r>
                        <a:rPr lang="en-US" sz="2000" b="1" dirty="0">
                          <a:latin typeface="Times New Roman"/>
                          <a:ea typeface="Times New Roman"/>
                          <a:cs typeface="Times New Roman"/>
                        </a:rPr>
                        <a:t>)</a:t>
                      </a:r>
                    </a:p>
                    <a:p>
                      <a:pPr marL="0" marR="0">
                        <a:spcBef>
                          <a:spcPts val="0"/>
                        </a:spcBef>
                        <a:spcAft>
                          <a:spcPts val="0"/>
                        </a:spcAft>
                      </a:pPr>
                      <a:r>
                        <a:rPr lang="en-US" sz="2000" dirty="0">
                          <a:latin typeface="Times New Roman"/>
                          <a:ea typeface="Times New Roman"/>
                          <a:cs typeface="Times New Roman"/>
                        </a:rPr>
                        <a:t>while Q isn’t empty</a:t>
                      </a:r>
                    </a:p>
                    <a:p>
                      <a:pPr marL="160020" marR="0">
                        <a:spcBef>
                          <a:spcPts val="0"/>
                        </a:spcBef>
                        <a:spcAft>
                          <a:spcPts val="0"/>
                        </a:spcAft>
                      </a:pPr>
                      <a:r>
                        <a:rPr lang="en-US" sz="2000" dirty="0">
                          <a:latin typeface="Times New Roman"/>
                          <a:ea typeface="Times New Roman"/>
                          <a:cs typeface="Times New Roman"/>
                        </a:rPr>
                        <a:t>get </a:t>
                      </a:r>
                      <a:r>
                        <a:rPr lang="en-US" sz="2000" dirty="0" err="1">
                          <a:latin typeface="Times New Roman"/>
                          <a:ea typeface="Times New Roman"/>
                          <a:cs typeface="Times New Roman"/>
                        </a:rPr>
                        <a:t>i</a:t>
                      </a:r>
                      <a:r>
                        <a:rPr lang="en-US" sz="2000" dirty="0">
                          <a:latin typeface="Times New Roman"/>
                          <a:ea typeface="Times New Roman"/>
                          <a:cs typeface="Times New Roman"/>
                        </a:rPr>
                        <a:t> from Q</a:t>
                      </a:r>
                    </a:p>
                    <a:p>
                      <a:pPr marL="160020" marR="0">
                        <a:spcBef>
                          <a:spcPts val="0"/>
                        </a:spcBef>
                        <a:spcAft>
                          <a:spcPts val="0"/>
                        </a:spcAft>
                      </a:pPr>
                      <a:r>
                        <a:rPr lang="en-US" sz="2000" u="sng" dirty="0">
                          <a:latin typeface="Times New Roman"/>
                          <a:ea typeface="Times New Roman"/>
                          <a:cs typeface="Times New Roman"/>
                          <a:sym typeface="Symbol"/>
                        </a:rPr>
                        <a:t></a:t>
                      </a:r>
                      <a:r>
                        <a:rPr lang="en-US" sz="2000" i="1" baseline="-25000" dirty="0" err="1">
                          <a:latin typeface="Times New Roman"/>
                          <a:ea typeface="Times New Roman"/>
                          <a:cs typeface="Times New Roman"/>
                        </a:rPr>
                        <a:t>i</a:t>
                      </a:r>
                      <a:r>
                        <a:rPr lang="en-US" sz="2000" i="1" dirty="0">
                          <a:latin typeface="Times New Roman"/>
                          <a:ea typeface="Times New Roman"/>
                          <a:cs typeface="Times New Roman"/>
                        </a:rPr>
                        <a:t> </a:t>
                      </a:r>
                      <a:r>
                        <a:rPr lang="en-US" sz="2000" dirty="0">
                          <a:latin typeface="Times New Roman"/>
                          <a:ea typeface="Times New Roman"/>
                          <a:cs typeface="Times New Roman"/>
                        </a:rPr>
                        <a:t>= FA(</a:t>
                      </a:r>
                      <a:r>
                        <a:rPr lang="en-US" sz="2000" u="sng" dirty="0">
                          <a:latin typeface="Times New Roman"/>
                          <a:ea typeface="Times New Roman"/>
                          <a:cs typeface="Times New Roman"/>
                          <a:sym typeface="Symbol"/>
                        </a:rPr>
                        <a:t></a:t>
                      </a:r>
                      <a:r>
                        <a:rPr lang="en-US" sz="2000" baseline="-25000" dirty="0" err="1">
                          <a:latin typeface="Times New Roman"/>
                          <a:ea typeface="Times New Roman"/>
                          <a:cs typeface="Times New Roman"/>
                        </a:rPr>
                        <a:t>i</a:t>
                      </a:r>
                      <a:r>
                        <a:rPr lang="en-US" sz="2000" dirty="0">
                          <a:latin typeface="Times New Roman"/>
                          <a:ea typeface="Times New Roman"/>
                          <a:cs typeface="Times New Roman"/>
                        </a:rPr>
                        <a:t>, </a:t>
                      </a:r>
                      <a:r>
                        <a:rPr lang="en-US" sz="2000" u="sng" dirty="0" err="1">
                          <a:latin typeface="Times New Roman"/>
                          <a:ea typeface="Times New Roman"/>
                          <a:cs typeface="Times New Roman"/>
                        </a:rPr>
                        <a:t>P</a:t>
                      </a:r>
                      <a:r>
                        <a:rPr lang="en-US" sz="2000" baseline="-25000" dirty="0" err="1">
                          <a:latin typeface="Times New Roman"/>
                          <a:ea typeface="Times New Roman"/>
                          <a:cs typeface="Times New Roman"/>
                        </a:rPr>
                        <a:t>ki</a:t>
                      </a:r>
                      <a:r>
                        <a:rPr lang="en-US" sz="2000" dirty="0">
                          <a:latin typeface="Times New Roman"/>
                          <a:ea typeface="Times New Roman"/>
                          <a:cs typeface="Times New Roman"/>
                        </a:rPr>
                        <a:t>, </a:t>
                      </a:r>
                      <a:r>
                        <a:rPr lang="en-US" sz="2000" u="sng" dirty="0">
                          <a:latin typeface="Times New Roman"/>
                          <a:ea typeface="Times New Roman"/>
                          <a:cs typeface="Times New Roman"/>
                          <a:sym typeface="Symbol"/>
                        </a:rPr>
                        <a:t></a:t>
                      </a:r>
                      <a:r>
                        <a:rPr lang="en-US" sz="2000" i="1" baseline="-25000" dirty="0">
                          <a:latin typeface="Times New Roman"/>
                          <a:ea typeface="Times New Roman"/>
                          <a:cs typeface="Times New Roman"/>
                        </a:rPr>
                        <a:t>k</a:t>
                      </a:r>
                      <a:r>
                        <a:rPr lang="en-US" sz="2000" dirty="0">
                          <a:latin typeface="Times New Roman"/>
                          <a:ea typeface="Times New Roman"/>
                          <a:cs typeface="Times New Roman"/>
                        </a:rPr>
                        <a:t>, </a:t>
                      </a:r>
                      <a:r>
                        <a:rPr lang="en-US" sz="2000" u="sng" dirty="0">
                          <a:latin typeface="Times New Roman"/>
                          <a:ea typeface="Times New Roman"/>
                          <a:cs typeface="Times New Roman"/>
                          <a:sym typeface="Symbol"/>
                        </a:rPr>
                        <a:t></a:t>
                      </a:r>
                      <a:r>
                        <a:rPr lang="en-US" sz="2000" baseline="-25000" dirty="0">
                          <a:latin typeface="Times New Roman"/>
                          <a:ea typeface="Times New Roman"/>
                          <a:cs typeface="Times New Roman"/>
                        </a:rPr>
                        <a:t>k</a:t>
                      </a:r>
                      <a:r>
                        <a:rPr lang="en-US" sz="2000" dirty="0">
                          <a:latin typeface="Times New Roman"/>
                          <a:ea typeface="Times New Roman"/>
                          <a:cs typeface="Times New Roman"/>
                        </a:rPr>
                        <a:t>)</a:t>
                      </a:r>
                    </a:p>
                    <a:p>
                      <a:pPr marL="160020" marR="0">
                        <a:spcBef>
                          <a:spcPts val="0"/>
                        </a:spcBef>
                        <a:spcAft>
                          <a:spcPts val="0"/>
                        </a:spcAft>
                      </a:pPr>
                      <a:r>
                        <a:rPr lang="en-US" sz="2000" dirty="0">
                          <a:latin typeface="Times New Roman"/>
                          <a:ea typeface="Times New Roman"/>
                          <a:cs typeface="Times New Roman"/>
                        </a:rPr>
                        <a:t>for each </a:t>
                      </a:r>
                      <a:r>
                        <a:rPr lang="en-US" sz="2000" dirty="0" err="1">
                          <a:latin typeface="Times New Roman"/>
                          <a:ea typeface="Times New Roman"/>
                          <a:cs typeface="Times New Roman"/>
                        </a:rPr>
                        <a:t>downslope</a:t>
                      </a:r>
                      <a:r>
                        <a:rPr lang="en-US" sz="2000" dirty="0">
                          <a:latin typeface="Times New Roman"/>
                          <a:ea typeface="Times New Roman"/>
                          <a:cs typeface="Times New Roman"/>
                        </a:rPr>
                        <a:t> neighbor n of </a:t>
                      </a:r>
                      <a:r>
                        <a:rPr lang="en-US" sz="2000" dirty="0" err="1">
                          <a:latin typeface="Times New Roman"/>
                          <a:ea typeface="Times New Roman"/>
                          <a:cs typeface="Times New Roman"/>
                        </a:rPr>
                        <a:t>i</a:t>
                      </a:r>
                      <a:endParaRPr lang="en-US" sz="2000" dirty="0">
                        <a:latin typeface="Times New Roman"/>
                        <a:ea typeface="Times New Roman"/>
                        <a:cs typeface="Times New Roman"/>
                      </a:endParaRPr>
                    </a:p>
                    <a:p>
                      <a:pPr marL="331470" marR="0">
                        <a:spcBef>
                          <a:spcPts val="0"/>
                        </a:spcBef>
                        <a:spcAft>
                          <a:spcPts val="0"/>
                        </a:spcAft>
                      </a:pPr>
                      <a:r>
                        <a:rPr lang="en-US" sz="2000" dirty="0">
                          <a:latin typeface="Times New Roman"/>
                          <a:ea typeface="Times New Roman"/>
                          <a:cs typeface="Times New Roman"/>
                        </a:rPr>
                        <a:t>if P</a:t>
                      </a:r>
                      <a:r>
                        <a:rPr lang="en-US" sz="2000" baseline="-25000" dirty="0">
                          <a:latin typeface="Times New Roman"/>
                          <a:ea typeface="Times New Roman"/>
                          <a:cs typeface="Times New Roman"/>
                        </a:rPr>
                        <a:t>in</a:t>
                      </a:r>
                      <a:r>
                        <a:rPr lang="en-US" sz="2000" dirty="0">
                          <a:latin typeface="Times New Roman"/>
                          <a:ea typeface="Times New Roman"/>
                          <a:cs typeface="Times New Roman"/>
                        </a:rPr>
                        <a:t>&gt;0</a:t>
                      </a:r>
                    </a:p>
                    <a:p>
                      <a:pPr marL="445770" marR="0">
                        <a:spcBef>
                          <a:spcPts val="0"/>
                        </a:spcBef>
                        <a:spcAft>
                          <a:spcPts val="0"/>
                        </a:spcAft>
                      </a:pPr>
                      <a:r>
                        <a:rPr lang="en-US" sz="2000" dirty="0">
                          <a:latin typeface="Times New Roman"/>
                          <a:ea typeface="Times New Roman"/>
                          <a:cs typeface="Times New Roman"/>
                        </a:rPr>
                        <a:t>D(n)=D(n)-1</a:t>
                      </a:r>
                    </a:p>
                    <a:p>
                      <a:pPr marL="445770" marR="0">
                        <a:spcBef>
                          <a:spcPts val="0"/>
                        </a:spcBef>
                        <a:spcAft>
                          <a:spcPts val="0"/>
                        </a:spcAft>
                      </a:pPr>
                      <a:r>
                        <a:rPr lang="en-US" sz="2000" dirty="0">
                          <a:latin typeface="Times New Roman"/>
                          <a:ea typeface="Times New Roman"/>
                          <a:cs typeface="Times New Roman"/>
                        </a:rPr>
                        <a:t>if D(n)=0</a:t>
                      </a:r>
                    </a:p>
                    <a:p>
                      <a:pPr marL="560070" marR="0">
                        <a:spcBef>
                          <a:spcPts val="0"/>
                        </a:spcBef>
                        <a:spcAft>
                          <a:spcPts val="0"/>
                        </a:spcAft>
                      </a:pPr>
                      <a:r>
                        <a:rPr lang="en-US" sz="2000" dirty="0">
                          <a:latin typeface="Times New Roman"/>
                          <a:ea typeface="Times New Roman"/>
                          <a:cs typeface="Times New Roman"/>
                        </a:rPr>
                        <a:t>add n to Q</a:t>
                      </a:r>
                    </a:p>
                    <a:p>
                      <a:pPr marL="160020" marR="0">
                        <a:spcBef>
                          <a:spcPts val="0"/>
                        </a:spcBef>
                        <a:spcAft>
                          <a:spcPts val="0"/>
                        </a:spcAft>
                      </a:pPr>
                      <a:r>
                        <a:rPr lang="en-US" sz="2000" dirty="0">
                          <a:latin typeface="Times New Roman"/>
                          <a:ea typeface="Times New Roman"/>
                          <a:cs typeface="Times New Roman"/>
                        </a:rPr>
                        <a:t>next n</a:t>
                      </a:r>
                    </a:p>
                    <a:p>
                      <a:pPr marL="0" marR="0">
                        <a:spcBef>
                          <a:spcPts val="0"/>
                        </a:spcBef>
                        <a:spcAft>
                          <a:spcPts val="0"/>
                        </a:spcAft>
                      </a:pPr>
                      <a:r>
                        <a:rPr lang="en-US" sz="2000" dirty="0">
                          <a:latin typeface="Times New Roman"/>
                          <a:ea typeface="Times New Roman"/>
                          <a:cs typeface="Times New Roman"/>
                        </a:rPr>
                        <a:t>end while</a:t>
                      </a:r>
                    </a:p>
                    <a:p>
                      <a:pPr marL="0" marR="0">
                        <a:spcBef>
                          <a:spcPts val="0"/>
                        </a:spcBef>
                        <a:spcAft>
                          <a:spcPts val="0"/>
                        </a:spcAft>
                      </a:pPr>
                      <a:r>
                        <a:rPr lang="en-US" sz="2000" dirty="0">
                          <a:latin typeface="Times New Roman"/>
                          <a:ea typeface="Times New Roman"/>
                          <a:cs typeface="Times New Roman"/>
                        </a:rPr>
                        <a:t>swap process buffers and repeat</a:t>
                      </a:r>
                    </a:p>
                  </a:txBody>
                  <a:tcPr marL="93259" marR="932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15734" name="Rectangle 9"/>
          <p:cNvSpPr>
            <a:spLocks noChangeArrowheads="1"/>
          </p:cNvSpPr>
          <p:nvPr/>
        </p:nvSpPr>
        <p:spPr bwMode="auto">
          <a:xfrm>
            <a:off x="309563" y="977895"/>
            <a:ext cx="3357562" cy="523220"/>
          </a:xfrm>
          <a:prstGeom prst="rect">
            <a:avLst/>
          </a:prstGeom>
          <a:noFill/>
          <a:ln w="9525">
            <a:noFill/>
            <a:miter lim="800000"/>
            <a:headEnd/>
            <a:tailEnd/>
          </a:ln>
        </p:spPr>
        <p:txBody>
          <a:bodyPr>
            <a:spAutoFit/>
          </a:bodyPr>
          <a:lstStyle/>
          <a:p>
            <a:pPr algn="l">
              <a:defRPr/>
            </a:pPr>
            <a:r>
              <a:rPr lang="en-US" sz="2800" b="1" dirty="0">
                <a:solidFill>
                  <a:prstClr val="black"/>
                </a:solidFill>
                <a:latin typeface="Calibri"/>
              </a:rPr>
              <a:t>1. Dependency grid</a:t>
            </a:r>
          </a:p>
        </p:txBody>
      </p:sp>
      <p:sp>
        <p:nvSpPr>
          <p:cNvPr id="115735" name="Rectangle 10"/>
          <p:cNvSpPr>
            <a:spLocks noChangeArrowheads="1"/>
          </p:cNvSpPr>
          <p:nvPr/>
        </p:nvSpPr>
        <p:spPr bwMode="auto">
          <a:xfrm>
            <a:off x="4571999" y="977895"/>
            <a:ext cx="4157663" cy="523220"/>
          </a:xfrm>
          <a:prstGeom prst="rect">
            <a:avLst/>
          </a:prstGeom>
          <a:noFill/>
          <a:ln w="9525">
            <a:noFill/>
            <a:miter lim="800000"/>
            <a:headEnd/>
            <a:tailEnd/>
          </a:ln>
        </p:spPr>
        <p:txBody>
          <a:bodyPr wrap="square">
            <a:spAutoFit/>
          </a:bodyPr>
          <a:lstStyle/>
          <a:p>
            <a:pPr algn="l">
              <a:defRPr/>
            </a:pPr>
            <a:r>
              <a:rPr lang="en-US" sz="2800" b="1" dirty="0">
                <a:solidFill>
                  <a:prstClr val="black"/>
                </a:solidFill>
                <a:latin typeface="Calibri"/>
              </a:rPr>
              <a:t>2. Flow algebra function</a:t>
            </a:r>
          </a:p>
        </p:txBody>
      </p:sp>
      <p:grpSp>
        <p:nvGrpSpPr>
          <p:cNvPr id="409" name="Group 84"/>
          <p:cNvGrpSpPr>
            <a:grpSpLocks/>
          </p:cNvGrpSpPr>
          <p:nvPr/>
        </p:nvGrpSpPr>
        <p:grpSpPr bwMode="auto">
          <a:xfrm>
            <a:off x="409579" y="5072061"/>
            <a:ext cx="3358730" cy="1403350"/>
            <a:chOff x="457200" y="1022350"/>
            <a:chExt cx="2917910" cy="1219200"/>
          </a:xfrm>
        </p:grpSpPr>
        <p:grpSp>
          <p:nvGrpSpPr>
            <p:cNvPr id="410" name="Group 10"/>
            <p:cNvGrpSpPr>
              <a:grpSpLocks/>
            </p:cNvGrpSpPr>
            <p:nvPr/>
          </p:nvGrpSpPr>
          <p:grpSpPr bwMode="auto">
            <a:xfrm>
              <a:off x="457200" y="1022350"/>
              <a:ext cx="1578449" cy="1219200"/>
              <a:chOff x="432" y="1056"/>
              <a:chExt cx="1262" cy="1008"/>
            </a:xfrm>
          </p:grpSpPr>
          <p:pic>
            <p:nvPicPr>
              <p:cNvPr id="429" name="Picture 4"/>
              <p:cNvPicPr>
                <a:picLocks noChangeAspect="1" noChangeArrowheads="1"/>
              </p:cNvPicPr>
              <p:nvPr/>
            </p:nvPicPr>
            <p:blipFill>
              <a:blip r:embed="rId2" cstate="print"/>
              <a:srcRect/>
              <a:stretch>
                <a:fillRect/>
              </a:stretch>
            </p:blipFill>
            <p:spPr bwMode="auto">
              <a:xfrm>
                <a:off x="432" y="1056"/>
                <a:ext cx="1008" cy="1008"/>
              </a:xfrm>
              <a:prstGeom prst="rect">
                <a:avLst/>
              </a:prstGeom>
              <a:noFill/>
              <a:ln w="9525">
                <a:noFill/>
                <a:miter lim="800000"/>
                <a:headEnd/>
                <a:tailEnd/>
              </a:ln>
            </p:spPr>
          </p:pic>
          <p:sp>
            <p:nvSpPr>
              <p:cNvPr id="432" name="Freeform 7"/>
              <p:cNvSpPr>
                <a:spLocks/>
              </p:cNvSpPr>
              <p:nvPr/>
            </p:nvSpPr>
            <p:spPr bwMode="auto">
              <a:xfrm>
                <a:off x="435" y="1737"/>
                <a:ext cx="1002" cy="1"/>
              </a:xfrm>
              <a:custGeom>
                <a:avLst/>
                <a:gdLst>
                  <a:gd name="T0" fmla="*/ 0 w 1002"/>
                  <a:gd name="T1" fmla="*/ 0 h 1"/>
                  <a:gd name="T2" fmla="*/ 1002 w 1002"/>
                  <a:gd name="T3" fmla="*/ 0 h 1"/>
                  <a:gd name="T4" fmla="*/ 0 60000 65536"/>
                  <a:gd name="T5" fmla="*/ 0 60000 65536"/>
                  <a:gd name="T6" fmla="*/ 0 w 1002"/>
                  <a:gd name="T7" fmla="*/ 0 h 1"/>
                  <a:gd name="T8" fmla="*/ 1002 w 1002"/>
                  <a:gd name="T9" fmla="*/ 1 h 1"/>
                </a:gdLst>
                <a:ahLst/>
                <a:cxnLst>
                  <a:cxn ang="T4">
                    <a:pos x="T0" y="T1"/>
                  </a:cxn>
                  <a:cxn ang="T5">
                    <a:pos x="T2" y="T3"/>
                  </a:cxn>
                </a:cxnLst>
                <a:rect l="T6" t="T7" r="T8" b="T9"/>
                <a:pathLst>
                  <a:path w="1002" h="1">
                    <a:moveTo>
                      <a:pt x="0" y="0"/>
                    </a:moveTo>
                    <a:lnTo>
                      <a:pt x="1002" y="0"/>
                    </a:lnTo>
                  </a:path>
                </a:pathLst>
              </a:custGeom>
              <a:noFill/>
              <a:ln w="22225">
                <a:solidFill>
                  <a:srgbClr val="0000FF"/>
                </a:solidFill>
                <a:prstDash val="dash"/>
                <a:round/>
                <a:headEnd/>
                <a:tailEnd/>
              </a:ln>
            </p:spPr>
            <p:txBody>
              <a:bodyPr/>
              <a:lstStyle/>
              <a:p>
                <a:pPr algn="ctr" eaLnBrk="0" hangingPunct="0">
                  <a:defRPr/>
                </a:pPr>
                <a:endParaRPr kumimoji="1" lang="en-US" sz="2000" kern="0" smtClean="0">
                  <a:solidFill>
                    <a:srgbClr val="EEECE1"/>
                  </a:solidFill>
                  <a:latin typeface="Times New Roman" pitchFamily="18" charset="0"/>
                </a:endParaRPr>
              </a:p>
            </p:txBody>
          </p:sp>
          <p:sp>
            <p:nvSpPr>
              <p:cNvPr id="434" name="Freeform 8"/>
              <p:cNvSpPr>
                <a:spLocks/>
              </p:cNvSpPr>
              <p:nvPr/>
            </p:nvSpPr>
            <p:spPr bwMode="auto">
              <a:xfrm>
                <a:off x="432" y="1401"/>
                <a:ext cx="1002" cy="1"/>
              </a:xfrm>
              <a:custGeom>
                <a:avLst/>
                <a:gdLst>
                  <a:gd name="T0" fmla="*/ 0 w 1002"/>
                  <a:gd name="T1" fmla="*/ 0 h 1"/>
                  <a:gd name="T2" fmla="*/ 1002 w 1002"/>
                  <a:gd name="T3" fmla="*/ 0 h 1"/>
                  <a:gd name="T4" fmla="*/ 0 60000 65536"/>
                  <a:gd name="T5" fmla="*/ 0 60000 65536"/>
                  <a:gd name="T6" fmla="*/ 0 w 1002"/>
                  <a:gd name="T7" fmla="*/ 0 h 1"/>
                  <a:gd name="T8" fmla="*/ 1002 w 1002"/>
                  <a:gd name="T9" fmla="*/ 1 h 1"/>
                </a:gdLst>
                <a:ahLst/>
                <a:cxnLst>
                  <a:cxn ang="T4">
                    <a:pos x="T0" y="T1"/>
                  </a:cxn>
                  <a:cxn ang="T5">
                    <a:pos x="T2" y="T3"/>
                  </a:cxn>
                </a:cxnLst>
                <a:rect l="T6" t="T7" r="T8" b="T9"/>
                <a:pathLst>
                  <a:path w="1002" h="1">
                    <a:moveTo>
                      <a:pt x="0" y="0"/>
                    </a:moveTo>
                    <a:lnTo>
                      <a:pt x="1002" y="0"/>
                    </a:lnTo>
                  </a:path>
                </a:pathLst>
              </a:custGeom>
              <a:noFill/>
              <a:ln w="22225">
                <a:solidFill>
                  <a:srgbClr val="0000FF"/>
                </a:solidFill>
                <a:prstDash val="dash"/>
                <a:round/>
                <a:headEnd/>
                <a:tailEnd/>
              </a:ln>
            </p:spPr>
            <p:txBody>
              <a:bodyPr/>
              <a:lstStyle/>
              <a:p>
                <a:pPr algn="ctr" eaLnBrk="0" hangingPunct="0">
                  <a:defRPr/>
                </a:pPr>
                <a:endParaRPr kumimoji="1" lang="en-US" sz="2000" kern="0" smtClean="0">
                  <a:solidFill>
                    <a:srgbClr val="EEECE1"/>
                  </a:solidFill>
                  <a:latin typeface="Times New Roman" pitchFamily="18" charset="0"/>
                </a:endParaRPr>
              </a:p>
            </p:txBody>
          </p:sp>
          <p:sp>
            <p:nvSpPr>
              <p:cNvPr id="435" name="Line 9"/>
              <p:cNvSpPr>
                <a:spLocks noChangeShapeType="1"/>
              </p:cNvSpPr>
              <p:nvPr/>
            </p:nvSpPr>
            <p:spPr bwMode="auto">
              <a:xfrm>
                <a:off x="1502" y="1401"/>
                <a:ext cx="192" cy="0"/>
              </a:xfrm>
              <a:prstGeom prst="line">
                <a:avLst/>
              </a:prstGeom>
              <a:noFill/>
              <a:ln w="9525">
                <a:solidFill>
                  <a:sysClr val="windowText" lastClr="000000"/>
                </a:solidFill>
                <a:round/>
                <a:headEnd/>
                <a:tailEnd type="triangle" w="med" len="med"/>
              </a:ln>
            </p:spPr>
            <p:txBody>
              <a:bodyPr/>
              <a:lstStyle/>
              <a:p>
                <a:pPr algn="ctr" eaLnBrk="0" hangingPunct="0">
                  <a:defRPr/>
                </a:pPr>
                <a:endParaRPr kumimoji="1" lang="en-US" sz="2000" kern="0" smtClean="0">
                  <a:solidFill>
                    <a:srgbClr val="EEECE1"/>
                  </a:solidFill>
                  <a:latin typeface="Times New Roman" pitchFamily="18" charset="0"/>
                </a:endParaRPr>
              </a:p>
            </p:txBody>
          </p:sp>
        </p:grpSp>
        <p:grpSp>
          <p:nvGrpSpPr>
            <p:cNvPr id="411" name="Group 25"/>
            <p:cNvGrpSpPr>
              <a:grpSpLocks/>
            </p:cNvGrpSpPr>
            <p:nvPr/>
          </p:nvGrpSpPr>
          <p:grpSpPr bwMode="auto">
            <a:xfrm>
              <a:off x="2114343" y="1022350"/>
              <a:ext cx="1260767" cy="1219200"/>
              <a:chOff x="112" y="1056"/>
              <a:chExt cx="1008" cy="1008"/>
            </a:xfrm>
          </p:grpSpPr>
          <p:pic>
            <p:nvPicPr>
              <p:cNvPr id="418" name="Picture 26"/>
              <p:cNvPicPr>
                <a:picLocks noChangeAspect="1" noChangeArrowheads="1"/>
              </p:cNvPicPr>
              <p:nvPr/>
            </p:nvPicPr>
            <p:blipFill>
              <a:blip r:embed="rId2" cstate="print"/>
              <a:srcRect/>
              <a:stretch>
                <a:fillRect/>
              </a:stretch>
            </p:blipFill>
            <p:spPr bwMode="auto">
              <a:xfrm>
                <a:off x="112" y="1056"/>
                <a:ext cx="1008" cy="1008"/>
              </a:xfrm>
              <a:prstGeom prst="rect">
                <a:avLst/>
              </a:prstGeom>
              <a:noFill/>
              <a:ln w="9525">
                <a:noFill/>
                <a:miter lim="800000"/>
                <a:headEnd/>
                <a:tailEnd/>
              </a:ln>
            </p:spPr>
          </p:pic>
          <p:sp>
            <p:nvSpPr>
              <p:cNvPr id="419" name="Freeform 29"/>
              <p:cNvSpPr>
                <a:spLocks/>
              </p:cNvSpPr>
              <p:nvPr/>
            </p:nvSpPr>
            <p:spPr bwMode="auto">
              <a:xfrm>
                <a:off x="115" y="1737"/>
                <a:ext cx="1002" cy="1"/>
              </a:xfrm>
              <a:custGeom>
                <a:avLst/>
                <a:gdLst>
                  <a:gd name="T0" fmla="*/ 0 w 1002"/>
                  <a:gd name="T1" fmla="*/ 0 h 1"/>
                  <a:gd name="T2" fmla="*/ 1002 w 1002"/>
                  <a:gd name="T3" fmla="*/ 0 h 1"/>
                  <a:gd name="T4" fmla="*/ 0 60000 65536"/>
                  <a:gd name="T5" fmla="*/ 0 60000 65536"/>
                  <a:gd name="T6" fmla="*/ 0 w 1002"/>
                  <a:gd name="T7" fmla="*/ 0 h 1"/>
                  <a:gd name="T8" fmla="*/ 1002 w 1002"/>
                  <a:gd name="T9" fmla="*/ 1 h 1"/>
                </a:gdLst>
                <a:ahLst/>
                <a:cxnLst>
                  <a:cxn ang="T4">
                    <a:pos x="T0" y="T1"/>
                  </a:cxn>
                  <a:cxn ang="T5">
                    <a:pos x="T2" y="T3"/>
                  </a:cxn>
                </a:cxnLst>
                <a:rect l="T6" t="T7" r="T8" b="T9"/>
                <a:pathLst>
                  <a:path w="1002" h="1">
                    <a:moveTo>
                      <a:pt x="0" y="0"/>
                    </a:moveTo>
                    <a:lnTo>
                      <a:pt x="1002" y="0"/>
                    </a:lnTo>
                  </a:path>
                </a:pathLst>
              </a:custGeom>
              <a:noFill/>
              <a:ln w="22225">
                <a:solidFill>
                  <a:srgbClr val="0000FF"/>
                </a:solidFill>
                <a:prstDash val="dash"/>
                <a:round/>
                <a:headEnd/>
                <a:tailEnd/>
              </a:ln>
            </p:spPr>
            <p:txBody>
              <a:bodyPr/>
              <a:lstStyle/>
              <a:p>
                <a:pPr algn="ctr" eaLnBrk="0" hangingPunct="0">
                  <a:defRPr/>
                </a:pPr>
                <a:endParaRPr kumimoji="1" lang="en-US" sz="2000" kern="0" smtClean="0">
                  <a:solidFill>
                    <a:srgbClr val="EEECE1"/>
                  </a:solidFill>
                  <a:latin typeface="Times New Roman" pitchFamily="18" charset="0"/>
                </a:endParaRPr>
              </a:p>
            </p:txBody>
          </p:sp>
          <p:sp>
            <p:nvSpPr>
              <p:cNvPr id="420" name="Freeform 30"/>
              <p:cNvSpPr>
                <a:spLocks/>
              </p:cNvSpPr>
              <p:nvPr/>
            </p:nvSpPr>
            <p:spPr bwMode="auto">
              <a:xfrm>
                <a:off x="112" y="1401"/>
                <a:ext cx="1002" cy="1"/>
              </a:xfrm>
              <a:custGeom>
                <a:avLst/>
                <a:gdLst>
                  <a:gd name="T0" fmla="*/ 0 w 1002"/>
                  <a:gd name="T1" fmla="*/ 0 h 1"/>
                  <a:gd name="T2" fmla="*/ 1002 w 1002"/>
                  <a:gd name="T3" fmla="*/ 0 h 1"/>
                  <a:gd name="T4" fmla="*/ 0 60000 65536"/>
                  <a:gd name="T5" fmla="*/ 0 60000 65536"/>
                  <a:gd name="T6" fmla="*/ 0 w 1002"/>
                  <a:gd name="T7" fmla="*/ 0 h 1"/>
                  <a:gd name="T8" fmla="*/ 1002 w 1002"/>
                  <a:gd name="T9" fmla="*/ 1 h 1"/>
                </a:gdLst>
                <a:ahLst/>
                <a:cxnLst>
                  <a:cxn ang="T4">
                    <a:pos x="T0" y="T1"/>
                  </a:cxn>
                  <a:cxn ang="T5">
                    <a:pos x="T2" y="T3"/>
                  </a:cxn>
                </a:cxnLst>
                <a:rect l="T6" t="T7" r="T8" b="T9"/>
                <a:pathLst>
                  <a:path w="1002" h="1">
                    <a:moveTo>
                      <a:pt x="0" y="0"/>
                    </a:moveTo>
                    <a:lnTo>
                      <a:pt x="1002" y="0"/>
                    </a:lnTo>
                  </a:path>
                </a:pathLst>
              </a:custGeom>
              <a:noFill/>
              <a:ln w="22225">
                <a:solidFill>
                  <a:srgbClr val="0000FF"/>
                </a:solidFill>
                <a:prstDash val="dash"/>
                <a:round/>
                <a:headEnd/>
                <a:tailEnd/>
              </a:ln>
            </p:spPr>
            <p:txBody>
              <a:bodyPr/>
              <a:lstStyle/>
              <a:p>
                <a:pPr algn="ctr" eaLnBrk="0" hangingPunct="0">
                  <a:defRPr/>
                </a:pPr>
                <a:endParaRPr kumimoji="1" lang="en-US" sz="2000" kern="0" smtClean="0">
                  <a:solidFill>
                    <a:srgbClr val="EEECE1"/>
                  </a:solidFill>
                  <a:latin typeface="Times New Roman" pitchFamily="18" charset="0"/>
                </a:endParaRPr>
              </a:p>
            </p:txBody>
          </p:sp>
        </p:grpSp>
      </p:grpSp>
      <p:sp>
        <p:nvSpPr>
          <p:cNvPr id="436" name="Line 9"/>
          <p:cNvSpPr>
            <a:spLocks noChangeShapeType="1"/>
          </p:cNvSpPr>
          <p:nvPr/>
        </p:nvSpPr>
        <p:spPr bwMode="auto">
          <a:xfrm>
            <a:off x="1950066" y="6020158"/>
            <a:ext cx="276424" cy="0"/>
          </a:xfrm>
          <a:prstGeom prst="line">
            <a:avLst/>
          </a:prstGeom>
          <a:noFill/>
          <a:ln w="9525">
            <a:solidFill>
              <a:sysClr val="windowText" lastClr="000000"/>
            </a:solidFill>
            <a:round/>
            <a:headEnd type="triangle" w="med" len="med"/>
            <a:tailEnd type="none" w="med" len="med"/>
          </a:ln>
        </p:spPr>
        <p:txBody>
          <a:bodyPr/>
          <a:lstStyle/>
          <a:p>
            <a:pPr algn="ctr" eaLnBrk="0" hangingPunct="0">
              <a:defRPr/>
            </a:pPr>
            <a:endParaRPr kumimoji="1" lang="en-US" sz="2000" kern="0" smtClean="0">
              <a:solidFill>
                <a:srgbClr val="EEECE1"/>
              </a:solidFill>
              <a:latin typeface="Times New Roman" pitchFamily="18" charset="0"/>
            </a:endParaRPr>
          </a:p>
        </p:txBody>
      </p:sp>
    </p:spTree>
    <p:extLst>
      <p:ext uri="{BB962C8B-B14F-4D97-AF65-F5344CB8AC3E}">
        <p14:creationId xmlns:p14="http://schemas.microsoft.com/office/powerpoint/2010/main" val="33406055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1600"/>
            <a:ext cx="8229600" cy="1316038"/>
          </a:xfrm>
        </p:spPr>
        <p:txBody>
          <a:bodyPr>
            <a:normAutofit/>
          </a:bodyPr>
          <a:lstStyle/>
          <a:p>
            <a:r>
              <a:rPr lang="en-US" sz="2800" dirty="0" smtClean="0"/>
              <a:t>Workflow to automatically generate stream network upstream of outlet </a:t>
            </a:r>
            <a:endParaRPr lang="en-US" sz="2800"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46578"/>
            <a:ext cx="9160124" cy="5311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6988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889" y="134138"/>
            <a:ext cx="8952088" cy="721605"/>
          </a:xfrm>
        </p:spPr>
        <p:txBody>
          <a:bodyPr>
            <a:normAutofit fontScale="90000"/>
          </a:bodyPr>
          <a:lstStyle/>
          <a:p>
            <a:r>
              <a:rPr lang="en-US" dirty="0" smtClean="0"/>
              <a:t>Catchments linked to Stream Network</a:t>
            </a:r>
            <a:endParaRPr lang="en-US" dirty="0"/>
          </a:p>
        </p:txBody>
      </p:sp>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55743"/>
            <a:ext cx="9144000" cy="3067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363" name="Picture 3"/>
          <p:cNvPicPr>
            <a:picLocks noChangeAspect="1" noChangeArrowheads="1"/>
          </p:cNvPicPr>
          <p:nvPr/>
        </p:nvPicPr>
        <p:blipFill>
          <a:blip r:embed="rId3" cstate="print"/>
          <a:srcRect/>
          <a:stretch>
            <a:fillRect/>
          </a:stretch>
        </p:blipFill>
        <p:spPr bwMode="auto">
          <a:xfrm>
            <a:off x="2063376" y="2124216"/>
            <a:ext cx="5387290" cy="4747589"/>
          </a:xfrm>
          <a:prstGeom prst="rect">
            <a:avLst/>
          </a:prstGeom>
          <a:noFill/>
          <a:ln w="9525" cap="flat" cmpd="sng">
            <a:solidFill>
              <a:srgbClr val="000000"/>
            </a:solidFill>
            <a:prstDash val="solid"/>
            <a:miter lim="800000"/>
            <a:headEnd/>
            <a:tailEnd/>
          </a:ln>
        </p:spPr>
      </p:pic>
    </p:spTree>
    <p:extLst>
      <p:ext uri="{BB962C8B-B14F-4D97-AF65-F5344CB8AC3E}">
        <p14:creationId xmlns:p14="http://schemas.microsoft.com/office/powerpoint/2010/main" val="5208460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74" y="1"/>
            <a:ext cx="8972999" cy="694430"/>
          </a:xfrm>
        </p:spPr>
        <p:txBody>
          <a:bodyPr>
            <a:normAutofit/>
          </a:bodyPr>
          <a:lstStyle/>
          <a:p>
            <a:r>
              <a:rPr lang="en-US" sz="3200" dirty="0" smtClean="0">
                <a:solidFill>
                  <a:srgbClr val="FF0000"/>
                </a:solidFill>
                <a:latin typeface="+mn-lt"/>
                <a:ea typeface="+mn-ea"/>
                <a:cs typeface="+mn-cs"/>
              </a:rPr>
              <a:t>A digital divide</a:t>
            </a:r>
            <a:endParaRPr lang="en-US" sz="3200" dirty="0">
              <a:solidFill>
                <a:srgbClr val="FF0000"/>
              </a:solidFill>
              <a:latin typeface="+mn-lt"/>
              <a:ea typeface="+mn-ea"/>
              <a:cs typeface="+mn-cs"/>
            </a:endParaRPr>
          </a:p>
        </p:txBody>
      </p:sp>
      <p:grpSp>
        <p:nvGrpSpPr>
          <p:cNvPr id="3" name="Group 2"/>
          <p:cNvGrpSpPr/>
          <p:nvPr/>
        </p:nvGrpSpPr>
        <p:grpSpPr>
          <a:xfrm>
            <a:off x="466344" y="609580"/>
            <a:ext cx="8580329" cy="4997561"/>
            <a:chOff x="466344" y="1202716"/>
            <a:chExt cx="8580329" cy="5547446"/>
          </a:xfrm>
        </p:grpSpPr>
        <p:cxnSp>
          <p:nvCxnSpPr>
            <p:cNvPr id="28" name="Straight Connector 27"/>
            <p:cNvCxnSpPr/>
            <p:nvPr/>
          </p:nvCxnSpPr>
          <p:spPr>
            <a:xfrm rot="5400000">
              <a:off x="2286000" y="3810000"/>
              <a:ext cx="4572000" cy="0"/>
            </a:xfrm>
            <a:prstGeom prst="line">
              <a:avLst/>
            </a:prstGeom>
            <a:ln w="63500">
              <a:solidFill>
                <a:srgbClr val="7030A0"/>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950523" y="1214904"/>
              <a:ext cx="1806777" cy="409970"/>
            </a:xfrm>
            <a:prstGeom prst="rect">
              <a:avLst/>
            </a:prstGeom>
            <a:noFill/>
            <a:ln>
              <a:noFill/>
            </a:ln>
          </p:spPr>
          <p:txBody>
            <a:bodyPr wrap="none" rtlCol="0">
              <a:spAutoFit/>
            </a:bodyPr>
            <a:lstStyle/>
            <a:p>
              <a:pPr defTabSz="914400" fontAlgn="auto" hangingPunct="1">
                <a:lnSpc>
                  <a:spcPct val="100000"/>
                </a:lnSpc>
                <a:spcBef>
                  <a:spcPts val="0"/>
                </a:spcBef>
                <a:spcAft>
                  <a:spcPts val="0"/>
                </a:spcAft>
                <a:buClrTx/>
                <a:buSzTx/>
                <a:buFontTx/>
                <a:buNone/>
              </a:pPr>
              <a:r>
                <a:rPr lang="en-US" dirty="0" smtClean="0">
                  <a:solidFill>
                    <a:prstClr val="black"/>
                  </a:solidFill>
                  <a:latin typeface="Calibri"/>
                  <a:ea typeface="+mn-ea"/>
                  <a:cs typeface="+mn-cs"/>
                </a:rPr>
                <a:t>Big Data and HPC</a:t>
              </a:r>
              <a:endParaRPr lang="en-US" dirty="0">
                <a:solidFill>
                  <a:prstClr val="black"/>
                </a:solidFill>
                <a:latin typeface="Calibri"/>
                <a:ea typeface="+mn-ea"/>
                <a:cs typeface="+mn-cs"/>
              </a:endParaRPr>
            </a:p>
          </p:txBody>
        </p:sp>
        <p:sp>
          <p:nvSpPr>
            <p:cNvPr id="30" name="TextBox 29"/>
            <p:cNvSpPr txBox="1"/>
            <p:nvPr/>
          </p:nvSpPr>
          <p:spPr>
            <a:xfrm>
              <a:off x="1149096" y="1202716"/>
              <a:ext cx="2362200" cy="865237"/>
            </a:xfrm>
            <a:prstGeom prst="rect">
              <a:avLst/>
            </a:prstGeom>
            <a:noFill/>
            <a:ln>
              <a:noFill/>
            </a:ln>
          </p:spPr>
          <p:txBody>
            <a:bodyPr wrap="square" rtlCol="0">
              <a:spAutoFit/>
            </a:bodyPr>
            <a:lstStyle/>
            <a:p>
              <a:pPr defTabSz="914400" fontAlgn="auto" hangingPunct="1">
                <a:lnSpc>
                  <a:spcPct val="100000"/>
                </a:lnSpc>
                <a:spcBef>
                  <a:spcPts val="0"/>
                </a:spcBef>
                <a:spcAft>
                  <a:spcPts val="0"/>
                </a:spcAft>
                <a:buClrTx/>
                <a:buSzTx/>
                <a:buFontTx/>
                <a:buNone/>
              </a:pPr>
              <a:r>
                <a:rPr lang="en-US" dirty="0" smtClean="0">
                  <a:solidFill>
                    <a:prstClr val="black"/>
                  </a:solidFill>
                  <a:latin typeface="Calibri"/>
                  <a:ea typeface="+mn-ea"/>
                  <a:cs typeface="+mn-cs"/>
                </a:rPr>
                <a:t>Researchers</a:t>
              </a:r>
            </a:p>
            <a:p>
              <a:pPr marL="285750" indent="-285750" defTabSz="914400" fontAlgn="auto" hangingPunct="1">
                <a:lnSpc>
                  <a:spcPct val="100000"/>
                </a:lnSpc>
                <a:spcBef>
                  <a:spcPts val="0"/>
                </a:spcBef>
                <a:spcAft>
                  <a:spcPts val="0"/>
                </a:spcAft>
                <a:buClrTx/>
                <a:buSzTx/>
                <a:buFont typeface="Arial" pitchFamily="34" charset="0"/>
                <a:buChar char="•"/>
              </a:pPr>
              <a:r>
                <a:rPr lang="en-US" dirty="0" smtClean="0">
                  <a:solidFill>
                    <a:prstClr val="black"/>
                  </a:solidFill>
                  <a:latin typeface="Calibri"/>
                  <a:ea typeface="+mn-ea"/>
                  <a:cs typeface="+mn-cs"/>
                </a:rPr>
                <a:t>Experimentalists</a:t>
              </a:r>
            </a:p>
            <a:p>
              <a:pPr marL="285750" indent="-285750" defTabSz="914400" fontAlgn="auto" hangingPunct="1">
                <a:lnSpc>
                  <a:spcPct val="100000"/>
                </a:lnSpc>
                <a:spcBef>
                  <a:spcPts val="0"/>
                </a:spcBef>
                <a:spcAft>
                  <a:spcPts val="0"/>
                </a:spcAft>
                <a:buClrTx/>
                <a:buSzTx/>
                <a:buFont typeface="Arial" pitchFamily="34" charset="0"/>
                <a:buChar char="•"/>
              </a:pPr>
              <a:r>
                <a:rPr lang="en-US" dirty="0" smtClean="0">
                  <a:solidFill>
                    <a:prstClr val="black"/>
                  </a:solidFill>
                  <a:latin typeface="Calibri"/>
                  <a:ea typeface="+mn-ea"/>
                  <a:cs typeface="+mn-cs"/>
                </a:rPr>
                <a:t>Modelers</a:t>
              </a:r>
              <a:endParaRPr lang="en-US" dirty="0">
                <a:solidFill>
                  <a:prstClr val="black"/>
                </a:solidFill>
                <a:latin typeface="Calibri"/>
                <a:ea typeface="+mn-ea"/>
                <a:cs typeface="+mn-cs"/>
              </a:endParaRPr>
            </a:p>
          </p:txBody>
        </p:sp>
        <p:pic>
          <p:nvPicPr>
            <p:cNvPr id="20" name="Picture 7" descr="p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5671" y="2187581"/>
              <a:ext cx="2738956" cy="182374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4" cstate="print"/>
            <a:srcRect/>
            <a:stretch>
              <a:fillRect/>
            </a:stretch>
          </p:blipFill>
          <p:spPr bwMode="auto">
            <a:xfrm>
              <a:off x="629806" y="4080319"/>
              <a:ext cx="3695278" cy="1612696"/>
            </a:xfrm>
            <a:prstGeom prst="rect">
              <a:avLst/>
            </a:prstGeom>
            <a:noFill/>
            <a:ln w="9525" cap="flat" cmpd="sng">
              <a:noFill/>
              <a:prstDash val="solid"/>
              <a:miter lim="800000"/>
              <a:headEnd/>
              <a:tailEnd/>
            </a:ln>
          </p:spPr>
        </p:pic>
        <p:pic>
          <p:nvPicPr>
            <p:cNvPr id="2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6878" y="1721568"/>
              <a:ext cx="2916936" cy="19377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5" name="Group 64"/>
            <p:cNvGrpSpPr/>
            <p:nvPr/>
          </p:nvGrpSpPr>
          <p:grpSpPr>
            <a:xfrm>
              <a:off x="5119088" y="3729467"/>
              <a:ext cx="3847803" cy="2010201"/>
              <a:chOff x="802341" y="4272210"/>
              <a:chExt cx="5709759" cy="2010201"/>
            </a:xfrm>
          </p:grpSpPr>
          <p:sp>
            <p:nvSpPr>
              <p:cNvPr id="66" name="Arc 65"/>
              <p:cNvSpPr/>
              <p:nvPr/>
            </p:nvSpPr>
            <p:spPr>
              <a:xfrm rot="19258498">
                <a:off x="5301857" y="4329740"/>
                <a:ext cx="1210243" cy="1222359"/>
              </a:xfrm>
              <a:prstGeom prst="arc">
                <a:avLst>
                  <a:gd name="adj1" fmla="val 16725756"/>
                  <a:gd name="adj2" fmla="val 6087780"/>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auto" hangingPunct="1">
                  <a:lnSpc>
                    <a:spcPct val="100000"/>
                  </a:lnSpc>
                  <a:spcBef>
                    <a:spcPts val="0"/>
                  </a:spcBef>
                  <a:spcAft>
                    <a:spcPts val="0"/>
                  </a:spcAft>
                  <a:buClrTx/>
                  <a:buSzTx/>
                  <a:buFontTx/>
                  <a:buNone/>
                </a:pPr>
                <a:endParaRPr lang="en-US">
                  <a:solidFill>
                    <a:prstClr val="black"/>
                  </a:solidFill>
                </a:endParaRPr>
              </a:p>
            </p:txBody>
          </p:sp>
          <p:sp>
            <p:nvSpPr>
              <p:cNvPr id="67" name="Arc 66"/>
              <p:cNvSpPr/>
              <p:nvPr/>
            </p:nvSpPr>
            <p:spPr>
              <a:xfrm rot="2772809">
                <a:off x="4898435" y="4579400"/>
                <a:ext cx="1226977" cy="1901124"/>
              </a:xfrm>
              <a:prstGeom prst="arc">
                <a:avLst>
                  <a:gd name="adj1" fmla="val 17195042"/>
                  <a:gd name="adj2" fmla="val 4635811"/>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auto" hangingPunct="1">
                  <a:lnSpc>
                    <a:spcPct val="100000"/>
                  </a:lnSpc>
                  <a:spcBef>
                    <a:spcPts val="0"/>
                  </a:spcBef>
                  <a:spcAft>
                    <a:spcPts val="0"/>
                  </a:spcAft>
                  <a:buClrTx/>
                  <a:buSzTx/>
                  <a:buFontTx/>
                  <a:buNone/>
                </a:pPr>
                <a:endParaRPr lang="en-US">
                  <a:solidFill>
                    <a:prstClr val="black"/>
                  </a:solidFill>
                </a:endParaRPr>
              </a:p>
            </p:txBody>
          </p:sp>
          <p:sp>
            <p:nvSpPr>
              <p:cNvPr id="68" name="Arc 67"/>
              <p:cNvSpPr/>
              <p:nvPr/>
            </p:nvSpPr>
            <p:spPr>
              <a:xfrm rot="5400000">
                <a:off x="4071031" y="4778516"/>
                <a:ext cx="718155" cy="2289635"/>
              </a:xfrm>
              <a:prstGeom prst="arc">
                <a:avLst>
                  <a:gd name="adj1" fmla="val 16404206"/>
                  <a:gd name="adj2" fmla="val 5264969"/>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auto" hangingPunct="1">
                  <a:lnSpc>
                    <a:spcPct val="100000"/>
                  </a:lnSpc>
                  <a:spcBef>
                    <a:spcPts val="0"/>
                  </a:spcBef>
                  <a:spcAft>
                    <a:spcPts val="0"/>
                  </a:spcAft>
                  <a:buClrTx/>
                  <a:buSzTx/>
                  <a:buFontTx/>
                  <a:buNone/>
                </a:pPr>
                <a:endParaRPr lang="en-US">
                  <a:solidFill>
                    <a:prstClr val="black"/>
                  </a:solidFill>
                </a:endParaRPr>
              </a:p>
            </p:txBody>
          </p:sp>
          <p:sp>
            <p:nvSpPr>
              <p:cNvPr id="69" name="Arc 68"/>
              <p:cNvSpPr/>
              <p:nvPr/>
            </p:nvSpPr>
            <p:spPr>
              <a:xfrm rot="5400000">
                <a:off x="2385940" y="4908541"/>
                <a:ext cx="718155" cy="1832435"/>
              </a:xfrm>
              <a:prstGeom prst="arc">
                <a:avLst>
                  <a:gd name="adj1" fmla="val 16404206"/>
                  <a:gd name="adj2" fmla="val 4790900"/>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auto" hangingPunct="1">
                  <a:lnSpc>
                    <a:spcPct val="100000"/>
                  </a:lnSpc>
                  <a:spcBef>
                    <a:spcPts val="0"/>
                  </a:spcBef>
                  <a:spcAft>
                    <a:spcPts val="0"/>
                  </a:spcAft>
                  <a:buClrTx/>
                  <a:buSzTx/>
                  <a:buFontTx/>
                  <a:buNone/>
                </a:pPr>
                <a:endParaRPr lang="en-US">
                  <a:solidFill>
                    <a:prstClr val="black"/>
                  </a:solidFill>
                </a:endParaRPr>
              </a:p>
            </p:txBody>
          </p:sp>
          <p:sp>
            <p:nvSpPr>
              <p:cNvPr id="70" name="Arc 69"/>
              <p:cNvSpPr/>
              <p:nvPr/>
            </p:nvSpPr>
            <p:spPr>
              <a:xfrm rot="5400000">
                <a:off x="1395340" y="4819648"/>
                <a:ext cx="718155" cy="1832435"/>
              </a:xfrm>
              <a:prstGeom prst="arc">
                <a:avLst>
                  <a:gd name="adj1" fmla="val 18591137"/>
                  <a:gd name="adj2" fmla="val 6845923"/>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auto" hangingPunct="1">
                  <a:lnSpc>
                    <a:spcPct val="100000"/>
                  </a:lnSpc>
                  <a:spcBef>
                    <a:spcPts val="0"/>
                  </a:spcBef>
                  <a:spcAft>
                    <a:spcPts val="0"/>
                  </a:spcAft>
                  <a:buClrTx/>
                  <a:buSzTx/>
                  <a:buFontTx/>
                  <a:buNone/>
                </a:pPr>
                <a:endParaRPr lang="en-US">
                  <a:solidFill>
                    <a:prstClr val="black"/>
                  </a:solidFill>
                </a:endParaRPr>
              </a:p>
            </p:txBody>
          </p:sp>
          <p:sp>
            <p:nvSpPr>
              <p:cNvPr id="71" name="Arc 70"/>
              <p:cNvSpPr/>
              <p:nvPr/>
            </p:nvSpPr>
            <p:spPr>
              <a:xfrm rot="5400000">
                <a:off x="1359481" y="4368736"/>
                <a:ext cx="718155" cy="1832435"/>
              </a:xfrm>
              <a:prstGeom prst="arc">
                <a:avLst>
                  <a:gd name="adj1" fmla="val 3114832"/>
                  <a:gd name="adj2" fmla="val 9121605"/>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auto" hangingPunct="1">
                  <a:lnSpc>
                    <a:spcPct val="100000"/>
                  </a:lnSpc>
                  <a:spcBef>
                    <a:spcPts val="0"/>
                  </a:spcBef>
                  <a:spcAft>
                    <a:spcPts val="0"/>
                  </a:spcAft>
                  <a:buClrTx/>
                  <a:buSzTx/>
                  <a:buFontTx/>
                  <a:buNone/>
                </a:pPr>
                <a:endParaRPr lang="en-US">
                  <a:solidFill>
                    <a:prstClr val="black"/>
                  </a:solidFill>
                </a:endParaRPr>
              </a:p>
            </p:txBody>
          </p:sp>
          <p:sp>
            <p:nvSpPr>
              <p:cNvPr id="72" name="Arc 71"/>
              <p:cNvSpPr/>
              <p:nvPr/>
            </p:nvSpPr>
            <p:spPr>
              <a:xfrm rot="5400000">
                <a:off x="1852540" y="3934593"/>
                <a:ext cx="718155" cy="1832435"/>
              </a:xfrm>
              <a:prstGeom prst="arc">
                <a:avLst>
                  <a:gd name="adj1" fmla="val 4518150"/>
                  <a:gd name="adj2" fmla="val 15040795"/>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auto" hangingPunct="1">
                  <a:lnSpc>
                    <a:spcPct val="100000"/>
                  </a:lnSpc>
                  <a:spcBef>
                    <a:spcPts val="0"/>
                  </a:spcBef>
                  <a:spcAft>
                    <a:spcPts val="0"/>
                  </a:spcAft>
                  <a:buClrTx/>
                  <a:buSzTx/>
                  <a:buFontTx/>
                  <a:buNone/>
                </a:pPr>
                <a:endParaRPr lang="en-US">
                  <a:solidFill>
                    <a:prstClr val="black"/>
                  </a:solidFill>
                </a:endParaRPr>
              </a:p>
            </p:txBody>
          </p:sp>
          <p:sp>
            <p:nvSpPr>
              <p:cNvPr id="73" name="Arc 72"/>
              <p:cNvSpPr/>
              <p:nvPr/>
            </p:nvSpPr>
            <p:spPr>
              <a:xfrm rot="5400000">
                <a:off x="3191916" y="3812840"/>
                <a:ext cx="718155" cy="1832435"/>
              </a:xfrm>
              <a:prstGeom prst="arc">
                <a:avLst>
                  <a:gd name="adj1" fmla="val 5879478"/>
                  <a:gd name="adj2" fmla="val 15633350"/>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auto" hangingPunct="1">
                  <a:lnSpc>
                    <a:spcPct val="100000"/>
                  </a:lnSpc>
                  <a:spcBef>
                    <a:spcPts val="0"/>
                  </a:spcBef>
                  <a:spcAft>
                    <a:spcPts val="0"/>
                  </a:spcAft>
                  <a:buClrTx/>
                  <a:buSzTx/>
                  <a:buFontTx/>
                  <a:buNone/>
                </a:pPr>
                <a:endParaRPr lang="en-US">
                  <a:solidFill>
                    <a:prstClr val="black"/>
                  </a:solidFill>
                </a:endParaRPr>
              </a:p>
            </p:txBody>
          </p:sp>
          <p:sp>
            <p:nvSpPr>
              <p:cNvPr id="74" name="Arc 73"/>
              <p:cNvSpPr/>
              <p:nvPr/>
            </p:nvSpPr>
            <p:spPr>
              <a:xfrm rot="5400000">
                <a:off x="4533364" y="3934593"/>
                <a:ext cx="1157202" cy="1832435"/>
              </a:xfrm>
              <a:prstGeom prst="arc">
                <a:avLst>
                  <a:gd name="adj1" fmla="val 5964373"/>
                  <a:gd name="adj2" fmla="val 13947974"/>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auto" hangingPunct="1">
                  <a:lnSpc>
                    <a:spcPct val="100000"/>
                  </a:lnSpc>
                  <a:spcBef>
                    <a:spcPts val="0"/>
                  </a:spcBef>
                  <a:spcAft>
                    <a:spcPts val="0"/>
                  </a:spcAft>
                  <a:buClrTx/>
                  <a:buSzTx/>
                  <a:buFontTx/>
                  <a:buNone/>
                </a:pPr>
                <a:endParaRPr lang="en-US">
                  <a:solidFill>
                    <a:prstClr val="black"/>
                  </a:solidFill>
                </a:endParaRPr>
              </a:p>
            </p:txBody>
          </p:sp>
        </p:grpSp>
        <p:sp>
          <p:nvSpPr>
            <p:cNvPr id="10" name="TextBox 9"/>
            <p:cNvSpPr txBox="1"/>
            <p:nvPr/>
          </p:nvSpPr>
          <p:spPr>
            <a:xfrm>
              <a:off x="6450660" y="5042034"/>
              <a:ext cx="595035" cy="349968"/>
            </a:xfrm>
            <a:prstGeom prst="rect">
              <a:avLst/>
            </a:prstGeom>
            <a:noFill/>
          </p:spPr>
          <p:txBody>
            <a:bodyPr wrap="none" rtlCol="0">
              <a:spAutoFit/>
            </a:bodyPr>
            <a:lstStyle/>
            <a:p>
              <a:pPr defTabSz="914400" fontAlgn="auto" hangingPunct="1">
                <a:lnSpc>
                  <a:spcPct val="100000"/>
                </a:lnSpc>
                <a:spcBef>
                  <a:spcPts val="0"/>
                </a:spcBef>
                <a:spcAft>
                  <a:spcPts val="0"/>
                </a:spcAft>
                <a:buClrTx/>
                <a:buSzTx/>
                <a:buFontTx/>
                <a:buNone/>
              </a:pPr>
              <a:r>
                <a:rPr lang="en-US" dirty="0" err="1" smtClean="0">
                  <a:solidFill>
                    <a:prstClr val="black"/>
                  </a:solidFill>
                  <a:latin typeface="Calibri"/>
                  <a:ea typeface="+mn-ea"/>
                  <a:cs typeface="+mn-cs"/>
                </a:rPr>
                <a:t>awk</a:t>
              </a:r>
              <a:endParaRPr lang="en-US" dirty="0">
                <a:solidFill>
                  <a:prstClr val="black"/>
                </a:solidFill>
                <a:latin typeface="Calibri"/>
                <a:ea typeface="+mn-ea"/>
                <a:cs typeface="+mn-cs"/>
              </a:endParaRPr>
            </a:p>
          </p:txBody>
        </p:sp>
        <p:sp>
          <p:nvSpPr>
            <p:cNvPr id="75" name="TextBox 74"/>
            <p:cNvSpPr txBox="1"/>
            <p:nvPr/>
          </p:nvSpPr>
          <p:spPr>
            <a:xfrm>
              <a:off x="5707634" y="4916788"/>
              <a:ext cx="646331" cy="349968"/>
            </a:xfrm>
            <a:prstGeom prst="rect">
              <a:avLst/>
            </a:prstGeom>
            <a:noFill/>
          </p:spPr>
          <p:txBody>
            <a:bodyPr wrap="none" rtlCol="0">
              <a:spAutoFit/>
            </a:bodyPr>
            <a:lstStyle/>
            <a:p>
              <a:pPr defTabSz="914400" fontAlgn="auto" hangingPunct="1">
                <a:lnSpc>
                  <a:spcPct val="100000"/>
                </a:lnSpc>
                <a:spcBef>
                  <a:spcPts val="0"/>
                </a:spcBef>
                <a:spcAft>
                  <a:spcPts val="0"/>
                </a:spcAft>
                <a:buClrTx/>
                <a:buSzTx/>
                <a:buFontTx/>
                <a:buNone/>
              </a:pPr>
              <a:r>
                <a:rPr lang="en-US" dirty="0" err="1" smtClean="0">
                  <a:solidFill>
                    <a:prstClr val="black"/>
                  </a:solidFill>
                  <a:latin typeface="Calibri"/>
                  <a:ea typeface="+mn-ea"/>
                  <a:cs typeface="+mn-cs"/>
                </a:rPr>
                <a:t>grep</a:t>
              </a:r>
              <a:endParaRPr lang="en-US" dirty="0">
                <a:solidFill>
                  <a:prstClr val="black"/>
                </a:solidFill>
                <a:latin typeface="Calibri"/>
                <a:ea typeface="+mn-ea"/>
                <a:cs typeface="+mn-cs"/>
              </a:endParaRPr>
            </a:p>
          </p:txBody>
        </p:sp>
        <p:sp>
          <p:nvSpPr>
            <p:cNvPr id="76" name="TextBox 75"/>
            <p:cNvSpPr txBox="1"/>
            <p:nvPr/>
          </p:nvSpPr>
          <p:spPr>
            <a:xfrm>
              <a:off x="6870005" y="4133081"/>
              <a:ext cx="351378" cy="349968"/>
            </a:xfrm>
            <a:prstGeom prst="rect">
              <a:avLst/>
            </a:prstGeom>
            <a:noFill/>
          </p:spPr>
          <p:txBody>
            <a:bodyPr wrap="none" rtlCol="0">
              <a:spAutoFit/>
            </a:bodyPr>
            <a:lstStyle/>
            <a:p>
              <a:pPr defTabSz="914400" fontAlgn="auto" hangingPunct="1">
                <a:lnSpc>
                  <a:spcPct val="100000"/>
                </a:lnSpc>
                <a:spcBef>
                  <a:spcPts val="0"/>
                </a:spcBef>
                <a:spcAft>
                  <a:spcPts val="0"/>
                </a:spcAft>
                <a:buClrTx/>
                <a:buSzTx/>
                <a:buFontTx/>
                <a:buNone/>
              </a:pPr>
              <a:r>
                <a:rPr lang="en-US" dirty="0" smtClean="0">
                  <a:solidFill>
                    <a:prstClr val="black"/>
                  </a:solidFill>
                  <a:latin typeface="Calibri"/>
                  <a:ea typeface="+mn-ea"/>
                  <a:cs typeface="+mn-cs"/>
                </a:rPr>
                <a:t>vi</a:t>
              </a:r>
              <a:endParaRPr lang="en-US" dirty="0">
                <a:solidFill>
                  <a:prstClr val="black"/>
                </a:solidFill>
                <a:latin typeface="Calibri"/>
                <a:ea typeface="+mn-ea"/>
                <a:cs typeface="+mn-cs"/>
              </a:endParaRPr>
            </a:p>
          </p:txBody>
        </p:sp>
        <p:sp>
          <p:nvSpPr>
            <p:cNvPr id="15" name="Rectangle 14"/>
            <p:cNvSpPr/>
            <p:nvPr/>
          </p:nvSpPr>
          <p:spPr>
            <a:xfrm>
              <a:off x="6153468" y="4566820"/>
              <a:ext cx="2634054" cy="349968"/>
            </a:xfrm>
            <a:prstGeom prst="rect">
              <a:avLst/>
            </a:prstGeom>
          </p:spPr>
          <p:txBody>
            <a:bodyPr wrap="none">
              <a:spAutoFit/>
            </a:bodyPr>
            <a:lstStyle/>
            <a:p>
              <a:pPr defTabSz="914400" fontAlgn="auto" hangingPunct="1">
                <a:lnSpc>
                  <a:spcPct val="100000"/>
                </a:lnSpc>
                <a:spcBef>
                  <a:spcPts val="0"/>
                </a:spcBef>
                <a:spcAft>
                  <a:spcPts val="0"/>
                </a:spcAft>
                <a:buClrTx/>
                <a:buSzTx/>
                <a:buFontTx/>
                <a:buNone/>
              </a:pPr>
              <a:r>
                <a:rPr lang="en-US" dirty="0">
                  <a:solidFill>
                    <a:prstClr val="black"/>
                  </a:solidFill>
                  <a:latin typeface="Calibri"/>
                  <a:ea typeface="+mn-ea"/>
                  <a:cs typeface="+mn-cs"/>
                </a:rPr>
                <a:t>#PBS -l </a:t>
              </a:r>
              <a:r>
                <a:rPr lang="en-US" dirty="0" smtClean="0">
                  <a:solidFill>
                    <a:prstClr val="black"/>
                  </a:solidFill>
                  <a:latin typeface="Calibri"/>
                  <a:ea typeface="+mn-ea"/>
                  <a:cs typeface="+mn-cs"/>
                </a:rPr>
                <a:t>nodes=4:ppn=8</a:t>
              </a:r>
              <a:endParaRPr lang="en-US" dirty="0">
                <a:solidFill>
                  <a:prstClr val="black"/>
                </a:solidFill>
                <a:latin typeface="Calibri"/>
                <a:ea typeface="+mn-ea"/>
                <a:cs typeface="+mn-cs"/>
              </a:endParaRPr>
            </a:p>
          </p:txBody>
        </p:sp>
        <p:sp>
          <p:nvSpPr>
            <p:cNvPr id="77" name="TextBox 76"/>
            <p:cNvSpPr txBox="1"/>
            <p:nvPr/>
          </p:nvSpPr>
          <p:spPr>
            <a:xfrm>
              <a:off x="7113194" y="4922936"/>
              <a:ext cx="1043876" cy="349968"/>
            </a:xfrm>
            <a:prstGeom prst="rect">
              <a:avLst/>
            </a:prstGeom>
            <a:noFill/>
          </p:spPr>
          <p:txBody>
            <a:bodyPr wrap="none" rtlCol="0">
              <a:spAutoFit/>
            </a:bodyPr>
            <a:lstStyle/>
            <a:p>
              <a:pPr defTabSz="914400" fontAlgn="auto" hangingPunct="1">
                <a:lnSpc>
                  <a:spcPct val="100000"/>
                </a:lnSpc>
                <a:spcBef>
                  <a:spcPts val="0"/>
                </a:spcBef>
                <a:spcAft>
                  <a:spcPts val="0"/>
                </a:spcAft>
                <a:buClrTx/>
                <a:buSzTx/>
                <a:buFontTx/>
                <a:buNone/>
              </a:pPr>
              <a:r>
                <a:rPr lang="en-US" dirty="0" err="1" smtClean="0">
                  <a:solidFill>
                    <a:prstClr val="black"/>
                  </a:solidFill>
                  <a:latin typeface="Calibri"/>
                  <a:ea typeface="+mn-ea"/>
                  <a:cs typeface="+mn-cs"/>
                </a:rPr>
                <a:t>mpiexec</a:t>
              </a:r>
              <a:endParaRPr lang="en-US" dirty="0">
                <a:solidFill>
                  <a:prstClr val="black"/>
                </a:solidFill>
                <a:latin typeface="Calibri"/>
                <a:ea typeface="+mn-ea"/>
                <a:cs typeface="+mn-cs"/>
              </a:endParaRPr>
            </a:p>
          </p:txBody>
        </p:sp>
        <p:sp>
          <p:nvSpPr>
            <p:cNvPr id="78" name="TextBox 77"/>
            <p:cNvSpPr txBox="1"/>
            <p:nvPr/>
          </p:nvSpPr>
          <p:spPr>
            <a:xfrm>
              <a:off x="7718490" y="4011328"/>
              <a:ext cx="877163" cy="349968"/>
            </a:xfrm>
            <a:prstGeom prst="rect">
              <a:avLst/>
            </a:prstGeom>
            <a:noFill/>
          </p:spPr>
          <p:txBody>
            <a:bodyPr wrap="none" rtlCol="0">
              <a:spAutoFit/>
            </a:bodyPr>
            <a:lstStyle/>
            <a:p>
              <a:pPr defTabSz="914400" fontAlgn="auto" hangingPunct="1">
                <a:lnSpc>
                  <a:spcPct val="100000"/>
                </a:lnSpc>
                <a:spcBef>
                  <a:spcPts val="0"/>
                </a:spcBef>
                <a:spcAft>
                  <a:spcPts val="0"/>
                </a:spcAft>
                <a:buClrTx/>
                <a:buSzTx/>
                <a:buFontTx/>
                <a:buNone/>
              </a:pPr>
              <a:r>
                <a:rPr lang="en-US" dirty="0" err="1" smtClean="0">
                  <a:solidFill>
                    <a:prstClr val="black"/>
                  </a:solidFill>
                  <a:latin typeface="Calibri"/>
                  <a:ea typeface="+mn-ea"/>
                  <a:cs typeface="+mn-cs"/>
                </a:rPr>
                <a:t>chmod</a:t>
              </a:r>
              <a:endParaRPr lang="en-US" dirty="0">
                <a:solidFill>
                  <a:prstClr val="black"/>
                </a:solidFill>
                <a:latin typeface="Calibri"/>
                <a:ea typeface="+mn-ea"/>
                <a:cs typeface="+mn-cs"/>
              </a:endParaRPr>
            </a:p>
          </p:txBody>
        </p:sp>
        <p:sp>
          <p:nvSpPr>
            <p:cNvPr id="16" name="Rectangle 15"/>
            <p:cNvSpPr/>
            <p:nvPr/>
          </p:nvSpPr>
          <p:spPr>
            <a:xfrm>
              <a:off x="5496878" y="4133081"/>
              <a:ext cx="1313180" cy="349968"/>
            </a:xfrm>
            <a:prstGeom prst="rect">
              <a:avLst/>
            </a:prstGeom>
          </p:spPr>
          <p:txBody>
            <a:bodyPr wrap="none">
              <a:spAutoFit/>
            </a:bodyPr>
            <a:lstStyle/>
            <a:p>
              <a:pPr defTabSz="914400" fontAlgn="auto" hangingPunct="1">
                <a:lnSpc>
                  <a:spcPct val="100000"/>
                </a:lnSpc>
                <a:spcBef>
                  <a:spcPts val="0"/>
                </a:spcBef>
                <a:spcAft>
                  <a:spcPts val="0"/>
                </a:spcAft>
                <a:buClrTx/>
                <a:buSzTx/>
                <a:buFontTx/>
                <a:buNone/>
              </a:pPr>
              <a:r>
                <a:rPr lang="en-US" dirty="0">
                  <a:solidFill>
                    <a:prstClr val="black"/>
                  </a:solidFill>
                  <a:latin typeface="Calibri"/>
                  <a:ea typeface="+mn-ea"/>
                  <a:cs typeface="+mn-cs"/>
                </a:rPr>
                <a:t>#!/bin/bash</a:t>
              </a:r>
            </a:p>
          </p:txBody>
        </p:sp>
        <p:pic>
          <p:nvPicPr>
            <p:cNvPr id="7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6720" y="5619100"/>
              <a:ext cx="3999953" cy="1131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I:\DCIM\Camera\2012-09-02 16.28.06.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796" t="9528" r="11567"/>
            <a:stretch/>
          </p:blipFill>
          <p:spPr bwMode="auto">
            <a:xfrm>
              <a:off x="466344" y="5102871"/>
              <a:ext cx="1737360" cy="1558588"/>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p:cNvSpPr/>
          <p:nvPr/>
        </p:nvSpPr>
        <p:spPr>
          <a:xfrm>
            <a:off x="0" y="5687769"/>
            <a:ext cx="9144000" cy="923330"/>
          </a:xfrm>
          <a:prstGeom prst="rect">
            <a:avLst/>
          </a:prstGeom>
        </p:spPr>
        <p:txBody>
          <a:bodyPr wrap="square">
            <a:spAutoFit/>
          </a:bodyPr>
          <a:lstStyle/>
          <a:p>
            <a:r>
              <a:rPr lang="en-US" dirty="0"/>
              <a:t>How can we best structure data and computer models to </a:t>
            </a:r>
            <a:r>
              <a:rPr lang="en-US" dirty="0" smtClean="0"/>
              <a:t>enable the </a:t>
            </a:r>
            <a:r>
              <a:rPr lang="en-US" dirty="0"/>
              <a:t>use of high-performance and data-intensive computing by discipline scientists coming to this problem without extensive computational knowledge and algorithmic experience?</a:t>
            </a:r>
          </a:p>
        </p:txBody>
      </p:sp>
      <p:sp>
        <p:nvSpPr>
          <p:cNvPr id="5" name="TextBox 4"/>
          <p:cNvSpPr txBox="1"/>
          <p:nvPr/>
        </p:nvSpPr>
        <p:spPr>
          <a:xfrm>
            <a:off x="5328907" y="6447608"/>
            <a:ext cx="3630866" cy="369332"/>
          </a:xfrm>
          <a:prstGeom prst="rect">
            <a:avLst/>
          </a:prstGeom>
          <a:noFill/>
        </p:spPr>
        <p:txBody>
          <a:bodyPr wrap="none" rtlCol="0">
            <a:spAutoFit/>
          </a:bodyPr>
          <a:lstStyle/>
          <a:p>
            <a:r>
              <a:rPr lang="en-US" dirty="0" smtClean="0">
                <a:solidFill>
                  <a:srgbClr val="FF0000"/>
                </a:solidFill>
              </a:rPr>
              <a:t>Gateways,  Web Interfaces, </a:t>
            </a:r>
            <a:r>
              <a:rPr lang="en-US" dirty="0" err="1" smtClean="0">
                <a:solidFill>
                  <a:srgbClr val="FF0000"/>
                </a:solidFill>
              </a:rPr>
              <a:t>CyberGIS</a:t>
            </a:r>
            <a:endParaRPr lang="en-US" dirty="0">
              <a:solidFill>
                <a:srgbClr val="FF0000"/>
              </a:solidFill>
            </a:endParaRPr>
          </a:p>
        </p:txBody>
      </p:sp>
    </p:spTree>
    <p:extLst>
      <p:ext uri="{BB962C8B-B14F-4D97-AF65-F5344CB8AC3E}">
        <p14:creationId xmlns:p14="http://schemas.microsoft.com/office/powerpoint/2010/main" val="14344511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870" name="Picture 6"/>
          <p:cNvPicPr>
            <a:picLocks noChangeAspect="1" noChangeArrowheads="1"/>
          </p:cNvPicPr>
          <p:nvPr/>
        </p:nvPicPr>
        <p:blipFill>
          <a:blip r:embed="rId5" cstate="print"/>
          <a:srcRect t="15373" b="4485"/>
          <a:stretch>
            <a:fillRect/>
          </a:stretch>
        </p:blipFill>
        <p:spPr bwMode="auto">
          <a:xfrm>
            <a:off x="304800" y="2286000"/>
            <a:ext cx="4234021" cy="3266524"/>
          </a:xfrm>
          <a:prstGeom prst="rect">
            <a:avLst/>
          </a:prstGeom>
          <a:noFill/>
        </p:spPr>
      </p:pic>
      <p:pic>
        <p:nvPicPr>
          <p:cNvPr id="36867" name="Picture 3"/>
          <p:cNvPicPr>
            <a:picLocks noChangeAspect="1" noChangeArrowheads="1"/>
          </p:cNvPicPr>
          <p:nvPr/>
        </p:nvPicPr>
        <p:blipFill>
          <a:blip r:embed="rId6" cstate="print"/>
          <a:srcRect t="15640" b="3613"/>
          <a:stretch>
            <a:fillRect/>
          </a:stretch>
        </p:blipFill>
        <p:spPr bwMode="auto">
          <a:xfrm>
            <a:off x="4572001" y="2286000"/>
            <a:ext cx="4234021" cy="3291184"/>
          </a:xfrm>
          <a:prstGeom prst="rect">
            <a:avLst/>
          </a:prstGeom>
          <a:noFill/>
        </p:spPr>
      </p:pic>
      <p:graphicFrame>
        <p:nvGraphicFramePr>
          <p:cNvPr id="36869" name="Object 5"/>
          <p:cNvGraphicFramePr>
            <a:graphicFrameLocks noChangeAspect="1"/>
          </p:cNvGraphicFramePr>
          <p:nvPr/>
        </p:nvGraphicFramePr>
        <p:xfrm>
          <a:off x="7162800" y="3733800"/>
          <a:ext cx="1189038" cy="401638"/>
        </p:xfrm>
        <a:graphic>
          <a:graphicData uri="http://schemas.openxmlformats.org/presentationml/2006/ole">
            <mc:AlternateContent xmlns:mc="http://schemas.openxmlformats.org/markup-compatibility/2006">
              <mc:Choice xmlns:v="urn:schemas-microsoft-com:vml" Requires="v">
                <p:oleObj spid="_x0000_s2074" name="Equation" r:id="rId7" imgW="596641" imgH="203112" progId="Equation.3">
                  <p:embed/>
                </p:oleObj>
              </mc:Choice>
              <mc:Fallback>
                <p:oleObj name="Equation" r:id="rId7" imgW="596641" imgH="203112"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62800" y="3733800"/>
                        <a:ext cx="1189038" cy="401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868" name="Object 4"/>
          <p:cNvGraphicFramePr>
            <a:graphicFrameLocks noChangeAspect="1"/>
          </p:cNvGraphicFramePr>
          <p:nvPr/>
        </p:nvGraphicFramePr>
        <p:xfrm>
          <a:off x="6096000" y="2514600"/>
          <a:ext cx="1189038" cy="384175"/>
        </p:xfrm>
        <a:graphic>
          <a:graphicData uri="http://schemas.openxmlformats.org/presentationml/2006/ole">
            <mc:AlternateContent xmlns:mc="http://schemas.openxmlformats.org/markup-compatibility/2006">
              <mc:Choice xmlns:v="urn:schemas-microsoft-com:vml" Requires="v">
                <p:oleObj spid="_x0000_s2075" name="Equation" r:id="rId9" imgW="583947" imgH="190417" progId="Equation.3">
                  <p:embed/>
                </p:oleObj>
              </mc:Choice>
              <mc:Fallback>
                <p:oleObj name="Equation" r:id="rId9" imgW="583947" imgH="190417"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000" y="2514600"/>
                        <a:ext cx="1189038" cy="384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6872" name="Picture 9"/>
          <p:cNvPicPr>
            <a:picLocks noChangeAspect="1" noChangeArrowheads="1"/>
          </p:cNvPicPr>
          <p:nvPr/>
        </p:nvPicPr>
        <p:blipFill>
          <a:blip r:embed="rId11" cstate="print"/>
          <a:srcRect/>
          <a:stretch>
            <a:fillRect/>
          </a:stretch>
        </p:blipFill>
        <p:spPr bwMode="auto">
          <a:xfrm>
            <a:off x="1549918" y="4241976"/>
            <a:ext cx="1193282" cy="406224"/>
          </a:xfrm>
          <a:prstGeom prst="rect">
            <a:avLst/>
          </a:prstGeom>
          <a:noFill/>
        </p:spPr>
      </p:pic>
      <p:pic>
        <p:nvPicPr>
          <p:cNvPr id="36871" name="Picture 10"/>
          <p:cNvPicPr>
            <a:picLocks noChangeAspect="1" noChangeArrowheads="1"/>
          </p:cNvPicPr>
          <p:nvPr/>
        </p:nvPicPr>
        <p:blipFill>
          <a:blip r:embed="rId12" cstate="print"/>
          <a:srcRect/>
          <a:stretch>
            <a:fillRect/>
          </a:stretch>
        </p:blipFill>
        <p:spPr bwMode="auto">
          <a:xfrm>
            <a:off x="2895599" y="3733800"/>
            <a:ext cx="1193800" cy="381000"/>
          </a:xfrm>
          <a:prstGeom prst="rect">
            <a:avLst/>
          </a:prstGeom>
          <a:noFill/>
        </p:spPr>
      </p:pic>
      <p:sp>
        <p:nvSpPr>
          <p:cNvPr id="36873" name="Rectangle 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0" tIns="0" rIns="0" bIns="152352" numCol="1" anchor="ctr" anchorCtr="0" compatLnSpc="1">
            <a:prstTxWarp prst="textNoShape">
              <a:avLst/>
            </a:prstTxWarp>
            <a:spAutoFit/>
          </a:bodyPr>
          <a:lstStyle/>
          <a:p>
            <a:pPr algn="ctr" eaLnBrk="0" fontAlgn="base" hangingPunct="0">
              <a:spcBef>
                <a:spcPct val="0"/>
              </a:spcBef>
              <a:spcAft>
                <a:spcPct val="0"/>
              </a:spcAft>
            </a:pPr>
            <a:endParaRPr kumimoji="1" lang="en-US" sz="2000">
              <a:solidFill>
                <a:srgbClr val="010000"/>
              </a:solidFill>
              <a:latin typeface="Times New Roman" pitchFamily="18" charset="0"/>
            </a:endParaRPr>
          </a:p>
        </p:txBody>
      </p:sp>
      <p:sp>
        <p:nvSpPr>
          <p:cNvPr id="15" name="Rectangle 14"/>
          <p:cNvSpPr/>
          <p:nvPr/>
        </p:nvSpPr>
        <p:spPr>
          <a:xfrm>
            <a:off x="0" y="1905000"/>
            <a:ext cx="9144000" cy="369332"/>
          </a:xfrm>
          <a:prstGeom prst="rect">
            <a:avLst/>
          </a:prstGeom>
        </p:spPr>
        <p:txBody>
          <a:bodyPr wrap="square">
            <a:spAutoFit/>
          </a:bodyPr>
          <a:lstStyle/>
          <a:p>
            <a:pPr algn="ctr" eaLnBrk="0" fontAlgn="base" hangingPunct="0">
              <a:spcBef>
                <a:spcPct val="0"/>
              </a:spcBef>
              <a:spcAft>
                <a:spcPct val="0"/>
              </a:spcAft>
            </a:pPr>
            <a:r>
              <a:rPr kumimoji="1" lang="en-GB" dirty="0" smtClean="0">
                <a:solidFill>
                  <a:srgbClr val="009999"/>
                </a:solidFill>
                <a:latin typeface="Calibri" pitchFamily="34" charset="0"/>
                <a:ea typeface="Times New Roman" pitchFamily="18" charset="0"/>
                <a:cs typeface="Calibri" pitchFamily="34" charset="0"/>
              </a:rPr>
              <a:t>Parallel Pit Remove timing for NEDB test dataset (14849 x 27174 cells </a:t>
            </a:r>
            <a:r>
              <a:rPr kumimoji="1" lang="en-GB" dirty="0" smtClean="0">
                <a:solidFill>
                  <a:srgbClr val="009999"/>
                </a:solidFill>
                <a:latin typeface="Calibri" pitchFamily="34" charset="0"/>
                <a:ea typeface="Times New Roman" pitchFamily="18" charset="0"/>
                <a:cs typeface="Calibri" pitchFamily="34" charset="0"/>
                <a:sym typeface="Symbol" pitchFamily="18" charset="2"/>
              </a:rPr>
              <a:t></a:t>
            </a:r>
            <a:r>
              <a:rPr kumimoji="1" lang="en-GB" dirty="0" smtClean="0">
                <a:solidFill>
                  <a:srgbClr val="009999"/>
                </a:solidFill>
                <a:latin typeface="Calibri" pitchFamily="34" charset="0"/>
                <a:ea typeface="Times New Roman" pitchFamily="18" charset="0"/>
                <a:cs typeface="Calibri" pitchFamily="34" charset="0"/>
              </a:rPr>
              <a:t> 1.6 GB). </a:t>
            </a:r>
            <a:endParaRPr kumimoji="1" lang="en-US" dirty="0">
              <a:solidFill>
                <a:srgbClr val="009999"/>
              </a:solidFill>
              <a:latin typeface="Calibri" pitchFamily="34" charset="0"/>
              <a:cs typeface="Calibri" pitchFamily="34" charset="0"/>
            </a:endParaRPr>
          </a:p>
        </p:txBody>
      </p:sp>
      <p:sp>
        <p:nvSpPr>
          <p:cNvPr id="16" name="Rectangle 15"/>
          <p:cNvSpPr/>
          <p:nvPr/>
        </p:nvSpPr>
        <p:spPr>
          <a:xfrm>
            <a:off x="4495800" y="5736848"/>
            <a:ext cx="4419601" cy="707886"/>
          </a:xfrm>
          <a:prstGeom prst="rect">
            <a:avLst/>
          </a:prstGeom>
        </p:spPr>
        <p:txBody>
          <a:bodyPr wrap="square">
            <a:spAutoFit/>
          </a:bodyPr>
          <a:lstStyle/>
          <a:p>
            <a:pPr algn="ctr" eaLnBrk="0" fontAlgn="base" hangingPunct="0">
              <a:spcBef>
                <a:spcPct val="0"/>
              </a:spcBef>
              <a:spcAft>
                <a:spcPct val="0"/>
              </a:spcAft>
            </a:pPr>
            <a:r>
              <a:rPr kumimoji="1" lang="en-GB" sz="1600" dirty="0" smtClean="0">
                <a:solidFill>
                  <a:srgbClr val="009999"/>
                </a:solidFill>
                <a:latin typeface="Calibri" pitchFamily="34" charset="0"/>
                <a:ea typeface="Times New Roman" pitchFamily="18" charset="0"/>
                <a:cs typeface="Calibri" pitchFamily="34" charset="0"/>
              </a:rPr>
              <a:t>128 processor cluster </a:t>
            </a:r>
          </a:p>
          <a:p>
            <a:pPr algn="ctr" eaLnBrk="0" fontAlgn="base" hangingPunct="0">
              <a:spcBef>
                <a:spcPct val="0"/>
              </a:spcBef>
              <a:spcAft>
                <a:spcPct val="0"/>
              </a:spcAft>
            </a:pPr>
            <a:r>
              <a:rPr kumimoji="1" lang="en-GB" sz="1200" dirty="0" smtClean="0">
                <a:solidFill>
                  <a:srgbClr val="009999"/>
                </a:solidFill>
                <a:latin typeface="Calibri" pitchFamily="34" charset="0"/>
                <a:ea typeface="Times New Roman" pitchFamily="18" charset="0"/>
                <a:cs typeface="Calibri" pitchFamily="34" charset="0"/>
              </a:rPr>
              <a:t>16 diskless Dell SC1435 compute nodes, each with 2.0GHz dual quad-core AMD </a:t>
            </a:r>
            <a:r>
              <a:rPr kumimoji="1" lang="en-GB" sz="1200" dirty="0" err="1" smtClean="0">
                <a:solidFill>
                  <a:srgbClr val="009999"/>
                </a:solidFill>
                <a:latin typeface="Calibri" pitchFamily="34" charset="0"/>
                <a:ea typeface="Times New Roman" pitchFamily="18" charset="0"/>
                <a:cs typeface="Calibri" pitchFamily="34" charset="0"/>
              </a:rPr>
              <a:t>Opteron</a:t>
            </a:r>
            <a:r>
              <a:rPr kumimoji="1" lang="en-GB" sz="1200" dirty="0" smtClean="0">
                <a:solidFill>
                  <a:srgbClr val="009999"/>
                </a:solidFill>
                <a:latin typeface="Calibri" pitchFamily="34" charset="0"/>
                <a:ea typeface="Times New Roman" pitchFamily="18" charset="0"/>
                <a:cs typeface="Calibri" pitchFamily="34" charset="0"/>
              </a:rPr>
              <a:t> 2350 processors with 8GB RAM </a:t>
            </a:r>
            <a:endParaRPr kumimoji="1" lang="en-US" sz="1200" dirty="0" smtClean="0">
              <a:solidFill>
                <a:srgbClr val="009999"/>
              </a:solidFill>
              <a:latin typeface="Calibri" pitchFamily="34" charset="0"/>
              <a:ea typeface="Times New Roman" pitchFamily="18" charset="0"/>
              <a:cs typeface="Calibri" pitchFamily="34" charset="0"/>
            </a:endParaRPr>
          </a:p>
        </p:txBody>
      </p:sp>
      <p:sp>
        <p:nvSpPr>
          <p:cNvPr id="17" name="Rectangle 16"/>
          <p:cNvSpPr/>
          <p:nvPr/>
        </p:nvSpPr>
        <p:spPr>
          <a:xfrm>
            <a:off x="762000" y="5736848"/>
            <a:ext cx="3429000" cy="954107"/>
          </a:xfrm>
          <a:prstGeom prst="rect">
            <a:avLst/>
          </a:prstGeom>
        </p:spPr>
        <p:txBody>
          <a:bodyPr wrap="square">
            <a:spAutoFit/>
          </a:bodyPr>
          <a:lstStyle/>
          <a:p>
            <a:pPr algn="ctr" eaLnBrk="0" fontAlgn="base" hangingPunct="0">
              <a:spcBef>
                <a:spcPct val="0"/>
              </a:spcBef>
              <a:spcAft>
                <a:spcPct val="0"/>
              </a:spcAft>
            </a:pPr>
            <a:r>
              <a:rPr kumimoji="1" lang="en-GB" sz="1600" dirty="0" smtClean="0">
                <a:solidFill>
                  <a:srgbClr val="009999"/>
                </a:solidFill>
                <a:latin typeface="Calibri" pitchFamily="34" charset="0"/>
                <a:ea typeface="Times New Roman" pitchFamily="18" charset="0"/>
                <a:cs typeface="Calibri" pitchFamily="34" charset="0"/>
              </a:rPr>
              <a:t>8 processor PC</a:t>
            </a:r>
          </a:p>
          <a:p>
            <a:pPr algn="ctr" eaLnBrk="0" fontAlgn="base" hangingPunct="0">
              <a:spcBef>
                <a:spcPct val="0"/>
              </a:spcBef>
              <a:spcAft>
                <a:spcPct val="0"/>
              </a:spcAft>
            </a:pPr>
            <a:r>
              <a:rPr kumimoji="1" lang="en-US" sz="1200" dirty="0" smtClean="0">
                <a:solidFill>
                  <a:srgbClr val="009999"/>
                </a:solidFill>
                <a:latin typeface="Calibri" pitchFamily="34" charset="0"/>
                <a:ea typeface="Times New Roman" pitchFamily="18" charset="0"/>
                <a:cs typeface="Calibri" pitchFamily="34" charset="0"/>
                <a:sym typeface="Symbol" pitchFamily="18" charset="2"/>
              </a:rPr>
              <a:t>Dual quad-core Xeon E5405 2.0GHz PC with 16GB RAM</a:t>
            </a:r>
          </a:p>
          <a:p>
            <a:pPr algn="ctr" eaLnBrk="0" fontAlgn="base" hangingPunct="0">
              <a:spcBef>
                <a:spcPct val="0"/>
              </a:spcBef>
              <a:spcAft>
                <a:spcPct val="0"/>
              </a:spcAft>
            </a:pPr>
            <a:endParaRPr kumimoji="1" lang="en-US" sz="1600" dirty="0" smtClean="0">
              <a:solidFill>
                <a:srgbClr val="009999"/>
              </a:solidFill>
              <a:latin typeface="Calibri" pitchFamily="34" charset="0"/>
              <a:ea typeface="Times New Roman" pitchFamily="18" charset="0"/>
              <a:cs typeface="Calibri" pitchFamily="34" charset="0"/>
              <a:sym typeface="Symbol" pitchFamily="18" charset="2"/>
            </a:endParaRPr>
          </a:p>
        </p:txBody>
      </p:sp>
      <p:sp>
        <p:nvSpPr>
          <p:cNvPr id="14" name="Title 13"/>
          <p:cNvSpPr>
            <a:spLocks noGrp="1"/>
          </p:cNvSpPr>
          <p:nvPr>
            <p:ph type="title"/>
          </p:nvPr>
        </p:nvSpPr>
        <p:spPr>
          <a:xfrm>
            <a:off x="1602889" y="609600"/>
            <a:ext cx="7312511" cy="1143000"/>
          </a:xfrm>
        </p:spPr>
        <p:txBody>
          <a:bodyPr/>
          <a:lstStyle/>
          <a:p>
            <a:r>
              <a:rPr lang="en-US" dirty="0" smtClean="0"/>
              <a:t>Improved runtime efficiency</a:t>
            </a:r>
            <a:br>
              <a:rPr lang="en-US" dirty="0" smtClean="0"/>
            </a:br>
            <a:endParaRPr lang="en-US" dirty="0"/>
          </a:p>
        </p:txBody>
      </p:sp>
    </p:spTree>
    <p:extLst>
      <p:ext uri="{BB962C8B-B14F-4D97-AF65-F5344CB8AC3E}">
        <p14:creationId xmlns:p14="http://schemas.microsoft.com/office/powerpoint/2010/main" val="211669049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Chart 21"/>
          <p:cNvGraphicFramePr>
            <a:graphicFrameLocks noGrp="1"/>
          </p:cNvGraphicFramePr>
          <p:nvPr>
            <p:extLst/>
          </p:nvPr>
        </p:nvGraphicFramePr>
        <p:xfrm>
          <a:off x="0" y="1396861"/>
          <a:ext cx="4457700" cy="3619501"/>
        </p:xfrm>
        <a:graphic>
          <a:graphicData uri="http://schemas.openxmlformats.org/drawingml/2006/chart">
            <c:chart xmlns:c="http://schemas.openxmlformats.org/drawingml/2006/chart" xmlns:r="http://schemas.openxmlformats.org/officeDocument/2006/relationships" r:id="rId3"/>
          </a:graphicData>
        </a:graphic>
      </p:graphicFrame>
      <p:sp>
        <p:nvSpPr>
          <p:cNvPr id="26" name="Rectangle 25"/>
          <p:cNvSpPr/>
          <p:nvPr/>
        </p:nvSpPr>
        <p:spPr>
          <a:xfrm>
            <a:off x="202019" y="5017789"/>
            <a:ext cx="8750596" cy="954107"/>
          </a:xfrm>
          <a:prstGeom prst="rect">
            <a:avLst/>
          </a:prstGeom>
        </p:spPr>
        <p:txBody>
          <a:bodyPr wrap="square">
            <a:spAutoFit/>
          </a:bodyPr>
          <a:lstStyle/>
          <a:p>
            <a:pPr marL="342900" indent="-342900" algn="ctr" eaLnBrk="0" fontAlgn="base" hangingPunct="0">
              <a:spcBef>
                <a:spcPct val="0"/>
              </a:spcBef>
              <a:spcAft>
                <a:spcPct val="0"/>
              </a:spcAft>
              <a:buFont typeface="+mj-lt"/>
              <a:buAutoNum type="arabicPeriod"/>
            </a:pPr>
            <a:r>
              <a:rPr kumimoji="1" lang="en-US" sz="1400" dirty="0" smtClean="0">
                <a:solidFill>
                  <a:srgbClr val="010000"/>
                </a:solidFill>
                <a:latin typeface="Times New Roman" pitchFamily="18" charset="0"/>
              </a:rPr>
              <a:t>Owl is an 8 core PC (Dual quad-core Xeon E5405 2.0GHz) with 16GB RAM</a:t>
            </a:r>
          </a:p>
          <a:p>
            <a:pPr marL="342900" indent="-342900" algn="ctr" eaLnBrk="0" fontAlgn="base" hangingPunct="0">
              <a:spcBef>
                <a:spcPct val="0"/>
              </a:spcBef>
              <a:spcAft>
                <a:spcPct val="0"/>
              </a:spcAft>
              <a:buFont typeface="+mj-lt"/>
              <a:buAutoNum type="arabicPeriod"/>
            </a:pPr>
            <a:r>
              <a:rPr kumimoji="1" lang="en-US" sz="1400" dirty="0" smtClean="0">
                <a:solidFill>
                  <a:srgbClr val="010000"/>
                </a:solidFill>
                <a:latin typeface="Times New Roman" pitchFamily="18" charset="0"/>
              </a:rPr>
              <a:t>Rex is a 128 core cluster of </a:t>
            </a:r>
            <a:r>
              <a:rPr kumimoji="1" lang="en-GB" sz="1400" dirty="0" smtClean="0">
                <a:solidFill>
                  <a:srgbClr val="010000"/>
                </a:solidFill>
                <a:latin typeface="Times New Roman" pitchFamily="18" charset="0"/>
              </a:rPr>
              <a:t>16 diskless Dell SC1435 compute nodes, each with 2.0GHz dual quad-core AMD </a:t>
            </a:r>
            <a:r>
              <a:rPr kumimoji="1" lang="en-GB" sz="1400" dirty="0" err="1" smtClean="0">
                <a:solidFill>
                  <a:srgbClr val="010000"/>
                </a:solidFill>
                <a:latin typeface="Times New Roman" pitchFamily="18" charset="0"/>
              </a:rPr>
              <a:t>Opteron</a:t>
            </a:r>
            <a:r>
              <a:rPr kumimoji="1" lang="en-GB" sz="1400" dirty="0" smtClean="0">
                <a:solidFill>
                  <a:srgbClr val="010000"/>
                </a:solidFill>
                <a:latin typeface="Times New Roman" pitchFamily="18" charset="0"/>
              </a:rPr>
              <a:t> 2350 processors with 8GB RAM </a:t>
            </a:r>
            <a:endParaRPr kumimoji="1" lang="en-US" sz="1400" dirty="0" smtClean="0">
              <a:solidFill>
                <a:srgbClr val="010000"/>
              </a:solidFill>
              <a:latin typeface="Times New Roman" pitchFamily="18" charset="0"/>
            </a:endParaRPr>
          </a:p>
          <a:p>
            <a:pPr marL="342900" indent="-342900" algn="ctr" eaLnBrk="0" fontAlgn="base" hangingPunct="0">
              <a:spcBef>
                <a:spcPct val="0"/>
              </a:spcBef>
              <a:spcAft>
                <a:spcPct val="0"/>
              </a:spcAft>
              <a:buFont typeface="+mj-lt"/>
              <a:buAutoNum type="arabicPeriod"/>
            </a:pPr>
            <a:r>
              <a:rPr kumimoji="1" lang="en-US" sz="1400" dirty="0" smtClean="0">
                <a:solidFill>
                  <a:srgbClr val="010000"/>
                </a:solidFill>
                <a:latin typeface="Times New Roman" pitchFamily="18" charset="0"/>
              </a:rPr>
              <a:t>VPC is a virtual PC resourced with 48 GB RAM and 4 Intel Xeon E5450 3 GHz processors</a:t>
            </a:r>
          </a:p>
        </p:txBody>
      </p:sp>
      <p:graphicFrame>
        <p:nvGraphicFramePr>
          <p:cNvPr id="9" name="Chart 8"/>
          <p:cNvGraphicFramePr>
            <a:graphicFrameLocks noGrp="1"/>
          </p:cNvGraphicFramePr>
          <p:nvPr>
            <p:extLst/>
          </p:nvPr>
        </p:nvGraphicFramePr>
        <p:xfrm>
          <a:off x="4559041" y="1392098"/>
          <a:ext cx="4257675" cy="3629026"/>
        </p:xfrm>
        <a:graphic>
          <a:graphicData uri="http://schemas.openxmlformats.org/drawingml/2006/chart">
            <c:chart xmlns:c="http://schemas.openxmlformats.org/drawingml/2006/chart" xmlns:r="http://schemas.openxmlformats.org/officeDocument/2006/relationships" r:id="rId4"/>
          </a:graphicData>
        </a:graphic>
      </p:graphicFrame>
      <p:sp>
        <p:nvSpPr>
          <p:cNvPr id="8" name="Title 7"/>
          <p:cNvSpPr>
            <a:spLocks noGrp="1"/>
          </p:cNvSpPr>
          <p:nvPr>
            <p:ph type="title"/>
          </p:nvPr>
        </p:nvSpPr>
        <p:spPr>
          <a:xfrm>
            <a:off x="0" y="45012"/>
            <a:ext cx="9144000" cy="1143000"/>
          </a:xfrm>
        </p:spPr>
        <p:txBody>
          <a:bodyPr/>
          <a:lstStyle/>
          <a:p>
            <a:r>
              <a:rPr lang="en-US" dirty="0" smtClean="0"/>
              <a:t>Scaling of run times to large grids</a:t>
            </a:r>
            <a:endParaRPr lang="en-US" dirty="0"/>
          </a:p>
        </p:txBody>
      </p:sp>
    </p:spTree>
    <p:extLst>
      <p:ext uri="{BB962C8B-B14F-4D97-AF65-F5344CB8AC3E}">
        <p14:creationId xmlns:p14="http://schemas.microsoft.com/office/powerpoint/2010/main" val="156328082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1524000"/>
          <a:ext cx="4191000" cy="4204740"/>
        </p:xfrm>
        <a:graphic>
          <a:graphicData uri="http://schemas.openxmlformats.org/drawingml/2006/table">
            <a:tbl>
              <a:tblPr/>
              <a:tblGrid>
                <a:gridCol w="595423"/>
                <a:gridCol w="944127"/>
                <a:gridCol w="948469"/>
                <a:gridCol w="935665"/>
                <a:gridCol w="767316"/>
              </a:tblGrid>
              <a:tr h="488183">
                <a:tc gridSpan="5">
                  <a:txBody>
                    <a:bodyPr/>
                    <a:lstStyle/>
                    <a:p>
                      <a:pPr algn="ctr" fontAlgn="b"/>
                      <a:r>
                        <a:rPr lang="en-US" sz="1800" b="0" i="0" u="none" strike="noStrike" dirty="0">
                          <a:solidFill>
                            <a:srgbClr val="000000"/>
                          </a:solidFill>
                          <a:latin typeface="+mn-lt"/>
                        </a:rPr>
                        <a:t>Capability to run larger problems</a:t>
                      </a:r>
                    </a:p>
                  </a:txBody>
                  <a:tcPr marL="9525" marR="9525" marT="9525" marB="0" anchor="b">
                    <a:lnL>
                      <a:noFill/>
                    </a:lnL>
                    <a:lnR>
                      <a:noFill/>
                    </a:lnR>
                    <a:lnT>
                      <a:noFill/>
                    </a:lnT>
                    <a:lnB w="28575"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97738">
                <a:tc rowSpan="2">
                  <a:txBody>
                    <a:bodyPr/>
                    <a:lstStyle/>
                    <a:p>
                      <a:pPr algn="ctr" fontAlgn="b"/>
                      <a:r>
                        <a:rPr lang="en-US" sz="1400" b="0" i="0" u="none" strike="noStrike" dirty="0">
                          <a:solidFill>
                            <a:srgbClr val="000000"/>
                          </a:solidFill>
                          <a:latin typeface="+mn-lt"/>
                        </a:rPr>
                        <a:t> </a:t>
                      </a:r>
                    </a:p>
                  </a:txBody>
                  <a:tcPr marL="9525" marR="9525" marT="9525" marB="0" anchor="ctr">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rowSpan="2">
                  <a:txBody>
                    <a:bodyPr/>
                    <a:lstStyle/>
                    <a:p>
                      <a:pPr algn="ctr" fontAlgn="b"/>
                      <a:r>
                        <a:rPr lang="en-US" sz="1400" b="0" i="0" u="none" strike="noStrike" dirty="0">
                          <a:solidFill>
                            <a:srgbClr val="000000"/>
                          </a:solidFill>
                          <a:latin typeface="+mn-lt"/>
                        </a:rPr>
                        <a:t> </a:t>
                      </a:r>
                    </a:p>
                  </a:txBody>
                  <a:tcPr marL="9525" marR="9525" marT="9525" marB="0" anchor="ctr">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rowSpan="2">
                  <a:txBody>
                    <a:bodyPr/>
                    <a:lstStyle/>
                    <a:p>
                      <a:pPr algn="ctr" fontAlgn="b"/>
                      <a:r>
                        <a:rPr lang="en-US" sz="1400" b="0" i="0" u="none" strike="noStrike" dirty="0" smtClean="0">
                          <a:solidFill>
                            <a:srgbClr val="000000"/>
                          </a:solidFill>
                          <a:latin typeface="+mn-lt"/>
                        </a:rPr>
                        <a:t>Processors </a:t>
                      </a:r>
                      <a:r>
                        <a:rPr lang="en-US" sz="1400" b="0" i="0" u="none" strike="noStrike" dirty="0">
                          <a:solidFill>
                            <a:srgbClr val="000000"/>
                          </a:solidFill>
                          <a:latin typeface="+mn-lt"/>
                        </a:rPr>
                        <a:t>used</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gridSpan="2">
                  <a:txBody>
                    <a:bodyPr/>
                    <a:lstStyle/>
                    <a:p>
                      <a:pPr algn="ctr" fontAlgn="b"/>
                      <a:r>
                        <a:rPr lang="en-US" sz="1400" b="0" i="0" u="none" strike="noStrike" dirty="0">
                          <a:solidFill>
                            <a:srgbClr val="000000"/>
                          </a:solidFill>
                          <a:latin typeface="+mn-lt"/>
                        </a:rPr>
                        <a:t>Grid size</a:t>
                      </a: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US"/>
                    </a:p>
                  </a:txBody>
                  <a:tcPr/>
                </a:tc>
              </a:tr>
              <a:tr h="548616">
                <a:tc vMerge="1">
                  <a:txBody>
                    <a:bodyPr/>
                    <a:lstStyle/>
                    <a:p>
                      <a:pPr algn="ctr" fontAlgn="b"/>
                      <a:endParaRPr lang="en-US" sz="2400" b="0" i="0" u="none" strike="noStrike" dirty="0">
                        <a:solidFill>
                          <a:srgbClr val="000000"/>
                        </a:solidFill>
                        <a:latin typeface="Calibri"/>
                      </a:endParaRPr>
                    </a:p>
                  </a:txBody>
                  <a:tcPr marL="9525" marR="9525" marT="9525" marB="0" anchor="b">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vMerge="1">
                  <a:txBody>
                    <a:bodyPr/>
                    <a:lstStyle/>
                    <a:p>
                      <a:pPr algn="ctr" fontAlgn="b"/>
                      <a:endParaRPr lang="en-US" sz="2400" b="0" i="0" u="none" strike="noStrike" dirty="0">
                        <a:solidFill>
                          <a:srgbClr val="000000"/>
                        </a:solidFill>
                        <a:latin typeface="Calibri"/>
                      </a:endParaRPr>
                    </a:p>
                  </a:txBody>
                  <a:tcPr marL="9525" marR="9525" marT="9525" marB="0" anchor="b">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vMerge="1">
                  <a:txBody>
                    <a:bodyPr/>
                    <a:lstStyle/>
                    <a:p>
                      <a:pPr algn="ctr" fontAlgn="b"/>
                      <a:endParaRPr lang="en-US" sz="2400" b="0" i="0" u="none" strike="noStrike" dirty="0">
                        <a:solidFill>
                          <a:srgbClr val="000000"/>
                        </a:solidFill>
                        <a:latin typeface="Calibri"/>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err="1" smtClean="0">
                          <a:solidFill>
                            <a:srgbClr val="000000"/>
                          </a:solidFill>
                          <a:latin typeface="+mn-lt"/>
                        </a:rPr>
                        <a:t>Theoretcal</a:t>
                      </a:r>
                      <a:r>
                        <a:rPr lang="en-US" sz="1400" b="0" i="0" u="none" strike="noStrike" dirty="0" smtClean="0">
                          <a:solidFill>
                            <a:srgbClr val="000000"/>
                          </a:solidFill>
                          <a:latin typeface="+mn-lt"/>
                        </a:rPr>
                        <a:t> </a:t>
                      </a:r>
                      <a:r>
                        <a:rPr lang="en-US" sz="1400" b="0" i="0" u="none" strike="noStrike" dirty="0">
                          <a:solidFill>
                            <a:srgbClr val="000000"/>
                          </a:solidFill>
                          <a:latin typeface="+mn-lt"/>
                        </a:rPr>
                        <a:t>limit</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Largest run</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367317">
                <a:tc>
                  <a:txBody>
                    <a:bodyPr/>
                    <a:lstStyle/>
                    <a:p>
                      <a:pPr algn="ctr" fontAlgn="b"/>
                      <a:r>
                        <a:rPr lang="en-US" sz="1400" b="0" i="0" u="none" strike="noStrike" dirty="0">
                          <a:solidFill>
                            <a:srgbClr val="000000"/>
                          </a:solidFill>
                          <a:latin typeface="+mn-lt"/>
                        </a:rPr>
                        <a:t>2008</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err="1">
                          <a:solidFill>
                            <a:srgbClr val="000000"/>
                          </a:solidFill>
                          <a:latin typeface="+mn-lt"/>
                        </a:rPr>
                        <a:t>TauDEM</a:t>
                      </a:r>
                      <a:r>
                        <a:rPr lang="en-US" sz="1400" b="0" i="0" u="none" strike="noStrike" dirty="0">
                          <a:solidFill>
                            <a:srgbClr val="000000"/>
                          </a:solidFill>
                          <a:latin typeface="+mn-lt"/>
                        </a:rPr>
                        <a:t> 4</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1</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0.22 GB</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0.22 GB</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729913">
                <a:tc>
                  <a:txBody>
                    <a:bodyPr/>
                    <a:lstStyle/>
                    <a:p>
                      <a:pPr algn="ctr" fontAlgn="b"/>
                      <a:r>
                        <a:rPr lang="en-US" sz="1400" b="0" i="0" u="none" strike="noStrike" dirty="0">
                          <a:solidFill>
                            <a:srgbClr val="000000"/>
                          </a:solidFill>
                          <a:latin typeface="+mn-lt"/>
                        </a:rPr>
                        <a:t>Sept 2009</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Partial </a:t>
                      </a:r>
                      <a:r>
                        <a:rPr lang="en-US" sz="1400" b="0" i="0" u="none" strike="noStrike" dirty="0" smtClean="0">
                          <a:solidFill>
                            <a:srgbClr val="000000"/>
                          </a:solidFill>
                          <a:latin typeface="+mn-lt"/>
                        </a:rPr>
                        <a:t>implement-</a:t>
                      </a:r>
                      <a:r>
                        <a:rPr lang="en-US" sz="1400" b="0" i="0" u="none" strike="noStrike" dirty="0" err="1" smtClean="0">
                          <a:solidFill>
                            <a:srgbClr val="000000"/>
                          </a:solidFill>
                          <a:latin typeface="+mn-lt"/>
                        </a:rPr>
                        <a:t>ation</a:t>
                      </a:r>
                      <a:endParaRPr lang="en-US" sz="1400" b="0" i="0" u="none" strike="noStrike" dirty="0">
                        <a:solidFill>
                          <a:srgbClr val="000000"/>
                        </a:solidFill>
                        <a:latin typeface="+mn-lt"/>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8</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4 GB</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1.6 GB</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548616">
                <a:tc>
                  <a:txBody>
                    <a:bodyPr/>
                    <a:lstStyle/>
                    <a:p>
                      <a:pPr algn="ctr" fontAlgn="b"/>
                      <a:r>
                        <a:rPr lang="en-US" sz="1400" b="0" i="0" u="none" strike="noStrike" dirty="0">
                          <a:solidFill>
                            <a:srgbClr val="000000"/>
                          </a:solidFill>
                          <a:latin typeface="+mn-lt"/>
                        </a:rPr>
                        <a:t>June 2010</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err="1">
                          <a:solidFill>
                            <a:srgbClr val="000000"/>
                          </a:solidFill>
                          <a:latin typeface="+mn-lt"/>
                        </a:rPr>
                        <a:t>TauDEM</a:t>
                      </a:r>
                      <a:r>
                        <a:rPr lang="en-US" sz="1400" b="0" i="0" u="none" strike="noStrike" dirty="0">
                          <a:solidFill>
                            <a:srgbClr val="000000"/>
                          </a:solidFill>
                          <a:latin typeface="+mn-lt"/>
                        </a:rPr>
                        <a:t> 5</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8</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4 GB</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4 GB</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548616">
                <a:tc>
                  <a:txBody>
                    <a:bodyPr/>
                    <a:lstStyle/>
                    <a:p>
                      <a:pPr algn="ctr" fontAlgn="b"/>
                      <a:r>
                        <a:rPr lang="en-US" sz="1400" b="0" i="0" u="none" strike="noStrike" dirty="0">
                          <a:solidFill>
                            <a:srgbClr val="000000"/>
                          </a:solidFill>
                          <a:latin typeface="+mn-lt"/>
                        </a:rPr>
                        <a:t>Sept 2010</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err="1" smtClean="0">
                          <a:solidFill>
                            <a:srgbClr val="000000"/>
                          </a:solidFill>
                          <a:latin typeface="+mn-lt"/>
                        </a:rPr>
                        <a:t>Multifile</a:t>
                      </a:r>
                      <a:r>
                        <a:rPr lang="en-US" sz="1400" b="0" i="0" u="none" strike="noStrike" dirty="0" smtClean="0">
                          <a:solidFill>
                            <a:srgbClr val="000000"/>
                          </a:solidFill>
                          <a:latin typeface="+mn-lt"/>
                        </a:rPr>
                        <a:t> on 48 GB RAM PC</a:t>
                      </a:r>
                      <a:endParaRPr lang="en-US" sz="1400" b="0" i="0" u="none" strike="noStrike" dirty="0">
                        <a:solidFill>
                          <a:srgbClr val="000000"/>
                        </a:solidFill>
                        <a:latin typeface="+mn-lt"/>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smtClean="0">
                          <a:solidFill>
                            <a:srgbClr val="000000"/>
                          </a:solidFill>
                          <a:latin typeface="+mn-lt"/>
                        </a:rPr>
                        <a:t>4</a:t>
                      </a:r>
                      <a:endParaRPr lang="en-US" sz="1400" b="0" i="0" u="none" strike="noStrike" dirty="0">
                        <a:solidFill>
                          <a:srgbClr val="000000"/>
                        </a:solidFill>
                        <a:latin typeface="+mn-lt"/>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Hardware limits</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6 GB</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548616">
                <a:tc>
                  <a:txBody>
                    <a:bodyPr/>
                    <a:lstStyle/>
                    <a:p>
                      <a:pPr algn="ctr" fontAlgn="b"/>
                      <a:r>
                        <a:rPr lang="en-US" sz="1400" b="0" i="0" u="none" strike="noStrike" dirty="0" smtClean="0">
                          <a:solidFill>
                            <a:srgbClr val="000000"/>
                          </a:solidFill>
                          <a:latin typeface="+mn-lt"/>
                        </a:rPr>
                        <a:t>Sept 2010</a:t>
                      </a:r>
                      <a:endParaRPr lang="en-US" sz="1400" b="0" i="0" u="none" strike="noStrike" dirty="0">
                        <a:solidFill>
                          <a:srgbClr val="000000"/>
                        </a:solidFill>
                        <a:latin typeface="+mn-lt"/>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err="1" smtClean="0">
                          <a:solidFill>
                            <a:srgbClr val="000000"/>
                          </a:solidFill>
                          <a:latin typeface="+mn-lt"/>
                        </a:rPr>
                        <a:t>Multifile</a:t>
                      </a:r>
                      <a:r>
                        <a:rPr lang="en-US" sz="1400" b="0" i="0" u="none" strike="noStrike" dirty="0" smtClean="0">
                          <a:solidFill>
                            <a:srgbClr val="000000"/>
                          </a:solidFill>
                          <a:latin typeface="+mn-lt"/>
                        </a:rPr>
                        <a:t> on</a:t>
                      </a:r>
                      <a:r>
                        <a:rPr lang="en-US" sz="1400" b="0" i="0" u="none" strike="noStrike" baseline="0" dirty="0" smtClean="0">
                          <a:solidFill>
                            <a:srgbClr val="000000"/>
                          </a:solidFill>
                          <a:latin typeface="+mn-lt"/>
                        </a:rPr>
                        <a:t> cluster with 128 GB RAM</a:t>
                      </a:r>
                      <a:endParaRPr lang="en-US" sz="1400" b="0" i="0" u="none" strike="noStrike" dirty="0">
                        <a:solidFill>
                          <a:srgbClr val="000000"/>
                        </a:solidFill>
                        <a:latin typeface="+mn-lt"/>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smtClean="0">
                          <a:solidFill>
                            <a:srgbClr val="000000"/>
                          </a:solidFill>
                          <a:latin typeface="+mn-lt"/>
                        </a:rPr>
                        <a:t>128</a:t>
                      </a:r>
                      <a:endParaRPr lang="en-US" sz="1400" b="0" i="0" u="none" strike="noStrike" dirty="0">
                        <a:solidFill>
                          <a:srgbClr val="000000"/>
                        </a:solidFill>
                        <a:latin typeface="+mn-lt"/>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smtClean="0">
                          <a:solidFill>
                            <a:srgbClr val="000000"/>
                          </a:solidFill>
                          <a:latin typeface="+mn-lt"/>
                        </a:rPr>
                        <a:t>Hardware limits</a:t>
                      </a:r>
                      <a:endParaRPr lang="en-US" sz="1400" b="0" i="0" u="none" strike="noStrike" dirty="0">
                        <a:solidFill>
                          <a:srgbClr val="000000"/>
                        </a:solidFill>
                        <a:latin typeface="+mn-lt"/>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smtClean="0">
                          <a:solidFill>
                            <a:srgbClr val="000000"/>
                          </a:solidFill>
                          <a:latin typeface="+mn-lt"/>
                        </a:rPr>
                        <a:t>11 GB</a:t>
                      </a:r>
                      <a:endParaRPr lang="en-US" sz="1400" b="0" i="0" u="none" strike="noStrike" dirty="0">
                        <a:solidFill>
                          <a:srgbClr val="000000"/>
                        </a:solidFill>
                        <a:latin typeface="+mn-lt"/>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p:grpSp>
        <p:nvGrpSpPr>
          <p:cNvPr id="3" name="Group 19"/>
          <p:cNvGrpSpPr/>
          <p:nvPr/>
        </p:nvGrpSpPr>
        <p:grpSpPr>
          <a:xfrm>
            <a:off x="4267200" y="1524000"/>
            <a:ext cx="4724400" cy="4736425"/>
            <a:chOff x="4267200" y="1524000"/>
            <a:chExt cx="4724400" cy="4736425"/>
          </a:xfrm>
        </p:grpSpPr>
        <p:pic>
          <p:nvPicPr>
            <p:cNvPr id="2" name="Picture 1"/>
            <p:cNvPicPr>
              <a:picLocks noChangeAspect="1" noChangeArrowheads="1"/>
            </p:cNvPicPr>
            <p:nvPr/>
          </p:nvPicPr>
          <p:blipFill>
            <a:blip r:embed="rId3" cstate="print"/>
            <a:srcRect/>
            <a:stretch>
              <a:fillRect/>
            </a:stretch>
          </p:blipFill>
          <p:spPr bwMode="auto">
            <a:xfrm>
              <a:off x="4267200" y="1524000"/>
              <a:ext cx="4558632" cy="4736425"/>
            </a:xfrm>
            <a:prstGeom prst="rect">
              <a:avLst/>
            </a:prstGeom>
            <a:noFill/>
            <a:ln w="9525">
              <a:noFill/>
              <a:miter lim="800000"/>
              <a:headEnd/>
              <a:tailEnd/>
            </a:ln>
          </p:spPr>
        </p:pic>
        <p:sp>
          <p:nvSpPr>
            <p:cNvPr id="7" name="Rectangle 6"/>
            <p:cNvSpPr/>
            <p:nvPr/>
          </p:nvSpPr>
          <p:spPr>
            <a:xfrm>
              <a:off x="4571385" y="2090928"/>
              <a:ext cx="3259836" cy="35905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kumimoji="1" lang="en-US" sz="2000">
                <a:solidFill>
                  <a:srgbClr val="FFFFFF"/>
                </a:solidFill>
              </a:endParaRPr>
            </a:p>
          </p:txBody>
        </p:sp>
        <p:sp>
          <p:nvSpPr>
            <p:cNvPr id="13" name="TextBox 12"/>
            <p:cNvSpPr txBox="1"/>
            <p:nvPr/>
          </p:nvSpPr>
          <p:spPr>
            <a:xfrm>
              <a:off x="5344695" y="2933032"/>
              <a:ext cx="598905" cy="169277"/>
            </a:xfrm>
            <a:prstGeom prst="rect">
              <a:avLst/>
            </a:prstGeom>
            <a:solidFill>
              <a:schemeClr val="bg1"/>
            </a:solidFill>
          </p:spPr>
          <p:txBody>
            <a:bodyPr wrap="square" lIns="45720" tIns="0" rIns="45720" bIns="0" rtlCol="0">
              <a:spAutoFit/>
            </a:bodyPr>
            <a:lstStyle/>
            <a:p>
              <a:pPr algn="ctr" eaLnBrk="0" fontAlgn="base" hangingPunct="0">
                <a:spcBef>
                  <a:spcPct val="0"/>
                </a:spcBef>
                <a:spcAft>
                  <a:spcPct val="0"/>
                </a:spcAft>
              </a:pPr>
              <a:r>
                <a:rPr kumimoji="1" lang="en-US" sz="1100" dirty="0" smtClean="0">
                  <a:solidFill>
                    <a:srgbClr val="010000"/>
                  </a:solidFill>
                  <a:latin typeface="Times New Roman" pitchFamily="18" charset="0"/>
                </a:rPr>
                <a:t>1.6 GB</a:t>
              </a:r>
              <a:endParaRPr kumimoji="1" lang="en-US" sz="1100" dirty="0">
                <a:solidFill>
                  <a:srgbClr val="010000"/>
                </a:solidFill>
                <a:latin typeface="Times New Roman" pitchFamily="18" charset="0"/>
              </a:endParaRPr>
            </a:p>
          </p:txBody>
        </p:sp>
        <p:sp>
          <p:nvSpPr>
            <p:cNvPr id="14" name="TextBox 13"/>
            <p:cNvSpPr txBox="1"/>
            <p:nvPr/>
          </p:nvSpPr>
          <p:spPr>
            <a:xfrm>
              <a:off x="5842000" y="3596105"/>
              <a:ext cx="635000" cy="169277"/>
            </a:xfrm>
            <a:prstGeom prst="rect">
              <a:avLst/>
            </a:prstGeom>
            <a:solidFill>
              <a:schemeClr val="bg1"/>
            </a:solidFill>
          </p:spPr>
          <p:txBody>
            <a:bodyPr wrap="square" lIns="45720" tIns="0" rIns="45720" bIns="0" rtlCol="0">
              <a:spAutoFit/>
            </a:bodyPr>
            <a:lstStyle/>
            <a:p>
              <a:pPr algn="ctr" eaLnBrk="0" fontAlgn="base" hangingPunct="0">
                <a:spcBef>
                  <a:spcPct val="0"/>
                </a:spcBef>
                <a:spcAft>
                  <a:spcPct val="0"/>
                </a:spcAft>
              </a:pPr>
              <a:r>
                <a:rPr kumimoji="1" lang="en-US" sz="1100" dirty="0" smtClean="0">
                  <a:solidFill>
                    <a:srgbClr val="010000"/>
                  </a:solidFill>
                  <a:latin typeface="Times New Roman" pitchFamily="18" charset="0"/>
                </a:rPr>
                <a:t>0.22 GB</a:t>
              </a:r>
              <a:endParaRPr kumimoji="1" lang="en-US" sz="1100" dirty="0">
                <a:solidFill>
                  <a:srgbClr val="010000"/>
                </a:solidFill>
                <a:latin typeface="Times New Roman" pitchFamily="18" charset="0"/>
              </a:endParaRPr>
            </a:p>
          </p:txBody>
        </p:sp>
        <p:sp>
          <p:nvSpPr>
            <p:cNvPr id="15" name="TextBox 14"/>
            <p:cNvSpPr txBox="1"/>
            <p:nvPr/>
          </p:nvSpPr>
          <p:spPr>
            <a:xfrm>
              <a:off x="4847389" y="2352843"/>
              <a:ext cx="410411" cy="169277"/>
            </a:xfrm>
            <a:prstGeom prst="rect">
              <a:avLst/>
            </a:prstGeom>
            <a:solidFill>
              <a:schemeClr val="bg1"/>
            </a:solidFill>
          </p:spPr>
          <p:txBody>
            <a:bodyPr wrap="square" lIns="45720" tIns="0" rIns="45720" bIns="0" rtlCol="0">
              <a:spAutoFit/>
            </a:bodyPr>
            <a:lstStyle/>
            <a:p>
              <a:pPr algn="ctr" eaLnBrk="0" fontAlgn="base" hangingPunct="0">
                <a:spcBef>
                  <a:spcPct val="0"/>
                </a:spcBef>
                <a:spcAft>
                  <a:spcPct val="0"/>
                </a:spcAft>
              </a:pPr>
              <a:r>
                <a:rPr kumimoji="1" lang="en-US" sz="1100" dirty="0" smtClean="0">
                  <a:solidFill>
                    <a:srgbClr val="010000"/>
                  </a:solidFill>
                  <a:latin typeface="Times New Roman" pitchFamily="18" charset="0"/>
                </a:rPr>
                <a:t>4 GB</a:t>
              </a:r>
              <a:endParaRPr kumimoji="1" lang="en-US" sz="1100" dirty="0">
                <a:solidFill>
                  <a:srgbClr val="010000"/>
                </a:solidFill>
                <a:latin typeface="Times New Roman" pitchFamily="18" charset="0"/>
              </a:endParaRPr>
            </a:p>
          </p:txBody>
        </p:sp>
        <p:sp>
          <p:nvSpPr>
            <p:cNvPr id="16" name="TextBox 15"/>
            <p:cNvSpPr txBox="1"/>
            <p:nvPr/>
          </p:nvSpPr>
          <p:spPr>
            <a:xfrm>
              <a:off x="4598737" y="2104190"/>
              <a:ext cx="430463" cy="169277"/>
            </a:xfrm>
            <a:prstGeom prst="rect">
              <a:avLst/>
            </a:prstGeom>
            <a:solidFill>
              <a:schemeClr val="bg1"/>
            </a:solidFill>
          </p:spPr>
          <p:txBody>
            <a:bodyPr wrap="square" lIns="45720" tIns="0" rIns="45720" bIns="0" rtlCol="0">
              <a:spAutoFit/>
            </a:bodyPr>
            <a:lstStyle/>
            <a:p>
              <a:pPr algn="ctr" eaLnBrk="0" fontAlgn="base" hangingPunct="0">
                <a:spcBef>
                  <a:spcPct val="0"/>
                </a:spcBef>
                <a:spcAft>
                  <a:spcPct val="0"/>
                </a:spcAft>
              </a:pPr>
              <a:r>
                <a:rPr kumimoji="1" lang="en-US" sz="1100" dirty="0" smtClean="0">
                  <a:solidFill>
                    <a:srgbClr val="010000"/>
                  </a:solidFill>
                  <a:latin typeface="Times New Roman" pitchFamily="18" charset="0"/>
                </a:rPr>
                <a:t>6 GB</a:t>
              </a:r>
              <a:endParaRPr kumimoji="1" lang="en-US" sz="1100" dirty="0">
                <a:solidFill>
                  <a:srgbClr val="010000"/>
                </a:solidFill>
                <a:latin typeface="Times New Roman" pitchFamily="18" charset="0"/>
              </a:endParaRPr>
            </a:p>
          </p:txBody>
        </p:sp>
        <p:sp>
          <p:nvSpPr>
            <p:cNvPr id="17" name="TextBox 16"/>
            <p:cNvSpPr txBox="1"/>
            <p:nvPr/>
          </p:nvSpPr>
          <p:spPr>
            <a:xfrm>
              <a:off x="4267201" y="1524000"/>
              <a:ext cx="533400" cy="169277"/>
            </a:xfrm>
            <a:prstGeom prst="rect">
              <a:avLst/>
            </a:prstGeom>
            <a:solidFill>
              <a:schemeClr val="bg1"/>
            </a:solidFill>
          </p:spPr>
          <p:txBody>
            <a:bodyPr wrap="square" lIns="45720" tIns="0" rIns="45720" bIns="0" rtlCol="0">
              <a:spAutoFit/>
            </a:bodyPr>
            <a:lstStyle/>
            <a:p>
              <a:pPr algn="ctr" eaLnBrk="0" fontAlgn="base" hangingPunct="0">
                <a:spcBef>
                  <a:spcPct val="0"/>
                </a:spcBef>
                <a:spcAft>
                  <a:spcPct val="0"/>
                </a:spcAft>
              </a:pPr>
              <a:r>
                <a:rPr kumimoji="1" lang="en-US" sz="1100" dirty="0" smtClean="0">
                  <a:solidFill>
                    <a:srgbClr val="010000"/>
                  </a:solidFill>
                  <a:latin typeface="Times New Roman" pitchFamily="18" charset="0"/>
                </a:rPr>
                <a:t>11 GB</a:t>
              </a:r>
              <a:endParaRPr kumimoji="1" lang="en-US" sz="1100" dirty="0">
                <a:solidFill>
                  <a:srgbClr val="010000"/>
                </a:solidFill>
                <a:latin typeface="Times New Roman" pitchFamily="18" charset="0"/>
              </a:endParaRPr>
            </a:p>
          </p:txBody>
        </p:sp>
        <p:sp>
          <p:nvSpPr>
            <p:cNvPr id="8" name="Rectangle 7"/>
            <p:cNvSpPr>
              <a:spLocks noChangeAspect="1"/>
            </p:cNvSpPr>
            <p:nvPr/>
          </p:nvSpPr>
          <p:spPr>
            <a:xfrm>
              <a:off x="4847389" y="2352842"/>
              <a:ext cx="2787396" cy="27873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kumimoji="1" lang="en-US" sz="2000">
                <a:solidFill>
                  <a:srgbClr val="FFFFFF"/>
                </a:solidFill>
              </a:endParaRPr>
            </a:p>
          </p:txBody>
        </p:sp>
        <p:sp>
          <p:nvSpPr>
            <p:cNvPr id="10" name="Rectangle 9"/>
            <p:cNvSpPr>
              <a:spLocks noChangeAspect="1"/>
            </p:cNvSpPr>
            <p:nvPr/>
          </p:nvSpPr>
          <p:spPr>
            <a:xfrm>
              <a:off x="5344695" y="2933032"/>
              <a:ext cx="1700784" cy="17007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kumimoji="1" lang="en-US" sz="2000">
                <a:solidFill>
                  <a:srgbClr val="FFFFFF"/>
                </a:solidFill>
              </a:endParaRPr>
            </a:p>
          </p:txBody>
        </p:sp>
        <p:sp>
          <p:nvSpPr>
            <p:cNvPr id="11" name="Rectangle 10"/>
            <p:cNvSpPr>
              <a:spLocks noChangeAspect="1"/>
            </p:cNvSpPr>
            <p:nvPr/>
          </p:nvSpPr>
          <p:spPr>
            <a:xfrm>
              <a:off x="5842000" y="3596105"/>
              <a:ext cx="661416" cy="6614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kumimoji="1" lang="en-US" sz="2000">
                <a:solidFill>
                  <a:srgbClr val="FFFFFF"/>
                </a:solidFill>
              </a:endParaRPr>
            </a:p>
          </p:txBody>
        </p:sp>
        <p:sp>
          <p:nvSpPr>
            <p:cNvPr id="6" name="Rectangle 5"/>
            <p:cNvSpPr/>
            <p:nvPr/>
          </p:nvSpPr>
          <p:spPr>
            <a:xfrm>
              <a:off x="4267200" y="1524000"/>
              <a:ext cx="4724400" cy="4724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kumimoji="1" lang="en-US" sz="2000">
                <a:solidFill>
                  <a:srgbClr val="FFFFFF"/>
                </a:solidFill>
              </a:endParaRPr>
            </a:p>
          </p:txBody>
        </p:sp>
      </p:grpSp>
      <p:sp>
        <p:nvSpPr>
          <p:cNvPr id="18" name="TextBox 17"/>
          <p:cNvSpPr txBox="1"/>
          <p:nvPr/>
        </p:nvSpPr>
        <p:spPr>
          <a:xfrm>
            <a:off x="5638800" y="6324600"/>
            <a:ext cx="2133600" cy="215444"/>
          </a:xfrm>
          <a:prstGeom prst="rect">
            <a:avLst/>
          </a:prstGeom>
          <a:solidFill>
            <a:schemeClr val="bg1"/>
          </a:solidFill>
        </p:spPr>
        <p:txBody>
          <a:bodyPr wrap="square" lIns="45720" tIns="0" rIns="45720" bIns="0" rtlCol="0">
            <a:spAutoFit/>
          </a:bodyPr>
          <a:lstStyle/>
          <a:p>
            <a:pPr algn="ctr" eaLnBrk="0" fontAlgn="base" hangingPunct="0">
              <a:spcBef>
                <a:spcPct val="0"/>
              </a:spcBef>
              <a:spcAft>
                <a:spcPct val="0"/>
              </a:spcAft>
            </a:pPr>
            <a:r>
              <a:rPr kumimoji="1" lang="en-US" sz="1400" dirty="0" smtClean="0">
                <a:solidFill>
                  <a:srgbClr val="010000"/>
                </a:solidFill>
                <a:latin typeface="Times New Roman" pitchFamily="18" charset="0"/>
              </a:rPr>
              <a:t>At 10 m grid cell size</a:t>
            </a:r>
            <a:endParaRPr kumimoji="1" lang="en-US" sz="1400" dirty="0">
              <a:solidFill>
                <a:srgbClr val="010000"/>
              </a:solidFill>
              <a:latin typeface="Times New Roman" pitchFamily="18" charset="0"/>
            </a:endParaRPr>
          </a:p>
        </p:txBody>
      </p:sp>
      <p:sp>
        <p:nvSpPr>
          <p:cNvPr id="21" name="TextBox 20"/>
          <p:cNvSpPr txBox="1"/>
          <p:nvPr/>
        </p:nvSpPr>
        <p:spPr>
          <a:xfrm>
            <a:off x="914400" y="6172200"/>
            <a:ext cx="2133600" cy="215444"/>
          </a:xfrm>
          <a:prstGeom prst="rect">
            <a:avLst/>
          </a:prstGeom>
          <a:solidFill>
            <a:schemeClr val="bg1"/>
          </a:solidFill>
        </p:spPr>
        <p:txBody>
          <a:bodyPr wrap="square" lIns="45720" tIns="0" rIns="45720" bIns="0" rtlCol="0">
            <a:spAutoFit/>
          </a:bodyPr>
          <a:lstStyle/>
          <a:p>
            <a:pPr algn="ctr" eaLnBrk="0" fontAlgn="base" hangingPunct="0">
              <a:spcBef>
                <a:spcPct val="0"/>
              </a:spcBef>
              <a:spcAft>
                <a:spcPct val="0"/>
              </a:spcAft>
            </a:pPr>
            <a:r>
              <a:rPr kumimoji="1" lang="en-US" sz="1400" dirty="0" smtClean="0">
                <a:solidFill>
                  <a:srgbClr val="010000"/>
                </a:solidFill>
                <a:latin typeface="Times New Roman" pitchFamily="18" charset="0"/>
              </a:rPr>
              <a:t>Single file size limit 4GB</a:t>
            </a:r>
            <a:endParaRPr kumimoji="1" lang="en-US" sz="1400" dirty="0">
              <a:solidFill>
                <a:srgbClr val="010000"/>
              </a:solidFill>
              <a:latin typeface="Times New Roman" pitchFamily="18" charset="0"/>
            </a:endParaRPr>
          </a:p>
        </p:txBody>
      </p:sp>
      <p:sp>
        <p:nvSpPr>
          <p:cNvPr id="19" name="Title 18"/>
          <p:cNvSpPr>
            <a:spLocks noGrp="1"/>
          </p:cNvSpPr>
          <p:nvPr>
            <p:ph type="title"/>
          </p:nvPr>
        </p:nvSpPr>
        <p:spPr>
          <a:xfrm>
            <a:off x="1524000" y="276113"/>
            <a:ext cx="6096000" cy="1143000"/>
          </a:xfrm>
        </p:spPr>
        <p:txBody>
          <a:bodyPr/>
          <a:lstStyle/>
          <a:p>
            <a:r>
              <a:rPr lang="en-US" dirty="0" smtClean="0"/>
              <a:t>Capabilities Summary</a:t>
            </a:r>
            <a:endParaRPr lang="en-US" dirty="0"/>
          </a:p>
        </p:txBody>
      </p:sp>
    </p:spTree>
    <p:extLst>
      <p:ext uri="{BB962C8B-B14F-4D97-AF65-F5344CB8AC3E}">
        <p14:creationId xmlns:p14="http://schemas.microsoft.com/office/powerpoint/2010/main" val="220775729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284" y="259476"/>
            <a:ext cx="8898556" cy="1143000"/>
          </a:xfrm>
        </p:spPr>
        <p:txBody>
          <a:bodyPr>
            <a:noAutofit/>
          </a:bodyPr>
          <a:lstStyle/>
          <a:p>
            <a:r>
              <a:rPr lang="en-US" sz="3600" dirty="0" smtClean="0">
                <a:latin typeface="Arial" panose="020B0604020202020204" pitchFamily="34" charset="0"/>
                <a:cs typeface="Arial" panose="020B0604020202020204" pitchFamily="34" charset="0"/>
              </a:rPr>
              <a:t>XSEDE Extended Collaboration Support Services (ECSS) improvements</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85800" y="1631080"/>
            <a:ext cx="7772400" cy="4114800"/>
          </a:xfrm>
        </p:spPr>
        <p:txBody>
          <a:bodyPr/>
          <a:lstStyle/>
          <a:p>
            <a:r>
              <a:rPr lang="en-US" sz="2800" dirty="0" smtClean="0">
                <a:latin typeface="Arial" panose="020B0604020202020204" pitchFamily="34" charset="0"/>
                <a:cs typeface="Arial" panose="020B0604020202020204" pitchFamily="34" charset="0"/>
              </a:rPr>
              <a:t>Reconfiguration of multiple file header reads to be broadcast from single node</a:t>
            </a:r>
          </a:p>
          <a:p>
            <a:r>
              <a:rPr lang="en-US" sz="2800" dirty="0" smtClean="0">
                <a:latin typeface="Arial" panose="020B0604020202020204" pitchFamily="34" charset="0"/>
                <a:cs typeface="Arial" panose="020B0604020202020204" pitchFamily="34" charset="0"/>
              </a:rPr>
              <a:t>Reconfiguration of output files to avoid spanning processors</a:t>
            </a:r>
            <a:endParaRPr lang="en-US" sz="28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205740" y="3815614"/>
            <a:ext cx="4411158" cy="2762778"/>
          </a:xfrm>
          <a:prstGeom prst="rect">
            <a:avLst/>
          </a:prstGeom>
        </p:spPr>
      </p:pic>
      <p:pic>
        <p:nvPicPr>
          <p:cNvPr id="8" name="Picture 7"/>
          <p:cNvPicPr>
            <a:picLocks noChangeAspect="1"/>
          </p:cNvPicPr>
          <p:nvPr/>
        </p:nvPicPr>
        <p:blipFill>
          <a:blip r:embed="rId3"/>
          <a:stretch>
            <a:fillRect/>
          </a:stretch>
        </p:blipFill>
        <p:spPr>
          <a:xfrm>
            <a:off x="4631440" y="3815614"/>
            <a:ext cx="4375400" cy="2750583"/>
          </a:xfrm>
          <a:prstGeom prst="rect">
            <a:avLst/>
          </a:prstGeom>
        </p:spPr>
      </p:pic>
      <p:sp>
        <p:nvSpPr>
          <p:cNvPr id="9" name="TextBox 8"/>
          <p:cNvSpPr txBox="1"/>
          <p:nvPr/>
        </p:nvSpPr>
        <p:spPr>
          <a:xfrm>
            <a:off x="279278" y="3815614"/>
            <a:ext cx="864339" cy="369332"/>
          </a:xfrm>
          <a:prstGeom prst="rect">
            <a:avLst/>
          </a:prstGeom>
          <a:noFill/>
        </p:spPr>
        <p:txBody>
          <a:bodyPr wrap="none" rtlCol="0">
            <a:spAutoFit/>
          </a:bodyPr>
          <a:lstStyle/>
          <a:p>
            <a:r>
              <a:rPr lang="en-US" dirty="0" smtClean="0">
                <a:solidFill>
                  <a:srgbClr val="FF0000"/>
                </a:solidFill>
                <a:latin typeface="Arial" panose="020B0604020202020204" pitchFamily="34" charset="0"/>
                <a:cs typeface="Arial" panose="020B0604020202020204" pitchFamily="34" charset="0"/>
              </a:rPr>
              <a:t>Before</a:t>
            </a:r>
            <a:endParaRPr lang="en-US" dirty="0">
              <a:solidFill>
                <a:srgbClr val="FF0000"/>
              </a:solidFill>
              <a:latin typeface="Arial" panose="020B0604020202020204" pitchFamily="34" charset="0"/>
              <a:cs typeface="Arial" panose="020B0604020202020204" pitchFamily="34" charset="0"/>
            </a:endParaRPr>
          </a:p>
        </p:txBody>
      </p:sp>
      <p:sp>
        <p:nvSpPr>
          <p:cNvPr id="10" name="TextBox 9"/>
          <p:cNvSpPr txBox="1"/>
          <p:nvPr/>
        </p:nvSpPr>
        <p:spPr>
          <a:xfrm>
            <a:off x="4731197" y="3815614"/>
            <a:ext cx="671979" cy="369332"/>
          </a:xfrm>
          <a:prstGeom prst="rect">
            <a:avLst/>
          </a:prstGeom>
          <a:noFill/>
        </p:spPr>
        <p:txBody>
          <a:bodyPr wrap="none" rtlCol="0">
            <a:spAutoFit/>
          </a:bodyPr>
          <a:lstStyle/>
          <a:p>
            <a:r>
              <a:rPr lang="en-US" dirty="0" smtClean="0">
                <a:solidFill>
                  <a:srgbClr val="FF0000"/>
                </a:solidFill>
                <a:latin typeface="Arial" panose="020B0604020202020204" pitchFamily="34" charset="0"/>
                <a:cs typeface="Arial" panose="020B0604020202020204" pitchFamily="34" charset="0"/>
              </a:rPr>
              <a:t>After</a:t>
            </a:r>
            <a:endParaRPr lang="en-US" dirty="0">
              <a:solidFill>
                <a:srgbClr val="FF0000"/>
              </a:solidFill>
              <a:latin typeface="Arial" panose="020B0604020202020204" pitchFamily="34" charset="0"/>
              <a:cs typeface="Arial" panose="020B0604020202020204" pitchFamily="34" charset="0"/>
            </a:endParaRPr>
          </a:p>
        </p:txBody>
      </p:sp>
      <p:sp>
        <p:nvSpPr>
          <p:cNvPr id="11" name="Rounded Rectangle 10"/>
          <p:cNvSpPr/>
          <p:nvPr/>
        </p:nvSpPr>
        <p:spPr bwMode="auto">
          <a:xfrm>
            <a:off x="4690436" y="4461304"/>
            <a:ext cx="376750" cy="297180"/>
          </a:xfrm>
          <a:prstGeom prst="round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2000" b="0" i="0" u="none" strike="noStrike" cap="none" normalizeH="0" baseline="0" smtClean="0">
              <a:ln>
                <a:noFill/>
              </a:ln>
              <a:solidFill>
                <a:schemeClr val="bg2"/>
              </a:solidFill>
              <a:effectLst/>
              <a:latin typeface="Times New Roman" pitchFamily="18" charset="0"/>
            </a:endParaRPr>
          </a:p>
        </p:txBody>
      </p:sp>
      <p:sp>
        <p:nvSpPr>
          <p:cNvPr id="12" name="Rounded Rectangle 11"/>
          <p:cNvSpPr/>
          <p:nvPr/>
        </p:nvSpPr>
        <p:spPr bwMode="auto">
          <a:xfrm>
            <a:off x="257395" y="4461304"/>
            <a:ext cx="376750" cy="297180"/>
          </a:xfrm>
          <a:prstGeom prst="round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2000" b="0" i="0" u="none" strike="noStrike" cap="none" normalizeH="0" baseline="0" smtClean="0">
              <a:ln>
                <a:noFill/>
              </a:ln>
              <a:solidFill>
                <a:schemeClr val="bg2"/>
              </a:solidFill>
              <a:effectLst/>
              <a:latin typeface="Times New Roman" pitchFamily="18" charset="0"/>
            </a:endParaRPr>
          </a:p>
        </p:txBody>
      </p:sp>
    </p:spTree>
    <p:extLst>
      <p:ext uri="{BB962C8B-B14F-4D97-AF65-F5344CB8AC3E}">
        <p14:creationId xmlns:p14="http://schemas.microsoft.com/office/powerpoint/2010/main" val="81848498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Open Topography </a:t>
            </a:r>
            <a:br>
              <a:rPr lang="en-US" dirty="0" smtClean="0"/>
            </a:br>
            <a:r>
              <a:rPr lang="en-US" sz="3100" dirty="0" smtClean="0"/>
              <a:t>Teton Conservation District, Wyoming LIDAR Example</a:t>
            </a:r>
            <a:endParaRPr lang="en-US" sz="3100" dirty="0"/>
          </a:p>
        </p:txBody>
      </p:sp>
      <p:pic>
        <p:nvPicPr>
          <p:cNvPr id="13680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8392" y="1457931"/>
            <a:ext cx="6368092" cy="5188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32614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51" y="39030"/>
            <a:ext cx="8229600" cy="1143000"/>
          </a:xfrm>
        </p:spPr>
        <p:txBody>
          <a:bodyPr>
            <a:noAutofit/>
          </a:bodyPr>
          <a:lstStyle/>
          <a:p>
            <a:r>
              <a:rPr lang="en-US" sz="3200" dirty="0" smtClean="0"/>
              <a:t>DEM derived from point cloud using TIN DEM Generation and output as </a:t>
            </a:r>
            <a:r>
              <a:rPr lang="en-US" sz="3200" dirty="0" err="1" smtClean="0"/>
              <a:t>GeoTIFF</a:t>
            </a:r>
            <a:endParaRPr lang="en-US" sz="3200" dirty="0"/>
          </a:p>
        </p:txBody>
      </p:sp>
      <p:pic>
        <p:nvPicPr>
          <p:cNvPr id="13690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5790" y="1180636"/>
            <a:ext cx="5723450" cy="5621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342961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058" y="107370"/>
            <a:ext cx="8229600" cy="720318"/>
          </a:xfrm>
        </p:spPr>
        <p:txBody>
          <a:bodyPr>
            <a:normAutofit fontScale="90000"/>
          </a:bodyPr>
          <a:lstStyle/>
          <a:p>
            <a:r>
              <a:rPr lang="en-US" dirty="0" smtClean="0"/>
              <a:t>Contributing area from D-Infinity</a:t>
            </a:r>
            <a:endParaRPr lang="en-US" dirty="0"/>
          </a:p>
        </p:txBody>
      </p:sp>
      <p:pic>
        <p:nvPicPr>
          <p:cNvPr id="137113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3218"/>
          <a:stretch/>
        </p:blipFill>
        <p:spPr bwMode="auto">
          <a:xfrm>
            <a:off x="79454" y="972653"/>
            <a:ext cx="4470245" cy="4526701"/>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711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856" y="4912113"/>
            <a:ext cx="1905000" cy="186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711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4653" y="972653"/>
            <a:ext cx="5062441" cy="4526701"/>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025912" y="3236003"/>
            <a:ext cx="691376" cy="588865"/>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5" name="Straight Connector 4"/>
          <p:cNvCxnSpPr/>
          <p:nvPr/>
        </p:nvCxnSpPr>
        <p:spPr>
          <a:xfrm flipV="1">
            <a:off x="1717288" y="972653"/>
            <a:ext cx="2297365" cy="226335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717288" y="3824868"/>
            <a:ext cx="2297365" cy="1674486"/>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966901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13" y="42863"/>
            <a:ext cx="8029575" cy="677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57213" y="42863"/>
            <a:ext cx="8229600" cy="720318"/>
          </a:xfrm>
        </p:spPr>
        <p:txBody>
          <a:bodyPr>
            <a:normAutofit fontScale="90000"/>
          </a:bodyPr>
          <a:lstStyle/>
          <a:p>
            <a:r>
              <a:rPr lang="en-US" dirty="0" smtClean="0"/>
              <a:t>Contributing area from D-Infinity</a:t>
            </a:r>
            <a:endParaRPr lang="en-US" dirty="0"/>
          </a:p>
        </p:txBody>
      </p:sp>
      <p:pic>
        <p:nvPicPr>
          <p:cNvPr id="13711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213" y="4948238"/>
            <a:ext cx="1905000" cy="186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428554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443" y="113613"/>
            <a:ext cx="7609114" cy="1143000"/>
          </a:xfrm>
        </p:spPr>
        <p:txBody>
          <a:bodyPr>
            <a:normAutofit/>
          </a:bodyPr>
          <a:lstStyle/>
          <a:p>
            <a:r>
              <a:rPr lang="en-US" dirty="0" err="1" smtClean="0"/>
              <a:t>TauDEM</a:t>
            </a:r>
            <a:r>
              <a:rPr lang="en-US" dirty="0" smtClean="0"/>
              <a:t> Summary</a:t>
            </a:r>
            <a:endParaRPr lang="en-US" dirty="0"/>
          </a:p>
        </p:txBody>
      </p:sp>
      <p:sp>
        <p:nvSpPr>
          <p:cNvPr id="3" name="Content Placeholder 2"/>
          <p:cNvSpPr>
            <a:spLocks noGrp="1"/>
          </p:cNvSpPr>
          <p:nvPr>
            <p:ph idx="1"/>
          </p:nvPr>
        </p:nvSpPr>
        <p:spPr>
          <a:xfrm>
            <a:off x="371475" y="1138237"/>
            <a:ext cx="8629650" cy="4516419"/>
          </a:xfrm>
        </p:spPr>
        <p:txBody>
          <a:bodyPr>
            <a:noAutofit/>
          </a:bodyPr>
          <a:lstStyle/>
          <a:p>
            <a:r>
              <a:rPr lang="en-US" sz="2400" dirty="0" smtClean="0"/>
              <a:t>Parallelization speeds up processing and partitioned processing reduces size limitations</a:t>
            </a:r>
          </a:p>
          <a:p>
            <a:r>
              <a:rPr lang="en-US" sz="2400" dirty="0" smtClean="0"/>
              <a:t>Parallel logic developed  for general recursive flow accumulation methodology (flow algebra) </a:t>
            </a:r>
          </a:p>
          <a:p>
            <a:r>
              <a:rPr lang="en-US" sz="2400" dirty="0" smtClean="0"/>
              <a:t>Documented </a:t>
            </a:r>
            <a:r>
              <a:rPr lang="en-US" sz="2400" dirty="0" err="1" smtClean="0"/>
              <a:t>ArcGIS</a:t>
            </a:r>
            <a:r>
              <a:rPr lang="en-US" sz="2400" dirty="0" smtClean="0"/>
              <a:t> Toolbox Graphical User Interface</a:t>
            </a:r>
          </a:p>
          <a:p>
            <a:r>
              <a:rPr lang="en-US" sz="2400" dirty="0" smtClean="0"/>
              <a:t>32 and 64 bit versions (but 32 bit version limited by inherent 32 bit operating system memory limitations)</a:t>
            </a:r>
          </a:p>
          <a:p>
            <a:r>
              <a:rPr lang="en-US" sz="2400" dirty="0" smtClean="0"/>
              <a:t>PC, Mac and Linux/Unix capability</a:t>
            </a:r>
          </a:p>
          <a:p>
            <a:r>
              <a:rPr lang="en-US" sz="2400" dirty="0" smtClean="0"/>
              <a:t>Capability to process large grids efficiently increased from 0.22 GB upper limit pre-project to where &lt; 4GB grids can be processed in the ArcGIS Toolbox version on a PC within a day and up to 11 GB has been processed on a distributed cluster (a 50 fold size increase) </a:t>
            </a:r>
            <a:endParaRPr lang="en-US" sz="2400" dirty="0"/>
          </a:p>
        </p:txBody>
      </p:sp>
    </p:spTree>
    <p:extLst>
      <p:ext uri="{BB962C8B-B14F-4D97-AF65-F5344CB8AC3E}">
        <p14:creationId xmlns:p14="http://schemas.microsoft.com/office/powerpoint/2010/main" val="331474732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7"/>
          <p:cNvSpPr txBox="1">
            <a:spLocks noChangeArrowheads="1"/>
          </p:cNvSpPr>
          <p:nvPr/>
        </p:nvSpPr>
        <p:spPr bwMode="auto">
          <a:xfrm>
            <a:off x="1385647" y="396299"/>
            <a:ext cx="6372707"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700" dirty="0" smtClean="0">
                <a:solidFill>
                  <a:srgbClr val="009DD9"/>
                </a:solidFill>
              </a:rPr>
              <a:t>Representing River Geometry in HydroShare</a:t>
            </a:r>
            <a:endParaRPr lang="en-US" sz="2700" dirty="0">
              <a:solidFill>
                <a:srgbClr val="009DD9"/>
              </a:solidFill>
            </a:endParaRPr>
          </a:p>
        </p:txBody>
      </p:sp>
      <p:sp>
        <p:nvSpPr>
          <p:cNvPr id="12" name="Text Box 14"/>
          <p:cNvSpPr txBox="1">
            <a:spLocks noChangeArrowheads="1"/>
          </p:cNvSpPr>
          <p:nvPr/>
        </p:nvSpPr>
        <p:spPr bwMode="auto">
          <a:xfrm>
            <a:off x="4681370" y="6361127"/>
            <a:ext cx="369585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000" dirty="0">
                <a:solidFill>
                  <a:srgbClr val="009DD9"/>
                </a:solidFill>
              </a:rPr>
              <a:t>Hydraulic </a:t>
            </a:r>
            <a:r>
              <a:rPr lang="en-US" sz="2000" dirty="0" smtClean="0">
                <a:solidFill>
                  <a:srgbClr val="009DD9"/>
                </a:solidFill>
              </a:rPr>
              <a:t>Calculations</a:t>
            </a:r>
            <a:endParaRPr lang="en-US" sz="2000" dirty="0">
              <a:solidFill>
                <a:srgbClr val="009DD9"/>
              </a:solidFill>
            </a:endParaRPr>
          </a:p>
        </p:txBody>
      </p:sp>
      <p:pic>
        <p:nvPicPr>
          <p:cNvPr id="13" name="Picture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22412" y="4635254"/>
            <a:ext cx="3213770" cy="1458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74" t="26097" b="5768"/>
          <a:stretch/>
        </p:blipFill>
        <p:spPr bwMode="auto">
          <a:xfrm>
            <a:off x="533019" y="3709820"/>
            <a:ext cx="3762632" cy="1489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6065" t="31456" r="15526" b="31376"/>
          <a:stretch/>
        </p:blipFill>
        <p:spPr bwMode="auto">
          <a:xfrm>
            <a:off x="4449168" y="1251837"/>
            <a:ext cx="3845484" cy="2543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07" t="22462"/>
          <a:stretch/>
        </p:blipFill>
        <p:spPr bwMode="auto">
          <a:xfrm>
            <a:off x="278678" y="1325523"/>
            <a:ext cx="3679130" cy="164981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17" name="Text Box 20"/>
          <p:cNvSpPr txBox="1">
            <a:spLocks noChangeArrowheads="1"/>
          </p:cNvSpPr>
          <p:nvPr/>
        </p:nvSpPr>
        <p:spPr bwMode="auto">
          <a:xfrm>
            <a:off x="1721629" y="1292558"/>
            <a:ext cx="79323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dirty="0" err="1" smtClean="0">
                <a:solidFill>
                  <a:srgbClr val="009DD9"/>
                </a:solidFill>
              </a:rPr>
              <a:t>LiDAR</a:t>
            </a:r>
            <a:endParaRPr lang="en-US" sz="2000" dirty="0">
              <a:solidFill>
                <a:srgbClr val="009DD9"/>
              </a:solidFill>
            </a:endParaRPr>
          </a:p>
        </p:txBody>
      </p:sp>
      <p:sp>
        <p:nvSpPr>
          <p:cNvPr id="18" name="Text Box 20"/>
          <p:cNvSpPr txBox="1">
            <a:spLocks noChangeArrowheads="1"/>
          </p:cNvSpPr>
          <p:nvPr/>
        </p:nvSpPr>
        <p:spPr bwMode="auto">
          <a:xfrm>
            <a:off x="1459527" y="5358201"/>
            <a:ext cx="167295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dirty="0" smtClean="0">
                <a:solidFill>
                  <a:srgbClr val="009DD9"/>
                </a:solidFill>
              </a:rPr>
              <a:t>Cross Sections</a:t>
            </a:r>
            <a:endParaRPr lang="en-US" sz="2000" dirty="0">
              <a:solidFill>
                <a:srgbClr val="009DD9"/>
              </a:solidFill>
            </a:endParaRPr>
          </a:p>
        </p:txBody>
      </p:sp>
      <p:sp>
        <p:nvSpPr>
          <p:cNvPr id="19" name="Text Box 20"/>
          <p:cNvSpPr txBox="1">
            <a:spLocks noChangeArrowheads="1"/>
          </p:cNvSpPr>
          <p:nvPr/>
        </p:nvSpPr>
        <p:spPr bwMode="auto">
          <a:xfrm>
            <a:off x="4295651" y="3943425"/>
            <a:ext cx="449142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dirty="0" smtClean="0">
                <a:solidFill>
                  <a:srgbClr val="009DD9"/>
                </a:solidFill>
              </a:rPr>
              <a:t>Cross Sections Attached to River Network</a:t>
            </a:r>
            <a:endParaRPr lang="en-US" sz="2000" dirty="0">
              <a:solidFill>
                <a:srgbClr val="009DD9"/>
              </a:solidFill>
            </a:endParaRPr>
          </a:p>
        </p:txBody>
      </p:sp>
      <p:sp>
        <p:nvSpPr>
          <p:cNvPr id="3" name="Down Arrow 2"/>
          <p:cNvSpPr/>
          <p:nvPr/>
        </p:nvSpPr>
        <p:spPr>
          <a:xfrm rot="13913427">
            <a:off x="3937840" y="3185064"/>
            <a:ext cx="387233" cy="920603"/>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wn Arrow 20"/>
          <p:cNvSpPr/>
          <p:nvPr/>
        </p:nvSpPr>
        <p:spPr>
          <a:xfrm>
            <a:off x="2118243" y="3090882"/>
            <a:ext cx="387233" cy="920603"/>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urved Left Arrow 3"/>
          <p:cNvSpPr/>
          <p:nvPr/>
        </p:nvSpPr>
        <p:spPr>
          <a:xfrm>
            <a:off x="8375763" y="3302831"/>
            <a:ext cx="541061" cy="2183569"/>
          </a:xfrm>
          <a:prstGeom prst="curvedLeftArrow">
            <a:avLst>
              <a:gd name="adj1" fmla="val 35253"/>
              <a:gd name="adj2" fmla="val 93382"/>
              <a:gd name="adj3" fmla="val 3004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11885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9600"/>
            <a:ext cx="8610600" cy="1271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200400" y="1005396"/>
            <a:ext cx="2372124" cy="369332"/>
          </a:xfrm>
          <a:prstGeom prst="rect">
            <a:avLst/>
          </a:prstGeom>
          <a:noFill/>
        </p:spPr>
        <p:txBody>
          <a:bodyPr wrap="none" rtlCol="0">
            <a:spAutoFit/>
          </a:bodyPr>
          <a:lstStyle/>
          <a:p>
            <a:r>
              <a:rPr lang="en-US" dirty="0" smtClean="0">
                <a:hlinkClick r:id="rId3"/>
              </a:rPr>
              <a:t>http://www.cuahsi.org</a:t>
            </a:r>
            <a:r>
              <a:rPr lang="en-US" dirty="0" smtClean="0"/>
              <a:t> </a:t>
            </a:r>
            <a:endParaRPr lang="en-US" dirty="0"/>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3366" y="1888301"/>
            <a:ext cx="4191000" cy="2400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descr="Figure 5.1.  Conceptualization of the Water Cycle (Schematic vie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5410200" y="4267200"/>
            <a:ext cx="3102349" cy="2438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itle 1"/>
          <p:cNvSpPr txBox="1">
            <a:spLocks/>
          </p:cNvSpPr>
          <p:nvPr/>
        </p:nvSpPr>
        <p:spPr>
          <a:xfrm>
            <a:off x="457200" y="11748"/>
            <a:ext cx="8229600" cy="82645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smtClean="0"/>
              <a:t>What is CUAHSI?</a:t>
            </a:r>
            <a:endParaRPr lang="en-US" sz="3600" dirty="0"/>
          </a:p>
        </p:txBody>
      </p:sp>
      <p:grpSp>
        <p:nvGrpSpPr>
          <p:cNvPr id="12" name="Group 4"/>
          <p:cNvGrpSpPr>
            <a:grpSpLocks/>
          </p:cNvGrpSpPr>
          <p:nvPr/>
        </p:nvGrpSpPr>
        <p:grpSpPr bwMode="auto">
          <a:xfrm>
            <a:off x="152400" y="5861647"/>
            <a:ext cx="2263140" cy="907934"/>
            <a:chOff x="6461125" y="5759450"/>
            <a:chExt cx="2682875" cy="1076325"/>
          </a:xfrm>
        </p:grpSpPr>
        <p:sp>
          <p:nvSpPr>
            <p:cNvPr id="13" name="Rectangle 12"/>
            <p:cNvSpPr>
              <a:spLocks noChangeArrowheads="1"/>
            </p:cNvSpPr>
            <p:nvPr/>
          </p:nvSpPr>
          <p:spPr bwMode="auto">
            <a:xfrm>
              <a:off x="6461125" y="5759450"/>
              <a:ext cx="2654300" cy="1076325"/>
            </a:xfrm>
            <a:prstGeom prst="rect">
              <a:avLst/>
            </a:prstGeom>
            <a:solidFill>
              <a:schemeClr val="bg1"/>
            </a:solidFill>
            <a:ln w="25400" algn="ctr">
              <a:solidFill>
                <a:schemeClr val="tx1"/>
              </a:solidFill>
              <a:miter lim="800000"/>
              <a:headEnd/>
              <a:tailEnd/>
            </a:ln>
          </p:spPr>
          <p:txBody>
            <a:bodyPr wrap="none" anchor="ctr"/>
            <a:lstStyle/>
            <a:p>
              <a:endParaRPr lang="en-US" sz="1600">
                <a:solidFill>
                  <a:prstClr val="black"/>
                </a:solidFill>
              </a:endParaRPr>
            </a:p>
          </p:txBody>
        </p:sp>
        <p:pic>
          <p:nvPicPr>
            <p:cNvPr id="14" name="Picture 13" descr="nsf4c"/>
            <p:cNvPicPr>
              <a:picLocks noChangeAspect="1" noChangeArrowheads="1"/>
            </p:cNvPicPr>
            <p:nvPr/>
          </p:nvPicPr>
          <p:blipFill>
            <a:blip r:embed="rId6" cstate="print"/>
            <a:srcRect/>
            <a:stretch>
              <a:fillRect/>
            </a:stretch>
          </p:blipFill>
          <p:spPr bwMode="auto">
            <a:xfrm>
              <a:off x="6484938" y="5827713"/>
              <a:ext cx="995362" cy="966787"/>
            </a:xfrm>
            <a:prstGeom prst="rect">
              <a:avLst/>
            </a:prstGeom>
            <a:noFill/>
            <a:ln w="9525">
              <a:noFill/>
              <a:miter lim="800000"/>
              <a:headEnd/>
              <a:tailEnd/>
            </a:ln>
          </p:spPr>
        </p:pic>
        <p:sp>
          <p:nvSpPr>
            <p:cNvPr id="15" name="Text Box 12"/>
            <p:cNvSpPr txBox="1">
              <a:spLocks noChangeArrowheads="1"/>
            </p:cNvSpPr>
            <p:nvPr/>
          </p:nvSpPr>
          <p:spPr bwMode="auto">
            <a:xfrm>
              <a:off x="7477125" y="5943598"/>
              <a:ext cx="1666875" cy="693231"/>
            </a:xfrm>
            <a:prstGeom prst="rect">
              <a:avLst/>
            </a:prstGeom>
            <a:noFill/>
            <a:ln w="9525" algn="ctr">
              <a:noFill/>
              <a:miter lim="800000"/>
              <a:headEnd/>
              <a:tailEnd/>
            </a:ln>
          </p:spPr>
          <p:txBody>
            <a:bodyPr>
              <a:spAutoFit/>
            </a:bodyPr>
            <a:lstStyle/>
            <a:p>
              <a:pPr defTabSz="4389438"/>
              <a:r>
                <a:rPr lang="en-US" sz="1600" dirty="0">
                  <a:solidFill>
                    <a:prstClr val="black"/>
                  </a:solidFill>
                </a:rPr>
                <a:t>Support</a:t>
              </a:r>
            </a:p>
            <a:p>
              <a:pPr defTabSz="4389438"/>
              <a:r>
                <a:rPr lang="en-US" sz="1600" dirty="0">
                  <a:solidFill>
                    <a:prstClr val="black"/>
                  </a:solidFill>
                </a:rPr>
                <a:t>EAR </a:t>
              </a:r>
              <a:r>
                <a:rPr lang="en-US" sz="1600" dirty="0" smtClean="0">
                  <a:solidFill>
                    <a:prstClr val="black"/>
                  </a:solidFill>
                </a:rPr>
                <a:t>0753521</a:t>
              </a:r>
              <a:endParaRPr lang="en-US" sz="1600" dirty="0">
                <a:solidFill>
                  <a:prstClr val="black"/>
                </a:solidFill>
              </a:endParaRPr>
            </a:p>
          </p:txBody>
        </p:sp>
      </p:grpSp>
      <p:sp>
        <p:nvSpPr>
          <p:cNvPr id="16" name="Text Box 3"/>
          <p:cNvSpPr txBox="1">
            <a:spLocks noChangeArrowheads="1"/>
          </p:cNvSpPr>
          <p:nvPr/>
        </p:nvSpPr>
        <p:spPr bwMode="auto">
          <a:xfrm>
            <a:off x="457200" y="2017216"/>
            <a:ext cx="41148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indent="346075" eaLnBrk="1" hangingPunct="1"/>
            <a:r>
              <a:rPr lang="en-US" sz="2400" dirty="0" smtClean="0">
                <a:solidFill>
                  <a:srgbClr val="000000"/>
                </a:solidFill>
              </a:rPr>
              <a:t>(</a:t>
            </a:r>
            <a:r>
              <a:rPr lang="en-US" sz="2400" dirty="0">
                <a:solidFill>
                  <a:srgbClr val="000000"/>
                </a:solidFill>
              </a:rPr>
              <a:t>as of January 2013</a:t>
            </a:r>
            <a:r>
              <a:rPr lang="en-US" sz="2400" dirty="0" smtClean="0">
                <a:solidFill>
                  <a:srgbClr val="000000"/>
                </a:solidFill>
              </a:rPr>
              <a:t>)</a:t>
            </a:r>
          </a:p>
          <a:p>
            <a:pPr marL="342900" indent="-342900" eaLnBrk="1" hangingPunct="1">
              <a:buFont typeface="Arial" pitchFamily="34" charset="0"/>
              <a:buChar char="•"/>
            </a:pPr>
            <a:r>
              <a:rPr lang="en-US" sz="2400" dirty="0" smtClean="0">
                <a:solidFill>
                  <a:srgbClr val="000000"/>
                </a:solidFill>
              </a:rPr>
              <a:t>109 </a:t>
            </a:r>
            <a:r>
              <a:rPr lang="en-US" sz="2400" dirty="0">
                <a:solidFill>
                  <a:srgbClr val="000000"/>
                </a:solidFill>
              </a:rPr>
              <a:t>US University members</a:t>
            </a:r>
          </a:p>
          <a:p>
            <a:pPr marL="342900" indent="-342900" eaLnBrk="1" hangingPunct="1">
              <a:buFont typeface="Arial" pitchFamily="34" charset="0"/>
              <a:buChar char="•"/>
            </a:pPr>
            <a:r>
              <a:rPr lang="en-US" sz="2400" dirty="0" smtClean="0">
                <a:solidFill>
                  <a:srgbClr val="000000"/>
                </a:solidFill>
              </a:rPr>
              <a:t>7 affiliate </a:t>
            </a:r>
            <a:r>
              <a:rPr lang="en-US" sz="2400" dirty="0">
                <a:solidFill>
                  <a:srgbClr val="000000"/>
                </a:solidFill>
              </a:rPr>
              <a:t>members</a:t>
            </a:r>
          </a:p>
          <a:p>
            <a:pPr marL="342900" indent="-342900" eaLnBrk="1" hangingPunct="1">
              <a:buFont typeface="Arial" pitchFamily="34" charset="0"/>
              <a:buChar char="•"/>
            </a:pPr>
            <a:r>
              <a:rPr lang="en-US" sz="2400" dirty="0" smtClean="0">
                <a:solidFill>
                  <a:srgbClr val="000000"/>
                </a:solidFill>
              </a:rPr>
              <a:t>20 </a:t>
            </a:r>
            <a:r>
              <a:rPr lang="en-US" sz="2400" dirty="0">
                <a:solidFill>
                  <a:srgbClr val="000000"/>
                </a:solidFill>
              </a:rPr>
              <a:t>International affiliate </a:t>
            </a:r>
            <a:r>
              <a:rPr lang="en-US" sz="2400" dirty="0" smtClean="0">
                <a:solidFill>
                  <a:srgbClr val="000000"/>
                </a:solidFill>
              </a:rPr>
              <a:t>members</a:t>
            </a:r>
          </a:p>
          <a:p>
            <a:pPr marL="342900" indent="-342900" eaLnBrk="1" hangingPunct="1">
              <a:buFont typeface="Arial" pitchFamily="34" charset="0"/>
              <a:buChar char="•"/>
            </a:pPr>
            <a:r>
              <a:rPr lang="en-US" sz="2400" dirty="0" smtClean="0">
                <a:solidFill>
                  <a:srgbClr val="000000"/>
                </a:solidFill>
              </a:rPr>
              <a:t>3 corporate members</a:t>
            </a:r>
            <a:r>
              <a:rPr lang="en-US" sz="2400" dirty="0">
                <a:solidFill>
                  <a:srgbClr val="000000"/>
                </a:solidFill>
              </a:rPr>
              <a:t> </a:t>
            </a:r>
            <a:endParaRPr lang="en-US" sz="2400" dirty="0" smtClean="0">
              <a:solidFill>
                <a:srgbClr val="000000"/>
              </a:solidFill>
            </a:endParaRPr>
          </a:p>
          <a:p>
            <a:pPr marL="0" indent="339725" eaLnBrk="1" hangingPunct="1"/>
            <a:endParaRPr lang="en-US" sz="2400" dirty="0" smtClean="0">
              <a:solidFill>
                <a:srgbClr val="000000"/>
              </a:solidFill>
            </a:endParaRPr>
          </a:p>
          <a:p>
            <a:pPr marL="342900" indent="-342900" eaLnBrk="1" hangingPunct="1">
              <a:buFont typeface="Arial" pitchFamily="34" charset="0"/>
              <a:buChar char="•"/>
            </a:pPr>
            <a:r>
              <a:rPr lang="en-US" sz="2400" dirty="0" smtClean="0">
                <a:solidFill>
                  <a:srgbClr val="000000"/>
                </a:solidFill>
              </a:rPr>
              <a:t>provides  </a:t>
            </a:r>
            <a:r>
              <a:rPr lang="en-US" sz="2400" dirty="0">
                <a:solidFill>
                  <a:srgbClr val="000000"/>
                </a:solidFill>
              </a:rPr>
              <a:t>community and research support services to advance water research</a:t>
            </a:r>
            <a:endParaRPr lang="en-US" sz="2400" dirty="0" smtClean="0">
              <a:solidFill>
                <a:srgbClr val="000000"/>
              </a:solidFill>
            </a:endParaRPr>
          </a:p>
          <a:p>
            <a:pPr eaLnBrk="1" hangingPunct="1"/>
            <a:endParaRPr lang="en-US" sz="2400" dirty="0">
              <a:solidFill>
                <a:srgbClr val="000000"/>
              </a:solidFill>
            </a:endParaRPr>
          </a:p>
        </p:txBody>
      </p:sp>
    </p:spTree>
    <p:extLst>
      <p:ext uri="{BB962C8B-B14F-4D97-AF65-F5344CB8AC3E}">
        <p14:creationId xmlns:p14="http://schemas.microsoft.com/office/powerpoint/2010/main" val="35892945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7"/>
          <p:cNvSpPr txBox="1">
            <a:spLocks noChangeArrowheads="1"/>
          </p:cNvSpPr>
          <p:nvPr/>
        </p:nvSpPr>
        <p:spPr bwMode="auto">
          <a:xfrm>
            <a:off x="0" y="192785"/>
            <a:ext cx="91440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700" dirty="0">
                <a:solidFill>
                  <a:srgbClr val="009DD9"/>
                </a:solidFill>
              </a:rPr>
              <a:t>Modular design, linking river geometry, catchment geometry, network topology, and time series observations</a:t>
            </a:r>
          </a:p>
        </p:txBody>
      </p:sp>
      <p:grpSp>
        <p:nvGrpSpPr>
          <p:cNvPr id="28" name="Group 27"/>
          <p:cNvGrpSpPr>
            <a:grpSpLocks noChangeAspect="1"/>
          </p:cNvGrpSpPr>
          <p:nvPr/>
        </p:nvGrpSpPr>
        <p:grpSpPr>
          <a:xfrm>
            <a:off x="2037350" y="1126244"/>
            <a:ext cx="5983700" cy="5805496"/>
            <a:chOff x="485900" y="1248513"/>
            <a:chExt cx="5781675" cy="5609487"/>
          </a:xfrm>
        </p:grpSpPr>
        <p:pic>
          <p:nvPicPr>
            <p:cNvPr id="5" name="Picture 2" descr="E:\Dropbox\OGC\RiverML\RiverML-UM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900" y="1248513"/>
              <a:ext cx="5781675" cy="560948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897108" y="1248513"/>
              <a:ext cx="1955800" cy="2205888"/>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7" name="Rectangle 6"/>
            <p:cNvSpPr/>
            <p:nvPr/>
          </p:nvSpPr>
          <p:spPr>
            <a:xfrm>
              <a:off x="705175" y="2836335"/>
              <a:ext cx="5266266" cy="685800"/>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nvGrpSpPr>
            <p:cNvPr id="8" name="Group 7"/>
            <p:cNvGrpSpPr/>
            <p:nvPr/>
          </p:nvGrpSpPr>
          <p:grpSpPr>
            <a:xfrm>
              <a:off x="755975" y="2768601"/>
              <a:ext cx="5494667" cy="3953935"/>
              <a:chOff x="3522134" y="2768600"/>
              <a:chExt cx="5494667" cy="3953935"/>
            </a:xfrm>
          </p:grpSpPr>
          <p:cxnSp>
            <p:nvCxnSpPr>
              <p:cNvPr id="9" name="Straight Connector 8"/>
              <p:cNvCxnSpPr/>
              <p:nvPr/>
            </p:nvCxnSpPr>
            <p:spPr>
              <a:xfrm>
                <a:off x="4563534" y="4614333"/>
                <a:ext cx="0" cy="208018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9016801" y="2777066"/>
                <a:ext cx="0" cy="394546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522134" y="3843867"/>
                <a:ext cx="0" cy="7859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570133" y="2768600"/>
                <a:ext cx="0" cy="105833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4563534" y="6694514"/>
                <a:ext cx="445326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522134" y="4629770"/>
                <a:ext cx="10414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6570133" y="2768600"/>
                <a:ext cx="2446668" cy="846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522134" y="3826933"/>
                <a:ext cx="3047999" cy="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610579" y="2709334"/>
              <a:ext cx="5168246" cy="3716869"/>
              <a:chOff x="3376738" y="2709333"/>
              <a:chExt cx="5168246" cy="3716869"/>
            </a:xfrm>
          </p:grpSpPr>
          <p:cxnSp>
            <p:nvCxnSpPr>
              <p:cNvPr id="18" name="Straight Connector 17"/>
              <p:cNvCxnSpPr/>
              <p:nvPr/>
            </p:nvCxnSpPr>
            <p:spPr>
              <a:xfrm>
                <a:off x="3376738" y="3683000"/>
                <a:ext cx="4234" cy="2743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80972" y="3683000"/>
                <a:ext cx="33584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463648" y="4944534"/>
                <a:ext cx="24451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4463648" y="4944534"/>
                <a:ext cx="0" cy="14816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3380972" y="6426200"/>
                <a:ext cx="1082676" cy="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540750" y="2709333"/>
                <a:ext cx="2117" cy="97366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743701" y="2709333"/>
                <a:ext cx="0" cy="97366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743701" y="2709333"/>
                <a:ext cx="18012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908800" y="3683000"/>
                <a:ext cx="0" cy="12677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6908800" y="3683000"/>
                <a:ext cx="16319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31" name="Rectangle 30"/>
          <p:cNvSpPr/>
          <p:nvPr/>
        </p:nvSpPr>
        <p:spPr>
          <a:xfrm>
            <a:off x="747742" y="1344225"/>
            <a:ext cx="4649144" cy="1323439"/>
          </a:xfrm>
          <a:prstGeom prst="rect">
            <a:avLst/>
          </a:prstGeom>
        </p:spPr>
        <p:txBody>
          <a:bodyPr wrap="square">
            <a:spAutoFit/>
          </a:bodyPr>
          <a:lstStyle/>
          <a:p>
            <a:pPr marL="0" lvl="1"/>
            <a:r>
              <a:rPr lang="en-US" sz="2000" dirty="0">
                <a:solidFill>
                  <a:prstClr val="black"/>
                </a:solidFill>
              </a:rPr>
              <a:t>Data is linked by common reference points along the river, which can </a:t>
            </a:r>
            <a:r>
              <a:rPr lang="en-US" sz="2000" dirty="0" smtClean="0">
                <a:solidFill>
                  <a:prstClr val="black"/>
                </a:solidFill>
              </a:rPr>
              <a:t>be </a:t>
            </a:r>
            <a:r>
              <a:rPr lang="en-US" sz="2000" dirty="0">
                <a:solidFill>
                  <a:prstClr val="black"/>
                </a:solidFill>
              </a:rPr>
              <a:t>represented as point or cross section </a:t>
            </a:r>
            <a:r>
              <a:rPr lang="en-US" sz="2000" dirty="0" err="1">
                <a:solidFill>
                  <a:prstClr val="black"/>
                </a:solidFill>
              </a:rPr>
              <a:t>shapefiles</a:t>
            </a:r>
            <a:r>
              <a:rPr lang="en-US" sz="2000" dirty="0">
                <a:solidFill>
                  <a:prstClr val="black"/>
                </a:solidFill>
              </a:rPr>
              <a:t> and shown on a map.</a:t>
            </a:r>
          </a:p>
        </p:txBody>
      </p:sp>
      <p:sp>
        <p:nvSpPr>
          <p:cNvPr id="35" name="Rectangle 34"/>
          <p:cNvSpPr/>
          <p:nvPr/>
        </p:nvSpPr>
        <p:spPr>
          <a:xfrm>
            <a:off x="32015" y="6514349"/>
            <a:ext cx="4172666" cy="338554"/>
          </a:xfrm>
          <a:prstGeom prst="rect">
            <a:avLst/>
          </a:prstGeom>
        </p:spPr>
        <p:txBody>
          <a:bodyPr wrap="square">
            <a:spAutoFit/>
          </a:bodyPr>
          <a:lstStyle/>
          <a:p>
            <a:pPr marL="0" lvl="1"/>
            <a:r>
              <a:rPr lang="en-US" sz="1600" dirty="0" smtClean="0">
                <a:solidFill>
                  <a:prstClr val="black"/>
                </a:solidFill>
              </a:rPr>
              <a:t>Based on OGC </a:t>
            </a:r>
            <a:r>
              <a:rPr lang="en-US" sz="1600" dirty="0" err="1" smtClean="0">
                <a:solidFill>
                  <a:prstClr val="black"/>
                </a:solidFill>
              </a:rPr>
              <a:t>HY_Features</a:t>
            </a:r>
            <a:r>
              <a:rPr lang="en-US" sz="1600" dirty="0" smtClean="0">
                <a:solidFill>
                  <a:prstClr val="black"/>
                </a:solidFill>
              </a:rPr>
              <a:t> Model</a:t>
            </a:r>
            <a:endParaRPr lang="en-US" sz="1600" dirty="0">
              <a:solidFill>
                <a:prstClr val="black"/>
              </a:solidFill>
            </a:endParaRPr>
          </a:p>
        </p:txBody>
      </p:sp>
    </p:spTree>
    <p:extLst>
      <p:ext uri="{BB962C8B-B14F-4D97-AF65-F5344CB8AC3E}">
        <p14:creationId xmlns:p14="http://schemas.microsoft.com/office/powerpoint/2010/main" val="1128752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Summary and Conclusions</a:t>
            </a:r>
            <a:endParaRPr lang="en-US" dirty="0"/>
          </a:p>
        </p:txBody>
      </p:sp>
      <p:sp>
        <p:nvSpPr>
          <p:cNvPr id="3" name="Content Placeholder 2"/>
          <p:cNvSpPr>
            <a:spLocks noGrp="1"/>
          </p:cNvSpPr>
          <p:nvPr>
            <p:ph idx="1"/>
          </p:nvPr>
        </p:nvSpPr>
        <p:spPr>
          <a:xfrm>
            <a:off x="457200" y="1143000"/>
            <a:ext cx="8229600" cy="3871913"/>
          </a:xfrm>
        </p:spPr>
        <p:txBody>
          <a:bodyPr>
            <a:noAutofit/>
          </a:bodyPr>
          <a:lstStyle/>
          <a:p>
            <a:pPr>
              <a:spcBef>
                <a:spcPts val="0"/>
              </a:spcBef>
            </a:pPr>
            <a:r>
              <a:rPr lang="en-US" sz="2000" dirty="0" smtClean="0"/>
              <a:t>CUAHSI HIS</a:t>
            </a:r>
          </a:p>
          <a:p>
            <a:pPr lvl="1">
              <a:spcBef>
                <a:spcPts val="0"/>
              </a:spcBef>
            </a:pPr>
            <a:r>
              <a:rPr lang="en-US" sz="2000" dirty="0" smtClean="0"/>
              <a:t>Enhanced Access to Hydrologic Data</a:t>
            </a:r>
          </a:p>
          <a:p>
            <a:pPr lvl="1">
              <a:spcBef>
                <a:spcPts val="0"/>
              </a:spcBef>
            </a:pPr>
            <a:r>
              <a:rPr lang="en-US" sz="2000" dirty="0" smtClean="0"/>
              <a:t>Combining information from multiple sources</a:t>
            </a:r>
          </a:p>
          <a:p>
            <a:pPr>
              <a:spcBef>
                <a:spcPts val="0"/>
              </a:spcBef>
            </a:pPr>
            <a:r>
              <a:rPr lang="en-US" sz="2000" dirty="0" smtClean="0"/>
              <a:t>HydroShare </a:t>
            </a:r>
          </a:p>
          <a:p>
            <a:pPr lvl="1">
              <a:spcBef>
                <a:spcPts val="0"/>
              </a:spcBef>
            </a:pPr>
            <a:r>
              <a:rPr lang="en-US" sz="2000" dirty="0" smtClean="0"/>
              <a:t>A collaborative website for </a:t>
            </a:r>
            <a:r>
              <a:rPr lang="en-US" sz="2000" dirty="0"/>
              <a:t>the sharing of hydrologic data and models</a:t>
            </a:r>
          </a:p>
          <a:p>
            <a:pPr lvl="1">
              <a:spcBef>
                <a:spcPts val="0"/>
              </a:spcBef>
            </a:pPr>
            <a:r>
              <a:rPr lang="en-US" sz="2000" dirty="0"/>
              <a:t>To expand data sharing capability of CUAHSI HIS</a:t>
            </a:r>
          </a:p>
          <a:p>
            <a:pPr lvl="2">
              <a:spcBef>
                <a:spcPts val="0"/>
              </a:spcBef>
            </a:pPr>
            <a:r>
              <a:rPr lang="en-US" sz="1600" dirty="0"/>
              <a:t>Additional data classes</a:t>
            </a:r>
          </a:p>
          <a:p>
            <a:pPr lvl="2">
              <a:spcBef>
                <a:spcPts val="0"/>
              </a:spcBef>
            </a:pPr>
            <a:r>
              <a:rPr lang="en-US" sz="1600" dirty="0"/>
              <a:t>Models, scripts, tools and </a:t>
            </a:r>
            <a:r>
              <a:rPr lang="en-US" sz="1600" dirty="0" smtClean="0"/>
              <a:t>workflows</a:t>
            </a:r>
          </a:p>
          <a:p>
            <a:pPr>
              <a:spcBef>
                <a:spcPts val="0"/>
              </a:spcBef>
            </a:pPr>
            <a:r>
              <a:rPr lang="en-US" sz="2000" dirty="0" err="1" smtClean="0"/>
              <a:t>TauDEM</a:t>
            </a:r>
            <a:endParaRPr lang="en-US" sz="2000" dirty="0"/>
          </a:p>
          <a:p>
            <a:pPr lvl="1">
              <a:spcBef>
                <a:spcPts val="0"/>
              </a:spcBef>
            </a:pPr>
            <a:r>
              <a:rPr lang="en-US" sz="2000" dirty="0" smtClean="0"/>
              <a:t>Parallel implementation of  general watershed delineation tools</a:t>
            </a:r>
          </a:p>
          <a:p>
            <a:pPr lvl="1">
              <a:spcBef>
                <a:spcPts val="0"/>
              </a:spcBef>
            </a:pPr>
            <a:r>
              <a:rPr lang="en-US" sz="2000" dirty="0" smtClean="0"/>
              <a:t>Opportunities for server based cloud execution (as part of HydroShare, </a:t>
            </a:r>
            <a:r>
              <a:rPr lang="en-US" sz="2000" dirty="0" err="1" smtClean="0"/>
              <a:t>CyberGIS</a:t>
            </a:r>
            <a:r>
              <a:rPr lang="en-US" sz="2000" dirty="0" smtClean="0"/>
              <a:t>?)</a:t>
            </a:r>
          </a:p>
        </p:txBody>
      </p:sp>
      <p:pic>
        <p:nvPicPr>
          <p:cNvPr id="5" name="Picture 4"/>
          <p:cNvPicPr>
            <a:picLocks/>
          </p:cNvPicPr>
          <p:nvPr/>
        </p:nvPicPr>
        <p:blipFill>
          <a:blip r:embed="rId2"/>
          <a:stretch>
            <a:fillRect/>
          </a:stretch>
        </p:blipFill>
        <p:spPr>
          <a:xfrm flipH="1">
            <a:off x="6293042" y="4853683"/>
            <a:ext cx="1772817" cy="583458"/>
          </a:xfrm>
          <a:prstGeom prst="rect">
            <a:avLst/>
          </a:prstGeom>
        </p:spPr>
      </p:pic>
      <p:sp>
        <p:nvSpPr>
          <p:cNvPr id="4" name="Rectangle 3"/>
          <p:cNvSpPr/>
          <p:nvPr/>
        </p:nvSpPr>
        <p:spPr>
          <a:xfrm>
            <a:off x="6152269" y="5595805"/>
            <a:ext cx="2534531" cy="646331"/>
          </a:xfrm>
          <a:prstGeom prst="rect">
            <a:avLst/>
          </a:prstGeom>
        </p:spPr>
        <p:txBody>
          <a:bodyPr wrap="square">
            <a:spAutoFit/>
          </a:bodyPr>
          <a:lstStyle/>
          <a:p>
            <a:pPr>
              <a:spcBef>
                <a:spcPts val="0"/>
              </a:spcBef>
            </a:pPr>
            <a:r>
              <a:rPr lang="en-US" dirty="0">
                <a:solidFill>
                  <a:srgbClr val="FF0000"/>
                </a:solidFill>
              </a:rPr>
              <a:t>To boldly go where no one has gone before </a:t>
            </a:r>
          </a:p>
        </p:txBody>
      </p:sp>
      <p:sp>
        <p:nvSpPr>
          <p:cNvPr id="7" name="Rectangle 6"/>
          <p:cNvSpPr/>
          <p:nvPr/>
        </p:nvSpPr>
        <p:spPr>
          <a:xfrm>
            <a:off x="457200" y="4780197"/>
            <a:ext cx="5343525" cy="1631216"/>
          </a:xfrm>
          <a:prstGeom prst="rect">
            <a:avLst/>
          </a:prstGeom>
        </p:spPr>
        <p:txBody>
          <a:bodyPr wrap="square">
            <a:spAutoFit/>
          </a:bodyPr>
          <a:lstStyle/>
          <a:p>
            <a:pPr marL="342900" lvl="0" indent="-342900">
              <a:buFont typeface="Arial" pitchFamily="34" charset="0"/>
              <a:buChar char="•"/>
            </a:pPr>
            <a:r>
              <a:rPr lang="en-US" sz="2000" dirty="0">
                <a:solidFill>
                  <a:prstClr val="black"/>
                </a:solidFill>
              </a:rPr>
              <a:t>River </a:t>
            </a:r>
            <a:r>
              <a:rPr lang="en-US" sz="2000" dirty="0" smtClean="0">
                <a:solidFill>
                  <a:prstClr val="black"/>
                </a:solidFill>
              </a:rPr>
              <a:t>Geometry (</a:t>
            </a:r>
            <a:r>
              <a:rPr lang="en-US" sz="2000" dirty="0" err="1" smtClean="0">
                <a:solidFill>
                  <a:prstClr val="black"/>
                </a:solidFill>
              </a:rPr>
              <a:t>RiverML</a:t>
            </a:r>
            <a:r>
              <a:rPr lang="en-US" sz="2000" dirty="0" smtClean="0">
                <a:solidFill>
                  <a:prstClr val="black"/>
                </a:solidFill>
              </a:rPr>
              <a:t>)</a:t>
            </a:r>
            <a:endParaRPr lang="en-US" sz="2000" dirty="0">
              <a:solidFill>
                <a:prstClr val="black"/>
              </a:solidFill>
            </a:endParaRPr>
          </a:p>
          <a:p>
            <a:pPr marL="742950" lvl="1" indent="-285750" defTabSz="822325">
              <a:buFont typeface="Arial" pitchFamily="34" charset="0"/>
              <a:buChar char="–"/>
            </a:pPr>
            <a:r>
              <a:rPr lang="en-US" sz="2000" dirty="0">
                <a:solidFill>
                  <a:prstClr val="black"/>
                </a:solidFill>
              </a:rPr>
              <a:t>An XML based language to encode </a:t>
            </a:r>
            <a:r>
              <a:rPr lang="en-US" sz="2000" dirty="0" smtClean="0">
                <a:solidFill>
                  <a:prstClr val="black"/>
                </a:solidFill>
              </a:rPr>
              <a:t>the elements </a:t>
            </a:r>
            <a:r>
              <a:rPr lang="en-US" sz="2000" dirty="0">
                <a:solidFill>
                  <a:prstClr val="black"/>
                </a:solidFill>
              </a:rPr>
              <a:t>of river geometry as a basis </a:t>
            </a:r>
            <a:r>
              <a:rPr lang="en-US" sz="2000" dirty="0" smtClean="0">
                <a:solidFill>
                  <a:prstClr val="black"/>
                </a:solidFill>
              </a:rPr>
              <a:t>for storage, sharing and modeling with this data </a:t>
            </a:r>
            <a:endParaRPr lang="en-US" sz="2000" dirty="0">
              <a:solidFill>
                <a:prstClr val="black"/>
              </a:solidFill>
            </a:endParaRPr>
          </a:p>
        </p:txBody>
      </p:sp>
    </p:spTree>
    <p:extLst>
      <p:ext uri="{BB962C8B-B14F-4D97-AF65-F5344CB8AC3E}">
        <p14:creationId xmlns:p14="http://schemas.microsoft.com/office/powerpoint/2010/main" val="96878120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6907" y="662608"/>
            <a:ext cx="8229600" cy="3524348"/>
          </a:xfrm>
        </p:spPr>
        <p:txBody>
          <a:bodyPr>
            <a:normAutofit/>
          </a:bodyPr>
          <a:lstStyle/>
          <a:p>
            <a:pPr lvl="1"/>
            <a:r>
              <a:rPr lang="en-US" sz="2000" dirty="0" smtClean="0"/>
              <a:t>USU</a:t>
            </a:r>
          </a:p>
          <a:p>
            <a:pPr lvl="1"/>
            <a:r>
              <a:rPr lang="en-US" sz="2000" dirty="0" smtClean="0"/>
              <a:t>RENCI/UNC</a:t>
            </a:r>
          </a:p>
          <a:p>
            <a:pPr lvl="1"/>
            <a:r>
              <a:rPr lang="en-US" sz="2000" dirty="0" smtClean="0"/>
              <a:t>CUAHSI</a:t>
            </a:r>
            <a:endParaRPr lang="en-US" sz="2000" dirty="0"/>
          </a:p>
          <a:p>
            <a:pPr lvl="1"/>
            <a:r>
              <a:rPr lang="en-US" sz="2000" dirty="0" smtClean="0"/>
              <a:t>BYU</a:t>
            </a:r>
          </a:p>
          <a:p>
            <a:pPr lvl="1"/>
            <a:r>
              <a:rPr lang="en-US" sz="2000" dirty="0" smtClean="0"/>
              <a:t>Tufts</a:t>
            </a:r>
          </a:p>
          <a:p>
            <a:pPr lvl="1"/>
            <a:r>
              <a:rPr lang="en-US" sz="2000" dirty="0" smtClean="0"/>
              <a:t>USC</a:t>
            </a:r>
          </a:p>
          <a:p>
            <a:pPr lvl="1"/>
            <a:r>
              <a:rPr lang="en-US" sz="2000" dirty="0" smtClean="0"/>
              <a:t>Texas </a:t>
            </a:r>
          </a:p>
          <a:p>
            <a:pPr lvl="1"/>
            <a:r>
              <a:rPr lang="en-US" sz="2000" dirty="0" smtClean="0"/>
              <a:t>Purdue</a:t>
            </a:r>
          </a:p>
          <a:p>
            <a:pPr lvl="1"/>
            <a:r>
              <a:rPr lang="en-US" sz="2000" dirty="0" smtClean="0"/>
              <a:t>SDSC</a:t>
            </a:r>
            <a:endParaRPr lang="en-US" sz="2000" dirty="0"/>
          </a:p>
        </p:txBody>
      </p:sp>
      <p:sp>
        <p:nvSpPr>
          <p:cNvPr id="4" name="Title 1"/>
          <p:cNvSpPr>
            <a:spLocks noGrp="1"/>
          </p:cNvSpPr>
          <p:nvPr>
            <p:ph type="title"/>
          </p:nvPr>
        </p:nvSpPr>
        <p:spPr>
          <a:xfrm>
            <a:off x="514821" y="1"/>
            <a:ext cx="8229600" cy="721114"/>
          </a:xfrm>
        </p:spPr>
        <p:txBody>
          <a:bodyPr>
            <a:normAutofit fontScale="90000"/>
          </a:bodyPr>
          <a:lstStyle/>
          <a:p>
            <a:r>
              <a:rPr lang="en-US" dirty="0" smtClean="0"/>
              <a:t>Thanks to a lot of people</a:t>
            </a:r>
            <a:endParaRPr lang="en-US" dirty="0"/>
          </a:p>
        </p:txBody>
      </p:sp>
      <p:sp>
        <p:nvSpPr>
          <p:cNvPr id="35" name="Rectangle 10"/>
          <p:cNvSpPr>
            <a:spLocks noChangeArrowheads="1"/>
          </p:cNvSpPr>
          <p:nvPr/>
        </p:nvSpPr>
        <p:spPr bwMode="auto">
          <a:xfrm>
            <a:off x="0" y="4589117"/>
            <a:ext cx="9144000" cy="2123658"/>
          </a:xfrm>
          <a:prstGeom prst="rect">
            <a:avLst/>
          </a:prstGeom>
          <a:noFill/>
          <a:ln w="9525">
            <a:noFill/>
            <a:miter lim="800000"/>
            <a:headEnd/>
            <a:tailEnd/>
          </a:ln>
        </p:spPr>
        <p:txBody>
          <a:bodyPr wrap="square">
            <a:spAutoFit/>
          </a:bodyPr>
          <a:lstStyle/>
          <a:p>
            <a:r>
              <a:rPr lang="en-US" dirty="0" smtClean="0">
                <a:solidFill>
                  <a:srgbClr val="1F497D"/>
                </a:solidFill>
              </a:rPr>
              <a:t>HydroShare team: Ray </a:t>
            </a:r>
            <a:r>
              <a:rPr lang="en-US" dirty="0" err="1">
                <a:solidFill>
                  <a:srgbClr val="1F497D"/>
                </a:solidFill>
              </a:rPr>
              <a:t>Idaszak</a:t>
            </a:r>
            <a:r>
              <a:rPr lang="en-US" dirty="0">
                <a:solidFill>
                  <a:srgbClr val="1F497D"/>
                </a:solidFill>
              </a:rPr>
              <a:t>, Dan Ames, Jeff </a:t>
            </a:r>
            <a:r>
              <a:rPr lang="en-US" dirty="0" err="1">
                <a:solidFill>
                  <a:srgbClr val="1F497D"/>
                </a:solidFill>
              </a:rPr>
              <a:t>Horsburgh</a:t>
            </a:r>
            <a:r>
              <a:rPr lang="en-US" dirty="0">
                <a:solidFill>
                  <a:srgbClr val="1F497D"/>
                </a:solidFill>
              </a:rPr>
              <a:t>, Jon </a:t>
            </a:r>
            <a:r>
              <a:rPr lang="en-US" dirty="0" err="1">
                <a:solidFill>
                  <a:srgbClr val="1F497D"/>
                </a:solidFill>
              </a:rPr>
              <a:t>Goodall</a:t>
            </a:r>
            <a:r>
              <a:rPr lang="en-US" dirty="0">
                <a:solidFill>
                  <a:srgbClr val="1F497D"/>
                </a:solidFill>
              </a:rPr>
              <a:t>, Larry Band, </a:t>
            </a:r>
            <a:r>
              <a:rPr lang="en-US" dirty="0" err="1">
                <a:solidFill>
                  <a:srgbClr val="1F497D"/>
                </a:solidFill>
              </a:rPr>
              <a:t>Venkatesh</a:t>
            </a:r>
            <a:r>
              <a:rPr lang="en-US" dirty="0">
                <a:solidFill>
                  <a:srgbClr val="1F497D"/>
                </a:solidFill>
              </a:rPr>
              <a:t> </a:t>
            </a:r>
            <a:r>
              <a:rPr lang="en-US" dirty="0" err="1">
                <a:solidFill>
                  <a:srgbClr val="1F497D"/>
                </a:solidFill>
              </a:rPr>
              <a:t>Merwade</a:t>
            </a:r>
            <a:r>
              <a:rPr lang="en-US" dirty="0">
                <a:solidFill>
                  <a:srgbClr val="1F497D"/>
                </a:solidFill>
              </a:rPr>
              <a:t>, Carol Song, Alva Couch, David Valentine, Rick Hooper, Jennifer </a:t>
            </a:r>
            <a:r>
              <a:rPr lang="en-US" dirty="0" err="1">
                <a:solidFill>
                  <a:srgbClr val="1F497D"/>
                </a:solidFill>
              </a:rPr>
              <a:t>Arrigo</a:t>
            </a:r>
            <a:r>
              <a:rPr lang="en-US" dirty="0">
                <a:solidFill>
                  <a:srgbClr val="1F497D"/>
                </a:solidFill>
              </a:rPr>
              <a:t>, David </a:t>
            </a:r>
            <a:r>
              <a:rPr lang="en-US" dirty="0" err="1">
                <a:solidFill>
                  <a:srgbClr val="1F497D"/>
                </a:solidFill>
              </a:rPr>
              <a:t>Maidment</a:t>
            </a:r>
            <a:r>
              <a:rPr lang="en-US" dirty="0">
                <a:solidFill>
                  <a:srgbClr val="1F497D"/>
                </a:solidFill>
              </a:rPr>
              <a:t>, Tim </a:t>
            </a:r>
            <a:r>
              <a:rPr lang="en-US" dirty="0" err="1">
                <a:solidFill>
                  <a:srgbClr val="1F497D"/>
                </a:solidFill>
              </a:rPr>
              <a:t>Whiteaker</a:t>
            </a:r>
            <a:r>
              <a:rPr lang="en-US" dirty="0">
                <a:solidFill>
                  <a:srgbClr val="1F497D"/>
                </a:solidFill>
              </a:rPr>
              <a:t>, Alex </a:t>
            </a:r>
            <a:r>
              <a:rPr lang="en-US" dirty="0" err="1">
                <a:solidFill>
                  <a:srgbClr val="1F497D"/>
                </a:solidFill>
              </a:rPr>
              <a:t>Bedig</a:t>
            </a:r>
            <a:r>
              <a:rPr lang="en-US" dirty="0">
                <a:solidFill>
                  <a:srgbClr val="1F497D"/>
                </a:solidFill>
              </a:rPr>
              <a:t>, Jason </a:t>
            </a:r>
            <a:r>
              <a:rPr lang="en-US" dirty="0" err="1">
                <a:solidFill>
                  <a:srgbClr val="1F497D"/>
                </a:solidFill>
              </a:rPr>
              <a:t>Coposky</a:t>
            </a:r>
            <a:r>
              <a:rPr lang="en-US" dirty="0">
                <a:solidFill>
                  <a:srgbClr val="1F497D"/>
                </a:solidFill>
              </a:rPr>
              <a:t>, </a:t>
            </a:r>
            <a:r>
              <a:rPr lang="en-US" dirty="0" err="1">
                <a:solidFill>
                  <a:srgbClr val="1F497D"/>
                </a:solidFill>
              </a:rPr>
              <a:t>Pabitra</a:t>
            </a:r>
            <a:r>
              <a:rPr lang="en-US" dirty="0">
                <a:solidFill>
                  <a:srgbClr val="1F497D"/>
                </a:solidFill>
              </a:rPr>
              <a:t> Dash, </a:t>
            </a:r>
            <a:r>
              <a:rPr lang="en-US" dirty="0" err="1">
                <a:solidFill>
                  <a:srgbClr val="1F497D"/>
                </a:solidFill>
              </a:rPr>
              <a:t>Tian</a:t>
            </a:r>
            <a:r>
              <a:rPr lang="en-US" dirty="0">
                <a:solidFill>
                  <a:srgbClr val="1F497D"/>
                </a:solidFill>
              </a:rPr>
              <a:t> </a:t>
            </a:r>
            <a:r>
              <a:rPr lang="en-US" dirty="0" err="1">
                <a:solidFill>
                  <a:srgbClr val="1F497D"/>
                </a:solidFill>
              </a:rPr>
              <a:t>Gan</a:t>
            </a:r>
            <a:r>
              <a:rPr lang="en-US" dirty="0">
                <a:solidFill>
                  <a:srgbClr val="1F497D"/>
                </a:solidFill>
              </a:rPr>
              <a:t>, Karl Gustafson, </a:t>
            </a:r>
            <a:r>
              <a:rPr lang="en-US" dirty="0" err="1">
                <a:solidFill>
                  <a:srgbClr val="1F497D"/>
                </a:solidFill>
              </a:rPr>
              <a:t>Taehee</a:t>
            </a:r>
            <a:r>
              <a:rPr lang="en-US" dirty="0">
                <a:solidFill>
                  <a:srgbClr val="1F497D"/>
                </a:solidFill>
              </a:rPr>
              <a:t> Hwang, Stephen Jackson, Harry Johnson, Yuri Kim, Phyllis </a:t>
            </a:r>
            <a:r>
              <a:rPr lang="en-US" dirty="0" err="1">
                <a:solidFill>
                  <a:srgbClr val="1F497D"/>
                </a:solidFill>
              </a:rPr>
              <a:t>Mbewe</a:t>
            </a:r>
            <a:r>
              <a:rPr lang="en-US" dirty="0">
                <a:solidFill>
                  <a:srgbClr val="1F497D"/>
                </a:solidFill>
              </a:rPr>
              <a:t>, Brian Miles, Jon </a:t>
            </a:r>
            <a:r>
              <a:rPr lang="en-US" dirty="0" err="1">
                <a:solidFill>
                  <a:srgbClr val="1F497D"/>
                </a:solidFill>
              </a:rPr>
              <a:t>Pollak</a:t>
            </a:r>
            <a:r>
              <a:rPr lang="en-US" dirty="0">
                <a:solidFill>
                  <a:srgbClr val="1F497D"/>
                </a:solidFill>
              </a:rPr>
              <a:t>, Stephanie Reeder, Terrell Russell, Tom </a:t>
            </a:r>
            <a:r>
              <a:rPr lang="en-US" dirty="0" err="1">
                <a:solidFill>
                  <a:srgbClr val="1F497D"/>
                </a:solidFill>
              </a:rPr>
              <a:t>Whitenack</a:t>
            </a:r>
            <a:r>
              <a:rPr lang="en-US" dirty="0">
                <a:solidFill>
                  <a:srgbClr val="1F497D"/>
                </a:solidFill>
              </a:rPr>
              <a:t>, </a:t>
            </a:r>
            <a:r>
              <a:rPr lang="en-US" dirty="0" err="1">
                <a:solidFill>
                  <a:srgbClr val="1F497D"/>
                </a:solidFill>
              </a:rPr>
              <a:t>Ilya</a:t>
            </a:r>
            <a:r>
              <a:rPr lang="en-US" dirty="0">
                <a:solidFill>
                  <a:srgbClr val="1F497D"/>
                </a:solidFill>
              </a:rPr>
              <a:t> </a:t>
            </a:r>
            <a:r>
              <a:rPr lang="en-US" dirty="0" err="1">
                <a:solidFill>
                  <a:srgbClr val="1F497D"/>
                </a:solidFill>
              </a:rPr>
              <a:t>Zaslavsky</a:t>
            </a:r>
            <a:r>
              <a:rPr lang="en-US" dirty="0">
                <a:solidFill>
                  <a:srgbClr val="1F497D"/>
                </a:solidFill>
              </a:rPr>
              <a:t>, </a:t>
            </a:r>
            <a:r>
              <a:rPr lang="en-US" dirty="0" err="1">
                <a:solidFill>
                  <a:srgbClr val="1F497D"/>
                </a:solidFill>
              </a:rPr>
              <a:t>Lan</a:t>
            </a:r>
            <a:r>
              <a:rPr lang="en-US" dirty="0">
                <a:solidFill>
                  <a:srgbClr val="1F497D"/>
                </a:solidFill>
              </a:rPr>
              <a:t> </a:t>
            </a:r>
            <a:r>
              <a:rPr lang="en-US" dirty="0" smtClean="0">
                <a:solidFill>
                  <a:srgbClr val="1F497D"/>
                </a:solidFill>
              </a:rPr>
              <a:t>Zhao</a:t>
            </a:r>
          </a:p>
          <a:p>
            <a:endParaRPr lang="en-US" dirty="0">
              <a:solidFill>
                <a:srgbClr val="1F497D"/>
              </a:solidFill>
            </a:endParaRPr>
          </a:p>
          <a:p>
            <a:pPr algn="ctr"/>
            <a:r>
              <a:rPr lang="en-US" sz="2400" dirty="0" smtClean="0">
                <a:solidFill>
                  <a:srgbClr val="1F497D"/>
                </a:solidFill>
                <a:hlinkClick r:id="rId3"/>
              </a:rPr>
              <a:t>http://www.cuahsi.org/hydroshare.aspx</a:t>
            </a:r>
            <a:r>
              <a:rPr lang="en-US" sz="2400" dirty="0" smtClean="0">
                <a:solidFill>
                  <a:srgbClr val="1F497D"/>
                </a:solidFill>
              </a:rPr>
              <a:t>  </a:t>
            </a:r>
            <a:endParaRPr lang="en-US" sz="2400" dirty="0">
              <a:solidFill>
                <a:srgbClr val="1F497D"/>
              </a:solidFill>
            </a:endParaRPr>
          </a:p>
        </p:txBody>
      </p:sp>
      <p:pic>
        <p:nvPicPr>
          <p:cNvPr id="30" name="Picture 3" descr="C:\Users\dtarb\Dave\Projects\CUAHSI\HydroShare\Logo\Hydroshare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83" y="6324600"/>
            <a:ext cx="1874817" cy="381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7254" y="758371"/>
            <a:ext cx="5349493" cy="3565979"/>
          </a:xfrm>
          <a:prstGeom prst="rect">
            <a:avLst/>
          </a:prstGeom>
        </p:spPr>
      </p:pic>
      <p:grpSp>
        <p:nvGrpSpPr>
          <p:cNvPr id="5" name="Group 4"/>
          <p:cNvGrpSpPr/>
          <p:nvPr/>
        </p:nvGrpSpPr>
        <p:grpSpPr>
          <a:xfrm>
            <a:off x="7186108" y="6206899"/>
            <a:ext cx="1890036" cy="574900"/>
            <a:chOff x="7186108" y="6206899"/>
            <a:chExt cx="1890036" cy="574900"/>
          </a:xfrm>
        </p:grpSpPr>
        <p:sp>
          <p:nvSpPr>
            <p:cNvPr id="12" name="Rectangle 10"/>
            <p:cNvSpPr>
              <a:spLocks noChangeArrowheads="1"/>
            </p:cNvSpPr>
            <p:nvPr/>
          </p:nvSpPr>
          <p:spPr bwMode="auto">
            <a:xfrm>
              <a:off x="7186108" y="6206899"/>
              <a:ext cx="1865430" cy="574900"/>
            </a:xfrm>
            <a:prstGeom prst="rect">
              <a:avLst/>
            </a:prstGeom>
            <a:solidFill>
              <a:schemeClr val="bg1"/>
            </a:solidFill>
            <a:ln w="25400" algn="ctr">
              <a:solidFill>
                <a:schemeClr val="tx1"/>
              </a:solidFill>
              <a:miter lim="800000"/>
              <a:headEnd/>
              <a:tailEnd/>
            </a:ln>
          </p:spPr>
          <p:txBody>
            <a:bodyPr wrap="none" anchor="ctr"/>
            <a:lstStyle/>
            <a:p>
              <a:endParaRPr lang="en-US" sz="1400">
                <a:solidFill>
                  <a:prstClr val="black"/>
                </a:solidFill>
              </a:endParaRPr>
            </a:p>
          </p:txBody>
        </p:sp>
        <p:pic>
          <p:nvPicPr>
            <p:cNvPr id="13" name="Picture 11" descr="nsf4c"/>
            <p:cNvPicPr>
              <a:picLocks noChangeAspect="1" noChangeArrowheads="1"/>
            </p:cNvPicPr>
            <p:nvPr/>
          </p:nvPicPr>
          <p:blipFill>
            <a:blip r:embed="rId6" cstate="print"/>
            <a:srcRect/>
            <a:stretch>
              <a:fillRect/>
            </a:stretch>
          </p:blipFill>
          <p:spPr bwMode="auto">
            <a:xfrm>
              <a:off x="7254920" y="6246497"/>
              <a:ext cx="550821" cy="495704"/>
            </a:xfrm>
            <a:prstGeom prst="rect">
              <a:avLst/>
            </a:prstGeom>
            <a:noFill/>
            <a:ln w="9525">
              <a:noFill/>
              <a:miter lim="800000"/>
              <a:headEnd/>
              <a:tailEnd/>
            </a:ln>
          </p:spPr>
        </p:pic>
        <p:sp>
          <p:nvSpPr>
            <p:cNvPr id="14" name="Text Box 12"/>
            <p:cNvSpPr txBox="1">
              <a:spLocks noChangeArrowheads="1"/>
            </p:cNvSpPr>
            <p:nvPr/>
          </p:nvSpPr>
          <p:spPr bwMode="auto">
            <a:xfrm>
              <a:off x="7830348" y="6242763"/>
              <a:ext cx="1245796" cy="503173"/>
            </a:xfrm>
            <a:prstGeom prst="rect">
              <a:avLst/>
            </a:prstGeom>
            <a:noFill/>
            <a:ln w="9525" algn="ctr">
              <a:noFill/>
              <a:miter lim="800000"/>
              <a:headEnd/>
              <a:tailEnd/>
            </a:ln>
          </p:spPr>
          <p:txBody>
            <a:bodyPr wrap="square">
              <a:spAutoFit/>
            </a:bodyPr>
            <a:lstStyle/>
            <a:p>
              <a:pPr defTabSz="4389438"/>
              <a:r>
                <a:rPr lang="en-US" sz="1400" dirty="0" smtClean="0">
                  <a:solidFill>
                    <a:prstClr val="black"/>
                  </a:solidFill>
                </a:rPr>
                <a:t>OCI-1148453 </a:t>
              </a:r>
            </a:p>
            <a:p>
              <a:pPr defTabSz="4389438"/>
              <a:r>
                <a:rPr lang="en-US" sz="1400" dirty="0" smtClean="0">
                  <a:solidFill>
                    <a:prstClr val="black"/>
                  </a:solidFill>
                </a:rPr>
                <a:t>OCI-1148090</a:t>
              </a:r>
              <a:endParaRPr lang="en-US" sz="1400" dirty="0">
                <a:solidFill>
                  <a:prstClr val="black"/>
                </a:solidFill>
              </a:endParaRPr>
            </a:p>
          </p:txBody>
        </p:sp>
      </p:grpSp>
    </p:spTree>
    <p:extLst>
      <p:ext uri="{BB962C8B-B14F-4D97-AF65-F5344CB8AC3E}">
        <p14:creationId xmlns:p14="http://schemas.microsoft.com/office/powerpoint/2010/main" val="238163359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a:xfrm>
            <a:off x="1357313" y="311150"/>
            <a:ext cx="6429375" cy="1143000"/>
          </a:xfrm>
        </p:spPr>
        <p:txBody>
          <a:bodyPr/>
          <a:lstStyle/>
          <a:p>
            <a:pPr eaLnBrk="1" hangingPunct="1"/>
            <a:r>
              <a:rPr lang="en-US" dirty="0" smtClean="0"/>
              <a:t>Are there any questions ?</a:t>
            </a:r>
          </a:p>
        </p:txBody>
      </p:sp>
      <p:graphicFrame>
        <p:nvGraphicFramePr>
          <p:cNvPr id="15362" name="Object 3"/>
          <p:cNvGraphicFramePr>
            <a:graphicFrameLocks noChangeAspect="1"/>
          </p:cNvGraphicFramePr>
          <p:nvPr/>
        </p:nvGraphicFramePr>
        <p:xfrm>
          <a:off x="0" y="2206625"/>
          <a:ext cx="3981450" cy="4651375"/>
        </p:xfrm>
        <a:graphic>
          <a:graphicData uri="http://schemas.openxmlformats.org/presentationml/2006/ole">
            <mc:AlternateContent xmlns:mc="http://schemas.openxmlformats.org/markup-compatibility/2006">
              <mc:Choice xmlns:v="urn:schemas-microsoft-com:vml" Requires="v">
                <p:oleObj spid="_x0000_s4122" name="Graph Sheet" r:id="rId3" imgW="3352680" imgH="2590560" progId="SPLUSGraphSheetFileType">
                  <p:embed/>
                </p:oleObj>
              </mc:Choice>
              <mc:Fallback>
                <p:oleObj name="Graph Sheet" r:id="rId3" imgW="3352680" imgH="2590560" progId="SPLUSGraphSheetFileTyp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31769" t="21532" r="28743" b="15178"/>
                      <a:stretch>
                        <a:fillRect/>
                      </a:stretch>
                    </p:blipFill>
                    <p:spPr bwMode="auto">
                      <a:xfrm>
                        <a:off x="0" y="2206625"/>
                        <a:ext cx="3981450" cy="465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65" name="Rectangle 4"/>
          <p:cNvSpPr>
            <a:spLocks noChangeAspect="1" noChangeArrowheads="1"/>
          </p:cNvSpPr>
          <p:nvPr/>
        </p:nvSpPr>
        <p:spPr bwMode="auto">
          <a:xfrm>
            <a:off x="0" y="1812925"/>
            <a:ext cx="818832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lnSpc>
                <a:spcPct val="70000"/>
              </a:lnSpc>
            </a:pPr>
            <a:endParaRPr lang="en-US" sz="3200" b="1">
              <a:solidFill>
                <a:srgbClr val="336699"/>
              </a:solidFill>
              <a:latin typeface="Arial Narrow" pitchFamily="34" charset="0"/>
            </a:endParaRPr>
          </a:p>
        </p:txBody>
      </p:sp>
      <p:grpSp>
        <p:nvGrpSpPr>
          <p:cNvPr id="81" name="Group 3"/>
          <p:cNvGrpSpPr>
            <a:grpSpLocks/>
          </p:cNvGrpSpPr>
          <p:nvPr/>
        </p:nvGrpSpPr>
        <p:grpSpPr bwMode="auto">
          <a:xfrm>
            <a:off x="4191000" y="2093337"/>
            <a:ext cx="4684107" cy="4307463"/>
            <a:chOff x="1659" y="1331"/>
            <a:chExt cx="2251" cy="2070"/>
          </a:xfrm>
        </p:grpSpPr>
        <p:graphicFrame>
          <p:nvGraphicFramePr>
            <p:cNvPr id="82" name="Object 4"/>
            <p:cNvGraphicFramePr>
              <a:graphicFrameLocks noChangeAspect="1"/>
            </p:cNvGraphicFramePr>
            <p:nvPr/>
          </p:nvGraphicFramePr>
          <p:xfrm>
            <a:off x="1659" y="1331"/>
            <a:ext cx="1322" cy="1421"/>
          </p:xfrm>
          <a:graphic>
            <a:graphicData uri="http://schemas.openxmlformats.org/presentationml/2006/ole">
              <mc:AlternateContent xmlns:mc="http://schemas.openxmlformats.org/markup-compatibility/2006">
                <mc:Choice xmlns:v="urn:schemas-microsoft-com:vml" Requires="v">
                  <p:oleObj spid="_x0000_s4123" name="Clip" r:id="rId5" imgW="3025440" imgH="3252600" progId="MS_ClipArt_Gallery.2">
                    <p:embed/>
                  </p:oleObj>
                </mc:Choice>
                <mc:Fallback>
                  <p:oleObj name="Clip" r:id="rId5" imgW="3025440" imgH="3252600" progId="MS_ClipArt_Gallery.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59" y="1331"/>
                          <a:ext cx="1322" cy="14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83" name="Group 5"/>
            <p:cNvGrpSpPr>
              <a:grpSpLocks/>
            </p:cNvGrpSpPr>
            <p:nvPr/>
          </p:nvGrpSpPr>
          <p:grpSpPr bwMode="auto">
            <a:xfrm>
              <a:off x="2577" y="1740"/>
              <a:ext cx="1333" cy="1661"/>
              <a:chOff x="408" y="1056"/>
              <a:chExt cx="2297" cy="3024"/>
            </a:xfrm>
          </p:grpSpPr>
          <p:sp>
            <p:nvSpPr>
              <p:cNvPr id="84" name="Rectangle 6"/>
              <p:cNvSpPr>
                <a:spLocks noChangeArrowheads="1"/>
              </p:cNvSpPr>
              <p:nvPr/>
            </p:nvSpPr>
            <p:spPr bwMode="auto">
              <a:xfrm>
                <a:off x="1583" y="3312"/>
                <a:ext cx="193" cy="193"/>
              </a:xfrm>
              <a:prstGeom prst="rect">
                <a:avLst/>
              </a:prstGeom>
              <a:solidFill>
                <a:srgbClr val="FFFFFF">
                  <a:alpha val="50000"/>
                </a:srgbClr>
              </a:solidFill>
              <a:ln w="12700">
                <a:solidFill>
                  <a:srgbClr val="000000"/>
                </a:solidFill>
                <a:miter lim="800000"/>
                <a:headEnd/>
                <a:tailEnd/>
              </a:ln>
              <a:effectLst>
                <a:outerShdw dist="35921" dir="2700000" algn="ctr" rotWithShape="0">
                  <a:srgbClr val="000000"/>
                </a:outerShdw>
              </a:effectLst>
            </p:spPr>
            <p:txBody>
              <a:bodyPr wrap="none" lIns="184150" tIns="92075" rIns="184150" bIns="92075"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endParaRPr>
              </a:p>
            </p:txBody>
          </p:sp>
          <p:sp>
            <p:nvSpPr>
              <p:cNvPr id="85" name="Freeform 7"/>
              <p:cNvSpPr>
                <a:spLocks/>
              </p:cNvSpPr>
              <p:nvPr/>
            </p:nvSpPr>
            <p:spPr bwMode="auto">
              <a:xfrm>
                <a:off x="1200" y="3156"/>
                <a:ext cx="764" cy="904"/>
              </a:xfrm>
              <a:custGeom>
                <a:avLst/>
                <a:gdLst>
                  <a:gd name="T0" fmla="*/ 764 w 764"/>
                  <a:gd name="T1" fmla="*/ 148 h 904"/>
                  <a:gd name="T2" fmla="*/ 717 w 764"/>
                  <a:gd name="T3" fmla="*/ 125 h 904"/>
                  <a:gd name="T4" fmla="*/ 701 w 764"/>
                  <a:gd name="T5" fmla="*/ 102 h 904"/>
                  <a:gd name="T6" fmla="*/ 655 w 764"/>
                  <a:gd name="T7" fmla="*/ 63 h 904"/>
                  <a:gd name="T8" fmla="*/ 639 w 764"/>
                  <a:gd name="T9" fmla="*/ 39 h 904"/>
                  <a:gd name="T10" fmla="*/ 569 w 764"/>
                  <a:gd name="T11" fmla="*/ 8 h 904"/>
                  <a:gd name="T12" fmla="*/ 546 w 764"/>
                  <a:gd name="T13" fmla="*/ 0 h 904"/>
                  <a:gd name="T14" fmla="*/ 374 w 764"/>
                  <a:gd name="T15" fmla="*/ 39 h 904"/>
                  <a:gd name="T16" fmla="*/ 335 w 764"/>
                  <a:gd name="T17" fmla="*/ 86 h 904"/>
                  <a:gd name="T18" fmla="*/ 296 w 764"/>
                  <a:gd name="T19" fmla="*/ 156 h 904"/>
                  <a:gd name="T20" fmla="*/ 257 w 764"/>
                  <a:gd name="T21" fmla="*/ 296 h 904"/>
                  <a:gd name="T22" fmla="*/ 133 w 764"/>
                  <a:gd name="T23" fmla="*/ 686 h 904"/>
                  <a:gd name="T24" fmla="*/ 55 w 764"/>
                  <a:gd name="T25" fmla="*/ 826 h 904"/>
                  <a:gd name="T26" fmla="*/ 0 w 764"/>
                  <a:gd name="T27" fmla="*/ 904 h 9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4"/>
                  <a:gd name="T43" fmla="*/ 0 h 904"/>
                  <a:gd name="T44" fmla="*/ 764 w 764"/>
                  <a:gd name="T45" fmla="*/ 904 h 9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4" h="904">
                    <a:moveTo>
                      <a:pt x="764" y="148"/>
                    </a:moveTo>
                    <a:cubicBezTo>
                      <a:pt x="749" y="139"/>
                      <a:pt x="731" y="136"/>
                      <a:pt x="717" y="125"/>
                    </a:cubicBezTo>
                    <a:cubicBezTo>
                      <a:pt x="710" y="119"/>
                      <a:pt x="708" y="109"/>
                      <a:pt x="701" y="102"/>
                    </a:cubicBezTo>
                    <a:cubicBezTo>
                      <a:pt x="647" y="48"/>
                      <a:pt x="710" y="129"/>
                      <a:pt x="655" y="63"/>
                    </a:cubicBezTo>
                    <a:cubicBezTo>
                      <a:pt x="649" y="56"/>
                      <a:pt x="646" y="46"/>
                      <a:pt x="639" y="39"/>
                    </a:cubicBezTo>
                    <a:cubicBezTo>
                      <a:pt x="622" y="22"/>
                      <a:pt x="590" y="15"/>
                      <a:pt x="569" y="8"/>
                    </a:cubicBezTo>
                    <a:cubicBezTo>
                      <a:pt x="561" y="5"/>
                      <a:pt x="546" y="0"/>
                      <a:pt x="546" y="0"/>
                    </a:cubicBezTo>
                    <a:cubicBezTo>
                      <a:pt x="481" y="5"/>
                      <a:pt x="428" y="4"/>
                      <a:pt x="374" y="39"/>
                    </a:cubicBezTo>
                    <a:cubicBezTo>
                      <a:pt x="339" y="94"/>
                      <a:pt x="382" y="31"/>
                      <a:pt x="335" y="86"/>
                    </a:cubicBezTo>
                    <a:cubicBezTo>
                      <a:pt x="319" y="105"/>
                      <a:pt x="307" y="134"/>
                      <a:pt x="296" y="156"/>
                    </a:cubicBezTo>
                    <a:cubicBezTo>
                      <a:pt x="274" y="199"/>
                      <a:pt x="268" y="250"/>
                      <a:pt x="257" y="296"/>
                    </a:cubicBezTo>
                    <a:cubicBezTo>
                      <a:pt x="227" y="426"/>
                      <a:pt x="192" y="567"/>
                      <a:pt x="133" y="686"/>
                    </a:cubicBezTo>
                    <a:cubicBezTo>
                      <a:pt x="109" y="734"/>
                      <a:pt x="78" y="778"/>
                      <a:pt x="55" y="826"/>
                    </a:cubicBezTo>
                    <a:cubicBezTo>
                      <a:pt x="40" y="857"/>
                      <a:pt x="32" y="888"/>
                      <a:pt x="0" y="904"/>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6" name="Freeform 8"/>
              <p:cNvSpPr>
                <a:spLocks/>
              </p:cNvSpPr>
              <p:nvPr/>
            </p:nvSpPr>
            <p:spPr bwMode="auto">
              <a:xfrm>
                <a:off x="513" y="1400"/>
                <a:ext cx="1757" cy="2107"/>
              </a:xfrm>
              <a:custGeom>
                <a:avLst/>
                <a:gdLst>
                  <a:gd name="T0" fmla="*/ 1264 w 1757"/>
                  <a:gd name="T1" fmla="*/ 1897 h 2107"/>
                  <a:gd name="T2" fmla="*/ 1474 w 1757"/>
                  <a:gd name="T3" fmla="*/ 1569 h 2107"/>
                  <a:gd name="T4" fmla="*/ 1716 w 1757"/>
                  <a:gd name="T5" fmla="*/ 969 h 2107"/>
                  <a:gd name="T6" fmla="*/ 1723 w 1757"/>
                  <a:gd name="T7" fmla="*/ 556 h 2107"/>
                  <a:gd name="T8" fmla="*/ 1568 w 1757"/>
                  <a:gd name="T9" fmla="*/ 127 h 2107"/>
                  <a:gd name="T10" fmla="*/ 1264 w 1757"/>
                  <a:gd name="T11" fmla="*/ 18 h 2107"/>
                  <a:gd name="T12" fmla="*/ 952 w 1757"/>
                  <a:gd name="T13" fmla="*/ 18 h 2107"/>
                  <a:gd name="T14" fmla="*/ 757 w 1757"/>
                  <a:gd name="T15" fmla="*/ 104 h 2107"/>
                  <a:gd name="T16" fmla="*/ 648 w 1757"/>
                  <a:gd name="T17" fmla="*/ 244 h 2107"/>
                  <a:gd name="T18" fmla="*/ 500 w 1757"/>
                  <a:gd name="T19" fmla="*/ 400 h 2107"/>
                  <a:gd name="T20" fmla="*/ 391 w 1757"/>
                  <a:gd name="T21" fmla="*/ 470 h 2107"/>
                  <a:gd name="T22" fmla="*/ 157 w 1757"/>
                  <a:gd name="T23" fmla="*/ 587 h 2107"/>
                  <a:gd name="T24" fmla="*/ 40 w 1757"/>
                  <a:gd name="T25" fmla="*/ 759 h 2107"/>
                  <a:gd name="T26" fmla="*/ 1 w 1757"/>
                  <a:gd name="T27" fmla="*/ 946 h 2107"/>
                  <a:gd name="T28" fmla="*/ 48 w 1757"/>
                  <a:gd name="T29" fmla="*/ 1125 h 2107"/>
                  <a:gd name="T30" fmla="*/ 110 w 1757"/>
                  <a:gd name="T31" fmla="*/ 1242 h 2107"/>
                  <a:gd name="T32" fmla="*/ 220 w 1757"/>
                  <a:gd name="T33" fmla="*/ 1390 h 2107"/>
                  <a:gd name="T34" fmla="*/ 383 w 1757"/>
                  <a:gd name="T35" fmla="*/ 1444 h 2107"/>
                  <a:gd name="T36" fmla="*/ 523 w 1757"/>
                  <a:gd name="T37" fmla="*/ 1608 h 2107"/>
                  <a:gd name="T38" fmla="*/ 617 w 1757"/>
                  <a:gd name="T39" fmla="*/ 1686 h 2107"/>
                  <a:gd name="T40" fmla="*/ 726 w 1757"/>
                  <a:gd name="T41" fmla="*/ 1772 h 2107"/>
                  <a:gd name="T42" fmla="*/ 1069 w 1757"/>
                  <a:gd name="T43" fmla="*/ 2107 h 210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57"/>
                  <a:gd name="T67" fmla="*/ 0 h 2107"/>
                  <a:gd name="T68" fmla="*/ 1757 w 1757"/>
                  <a:gd name="T69" fmla="*/ 2107 h 210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57" h="2107">
                    <a:moveTo>
                      <a:pt x="1264" y="1897"/>
                    </a:moveTo>
                    <a:cubicBezTo>
                      <a:pt x="1331" y="1810"/>
                      <a:pt x="1399" y="1724"/>
                      <a:pt x="1474" y="1569"/>
                    </a:cubicBezTo>
                    <a:cubicBezTo>
                      <a:pt x="1549" y="1414"/>
                      <a:pt x="1675" y="1138"/>
                      <a:pt x="1716" y="969"/>
                    </a:cubicBezTo>
                    <a:cubicBezTo>
                      <a:pt x="1757" y="800"/>
                      <a:pt x="1748" y="696"/>
                      <a:pt x="1723" y="556"/>
                    </a:cubicBezTo>
                    <a:cubicBezTo>
                      <a:pt x="1698" y="416"/>
                      <a:pt x="1645" y="217"/>
                      <a:pt x="1568" y="127"/>
                    </a:cubicBezTo>
                    <a:cubicBezTo>
                      <a:pt x="1491" y="37"/>
                      <a:pt x="1367" y="36"/>
                      <a:pt x="1264" y="18"/>
                    </a:cubicBezTo>
                    <a:cubicBezTo>
                      <a:pt x="1161" y="0"/>
                      <a:pt x="1036" y="4"/>
                      <a:pt x="952" y="18"/>
                    </a:cubicBezTo>
                    <a:cubicBezTo>
                      <a:pt x="868" y="32"/>
                      <a:pt x="808" y="66"/>
                      <a:pt x="757" y="104"/>
                    </a:cubicBezTo>
                    <a:cubicBezTo>
                      <a:pt x="706" y="142"/>
                      <a:pt x="691" y="195"/>
                      <a:pt x="648" y="244"/>
                    </a:cubicBezTo>
                    <a:cubicBezTo>
                      <a:pt x="605" y="293"/>
                      <a:pt x="543" y="362"/>
                      <a:pt x="500" y="400"/>
                    </a:cubicBezTo>
                    <a:cubicBezTo>
                      <a:pt x="457" y="438"/>
                      <a:pt x="448" y="439"/>
                      <a:pt x="391" y="470"/>
                    </a:cubicBezTo>
                    <a:cubicBezTo>
                      <a:pt x="334" y="501"/>
                      <a:pt x="215" y="539"/>
                      <a:pt x="157" y="587"/>
                    </a:cubicBezTo>
                    <a:cubicBezTo>
                      <a:pt x="99" y="635"/>
                      <a:pt x="66" y="699"/>
                      <a:pt x="40" y="759"/>
                    </a:cubicBezTo>
                    <a:cubicBezTo>
                      <a:pt x="14" y="819"/>
                      <a:pt x="0" y="885"/>
                      <a:pt x="1" y="946"/>
                    </a:cubicBezTo>
                    <a:cubicBezTo>
                      <a:pt x="2" y="1007"/>
                      <a:pt x="30" y="1076"/>
                      <a:pt x="48" y="1125"/>
                    </a:cubicBezTo>
                    <a:cubicBezTo>
                      <a:pt x="66" y="1174"/>
                      <a:pt x="81" y="1198"/>
                      <a:pt x="110" y="1242"/>
                    </a:cubicBezTo>
                    <a:cubicBezTo>
                      <a:pt x="139" y="1286"/>
                      <a:pt x="175" y="1356"/>
                      <a:pt x="220" y="1390"/>
                    </a:cubicBezTo>
                    <a:cubicBezTo>
                      <a:pt x="265" y="1424"/>
                      <a:pt x="332" y="1408"/>
                      <a:pt x="383" y="1444"/>
                    </a:cubicBezTo>
                    <a:cubicBezTo>
                      <a:pt x="434" y="1480"/>
                      <a:pt x="484" y="1568"/>
                      <a:pt x="523" y="1608"/>
                    </a:cubicBezTo>
                    <a:cubicBezTo>
                      <a:pt x="562" y="1648"/>
                      <a:pt x="583" y="1659"/>
                      <a:pt x="617" y="1686"/>
                    </a:cubicBezTo>
                    <a:cubicBezTo>
                      <a:pt x="651" y="1713"/>
                      <a:pt x="651" y="1702"/>
                      <a:pt x="726" y="1772"/>
                    </a:cubicBezTo>
                    <a:cubicBezTo>
                      <a:pt x="801" y="1842"/>
                      <a:pt x="935" y="1974"/>
                      <a:pt x="1069" y="2107"/>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7" name="Freeform 9"/>
              <p:cNvSpPr>
                <a:spLocks/>
              </p:cNvSpPr>
              <p:nvPr/>
            </p:nvSpPr>
            <p:spPr bwMode="auto">
              <a:xfrm>
                <a:off x="1520" y="3347"/>
                <a:ext cx="397" cy="347"/>
              </a:xfrm>
              <a:custGeom>
                <a:avLst/>
                <a:gdLst>
                  <a:gd name="T0" fmla="*/ 397 w 397"/>
                  <a:gd name="T1" fmla="*/ 12 h 347"/>
                  <a:gd name="T2" fmla="*/ 210 w 397"/>
                  <a:gd name="T3" fmla="*/ 12 h 347"/>
                  <a:gd name="T4" fmla="*/ 101 w 397"/>
                  <a:gd name="T5" fmla="*/ 82 h 347"/>
                  <a:gd name="T6" fmla="*/ 0 w 397"/>
                  <a:gd name="T7" fmla="*/ 347 h 347"/>
                  <a:gd name="T8" fmla="*/ 0 60000 65536"/>
                  <a:gd name="T9" fmla="*/ 0 60000 65536"/>
                  <a:gd name="T10" fmla="*/ 0 60000 65536"/>
                  <a:gd name="T11" fmla="*/ 0 60000 65536"/>
                  <a:gd name="T12" fmla="*/ 0 w 397"/>
                  <a:gd name="T13" fmla="*/ 0 h 347"/>
                  <a:gd name="T14" fmla="*/ 397 w 397"/>
                  <a:gd name="T15" fmla="*/ 347 h 347"/>
                </a:gdLst>
                <a:ahLst/>
                <a:cxnLst>
                  <a:cxn ang="T8">
                    <a:pos x="T0" y="T1"/>
                  </a:cxn>
                  <a:cxn ang="T9">
                    <a:pos x="T2" y="T3"/>
                  </a:cxn>
                  <a:cxn ang="T10">
                    <a:pos x="T4" y="T5"/>
                  </a:cxn>
                  <a:cxn ang="T11">
                    <a:pos x="T6" y="T7"/>
                  </a:cxn>
                </a:cxnLst>
                <a:rect l="T12" t="T13" r="T14" b="T15"/>
                <a:pathLst>
                  <a:path w="397" h="347">
                    <a:moveTo>
                      <a:pt x="397" y="12"/>
                    </a:moveTo>
                    <a:cubicBezTo>
                      <a:pt x="328" y="6"/>
                      <a:pt x="259" y="0"/>
                      <a:pt x="210" y="12"/>
                    </a:cubicBezTo>
                    <a:cubicBezTo>
                      <a:pt x="161" y="24"/>
                      <a:pt x="136" y="26"/>
                      <a:pt x="101" y="82"/>
                    </a:cubicBezTo>
                    <a:cubicBezTo>
                      <a:pt x="66" y="138"/>
                      <a:pt x="16" y="306"/>
                      <a:pt x="0" y="347"/>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8" name="Freeform 10"/>
              <p:cNvSpPr>
                <a:spLocks/>
              </p:cNvSpPr>
              <p:nvPr/>
            </p:nvSpPr>
            <p:spPr bwMode="auto">
              <a:xfrm>
                <a:off x="1223" y="2913"/>
                <a:ext cx="826" cy="500"/>
              </a:xfrm>
              <a:custGeom>
                <a:avLst/>
                <a:gdLst>
                  <a:gd name="T0" fmla="*/ 826 w 826"/>
                  <a:gd name="T1" fmla="*/ 189 h 500"/>
                  <a:gd name="T2" fmla="*/ 694 w 826"/>
                  <a:gd name="T3" fmla="*/ 95 h 500"/>
                  <a:gd name="T4" fmla="*/ 569 w 826"/>
                  <a:gd name="T5" fmla="*/ 41 h 500"/>
                  <a:gd name="T6" fmla="*/ 445 w 826"/>
                  <a:gd name="T7" fmla="*/ 2 h 500"/>
                  <a:gd name="T8" fmla="*/ 312 w 826"/>
                  <a:gd name="T9" fmla="*/ 56 h 500"/>
                  <a:gd name="T10" fmla="*/ 148 w 826"/>
                  <a:gd name="T11" fmla="*/ 251 h 500"/>
                  <a:gd name="T12" fmla="*/ 0 w 826"/>
                  <a:gd name="T13" fmla="*/ 500 h 500"/>
                  <a:gd name="T14" fmla="*/ 0 60000 65536"/>
                  <a:gd name="T15" fmla="*/ 0 60000 65536"/>
                  <a:gd name="T16" fmla="*/ 0 60000 65536"/>
                  <a:gd name="T17" fmla="*/ 0 60000 65536"/>
                  <a:gd name="T18" fmla="*/ 0 60000 65536"/>
                  <a:gd name="T19" fmla="*/ 0 60000 65536"/>
                  <a:gd name="T20" fmla="*/ 0 60000 65536"/>
                  <a:gd name="T21" fmla="*/ 0 w 826"/>
                  <a:gd name="T22" fmla="*/ 0 h 500"/>
                  <a:gd name="T23" fmla="*/ 826 w 826"/>
                  <a:gd name="T24" fmla="*/ 500 h 5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6" h="500">
                    <a:moveTo>
                      <a:pt x="826" y="189"/>
                    </a:moveTo>
                    <a:cubicBezTo>
                      <a:pt x="781" y="154"/>
                      <a:pt x="737" y="120"/>
                      <a:pt x="694" y="95"/>
                    </a:cubicBezTo>
                    <a:cubicBezTo>
                      <a:pt x="651" y="70"/>
                      <a:pt x="610" y="56"/>
                      <a:pt x="569" y="41"/>
                    </a:cubicBezTo>
                    <a:cubicBezTo>
                      <a:pt x="528" y="26"/>
                      <a:pt x="488" y="0"/>
                      <a:pt x="445" y="2"/>
                    </a:cubicBezTo>
                    <a:cubicBezTo>
                      <a:pt x="402" y="4"/>
                      <a:pt x="361" y="15"/>
                      <a:pt x="312" y="56"/>
                    </a:cubicBezTo>
                    <a:cubicBezTo>
                      <a:pt x="263" y="97"/>
                      <a:pt x="200" y="177"/>
                      <a:pt x="148" y="251"/>
                    </a:cubicBezTo>
                    <a:cubicBezTo>
                      <a:pt x="96" y="325"/>
                      <a:pt x="23" y="459"/>
                      <a:pt x="0" y="500"/>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9" name="Freeform 11"/>
              <p:cNvSpPr>
                <a:spLocks/>
              </p:cNvSpPr>
              <p:nvPr/>
            </p:nvSpPr>
            <p:spPr bwMode="auto">
              <a:xfrm>
                <a:off x="990" y="2715"/>
                <a:ext cx="1153" cy="441"/>
              </a:xfrm>
              <a:custGeom>
                <a:avLst/>
                <a:gdLst>
                  <a:gd name="T0" fmla="*/ 1153 w 1153"/>
                  <a:gd name="T1" fmla="*/ 223 h 441"/>
                  <a:gd name="T2" fmla="*/ 919 w 1153"/>
                  <a:gd name="T3" fmla="*/ 91 h 441"/>
                  <a:gd name="T4" fmla="*/ 717 w 1153"/>
                  <a:gd name="T5" fmla="*/ 5 h 441"/>
                  <a:gd name="T6" fmla="*/ 436 w 1153"/>
                  <a:gd name="T7" fmla="*/ 59 h 441"/>
                  <a:gd name="T8" fmla="*/ 358 w 1153"/>
                  <a:gd name="T9" fmla="*/ 161 h 441"/>
                  <a:gd name="T10" fmla="*/ 210 w 1153"/>
                  <a:gd name="T11" fmla="*/ 324 h 441"/>
                  <a:gd name="T12" fmla="*/ 0 w 1153"/>
                  <a:gd name="T13" fmla="*/ 441 h 441"/>
                  <a:gd name="T14" fmla="*/ 0 60000 65536"/>
                  <a:gd name="T15" fmla="*/ 0 60000 65536"/>
                  <a:gd name="T16" fmla="*/ 0 60000 65536"/>
                  <a:gd name="T17" fmla="*/ 0 60000 65536"/>
                  <a:gd name="T18" fmla="*/ 0 60000 65536"/>
                  <a:gd name="T19" fmla="*/ 0 60000 65536"/>
                  <a:gd name="T20" fmla="*/ 0 60000 65536"/>
                  <a:gd name="T21" fmla="*/ 0 w 1153"/>
                  <a:gd name="T22" fmla="*/ 0 h 441"/>
                  <a:gd name="T23" fmla="*/ 1153 w 1153"/>
                  <a:gd name="T24" fmla="*/ 441 h 4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3" h="441">
                    <a:moveTo>
                      <a:pt x="1153" y="223"/>
                    </a:moveTo>
                    <a:cubicBezTo>
                      <a:pt x="1072" y="175"/>
                      <a:pt x="992" y="127"/>
                      <a:pt x="919" y="91"/>
                    </a:cubicBezTo>
                    <a:cubicBezTo>
                      <a:pt x="846" y="55"/>
                      <a:pt x="797" y="10"/>
                      <a:pt x="717" y="5"/>
                    </a:cubicBezTo>
                    <a:cubicBezTo>
                      <a:pt x="637" y="0"/>
                      <a:pt x="496" y="33"/>
                      <a:pt x="436" y="59"/>
                    </a:cubicBezTo>
                    <a:cubicBezTo>
                      <a:pt x="376" y="85"/>
                      <a:pt x="396" y="117"/>
                      <a:pt x="358" y="161"/>
                    </a:cubicBezTo>
                    <a:cubicBezTo>
                      <a:pt x="320" y="205"/>
                      <a:pt x="270" y="277"/>
                      <a:pt x="210" y="324"/>
                    </a:cubicBezTo>
                    <a:cubicBezTo>
                      <a:pt x="150" y="371"/>
                      <a:pt x="34" y="423"/>
                      <a:pt x="0" y="441"/>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0" name="Freeform 12"/>
              <p:cNvSpPr>
                <a:spLocks/>
              </p:cNvSpPr>
              <p:nvPr/>
            </p:nvSpPr>
            <p:spPr bwMode="auto">
              <a:xfrm>
                <a:off x="888" y="2496"/>
                <a:ext cx="1341" cy="536"/>
              </a:xfrm>
              <a:custGeom>
                <a:avLst/>
                <a:gdLst>
                  <a:gd name="T0" fmla="*/ 1341 w 1341"/>
                  <a:gd name="T1" fmla="*/ 224 h 536"/>
                  <a:gd name="T2" fmla="*/ 1169 w 1341"/>
                  <a:gd name="T3" fmla="*/ 122 h 536"/>
                  <a:gd name="T4" fmla="*/ 1029 w 1341"/>
                  <a:gd name="T5" fmla="*/ 13 h 536"/>
                  <a:gd name="T6" fmla="*/ 702 w 1341"/>
                  <a:gd name="T7" fmla="*/ 45 h 536"/>
                  <a:gd name="T8" fmla="*/ 546 w 1341"/>
                  <a:gd name="T9" fmla="*/ 154 h 536"/>
                  <a:gd name="T10" fmla="*/ 343 w 1341"/>
                  <a:gd name="T11" fmla="*/ 232 h 536"/>
                  <a:gd name="T12" fmla="*/ 250 w 1341"/>
                  <a:gd name="T13" fmla="*/ 395 h 536"/>
                  <a:gd name="T14" fmla="*/ 63 w 1341"/>
                  <a:gd name="T15" fmla="*/ 504 h 536"/>
                  <a:gd name="T16" fmla="*/ 0 w 1341"/>
                  <a:gd name="T17" fmla="*/ 536 h 5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41"/>
                  <a:gd name="T28" fmla="*/ 0 h 536"/>
                  <a:gd name="T29" fmla="*/ 1341 w 1341"/>
                  <a:gd name="T30" fmla="*/ 536 h 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41" h="536">
                    <a:moveTo>
                      <a:pt x="1341" y="224"/>
                    </a:moveTo>
                    <a:cubicBezTo>
                      <a:pt x="1281" y="190"/>
                      <a:pt x="1221" y="157"/>
                      <a:pt x="1169" y="122"/>
                    </a:cubicBezTo>
                    <a:cubicBezTo>
                      <a:pt x="1117" y="87"/>
                      <a:pt x="1107" y="26"/>
                      <a:pt x="1029" y="13"/>
                    </a:cubicBezTo>
                    <a:cubicBezTo>
                      <a:pt x="951" y="0"/>
                      <a:pt x="783" y="21"/>
                      <a:pt x="702" y="45"/>
                    </a:cubicBezTo>
                    <a:cubicBezTo>
                      <a:pt x="621" y="69"/>
                      <a:pt x="606" y="123"/>
                      <a:pt x="546" y="154"/>
                    </a:cubicBezTo>
                    <a:cubicBezTo>
                      <a:pt x="486" y="185"/>
                      <a:pt x="392" y="192"/>
                      <a:pt x="343" y="232"/>
                    </a:cubicBezTo>
                    <a:cubicBezTo>
                      <a:pt x="294" y="272"/>
                      <a:pt x="297" y="350"/>
                      <a:pt x="250" y="395"/>
                    </a:cubicBezTo>
                    <a:cubicBezTo>
                      <a:pt x="203" y="440"/>
                      <a:pt x="105" y="480"/>
                      <a:pt x="63" y="504"/>
                    </a:cubicBezTo>
                    <a:cubicBezTo>
                      <a:pt x="21" y="528"/>
                      <a:pt x="9" y="531"/>
                      <a:pt x="0" y="536"/>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1" name="Freeform 13"/>
              <p:cNvSpPr>
                <a:spLocks/>
              </p:cNvSpPr>
              <p:nvPr/>
            </p:nvSpPr>
            <p:spPr bwMode="auto">
              <a:xfrm>
                <a:off x="842" y="2295"/>
                <a:ext cx="1543" cy="643"/>
              </a:xfrm>
              <a:custGeom>
                <a:avLst/>
                <a:gdLst>
                  <a:gd name="T0" fmla="*/ 1543 w 1543"/>
                  <a:gd name="T1" fmla="*/ 144 h 643"/>
                  <a:gd name="T2" fmla="*/ 1371 w 1543"/>
                  <a:gd name="T3" fmla="*/ 168 h 643"/>
                  <a:gd name="T4" fmla="*/ 1262 w 1543"/>
                  <a:gd name="T5" fmla="*/ 136 h 643"/>
                  <a:gd name="T6" fmla="*/ 1137 w 1543"/>
                  <a:gd name="T7" fmla="*/ 90 h 643"/>
                  <a:gd name="T8" fmla="*/ 919 w 1543"/>
                  <a:gd name="T9" fmla="*/ 4 h 643"/>
                  <a:gd name="T10" fmla="*/ 732 w 1543"/>
                  <a:gd name="T11" fmla="*/ 66 h 643"/>
                  <a:gd name="T12" fmla="*/ 607 w 1543"/>
                  <a:gd name="T13" fmla="*/ 207 h 643"/>
                  <a:gd name="T14" fmla="*/ 568 w 1543"/>
                  <a:gd name="T15" fmla="*/ 238 h 643"/>
                  <a:gd name="T16" fmla="*/ 381 w 1543"/>
                  <a:gd name="T17" fmla="*/ 300 h 643"/>
                  <a:gd name="T18" fmla="*/ 288 w 1543"/>
                  <a:gd name="T19" fmla="*/ 339 h 643"/>
                  <a:gd name="T20" fmla="*/ 171 w 1543"/>
                  <a:gd name="T21" fmla="*/ 503 h 643"/>
                  <a:gd name="T22" fmla="*/ 0 w 1543"/>
                  <a:gd name="T23" fmla="*/ 643 h 6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43"/>
                  <a:gd name="T37" fmla="*/ 0 h 643"/>
                  <a:gd name="T38" fmla="*/ 1543 w 1543"/>
                  <a:gd name="T39" fmla="*/ 643 h 6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43" h="643">
                    <a:moveTo>
                      <a:pt x="1543" y="144"/>
                    </a:moveTo>
                    <a:cubicBezTo>
                      <a:pt x="1480" y="156"/>
                      <a:pt x="1418" y="169"/>
                      <a:pt x="1371" y="168"/>
                    </a:cubicBezTo>
                    <a:cubicBezTo>
                      <a:pt x="1324" y="167"/>
                      <a:pt x="1301" y="149"/>
                      <a:pt x="1262" y="136"/>
                    </a:cubicBezTo>
                    <a:cubicBezTo>
                      <a:pt x="1223" y="123"/>
                      <a:pt x="1194" y="112"/>
                      <a:pt x="1137" y="90"/>
                    </a:cubicBezTo>
                    <a:cubicBezTo>
                      <a:pt x="1080" y="68"/>
                      <a:pt x="986" y="8"/>
                      <a:pt x="919" y="4"/>
                    </a:cubicBezTo>
                    <a:cubicBezTo>
                      <a:pt x="852" y="0"/>
                      <a:pt x="784" y="32"/>
                      <a:pt x="732" y="66"/>
                    </a:cubicBezTo>
                    <a:cubicBezTo>
                      <a:pt x="680" y="100"/>
                      <a:pt x="634" y="178"/>
                      <a:pt x="607" y="207"/>
                    </a:cubicBezTo>
                    <a:cubicBezTo>
                      <a:pt x="580" y="236"/>
                      <a:pt x="606" y="223"/>
                      <a:pt x="568" y="238"/>
                    </a:cubicBezTo>
                    <a:cubicBezTo>
                      <a:pt x="530" y="253"/>
                      <a:pt x="428" y="283"/>
                      <a:pt x="381" y="300"/>
                    </a:cubicBezTo>
                    <a:cubicBezTo>
                      <a:pt x="334" y="317"/>
                      <a:pt x="323" y="305"/>
                      <a:pt x="288" y="339"/>
                    </a:cubicBezTo>
                    <a:cubicBezTo>
                      <a:pt x="253" y="373"/>
                      <a:pt x="219" y="452"/>
                      <a:pt x="171" y="503"/>
                    </a:cubicBezTo>
                    <a:cubicBezTo>
                      <a:pt x="123" y="554"/>
                      <a:pt x="30" y="620"/>
                      <a:pt x="0" y="643"/>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2" name="Line 14"/>
              <p:cNvSpPr>
                <a:spLocks noChangeShapeType="1"/>
              </p:cNvSpPr>
              <p:nvPr/>
            </p:nvSpPr>
            <p:spPr bwMode="auto">
              <a:xfrm>
                <a:off x="624" y="3312"/>
                <a:ext cx="208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3" name="Line 15"/>
              <p:cNvSpPr>
                <a:spLocks noChangeShapeType="1"/>
              </p:cNvSpPr>
              <p:nvPr/>
            </p:nvSpPr>
            <p:spPr bwMode="auto">
              <a:xfrm>
                <a:off x="624" y="3504"/>
                <a:ext cx="208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4" name="Line 16"/>
              <p:cNvSpPr>
                <a:spLocks noChangeShapeType="1"/>
              </p:cNvSpPr>
              <p:nvPr/>
            </p:nvSpPr>
            <p:spPr bwMode="auto">
              <a:xfrm>
                <a:off x="624" y="3696"/>
                <a:ext cx="208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5" name="Line 17"/>
              <p:cNvSpPr>
                <a:spLocks noChangeShapeType="1"/>
              </p:cNvSpPr>
              <p:nvPr/>
            </p:nvSpPr>
            <p:spPr bwMode="auto">
              <a:xfrm>
                <a:off x="624" y="3888"/>
                <a:ext cx="208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6" name="Line 18"/>
              <p:cNvSpPr>
                <a:spLocks noChangeShapeType="1"/>
              </p:cNvSpPr>
              <p:nvPr/>
            </p:nvSpPr>
            <p:spPr bwMode="auto">
              <a:xfrm>
                <a:off x="1776" y="1056"/>
                <a:ext cx="0" cy="29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7" name="Line 19"/>
              <p:cNvSpPr>
                <a:spLocks noChangeShapeType="1"/>
              </p:cNvSpPr>
              <p:nvPr/>
            </p:nvSpPr>
            <p:spPr bwMode="auto">
              <a:xfrm>
                <a:off x="1584" y="1056"/>
                <a:ext cx="0" cy="29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8" name="Line 20"/>
              <p:cNvSpPr>
                <a:spLocks noChangeShapeType="1"/>
              </p:cNvSpPr>
              <p:nvPr/>
            </p:nvSpPr>
            <p:spPr bwMode="auto">
              <a:xfrm>
                <a:off x="1968" y="3024"/>
                <a:ext cx="0" cy="100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9" name="Line 21"/>
              <p:cNvSpPr>
                <a:spLocks noChangeShapeType="1"/>
              </p:cNvSpPr>
              <p:nvPr/>
            </p:nvSpPr>
            <p:spPr bwMode="auto">
              <a:xfrm>
                <a:off x="1392" y="3024"/>
                <a:ext cx="0" cy="100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0" name="Line 22"/>
              <p:cNvSpPr>
                <a:spLocks noChangeShapeType="1"/>
              </p:cNvSpPr>
              <p:nvPr/>
            </p:nvSpPr>
            <p:spPr bwMode="auto">
              <a:xfrm>
                <a:off x="2160" y="3024"/>
                <a:ext cx="0" cy="100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1" name="Line 23"/>
              <p:cNvSpPr>
                <a:spLocks noChangeShapeType="1"/>
              </p:cNvSpPr>
              <p:nvPr/>
            </p:nvSpPr>
            <p:spPr bwMode="auto">
              <a:xfrm>
                <a:off x="1200" y="3024"/>
                <a:ext cx="0" cy="100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2" name="Line 24"/>
              <p:cNvSpPr>
                <a:spLocks noChangeShapeType="1"/>
              </p:cNvSpPr>
              <p:nvPr/>
            </p:nvSpPr>
            <p:spPr bwMode="auto">
              <a:xfrm>
                <a:off x="1008" y="3024"/>
                <a:ext cx="0" cy="100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3" name="Line 25"/>
              <p:cNvSpPr>
                <a:spLocks noChangeShapeType="1"/>
              </p:cNvSpPr>
              <p:nvPr/>
            </p:nvSpPr>
            <p:spPr bwMode="auto">
              <a:xfrm>
                <a:off x="2352" y="3024"/>
                <a:ext cx="0" cy="100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4" name="Line 26"/>
              <p:cNvSpPr>
                <a:spLocks noChangeShapeType="1"/>
              </p:cNvSpPr>
              <p:nvPr/>
            </p:nvSpPr>
            <p:spPr bwMode="auto">
              <a:xfrm>
                <a:off x="816" y="3072"/>
                <a:ext cx="0" cy="100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5" name="Line 27"/>
              <p:cNvSpPr>
                <a:spLocks noChangeShapeType="1"/>
              </p:cNvSpPr>
              <p:nvPr/>
            </p:nvSpPr>
            <p:spPr bwMode="auto">
              <a:xfrm>
                <a:off x="2544" y="3024"/>
                <a:ext cx="0" cy="100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6" name="Freeform 28"/>
              <p:cNvSpPr>
                <a:spLocks/>
              </p:cNvSpPr>
              <p:nvPr/>
            </p:nvSpPr>
            <p:spPr bwMode="auto">
              <a:xfrm>
                <a:off x="576" y="2056"/>
                <a:ext cx="1824" cy="784"/>
              </a:xfrm>
              <a:custGeom>
                <a:avLst/>
                <a:gdLst>
                  <a:gd name="T0" fmla="*/ 1824 w 1824"/>
                  <a:gd name="T1" fmla="*/ 248 h 784"/>
                  <a:gd name="T2" fmla="*/ 1680 w 1824"/>
                  <a:gd name="T3" fmla="*/ 248 h 784"/>
                  <a:gd name="T4" fmla="*/ 1584 w 1824"/>
                  <a:gd name="T5" fmla="*/ 200 h 784"/>
                  <a:gd name="T6" fmla="*/ 1392 w 1824"/>
                  <a:gd name="T7" fmla="*/ 104 h 784"/>
                  <a:gd name="T8" fmla="*/ 1200 w 1824"/>
                  <a:gd name="T9" fmla="*/ 8 h 784"/>
                  <a:gd name="T10" fmla="*/ 1056 w 1824"/>
                  <a:gd name="T11" fmla="*/ 56 h 784"/>
                  <a:gd name="T12" fmla="*/ 960 w 1824"/>
                  <a:gd name="T13" fmla="*/ 104 h 784"/>
                  <a:gd name="T14" fmla="*/ 816 w 1824"/>
                  <a:gd name="T15" fmla="*/ 296 h 784"/>
                  <a:gd name="T16" fmla="*/ 720 w 1824"/>
                  <a:gd name="T17" fmla="*/ 392 h 784"/>
                  <a:gd name="T18" fmla="*/ 624 w 1824"/>
                  <a:gd name="T19" fmla="*/ 392 h 784"/>
                  <a:gd name="T20" fmla="*/ 528 w 1824"/>
                  <a:gd name="T21" fmla="*/ 392 h 784"/>
                  <a:gd name="T22" fmla="*/ 384 w 1824"/>
                  <a:gd name="T23" fmla="*/ 440 h 784"/>
                  <a:gd name="T24" fmla="*/ 288 w 1824"/>
                  <a:gd name="T25" fmla="*/ 584 h 784"/>
                  <a:gd name="T26" fmla="*/ 240 w 1824"/>
                  <a:gd name="T27" fmla="*/ 632 h 784"/>
                  <a:gd name="T28" fmla="*/ 192 w 1824"/>
                  <a:gd name="T29" fmla="*/ 728 h 784"/>
                  <a:gd name="T30" fmla="*/ 96 w 1824"/>
                  <a:gd name="T31" fmla="*/ 728 h 784"/>
                  <a:gd name="T32" fmla="*/ 48 w 1824"/>
                  <a:gd name="T33" fmla="*/ 776 h 784"/>
                  <a:gd name="T34" fmla="*/ 0 w 1824"/>
                  <a:gd name="T35" fmla="*/ 776 h 7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24"/>
                  <a:gd name="T55" fmla="*/ 0 h 784"/>
                  <a:gd name="T56" fmla="*/ 1824 w 1824"/>
                  <a:gd name="T57" fmla="*/ 784 h 7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24" h="784">
                    <a:moveTo>
                      <a:pt x="1824" y="248"/>
                    </a:moveTo>
                    <a:cubicBezTo>
                      <a:pt x="1772" y="252"/>
                      <a:pt x="1720" y="256"/>
                      <a:pt x="1680" y="248"/>
                    </a:cubicBezTo>
                    <a:cubicBezTo>
                      <a:pt x="1640" y="240"/>
                      <a:pt x="1632" y="224"/>
                      <a:pt x="1584" y="200"/>
                    </a:cubicBezTo>
                    <a:cubicBezTo>
                      <a:pt x="1536" y="176"/>
                      <a:pt x="1456" y="136"/>
                      <a:pt x="1392" y="104"/>
                    </a:cubicBezTo>
                    <a:cubicBezTo>
                      <a:pt x="1328" y="72"/>
                      <a:pt x="1256" y="16"/>
                      <a:pt x="1200" y="8"/>
                    </a:cubicBezTo>
                    <a:cubicBezTo>
                      <a:pt x="1144" y="0"/>
                      <a:pt x="1096" y="40"/>
                      <a:pt x="1056" y="56"/>
                    </a:cubicBezTo>
                    <a:cubicBezTo>
                      <a:pt x="1016" y="72"/>
                      <a:pt x="1000" y="64"/>
                      <a:pt x="960" y="104"/>
                    </a:cubicBezTo>
                    <a:cubicBezTo>
                      <a:pt x="920" y="144"/>
                      <a:pt x="856" y="248"/>
                      <a:pt x="816" y="296"/>
                    </a:cubicBezTo>
                    <a:cubicBezTo>
                      <a:pt x="776" y="344"/>
                      <a:pt x="752" y="376"/>
                      <a:pt x="720" y="392"/>
                    </a:cubicBezTo>
                    <a:cubicBezTo>
                      <a:pt x="688" y="408"/>
                      <a:pt x="656" y="392"/>
                      <a:pt x="624" y="392"/>
                    </a:cubicBezTo>
                    <a:cubicBezTo>
                      <a:pt x="592" y="392"/>
                      <a:pt x="568" y="384"/>
                      <a:pt x="528" y="392"/>
                    </a:cubicBezTo>
                    <a:cubicBezTo>
                      <a:pt x="488" y="400"/>
                      <a:pt x="424" y="408"/>
                      <a:pt x="384" y="440"/>
                    </a:cubicBezTo>
                    <a:cubicBezTo>
                      <a:pt x="344" y="472"/>
                      <a:pt x="312" y="552"/>
                      <a:pt x="288" y="584"/>
                    </a:cubicBezTo>
                    <a:cubicBezTo>
                      <a:pt x="264" y="616"/>
                      <a:pt x="256" y="608"/>
                      <a:pt x="240" y="632"/>
                    </a:cubicBezTo>
                    <a:cubicBezTo>
                      <a:pt x="224" y="656"/>
                      <a:pt x="216" y="712"/>
                      <a:pt x="192" y="728"/>
                    </a:cubicBezTo>
                    <a:cubicBezTo>
                      <a:pt x="168" y="744"/>
                      <a:pt x="120" y="720"/>
                      <a:pt x="96" y="728"/>
                    </a:cubicBezTo>
                    <a:cubicBezTo>
                      <a:pt x="72" y="736"/>
                      <a:pt x="64" y="768"/>
                      <a:pt x="48" y="776"/>
                    </a:cubicBezTo>
                    <a:cubicBezTo>
                      <a:pt x="32" y="784"/>
                      <a:pt x="16" y="780"/>
                      <a:pt x="0" y="776"/>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7" name="Freeform 29"/>
              <p:cNvSpPr>
                <a:spLocks/>
              </p:cNvSpPr>
              <p:nvPr/>
            </p:nvSpPr>
            <p:spPr bwMode="auto">
              <a:xfrm>
                <a:off x="528" y="1760"/>
                <a:ext cx="1872" cy="880"/>
              </a:xfrm>
              <a:custGeom>
                <a:avLst/>
                <a:gdLst>
                  <a:gd name="T0" fmla="*/ 1872 w 1872"/>
                  <a:gd name="T1" fmla="*/ 352 h 880"/>
                  <a:gd name="T2" fmla="*/ 1728 w 1872"/>
                  <a:gd name="T3" fmla="*/ 400 h 880"/>
                  <a:gd name="T4" fmla="*/ 1584 w 1872"/>
                  <a:gd name="T5" fmla="*/ 304 h 880"/>
                  <a:gd name="T6" fmla="*/ 1488 w 1872"/>
                  <a:gd name="T7" fmla="*/ 208 h 880"/>
                  <a:gd name="T8" fmla="*/ 1440 w 1872"/>
                  <a:gd name="T9" fmla="*/ 160 h 880"/>
                  <a:gd name="T10" fmla="*/ 1248 w 1872"/>
                  <a:gd name="T11" fmla="*/ 16 h 880"/>
                  <a:gd name="T12" fmla="*/ 1104 w 1872"/>
                  <a:gd name="T13" fmla="*/ 64 h 880"/>
                  <a:gd name="T14" fmla="*/ 960 w 1872"/>
                  <a:gd name="T15" fmla="*/ 160 h 880"/>
                  <a:gd name="T16" fmla="*/ 816 w 1872"/>
                  <a:gd name="T17" fmla="*/ 448 h 880"/>
                  <a:gd name="T18" fmla="*/ 720 w 1872"/>
                  <a:gd name="T19" fmla="*/ 496 h 880"/>
                  <a:gd name="T20" fmla="*/ 480 w 1872"/>
                  <a:gd name="T21" fmla="*/ 496 h 880"/>
                  <a:gd name="T22" fmla="*/ 336 w 1872"/>
                  <a:gd name="T23" fmla="*/ 544 h 880"/>
                  <a:gd name="T24" fmla="*/ 192 w 1872"/>
                  <a:gd name="T25" fmla="*/ 784 h 880"/>
                  <a:gd name="T26" fmla="*/ 0 w 1872"/>
                  <a:gd name="T27" fmla="*/ 880 h 8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72"/>
                  <a:gd name="T43" fmla="*/ 0 h 880"/>
                  <a:gd name="T44" fmla="*/ 1872 w 1872"/>
                  <a:gd name="T45" fmla="*/ 880 h 8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72" h="880">
                    <a:moveTo>
                      <a:pt x="1872" y="352"/>
                    </a:moveTo>
                    <a:cubicBezTo>
                      <a:pt x="1824" y="380"/>
                      <a:pt x="1776" y="408"/>
                      <a:pt x="1728" y="400"/>
                    </a:cubicBezTo>
                    <a:cubicBezTo>
                      <a:pt x="1680" y="392"/>
                      <a:pt x="1624" y="336"/>
                      <a:pt x="1584" y="304"/>
                    </a:cubicBezTo>
                    <a:cubicBezTo>
                      <a:pt x="1544" y="272"/>
                      <a:pt x="1512" y="232"/>
                      <a:pt x="1488" y="208"/>
                    </a:cubicBezTo>
                    <a:cubicBezTo>
                      <a:pt x="1464" y="184"/>
                      <a:pt x="1480" y="192"/>
                      <a:pt x="1440" y="160"/>
                    </a:cubicBezTo>
                    <a:cubicBezTo>
                      <a:pt x="1400" y="128"/>
                      <a:pt x="1304" y="32"/>
                      <a:pt x="1248" y="16"/>
                    </a:cubicBezTo>
                    <a:cubicBezTo>
                      <a:pt x="1192" y="0"/>
                      <a:pt x="1152" y="40"/>
                      <a:pt x="1104" y="64"/>
                    </a:cubicBezTo>
                    <a:cubicBezTo>
                      <a:pt x="1056" y="88"/>
                      <a:pt x="1008" y="96"/>
                      <a:pt x="960" y="160"/>
                    </a:cubicBezTo>
                    <a:cubicBezTo>
                      <a:pt x="912" y="224"/>
                      <a:pt x="856" y="392"/>
                      <a:pt x="816" y="448"/>
                    </a:cubicBezTo>
                    <a:cubicBezTo>
                      <a:pt x="776" y="504"/>
                      <a:pt x="776" y="488"/>
                      <a:pt x="720" y="496"/>
                    </a:cubicBezTo>
                    <a:cubicBezTo>
                      <a:pt x="664" y="504"/>
                      <a:pt x="544" y="488"/>
                      <a:pt x="480" y="496"/>
                    </a:cubicBezTo>
                    <a:cubicBezTo>
                      <a:pt x="416" y="504"/>
                      <a:pt x="384" y="496"/>
                      <a:pt x="336" y="544"/>
                    </a:cubicBezTo>
                    <a:cubicBezTo>
                      <a:pt x="288" y="592"/>
                      <a:pt x="248" y="728"/>
                      <a:pt x="192" y="784"/>
                    </a:cubicBezTo>
                    <a:cubicBezTo>
                      <a:pt x="136" y="840"/>
                      <a:pt x="32" y="864"/>
                      <a:pt x="0" y="880"/>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8" name="Freeform 30"/>
              <p:cNvSpPr>
                <a:spLocks/>
              </p:cNvSpPr>
              <p:nvPr/>
            </p:nvSpPr>
            <p:spPr bwMode="auto">
              <a:xfrm>
                <a:off x="408" y="1584"/>
                <a:ext cx="1896" cy="840"/>
              </a:xfrm>
              <a:custGeom>
                <a:avLst/>
                <a:gdLst>
                  <a:gd name="T0" fmla="*/ 1896 w 1896"/>
                  <a:gd name="T1" fmla="*/ 96 h 840"/>
                  <a:gd name="T2" fmla="*/ 1848 w 1896"/>
                  <a:gd name="T3" fmla="*/ 96 h 840"/>
                  <a:gd name="T4" fmla="*/ 1800 w 1896"/>
                  <a:gd name="T5" fmla="*/ 144 h 840"/>
                  <a:gd name="T6" fmla="*/ 1704 w 1896"/>
                  <a:gd name="T7" fmla="*/ 144 h 840"/>
                  <a:gd name="T8" fmla="*/ 1512 w 1896"/>
                  <a:gd name="T9" fmla="*/ 48 h 840"/>
                  <a:gd name="T10" fmla="*/ 1224 w 1896"/>
                  <a:gd name="T11" fmla="*/ 0 h 840"/>
                  <a:gd name="T12" fmla="*/ 1032 w 1896"/>
                  <a:gd name="T13" fmla="*/ 48 h 840"/>
                  <a:gd name="T14" fmla="*/ 984 w 1896"/>
                  <a:gd name="T15" fmla="*/ 96 h 840"/>
                  <a:gd name="T16" fmla="*/ 840 w 1896"/>
                  <a:gd name="T17" fmla="*/ 336 h 840"/>
                  <a:gd name="T18" fmla="*/ 744 w 1896"/>
                  <a:gd name="T19" fmla="*/ 432 h 840"/>
                  <a:gd name="T20" fmla="*/ 648 w 1896"/>
                  <a:gd name="T21" fmla="*/ 480 h 840"/>
                  <a:gd name="T22" fmla="*/ 456 w 1896"/>
                  <a:gd name="T23" fmla="*/ 528 h 840"/>
                  <a:gd name="T24" fmla="*/ 360 w 1896"/>
                  <a:gd name="T25" fmla="*/ 624 h 840"/>
                  <a:gd name="T26" fmla="*/ 312 w 1896"/>
                  <a:gd name="T27" fmla="*/ 672 h 840"/>
                  <a:gd name="T28" fmla="*/ 216 w 1896"/>
                  <a:gd name="T29" fmla="*/ 816 h 840"/>
                  <a:gd name="T30" fmla="*/ 168 w 1896"/>
                  <a:gd name="T31" fmla="*/ 816 h 840"/>
                  <a:gd name="T32" fmla="*/ 24 w 1896"/>
                  <a:gd name="T33" fmla="*/ 768 h 840"/>
                  <a:gd name="T34" fmla="*/ 24 w 1896"/>
                  <a:gd name="T35" fmla="*/ 720 h 8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96"/>
                  <a:gd name="T55" fmla="*/ 0 h 840"/>
                  <a:gd name="T56" fmla="*/ 1896 w 1896"/>
                  <a:gd name="T57" fmla="*/ 840 h 8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96" h="840">
                    <a:moveTo>
                      <a:pt x="1896" y="96"/>
                    </a:moveTo>
                    <a:cubicBezTo>
                      <a:pt x="1880" y="92"/>
                      <a:pt x="1864" y="88"/>
                      <a:pt x="1848" y="96"/>
                    </a:cubicBezTo>
                    <a:cubicBezTo>
                      <a:pt x="1832" y="104"/>
                      <a:pt x="1824" y="136"/>
                      <a:pt x="1800" y="144"/>
                    </a:cubicBezTo>
                    <a:cubicBezTo>
                      <a:pt x="1776" y="152"/>
                      <a:pt x="1752" y="160"/>
                      <a:pt x="1704" y="144"/>
                    </a:cubicBezTo>
                    <a:cubicBezTo>
                      <a:pt x="1656" y="128"/>
                      <a:pt x="1592" y="72"/>
                      <a:pt x="1512" y="48"/>
                    </a:cubicBezTo>
                    <a:cubicBezTo>
                      <a:pt x="1432" y="24"/>
                      <a:pt x="1304" y="0"/>
                      <a:pt x="1224" y="0"/>
                    </a:cubicBezTo>
                    <a:cubicBezTo>
                      <a:pt x="1144" y="0"/>
                      <a:pt x="1072" y="32"/>
                      <a:pt x="1032" y="48"/>
                    </a:cubicBezTo>
                    <a:cubicBezTo>
                      <a:pt x="992" y="64"/>
                      <a:pt x="1016" y="48"/>
                      <a:pt x="984" y="96"/>
                    </a:cubicBezTo>
                    <a:cubicBezTo>
                      <a:pt x="952" y="144"/>
                      <a:pt x="880" y="280"/>
                      <a:pt x="840" y="336"/>
                    </a:cubicBezTo>
                    <a:cubicBezTo>
                      <a:pt x="800" y="392"/>
                      <a:pt x="776" y="408"/>
                      <a:pt x="744" y="432"/>
                    </a:cubicBezTo>
                    <a:cubicBezTo>
                      <a:pt x="712" y="456"/>
                      <a:pt x="696" y="464"/>
                      <a:pt x="648" y="480"/>
                    </a:cubicBezTo>
                    <a:cubicBezTo>
                      <a:pt x="600" y="496"/>
                      <a:pt x="504" y="504"/>
                      <a:pt x="456" y="528"/>
                    </a:cubicBezTo>
                    <a:cubicBezTo>
                      <a:pt x="408" y="552"/>
                      <a:pt x="384" y="600"/>
                      <a:pt x="360" y="624"/>
                    </a:cubicBezTo>
                    <a:cubicBezTo>
                      <a:pt x="336" y="648"/>
                      <a:pt x="336" y="640"/>
                      <a:pt x="312" y="672"/>
                    </a:cubicBezTo>
                    <a:cubicBezTo>
                      <a:pt x="288" y="704"/>
                      <a:pt x="240" y="792"/>
                      <a:pt x="216" y="816"/>
                    </a:cubicBezTo>
                    <a:cubicBezTo>
                      <a:pt x="192" y="840"/>
                      <a:pt x="200" y="824"/>
                      <a:pt x="168" y="816"/>
                    </a:cubicBezTo>
                    <a:cubicBezTo>
                      <a:pt x="136" y="808"/>
                      <a:pt x="48" y="784"/>
                      <a:pt x="24" y="768"/>
                    </a:cubicBezTo>
                    <a:cubicBezTo>
                      <a:pt x="0" y="752"/>
                      <a:pt x="24" y="736"/>
                      <a:pt x="24" y="720"/>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9" name="Freeform 31"/>
              <p:cNvSpPr>
                <a:spLocks/>
              </p:cNvSpPr>
              <p:nvPr/>
            </p:nvSpPr>
            <p:spPr bwMode="auto">
              <a:xfrm>
                <a:off x="608" y="1528"/>
                <a:ext cx="640" cy="512"/>
              </a:xfrm>
              <a:custGeom>
                <a:avLst/>
                <a:gdLst>
                  <a:gd name="T0" fmla="*/ 544 w 640"/>
                  <a:gd name="T1" fmla="*/ 8 h 512"/>
                  <a:gd name="T2" fmla="*/ 592 w 640"/>
                  <a:gd name="T3" fmla="*/ 8 h 512"/>
                  <a:gd name="T4" fmla="*/ 640 w 640"/>
                  <a:gd name="T5" fmla="*/ 56 h 512"/>
                  <a:gd name="T6" fmla="*/ 592 w 640"/>
                  <a:gd name="T7" fmla="*/ 152 h 512"/>
                  <a:gd name="T8" fmla="*/ 448 w 640"/>
                  <a:gd name="T9" fmla="*/ 344 h 512"/>
                  <a:gd name="T10" fmla="*/ 160 w 640"/>
                  <a:gd name="T11" fmla="*/ 488 h 512"/>
                  <a:gd name="T12" fmla="*/ 16 w 640"/>
                  <a:gd name="T13" fmla="*/ 488 h 512"/>
                  <a:gd name="T14" fmla="*/ 64 w 640"/>
                  <a:gd name="T15" fmla="*/ 392 h 512"/>
                  <a:gd name="T16" fmla="*/ 0 60000 65536"/>
                  <a:gd name="T17" fmla="*/ 0 60000 65536"/>
                  <a:gd name="T18" fmla="*/ 0 60000 65536"/>
                  <a:gd name="T19" fmla="*/ 0 60000 65536"/>
                  <a:gd name="T20" fmla="*/ 0 60000 65536"/>
                  <a:gd name="T21" fmla="*/ 0 60000 65536"/>
                  <a:gd name="T22" fmla="*/ 0 60000 65536"/>
                  <a:gd name="T23" fmla="*/ 0 60000 65536"/>
                  <a:gd name="T24" fmla="*/ 0 w 640"/>
                  <a:gd name="T25" fmla="*/ 0 h 512"/>
                  <a:gd name="T26" fmla="*/ 640 w 640"/>
                  <a:gd name="T27" fmla="*/ 512 h 5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0" h="512">
                    <a:moveTo>
                      <a:pt x="544" y="8"/>
                    </a:moveTo>
                    <a:cubicBezTo>
                      <a:pt x="560" y="4"/>
                      <a:pt x="576" y="0"/>
                      <a:pt x="592" y="8"/>
                    </a:cubicBezTo>
                    <a:cubicBezTo>
                      <a:pt x="608" y="16"/>
                      <a:pt x="640" y="32"/>
                      <a:pt x="640" y="56"/>
                    </a:cubicBezTo>
                    <a:cubicBezTo>
                      <a:pt x="640" y="80"/>
                      <a:pt x="624" y="104"/>
                      <a:pt x="592" y="152"/>
                    </a:cubicBezTo>
                    <a:cubicBezTo>
                      <a:pt x="560" y="200"/>
                      <a:pt x="520" y="288"/>
                      <a:pt x="448" y="344"/>
                    </a:cubicBezTo>
                    <a:cubicBezTo>
                      <a:pt x="376" y="400"/>
                      <a:pt x="232" y="464"/>
                      <a:pt x="160" y="488"/>
                    </a:cubicBezTo>
                    <a:cubicBezTo>
                      <a:pt x="88" y="512"/>
                      <a:pt x="32" y="504"/>
                      <a:pt x="16" y="488"/>
                    </a:cubicBezTo>
                    <a:cubicBezTo>
                      <a:pt x="0" y="472"/>
                      <a:pt x="32" y="432"/>
                      <a:pt x="64" y="392"/>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0" name="Text Box 32"/>
              <p:cNvSpPr txBox="1">
                <a:spLocks noChangeArrowheads="1"/>
              </p:cNvSpPr>
              <p:nvPr/>
            </p:nvSpPr>
            <p:spPr bwMode="auto">
              <a:xfrm>
                <a:off x="1099" y="2420"/>
                <a:ext cx="488" cy="175"/>
              </a:xfrm>
              <a:prstGeom prst="rect">
                <a:avLst/>
              </a:prstGeom>
              <a:solidFill>
                <a:srgbClr val="FFFFFF">
                  <a:alpha val="50000"/>
                </a:srgbClr>
              </a:solidFill>
              <a:ln w="12700">
                <a:noFill/>
                <a:miter lim="800000"/>
                <a:headEnd/>
                <a:tailEnd/>
              </a:ln>
              <a:effectLst/>
            </p:spPr>
            <p:txBody>
              <a:bodyPr wrap="none" lIns="0" tIns="0" rIns="0"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000" b="0" i="0" u="none" strike="noStrike" kern="0" cap="none" spc="0" normalizeH="0" baseline="0" noProof="0">
                    <a:ln>
                      <a:noFill/>
                    </a:ln>
                    <a:solidFill>
                      <a:srgbClr val="000000"/>
                    </a:solidFill>
                    <a:effectLst>
                      <a:outerShdw blurRad="38100" dist="38100" dir="2700000" algn="tl">
                        <a:srgbClr val="C0C0C0"/>
                      </a:outerShdw>
                    </a:effectLst>
                    <a:uLnTx/>
                    <a:uFillTx/>
                    <a:latin typeface="Arial" charset="0"/>
                  </a:rPr>
                  <a:t>AREA 1</a:t>
                </a:r>
                <a:endParaRPr kumimoji="0" lang="en-CA" sz="1000" b="0" i="0" u="none" strike="noStrike" kern="0" cap="none" spc="0" normalizeH="0" baseline="0" noProof="0">
                  <a:ln>
                    <a:noFill/>
                  </a:ln>
                  <a:solidFill>
                    <a:srgbClr val="000000"/>
                  </a:solidFill>
                  <a:effectLst/>
                  <a:uLnTx/>
                  <a:uFillTx/>
                  <a:latin typeface="Arial" charset="0"/>
                </a:endParaRPr>
              </a:p>
            </p:txBody>
          </p:sp>
          <p:sp>
            <p:nvSpPr>
              <p:cNvPr id="111" name="Rectangle 33"/>
              <p:cNvSpPr>
                <a:spLocks noChangeArrowheads="1"/>
              </p:cNvSpPr>
              <p:nvPr/>
            </p:nvSpPr>
            <p:spPr bwMode="auto">
              <a:xfrm>
                <a:off x="1583" y="1872"/>
                <a:ext cx="193" cy="193"/>
              </a:xfrm>
              <a:prstGeom prst="rect">
                <a:avLst/>
              </a:prstGeom>
              <a:solidFill>
                <a:srgbClr val="FFFFFF">
                  <a:alpha val="50000"/>
                </a:srgbClr>
              </a:solidFill>
              <a:ln w="12700">
                <a:solidFill>
                  <a:srgbClr val="000000"/>
                </a:solidFill>
                <a:miter lim="800000"/>
                <a:headEnd/>
                <a:tailEnd/>
              </a:ln>
              <a:effectLst>
                <a:outerShdw dist="35921" dir="2700000" algn="ctr" rotWithShape="0">
                  <a:srgbClr val="000000"/>
                </a:outerShdw>
              </a:effectLst>
            </p:spPr>
            <p:txBody>
              <a:bodyPr wrap="none" lIns="184150" tIns="92075" rIns="184150" bIns="92075"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endParaRPr>
              </a:p>
            </p:txBody>
          </p:sp>
          <p:sp>
            <p:nvSpPr>
              <p:cNvPr id="112" name="Freeform 34"/>
              <p:cNvSpPr>
                <a:spLocks/>
              </p:cNvSpPr>
              <p:nvPr/>
            </p:nvSpPr>
            <p:spPr bwMode="auto">
              <a:xfrm>
                <a:off x="1056" y="1728"/>
                <a:ext cx="480" cy="304"/>
              </a:xfrm>
              <a:custGeom>
                <a:avLst/>
                <a:gdLst>
                  <a:gd name="T0" fmla="*/ 480 w 480"/>
                  <a:gd name="T1" fmla="*/ 288 h 304"/>
                  <a:gd name="T2" fmla="*/ 432 w 480"/>
                  <a:gd name="T3" fmla="*/ 288 h 304"/>
                  <a:gd name="T4" fmla="*/ 240 w 480"/>
                  <a:gd name="T5" fmla="*/ 192 h 304"/>
                  <a:gd name="T6" fmla="*/ 0 w 480"/>
                  <a:gd name="T7" fmla="*/ 0 h 304"/>
                  <a:gd name="T8" fmla="*/ 0 60000 65536"/>
                  <a:gd name="T9" fmla="*/ 0 60000 65536"/>
                  <a:gd name="T10" fmla="*/ 0 60000 65536"/>
                  <a:gd name="T11" fmla="*/ 0 60000 65536"/>
                  <a:gd name="T12" fmla="*/ 0 w 480"/>
                  <a:gd name="T13" fmla="*/ 0 h 304"/>
                  <a:gd name="T14" fmla="*/ 480 w 480"/>
                  <a:gd name="T15" fmla="*/ 304 h 304"/>
                </a:gdLst>
                <a:ahLst/>
                <a:cxnLst>
                  <a:cxn ang="T8">
                    <a:pos x="T0" y="T1"/>
                  </a:cxn>
                  <a:cxn ang="T9">
                    <a:pos x="T2" y="T3"/>
                  </a:cxn>
                  <a:cxn ang="T10">
                    <a:pos x="T4" y="T5"/>
                  </a:cxn>
                  <a:cxn ang="T11">
                    <a:pos x="T6" y="T7"/>
                  </a:cxn>
                </a:cxnLst>
                <a:rect l="T12" t="T13" r="T14" b="T15"/>
                <a:pathLst>
                  <a:path w="480" h="304">
                    <a:moveTo>
                      <a:pt x="480" y="288"/>
                    </a:moveTo>
                    <a:cubicBezTo>
                      <a:pt x="476" y="296"/>
                      <a:pt x="472" y="304"/>
                      <a:pt x="432" y="288"/>
                    </a:cubicBezTo>
                    <a:cubicBezTo>
                      <a:pt x="392" y="272"/>
                      <a:pt x="312" y="240"/>
                      <a:pt x="240" y="192"/>
                    </a:cubicBezTo>
                    <a:cubicBezTo>
                      <a:pt x="168" y="144"/>
                      <a:pt x="84" y="72"/>
                      <a:pt x="0" y="0"/>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3" name="Freeform 35"/>
              <p:cNvSpPr>
                <a:spLocks/>
              </p:cNvSpPr>
              <p:nvPr/>
            </p:nvSpPr>
            <p:spPr bwMode="auto">
              <a:xfrm>
                <a:off x="1776" y="1440"/>
                <a:ext cx="104" cy="432"/>
              </a:xfrm>
              <a:custGeom>
                <a:avLst/>
                <a:gdLst>
                  <a:gd name="T0" fmla="*/ 0 w 104"/>
                  <a:gd name="T1" fmla="*/ 432 h 432"/>
                  <a:gd name="T2" fmla="*/ 48 w 104"/>
                  <a:gd name="T3" fmla="*/ 336 h 432"/>
                  <a:gd name="T4" fmla="*/ 96 w 104"/>
                  <a:gd name="T5" fmla="*/ 96 h 432"/>
                  <a:gd name="T6" fmla="*/ 96 w 104"/>
                  <a:gd name="T7" fmla="*/ 0 h 432"/>
                  <a:gd name="T8" fmla="*/ 0 60000 65536"/>
                  <a:gd name="T9" fmla="*/ 0 60000 65536"/>
                  <a:gd name="T10" fmla="*/ 0 60000 65536"/>
                  <a:gd name="T11" fmla="*/ 0 60000 65536"/>
                  <a:gd name="T12" fmla="*/ 0 w 104"/>
                  <a:gd name="T13" fmla="*/ 0 h 432"/>
                  <a:gd name="T14" fmla="*/ 104 w 104"/>
                  <a:gd name="T15" fmla="*/ 432 h 432"/>
                </a:gdLst>
                <a:ahLst/>
                <a:cxnLst>
                  <a:cxn ang="T8">
                    <a:pos x="T0" y="T1"/>
                  </a:cxn>
                  <a:cxn ang="T9">
                    <a:pos x="T2" y="T3"/>
                  </a:cxn>
                  <a:cxn ang="T10">
                    <a:pos x="T4" y="T5"/>
                  </a:cxn>
                  <a:cxn ang="T11">
                    <a:pos x="T6" y="T7"/>
                  </a:cxn>
                </a:cxnLst>
                <a:rect l="T12" t="T13" r="T14" b="T15"/>
                <a:pathLst>
                  <a:path w="104" h="432">
                    <a:moveTo>
                      <a:pt x="0" y="432"/>
                    </a:moveTo>
                    <a:cubicBezTo>
                      <a:pt x="16" y="412"/>
                      <a:pt x="32" y="392"/>
                      <a:pt x="48" y="336"/>
                    </a:cubicBezTo>
                    <a:cubicBezTo>
                      <a:pt x="64" y="280"/>
                      <a:pt x="88" y="152"/>
                      <a:pt x="96" y="96"/>
                    </a:cubicBezTo>
                    <a:cubicBezTo>
                      <a:pt x="104" y="40"/>
                      <a:pt x="100" y="20"/>
                      <a:pt x="96" y="0"/>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4" name="Text Box 36"/>
              <p:cNvSpPr txBox="1">
                <a:spLocks noChangeArrowheads="1"/>
              </p:cNvSpPr>
              <p:nvPr/>
            </p:nvSpPr>
            <p:spPr bwMode="auto">
              <a:xfrm>
                <a:off x="1242" y="1642"/>
                <a:ext cx="488" cy="175"/>
              </a:xfrm>
              <a:prstGeom prst="rect">
                <a:avLst/>
              </a:prstGeom>
              <a:solidFill>
                <a:srgbClr val="FFFFFF">
                  <a:alpha val="50000"/>
                </a:srgbClr>
              </a:solidFill>
              <a:ln w="12700">
                <a:noFill/>
                <a:miter lim="800000"/>
                <a:headEnd/>
                <a:tailEnd/>
              </a:ln>
              <a:effectLst/>
            </p:spPr>
            <p:txBody>
              <a:bodyPr wrap="none" lIns="0" tIns="0" rIns="0"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000" b="0" i="0" u="none" strike="noStrike" kern="0" cap="none" spc="0" normalizeH="0" baseline="0" noProof="0">
                    <a:ln>
                      <a:noFill/>
                    </a:ln>
                    <a:solidFill>
                      <a:srgbClr val="000000"/>
                    </a:solidFill>
                    <a:effectLst>
                      <a:outerShdw blurRad="38100" dist="38100" dir="2700000" algn="tl">
                        <a:srgbClr val="C0C0C0"/>
                      </a:outerShdw>
                    </a:effectLst>
                    <a:uLnTx/>
                    <a:uFillTx/>
                    <a:latin typeface="Arial" charset="0"/>
                  </a:rPr>
                  <a:t>AREA 2</a:t>
                </a:r>
                <a:endParaRPr kumimoji="0" lang="en-CA" sz="3000" b="0" i="0" u="none" strike="noStrike" kern="0" cap="none" spc="0" normalizeH="0" baseline="0" noProof="0">
                  <a:ln>
                    <a:noFill/>
                  </a:ln>
                  <a:solidFill>
                    <a:srgbClr val="000000"/>
                  </a:solidFill>
                  <a:effectLst/>
                  <a:uLnTx/>
                  <a:uFillTx/>
                  <a:latin typeface="Arial" charset="0"/>
                </a:endParaRPr>
              </a:p>
            </p:txBody>
          </p:sp>
          <p:sp>
            <p:nvSpPr>
              <p:cNvPr id="115" name="Line 37"/>
              <p:cNvSpPr>
                <a:spLocks noChangeShapeType="1"/>
              </p:cNvSpPr>
              <p:nvPr/>
            </p:nvSpPr>
            <p:spPr bwMode="auto">
              <a:xfrm>
                <a:off x="576" y="2064"/>
                <a:ext cx="208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6" name="Line 38"/>
              <p:cNvSpPr>
                <a:spLocks noChangeShapeType="1"/>
              </p:cNvSpPr>
              <p:nvPr/>
            </p:nvSpPr>
            <p:spPr bwMode="auto">
              <a:xfrm>
                <a:off x="576" y="1872"/>
                <a:ext cx="208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7" name="Text Box 39"/>
              <p:cNvSpPr txBox="1">
                <a:spLocks noChangeArrowheads="1"/>
              </p:cNvSpPr>
              <p:nvPr/>
            </p:nvSpPr>
            <p:spPr bwMode="auto">
              <a:xfrm>
                <a:off x="1428" y="1757"/>
                <a:ext cx="491"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type="none" w="lg" len="lg"/>
                    <a:tailEnd type="none" w="lg" len="lg"/>
                  </a14:hiddenLine>
                </a:ext>
              </a:extLst>
            </p:spPr>
            <p:txBody>
              <a:bodyPr wrap="none" lIns="184150" tIns="92075" rIns="184150" bIns="92075" anchor="ct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CA" sz="1200" b="1" i="0" u="none" strike="noStrike" kern="0" cap="none" spc="0" normalizeH="0" baseline="0" noProof="0" smtClean="0">
                    <a:ln>
                      <a:noFill/>
                    </a:ln>
                    <a:solidFill>
                      <a:srgbClr val="000000"/>
                    </a:solidFill>
                    <a:effectLst/>
                    <a:uLnTx/>
                    <a:uFillTx/>
                    <a:latin typeface="Arial" pitchFamily="34" charset="0"/>
                  </a:rPr>
                  <a:t>3</a:t>
                </a:r>
                <a:endParaRPr kumimoji="1" lang="en-CA" sz="1200" b="0" i="0" u="none" strike="noStrike" kern="0" cap="none" spc="0" normalizeH="0" baseline="0" noProof="0" smtClean="0">
                  <a:ln>
                    <a:noFill/>
                  </a:ln>
                  <a:solidFill>
                    <a:srgbClr val="000000"/>
                  </a:solidFill>
                  <a:effectLst/>
                  <a:uLnTx/>
                  <a:uFillTx/>
                  <a:latin typeface="Arial" pitchFamily="34" charset="0"/>
                </a:endParaRPr>
              </a:p>
            </p:txBody>
          </p:sp>
          <p:sp>
            <p:nvSpPr>
              <p:cNvPr id="118" name="Text Box 40"/>
              <p:cNvSpPr txBox="1">
                <a:spLocks noChangeArrowheads="1"/>
              </p:cNvSpPr>
              <p:nvPr/>
            </p:nvSpPr>
            <p:spPr bwMode="auto">
              <a:xfrm>
                <a:off x="1390" y="3199"/>
                <a:ext cx="583"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type="none" w="lg" len="lg"/>
                    <a:tailEnd type="none" w="lg" len="lg"/>
                  </a14:hiddenLine>
                </a:ext>
              </a:extLst>
            </p:spPr>
            <p:txBody>
              <a:bodyPr wrap="none" lIns="184150" tIns="92075" rIns="184150" bIns="92075" anchor="ct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CA" sz="1200" b="1" i="0" u="none" strike="noStrike" kern="0" cap="none" spc="0" normalizeH="0" baseline="0" noProof="0" smtClean="0">
                    <a:ln>
                      <a:noFill/>
                    </a:ln>
                    <a:solidFill>
                      <a:srgbClr val="000000"/>
                    </a:solidFill>
                    <a:effectLst/>
                    <a:uLnTx/>
                    <a:uFillTx/>
                    <a:latin typeface="Arial" pitchFamily="34" charset="0"/>
                  </a:rPr>
                  <a:t>12</a:t>
                </a:r>
                <a:endParaRPr kumimoji="1" lang="en-CA" sz="2000" b="0" i="0" u="none" strike="noStrike" kern="0" cap="none" spc="0" normalizeH="0" baseline="0" noProof="0" smtClean="0">
                  <a:ln>
                    <a:noFill/>
                  </a:ln>
                  <a:solidFill>
                    <a:srgbClr val="000000"/>
                  </a:solidFill>
                  <a:effectLst/>
                  <a:uLnTx/>
                  <a:uFillTx/>
                  <a:latin typeface="Arial" pitchFamily="34" charset="0"/>
                </a:endParaRPr>
              </a:p>
            </p:txBody>
          </p:sp>
        </p:grpSp>
      </p:grpSp>
    </p:spTree>
    <p:extLst>
      <p:ext uri="{BB962C8B-B14F-4D97-AF65-F5344CB8AC3E}">
        <p14:creationId xmlns:p14="http://schemas.microsoft.com/office/powerpoint/2010/main" val="18038631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rotWithShape="1">
          <a:blip r:embed="rId2" cstate="print"/>
          <a:srcRect l="56538" t="36714" r="121" b="12970"/>
          <a:stretch/>
        </p:blipFill>
        <p:spPr>
          <a:xfrm>
            <a:off x="0" y="1505696"/>
            <a:ext cx="3897086" cy="2913904"/>
          </a:xfrm>
          <a:prstGeom prst="rect">
            <a:avLst/>
          </a:prstGeom>
        </p:spPr>
      </p:pic>
      <p:pic>
        <p:nvPicPr>
          <p:cNvPr id="29"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2771978"/>
            <a:ext cx="6553201" cy="4086022"/>
          </a:xfrm>
        </p:spPr>
      </p:pic>
      <p:pic>
        <p:nvPicPr>
          <p:cNvPr id="3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400" y="1467679"/>
            <a:ext cx="5181600" cy="3790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30"/>
          <p:cNvSpPr txBox="1"/>
          <p:nvPr/>
        </p:nvSpPr>
        <p:spPr>
          <a:xfrm>
            <a:off x="5105399" y="1558233"/>
            <a:ext cx="3124201" cy="369332"/>
          </a:xfrm>
          <a:prstGeom prst="rect">
            <a:avLst/>
          </a:prstGeom>
          <a:solidFill>
            <a:srgbClr val="FFFF00"/>
          </a:solidFill>
        </p:spPr>
        <p:txBody>
          <a:bodyPr wrap="square" rtlCol="0">
            <a:spAutoFit/>
          </a:bodyPr>
          <a:lstStyle/>
          <a:p>
            <a:r>
              <a:rPr lang="en-US" dirty="0" err="1" smtClean="0">
                <a:solidFill>
                  <a:prstClr val="black"/>
                </a:solidFill>
              </a:rPr>
              <a:t>HydroServer</a:t>
            </a:r>
            <a:r>
              <a:rPr lang="en-US" dirty="0" smtClean="0">
                <a:solidFill>
                  <a:prstClr val="black"/>
                </a:solidFill>
              </a:rPr>
              <a:t> – Data Publication</a:t>
            </a:r>
            <a:endParaRPr lang="en-US" dirty="0">
              <a:solidFill>
                <a:prstClr val="black"/>
              </a:solidFill>
            </a:endParaRPr>
          </a:p>
        </p:txBody>
      </p:sp>
      <p:pic>
        <p:nvPicPr>
          <p:cNvPr id="33" name="Picture 2"/>
          <p:cNvPicPr>
            <a:picLocks noChangeAspect="1" noChangeArrowheads="1"/>
          </p:cNvPicPr>
          <p:nvPr/>
        </p:nvPicPr>
        <p:blipFill>
          <a:blip r:embed="rId5" cstate="print"/>
          <a:srcRect/>
          <a:stretch>
            <a:fillRect/>
          </a:stretch>
        </p:blipFill>
        <p:spPr bwMode="auto">
          <a:xfrm>
            <a:off x="4724400" y="3919227"/>
            <a:ext cx="4437926" cy="2938773"/>
          </a:xfrm>
          <a:prstGeom prst="rect">
            <a:avLst/>
          </a:prstGeom>
          <a:noFill/>
          <a:ln w="9525">
            <a:noFill/>
            <a:miter lim="800000"/>
            <a:headEnd/>
            <a:tailEnd/>
          </a:ln>
        </p:spPr>
      </p:pic>
      <p:sp>
        <p:nvSpPr>
          <p:cNvPr id="34" name="TextBox 33"/>
          <p:cNvSpPr txBox="1"/>
          <p:nvPr/>
        </p:nvSpPr>
        <p:spPr>
          <a:xfrm>
            <a:off x="5720442" y="4081046"/>
            <a:ext cx="2850365" cy="338554"/>
          </a:xfrm>
          <a:prstGeom prst="rect">
            <a:avLst/>
          </a:prstGeom>
          <a:solidFill>
            <a:schemeClr val="bg1"/>
          </a:solidFill>
        </p:spPr>
        <p:txBody>
          <a:bodyPr wrap="square" rtlCol="0">
            <a:spAutoFit/>
          </a:bodyPr>
          <a:lstStyle/>
          <a:p>
            <a:r>
              <a:rPr lang="en-US" sz="1600" dirty="0" smtClean="0">
                <a:solidFill>
                  <a:prstClr val="black"/>
                </a:solidFill>
              </a:rPr>
              <a:t>Lake Powell Inflow and Storage</a:t>
            </a:r>
            <a:endParaRPr lang="en-US" sz="1600" dirty="0">
              <a:solidFill>
                <a:prstClr val="black"/>
              </a:solidFill>
            </a:endParaRPr>
          </a:p>
        </p:txBody>
      </p:sp>
      <p:sp>
        <p:nvSpPr>
          <p:cNvPr id="32" name="TextBox 31"/>
          <p:cNvSpPr txBox="1"/>
          <p:nvPr/>
        </p:nvSpPr>
        <p:spPr>
          <a:xfrm>
            <a:off x="12538" y="6488668"/>
            <a:ext cx="4102261" cy="369332"/>
          </a:xfrm>
          <a:prstGeom prst="rect">
            <a:avLst/>
          </a:prstGeom>
          <a:solidFill>
            <a:srgbClr val="FFFF00"/>
          </a:solidFill>
        </p:spPr>
        <p:txBody>
          <a:bodyPr wrap="square" rtlCol="0">
            <a:spAutoFit/>
          </a:bodyPr>
          <a:lstStyle/>
          <a:p>
            <a:r>
              <a:rPr lang="en-US" dirty="0" err="1" smtClean="0">
                <a:solidFill>
                  <a:prstClr val="black"/>
                </a:solidFill>
              </a:rPr>
              <a:t>HydroDesktop</a:t>
            </a:r>
            <a:r>
              <a:rPr lang="en-US" dirty="0" smtClean="0">
                <a:solidFill>
                  <a:prstClr val="black"/>
                </a:solidFill>
              </a:rPr>
              <a:t> – Data Access and Analysis</a:t>
            </a:r>
            <a:endParaRPr lang="en-US" dirty="0">
              <a:solidFill>
                <a:prstClr val="black"/>
              </a:solidFill>
            </a:endParaRPr>
          </a:p>
        </p:txBody>
      </p:sp>
      <p:sp>
        <p:nvSpPr>
          <p:cNvPr id="10" name="TextBox 9"/>
          <p:cNvSpPr txBox="1"/>
          <p:nvPr/>
        </p:nvSpPr>
        <p:spPr>
          <a:xfrm>
            <a:off x="4267200" y="6456402"/>
            <a:ext cx="4876800" cy="369332"/>
          </a:xfrm>
          <a:prstGeom prst="rect">
            <a:avLst/>
          </a:prstGeom>
          <a:solidFill>
            <a:srgbClr val="FFFF00"/>
          </a:solidFill>
        </p:spPr>
        <p:txBody>
          <a:bodyPr wrap="square" rtlCol="0">
            <a:spAutoFit/>
          </a:bodyPr>
          <a:lstStyle/>
          <a:p>
            <a:r>
              <a:rPr lang="en-US" dirty="0" err="1" smtClean="0">
                <a:solidFill>
                  <a:prstClr val="black"/>
                </a:solidFill>
              </a:rPr>
              <a:t>HydroDesktop</a:t>
            </a:r>
            <a:r>
              <a:rPr lang="en-US" dirty="0" smtClean="0">
                <a:solidFill>
                  <a:prstClr val="black"/>
                </a:solidFill>
              </a:rPr>
              <a:t> – Combining multiple data sources</a:t>
            </a:r>
            <a:endParaRPr lang="en-US" dirty="0">
              <a:solidFill>
                <a:prstClr val="black"/>
              </a:solidFill>
            </a:endParaRPr>
          </a:p>
        </p:txBody>
      </p:sp>
      <p:sp>
        <p:nvSpPr>
          <p:cNvPr id="12" name="TextBox 11"/>
          <p:cNvSpPr txBox="1"/>
          <p:nvPr/>
        </p:nvSpPr>
        <p:spPr>
          <a:xfrm>
            <a:off x="152400" y="1993574"/>
            <a:ext cx="1600200" cy="646331"/>
          </a:xfrm>
          <a:prstGeom prst="rect">
            <a:avLst/>
          </a:prstGeom>
          <a:solidFill>
            <a:srgbClr val="FFFF00"/>
          </a:solidFill>
        </p:spPr>
        <p:txBody>
          <a:bodyPr wrap="square" rtlCol="0">
            <a:spAutoFit/>
          </a:bodyPr>
          <a:lstStyle/>
          <a:p>
            <a:r>
              <a:rPr lang="en-US" dirty="0" err="1" smtClean="0">
                <a:solidFill>
                  <a:prstClr val="black"/>
                </a:solidFill>
              </a:rPr>
              <a:t>HydroCatalog</a:t>
            </a:r>
            <a:endParaRPr lang="en-US" dirty="0">
              <a:solidFill>
                <a:prstClr val="black"/>
              </a:solidFill>
            </a:endParaRPr>
          </a:p>
          <a:p>
            <a:r>
              <a:rPr lang="en-US" dirty="0" smtClean="0">
                <a:solidFill>
                  <a:prstClr val="black"/>
                </a:solidFill>
              </a:rPr>
              <a:t>Data Discovery</a:t>
            </a:r>
            <a:endParaRPr lang="en-US" dirty="0">
              <a:solidFill>
                <a:prstClr val="black"/>
              </a:solidFill>
            </a:endParaRPr>
          </a:p>
        </p:txBody>
      </p:sp>
      <p:sp>
        <p:nvSpPr>
          <p:cNvPr id="2" name="Title 1"/>
          <p:cNvSpPr>
            <a:spLocks noGrp="1"/>
          </p:cNvSpPr>
          <p:nvPr>
            <p:ph type="title"/>
          </p:nvPr>
        </p:nvSpPr>
        <p:spPr>
          <a:xfrm>
            <a:off x="444653" y="0"/>
            <a:ext cx="8229600" cy="563562"/>
          </a:xfrm>
        </p:spPr>
        <p:txBody>
          <a:bodyPr>
            <a:normAutofit fontScale="90000"/>
          </a:bodyPr>
          <a:lstStyle/>
          <a:p>
            <a:r>
              <a:rPr lang="en-US" dirty="0" smtClean="0"/>
              <a:t>CUAHSI HIS</a:t>
            </a:r>
            <a:endParaRPr lang="en-US" dirty="0"/>
          </a:p>
        </p:txBody>
      </p:sp>
      <p:sp>
        <p:nvSpPr>
          <p:cNvPr id="14" name="TextBox 13"/>
          <p:cNvSpPr txBox="1"/>
          <p:nvPr/>
        </p:nvSpPr>
        <p:spPr>
          <a:xfrm>
            <a:off x="228600" y="540603"/>
            <a:ext cx="8686800" cy="830997"/>
          </a:xfrm>
          <a:prstGeom prst="rect">
            <a:avLst/>
          </a:prstGeom>
          <a:noFill/>
        </p:spPr>
        <p:txBody>
          <a:bodyPr wrap="square">
            <a:spAutoFit/>
          </a:bodyPr>
          <a:lstStyle/>
          <a:p>
            <a:pPr>
              <a:defRPr/>
            </a:pPr>
            <a:r>
              <a:rPr lang="en-US" sz="1600" kern="0" dirty="0">
                <a:solidFill>
                  <a:sysClr val="windowText" lastClr="000000"/>
                </a:solidFill>
                <a:latin typeface="Arial" pitchFamily="34" charset="0"/>
              </a:rPr>
              <a:t>The CUAHSI Hydrologic Information System (HIS) is an internet based system to support the sharing of hydrologic data. It is comprised of hydrologic databases and servers connected through web services as well as software for data publication, discovery and access. </a:t>
            </a:r>
          </a:p>
        </p:txBody>
      </p:sp>
    </p:spTree>
    <p:extLst>
      <p:ext uri="{BB962C8B-B14F-4D97-AF65-F5344CB8AC3E}">
        <p14:creationId xmlns:p14="http://schemas.microsoft.com/office/powerpoint/2010/main" val="1278439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Users\rayi\Dropbox\NSF SSI Hydrology\SI2 Jan 2013 Mtg\1 Pager\pics\cloud_02.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02788" y="1296920"/>
            <a:ext cx="3938423" cy="2513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C:\Users\rayi\Dropbox\NSF SSI Hydrology\SI2 Jan 2013 Mtg\1 Pager\pics\cloud_02.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4365" y="3735320"/>
            <a:ext cx="3938423" cy="2513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316288" y="1981200"/>
            <a:ext cx="2311400" cy="790575"/>
          </a:xfrm>
          <a:prstGeom prst="rect">
            <a:avLst/>
          </a:prstGeom>
          <a:solidFill>
            <a:srgbClr val="FBF0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smtClean="0">
                <a:solidFill>
                  <a:schemeClr val="tx1"/>
                </a:solidFill>
              </a:rPr>
              <a:t>Catalog</a:t>
            </a:r>
            <a:br>
              <a:rPr lang="en-US" sz="2600" dirty="0" smtClean="0">
                <a:solidFill>
                  <a:schemeClr val="tx1"/>
                </a:solidFill>
              </a:rPr>
            </a:br>
            <a:r>
              <a:rPr lang="en-US" sz="2600" dirty="0" smtClean="0">
                <a:solidFill>
                  <a:schemeClr val="tx1"/>
                </a:solidFill>
              </a:rPr>
              <a:t>(Google)</a:t>
            </a:r>
            <a:endParaRPr lang="en-US" sz="2600" dirty="0">
              <a:solidFill>
                <a:schemeClr val="tx1"/>
              </a:solidFill>
            </a:endParaRPr>
          </a:p>
        </p:txBody>
      </p:sp>
      <p:sp>
        <p:nvSpPr>
          <p:cNvPr id="6" name="Rectangle 5"/>
          <p:cNvSpPr/>
          <p:nvPr/>
        </p:nvSpPr>
        <p:spPr>
          <a:xfrm>
            <a:off x="1195388" y="4572000"/>
            <a:ext cx="2311400" cy="790575"/>
          </a:xfrm>
          <a:prstGeom prst="rect">
            <a:avLst/>
          </a:prstGeom>
          <a:solidFill>
            <a:srgbClr val="FBF0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smtClean="0">
                <a:solidFill>
                  <a:schemeClr val="tx1"/>
                </a:solidFill>
              </a:rPr>
              <a:t>Web Server</a:t>
            </a:r>
          </a:p>
          <a:p>
            <a:pPr algn="ctr">
              <a:defRPr/>
            </a:pPr>
            <a:r>
              <a:rPr lang="en-US" sz="2600" dirty="0" smtClean="0">
                <a:solidFill>
                  <a:schemeClr val="tx1"/>
                </a:solidFill>
              </a:rPr>
              <a:t>(CNN.com)</a:t>
            </a:r>
            <a:endParaRPr lang="en-US" sz="2600" dirty="0">
              <a:solidFill>
                <a:schemeClr val="tx1"/>
              </a:solidFill>
            </a:endParaRPr>
          </a:p>
        </p:txBody>
      </p:sp>
      <p:sp>
        <p:nvSpPr>
          <p:cNvPr id="7" name="Rectangle 6"/>
          <p:cNvSpPr/>
          <p:nvPr/>
        </p:nvSpPr>
        <p:spPr>
          <a:xfrm>
            <a:off x="5538788" y="4572000"/>
            <a:ext cx="2309812" cy="790575"/>
          </a:xfrm>
          <a:prstGeom prst="rect">
            <a:avLst/>
          </a:prstGeom>
          <a:solidFill>
            <a:srgbClr val="FBF0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smtClean="0">
                <a:solidFill>
                  <a:schemeClr val="tx1"/>
                </a:solidFill>
              </a:rPr>
              <a:t>Browser</a:t>
            </a:r>
          </a:p>
          <a:p>
            <a:pPr algn="ctr">
              <a:defRPr/>
            </a:pPr>
            <a:r>
              <a:rPr lang="en-US" sz="2600" dirty="0" smtClean="0">
                <a:solidFill>
                  <a:schemeClr val="tx1"/>
                </a:solidFill>
              </a:rPr>
              <a:t>(Firefox)</a:t>
            </a:r>
            <a:endParaRPr lang="en-US" sz="2600" dirty="0">
              <a:solidFill>
                <a:schemeClr val="tx1"/>
              </a:solidFill>
            </a:endParaRPr>
          </a:p>
        </p:txBody>
      </p:sp>
      <p:cxnSp>
        <p:nvCxnSpPr>
          <p:cNvPr id="9" name="Straight Arrow Connector 8"/>
          <p:cNvCxnSpPr>
            <a:stCxn id="6" idx="0"/>
            <a:endCxn id="5" idx="2"/>
          </p:cNvCxnSpPr>
          <p:nvPr/>
        </p:nvCxnSpPr>
        <p:spPr>
          <a:xfrm rot="5400000" flipH="1" flipV="1">
            <a:off x="2511426" y="2611438"/>
            <a:ext cx="1800225" cy="21209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endCxn id="7" idx="0"/>
          </p:cNvCxnSpPr>
          <p:nvPr/>
        </p:nvCxnSpPr>
        <p:spPr>
          <a:xfrm>
            <a:off x="4471988" y="2771775"/>
            <a:ext cx="2221706" cy="1800225"/>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3"/>
            <a:endCxn id="7" idx="1"/>
          </p:cNvCxnSpPr>
          <p:nvPr/>
        </p:nvCxnSpPr>
        <p:spPr>
          <a:xfrm>
            <a:off x="3506788" y="4967288"/>
            <a:ext cx="2032000" cy="15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106" name="TextBox 15"/>
          <p:cNvSpPr txBox="1">
            <a:spLocks noChangeArrowheads="1"/>
          </p:cNvSpPr>
          <p:nvPr/>
        </p:nvSpPr>
        <p:spPr bwMode="auto">
          <a:xfrm>
            <a:off x="4090988" y="4572000"/>
            <a:ext cx="1029449" cy="461665"/>
          </a:xfrm>
          <a:prstGeom prst="rect">
            <a:avLst/>
          </a:prstGeom>
          <a:noFill/>
          <a:ln w="9525">
            <a:noFill/>
            <a:miter lim="800000"/>
            <a:headEnd/>
            <a:tailEnd/>
          </a:ln>
        </p:spPr>
        <p:txBody>
          <a:bodyPr wrap="none">
            <a:spAutoFit/>
          </a:bodyPr>
          <a:lstStyle/>
          <a:p>
            <a:r>
              <a:rPr lang="en-US" sz="2400" b="1" dirty="0" smtClean="0">
                <a:solidFill>
                  <a:prstClr val="black"/>
                </a:solidFill>
              </a:rPr>
              <a:t>Access</a:t>
            </a:r>
            <a:endParaRPr lang="en-US" sz="2400" b="1" dirty="0">
              <a:solidFill>
                <a:prstClr val="black"/>
              </a:solidFill>
            </a:endParaRPr>
          </a:p>
        </p:txBody>
      </p:sp>
      <p:sp>
        <p:nvSpPr>
          <p:cNvPr id="4107" name="TextBox 16"/>
          <p:cNvSpPr txBox="1">
            <a:spLocks noChangeArrowheads="1"/>
          </p:cNvSpPr>
          <p:nvPr/>
        </p:nvSpPr>
        <p:spPr bwMode="auto">
          <a:xfrm rot="19137784">
            <a:off x="1946728" y="3406075"/>
            <a:ext cx="2481128" cy="461665"/>
          </a:xfrm>
          <a:prstGeom prst="rect">
            <a:avLst/>
          </a:prstGeom>
          <a:noFill/>
          <a:ln w="9525">
            <a:noFill/>
            <a:miter lim="800000"/>
            <a:headEnd/>
            <a:tailEnd/>
          </a:ln>
        </p:spPr>
        <p:txBody>
          <a:bodyPr wrap="none">
            <a:spAutoFit/>
          </a:bodyPr>
          <a:lstStyle/>
          <a:p>
            <a:r>
              <a:rPr lang="en-US" sz="2400" b="1" dirty="0" smtClean="0">
                <a:solidFill>
                  <a:prstClr val="black"/>
                </a:solidFill>
              </a:rPr>
              <a:t>Crawl and Catalog</a:t>
            </a:r>
            <a:endParaRPr lang="en-US" sz="2400" b="1" dirty="0">
              <a:solidFill>
                <a:prstClr val="black"/>
              </a:solidFill>
            </a:endParaRPr>
          </a:p>
        </p:txBody>
      </p:sp>
      <p:sp>
        <p:nvSpPr>
          <p:cNvPr id="4108" name="TextBox 17"/>
          <p:cNvSpPr txBox="1">
            <a:spLocks noChangeArrowheads="1"/>
          </p:cNvSpPr>
          <p:nvPr/>
        </p:nvSpPr>
        <p:spPr bwMode="auto">
          <a:xfrm rot="2301016">
            <a:off x="5268942" y="3412454"/>
            <a:ext cx="1036309" cy="461665"/>
          </a:xfrm>
          <a:prstGeom prst="rect">
            <a:avLst/>
          </a:prstGeom>
          <a:noFill/>
          <a:ln w="9525">
            <a:noFill/>
            <a:miter lim="800000"/>
            <a:headEnd/>
            <a:tailEnd/>
          </a:ln>
        </p:spPr>
        <p:txBody>
          <a:bodyPr wrap="none">
            <a:spAutoFit/>
          </a:bodyPr>
          <a:lstStyle/>
          <a:p>
            <a:r>
              <a:rPr lang="en-US" sz="2400" b="1" dirty="0" smtClean="0">
                <a:solidFill>
                  <a:prstClr val="black"/>
                </a:solidFill>
              </a:rPr>
              <a:t>Search</a:t>
            </a:r>
            <a:endParaRPr lang="en-US" sz="2400" b="1" dirty="0">
              <a:solidFill>
                <a:prstClr val="black"/>
              </a:solidFill>
            </a:endParaRPr>
          </a:p>
        </p:txBody>
      </p:sp>
      <p:sp>
        <p:nvSpPr>
          <p:cNvPr id="20" name="Title 19"/>
          <p:cNvSpPr>
            <a:spLocks noGrp="1"/>
          </p:cNvSpPr>
          <p:nvPr>
            <p:ph type="title"/>
          </p:nvPr>
        </p:nvSpPr>
        <p:spPr/>
        <p:txBody>
          <a:bodyPr>
            <a:normAutofit fontScale="90000"/>
          </a:bodyPr>
          <a:lstStyle/>
          <a:p>
            <a:r>
              <a:rPr lang="en-US" dirty="0" smtClean="0"/>
              <a:t>Services-Oriented Architecture Paradigm of the World Wide Web</a:t>
            </a:r>
            <a:endParaRPr lang="en-US" dirty="0"/>
          </a:p>
        </p:txBody>
      </p:sp>
      <p:pic>
        <p:nvPicPr>
          <p:cNvPr id="15"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228874" y="5542790"/>
            <a:ext cx="929640" cy="1021080"/>
          </a:xfrm>
          <a:prstGeom prst="rect">
            <a:avLst/>
          </a:prstGeom>
          <a:noFill/>
          <a:ln w="9525">
            <a:noFill/>
            <a:miter lim="800000"/>
            <a:headEnd/>
            <a:tailEnd/>
          </a:ln>
        </p:spPr>
      </p:pic>
    </p:spTree>
    <p:extLst>
      <p:ext uri="{BB962C8B-B14F-4D97-AF65-F5344CB8AC3E}">
        <p14:creationId xmlns:p14="http://schemas.microsoft.com/office/powerpoint/2010/main" val="472922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C:\Users\rayi\Dropbox\NSF SSI Hydrology\SI2 Jan 2013 Mtg\1 Pager\pics\cloud_02.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02788" y="1556498"/>
            <a:ext cx="3938423" cy="2513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descr="C:\Users\rayi\Dropbox\NSF SSI Hydrology\SI2 Jan 2013 Mtg\1 Pager\pics\cloud_02.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223" y="3963920"/>
            <a:ext cx="3938423" cy="2513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ectangle 60"/>
          <p:cNvSpPr/>
          <p:nvPr/>
        </p:nvSpPr>
        <p:spPr bwMode="auto">
          <a:xfrm>
            <a:off x="3318193" y="2133600"/>
            <a:ext cx="2297112" cy="915988"/>
          </a:xfrm>
          <a:prstGeom prst="rect">
            <a:avLst/>
          </a:prstGeom>
          <a:solidFill>
            <a:srgbClr val="FBF011"/>
          </a:solidFill>
          <a:ln w="25400" cap="flat" cmpd="sng" algn="ctr">
            <a:solidFill>
              <a:srgbClr val="4F81BD">
                <a:shade val="50000"/>
              </a:srgbClr>
            </a:solidFill>
            <a:prstDash val="solid"/>
          </a:ln>
          <a:effectLst/>
        </p:spPr>
        <p:txBody>
          <a:bodyPr anchor="b"/>
          <a:lstStyle/>
          <a:p>
            <a:pPr algn="ctr">
              <a:lnSpc>
                <a:spcPts val="2000"/>
              </a:lnSpc>
              <a:defRPr/>
            </a:pPr>
            <a:r>
              <a:rPr lang="en-US" sz="2000" kern="0" dirty="0"/>
              <a:t>Data Discovery and </a:t>
            </a:r>
            <a:r>
              <a:rPr lang="en-US" sz="2000" kern="0" dirty="0" smtClean="0"/>
              <a:t>Integration</a:t>
            </a:r>
            <a:endParaRPr lang="en-US" sz="2000" kern="0" dirty="0"/>
          </a:p>
        </p:txBody>
      </p:sp>
      <p:sp>
        <p:nvSpPr>
          <p:cNvPr id="62" name="Rectangle 61"/>
          <p:cNvSpPr/>
          <p:nvPr/>
        </p:nvSpPr>
        <p:spPr bwMode="auto">
          <a:xfrm>
            <a:off x="738505" y="4854573"/>
            <a:ext cx="2076450" cy="914400"/>
          </a:xfrm>
          <a:prstGeom prst="rect">
            <a:avLst/>
          </a:prstGeom>
          <a:solidFill>
            <a:srgbClr val="FBF011"/>
          </a:solidFill>
          <a:ln w="25400" cap="flat" cmpd="sng" algn="ctr">
            <a:solidFill>
              <a:srgbClr val="4F81BD">
                <a:shade val="50000"/>
              </a:srgbClr>
            </a:solidFill>
            <a:prstDash val="solid"/>
          </a:ln>
          <a:effectLst/>
        </p:spPr>
        <p:txBody>
          <a:bodyPr tIns="274320" anchor="ctr" anchorCtr="0"/>
          <a:lstStyle/>
          <a:p>
            <a:pPr algn="ctr">
              <a:defRPr/>
            </a:pPr>
            <a:r>
              <a:rPr lang="en-US" sz="2000" kern="0" dirty="0"/>
              <a:t>Data </a:t>
            </a:r>
            <a:r>
              <a:rPr lang="en-US" sz="2000" kern="0" dirty="0" smtClean="0"/>
              <a:t>Publication</a:t>
            </a:r>
            <a:endParaRPr lang="en-US" sz="2000" kern="0" dirty="0"/>
          </a:p>
        </p:txBody>
      </p:sp>
      <p:sp>
        <p:nvSpPr>
          <p:cNvPr id="63" name="Rectangle 62"/>
          <p:cNvSpPr/>
          <p:nvPr/>
        </p:nvSpPr>
        <p:spPr bwMode="auto">
          <a:xfrm>
            <a:off x="6416993" y="4848223"/>
            <a:ext cx="2073275" cy="914400"/>
          </a:xfrm>
          <a:prstGeom prst="rect">
            <a:avLst/>
          </a:prstGeom>
          <a:solidFill>
            <a:srgbClr val="FBF011"/>
          </a:solidFill>
          <a:ln w="25400" cap="flat" cmpd="sng" algn="ctr">
            <a:solidFill>
              <a:srgbClr val="4F81BD">
                <a:shade val="50000"/>
              </a:srgbClr>
            </a:solidFill>
            <a:prstDash val="solid"/>
          </a:ln>
          <a:effectLst/>
        </p:spPr>
        <p:txBody>
          <a:bodyPr anchor="b"/>
          <a:lstStyle/>
          <a:p>
            <a:pPr algn="ctr">
              <a:lnSpc>
                <a:spcPts val="2000"/>
              </a:lnSpc>
              <a:defRPr/>
            </a:pPr>
            <a:r>
              <a:rPr lang="en-US" sz="2000" kern="0" dirty="0"/>
              <a:t>Data </a:t>
            </a:r>
            <a:r>
              <a:rPr lang="en-US" sz="2000" kern="0" dirty="0" smtClean="0"/>
              <a:t> Analysis and Synthesis</a:t>
            </a:r>
            <a:endParaRPr lang="en-US" sz="2000" kern="0" dirty="0"/>
          </a:p>
        </p:txBody>
      </p:sp>
      <p:cxnSp>
        <p:nvCxnSpPr>
          <p:cNvPr id="34824" name="Straight Arrow Connector 63"/>
          <p:cNvCxnSpPr>
            <a:cxnSpLocks noChangeShapeType="1"/>
            <a:stCxn id="72" idx="0"/>
            <a:endCxn id="61" idx="2"/>
          </p:cNvCxnSpPr>
          <p:nvPr/>
        </p:nvCxnSpPr>
        <p:spPr bwMode="auto">
          <a:xfrm flipV="1">
            <a:off x="1776730" y="3049588"/>
            <a:ext cx="2690019" cy="1787523"/>
          </a:xfrm>
          <a:prstGeom prst="straightConnector1">
            <a:avLst/>
          </a:prstGeom>
          <a:noFill/>
          <a:ln w="57150" algn="ctr">
            <a:solidFill>
              <a:srgbClr val="FF0000"/>
            </a:solidFill>
            <a:round/>
            <a:headEnd/>
            <a:tailEnd type="arrow" w="med" len="med"/>
          </a:ln>
        </p:spPr>
      </p:cxnSp>
      <p:cxnSp>
        <p:nvCxnSpPr>
          <p:cNvPr id="34825" name="Straight Arrow Connector 64"/>
          <p:cNvCxnSpPr>
            <a:cxnSpLocks noChangeShapeType="1"/>
            <a:stCxn id="61" idx="2"/>
          </p:cNvCxnSpPr>
          <p:nvPr/>
        </p:nvCxnSpPr>
        <p:spPr bwMode="auto">
          <a:xfrm>
            <a:off x="4466749" y="3049588"/>
            <a:ext cx="2984960" cy="1799069"/>
          </a:xfrm>
          <a:prstGeom prst="straightConnector1">
            <a:avLst/>
          </a:prstGeom>
          <a:noFill/>
          <a:ln w="57150" algn="ctr">
            <a:solidFill>
              <a:srgbClr val="FF0000"/>
            </a:solidFill>
            <a:round/>
            <a:headEnd/>
            <a:tailEnd type="arrow" w="med" len="med"/>
          </a:ln>
        </p:spPr>
      </p:cxnSp>
      <p:cxnSp>
        <p:nvCxnSpPr>
          <p:cNvPr id="34826" name="Straight Arrow Connector 65"/>
          <p:cNvCxnSpPr>
            <a:cxnSpLocks noChangeShapeType="1"/>
            <a:stCxn id="62" idx="3"/>
            <a:endCxn id="63" idx="1"/>
          </p:cNvCxnSpPr>
          <p:nvPr/>
        </p:nvCxnSpPr>
        <p:spPr bwMode="auto">
          <a:xfrm flipV="1">
            <a:off x="2814955" y="5305423"/>
            <a:ext cx="3602038" cy="6350"/>
          </a:xfrm>
          <a:prstGeom prst="straightConnector1">
            <a:avLst/>
          </a:prstGeom>
          <a:noFill/>
          <a:ln w="57150" algn="ctr">
            <a:solidFill>
              <a:srgbClr val="FF0000"/>
            </a:solidFill>
            <a:round/>
            <a:headEnd/>
            <a:tailEnd type="arrow" w="med" len="med"/>
          </a:ln>
        </p:spPr>
      </p:cxnSp>
      <p:sp>
        <p:nvSpPr>
          <p:cNvPr id="70" name="TextBox 13"/>
          <p:cNvSpPr txBox="1">
            <a:spLocks noChangeArrowheads="1"/>
          </p:cNvSpPr>
          <p:nvPr/>
        </p:nvSpPr>
        <p:spPr bwMode="auto">
          <a:xfrm>
            <a:off x="3318193" y="2130821"/>
            <a:ext cx="2280759" cy="400110"/>
          </a:xfrm>
          <a:prstGeom prst="rect">
            <a:avLst/>
          </a:prstGeom>
          <a:noFill/>
          <a:ln w="9525">
            <a:noFill/>
            <a:miter lim="800000"/>
            <a:headEnd/>
            <a:tailEnd/>
          </a:ln>
        </p:spPr>
        <p:txBody>
          <a:bodyPr wrap="square">
            <a:spAutoFit/>
          </a:bodyPr>
          <a:lstStyle/>
          <a:p>
            <a:pPr algn="ctr">
              <a:defRPr/>
            </a:pPr>
            <a:r>
              <a:rPr lang="en-US" sz="2000" b="1" kern="0" dirty="0" err="1" smtClean="0">
                <a:latin typeface="Arial" pitchFamily="34" charset="0"/>
              </a:rPr>
              <a:t>HydroCatalog</a:t>
            </a:r>
            <a:endParaRPr lang="en-US" sz="2000" b="1" kern="0" dirty="0">
              <a:latin typeface="Arial" pitchFamily="34" charset="0"/>
            </a:endParaRPr>
          </a:p>
        </p:txBody>
      </p:sp>
      <p:sp>
        <p:nvSpPr>
          <p:cNvPr id="71" name="TextBox 14"/>
          <p:cNvSpPr txBox="1">
            <a:spLocks noChangeArrowheads="1"/>
          </p:cNvSpPr>
          <p:nvPr/>
        </p:nvSpPr>
        <p:spPr bwMode="auto">
          <a:xfrm>
            <a:off x="6432868" y="4837111"/>
            <a:ext cx="2028825" cy="400110"/>
          </a:xfrm>
          <a:prstGeom prst="rect">
            <a:avLst/>
          </a:prstGeom>
          <a:noFill/>
          <a:ln w="9525">
            <a:noFill/>
            <a:miter lim="800000"/>
            <a:headEnd/>
            <a:tailEnd/>
          </a:ln>
        </p:spPr>
        <p:txBody>
          <a:bodyPr>
            <a:spAutoFit/>
          </a:bodyPr>
          <a:lstStyle/>
          <a:p>
            <a:pPr algn="ctr">
              <a:defRPr/>
            </a:pPr>
            <a:r>
              <a:rPr lang="en-US" sz="2000" b="1" kern="0" dirty="0" err="1">
                <a:latin typeface="Arial" pitchFamily="34" charset="0"/>
              </a:rPr>
              <a:t>HydroDesktop</a:t>
            </a:r>
            <a:endParaRPr lang="en-US" sz="2000" b="1" kern="0" dirty="0">
              <a:latin typeface="Arial" pitchFamily="34" charset="0"/>
            </a:endParaRPr>
          </a:p>
        </p:txBody>
      </p:sp>
      <p:sp>
        <p:nvSpPr>
          <p:cNvPr id="72" name="TextBox 15"/>
          <p:cNvSpPr txBox="1">
            <a:spLocks noChangeArrowheads="1"/>
          </p:cNvSpPr>
          <p:nvPr/>
        </p:nvSpPr>
        <p:spPr bwMode="auto">
          <a:xfrm>
            <a:off x="738505" y="4837111"/>
            <a:ext cx="2076450" cy="400110"/>
          </a:xfrm>
          <a:prstGeom prst="rect">
            <a:avLst/>
          </a:prstGeom>
          <a:noFill/>
          <a:ln w="9525">
            <a:noFill/>
            <a:miter lim="800000"/>
            <a:headEnd/>
            <a:tailEnd/>
          </a:ln>
        </p:spPr>
        <p:txBody>
          <a:bodyPr wrap="square">
            <a:spAutoFit/>
          </a:bodyPr>
          <a:lstStyle/>
          <a:p>
            <a:pPr algn="ctr">
              <a:defRPr/>
            </a:pPr>
            <a:r>
              <a:rPr lang="en-US" sz="2000" b="1" kern="0" dirty="0" err="1">
                <a:latin typeface="Arial" pitchFamily="34" charset="0"/>
              </a:rPr>
              <a:t>HydroServer</a:t>
            </a:r>
            <a:endParaRPr lang="en-US" sz="2000" b="1" kern="0" dirty="0">
              <a:latin typeface="Arial" pitchFamily="34" charset="0"/>
            </a:endParaRPr>
          </a:p>
        </p:txBody>
      </p:sp>
      <p:sp>
        <p:nvSpPr>
          <p:cNvPr id="20" name="Title 19"/>
          <p:cNvSpPr>
            <a:spLocks noGrp="1"/>
          </p:cNvSpPr>
          <p:nvPr>
            <p:ph type="title"/>
          </p:nvPr>
        </p:nvSpPr>
        <p:spPr/>
        <p:txBody>
          <a:bodyPr>
            <a:normAutofit fontScale="90000"/>
          </a:bodyPr>
          <a:lstStyle/>
          <a:p>
            <a:r>
              <a:rPr lang="en-US" sz="3600" dirty="0" smtClean="0"/>
              <a:t>CUAHSI Hydrologic Information System: A </a:t>
            </a:r>
            <a:br>
              <a:rPr lang="en-US" sz="3600" dirty="0" smtClean="0"/>
            </a:br>
            <a:r>
              <a:rPr lang="en-US" sz="3600" dirty="0" smtClean="0"/>
              <a:t>Services-Oriented Architecture Based System for Sharing Hydrologic Data</a:t>
            </a:r>
            <a:endParaRPr lang="en-US" sz="3600" dirty="0"/>
          </a:p>
        </p:txBody>
      </p:sp>
      <p:sp>
        <p:nvSpPr>
          <p:cNvPr id="21" name="TextBox 15"/>
          <p:cNvSpPr txBox="1">
            <a:spLocks noChangeArrowheads="1"/>
          </p:cNvSpPr>
          <p:nvPr/>
        </p:nvSpPr>
        <p:spPr bwMode="auto">
          <a:xfrm>
            <a:off x="3200400" y="4876800"/>
            <a:ext cx="2620901" cy="461665"/>
          </a:xfrm>
          <a:prstGeom prst="rect">
            <a:avLst/>
          </a:prstGeom>
          <a:noFill/>
          <a:ln w="9525">
            <a:noFill/>
            <a:miter lim="800000"/>
            <a:headEnd/>
            <a:tailEnd/>
          </a:ln>
        </p:spPr>
        <p:txBody>
          <a:bodyPr wrap="square">
            <a:spAutoFit/>
          </a:bodyPr>
          <a:lstStyle/>
          <a:p>
            <a:pPr algn="ctr"/>
            <a:r>
              <a:rPr lang="en-US" sz="2400" b="1" dirty="0">
                <a:solidFill>
                  <a:srgbClr val="000000"/>
                </a:solidFill>
              </a:rPr>
              <a:t>Data Services</a:t>
            </a:r>
          </a:p>
        </p:txBody>
      </p:sp>
      <p:sp>
        <p:nvSpPr>
          <p:cNvPr id="22" name="TextBox 16"/>
          <p:cNvSpPr txBox="1">
            <a:spLocks noChangeArrowheads="1"/>
          </p:cNvSpPr>
          <p:nvPr/>
        </p:nvSpPr>
        <p:spPr bwMode="auto">
          <a:xfrm rot="19560000">
            <a:off x="1589299" y="3694703"/>
            <a:ext cx="2545569" cy="461665"/>
          </a:xfrm>
          <a:prstGeom prst="rect">
            <a:avLst/>
          </a:prstGeom>
          <a:noFill/>
          <a:ln w="9525">
            <a:noFill/>
            <a:miter lim="800000"/>
            <a:headEnd/>
            <a:tailEnd/>
          </a:ln>
        </p:spPr>
        <p:txBody>
          <a:bodyPr wrap="none">
            <a:spAutoFit/>
          </a:bodyPr>
          <a:lstStyle/>
          <a:p>
            <a:pPr algn="ctr"/>
            <a:r>
              <a:rPr lang="en-US" sz="2400" b="1" dirty="0">
                <a:solidFill>
                  <a:srgbClr val="000000"/>
                </a:solidFill>
              </a:rPr>
              <a:t>Metadata Services</a:t>
            </a:r>
          </a:p>
        </p:txBody>
      </p:sp>
      <p:sp>
        <p:nvSpPr>
          <p:cNvPr id="23" name="TextBox 17"/>
          <p:cNvSpPr txBox="1">
            <a:spLocks noChangeArrowheads="1"/>
          </p:cNvSpPr>
          <p:nvPr/>
        </p:nvSpPr>
        <p:spPr bwMode="auto">
          <a:xfrm rot="1860000">
            <a:off x="5184901" y="3678241"/>
            <a:ext cx="2146678" cy="461665"/>
          </a:xfrm>
          <a:prstGeom prst="rect">
            <a:avLst/>
          </a:prstGeom>
          <a:noFill/>
          <a:ln w="9525">
            <a:noFill/>
            <a:miter lim="800000"/>
            <a:headEnd/>
            <a:tailEnd/>
          </a:ln>
        </p:spPr>
        <p:txBody>
          <a:bodyPr wrap="none">
            <a:spAutoFit/>
          </a:bodyPr>
          <a:lstStyle/>
          <a:p>
            <a:r>
              <a:rPr lang="en-US" sz="2400" b="1" dirty="0" smtClean="0">
                <a:solidFill>
                  <a:srgbClr val="000000"/>
                </a:solidFill>
              </a:rPr>
              <a:t>Search Services</a:t>
            </a:r>
            <a:endParaRPr lang="en-US" sz="2400" b="1" dirty="0">
              <a:solidFill>
                <a:srgbClr val="000000"/>
              </a:solidFill>
            </a:endParaRPr>
          </a:p>
        </p:txBody>
      </p:sp>
      <p:sp>
        <p:nvSpPr>
          <p:cNvPr id="24" name="Oval 23"/>
          <p:cNvSpPr/>
          <p:nvPr/>
        </p:nvSpPr>
        <p:spPr>
          <a:xfrm>
            <a:off x="3583577" y="3741958"/>
            <a:ext cx="1665514" cy="1088572"/>
          </a:xfrm>
          <a:prstGeom prst="ellipse">
            <a:avLst/>
          </a:prstGeom>
          <a:solidFill>
            <a:srgbClr val="FBF01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kern="0" dirty="0" err="1" smtClean="0">
                <a:solidFill>
                  <a:schemeClr val="tx1"/>
                </a:solidFill>
              </a:rPr>
              <a:t>WaterML</a:t>
            </a:r>
            <a:r>
              <a:rPr lang="en-US" sz="2000" kern="0" dirty="0" smtClean="0">
                <a:solidFill>
                  <a:schemeClr val="tx1"/>
                </a:solidFill>
              </a:rPr>
              <a:t>, Other OGC Standards</a:t>
            </a:r>
            <a:endParaRPr lang="en-US" sz="2000" kern="0" dirty="0">
              <a:solidFill>
                <a:schemeClr val="tx1"/>
              </a:solidFill>
            </a:endParaRPr>
          </a:p>
        </p:txBody>
      </p:sp>
      <p:pic>
        <p:nvPicPr>
          <p:cNvPr id="18"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988810" y="5768973"/>
            <a:ext cx="929640" cy="1021080"/>
          </a:xfrm>
          <a:prstGeom prst="rect">
            <a:avLst/>
          </a:prstGeom>
          <a:noFill/>
          <a:ln w="9525">
            <a:noFill/>
            <a:miter lim="800000"/>
            <a:headEnd/>
            <a:tailEnd/>
          </a:ln>
        </p:spPr>
      </p:pic>
    </p:spTree>
    <p:extLst>
      <p:ext uri="{BB962C8B-B14F-4D97-AF65-F5344CB8AC3E}">
        <p14:creationId xmlns:p14="http://schemas.microsoft.com/office/powerpoint/2010/main" val="316826980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Default Design">
  <a:themeElements>
    <a:clrScheme name="1_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1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Generic (Online)">
  <a:themeElements>
    <a:clrScheme name="Generic (Online)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009999"/>
      </a:folHlink>
    </a:clrScheme>
    <a:fontScheme name="Generic (Online)">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Generic (Online)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009999"/>
        </a:folHlink>
      </a:clrScheme>
      <a:clrMap bg1="lt1" tx1="dk1" bg2="lt2" tx2="dk2" accent1="accent1" accent2="accent2" accent3="accent3" accent4="accent4" accent5="accent5" accent6="accent6" hlink="hlink" folHlink="folHlink"/>
    </a:extraClrScheme>
    <a:extraClrScheme>
      <a:clrScheme name="Generic (Online)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800000"/>
        </a:folHlink>
      </a:clrScheme>
      <a:clrMap bg1="dk2" tx1="lt1" bg2="dk1" tx2="lt2" accent1="accent1" accent2="accent2" accent3="accent3" accent4="accent4" accent5="accent5" accent6="accent6" hlink="hlink" folHlink="folHlink"/>
    </a:extraClrScheme>
    <a:extraClrScheme>
      <a:clrScheme name="Generic (Online) 3">
        <a:dk1>
          <a:srgbClr val="000000"/>
        </a:dk1>
        <a:lt1>
          <a:srgbClr val="FFFFFF"/>
        </a:lt1>
        <a:dk2>
          <a:srgbClr val="000000"/>
        </a:dk2>
        <a:lt2>
          <a:srgbClr val="CBCBCB"/>
        </a:lt2>
        <a:accent1>
          <a:srgbClr val="B2B2B2"/>
        </a:accent1>
        <a:accent2>
          <a:srgbClr val="EAEAEA"/>
        </a:accent2>
        <a:accent3>
          <a:srgbClr val="FFFFFF"/>
        </a:accent3>
        <a:accent4>
          <a:srgbClr val="000000"/>
        </a:accent4>
        <a:accent5>
          <a:srgbClr val="D5D5D5"/>
        </a:accent5>
        <a:accent6>
          <a:srgbClr val="D4D4D4"/>
        </a:accent6>
        <a:hlink>
          <a:srgbClr val="B2B2B2"/>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Generic (Online)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009999"/>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3519</TotalTime>
  <Words>3607</Words>
  <Application>Microsoft Office PowerPoint</Application>
  <PresentationFormat>On-screen Show (4:3)</PresentationFormat>
  <Paragraphs>631</Paragraphs>
  <Slides>63</Slides>
  <Notes>21</Notes>
  <HiddenSlides>0</HiddenSlides>
  <MMClips>0</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6</vt:i4>
      </vt:variant>
      <vt:variant>
        <vt:lpstr>Slide Titles</vt:lpstr>
      </vt:variant>
      <vt:variant>
        <vt:i4>63</vt:i4>
      </vt:variant>
    </vt:vector>
  </HeadingPairs>
  <TitlesOfParts>
    <vt:vector size="84" baseType="lpstr">
      <vt:lpstr>Arial Unicode MS</vt:lpstr>
      <vt:lpstr>ＭＳ Ｐゴシック</vt:lpstr>
      <vt:lpstr>Arial</vt:lpstr>
      <vt:lpstr>Arial Narrow</vt:lpstr>
      <vt:lpstr>Calibri</vt:lpstr>
      <vt:lpstr>Mona Lisa Recut</vt:lpstr>
      <vt:lpstr>Monotype Sorts</vt:lpstr>
      <vt:lpstr>MS Sans Serif</vt:lpstr>
      <vt:lpstr>Script MT Bold</vt:lpstr>
      <vt:lpstr>Symbol</vt:lpstr>
      <vt:lpstr>Times New Roman</vt:lpstr>
      <vt:lpstr>Office Theme</vt:lpstr>
      <vt:lpstr>4_Default Design</vt:lpstr>
      <vt:lpstr>6_Generic (Online)</vt:lpstr>
      <vt:lpstr>3_Office Theme</vt:lpstr>
      <vt:lpstr>Bitmap Image</vt:lpstr>
      <vt:lpstr>Picture</vt:lpstr>
      <vt:lpstr>Equation</vt:lpstr>
      <vt:lpstr>Document</vt:lpstr>
      <vt:lpstr>Graph Sheet</vt:lpstr>
      <vt:lpstr>Clip</vt:lpstr>
      <vt:lpstr>HydroShare: Advancing Collaboration through Hydrologic Data and Model Sharing</vt:lpstr>
      <vt:lpstr>Outline</vt:lpstr>
      <vt:lpstr>Hydrologic Data Challenges</vt:lpstr>
      <vt:lpstr>PowerPoint Presentation</vt:lpstr>
      <vt:lpstr>A digital divide</vt:lpstr>
      <vt:lpstr>PowerPoint Presentation</vt:lpstr>
      <vt:lpstr>CUAHSI HIS</vt:lpstr>
      <vt:lpstr>Services-Oriented Architecture Paradigm of the World Wide Web</vt:lpstr>
      <vt:lpstr>CUAHSI Hydrologic Information System: A  Services-Oriented Architecture Based System for Sharing Hydrologic Data</vt:lpstr>
      <vt:lpstr>PowerPoint Presentation</vt:lpstr>
      <vt:lpstr>PowerPoint Presentation</vt:lpstr>
      <vt:lpstr>HydroDesktop</vt:lpstr>
      <vt:lpstr>PowerPoint Presentation</vt:lpstr>
      <vt:lpstr>Download and Plot the Data</vt:lpstr>
      <vt:lpstr>Perform an analysis using R</vt:lpstr>
      <vt:lpstr>CUAHSI HIS:  A common window on water observations data for the United States unlike any that has existed before </vt:lpstr>
      <vt:lpstr>HydroShare is a web based collaborative system to support analysis, modeling and data publication</vt:lpstr>
      <vt:lpstr>HydroShare - A web-based collaborative environment for the sharing of hydrologic data and models</vt:lpstr>
      <vt:lpstr>HydroShare Functionality to be Developed</vt:lpstr>
      <vt:lpstr>PowerPoint Presentation</vt:lpstr>
      <vt:lpstr>PowerPoint Presentation</vt:lpstr>
      <vt:lpstr>PowerPoint Presentation</vt:lpstr>
      <vt:lpstr>Upload</vt:lpstr>
      <vt:lpstr>Additional Resource Functionality</vt:lpstr>
      <vt:lpstr>Imagine the Possibilities…</vt:lpstr>
      <vt:lpstr>PowerPoint Presentation</vt:lpstr>
      <vt:lpstr>Imagine the Possibilities…</vt:lpstr>
      <vt:lpstr>Imagine the Possibilities…</vt:lpstr>
      <vt:lpstr>HydroShare Modeling</vt:lpstr>
      <vt:lpstr>Resource Repository Centric Paradigm for Modeling and Analysis</vt:lpstr>
      <vt:lpstr>E.g.  SWATShare</vt:lpstr>
      <vt:lpstr>Model pre and post processing workflow</vt:lpstr>
      <vt:lpstr>Architecture and Implementation</vt:lpstr>
      <vt:lpstr>Drupal – Content Management System</vt:lpstr>
      <vt:lpstr>HydroShare Summary</vt:lpstr>
      <vt:lpstr>TauDEM </vt:lpstr>
      <vt:lpstr>The challenge of increasing Digital Elevation Model (DEM) resolution</vt:lpstr>
      <vt:lpstr>Topography defines watersheds which are fundamentally the most basic hydrologic landscape elements. </vt:lpstr>
      <vt:lpstr>The starting point:  A Grid Digital Elevation Model</vt:lpstr>
      <vt:lpstr>Deriving Hydrologically Useful Information from Digital Elevation Models </vt:lpstr>
      <vt:lpstr>Representation of Flow Field</vt:lpstr>
      <vt:lpstr>PowerPoint Presentation</vt:lpstr>
      <vt:lpstr>PowerPoint Presentation</vt:lpstr>
      <vt:lpstr>Generalization to Flow Algebra</vt:lpstr>
      <vt:lpstr>E.g. Transport limited accumulation</vt:lpstr>
      <vt:lpstr>TauDEM Parallel Approach</vt:lpstr>
      <vt:lpstr>Parallelization of Flow Algebra</vt:lpstr>
      <vt:lpstr>Workflow to automatically generate stream network upstream of outlet </vt:lpstr>
      <vt:lpstr>Catchments linked to Stream Network</vt:lpstr>
      <vt:lpstr>Improved runtime efficiency </vt:lpstr>
      <vt:lpstr>Scaling of run times to large grids</vt:lpstr>
      <vt:lpstr>Capabilities Summary</vt:lpstr>
      <vt:lpstr>XSEDE Extended Collaboration Support Services (ECSS) improvements</vt:lpstr>
      <vt:lpstr>Open Topography  Teton Conservation District, Wyoming LIDAR Example</vt:lpstr>
      <vt:lpstr>DEM derived from point cloud using TIN DEM Generation and output as GeoTIFF</vt:lpstr>
      <vt:lpstr>Contributing area from D-Infinity</vt:lpstr>
      <vt:lpstr>Contributing area from D-Infinity</vt:lpstr>
      <vt:lpstr>TauDEM Summary</vt:lpstr>
      <vt:lpstr>PowerPoint Presentation</vt:lpstr>
      <vt:lpstr>PowerPoint Presentation</vt:lpstr>
      <vt:lpstr>Summary and Conclusions</vt:lpstr>
      <vt:lpstr>Thanks to a lot of people</vt:lpstr>
      <vt:lpstr>Are there any questions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HydroShare presentation for CUAHSI conference July 2013</dc:title>
  <dc:creator>David Tarboton</dc:creator>
  <cp:lastModifiedBy>dtarb</cp:lastModifiedBy>
  <cp:revision>265</cp:revision>
  <cp:lastPrinted>2013-05-19T03:58:46Z</cp:lastPrinted>
  <dcterms:created xsi:type="dcterms:W3CDTF">2010-05-18T21:41:05Z</dcterms:created>
  <dcterms:modified xsi:type="dcterms:W3CDTF">2013-09-16T15:21:32Z</dcterms:modified>
</cp:coreProperties>
</file>