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56" r:id="rId2"/>
    <p:sldId id="276" r:id="rId3"/>
    <p:sldId id="258" r:id="rId4"/>
    <p:sldId id="257" r:id="rId5"/>
    <p:sldId id="272" r:id="rId6"/>
    <p:sldId id="259" r:id="rId7"/>
    <p:sldId id="265" r:id="rId8"/>
    <p:sldId id="267" r:id="rId9"/>
    <p:sldId id="260" r:id="rId10"/>
    <p:sldId id="261" r:id="rId11"/>
    <p:sldId id="262" r:id="rId12"/>
    <p:sldId id="263" r:id="rId13"/>
    <p:sldId id="264" r:id="rId14"/>
    <p:sldId id="278" r:id="rId15"/>
    <p:sldId id="277" r:id="rId16"/>
    <p:sldId id="268" r:id="rId17"/>
    <p:sldId id="273" r:id="rId18"/>
    <p:sldId id="298" r:id="rId19"/>
    <p:sldId id="279" r:id="rId20"/>
    <p:sldId id="283" r:id="rId21"/>
    <p:sldId id="285" r:id="rId22"/>
    <p:sldId id="282" r:id="rId23"/>
    <p:sldId id="286" r:id="rId24"/>
    <p:sldId id="287" r:id="rId25"/>
    <p:sldId id="288" r:id="rId26"/>
    <p:sldId id="284" r:id="rId27"/>
    <p:sldId id="297" r:id="rId28"/>
    <p:sldId id="299" r:id="rId29"/>
    <p:sldId id="274" r:id="rId30"/>
    <p:sldId id="280" r:id="rId31"/>
    <p:sldId id="269" r:id="rId32"/>
    <p:sldId id="296" r:id="rId33"/>
    <p:sldId id="289" r:id="rId34"/>
    <p:sldId id="290" r:id="rId35"/>
    <p:sldId id="291" r:id="rId36"/>
    <p:sldId id="292" r:id="rId37"/>
    <p:sldId id="293" r:id="rId38"/>
    <p:sldId id="294" r:id="rId39"/>
    <p:sldId id="295" r:id="rId40"/>
  </p:sldIdLst>
  <p:sldSz cx="9144000" cy="6858000" type="screen4x3"/>
  <p:notesSz cx="6997700" cy="9283700"/>
  <p:defaultTextStyle>
    <a:defPPr>
      <a:defRPr lang="en-US"/>
    </a:defPPr>
    <a:lvl1pPr algn="l" rtl="0" fontAlgn="base">
      <a:spcBef>
        <a:spcPct val="0"/>
      </a:spcBef>
      <a:spcAft>
        <a:spcPct val="0"/>
      </a:spcAft>
      <a:defRPr sz="1200" b="1" kern="1200">
        <a:solidFill>
          <a:srgbClr val="CCECFF"/>
        </a:solidFill>
        <a:latin typeface="Arial" panose="020B0604020202020204" pitchFamily="34" charset="0"/>
        <a:ea typeface="+mn-ea"/>
        <a:cs typeface="+mn-cs"/>
      </a:defRPr>
    </a:lvl1pPr>
    <a:lvl2pPr marL="457200" algn="l" rtl="0" fontAlgn="base">
      <a:spcBef>
        <a:spcPct val="0"/>
      </a:spcBef>
      <a:spcAft>
        <a:spcPct val="0"/>
      </a:spcAft>
      <a:defRPr sz="1200" b="1" kern="1200">
        <a:solidFill>
          <a:srgbClr val="CCECFF"/>
        </a:solidFill>
        <a:latin typeface="Arial" panose="020B0604020202020204" pitchFamily="34" charset="0"/>
        <a:ea typeface="+mn-ea"/>
        <a:cs typeface="+mn-cs"/>
      </a:defRPr>
    </a:lvl2pPr>
    <a:lvl3pPr marL="914400" algn="l" rtl="0" fontAlgn="base">
      <a:spcBef>
        <a:spcPct val="0"/>
      </a:spcBef>
      <a:spcAft>
        <a:spcPct val="0"/>
      </a:spcAft>
      <a:defRPr sz="1200" b="1" kern="1200">
        <a:solidFill>
          <a:srgbClr val="CCECFF"/>
        </a:solidFill>
        <a:latin typeface="Arial" panose="020B0604020202020204" pitchFamily="34" charset="0"/>
        <a:ea typeface="+mn-ea"/>
        <a:cs typeface="+mn-cs"/>
      </a:defRPr>
    </a:lvl3pPr>
    <a:lvl4pPr marL="1371600" algn="l" rtl="0" fontAlgn="base">
      <a:spcBef>
        <a:spcPct val="0"/>
      </a:spcBef>
      <a:spcAft>
        <a:spcPct val="0"/>
      </a:spcAft>
      <a:defRPr sz="1200" b="1" kern="1200">
        <a:solidFill>
          <a:srgbClr val="CCECFF"/>
        </a:solidFill>
        <a:latin typeface="Arial" panose="020B0604020202020204" pitchFamily="34" charset="0"/>
        <a:ea typeface="+mn-ea"/>
        <a:cs typeface="+mn-cs"/>
      </a:defRPr>
    </a:lvl4pPr>
    <a:lvl5pPr marL="1828800" algn="l" rtl="0" fontAlgn="base">
      <a:spcBef>
        <a:spcPct val="0"/>
      </a:spcBef>
      <a:spcAft>
        <a:spcPct val="0"/>
      </a:spcAft>
      <a:defRPr sz="1200" b="1" kern="1200">
        <a:solidFill>
          <a:srgbClr val="CCECFF"/>
        </a:solidFill>
        <a:latin typeface="Arial" panose="020B0604020202020204" pitchFamily="34" charset="0"/>
        <a:ea typeface="+mn-ea"/>
        <a:cs typeface="+mn-cs"/>
      </a:defRPr>
    </a:lvl5pPr>
    <a:lvl6pPr marL="2286000" algn="l" defTabSz="914400" rtl="0" eaLnBrk="1" latinLnBrk="0" hangingPunct="1">
      <a:defRPr sz="1200" b="1" kern="1200">
        <a:solidFill>
          <a:srgbClr val="CCECFF"/>
        </a:solidFill>
        <a:latin typeface="Arial" panose="020B0604020202020204" pitchFamily="34" charset="0"/>
        <a:ea typeface="+mn-ea"/>
        <a:cs typeface="+mn-cs"/>
      </a:defRPr>
    </a:lvl6pPr>
    <a:lvl7pPr marL="2743200" algn="l" defTabSz="914400" rtl="0" eaLnBrk="1" latinLnBrk="0" hangingPunct="1">
      <a:defRPr sz="1200" b="1" kern="1200">
        <a:solidFill>
          <a:srgbClr val="CCECFF"/>
        </a:solidFill>
        <a:latin typeface="Arial" panose="020B0604020202020204" pitchFamily="34" charset="0"/>
        <a:ea typeface="+mn-ea"/>
        <a:cs typeface="+mn-cs"/>
      </a:defRPr>
    </a:lvl7pPr>
    <a:lvl8pPr marL="3200400" algn="l" defTabSz="914400" rtl="0" eaLnBrk="1" latinLnBrk="0" hangingPunct="1">
      <a:defRPr sz="1200" b="1" kern="1200">
        <a:solidFill>
          <a:srgbClr val="CCECFF"/>
        </a:solidFill>
        <a:latin typeface="Arial" panose="020B0604020202020204" pitchFamily="34" charset="0"/>
        <a:ea typeface="+mn-ea"/>
        <a:cs typeface="+mn-cs"/>
      </a:defRPr>
    </a:lvl8pPr>
    <a:lvl9pPr marL="3657600" algn="l" defTabSz="914400" rtl="0" eaLnBrk="1" latinLnBrk="0" hangingPunct="1">
      <a:defRPr sz="1200" b="1" kern="1200">
        <a:solidFill>
          <a:srgbClr val="CCECFF"/>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AEAEA"/>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709" autoAdjust="0"/>
    <p:restoredTop sz="86353" autoAdjust="0"/>
  </p:normalViewPr>
  <p:slideViewPr>
    <p:cSldViewPr snapToGrid="0">
      <p:cViewPr varScale="1">
        <p:scale>
          <a:sx n="61" d="100"/>
          <a:sy n="61" d="100"/>
        </p:scale>
        <p:origin x="-82" y="-31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2A3D714-B1D5-43AE-A115-7F923C1ABA45}"/>
              </a:ext>
            </a:extLst>
          </p:cNvPr>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defTabSz="930275">
              <a:defRPr b="0">
                <a:solidFill>
                  <a:schemeClr val="tx1"/>
                </a:solidFill>
              </a:defRPr>
            </a:lvl1pPr>
          </a:lstStyle>
          <a:p>
            <a:endParaRPr lang="en-US" altLang="en-US"/>
          </a:p>
        </p:txBody>
      </p:sp>
      <p:sp>
        <p:nvSpPr>
          <p:cNvPr id="28675" name="Rectangle 3">
            <a:extLst>
              <a:ext uri="{FF2B5EF4-FFF2-40B4-BE49-F238E27FC236}">
                <a16:creationId xmlns:a16="http://schemas.microsoft.com/office/drawing/2014/main" id="{B679EAD5-CCF0-4E3A-B68B-EE0E754B3D7D}"/>
              </a:ext>
            </a:extLst>
          </p:cNvPr>
          <p:cNvSpPr>
            <a:spLocks noGrp="1" noChangeArrowheads="1"/>
          </p:cNvSpPr>
          <p:nvPr>
            <p:ph type="dt" sz="quarter"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algn="r" defTabSz="930275">
              <a:defRPr b="0">
                <a:solidFill>
                  <a:schemeClr val="tx1"/>
                </a:solidFill>
              </a:defRPr>
            </a:lvl1pPr>
          </a:lstStyle>
          <a:p>
            <a:endParaRPr lang="en-US" altLang="en-US"/>
          </a:p>
        </p:txBody>
      </p:sp>
      <p:sp>
        <p:nvSpPr>
          <p:cNvPr id="28676" name="Rectangle 4">
            <a:extLst>
              <a:ext uri="{FF2B5EF4-FFF2-40B4-BE49-F238E27FC236}">
                <a16:creationId xmlns:a16="http://schemas.microsoft.com/office/drawing/2014/main" id="{8FBD7CA8-6FF1-4457-AA95-AEDA167A378C}"/>
              </a:ext>
            </a:extLst>
          </p:cNvPr>
          <p:cNvSpPr>
            <a:spLocks noGrp="1" noChangeArrowheads="1"/>
          </p:cNvSpPr>
          <p:nvPr>
            <p:ph type="ftr" sz="quarter" idx="2"/>
          </p:nvPr>
        </p:nvSpPr>
        <p:spPr bwMode="auto">
          <a:xfrm>
            <a:off x="0"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defTabSz="930275">
              <a:defRPr b="0">
                <a:solidFill>
                  <a:schemeClr val="tx1"/>
                </a:solidFill>
              </a:defRPr>
            </a:lvl1pPr>
          </a:lstStyle>
          <a:p>
            <a:endParaRPr lang="en-US" altLang="en-US"/>
          </a:p>
        </p:txBody>
      </p:sp>
      <p:sp>
        <p:nvSpPr>
          <p:cNvPr id="28677" name="Rectangle 5">
            <a:extLst>
              <a:ext uri="{FF2B5EF4-FFF2-40B4-BE49-F238E27FC236}">
                <a16:creationId xmlns:a16="http://schemas.microsoft.com/office/drawing/2014/main" id="{0D635221-97B3-4A28-A1B4-97CC4339F4B1}"/>
              </a:ext>
            </a:extLst>
          </p:cNvPr>
          <p:cNvSpPr>
            <a:spLocks noGrp="1" noChangeArrowheads="1"/>
          </p:cNvSpPr>
          <p:nvPr>
            <p:ph type="sldNum" sz="quarter" idx="3"/>
          </p:nvPr>
        </p:nvSpPr>
        <p:spPr bwMode="auto">
          <a:xfrm>
            <a:off x="3963988"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algn="r" defTabSz="930275">
              <a:defRPr b="0">
                <a:solidFill>
                  <a:schemeClr val="tx1"/>
                </a:solidFill>
              </a:defRPr>
            </a:lvl1pPr>
          </a:lstStyle>
          <a:p>
            <a:fld id="{A7371E3C-51FF-4C08-AD85-1EE878D49FA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83CF96C-9631-4E92-B9FB-DC4C302C43C0}"/>
              </a:ext>
            </a:extLst>
          </p:cNvPr>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defTabSz="930275">
              <a:defRPr b="0">
                <a:solidFill>
                  <a:schemeClr val="tx1"/>
                </a:solidFill>
              </a:defRPr>
            </a:lvl1pPr>
          </a:lstStyle>
          <a:p>
            <a:endParaRPr lang="en-US" altLang="en-US"/>
          </a:p>
        </p:txBody>
      </p:sp>
      <p:sp>
        <p:nvSpPr>
          <p:cNvPr id="31747" name="Rectangle 3">
            <a:extLst>
              <a:ext uri="{FF2B5EF4-FFF2-40B4-BE49-F238E27FC236}">
                <a16:creationId xmlns:a16="http://schemas.microsoft.com/office/drawing/2014/main" id="{68088B2A-F6BC-4DC5-A1A8-908285ABF547}"/>
              </a:ext>
            </a:extLst>
          </p:cNvPr>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algn="r" defTabSz="930275">
              <a:defRPr b="0">
                <a:solidFill>
                  <a:schemeClr val="tx1"/>
                </a:solidFill>
              </a:defRPr>
            </a:lvl1pPr>
          </a:lstStyle>
          <a:p>
            <a:endParaRPr lang="en-US" altLang="en-US"/>
          </a:p>
        </p:txBody>
      </p:sp>
      <p:sp>
        <p:nvSpPr>
          <p:cNvPr id="31748" name="Rectangle 4">
            <a:extLst>
              <a:ext uri="{FF2B5EF4-FFF2-40B4-BE49-F238E27FC236}">
                <a16:creationId xmlns:a16="http://schemas.microsoft.com/office/drawing/2014/main" id="{9823DDB1-265A-4515-BCB2-1EF1575AFEAA}"/>
              </a:ext>
            </a:extLst>
          </p:cNvPr>
          <p:cNvSpPr>
            <a:spLocks noRo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a:extLst>
              <a:ext uri="{FF2B5EF4-FFF2-40B4-BE49-F238E27FC236}">
                <a16:creationId xmlns:a16="http://schemas.microsoft.com/office/drawing/2014/main" id="{06B630EB-5D5A-4CD7-8180-22816618B4CA}"/>
              </a:ext>
            </a:extLst>
          </p:cNvPr>
          <p:cNvSpPr>
            <a:spLocks noGrp="1" noChangeArrowheads="1"/>
          </p:cNvSpPr>
          <p:nvPr>
            <p:ph type="body" sz="quarter" idx="3"/>
          </p:nvPr>
        </p:nvSpPr>
        <p:spPr bwMode="auto">
          <a:xfrm>
            <a:off x="700088" y="4410075"/>
            <a:ext cx="559752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50" name="Rectangle 6">
            <a:extLst>
              <a:ext uri="{FF2B5EF4-FFF2-40B4-BE49-F238E27FC236}">
                <a16:creationId xmlns:a16="http://schemas.microsoft.com/office/drawing/2014/main" id="{FD52DB3F-27C4-4811-8D6C-008DE2C948DD}"/>
              </a:ext>
            </a:extLst>
          </p:cNvPr>
          <p:cNvSpPr>
            <a:spLocks noGrp="1" noChangeArrowheads="1"/>
          </p:cNvSpPr>
          <p:nvPr>
            <p:ph type="ftr" sz="quarter" idx="4"/>
          </p:nvPr>
        </p:nvSpPr>
        <p:spPr bwMode="auto">
          <a:xfrm>
            <a:off x="0"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defTabSz="930275">
              <a:defRPr b="0">
                <a:solidFill>
                  <a:schemeClr val="tx1"/>
                </a:solidFill>
              </a:defRPr>
            </a:lvl1pPr>
          </a:lstStyle>
          <a:p>
            <a:endParaRPr lang="en-US" altLang="en-US"/>
          </a:p>
        </p:txBody>
      </p:sp>
      <p:sp>
        <p:nvSpPr>
          <p:cNvPr id="31751" name="Rectangle 7">
            <a:extLst>
              <a:ext uri="{FF2B5EF4-FFF2-40B4-BE49-F238E27FC236}">
                <a16:creationId xmlns:a16="http://schemas.microsoft.com/office/drawing/2014/main" id="{68E0C06E-ED28-4CB7-ABEA-E99D44DA8819}"/>
              </a:ext>
            </a:extLst>
          </p:cNvPr>
          <p:cNvSpPr>
            <a:spLocks noGrp="1" noChangeArrowheads="1"/>
          </p:cNvSpPr>
          <p:nvPr>
            <p:ph type="sldNum" sz="quarter" idx="5"/>
          </p:nvPr>
        </p:nvSpPr>
        <p:spPr bwMode="auto">
          <a:xfrm>
            <a:off x="3963988"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algn="r" defTabSz="930275">
              <a:defRPr b="0">
                <a:solidFill>
                  <a:schemeClr val="tx1"/>
                </a:solidFill>
              </a:defRPr>
            </a:lvl1pPr>
          </a:lstStyle>
          <a:p>
            <a:fld id="{B07123B2-A6C0-4E0C-A863-2BC94C9EE59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7D206D-3C3A-4603-A067-517B44C4A4A0}"/>
              </a:ext>
            </a:extLst>
          </p:cNvPr>
          <p:cNvSpPr>
            <a:spLocks noGrp="1" noChangeArrowheads="1"/>
          </p:cNvSpPr>
          <p:nvPr>
            <p:ph type="sldNum" sz="quarter" idx="5"/>
          </p:nvPr>
        </p:nvSpPr>
        <p:spPr>
          <a:ln/>
        </p:spPr>
        <p:txBody>
          <a:bodyPr/>
          <a:lstStyle/>
          <a:p>
            <a:fld id="{5137FF19-89C0-4555-9560-2274EA16C11E}" type="slidenum">
              <a:rPr lang="en-US" altLang="en-US"/>
              <a:pPr/>
              <a:t>3</a:t>
            </a:fld>
            <a:endParaRPr lang="en-US" altLang="en-US"/>
          </a:p>
        </p:txBody>
      </p:sp>
      <p:sp>
        <p:nvSpPr>
          <p:cNvPr id="32770" name="Rectangle 2">
            <a:extLst>
              <a:ext uri="{FF2B5EF4-FFF2-40B4-BE49-F238E27FC236}">
                <a16:creationId xmlns:a16="http://schemas.microsoft.com/office/drawing/2014/main" id="{C80BFF2A-9F9A-484C-8572-96123A622A97}"/>
              </a:ext>
            </a:extLst>
          </p:cNvPr>
          <p:cNvSpPr>
            <a:spLocks noRot="1" noChangeArrowheads="1" noTextEdit="1"/>
          </p:cNvSpPr>
          <p:nvPr>
            <p:ph type="sldImg"/>
          </p:nvPr>
        </p:nvSpPr>
        <p:spPr>
          <a:ln/>
        </p:spPr>
      </p:sp>
      <p:sp>
        <p:nvSpPr>
          <p:cNvPr id="32771" name="Rectangle 3">
            <a:extLst>
              <a:ext uri="{FF2B5EF4-FFF2-40B4-BE49-F238E27FC236}">
                <a16:creationId xmlns:a16="http://schemas.microsoft.com/office/drawing/2014/main" id="{A7F120E5-2579-4CAE-888E-E43A93E83FF9}"/>
              </a:ext>
            </a:extLst>
          </p:cNvPr>
          <p:cNvSpPr>
            <a:spLocks noGrp="1" noChangeArrowheads="1"/>
          </p:cNvSpPr>
          <p:nvPr>
            <p:ph type="body" idx="1"/>
          </p:nvPr>
        </p:nvSpPr>
        <p:spPr/>
        <p:txBody>
          <a:bodyPr/>
          <a:lstStyle/>
          <a:p>
            <a:r>
              <a:rPr lang="en-US" altLang="en-US"/>
              <a:t>The purpose of the Utah State University Water Initiative is to foster collaboration and interdisciplinary work across the multiple colleges and departments involved with Water Sciences at Utah State University.  Water sciences span a broad range of programs at USU.  The challenge that the USU Water Initiative seeks to address is to integrate and synthesize water-related science and engineering activities to focus education, research and outreach programs to meet the growing demands for integrated expertise.  Regionally, the USU Water Initiative aims to focus the intellectual leadership of the university academic community on integrated water planning that is critical for society in the Intermountain West.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9" name="Rectangle 9">
            <a:extLst>
              <a:ext uri="{FF2B5EF4-FFF2-40B4-BE49-F238E27FC236}">
                <a16:creationId xmlns:a16="http://schemas.microsoft.com/office/drawing/2014/main" id="{33E28E50-7A18-46F8-BB96-6D4E01FB40DF}"/>
              </a:ext>
            </a:extLst>
          </p:cNvPr>
          <p:cNvSpPr>
            <a:spLocks noGrp="1" noChangeArrowheads="1"/>
          </p:cNvSpPr>
          <p:nvPr>
            <p:ph type="dt" sz="half" idx="2"/>
          </p:nvPr>
        </p:nvSpPr>
        <p:spPr/>
        <p:txBody>
          <a:bodyPr/>
          <a:lstStyle>
            <a:lvl1pPr>
              <a:defRPr/>
            </a:lvl1pPr>
          </a:lstStyle>
          <a:p>
            <a:endParaRPr lang="en-US" altLang="en-US"/>
          </a:p>
        </p:txBody>
      </p:sp>
      <p:sp>
        <p:nvSpPr>
          <p:cNvPr id="5130" name="Rectangle 10">
            <a:extLst>
              <a:ext uri="{FF2B5EF4-FFF2-40B4-BE49-F238E27FC236}">
                <a16:creationId xmlns:a16="http://schemas.microsoft.com/office/drawing/2014/main" id="{265A8C3E-5F11-4627-8DCC-8AB836D3A1C6}"/>
              </a:ext>
            </a:extLst>
          </p:cNvPr>
          <p:cNvSpPr>
            <a:spLocks noGrp="1" noChangeArrowheads="1"/>
          </p:cNvSpPr>
          <p:nvPr>
            <p:ph type="ftr" sz="quarter" idx="3"/>
          </p:nvPr>
        </p:nvSpPr>
        <p:spPr/>
        <p:txBody>
          <a:bodyPr/>
          <a:lstStyle>
            <a:lvl1pPr>
              <a:defRPr/>
            </a:lvl1pPr>
          </a:lstStyle>
          <a:p>
            <a:endParaRPr lang="en-US" altLang="en-US"/>
          </a:p>
        </p:txBody>
      </p:sp>
      <p:sp>
        <p:nvSpPr>
          <p:cNvPr id="5131" name="Rectangle 11">
            <a:extLst>
              <a:ext uri="{FF2B5EF4-FFF2-40B4-BE49-F238E27FC236}">
                <a16:creationId xmlns:a16="http://schemas.microsoft.com/office/drawing/2014/main" id="{70ACC2B1-D107-46B7-9FDC-22C31FD45D58}"/>
              </a:ext>
            </a:extLst>
          </p:cNvPr>
          <p:cNvSpPr>
            <a:spLocks noGrp="1" noChangeArrowheads="1"/>
          </p:cNvSpPr>
          <p:nvPr>
            <p:ph type="sldNum" sz="quarter" idx="4"/>
          </p:nvPr>
        </p:nvSpPr>
        <p:spPr/>
        <p:txBody>
          <a:bodyPr/>
          <a:lstStyle>
            <a:lvl1pPr>
              <a:defRPr/>
            </a:lvl1pPr>
          </a:lstStyle>
          <a:p>
            <a:fld id="{B992791A-B2AD-43C5-879F-07E41EF8A157}" type="slidenum">
              <a:rPr lang="en-US" altLang="en-US"/>
              <a:pPr/>
              <a:t>‹#›</a:t>
            </a:fld>
            <a:endParaRPr lang="en-US" altLang="en-US"/>
          </a:p>
        </p:txBody>
      </p:sp>
      <p:sp>
        <p:nvSpPr>
          <p:cNvPr id="5132" name="Rectangle 12">
            <a:extLst>
              <a:ext uri="{FF2B5EF4-FFF2-40B4-BE49-F238E27FC236}">
                <a16:creationId xmlns:a16="http://schemas.microsoft.com/office/drawing/2014/main" id="{D2BCACEE-A216-411B-9C2E-551773A8B6FE}"/>
              </a:ext>
            </a:extLst>
          </p:cNvPr>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a:t>Click to edit Master title style</a:t>
            </a:r>
          </a:p>
        </p:txBody>
      </p:sp>
      <p:sp>
        <p:nvSpPr>
          <p:cNvPr id="5133" name="Rectangle 13">
            <a:extLst>
              <a:ext uri="{FF2B5EF4-FFF2-40B4-BE49-F238E27FC236}">
                <a16:creationId xmlns:a16="http://schemas.microsoft.com/office/drawing/2014/main" id="{CA3FCED9-78D6-497F-8030-1E318F18C566}"/>
              </a:ext>
            </a:extLst>
          </p:cNvPr>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US" altLang="en-US" noProof="0"/>
              <a:t>Click to edit Master subtitle style</a:t>
            </a:r>
          </a:p>
        </p:txBody>
      </p:sp>
      <p:sp>
        <p:nvSpPr>
          <p:cNvPr id="5134" name="Oval 14">
            <a:extLst>
              <a:ext uri="{FF2B5EF4-FFF2-40B4-BE49-F238E27FC236}">
                <a16:creationId xmlns:a16="http://schemas.microsoft.com/office/drawing/2014/main" id="{9A6BB5E5-626B-4B3F-90E5-B7E80E481101}"/>
              </a:ext>
            </a:extLst>
          </p:cNvPr>
          <p:cNvSpPr>
            <a:spLocks noChangeArrowheads="1"/>
          </p:cNvSpPr>
          <p:nvPr userDrawn="1"/>
        </p:nvSpPr>
        <p:spPr bwMode="auto">
          <a:xfrm>
            <a:off x="3048000" y="2438400"/>
            <a:ext cx="5791200" cy="4038600"/>
          </a:xfrm>
          <a:prstGeom prst="ellipse">
            <a:avLst/>
          </a:prstGeom>
          <a:solidFill>
            <a:srgbClr val="FF99CC">
              <a:alpha val="45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Oval 15">
            <a:extLst>
              <a:ext uri="{FF2B5EF4-FFF2-40B4-BE49-F238E27FC236}">
                <a16:creationId xmlns:a16="http://schemas.microsoft.com/office/drawing/2014/main" id="{8739FF1A-8FE0-47A3-990A-CF15AF3FB903}"/>
              </a:ext>
            </a:extLst>
          </p:cNvPr>
          <p:cNvSpPr>
            <a:spLocks noChangeArrowheads="1"/>
          </p:cNvSpPr>
          <p:nvPr userDrawn="1"/>
        </p:nvSpPr>
        <p:spPr bwMode="auto">
          <a:xfrm>
            <a:off x="457200" y="2362200"/>
            <a:ext cx="5943600" cy="4114800"/>
          </a:xfrm>
          <a:prstGeom prst="ellipse">
            <a:avLst/>
          </a:prstGeom>
          <a:solidFill>
            <a:srgbClr val="FFFF00">
              <a:alpha val="32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Oval 17">
            <a:extLst>
              <a:ext uri="{FF2B5EF4-FFF2-40B4-BE49-F238E27FC236}">
                <a16:creationId xmlns:a16="http://schemas.microsoft.com/office/drawing/2014/main" id="{724954E3-1DEB-4C36-8BBB-C868A38E216C}"/>
              </a:ext>
            </a:extLst>
          </p:cNvPr>
          <p:cNvSpPr>
            <a:spLocks noChangeArrowheads="1"/>
          </p:cNvSpPr>
          <p:nvPr userDrawn="1"/>
        </p:nvSpPr>
        <p:spPr bwMode="auto">
          <a:xfrm>
            <a:off x="1828800" y="304800"/>
            <a:ext cx="5791200" cy="4038600"/>
          </a:xfrm>
          <a:prstGeom prst="ellipse">
            <a:avLst/>
          </a:prstGeom>
          <a:solidFill>
            <a:schemeClr val="accent1">
              <a:alpha val="45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Text Box 18">
            <a:extLst>
              <a:ext uri="{FF2B5EF4-FFF2-40B4-BE49-F238E27FC236}">
                <a16:creationId xmlns:a16="http://schemas.microsoft.com/office/drawing/2014/main" id="{1DFE502C-A2A0-4C39-9302-043F5EAD860D}"/>
              </a:ext>
            </a:extLst>
          </p:cNvPr>
          <p:cNvSpPr txBox="1">
            <a:spLocks noChangeArrowheads="1"/>
          </p:cNvSpPr>
          <p:nvPr userDrawn="1"/>
        </p:nvSpPr>
        <p:spPr bwMode="auto">
          <a:xfrm>
            <a:off x="3581400" y="457200"/>
            <a:ext cx="2397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chemeClr val="accent1"/>
                </a:solidFill>
                <a:effectLst>
                  <a:outerShdw blurRad="38100" dist="38100" dir="2700000" algn="tl">
                    <a:srgbClr val="C0C0C0"/>
                  </a:outerShdw>
                </a:effectLst>
              </a:rPr>
              <a:t>Physical</a:t>
            </a:r>
          </a:p>
        </p:txBody>
      </p:sp>
      <p:sp>
        <p:nvSpPr>
          <p:cNvPr id="5139" name="Text Box 19">
            <a:extLst>
              <a:ext uri="{FF2B5EF4-FFF2-40B4-BE49-F238E27FC236}">
                <a16:creationId xmlns:a16="http://schemas.microsoft.com/office/drawing/2014/main" id="{B480ADA6-058D-4BE8-9153-C563C81CCA8E}"/>
              </a:ext>
            </a:extLst>
          </p:cNvPr>
          <p:cNvSpPr txBox="1">
            <a:spLocks noChangeArrowheads="1"/>
          </p:cNvSpPr>
          <p:nvPr userDrawn="1"/>
        </p:nvSpPr>
        <p:spPr bwMode="auto">
          <a:xfrm>
            <a:off x="6477000" y="5257800"/>
            <a:ext cx="1530350" cy="6413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chemeClr val="accent1"/>
                </a:solidFill>
                <a:effectLst>
                  <a:outerShdw blurRad="38100" dist="38100" dir="2700000" algn="tl">
                    <a:srgbClr val="C0C0C0"/>
                  </a:outerShdw>
                </a:effectLst>
              </a:rPr>
              <a:t>Social</a:t>
            </a:r>
          </a:p>
        </p:txBody>
      </p:sp>
      <p:sp>
        <p:nvSpPr>
          <p:cNvPr id="5140" name="Text Box 20">
            <a:extLst>
              <a:ext uri="{FF2B5EF4-FFF2-40B4-BE49-F238E27FC236}">
                <a16:creationId xmlns:a16="http://schemas.microsoft.com/office/drawing/2014/main" id="{365B755F-0C89-4FAB-AE77-BC107394E843}"/>
              </a:ext>
            </a:extLst>
          </p:cNvPr>
          <p:cNvSpPr txBox="1">
            <a:spLocks noChangeArrowheads="1"/>
          </p:cNvSpPr>
          <p:nvPr userDrawn="1"/>
        </p:nvSpPr>
        <p:spPr bwMode="auto">
          <a:xfrm>
            <a:off x="990600" y="5181600"/>
            <a:ext cx="2368550" cy="6413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chemeClr val="accent1"/>
                </a:solidFill>
                <a:effectLst>
                  <a:outerShdw blurRad="38100" dist="38100" dir="2700000" algn="tl">
                    <a:srgbClr val="C0C0C0"/>
                  </a:outerShdw>
                </a:effectLst>
              </a:rPr>
              <a:t>Biological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C785-5450-4614-9C28-9926638063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62C43D-F41E-48D7-A6D3-0BA986BF7B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A5B2E-16F5-4414-8CA9-04314B7387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9176866-4713-429B-B5CB-6DF435308CA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F7AA9D5-634B-4FA6-9350-EE019044FC0D}"/>
              </a:ext>
            </a:extLst>
          </p:cNvPr>
          <p:cNvSpPr>
            <a:spLocks noGrp="1"/>
          </p:cNvSpPr>
          <p:nvPr>
            <p:ph type="sldNum" sz="quarter" idx="12"/>
          </p:nvPr>
        </p:nvSpPr>
        <p:spPr/>
        <p:txBody>
          <a:bodyPr/>
          <a:lstStyle>
            <a:lvl1pPr>
              <a:defRPr/>
            </a:lvl1pPr>
          </a:lstStyle>
          <a:p>
            <a:fld id="{986F366F-09C4-4B48-9B55-ED9156D831AB}" type="slidenum">
              <a:rPr lang="en-US" altLang="en-US"/>
              <a:pPr/>
              <a:t>‹#›</a:t>
            </a:fld>
            <a:endParaRPr lang="en-US" altLang="en-US"/>
          </a:p>
        </p:txBody>
      </p:sp>
    </p:spTree>
    <p:extLst>
      <p:ext uri="{BB962C8B-B14F-4D97-AF65-F5344CB8AC3E}">
        <p14:creationId xmlns:p14="http://schemas.microsoft.com/office/powerpoint/2010/main" val="46190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131752-AB20-4F44-9F60-99325BE25C06}"/>
              </a:ext>
            </a:extLst>
          </p:cNvPr>
          <p:cNvSpPr>
            <a:spLocks noGrp="1"/>
          </p:cNvSpPr>
          <p:nvPr>
            <p:ph type="title" orient="vert"/>
          </p:nvPr>
        </p:nvSpPr>
        <p:spPr>
          <a:xfrm>
            <a:off x="6629400" y="457200"/>
            <a:ext cx="2057400" cy="57499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3CA0E6-3AC3-45C3-B604-59927D6FED5F}"/>
              </a:ext>
            </a:extLst>
          </p:cNvPr>
          <p:cNvSpPr>
            <a:spLocks noGrp="1"/>
          </p:cNvSpPr>
          <p:nvPr>
            <p:ph type="body" orient="vert" idx="1"/>
          </p:nvPr>
        </p:nvSpPr>
        <p:spPr>
          <a:xfrm>
            <a:off x="457200" y="457200"/>
            <a:ext cx="6019800" cy="57499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C1510-7DC6-4F2E-8513-4B0DA294F6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67ABBFC-C11D-4D70-93F8-767D4D8AAAF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BFE751-178D-41E7-9AE0-28831D92B9A9}"/>
              </a:ext>
            </a:extLst>
          </p:cNvPr>
          <p:cNvSpPr>
            <a:spLocks noGrp="1"/>
          </p:cNvSpPr>
          <p:nvPr>
            <p:ph type="sldNum" sz="quarter" idx="12"/>
          </p:nvPr>
        </p:nvSpPr>
        <p:spPr/>
        <p:txBody>
          <a:bodyPr/>
          <a:lstStyle>
            <a:lvl1pPr>
              <a:defRPr/>
            </a:lvl1pPr>
          </a:lstStyle>
          <a:p>
            <a:fld id="{EEF26B6E-C22B-4BEB-8ADD-29937BD22341}" type="slidenum">
              <a:rPr lang="en-US" altLang="en-US"/>
              <a:pPr/>
              <a:t>‹#›</a:t>
            </a:fld>
            <a:endParaRPr lang="en-US" altLang="en-US"/>
          </a:p>
        </p:txBody>
      </p:sp>
    </p:spTree>
    <p:extLst>
      <p:ext uri="{BB962C8B-B14F-4D97-AF65-F5344CB8AC3E}">
        <p14:creationId xmlns:p14="http://schemas.microsoft.com/office/powerpoint/2010/main" val="174018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FAD7-9698-494B-95B0-F7EA0E786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9BD3B-4973-4260-AABA-38B0EEF354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E63F6-6F4E-48DF-9870-44D9D742FF6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B1BED5-9603-4B82-A89D-B3B8662A377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C3F3DD3-104B-4CC6-8B47-8530DD3926A3}"/>
              </a:ext>
            </a:extLst>
          </p:cNvPr>
          <p:cNvSpPr>
            <a:spLocks noGrp="1"/>
          </p:cNvSpPr>
          <p:nvPr>
            <p:ph type="sldNum" sz="quarter" idx="12"/>
          </p:nvPr>
        </p:nvSpPr>
        <p:spPr/>
        <p:txBody>
          <a:bodyPr/>
          <a:lstStyle>
            <a:lvl1pPr>
              <a:defRPr/>
            </a:lvl1pPr>
          </a:lstStyle>
          <a:p>
            <a:fld id="{E928D3A5-4DE2-4B37-825C-7CDC0B6CD16D}" type="slidenum">
              <a:rPr lang="en-US" altLang="en-US"/>
              <a:pPr/>
              <a:t>‹#›</a:t>
            </a:fld>
            <a:endParaRPr lang="en-US" altLang="en-US"/>
          </a:p>
        </p:txBody>
      </p:sp>
    </p:spTree>
    <p:extLst>
      <p:ext uri="{BB962C8B-B14F-4D97-AF65-F5344CB8AC3E}">
        <p14:creationId xmlns:p14="http://schemas.microsoft.com/office/powerpoint/2010/main" val="42083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C707-EA02-4EB4-9092-43342144D96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966908-C935-4D22-B843-030108D25FB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B01A4F4-D588-48E4-AB61-CDAD7BECADA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9BF881-ABCF-4DE9-B023-8D03975089E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D864661-7221-49F8-A610-101AB3A81D88}"/>
              </a:ext>
            </a:extLst>
          </p:cNvPr>
          <p:cNvSpPr>
            <a:spLocks noGrp="1"/>
          </p:cNvSpPr>
          <p:nvPr>
            <p:ph type="sldNum" sz="quarter" idx="12"/>
          </p:nvPr>
        </p:nvSpPr>
        <p:spPr/>
        <p:txBody>
          <a:bodyPr/>
          <a:lstStyle>
            <a:lvl1pPr>
              <a:defRPr/>
            </a:lvl1pPr>
          </a:lstStyle>
          <a:p>
            <a:fld id="{EC7DBFE0-25CD-410E-A0DB-8C7EFAE6A6FD}" type="slidenum">
              <a:rPr lang="en-US" altLang="en-US"/>
              <a:pPr/>
              <a:t>‹#›</a:t>
            </a:fld>
            <a:endParaRPr lang="en-US" altLang="en-US"/>
          </a:p>
        </p:txBody>
      </p:sp>
    </p:spTree>
    <p:extLst>
      <p:ext uri="{BB962C8B-B14F-4D97-AF65-F5344CB8AC3E}">
        <p14:creationId xmlns:p14="http://schemas.microsoft.com/office/powerpoint/2010/main" val="32053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226C-F1FD-4FB6-85C9-C624A104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58EDB-2A88-4E0C-892A-A385BCF1AE5A}"/>
              </a:ext>
            </a:extLst>
          </p:cNvPr>
          <p:cNvSpPr>
            <a:spLocks noGrp="1"/>
          </p:cNvSpPr>
          <p:nvPr>
            <p:ph sz="half" idx="1"/>
          </p:nvPr>
        </p:nvSpPr>
        <p:spPr>
          <a:xfrm>
            <a:off x="457200" y="16764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6AD286-A551-4BD1-A8E3-7BC271CC3566}"/>
              </a:ext>
            </a:extLst>
          </p:cNvPr>
          <p:cNvSpPr>
            <a:spLocks noGrp="1"/>
          </p:cNvSpPr>
          <p:nvPr>
            <p:ph sz="half" idx="2"/>
          </p:nvPr>
        </p:nvSpPr>
        <p:spPr>
          <a:xfrm>
            <a:off x="4648200" y="16764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717ED6-6DAF-46B2-8983-25C14B82F64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3BAC34D-1FF8-491D-B5A1-EF997F50C41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66C86B3-8A01-46AF-8A27-6C16BD7FC911}"/>
              </a:ext>
            </a:extLst>
          </p:cNvPr>
          <p:cNvSpPr>
            <a:spLocks noGrp="1"/>
          </p:cNvSpPr>
          <p:nvPr>
            <p:ph type="sldNum" sz="quarter" idx="12"/>
          </p:nvPr>
        </p:nvSpPr>
        <p:spPr/>
        <p:txBody>
          <a:bodyPr/>
          <a:lstStyle>
            <a:lvl1pPr>
              <a:defRPr/>
            </a:lvl1pPr>
          </a:lstStyle>
          <a:p>
            <a:fld id="{5D6EC1AB-FF54-41AB-9F45-993E6C543B0B}" type="slidenum">
              <a:rPr lang="en-US" altLang="en-US"/>
              <a:pPr/>
              <a:t>‹#›</a:t>
            </a:fld>
            <a:endParaRPr lang="en-US" altLang="en-US"/>
          </a:p>
        </p:txBody>
      </p:sp>
    </p:spTree>
    <p:extLst>
      <p:ext uri="{BB962C8B-B14F-4D97-AF65-F5344CB8AC3E}">
        <p14:creationId xmlns:p14="http://schemas.microsoft.com/office/powerpoint/2010/main" val="263387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1026-263A-463E-9515-2476B65A919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10C2C5-8C4E-4AA0-ABB6-E2221479534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4F9CBA-75B5-4E56-A957-5961308FACF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100408-7905-4DDB-838D-A2F9774AD1B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9717A1-9F1B-4562-A69D-DEAFDA20F2A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435AAA-113A-4F29-9193-85E9A03AE0F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5899E81-C047-4A58-BF8F-DB06AA9F6EE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F5F9AC6-806B-4959-AE6F-C727F4001C43}"/>
              </a:ext>
            </a:extLst>
          </p:cNvPr>
          <p:cNvSpPr>
            <a:spLocks noGrp="1"/>
          </p:cNvSpPr>
          <p:nvPr>
            <p:ph type="sldNum" sz="quarter" idx="12"/>
          </p:nvPr>
        </p:nvSpPr>
        <p:spPr/>
        <p:txBody>
          <a:bodyPr/>
          <a:lstStyle>
            <a:lvl1pPr>
              <a:defRPr/>
            </a:lvl1pPr>
          </a:lstStyle>
          <a:p>
            <a:fld id="{58FD2979-B54A-47BB-95D3-D4C1FFD15DD8}" type="slidenum">
              <a:rPr lang="en-US" altLang="en-US"/>
              <a:pPr/>
              <a:t>‹#›</a:t>
            </a:fld>
            <a:endParaRPr lang="en-US" altLang="en-US"/>
          </a:p>
        </p:txBody>
      </p:sp>
    </p:spTree>
    <p:extLst>
      <p:ext uri="{BB962C8B-B14F-4D97-AF65-F5344CB8AC3E}">
        <p14:creationId xmlns:p14="http://schemas.microsoft.com/office/powerpoint/2010/main" val="299719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A29B-173A-465E-8F17-11EA312396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BBAF1-F474-492D-B11C-C4C1FF9D304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5A599C3-130D-4944-83B1-EC770753CE1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7AAB7B8-F88C-47F2-8246-C3E93E955BA8}"/>
              </a:ext>
            </a:extLst>
          </p:cNvPr>
          <p:cNvSpPr>
            <a:spLocks noGrp="1"/>
          </p:cNvSpPr>
          <p:nvPr>
            <p:ph type="sldNum" sz="quarter" idx="12"/>
          </p:nvPr>
        </p:nvSpPr>
        <p:spPr/>
        <p:txBody>
          <a:bodyPr/>
          <a:lstStyle>
            <a:lvl1pPr>
              <a:defRPr/>
            </a:lvl1pPr>
          </a:lstStyle>
          <a:p>
            <a:fld id="{9188B5DB-EAB2-4FD0-8730-BF902E319A02}" type="slidenum">
              <a:rPr lang="en-US" altLang="en-US"/>
              <a:pPr/>
              <a:t>‹#›</a:t>
            </a:fld>
            <a:endParaRPr lang="en-US" altLang="en-US"/>
          </a:p>
        </p:txBody>
      </p:sp>
    </p:spTree>
    <p:extLst>
      <p:ext uri="{BB962C8B-B14F-4D97-AF65-F5344CB8AC3E}">
        <p14:creationId xmlns:p14="http://schemas.microsoft.com/office/powerpoint/2010/main" val="248367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EAF34-AF95-4D7B-8892-14E621CC376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AC03CE0-A9F6-4D43-B815-B54380CFD58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3FA92F8-C824-4190-9D86-3B910E520584}"/>
              </a:ext>
            </a:extLst>
          </p:cNvPr>
          <p:cNvSpPr>
            <a:spLocks noGrp="1"/>
          </p:cNvSpPr>
          <p:nvPr>
            <p:ph type="sldNum" sz="quarter" idx="12"/>
          </p:nvPr>
        </p:nvSpPr>
        <p:spPr/>
        <p:txBody>
          <a:bodyPr/>
          <a:lstStyle>
            <a:lvl1pPr>
              <a:defRPr/>
            </a:lvl1pPr>
          </a:lstStyle>
          <a:p>
            <a:fld id="{DB23EE00-9A55-4170-8991-5A1FBA118AF3}" type="slidenum">
              <a:rPr lang="en-US" altLang="en-US"/>
              <a:pPr/>
              <a:t>‹#›</a:t>
            </a:fld>
            <a:endParaRPr lang="en-US" altLang="en-US"/>
          </a:p>
        </p:txBody>
      </p:sp>
    </p:spTree>
    <p:extLst>
      <p:ext uri="{BB962C8B-B14F-4D97-AF65-F5344CB8AC3E}">
        <p14:creationId xmlns:p14="http://schemas.microsoft.com/office/powerpoint/2010/main" val="284642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0653-52B5-40AC-91F6-52CE4582708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33D8B8-F60C-4FB5-9F04-7B275448D31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6517F-A2E7-4ECC-8D9C-7B3C8DEF4C8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288686-C526-4CC0-B29A-0A2A1D161E6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6250846-6CCD-4F61-A397-DFF947DCC6D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F8E58B3-45C0-432A-BD6C-DB574A8AA2F7}"/>
              </a:ext>
            </a:extLst>
          </p:cNvPr>
          <p:cNvSpPr>
            <a:spLocks noGrp="1"/>
          </p:cNvSpPr>
          <p:nvPr>
            <p:ph type="sldNum" sz="quarter" idx="12"/>
          </p:nvPr>
        </p:nvSpPr>
        <p:spPr/>
        <p:txBody>
          <a:bodyPr/>
          <a:lstStyle>
            <a:lvl1pPr>
              <a:defRPr/>
            </a:lvl1pPr>
          </a:lstStyle>
          <a:p>
            <a:fld id="{FE148429-D311-4F7C-A5E1-8764348E846B}" type="slidenum">
              <a:rPr lang="en-US" altLang="en-US"/>
              <a:pPr/>
              <a:t>‹#›</a:t>
            </a:fld>
            <a:endParaRPr lang="en-US" altLang="en-US"/>
          </a:p>
        </p:txBody>
      </p:sp>
    </p:spTree>
    <p:extLst>
      <p:ext uri="{BB962C8B-B14F-4D97-AF65-F5344CB8AC3E}">
        <p14:creationId xmlns:p14="http://schemas.microsoft.com/office/powerpoint/2010/main" val="176359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5B11-91EB-4A5E-BBBD-20AD6F0C072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55C4B0-172B-48B8-AD17-659F1E621EE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A3356F-9E53-4E07-B0FE-E118F72FFE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8C1CA3-B505-45ED-B226-6E96A0619C3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790047B-6BEF-4CDF-A0EB-B6BED7D95E7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379D5DC-2BBD-4ECB-9040-D819D96163AB}"/>
              </a:ext>
            </a:extLst>
          </p:cNvPr>
          <p:cNvSpPr>
            <a:spLocks noGrp="1"/>
          </p:cNvSpPr>
          <p:nvPr>
            <p:ph type="sldNum" sz="quarter" idx="12"/>
          </p:nvPr>
        </p:nvSpPr>
        <p:spPr/>
        <p:txBody>
          <a:bodyPr/>
          <a:lstStyle>
            <a:lvl1pPr>
              <a:defRPr/>
            </a:lvl1pPr>
          </a:lstStyle>
          <a:p>
            <a:fld id="{194CB6DD-3F62-429C-A73D-CF5FCD25CDDA}" type="slidenum">
              <a:rPr lang="en-US" altLang="en-US"/>
              <a:pPr/>
              <a:t>‹#›</a:t>
            </a:fld>
            <a:endParaRPr lang="en-US" altLang="en-US"/>
          </a:p>
        </p:txBody>
      </p:sp>
    </p:spTree>
    <p:extLst>
      <p:ext uri="{BB962C8B-B14F-4D97-AF65-F5344CB8AC3E}">
        <p14:creationId xmlns:p14="http://schemas.microsoft.com/office/powerpoint/2010/main" val="2048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9" name="Oval 13">
            <a:extLst>
              <a:ext uri="{FF2B5EF4-FFF2-40B4-BE49-F238E27FC236}">
                <a16:creationId xmlns:a16="http://schemas.microsoft.com/office/drawing/2014/main" id="{6AF6C291-DD73-4657-9434-57C59BEE2BEB}"/>
              </a:ext>
            </a:extLst>
          </p:cNvPr>
          <p:cNvSpPr>
            <a:spLocks noChangeArrowheads="1"/>
          </p:cNvSpPr>
          <p:nvPr userDrawn="1"/>
        </p:nvSpPr>
        <p:spPr bwMode="auto">
          <a:xfrm>
            <a:off x="3048000" y="2438400"/>
            <a:ext cx="5791200" cy="4038600"/>
          </a:xfrm>
          <a:prstGeom prst="ellipse">
            <a:avLst/>
          </a:prstGeom>
          <a:solidFill>
            <a:srgbClr val="FF99CC">
              <a:alpha val="1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Oval 14">
            <a:extLst>
              <a:ext uri="{FF2B5EF4-FFF2-40B4-BE49-F238E27FC236}">
                <a16:creationId xmlns:a16="http://schemas.microsoft.com/office/drawing/2014/main" id="{07C90D0C-24E1-4AEB-A823-4B2B0DB503EB}"/>
              </a:ext>
            </a:extLst>
          </p:cNvPr>
          <p:cNvSpPr>
            <a:spLocks noChangeArrowheads="1"/>
          </p:cNvSpPr>
          <p:nvPr userDrawn="1"/>
        </p:nvSpPr>
        <p:spPr bwMode="auto">
          <a:xfrm>
            <a:off x="457200" y="2362200"/>
            <a:ext cx="5943600" cy="4114800"/>
          </a:xfrm>
          <a:prstGeom prst="ellipse">
            <a:avLst/>
          </a:prstGeom>
          <a:solidFill>
            <a:srgbClr val="FFFF00">
              <a:alpha val="1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1" name="Oval 15">
            <a:extLst>
              <a:ext uri="{FF2B5EF4-FFF2-40B4-BE49-F238E27FC236}">
                <a16:creationId xmlns:a16="http://schemas.microsoft.com/office/drawing/2014/main" id="{60CA1A26-8B7B-4566-B469-2308A0596F5A}"/>
              </a:ext>
            </a:extLst>
          </p:cNvPr>
          <p:cNvSpPr>
            <a:spLocks noChangeArrowheads="1"/>
          </p:cNvSpPr>
          <p:nvPr userDrawn="1"/>
        </p:nvSpPr>
        <p:spPr bwMode="auto">
          <a:xfrm>
            <a:off x="1828800" y="304800"/>
            <a:ext cx="5791200" cy="4038600"/>
          </a:xfrm>
          <a:prstGeom prst="ellipse">
            <a:avLst/>
          </a:prstGeom>
          <a:solidFill>
            <a:schemeClr val="accent1">
              <a:alpha val="22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Text Box 16">
            <a:extLst>
              <a:ext uri="{FF2B5EF4-FFF2-40B4-BE49-F238E27FC236}">
                <a16:creationId xmlns:a16="http://schemas.microsoft.com/office/drawing/2014/main" id="{2472E06B-FCDD-4DD6-AE13-96F4034D1D7A}"/>
              </a:ext>
            </a:extLst>
          </p:cNvPr>
          <p:cNvSpPr txBox="1">
            <a:spLocks noChangeArrowheads="1"/>
          </p:cNvSpPr>
          <p:nvPr userDrawn="1"/>
        </p:nvSpPr>
        <p:spPr bwMode="auto">
          <a:xfrm>
            <a:off x="3581400" y="457200"/>
            <a:ext cx="2397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rgbClr val="EAEAEA"/>
                </a:solidFill>
              </a:rPr>
              <a:t>Physical</a:t>
            </a:r>
          </a:p>
        </p:txBody>
      </p:sp>
      <p:sp>
        <p:nvSpPr>
          <p:cNvPr id="4113" name="Text Box 17">
            <a:extLst>
              <a:ext uri="{FF2B5EF4-FFF2-40B4-BE49-F238E27FC236}">
                <a16:creationId xmlns:a16="http://schemas.microsoft.com/office/drawing/2014/main" id="{FC7CD74D-7F20-4DDE-9B37-F6C3EE219D79}"/>
              </a:ext>
            </a:extLst>
          </p:cNvPr>
          <p:cNvSpPr txBox="1">
            <a:spLocks noChangeArrowheads="1"/>
          </p:cNvSpPr>
          <p:nvPr userDrawn="1"/>
        </p:nvSpPr>
        <p:spPr bwMode="auto">
          <a:xfrm>
            <a:off x="6477000" y="5257800"/>
            <a:ext cx="1530350" cy="6413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EAEAEA"/>
                </a:solidFill>
              </a:rPr>
              <a:t>Social</a:t>
            </a:r>
          </a:p>
        </p:txBody>
      </p:sp>
      <p:sp>
        <p:nvSpPr>
          <p:cNvPr id="4114" name="Text Box 18">
            <a:extLst>
              <a:ext uri="{FF2B5EF4-FFF2-40B4-BE49-F238E27FC236}">
                <a16:creationId xmlns:a16="http://schemas.microsoft.com/office/drawing/2014/main" id="{2AE5740C-5947-43FC-8B27-BDEACD410C2B}"/>
              </a:ext>
            </a:extLst>
          </p:cNvPr>
          <p:cNvSpPr txBox="1">
            <a:spLocks noChangeArrowheads="1"/>
          </p:cNvSpPr>
          <p:nvPr userDrawn="1"/>
        </p:nvSpPr>
        <p:spPr bwMode="auto">
          <a:xfrm>
            <a:off x="990600" y="5181600"/>
            <a:ext cx="2368550" cy="6413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rgbClr val="EAEAEA"/>
                </a:solidFill>
              </a:rPr>
              <a:t>Biological</a:t>
            </a:r>
          </a:p>
        </p:txBody>
      </p:sp>
      <p:sp>
        <p:nvSpPr>
          <p:cNvPr id="4104" name="Rectangle 8">
            <a:extLst>
              <a:ext uri="{FF2B5EF4-FFF2-40B4-BE49-F238E27FC236}">
                <a16:creationId xmlns:a16="http://schemas.microsoft.com/office/drawing/2014/main" id="{0F2C7F90-EE2E-4FFE-A042-D8DDDD592A31}"/>
              </a:ext>
            </a:extLst>
          </p:cNvPr>
          <p:cNvSpPr>
            <a:spLocks noGrp="1" noChangeArrowheads="1"/>
          </p:cNvSpPr>
          <p:nvPr>
            <p:ph type="body" idx="1"/>
          </p:nvPr>
        </p:nvSpPr>
        <p:spPr bwMode="auto">
          <a:xfrm>
            <a:off x="457200" y="16764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5" name="Rectangle 9">
            <a:extLst>
              <a:ext uri="{FF2B5EF4-FFF2-40B4-BE49-F238E27FC236}">
                <a16:creationId xmlns:a16="http://schemas.microsoft.com/office/drawing/2014/main" id="{C9770006-7A6B-476A-B623-B0772F9CF54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chemeClr val="tx1"/>
                </a:solidFill>
              </a:defRPr>
            </a:lvl1pPr>
          </a:lstStyle>
          <a:p>
            <a:endParaRPr lang="en-US" altLang="en-US"/>
          </a:p>
        </p:txBody>
      </p:sp>
      <p:sp>
        <p:nvSpPr>
          <p:cNvPr id="4106" name="Rectangle 10">
            <a:extLst>
              <a:ext uri="{FF2B5EF4-FFF2-40B4-BE49-F238E27FC236}">
                <a16:creationId xmlns:a16="http://schemas.microsoft.com/office/drawing/2014/main" id="{D1267ADB-4F1C-45F2-93E4-A0F0555A942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n-US" altLang="en-US"/>
          </a:p>
        </p:txBody>
      </p:sp>
      <p:sp>
        <p:nvSpPr>
          <p:cNvPr id="4107" name="Rectangle 11">
            <a:extLst>
              <a:ext uri="{FF2B5EF4-FFF2-40B4-BE49-F238E27FC236}">
                <a16:creationId xmlns:a16="http://schemas.microsoft.com/office/drawing/2014/main" id="{8B555892-B2CC-47F2-87D3-BD81F6BE90E7}"/>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fld id="{A63201A2-390F-4D7C-8979-1BBEDD4529D8}" type="slidenum">
              <a:rPr lang="en-US" altLang="en-US"/>
              <a:pPr/>
              <a:t>‹#›</a:t>
            </a:fld>
            <a:endParaRPr lang="en-US" altLang="en-US"/>
          </a:p>
        </p:txBody>
      </p:sp>
      <p:sp>
        <p:nvSpPr>
          <p:cNvPr id="4108" name="Rectangle 12">
            <a:extLst>
              <a:ext uri="{FF2B5EF4-FFF2-40B4-BE49-F238E27FC236}">
                <a16:creationId xmlns:a16="http://schemas.microsoft.com/office/drawing/2014/main" id="{914CC014-C2F6-439B-A82B-74C7E66FE2F8}"/>
              </a:ext>
            </a:extLst>
          </p:cNvPr>
          <p:cNvSpPr>
            <a:spLocks noGrp="1" noChangeArrowheads="1"/>
          </p:cNvSpPr>
          <p:nvPr>
            <p:ph type="title"/>
          </p:nvPr>
        </p:nvSpPr>
        <p:spPr bwMode="auto">
          <a:xfrm>
            <a:off x="45720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anose="020B0604020202020204" pitchFamily="34" charset="0"/>
        </a:defRPr>
      </a:lvl2pPr>
      <a:lvl3pPr algn="l" rtl="0" fontAlgn="base">
        <a:spcBef>
          <a:spcPct val="0"/>
        </a:spcBef>
        <a:spcAft>
          <a:spcPct val="0"/>
        </a:spcAft>
        <a:defRPr sz="3800">
          <a:solidFill>
            <a:schemeClr val="tx2"/>
          </a:solidFill>
          <a:latin typeface="Arial" panose="020B0604020202020204" pitchFamily="34" charset="0"/>
        </a:defRPr>
      </a:lvl3pPr>
      <a:lvl4pPr algn="l" rtl="0" fontAlgn="base">
        <a:spcBef>
          <a:spcPct val="0"/>
        </a:spcBef>
        <a:spcAft>
          <a:spcPct val="0"/>
        </a:spcAft>
        <a:defRPr sz="3800">
          <a:solidFill>
            <a:schemeClr val="tx2"/>
          </a:solidFill>
          <a:latin typeface="Arial" panose="020B0604020202020204" pitchFamily="34" charset="0"/>
        </a:defRPr>
      </a:lvl4pPr>
      <a:lvl5pPr algn="l" rtl="0" fontAlgn="base">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461963" indent="-461963" algn="l" rtl="0" fontAlgn="base">
        <a:spcBef>
          <a:spcPct val="20000"/>
        </a:spcBef>
        <a:spcAft>
          <a:spcPct val="0"/>
        </a:spcAft>
        <a:buClr>
          <a:schemeClr val="tx1"/>
        </a:buClr>
        <a:buSzPct val="70000"/>
        <a:buFont typeface="Wingdings" panose="05000000000000000000" pitchFamily="2" charset="2"/>
        <a:buChar char="l"/>
        <a:defRPr sz="3200" kern="1200">
          <a:solidFill>
            <a:schemeClr val="tx1"/>
          </a:solidFill>
          <a:latin typeface="+mn-lt"/>
          <a:ea typeface="+mn-ea"/>
          <a:cs typeface="+mn-cs"/>
        </a:defRPr>
      </a:lvl1pPr>
      <a:lvl2pPr marL="915988" indent="-285750" algn="l" rtl="0" fontAlgn="base">
        <a:spcBef>
          <a:spcPct val="20000"/>
        </a:spcBef>
        <a:spcAft>
          <a:spcPct val="0"/>
        </a:spcAft>
        <a:buClr>
          <a:schemeClr val="bg2"/>
        </a:buClr>
        <a:buFont typeface="Wingdings" panose="05000000000000000000" pitchFamily="2" charset="2"/>
        <a:buChar char="¡"/>
        <a:defRPr sz="2700" kern="1200">
          <a:solidFill>
            <a:schemeClr val="tx1"/>
          </a:solidFill>
          <a:latin typeface="+mn-lt"/>
          <a:ea typeface="+mn-ea"/>
          <a:cs typeface="+mn-cs"/>
        </a:defRPr>
      </a:lvl2pPr>
      <a:lvl3pPr marL="1258888" indent="-228600" algn="l" rtl="0" fontAlgn="base">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1788" indent="-228600" algn="l" rtl="0" fontAlgn="base">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0C70BC2-6F62-42E4-945E-48A52F12B202}"/>
              </a:ext>
            </a:extLst>
          </p:cNvPr>
          <p:cNvSpPr>
            <a:spLocks noGrp="1" noChangeArrowheads="1"/>
          </p:cNvSpPr>
          <p:nvPr>
            <p:ph type="ctrTitle"/>
          </p:nvPr>
        </p:nvSpPr>
        <p:spPr>
          <a:xfrm>
            <a:off x="685800" y="914400"/>
            <a:ext cx="7772400" cy="2619375"/>
          </a:xfrm>
        </p:spPr>
        <p:txBody>
          <a:bodyPr/>
          <a:lstStyle/>
          <a:p>
            <a:pPr algn="ctr"/>
            <a:r>
              <a:rPr lang="en-US" altLang="en-US" sz="4000"/>
              <a:t>Integrated Water Planning …</a:t>
            </a:r>
            <a:br>
              <a:rPr lang="en-US" altLang="en-US" sz="4000"/>
            </a:br>
            <a:r>
              <a:rPr lang="en-US" altLang="en-US" sz="4000"/>
              <a:t>at a University …</a:t>
            </a:r>
            <a:br>
              <a:rPr lang="en-US" altLang="en-US" sz="4000"/>
            </a:br>
            <a:r>
              <a:rPr lang="en-US" altLang="en-US" sz="4000"/>
              <a:t>in a State …</a:t>
            </a:r>
            <a:br>
              <a:rPr lang="en-US" altLang="en-US" sz="4000"/>
            </a:br>
            <a:r>
              <a:rPr lang="en-US" altLang="en-US" sz="4000"/>
              <a:t>in the Future.</a:t>
            </a:r>
          </a:p>
        </p:txBody>
      </p:sp>
      <p:sp>
        <p:nvSpPr>
          <p:cNvPr id="2051" name="Rectangle 3">
            <a:extLst>
              <a:ext uri="{FF2B5EF4-FFF2-40B4-BE49-F238E27FC236}">
                <a16:creationId xmlns:a16="http://schemas.microsoft.com/office/drawing/2014/main" id="{ACD526E9-D663-4A61-832C-31AC8987E53A}"/>
              </a:ext>
            </a:extLst>
          </p:cNvPr>
          <p:cNvSpPr>
            <a:spLocks noGrp="1" noChangeArrowheads="1"/>
          </p:cNvSpPr>
          <p:nvPr>
            <p:ph type="subTitle" idx="1"/>
          </p:nvPr>
        </p:nvSpPr>
        <p:spPr>
          <a:xfrm>
            <a:off x="381000" y="3810000"/>
            <a:ext cx="8382000" cy="1752600"/>
          </a:xfrm>
        </p:spPr>
        <p:txBody>
          <a:bodyPr/>
          <a:lstStyle/>
          <a:p>
            <a:pPr algn="ctr"/>
            <a:r>
              <a:rPr lang="en-US" altLang="en-US"/>
              <a:t>Jump in!  Get your feet wet!  Make a splash!  </a:t>
            </a:r>
          </a:p>
          <a:p>
            <a:pPr algn="ctr"/>
            <a:r>
              <a:rPr lang="en-US" altLang="en-US"/>
              <a:t>Together we can make a difference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5826C0A-B125-4861-A913-048C8780D05B}"/>
              </a:ext>
            </a:extLst>
          </p:cNvPr>
          <p:cNvSpPr>
            <a:spLocks noGrp="1" noChangeArrowheads="1"/>
          </p:cNvSpPr>
          <p:nvPr>
            <p:ph type="title"/>
          </p:nvPr>
        </p:nvSpPr>
        <p:spPr/>
        <p:txBody>
          <a:bodyPr/>
          <a:lstStyle/>
          <a:p>
            <a:r>
              <a:rPr lang="en-US" altLang="en-US" sz="4200"/>
              <a:t>Specific Actions that are needed</a:t>
            </a:r>
          </a:p>
        </p:txBody>
      </p:sp>
      <p:sp>
        <p:nvSpPr>
          <p:cNvPr id="11267" name="Rectangle 3">
            <a:extLst>
              <a:ext uri="{FF2B5EF4-FFF2-40B4-BE49-F238E27FC236}">
                <a16:creationId xmlns:a16="http://schemas.microsoft.com/office/drawing/2014/main" id="{DF9BDA51-89C7-43F4-850A-0E03ABF74119}"/>
              </a:ext>
            </a:extLst>
          </p:cNvPr>
          <p:cNvSpPr>
            <a:spLocks noGrp="1" noChangeArrowheads="1"/>
          </p:cNvSpPr>
          <p:nvPr>
            <p:ph type="body" idx="1"/>
          </p:nvPr>
        </p:nvSpPr>
        <p:spPr>
          <a:xfrm>
            <a:off x="457200" y="1720850"/>
            <a:ext cx="8229600" cy="4111625"/>
          </a:xfrm>
        </p:spPr>
        <p:txBody>
          <a:bodyPr/>
          <a:lstStyle/>
          <a:p>
            <a:r>
              <a:rPr lang="en-US" altLang="en-US" sz="3600"/>
              <a:t>Coordinated Synthesis and Integration Activities</a:t>
            </a:r>
          </a:p>
          <a:p>
            <a:r>
              <a:rPr lang="en-US" altLang="en-US" sz="3600"/>
              <a:t>Interdisciplinary Graduate Program in Integrative Water Sciences</a:t>
            </a:r>
          </a:p>
          <a:p>
            <a:r>
              <a:rPr lang="en-US" altLang="en-US" sz="3600"/>
              <a:t>Experimental Watershed Initiative</a:t>
            </a:r>
          </a:p>
          <a:p>
            <a:pPr>
              <a:buFont typeface="Wingdings" panose="05000000000000000000" pitchFamily="2" charset="2"/>
              <a:buNone/>
            </a:pPr>
            <a:endParaRPr lang="en-US" altLang="en-US"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FD38503-EDD2-48CD-94D1-794530B8C02D}"/>
              </a:ext>
            </a:extLst>
          </p:cNvPr>
          <p:cNvSpPr>
            <a:spLocks noGrp="1" noChangeArrowheads="1"/>
          </p:cNvSpPr>
          <p:nvPr>
            <p:ph type="title"/>
          </p:nvPr>
        </p:nvSpPr>
        <p:spPr/>
        <p:txBody>
          <a:bodyPr/>
          <a:lstStyle/>
          <a:p>
            <a:r>
              <a:rPr lang="en-US" altLang="en-US" b="1"/>
              <a:t>Organizational Models</a:t>
            </a:r>
          </a:p>
        </p:txBody>
      </p:sp>
      <p:sp>
        <p:nvSpPr>
          <p:cNvPr id="12291" name="Rectangle 3">
            <a:extLst>
              <a:ext uri="{FF2B5EF4-FFF2-40B4-BE49-F238E27FC236}">
                <a16:creationId xmlns:a16="http://schemas.microsoft.com/office/drawing/2014/main" id="{8A8EA165-4B55-46FD-ABE8-6EBBFED198AF}"/>
              </a:ext>
            </a:extLst>
          </p:cNvPr>
          <p:cNvSpPr>
            <a:spLocks noGrp="1" noChangeArrowheads="1"/>
          </p:cNvSpPr>
          <p:nvPr>
            <p:ph type="body" idx="1"/>
          </p:nvPr>
        </p:nvSpPr>
        <p:spPr>
          <a:xfrm>
            <a:off x="457200" y="1698625"/>
            <a:ext cx="8229600" cy="4530725"/>
          </a:xfrm>
        </p:spPr>
        <p:txBody>
          <a:bodyPr/>
          <a:lstStyle/>
          <a:p>
            <a:pPr>
              <a:spcBef>
                <a:spcPct val="90000"/>
              </a:spcBef>
            </a:pPr>
            <a:r>
              <a:rPr lang="en-US" altLang="en-US" b="1"/>
              <a:t>Graduate School of Water Science and Management</a:t>
            </a:r>
          </a:p>
          <a:p>
            <a:pPr>
              <a:spcBef>
                <a:spcPct val="90000"/>
              </a:spcBef>
            </a:pPr>
            <a:r>
              <a:rPr lang="en-US" altLang="en-US" sz="2000"/>
              <a:t>Water Department</a:t>
            </a:r>
          </a:p>
          <a:p>
            <a:pPr>
              <a:spcBef>
                <a:spcPct val="90000"/>
              </a:spcBef>
            </a:pPr>
            <a:r>
              <a:rPr lang="en-US" altLang="en-US" b="1"/>
              <a:t>Water Center</a:t>
            </a:r>
          </a:p>
          <a:p>
            <a:pPr>
              <a:spcBef>
                <a:spcPct val="90000"/>
              </a:spcBef>
            </a:pPr>
            <a:r>
              <a:rPr lang="en-US" altLang="en-US" sz="2000"/>
              <a:t>Decentralized Coordinating Committee or Council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87F22E3-C255-45AA-9A05-5D8D3A643BFB}"/>
              </a:ext>
            </a:extLst>
          </p:cNvPr>
          <p:cNvSpPr>
            <a:spLocks noGrp="1" noChangeArrowheads="1"/>
          </p:cNvSpPr>
          <p:nvPr>
            <p:ph type="title"/>
          </p:nvPr>
        </p:nvSpPr>
        <p:spPr>
          <a:xfrm>
            <a:off x="990600" y="457200"/>
            <a:ext cx="7543800" cy="1143000"/>
          </a:xfrm>
        </p:spPr>
        <p:txBody>
          <a:bodyPr/>
          <a:lstStyle/>
          <a:p>
            <a:r>
              <a:rPr lang="en-US" altLang="en-US"/>
              <a:t>Recommendation</a:t>
            </a:r>
          </a:p>
        </p:txBody>
      </p:sp>
      <p:sp>
        <p:nvSpPr>
          <p:cNvPr id="13315" name="Rectangle 3">
            <a:extLst>
              <a:ext uri="{FF2B5EF4-FFF2-40B4-BE49-F238E27FC236}">
                <a16:creationId xmlns:a16="http://schemas.microsoft.com/office/drawing/2014/main" id="{2601BA02-49FD-4B9A-A629-DEF443906FC4}"/>
              </a:ext>
            </a:extLst>
          </p:cNvPr>
          <p:cNvSpPr>
            <a:spLocks noGrp="1" noChangeArrowheads="1"/>
          </p:cNvSpPr>
          <p:nvPr>
            <p:ph type="body" idx="1"/>
          </p:nvPr>
        </p:nvSpPr>
        <p:spPr/>
        <p:txBody>
          <a:bodyPr/>
          <a:lstStyle/>
          <a:p>
            <a:pPr marL="609600" indent="-609600">
              <a:buFont typeface="Wingdings" panose="05000000000000000000" pitchFamily="2" charset="2"/>
              <a:buNone/>
            </a:pPr>
            <a:r>
              <a:rPr lang="en-US" altLang="en-US"/>
              <a:t>	Establish a center whose mission is twofold </a:t>
            </a:r>
          </a:p>
          <a:p>
            <a:pPr marL="609600" indent="-609600">
              <a:lnSpc>
                <a:spcPct val="75000"/>
              </a:lnSpc>
              <a:spcBef>
                <a:spcPct val="0"/>
              </a:spcBef>
              <a:buFont typeface="Wingdings" panose="05000000000000000000" pitchFamily="2" charset="2"/>
              <a:buNone/>
            </a:pPr>
            <a:endParaRPr lang="en-US" altLang="en-US"/>
          </a:p>
          <a:p>
            <a:pPr marL="1144588" lvl="1" indent="-514350">
              <a:buFont typeface="Wingdings" panose="05000000000000000000" pitchFamily="2" charset="2"/>
              <a:buAutoNum type="arabicParenBoth"/>
            </a:pPr>
            <a:r>
              <a:rPr lang="en-US" altLang="en-US"/>
              <a:t>to implement the specific actions </a:t>
            </a:r>
          </a:p>
          <a:p>
            <a:pPr marL="1757363" lvl="2" indent="-438150">
              <a:buFont typeface="Wingdings" panose="05000000000000000000" pitchFamily="2" charset="2"/>
              <a:buNone/>
            </a:pPr>
            <a:r>
              <a:rPr lang="en-US" altLang="en-US" i="1"/>
              <a:t>and</a:t>
            </a:r>
            <a:r>
              <a:rPr lang="en-US" altLang="en-US"/>
              <a:t> </a:t>
            </a:r>
          </a:p>
          <a:p>
            <a:pPr marL="1144588" lvl="1" indent="-514350">
              <a:buFont typeface="Wingdings" panose="05000000000000000000" pitchFamily="2" charset="2"/>
              <a:buAutoNum type="arabicParenBoth" startAt="2"/>
            </a:pPr>
            <a:r>
              <a:rPr lang="en-US" altLang="en-US"/>
              <a:t>start the process of evolving and working towards the establishment of a School for Water Sciences and Management as an ultimate goal.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3C5601A-D6DD-4EBB-A521-87CEFD3A3AC5}"/>
              </a:ext>
            </a:extLst>
          </p:cNvPr>
          <p:cNvSpPr>
            <a:spLocks noGrp="1" noChangeArrowheads="1"/>
          </p:cNvSpPr>
          <p:nvPr>
            <p:ph type="title"/>
          </p:nvPr>
        </p:nvSpPr>
        <p:spPr>
          <a:xfrm>
            <a:off x="604838" y="641350"/>
            <a:ext cx="8251825" cy="1143000"/>
          </a:xfrm>
        </p:spPr>
        <p:txBody>
          <a:bodyPr/>
          <a:lstStyle/>
          <a:p>
            <a:pPr algn="ctr"/>
            <a:r>
              <a:rPr lang="en-US" altLang="en-US" sz="4200"/>
              <a:t>USU Water Initiative Action Plan</a:t>
            </a:r>
            <a:br>
              <a:rPr lang="en-US" altLang="en-US" sz="4200"/>
            </a:br>
            <a:r>
              <a:rPr lang="en-US" altLang="en-US" sz="4200"/>
              <a:t>2003/2004  </a:t>
            </a:r>
          </a:p>
        </p:txBody>
      </p:sp>
      <p:sp>
        <p:nvSpPr>
          <p:cNvPr id="14342" name="Rectangle 6">
            <a:extLst>
              <a:ext uri="{FF2B5EF4-FFF2-40B4-BE49-F238E27FC236}">
                <a16:creationId xmlns:a16="http://schemas.microsoft.com/office/drawing/2014/main" id="{9499E3DE-C8CE-4CBB-BCE8-61B72BD5381B}"/>
              </a:ext>
            </a:extLst>
          </p:cNvPr>
          <p:cNvSpPr>
            <a:spLocks noChangeArrowheads="1"/>
          </p:cNvSpPr>
          <p:nvPr/>
        </p:nvSpPr>
        <p:spPr bwMode="auto">
          <a:xfrm>
            <a:off x="266700" y="2216150"/>
            <a:ext cx="830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569075" algn="l"/>
              </a:tabLst>
              <a:defRPr>
                <a:solidFill>
                  <a:schemeClr val="tx1"/>
                </a:solidFill>
                <a:latin typeface="Arial" panose="020B0604020202020204" pitchFamily="34" charset="0"/>
              </a:defRPr>
            </a:lvl1pPr>
            <a:lvl2pPr marL="571500">
              <a:tabLst>
                <a:tab pos="6569075" algn="l"/>
              </a:tabLst>
              <a:defRPr>
                <a:solidFill>
                  <a:schemeClr val="tx1"/>
                </a:solidFill>
                <a:latin typeface="Arial" panose="020B0604020202020204" pitchFamily="34" charset="0"/>
              </a:defRPr>
            </a:lvl2pPr>
            <a:lvl3pPr>
              <a:tabLst>
                <a:tab pos="6569075" algn="l"/>
              </a:tabLst>
              <a:defRPr>
                <a:solidFill>
                  <a:schemeClr val="tx1"/>
                </a:solidFill>
                <a:latin typeface="Arial" panose="020B0604020202020204" pitchFamily="34" charset="0"/>
              </a:defRPr>
            </a:lvl3pPr>
            <a:lvl4pPr>
              <a:tabLst>
                <a:tab pos="6569075" algn="l"/>
              </a:tabLst>
              <a:defRPr>
                <a:solidFill>
                  <a:schemeClr val="tx1"/>
                </a:solidFill>
                <a:latin typeface="Arial" panose="020B0604020202020204" pitchFamily="34" charset="0"/>
              </a:defRPr>
            </a:lvl4pPr>
            <a:lvl5pPr>
              <a:tabLst>
                <a:tab pos="6569075" algn="l"/>
              </a:tabLst>
              <a:defRPr>
                <a:solidFill>
                  <a:schemeClr val="tx1"/>
                </a:solidFill>
                <a:latin typeface="Arial" panose="020B0604020202020204" pitchFamily="34" charset="0"/>
              </a:defRPr>
            </a:lvl5pPr>
            <a:lvl6pPr fontAlgn="base">
              <a:spcBef>
                <a:spcPct val="0"/>
              </a:spcBef>
              <a:spcAft>
                <a:spcPct val="0"/>
              </a:spcAft>
              <a:tabLst>
                <a:tab pos="6569075" algn="l"/>
              </a:tabLst>
              <a:defRPr>
                <a:solidFill>
                  <a:schemeClr val="tx1"/>
                </a:solidFill>
                <a:latin typeface="Arial" panose="020B0604020202020204" pitchFamily="34" charset="0"/>
              </a:defRPr>
            </a:lvl6pPr>
            <a:lvl7pPr fontAlgn="base">
              <a:spcBef>
                <a:spcPct val="0"/>
              </a:spcBef>
              <a:spcAft>
                <a:spcPct val="0"/>
              </a:spcAft>
              <a:tabLst>
                <a:tab pos="6569075" algn="l"/>
              </a:tabLst>
              <a:defRPr>
                <a:solidFill>
                  <a:schemeClr val="tx1"/>
                </a:solidFill>
                <a:latin typeface="Arial" panose="020B0604020202020204" pitchFamily="34" charset="0"/>
              </a:defRPr>
            </a:lvl7pPr>
            <a:lvl8pPr fontAlgn="base">
              <a:spcBef>
                <a:spcPct val="0"/>
              </a:spcBef>
              <a:spcAft>
                <a:spcPct val="0"/>
              </a:spcAft>
              <a:tabLst>
                <a:tab pos="6569075" algn="l"/>
              </a:tabLst>
              <a:defRPr>
                <a:solidFill>
                  <a:schemeClr val="tx1"/>
                </a:solidFill>
                <a:latin typeface="Arial" panose="020B0604020202020204" pitchFamily="34" charset="0"/>
              </a:defRPr>
            </a:lvl8pPr>
            <a:lvl9pPr fontAlgn="base">
              <a:spcBef>
                <a:spcPct val="0"/>
              </a:spcBef>
              <a:spcAft>
                <a:spcPct val="0"/>
              </a:spcAft>
              <a:tabLst>
                <a:tab pos="6569075" algn="l"/>
              </a:tabLst>
              <a:defRPr>
                <a:solidFill>
                  <a:schemeClr val="tx1"/>
                </a:solidFill>
                <a:latin typeface="Arial" panose="020B0604020202020204" pitchFamily="34" charset="0"/>
              </a:defRPr>
            </a:lvl9pPr>
          </a:lstStyle>
          <a:p>
            <a:pPr>
              <a:spcBef>
                <a:spcPct val="20000"/>
              </a:spcBef>
              <a:buClr>
                <a:schemeClr val="tx1"/>
              </a:buClr>
              <a:buFont typeface="Wingdings" panose="05000000000000000000" pitchFamily="2" charset="2"/>
              <a:buChar char="Ø"/>
            </a:pPr>
            <a:r>
              <a:rPr lang="en-US" altLang="en-US" sz="2800" b="0"/>
              <a:t>Seminar Series	$ 23,000</a:t>
            </a:r>
          </a:p>
          <a:p>
            <a:pPr>
              <a:spcBef>
                <a:spcPct val="20000"/>
              </a:spcBef>
              <a:buClr>
                <a:schemeClr val="tx1"/>
              </a:buClr>
              <a:buFont typeface="Wingdings" panose="05000000000000000000" pitchFamily="2" charset="2"/>
              <a:buChar char="Ø"/>
            </a:pPr>
            <a:r>
              <a:rPr lang="en-US" altLang="en-US" sz="2800" b="0"/>
              <a:t>First Annual Conference	$ 20,000</a:t>
            </a:r>
          </a:p>
          <a:p>
            <a:pPr>
              <a:spcBef>
                <a:spcPct val="20000"/>
              </a:spcBef>
              <a:buClr>
                <a:schemeClr val="tx1"/>
              </a:buClr>
              <a:buFont typeface="Wingdings" panose="05000000000000000000" pitchFamily="2" charset="2"/>
              <a:buChar char="Ø"/>
            </a:pPr>
            <a:r>
              <a:rPr lang="en-US" altLang="en-US" sz="2800" b="0"/>
              <a:t>Laboratory Watershed	$ 97,000</a:t>
            </a:r>
          </a:p>
          <a:p>
            <a:pPr>
              <a:spcBef>
                <a:spcPct val="20000"/>
              </a:spcBef>
              <a:buClr>
                <a:schemeClr val="tx1"/>
              </a:buClr>
              <a:buFont typeface="Wingdings" panose="05000000000000000000" pitchFamily="2" charset="2"/>
              <a:buChar char="Ø"/>
            </a:pPr>
            <a:r>
              <a:rPr lang="en-US" altLang="en-US" sz="2800" b="0"/>
              <a:t>Interdisciplinary Research Initiation	$ 20,000</a:t>
            </a:r>
          </a:p>
          <a:p>
            <a:pPr>
              <a:spcBef>
                <a:spcPct val="20000"/>
              </a:spcBef>
              <a:buClr>
                <a:schemeClr val="tx1"/>
              </a:buClr>
              <a:buFont typeface="Wingdings" panose="05000000000000000000" pitchFamily="2" charset="2"/>
              <a:buChar char="Ø"/>
            </a:pPr>
            <a:r>
              <a:rPr lang="en-US" altLang="en-US" sz="2800" b="0"/>
              <a:t>Interdisciplinary Graduate Program	$ 15,000</a:t>
            </a:r>
          </a:p>
          <a:p>
            <a:pPr>
              <a:spcBef>
                <a:spcPct val="20000"/>
              </a:spcBef>
              <a:buClr>
                <a:schemeClr val="tx1"/>
              </a:buClr>
              <a:buFont typeface="Wingdings" panose="05000000000000000000" pitchFamily="2" charset="2"/>
              <a:buChar char="Ø"/>
            </a:pPr>
            <a:r>
              <a:rPr lang="en-US" altLang="en-US" sz="2800" b="0"/>
              <a:t>Coordination and Administration	$ 52,000</a:t>
            </a:r>
          </a:p>
          <a:p>
            <a:pPr lvl="1">
              <a:spcBef>
                <a:spcPct val="20000"/>
              </a:spcBef>
              <a:buClr>
                <a:schemeClr val="bg2"/>
              </a:buClr>
              <a:buFont typeface="Wingdings" panose="05000000000000000000" pitchFamily="2" charset="2"/>
              <a:buNone/>
            </a:pPr>
            <a:r>
              <a:rPr lang="en-US" altLang="en-US" sz="2800" b="0"/>
              <a:t>	</a:t>
            </a:r>
            <a:r>
              <a:rPr lang="en-US" altLang="en-US" sz="2800" b="0" u="sng"/>
              <a:t>$227,000</a:t>
            </a:r>
          </a:p>
          <a:p>
            <a:pPr lvl="1">
              <a:spcBef>
                <a:spcPct val="20000"/>
              </a:spcBef>
              <a:buClr>
                <a:schemeClr val="bg2"/>
              </a:buClr>
              <a:buFont typeface="Wingdings" panose="05000000000000000000" pitchFamily="2" charset="2"/>
              <a:buNone/>
            </a:pPr>
            <a:r>
              <a:rPr lang="en-US" altLang="en-US" sz="2800" b="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20" name="Object 4">
            <a:extLst>
              <a:ext uri="{FF2B5EF4-FFF2-40B4-BE49-F238E27FC236}">
                <a16:creationId xmlns:a16="http://schemas.microsoft.com/office/drawing/2014/main" id="{6C41A502-F3E3-40D1-B39B-1EBF3A5743FF}"/>
              </a:ext>
            </a:extLst>
          </p:cNvPr>
          <p:cNvGraphicFramePr>
            <a:graphicFrameLocks noChangeAspect="1"/>
          </p:cNvGraphicFramePr>
          <p:nvPr/>
        </p:nvGraphicFramePr>
        <p:xfrm>
          <a:off x="509588" y="168275"/>
          <a:ext cx="8326437" cy="5572125"/>
        </p:xfrm>
        <a:graphic>
          <a:graphicData uri="http://schemas.openxmlformats.org/presentationml/2006/ole">
            <mc:AlternateContent xmlns:mc="http://schemas.openxmlformats.org/markup-compatibility/2006">
              <mc:Choice xmlns:v="urn:schemas-microsoft-com:vml" Requires="v">
                <p:oleObj spid="_x0000_s34822" name="Document" r:id="rId3" imgW="8409252" imgH="5637183" progId="Word.Document.8">
                  <p:embed/>
                </p:oleObj>
              </mc:Choice>
              <mc:Fallback>
                <p:oleObj name="Document" r:id="rId3" imgW="8409252" imgH="5637183"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168275"/>
                        <a:ext cx="8326437" cy="55721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Text Box 5">
            <a:extLst>
              <a:ext uri="{FF2B5EF4-FFF2-40B4-BE49-F238E27FC236}">
                <a16:creationId xmlns:a16="http://schemas.microsoft.com/office/drawing/2014/main" id="{1634C41F-EFFC-44EE-9B5E-DF0F340429C7}"/>
              </a:ext>
            </a:extLst>
          </p:cNvPr>
          <p:cNvSpPr txBox="1">
            <a:spLocks noChangeArrowheads="1"/>
          </p:cNvSpPr>
          <p:nvPr/>
        </p:nvSpPr>
        <p:spPr bwMode="auto">
          <a:xfrm>
            <a:off x="460375" y="5592763"/>
            <a:ext cx="8391525" cy="10985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tx1"/>
                </a:solidFill>
                <a:latin typeface="Times New Roman" panose="02020603050405020304" pitchFamily="18" charset="0"/>
              </a:rPr>
              <a:t>Other Speakers to be announced, and in Spring Semester</a:t>
            </a:r>
          </a:p>
          <a:p>
            <a:pPr>
              <a:spcBef>
                <a:spcPct val="50000"/>
              </a:spcBef>
            </a:pPr>
            <a:r>
              <a:rPr lang="en-US" altLang="en-US">
                <a:solidFill>
                  <a:schemeClr val="tx1"/>
                </a:solidFill>
                <a:latin typeface="Times New Roman" panose="02020603050405020304" pitchFamily="18" charset="0"/>
              </a:rPr>
              <a:t>John Priscu, Montana State University, Antarctic research in biogeochemistry</a:t>
            </a:r>
          </a:p>
          <a:p>
            <a:pPr>
              <a:spcBef>
                <a:spcPct val="50000"/>
              </a:spcBef>
            </a:pPr>
            <a:r>
              <a:rPr lang="en-US" altLang="en-US">
                <a:solidFill>
                  <a:schemeClr val="tx1"/>
                </a:solidFill>
                <a:latin typeface="Times New Roman" panose="02020603050405020304" pitchFamily="18" charset="0"/>
              </a:rPr>
              <a:t>Matt Kondolf, University of California - Berkeley, Stream Restoration</a:t>
            </a:r>
          </a:p>
          <a:p>
            <a:pPr>
              <a:spcBef>
                <a:spcPct val="50000"/>
              </a:spcBef>
            </a:pPr>
            <a:r>
              <a:rPr lang="en-US" altLang="en-US">
                <a:solidFill>
                  <a:schemeClr val="tx1"/>
                </a:solidFill>
                <a:latin typeface="Times New Roman" panose="02020603050405020304" pitchFamily="18" charset="0"/>
              </a:rPr>
              <a:t>Jeff Chanton, Florida State University, Chemical cycling of major elements in the coastal zone and in wetlands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8238572-B4C3-495C-9BA0-EFDC96C10C0E}"/>
              </a:ext>
            </a:extLst>
          </p:cNvPr>
          <p:cNvSpPr>
            <a:spLocks noGrp="1" noChangeArrowheads="1"/>
          </p:cNvSpPr>
          <p:nvPr>
            <p:ph type="title"/>
          </p:nvPr>
        </p:nvSpPr>
        <p:spPr>
          <a:xfrm>
            <a:off x="1228725" y="-46038"/>
            <a:ext cx="7086600" cy="873126"/>
          </a:xfrm>
        </p:spPr>
        <p:txBody>
          <a:bodyPr/>
          <a:lstStyle/>
          <a:p>
            <a:r>
              <a:rPr lang="en-US" altLang="en-US" sz="4600"/>
              <a:t>First Annual Conference </a:t>
            </a:r>
          </a:p>
        </p:txBody>
      </p:sp>
      <p:sp>
        <p:nvSpPr>
          <p:cNvPr id="33795" name="Rectangle 3">
            <a:extLst>
              <a:ext uri="{FF2B5EF4-FFF2-40B4-BE49-F238E27FC236}">
                <a16:creationId xmlns:a16="http://schemas.microsoft.com/office/drawing/2014/main" id="{1A5A9704-120C-4971-ADDE-48A5F1751A39}"/>
              </a:ext>
            </a:extLst>
          </p:cNvPr>
          <p:cNvSpPr>
            <a:spLocks noChangeArrowheads="1"/>
          </p:cNvSpPr>
          <p:nvPr/>
        </p:nvSpPr>
        <p:spPr bwMode="auto">
          <a:xfrm>
            <a:off x="238125" y="1042988"/>
            <a:ext cx="8305800" cy="487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bg2"/>
              </a:buClr>
              <a:buFont typeface="Wingdings" panose="05000000000000000000" pitchFamily="2" charset="2"/>
              <a:buNone/>
            </a:pPr>
            <a:r>
              <a:rPr lang="en-US" altLang="en-US" sz="1800" b="0">
                <a:solidFill>
                  <a:srgbClr val="000000"/>
                </a:solidFill>
                <a:cs typeface="Times New Roman" panose="02020603050405020304" pitchFamily="18" charset="0"/>
              </a:rPr>
              <a:t>Initiate an annual conference to be held at USU each spring, tentatively entitled "</a:t>
            </a:r>
            <a:r>
              <a:rPr lang="en-US" altLang="en-US" sz="1800">
                <a:solidFill>
                  <a:srgbClr val="000000"/>
                </a:solidFill>
                <a:cs typeface="Times New Roman" panose="02020603050405020304" pitchFamily="18" charset="0"/>
              </a:rPr>
              <a:t>Spring Runoff Conference</a:t>
            </a:r>
            <a:r>
              <a:rPr lang="en-US" altLang="en-US" sz="1800" b="0">
                <a:solidFill>
                  <a:srgbClr val="000000"/>
                </a:solidFill>
                <a:cs typeface="Times New Roman" panose="02020603050405020304" pitchFamily="18" charset="0"/>
              </a:rPr>
              <a:t>."  </a:t>
            </a:r>
          </a:p>
          <a:p>
            <a:pPr lvl="1">
              <a:spcBef>
                <a:spcPct val="20000"/>
              </a:spcBef>
              <a:buClr>
                <a:schemeClr val="bg2"/>
              </a:buClr>
              <a:buFont typeface="Wingdings" panose="05000000000000000000" pitchFamily="2" charset="2"/>
              <a:buNone/>
            </a:pPr>
            <a:endParaRPr lang="en-US" altLang="en-US" sz="1800" b="0">
              <a:solidFill>
                <a:srgbClr val="000000"/>
              </a:solidFill>
              <a:cs typeface="Times New Roman" panose="02020603050405020304" pitchFamily="18" charset="0"/>
            </a:endParaRPr>
          </a:p>
          <a:p>
            <a:pPr lvl="1">
              <a:spcBef>
                <a:spcPct val="20000"/>
              </a:spcBef>
              <a:buClr>
                <a:schemeClr val="bg2"/>
              </a:buClr>
              <a:buFont typeface="Wingdings" panose="05000000000000000000" pitchFamily="2" charset="2"/>
              <a:buNone/>
            </a:pPr>
            <a:r>
              <a:rPr lang="en-US" altLang="en-US" sz="1800" b="0">
                <a:solidFill>
                  <a:srgbClr val="000000"/>
                </a:solidFill>
                <a:cs typeface="Times New Roman" panose="02020603050405020304" pitchFamily="18" charset="0"/>
              </a:rPr>
              <a:t>The purposes of this conference will be to: </a:t>
            </a:r>
          </a:p>
          <a:p>
            <a:pPr lvl="1">
              <a:spcBef>
                <a:spcPct val="20000"/>
              </a:spcBef>
              <a:buClr>
                <a:schemeClr val="bg2"/>
              </a:buClr>
              <a:buFont typeface="Wingdings" panose="05000000000000000000" pitchFamily="2" charset="2"/>
              <a:buNone/>
            </a:pPr>
            <a:r>
              <a:rPr lang="en-US" altLang="en-US" sz="1800" b="0">
                <a:solidFill>
                  <a:srgbClr val="000000"/>
                </a:solidFill>
                <a:cs typeface="Times New Roman" panose="02020603050405020304" pitchFamily="18" charset="0"/>
              </a:rPr>
              <a:t>1) provide a forum for students, faculty and the Utah Water Community to share current research in an on-campus venue.  </a:t>
            </a:r>
          </a:p>
          <a:p>
            <a:pPr lvl="1">
              <a:spcBef>
                <a:spcPct val="20000"/>
              </a:spcBef>
              <a:buClr>
                <a:schemeClr val="bg2"/>
              </a:buClr>
              <a:buFont typeface="Wingdings" panose="05000000000000000000" pitchFamily="2" charset="2"/>
              <a:buNone/>
            </a:pPr>
            <a:r>
              <a:rPr lang="en-US" altLang="en-US" sz="1800" b="0">
                <a:solidFill>
                  <a:srgbClr val="000000"/>
                </a:solidFill>
                <a:cs typeface="Times New Roman" panose="02020603050405020304" pitchFamily="18" charset="0"/>
              </a:rPr>
              <a:t>2) invite stakeholders in the management and development of water resources in the region, and especially in the Bear River Basin, to an open forum on the societal and technical needs that should be addressed by the USU Water Initiative.</a:t>
            </a:r>
          </a:p>
          <a:p>
            <a:pPr lvl="1">
              <a:spcBef>
                <a:spcPct val="20000"/>
              </a:spcBef>
              <a:buClr>
                <a:schemeClr val="bg2"/>
              </a:buClr>
              <a:buFont typeface="Wingdings" panose="05000000000000000000" pitchFamily="2" charset="2"/>
              <a:buNone/>
            </a:pPr>
            <a:r>
              <a:rPr lang="en-US" altLang="en-US" sz="1800" b="0">
                <a:solidFill>
                  <a:srgbClr val="000000"/>
                </a:solidFill>
                <a:cs typeface="Times New Roman" panose="02020603050405020304" pitchFamily="18" charset="0"/>
              </a:rPr>
              <a:t>3) stimulate the development of interdisciplinary research on water-related issues in Utah.</a:t>
            </a:r>
          </a:p>
          <a:p>
            <a:pPr lvl="1">
              <a:spcBef>
                <a:spcPct val="20000"/>
              </a:spcBef>
              <a:buClr>
                <a:schemeClr val="bg2"/>
              </a:buClr>
              <a:buFont typeface="Wingdings" panose="05000000000000000000" pitchFamily="2" charset="2"/>
              <a:buNone/>
            </a:pPr>
            <a:endParaRPr lang="en-US" altLang="en-US" sz="1800" b="0">
              <a:solidFill>
                <a:srgbClr val="000000"/>
              </a:solidFill>
              <a:cs typeface="Times New Roman" panose="02020603050405020304" pitchFamily="18" charset="0"/>
            </a:endParaRPr>
          </a:p>
          <a:p>
            <a:pPr lvl="1">
              <a:spcBef>
                <a:spcPct val="20000"/>
              </a:spcBef>
              <a:buClr>
                <a:schemeClr val="bg2"/>
              </a:buClr>
              <a:buFont typeface="Wingdings" panose="05000000000000000000" pitchFamily="2" charset="2"/>
              <a:buNone/>
            </a:pPr>
            <a:r>
              <a:rPr lang="en-US" altLang="en-US" sz="1800" b="0">
                <a:solidFill>
                  <a:srgbClr val="000000"/>
                </a:solidFill>
                <a:cs typeface="Times New Roman" panose="02020603050405020304" pitchFamily="18" charset="0"/>
              </a:rPr>
              <a:t>A possible theme for the first conference is: "Managing Utah's Water Resources in the Face of Drought and Growing Demand".  Speakers would include faculty, students and regional agency representatives.</a:t>
            </a:r>
            <a:r>
              <a:rPr lang="en-US" altLang="en-US" sz="1800" b="0">
                <a:solidFill>
                  <a:schemeClr val="tx1"/>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77C9649-D549-4BF3-BA98-F7D901039FB5}"/>
              </a:ext>
            </a:extLst>
          </p:cNvPr>
          <p:cNvSpPr>
            <a:spLocks noGrp="1" noChangeArrowheads="1"/>
          </p:cNvSpPr>
          <p:nvPr>
            <p:ph type="title"/>
          </p:nvPr>
        </p:nvSpPr>
        <p:spPr>
          <a:xfrm>
            <a:off x="381000" y="0"/>
            <a:ext cx="8229600" cy="914400"/>
          </a:xfrm>
        </p:spPr>
        <p:txBody>
          <a:bodyPr/>
          <a:lstStyle/>
          <a:p>
            <a:r>
              <a:rPr lang="en-US" altLang="en-US"/>
              <a:t>Laboratory Watershed</a:t>
            </a:r>
          </a:p>
        </p:txBody>
      </p:sp>
      <p:sp>
        <p:nvSpPr>
          <p:cNvPr id="18435" name="Rectangle 3">
            <a:extLst>
              <a:ext uri="{FF2B5EF4-FFF2-40B4-BE49-F238E27FC236}">
                <a16:creationId xmlns:a16="http://schemas.microsoft.com/office/drawing/2014/main" id="{902D95A9-4AEB-4048-927B-6666837ADBF4}"/>
              </a:ext>
            </a:extLst>
          </p:cNvPr>
          <p:cNvSpPr>
            <a:spLocks noGrp="1" noChangeArrowheads="1"/>
          </p:cNvSpPr>
          <p:nvPr>
            <p:ph type="body" idx="1"/>
          </p:nvPr>
        </p:nvSpPr>
        <p:spPr>
          <a:xfrm>
            <a:off x="381000" y="762000"/>
            <a:ext cx="5181600" cy="5715000"/>
          </a:xfrm>
        </p:spPr>
        <p:txBody>
          <a:bodyPr/>
          <a:lstStyle/>
          <a:p>
            <a:pPr>
              <a:lnSpc>
                <a:spcPct val="90000"/>
              </a:lnSpc>
              <a:buFont typeface="Wingdings" panose="05000000000000000000" pitchFamily="2" charset="2"/>
              <a:buNone/>
            </a:pPr>
            <a:r>
              <a:rPr lang="en-US" altLang="en-US" sz="2400" b="1"/>
              <a:t>GSL Basin/Bear River Watershed</a:t>
            </a:r>
          </a:p>
          <a:p>
            <a:pPr>
              <a:lnSpc>
                <a:spcPct val="90000"/>
              </a:lnSpc>
              <a:buFont typeface="Wingdings" panose="05000000000000000000" pitchFamily="2" charset="2"/>
              <a:buChar char="Ø"/>
            </a:pPr>
            <a:r>
              <a:rPr lang="en-US" altLang="en-US" sz="2000"/>
              <a:t>Broad physical setting (Snow melt water supply, climate variability vulnerability, Alpine to semi-arid, surface ground water interaction)</a:t>
            </a:r>
          </a:p>
          <a:p>
            <a:pPr>
              <a:lnSpc>
                <a:spcPct val="90000"/>
              </a:lnSpc>
              <a:buFont typeface="Wingdings" panose="05000000000000000000" pitchFamily="2" charset="2"/>
              <a:buChar char="Ø"/>
            </a:pPr>
            <a:r>
              <a:rPr lang="en-US" altLang="en-US" sz="2000"/>
              <a:t>Development issues (local growth, SLC metropolitan area demands)</a:t>
            </a:r>
          </a:p>
          <a:p>
            <a:pPr>
              <a:lnSpc>
                <a:spcPct val="90000"/>
              </a:lnSpc>
              <a:buFont typeface="Wingdings" panose="05000000000000000000" pitchFamily="2" charset="2"/>
              <a:buChar char="Ø"/>
            </a:pPr>
            <a:r>
              <a:rPr lang="en-US" altLang="en-US" sz="2000"/>
              <a:t>Policy Issues (3 states)</a:t>
            </a:r>
          </a:p>
          <a:p>
            <a:pPr>
              <a:lnSpc>
                <a:spcPct val="90000"/>
              </a:lnSpc>
              <a:buFont typeface="Wingdings" panose="05000000000000000000" pitchFamily="2" charset="2"/>
              <a:buChar char="Ø"/>
            </a:pPr>
            <a:r>
              <a:rPr lang="en-US" altLang="en-US" sz="2000"/>
              <a:t>Agricultural issues (water supply, environmental compliance)</a:t>
            </a:r>
          </a:p>
          <a:p>
            <a:pPr>
              <a:lnSpc>
                <a:spcPct val="90000"/>
              </a:lnSpc>
              <a:buFont typeface="Wingdings" panose="05000000000000000000" pitchFamily="2" charset="2"/>
              <a:buChar char="Ø"/>
            </a:pPr>
            <a:r>
              <a:rPr lang="en-US" altLang="en-US" sz="2000"/>
              <a:t>Environmental Issues (water quality, watershed management practices)</a:t>
            </a:r>
          </a:p>
          <a:p>
            <a:pPr>
              <a:lnSpc>
                <a:spcPct val="90000"/>
              </a:lnSpc>
              <a:buFont typeface="Wingdings" panose="05000000000000000000" pitchFamily="2" charset="2"/>
              <a:buChar char="Ø"/>
            </a:pPr>
            <a:r>
              <a:rPr lang="en-US" altLang="en-US" sz="2000"/>
              <a:t>Ecological issues (Bird Refuge, GSL ecosystem)</a:t>
            </a:r>
          </a:p>
          <a:p>
            <a:pPr>
              <a:lnSpc>
                <a:spcPct val="90000"/>
              </a:lnSpc>
              <a:buFont typeface="Wingdings" panose="05000000000000000000" pitchFamily="2" charset="2"/>
              <a:buNone/>
            </a:pPr>
            <a:r>
              <a:rPr lang="en-US" altLang="en-US" sz="2400" b="1"/>
              <a:t>A microcosm for many "western" water issues</a:t>
            </a:r>
          </a:p>
        </p:txBody>
      </p:sp>
      <p:sp>
        <p:nvSpPr>
          <p:cNvPr id="18437" name="Rectangle 5">
            <a:extLst>
              <a:ext uri="{FF2B5EF4-FFF2-40B4-BE49-F238E27FC236}">
                <a16:creationId xmlns:a16="http://schemas.microsoft.com/office/drawing/2014/main" id="{24706318-E5A7-4FE0-B439-4787387F9AE3}"/>
              </a:ext>
            </a:extLst>
          </p:cNvPr>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436" name="Object 4">
            <a:extLst>
              <a:ext uri="{FF2B5EF4-FFF2-40B4-BE49-F238E27FC236}">
                <a16:creationId xmlns:a16="http://schemas.microsoft.com/office/drawing/2014/main" id="{A6D714F0-AD36-4F4D-B850-484E1C0A8E79}"/>
              </a:ext>
            </a:extLst>
          </p:cNvPr>
          <p:cNvGraphicFramePr>
            <a:graphicFrameLocks noChangeAspect="1"/>
          </p:cNvGraphicFramePr>
          <p:nvPr/>
        </p:nvGraphicFramePr>
        <p:xfrm>
          <a:off x="5588000" y="762000"/>
          <a:ext cx="3556000" cy="5334000"/>
        </p:xfrm>
        <a:graphic>
          <a:graphicData uri="http://schemas.openxmlformats.org/presentationml/2006/ole">
            <mc:AlternateContent xmlns:mc="http://schemas.openxmlformats.org/markup-compatibility/2006">
              <mc:Choice xmlns:v="urn:schemas-microsoft-com:vml" Requires="v">
                <p:oleObj spid="_x0000_s18439" name="Picture" r:id="rId3" imgW="4333240" imgH="2286000" progId="Word.Picture.8">
                  <p:embed/>
                </p:oleObj>
              </mc:Choice>
              <mc:Fallback>
                <p:oleObj name="Picture" r:id="rId3" imgW="4333240" imgH="22860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r="64848"/>
                      <a:stretch>
                        <a:fillRect/>
                      </a:stretch>
                    </p:blipFill>
                    <p:spPr bwMode="auto">
                      <a:xfrm>
                        <a:off x="5588000" y="762000"/>
                        <a:ext cx="3556000"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Rectangle 6">
            <a:extLst>
              <a:ext uri="{FF2B5EF4-FFF2-40B4-BE49-F238E27FC236}">
                <a16:creationId xmlns:a16="http://schemas.microsoft.com/office/drawing/2014/main" id="{0E6D0F2D-DEF3-4A5D-9A66-F1886845078C}"/>
              </a:ext>
            </a:extLst>
          </p:cNvPr>
          <p:cNvSpPr>
            <a:spLocks noChangeArrowheads="1"/>
          </p:cNvSpPr>
          <p:nvPr/>
        </p:nvSpPr>
        <p:spPr bwMode="auto">
          <a:xfrm>
            <a:off x="304800" y="6019800"/>
            <a:ext cx="849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solidFill>
                  <a:schemeClr val="tx1"/>
                </a:solidFill>
              </a:rPr>
              <a:t>CUAHSI "Hydrologic Observatory" and HELP opportunity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9">
            <a:extLst>
              <a:ext uri="{FF2B5EF4-FFF2-40B4-BE49-F238E27FC236}">
                <a16:creationId xmlns:a16="http://schemas.microsoft.com/office/drawing/2014/main" id="{926A8107-2922-44F6-AEC8-C954A389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9"/>
          <a:stretch>
            <a:fillRect/>
          </a:stretch>
        </p:blipFill>
        <p:spPr bwMode="auto">
          <a:xfrm>
            <a:off x="0" y="660400"/>
            <a:ext cx="9144000" cy="62499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8" name="Text Box 2">
            <a:extLst>
              <a:ext uri="{FF2B5EF4-FFF2-40B4-BE49-F238E27FC236}">
                <a16:creationId xmlns:a16="http://schemas.microsoft.com/office/drawing/2014/main" id="{16E08328-E977-4500-A470-C69259BB98D0}"/>
              </a:ext>
            </a:extLst>
          </p:cNvPr>
          <p:cNvSpPr txBox="1">
            <a:spLocks noChangeArrowheads="1"/>
          </p:cNvSpPr>
          <p:nvPr/>
        </p:nvSpPr>
        <p:spPr bwMode="auto">
          <a:xfrm>
            <a:off x="288925" y="569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1800" b="0">
              <a:solidFill>
                <a:schemeClr val="tx1"/>
              </a:solidFill>
            </a:endParaRPr>
          </a:p>
        </p:txBody>
      </p:sp>
      <p:sp>
        <p:nvSpPr>
          <p:cNvPr id="24581" name="Rectangle 5">
            <a:extLst>
              <a:ext uri="{FF2B5EF4-FFF2-40B4-BE49-F238E27FC236}">
                <a16:creationId xmlns:a16="http://schemas.microsoft.com/office/drawing/2014/main" id="{A2A84FAE-07D8-4D88-8529-122A79F4E3DB}"/>
              </a:ext>
            </a:extLst>
          </p:cNvPr>
          <p:cNvSpPr>
            <a:spLocks noGrp="1" noChangeArrowheads="1"/>
          </p:cNvSpPr>
          <p:nvPr>
            <p:ph type="title" idx="4294967295"/>
          </p:nvPr>
        </p:nvSpPr>
        <p:spPr>
          <a:xfrm>
            <a:off x="0" y="0"/>
            <a:ext cx="8674100" cy="741363"/>
          </a:xfrm>
        </p:spPr>
        <p:txBody>
          <a:bodyPr/>
          <a:lstStyle/>
          <a:p>
            <a:r>
              <a:rPr lang="en-US" altLang="en-US" sz="3400"/>
              <a:t>Interdisciplinary Research Opportunities</a:t>
            </a:r>
          </a:p>
        </p:txBody>
      </p:sp>
      <p:sp>
        <p:nvSpPr>
          <p:cNvPr id="24584" name="Text Box 8">
            <a:extLst>
              <a:ext uri="{FF2B5EF4-FFF2-40B4-BE49-F238E27FC236}">
                <a16:creationId xmlns:a16="http://schemas.microsoft.com/office/drawing/2014/main" id="{E15AE39D-F54E-477D-BE43-5F6FFE1355FB}"/>
              </a:ext>
            </a:extLst>
          </p:cNvPr>
          <p:cNvSpPr txBox="1">
            <a:spLocks noChangeArrowheads="1"/>
          </p:cNvSpPr>
          <p:nvPr/>
        </p:nvSpPr>
        <p:spPr bwMode="auto">
          <a:xfrm>
            <a:off x="2770188" y="6265863"/>
            <a:ext cx="3295650" cy="57943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1"/>
                </a:solidFill>
              </a:rPr>
              <a:t>www.cuahsi.org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C3074394-B8CD-4929-AA47-9BA9597C7F11}"/>
              </a:ext>
            </a:extLst>
          </p:cNvPr>
          <p:cNvSpPr txBox="1">
            <a:spLocks noChangeArrowheads="1"/>
          </p:cNvSpPr>
          <p:nvPr/>
        </p:nvSpPr>
        <p:spPr bwMode="auto">
          <a:xfrm>
            <a:off x="288925" y="569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1800" b="0">
              <a:solidFill>
                <a:schemeClr val="tx1"/>
              </a:solidFill>
            </a:endParaRPr>
          </a:p>
        </p:txBody>
      </p:sp>
      <p:sp>
        <p:nvSpPr>
          <p:cNvPr id="57347" name="Rectangle 3">
            <a:extLst>
              <a:ext uri="{FF2B5EF4-FFF2-40B4-BE49-F238E27FC236}">
                <a16:creationId xmlns:a16="http://schemas.microsoft.com/office/drawing/2014/main" id="{26B23C8C-D8C7-4E38-A8B9-37C26A2EA09D}"/>
              </a:ext>
            </a:extLst>
          </p:cNvPr>
          <p:cNvSpPr>
            <a:spLocks noGrp="1" noChangeArrowheads="1"/>
          </p:cNvSpPr>
          <p:nvPr>
            <p:ph type="title" idx="4294967295"/>
          </p:nvPr>
        </p:nvSpPr>
        <p:spPr>
          <a:xfrm>
            <a:off x="0" y="100013"/>
            <a:ext cx="8674100" cy="741362"/>
          </a:xfrm>
        </p:spPr>
        <p:txBody>
          <a:bodyPr/>
          <a:lstStyle/>
          <a:p>
            <a:r>
              <a:rPr lang="en-US" altLang="en-US" sz="3000"/>
              <a:t>Consortium of Universities for the Advancement of Hydrologic Science (CUAHSI)</a:t>
            </a:r>
          </a:p>
        </p:txBody>
      </p:sp>
      <p:sp>
        <p:nvSpPr>
          <p:cNvPr id="57348" name="Rectangle 4">
            <a:extLst>
              <a:ext uri="{FF2B5EF4-FFF2-40B4-BE49-F238E27FC236}">
                <a16:creationId xmlns:a16="http://schemas.microsoft.com/office/drawing/2014/main" id="{50454B90-F61C-4A48-B623-CDCA4DF06C6B}"/>
              </a:ext>
            </a:extLst>
          </p:cNvPr>
          <p:cNvSpPr>
            <a:spLocks noGrp="1" noChangeArrowheads="1"/>
          </p:cNvSpPr>
          <p:nvPr>
            <p:ph type="body" idx="4294967295"/>
          </p:nvPr>
        </p:nvSpPr>
        <p:spPr>
          <a:xfrm>
            <a:off x="0" y="1052513"/>
            <a:ext cx="3490913" cy="6161087"/>
          </a:xfrm>
        </p:spPr>
        <p:txBody>
          <a:bodyPr/>
          <a:lstStyle/>
          <a:p>
            <a:pPr marL="0" indent="0">
              <a:lnSpc>
                <a:spcPct val="95000"/>
              </a:lnSpc>
              <a:buFont typeface="Wingdings" panose="05000000000000000000" pitchFamily="2" charset="2"/>
              <a:buNone/>
            </a:pPr>
            <a:endParaRPr lang="en-US" altLang="en-US" sz="2000"/>
          </a:p>
          <a:p>
            <a:pPr marL="0" indent="0">
              <a:lnSpc>
                <a:spcPct val="95000"/>
              </a:lnSpc>
              <a:buFont typeface="Wingdings" panose="05000000000000000000" pitchFamily="2" charset="2"/>
              <a:buNone/>
            </a:pPr>
            <a:endParaRPr lang="en-US" altLang="en-US" sz="2000"/>
          </a:p>
          <a:p>
            <a:pPr marL="0" indent="0">
              <a:lnSpc>
                <a:spcPct val="95000"/>
              </a:lnSpc>
              <a:buFont typeface="Wingdings" panose="05000000000000000000" pitchFamily="2" charset="2"/>
              <a:buNone/>
            </a:pPr>
            <a:r>
              <a:rPr lang="en-US" altLang="en-US" sz="2000"/>
              <a:t>Hydrologic Observatories, Hydrologic Synthesis, Measurement Technology, and Hydrologic Information Systems</a:t>
            </a:r>
            <a:br>
              <a:rPr lang="en-US" altLang="en-US" sz="2000"/>
            </a:br>
            <a:endParaRPr lang="en-US" altLang="en-US" sz="2000"/>
          </a:p>
          <a:p>
            <a:pPr marL="0" indent="0">
              <a:lnSpc>
                <a:spcPct val="95000"/>
              </a:lnSpc>
              <a:buFont typeface="Wingdings" panose="05000000000000000000" pitchFamily="2" charset="2"/>
              <a:buNone/>
            </a:pPr>
            <a:r>
              <a:rPr lang="en-US" altLang="en-US" sz="2000" b="1"/>
              <a:t>USU is a charter member of CUAHSI, and expertise exists at USU to host these opportunities, but to be competitive, we must be an established, unified front</a:t>
            </a:r>
          </a:p>
        </p:txBody>
      </p:sp>
      <p:pic>
        <p:nvPicPr>
          <p:cNvPr id="57349" name="Picture 5" descr="integration 2">
            <a:extLst>
              <a:ext uri="{FF2B5EF4-FFF2-40B4-BE49-F238E27FC236}">
                <a16:creationId xmlns:a16="http://schemas.microsoft.com/office/drawing/2014/main" id="{302D5100-B231-420A-BB48-02E614FEC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494" t="38141"/>
          <a:stretch>
            <a:fillRect/>
          </a:stretch>
        </p:blipFill>
        <p:spPr bwMode="auto">
          <a:xfrm>
            <a:off x="3432175" y="725488"/>
            <a:ext cx="5711825"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a:extLst>
              <a:ext uri="{FF2B5EF4-FFF2-40B4-BE49-F238E27FC236}">
                <a16:creationId xmlns:a16="http://schemas.microsoft.com/office/drawing/2014/main" id="{6476F2B1-0E03-45CF-B1BE-7459033608AD}"/>
              </a:ext>
            </a:extLst>
          </p:cNvPr>
          <p:cNvSpPr txBox="1">
            <a:spLocks noChangeArrowheads="1"/>
          </p:cNvSpPr>
          <p:nvPr/>
        </p:nvSpPr>
        <p:spPr bwMode="auto">
          <a:xfrm>
            <a:off x="2770188" y="6265863"/>
            <a:ext cx="3295650" cy="57943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1"/>
                </a:solidFill>
              </a:rPr>
              <a:t>www.cuahsi.org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FC122BE-BDCA-447B-94B0-F6B933A0554D}"/>
              </a:ext>
            </a:extLst>
          </p:cNvPr>
          <p:cNvSpPr>
            <a:spLocks noGrp="1" noChangeArrowheads="1"/>
          </p:cNvSpPr>
          <p:nvPr>
            <p:ph type="title"/>
          </p:nvPr>
        </p:nvSpPr>
        <p:spPr>
          <a:xfrm>
            <a:off x="423863" y="200025"/>
            <a:ext cx="8229600" cy="763588"/>
          </a:xfrm>
        </p:spPr>
        <p:txBody>
          <a:bodyPr/>
          <a:lstStyle/>
          <a:p>
            <a:pPr algn="ctr">
              <a:lnSpc>
                <a:spcPct val="95000"/>
              </a:lnSpc>
            </a:pPr>
            <a:r>
              <a:rPr lang="en-US" altLang="en-US" sz="3000"/>
              <a:t>National Science Foundation – Biocomplexity in the Environment</a:t>
            </a:r>
          </a:p>
        </p:txBody>
      </p:sp>
      <p:pic>
        <p:nvPicPr>
          <p:cNvPr id="35846" name="Picture 6">
            <a:extLst>
              <a:ext uri="{FF2B5EF4-FFF2-40B4-BE49-F238E27FC236}">
                <a16:creationId xmlns:a16="http://schemas.microsoft.com/office/drawing/2014/main" id="{DB4B51C9-76ED-4894-9DCF-AE521D979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971550"/>
            <a:ext cx="7631112" cy="54165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8" name="Text Box 8">
            <a:extLst>
              <a:ext uri="{FF2B5EF4-FFF2-40B4-BE49-F238E27FC236}">
                <a16:creationId xmlns:a16="http://schemas.microsoft.com/office/drawing/2014/main" id="{16369E6B-F030-4E8E-A33D-917B3913BDF0}"/>
              </a:ext>
            </a:extLst>
          </p:cNvPr>
          <p:cNvSpPr txBox="1">
            <a:spLocks noChangeArrowheads="1"/>
          </p:cNvSpPr>
          <p:nvPr/>
        </p:nvSpPr>
        <p:spPr bwMode="auto">
          <a:xfrm>
            <a:off x="1049338" y="6400800"/>
            <a:ext cx="6992937"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a:solidFill>
                  <a:schemeClr val="tx1"/>
                </a:solidFill>
              </a:rPr>
              <a:t>http://www.nsf.gov/geo/ere/ereweb/index.cfm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1" name="Rectangle 11">
            <a:extLst>
              <a:ext uri="{FF2B5EF4-FFF2-40B4-BE49-F238E27FC236}">
                <a16:creationId xmlns:a16="http://schemas.microsoft.com/office/drawing/2014/main" id="{344D7EEF-A6F8-408B-9C17-93106E24F546}"/>
              </a:ext>
            </a:extLst>
          </p:cNvPr>
          <p:cNvSpPr>
            <a:spLocks noChangeArrowheads="1"/>
          </p:cNvSpPr>
          <p:nvPr/>
        </p:nvSpPr>
        <p:spPr bwMode="auto">
          <a:xfrm>
            <a:off x="2471738" y="3429000"/>
            <a:ext cx="3810000" cy="30480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730" name="Rectangle 10">
            <a:extLst>
              <a:ext uri="{FF2B5EF4-FFF2-40B4-BE49-F238E27FC236}">
                <a16:creationId xmlns:a16="http://schemas.microsoft.com/office/drawing/2014/main" id="{EDE340BA-502C-4C2B-9688-3AA33DEEC327}"/>
              </a:ext>
            </a:extLst>
          </p:cNvPr>
          <p:cNvSpPr>
            <a:spLocks noChangeArrowheads="1"/>
          </p:cNvSpPr>
          <p:nvPr/>
        </p:nvSpPr>
        <p:spPr bwMode="auto">
          <a:xfrm>
            <a:off x="1981200" y="2057400"/>
            <a:ext cx="5181600" cy="68580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30728" name="Picture 8">
            <a:extLst>
              <a:ext uri="{FF2B5EF4-FFF2-40B4-BE49-F238E27FC236}">
                <a16:creationId xmlns:a16="http://schemas.microsoft.com/office/drawing/2014/main" id="{C48A09DB-2C4F-4F06-A889-3FE65E89F124}"/>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50531"/>
          <a:stretch>
            <a:fillRect/>
          </a:stretch>
        </p:blipFill>
        <p:spPr bwMode="auto">
          <a:xfrm>
            <a:off x="1447800" y="1752600"/>
            <a:ext cx="6126163" cy="25146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a:extLst>
              <a:ext uri="{FF2B5EF4-FFF2-40B4-BE49-F238E27FC236}">
                <a16:creationId xmlns:a16="http://schemas.microsoft.com/office/drawing/2014/main" id="{711E0426-5FB2-4B12-B93E-893FFAA41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989" b="50208"/>
          <a:stretch>
            <a:fillRect/>
          </a:stretch>
        </p:blipFill>
        <p:spPr bwMode="auto">
          <a:xfrm>
            <a:off x="3429000" y="0"/>
            <a:ext cx="5334000" cy="6762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a:extLst>
              <a:ext uri="{FF2B5EF4-FFF2-40B4-BE49-F238E27FC236}">
                <a16:creationId xmlns:a16="http://schemas.microsoft.com/office/drawing/2014/main" id="{69D9CC0E-64C1-4388-A4CF-CAC34FF36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717" r="21127" b="70125"/>
          <a:stretch>
            <a:fillRect/>
          </a:stretch>
        </p:blipFill>
        <p:spPr bwMode="auto">
          <a:xfrm>
            <a:off x="457200" y="0"/>
            <a:ext cx="2819400" cy="14097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6">
            <a:extLst>
              <a:ext uri="{FF2B5EF4-FFF2-40B4-BE49-F238E27FC236}">
                <a16:creationId xmlns:a16="http://schemas.microsoft.com/office/drawing/2014/main" id="{39F9B6C9-B404-473F-AB31-1939D4200D1F}"/>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68288"/>
          <a:stretch>
            <a:fillRect/>
          </a:stretch>
        </p:blipFill>
        <p:spPr bwMode="auto">
          <a:xfrm>
            <a:off x="4038600" y="533400"/>
            <a:ext cx="4343400" cy="13636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7">
            <a:extLst>
              <a:ext uri="{FF2B5EF4-FFF2-40B4-BE49-F238E27FC236}">
                <a16:creationId xmlns:a16="http://schemas.microsoft.com/office/drawing/2014/main" id="{03F9023A-E6EF-4A15-9C49-B03419FB9A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6964"/>
          <a:stretch>
            <a:fillRect/>
          </a:stretch>
        </p:blipFill>
        <p:spPr bwMode="auto">
          <a:xfrm>
            <a:off x="762000" y="4089400"/>
            <a:ext cx="7543800" cy="2692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30"/>
                                        </p:tgtEl>
                                        <p:attrNameLst>
                                          <p:attrName>style.visibility</p:attrName>
                                        </p:attrNameLst>
                                      </p:cBhvr>
                                      <p:to>
                                        <p:strVal val="visible"/>
                                      </p:to>
                                    </p:set>
                                    <p:anim calcmode="lin" valueType="num">
                                      <p:cBhvr additive="base">
                                        <p:cTn id="7" dur="500" fill="hold"/>
                                        <p:tgtEl>
                                          <p:spTgt spid="30730"/>
                                        </p:tgtEl>
                                        <p:attrNameLst>
                                          <p:attrName>ppt_x</p:attrName>
                                        </p:attrNameLst>
                                      </p:cBhvr>
                                      <p:tavLst>
                                        <p:tav tm="0">
                                          <p:val>
                                            <p:strVal val="#ppt_x"/>
                                          </p:val>
                                        </p:tav>
                                        <p:tav tm="100000">
                                          <p:val>
                                            <p:strVal val="#ppt_x"/>
                                          </p:val>
                                        </p:tav>
                                      </p:tavLst>
                                    </p:anim>
                                    <p:anim calcmode="lin" valueType="num">
                                      <p:cBhvr additive="base">
                                        <p:cTn id="8"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30730"/>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30731"/>
                                        </p:tgtEl>
                                        <p:attrNameLst>
                                          <p:attrName>style.visibility</p:attrName>
                                        </p:attrNameLst>
                                      </p:cBhvr>
                                      <p:to>
                                        <p:strVal val="visible"/>
                                      </p:to>
                                    </p:set>
                                    <p:anim calcmode="lin" valueType="num">
                                      <p:cBhvr additive="base">
                                        <p:cTn id="15" dur="500" fill="hold"/>
                                        <p:tgtEl>
                                          <p:spTgt spid="30731"/>
                                        </p:tgtEl>
                                        <p:attrNameLst>
                                          <p:attrName>ppt_x</p:attrName>
                                        </p:attrNameLst>
                                      </p:cBhvr>
                                      <p:tavLst>
                                        <p:tav tm="0">
                                          <p:val>
                                            <p:strVal val="#ppt_x"/>
                                          </p:val>
                                        </p:tav>
                                        <p:tav tm="100000">
                                          <p:val>
                                            <p:strVal val="#ppt_x"/>
                                          </p:val>
                                        </p:tav>
                                      </p:tavLst>
                                    </p:anim>
                                    <p:anim calcmode="lin" valueType="num">
                                      <p:cBhvr additive="base">
                                        <p:cTn id="16" dur="500" fill="hold"/>
                                        <p:tgtEl>
                                          <p:spTgt spid="307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a:extLst>
              <a:ext uri="{FF2B5EF4-FFF2-40B4-BE49-F238E27FC236}">
                <a16:creationId xmlns:a16="http://schemas.microsoft.com/office/drawing/2014/main" id="{ABAB73C8-F701-42CF-B59E-797BE86D65E1}"/>
              </a:ext>
            </a:extLst>
          </p:cNvPr>
          <p:cNvSpPr txBox="1">
            <a:spLocks noChangeArrowheads="1"/>
          </p:cNvSpPr>
          <p:nvPr/>
        </p:nvSpPr>
        <p:spPr bwMode="auto">
          <a:xfrm>
            <a:off x="1049338" y="6400800"/>
            <a:ext cx="7761287"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a:solidFill>
                  <a:schemeClr val="tx1"/>
                </a:solidFill>
              </a:rPr>
              <a:t>http://www.nsf.gov/pubs/2003/nsf03597/nsf03597.htm</a:t>
            </a:r>
          </a:p>
        </p:txBody>
      </p:sp>
      <p:pic>
        <p:nvPicPr>
          <p:cNvPr id="39941" name="Picture 5">
            <a:extLst>
              <a:ext uri="{FF2B5EF4-FFF2-40B4-BE49-F238E27FC236}">
                <a16:creationId xmlns:a16="http://schemas.microsoft.com/office/drawing/2014/main" id="{B13C7FA5-54E5-4615-AF0A-BCACA4224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0"/>
            <a:ext cx="7997825" cy="64087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a:extLst>
              <a:ext uri="{FF2B5EF4-FFF2-40B4-BE49-F238E27FC236}">
                <a16:creationId xmlns:a16="http://schemas.microsoft.com/office/drawing/2014/main" id="{5BFD2856-76F2-4E23-B7F7-2856FFCE1C90}"/>
              </a:ext>
            </a:extLst>
          </p:cNvPr>
          <p:cNvSpPr>
            <a:spLocks noChangeArrowheads="1"/>
          </p:cNvSpPr>
          <p:nvPr/>
        </p:nvSpPr>
        <p:spPr bwMode="auto">
          <a:xfrm>
            <a:off x="285750" y="404813"/>
            <a:ext cx="8631238" cy="59277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25425" indent="-225425">
              <a:tabLst>
                <a:tab pos="692150" algn="l"/>
              </a:tabLst>
              <a:defRPr>
                <a:solidFill>
                  <a:schemeClr val="tx1"/>
                </a:solidFill>
                <a:latin typeface="Arial" panose="020B0604020202020204" pitchFamily="34" charset="0"/>
              </a:defRPr>
            </a:lvl1pPr>
            <a:lvl2pPr>
              <a:tabLst>
                <a:tab pos="692150" algn="l"/>
              </a:tabLst>
              <a:defRPr>
                <a:solidFill>
                  <a:schemeClr val="tx1"/>
                </a:solidFill>
                <a:latin typeface="Arial" panose="020B0604020202020204" pitchFamily="34" charset="0"/>
              </a:defRPr>
            </a:lvl2pPr>
            <a:lvl3pPr>
              <a:tabLst>
                <a:tab pos="692150" algn="l"/>
              </a:tabLst>
              <a:defRPr>
                <a:solidFill>
                  <a:schemeClr val="tx1"/>
                </a:solidFill>
                <a:latin typeface="Arial" panose="020B0604020202020204" pitchFamily="34" charset="0"/>
              </a:defRPr>
            </a:lvl3pPr>
            <a:lvl4pPr>
              <a:tabLst>
                <a:tab pos="692150" algn="l"/>
              </a:tabLst>
              <a:defRPr>
                <a:solidFill>
                  <a:schemeClr val="tx1"/>
                </a:solidFill>
                <a:latin typeface="Arial" panose="020B0604020202020204" pitchFamily="34" charset="0"/>
              </a:defRPr>
            </a:lvl4pPr>
            <a:lvl5pPr>
              <a:tabLst>
                <a:tab pos="692150" algn="l"/>
              </a:tabLst>
              <a:defRPr>
                <a:solidFill>
                  <a:schemeClr val="tx1"/>
                </a:solidFill>
                <a:latin typeface="Arial" panose="020B0604020202020204" pitchFamily="34" charset="0"/>
              </a:defRPr>
            </a:lvl5pPr>
            <a:lvl6pPr fontAlgn="base">
              <a:spcBef>
                <a:spcPct val="0"/>
              </a:spcBef>
              <a:spcAft>
                <a:spcPct val="0"/>
              </a:spcAft>
              <a:tabLst>
                <a:tab pos="692150" algn="l"/>
              </a:tabLst>
              <a:defRPr>
                <a:solidFill>
                  <a:schemeClr val="tx1"/>
                </a:solidFill>
                <a:latin typeface="Arial" panose="020B0604020202020204" pitchFamily="34" charset="0"/>
              </a:defRPr>
            </a:lvl6pPr>
            <a:lvl7pPr fontAlgn="base">
              <a:spcBef>
                <a:spcPct val="0"/>
              </a:spcBef>
              <a:spcAft>
                <a:spcPct val="0"/>
              </a:spcAft>
              <a:tabLst>
                <a:tab pos="692150" algn="l"/>
              </a:tabLst>
              <a:defRPr>
                <a:solidFill>
                  <a:schemeClr val="tx1"/>
                </a:solidFill>
                <a:latin typeface="Arial" panose="020B0604020202020204" pitchFamily="34" charset="0"/>
              </a:defRPr>
            </a:lvl7pPr>
            <a:lvl8pPr fontAlgn="base">
              <a:spcBef>
                <a:spcPct val="0"/>
              </a:spcBef>
              <a:spcAft>
                <a:spcPct val="0"/>
              </a:spcAft>
              <a:tabLst>
                <a:tab pos="692150" algn="l"/>
              </a:tabLst>
              <a:defRPr>
                <a:solidFill>
                  <a:schemeClr val="tx1"/>
                </a:solidFill>
                <a:latin typeface="Arial" panose="020B0604020202020204" pitchFamily="34" charset="0"/>
              </a:defRPr>
            </a:lvl8pPr>
            <a:lvl9pPr fontAlgn="base">
              <a:spcBef>
                <a:spcPct val="0"/>
              </a:spcBef>
              <a:spcAft>
                <a:spcPct val="0"/>
              </a:spcAft>
              <a:tabLst>
                <a:tab pos="692150" algn="l"/>
              </a:tabLst>
              <a:defRPr>
                <a:solidFill>
                  <a:schemeClr val="tx1"/>
                </a:solidFill>
                <a:latin typeface="Arial" panose="020B0604020202020204" pitchFamily="34" charset="0"/>
              </a:defRPr>
            </a:lvl9pPr>
          </a:lstStyle>
          <a:p>
            <a:pPr algn="ctr"/>
            <a:r>
              <a:rPr lang="en-US" altLang="en-US" sz="1600">
                <a:ea typeface="Times New Roman" panose="02020603050405020304" pitchFamily="18" charset="0"/>
                <a:cs typeface="Arial" panose="020B0604020202020204" pitchFamily="34" charset="0"/>
              </a:rPr>
              <a:t>Background on Emerging Issues from minutes of NSF Advisory Committee for Environmental Research and Education (AC-ERE)</a:t>
            </a:r>
            <a:endParaRPr lang="en-US" altLang="en-US" sz="1400">
              <a:ea typeface="Times New Roman" panose="02020603050405020304" pitchFamily="18" charset="0"/>
              <a:cs typeface="Arial" panose="020B0604020202020204" pitchFamily="34" charset="0"/>
            </a:endParaRPr>
          </a:p>
          <a:p>
            <a:pPr algn="ctr" eaLnBrk="0" hangingPunct="0"/>
            <a:r>
              <a:rPr lang="en-US" altLang="en-US" sz="1600">
                <a:ea typeface="Times New Roman" panose="02020603050405020304" pitchFamily="18" charset="0"/>
                <a:cs typeface="Arial" panose="020B0604020202020204" pitchFamily="34" charset="0"/>
              </a:rPr>
              <a:t>April 16-17, 2003</a:t>
            </a:r>
            <a:endParaRPr lang="en-US" altLang="en-US" sz="1400">
              <a:ea typeface="Times New Roman" panose="02020603050405020304" pitchFamily="18" charset="0"/>
              <a:cs typeface="Arial" panose="020B0604020202020204" pitchFamily="34" charset="0"/>
            </a:endParaRPr>
          </a:p>
          <a:p>
            <a:pPr eaLnBrk="0" hangingPunct="0"/>
            <a:r>
              <a:rPr lang="en-US" altLang="en-US" sz="1600">
                <a:ea typeface="Times New Roman" panose="02020603050405020304" pitchFamily="18" charset="0"/>
                <a:cs typeface="Arial" panose="020B0604020202020204" pitchFamily="34" charset="0"/>
              </a:rPr>
              <a:t>http://www.nsf.gov/geo/ere/ereweb/meetingminutes/ac-ere_april_2003_minutes.doc</a:t>
            </a:r>
          </a:p>
          <a:p>
            <a:pPr eaLnBrk="0" hangingPunct="0"/>
            <a:endParaRPr lang="en-US" altLang="en-US" sz="1400">
              <a:ea typeface="Times New Roman" panose="02020603050405020304" pitchFamily="18" charset="0"/>
              <a:cs typeface="Arial" panose="020B0604020202020204" pitchFamily="34" charset="0"/>
            </a:endParaRPr>
          </a:p>
          <a:p>
            <a:pPr eaLnBrk="0" hangingPunct="0"/>
            <a:r>
              <a:rPr lang="en-US" altLang="en-US" sz="1600" b="0" u="sng">
                <a:ea typeface="Times New Roman" panose="02020603050405020304" pitchFamily="18" charset="0"/>
                <a:cs typeface="Arial" panose="020B0604020202020204" pitchFamily="34" charset="0"/>
              </a:rPr>
              <a:t>Inventory of NSF Programs on Water</a:t>
            </a:r>
            <a:endParaRPr lang="en-US" altLang="en-US" sz="1400" b="0">
              <a:ea typeface="Times New Roman" panose="02020603050405020304" pitchFamily="18" charset="0"/>
              <a:cs typeface="Arial" panose="020B0604020202020204" pitchFamily="34" charset="0"/>
            </a:endParaRPr>
          </a:p>
          <a:p>
            <a:pPr eaLnBrk="0" hangingPunct="0">
              <a:buFontTx/>
              <a:buChar char="•"/>
            </a:pPr>
            <a:r>
              <a:rPr lang="en-US" altLang="en-US" sz="1600" b="0">
                <a:ea typeface="Times New Roman" panose="02020603050405020304" pitchFamily="18" charset="0"/>
                <a:cs typeface="Arial" panose="020B0604020202020204" pitchFamily="34" charset="0"/>
              </a:rPr>
              <a:t>NSF spends about $140 million per year on water research and new instrumentation.  Topic areas that NSF is funding include aquatic ecosystems, water cycle, water quality management, the nature of water, manpower and infrastructure, and water facility engineering.  </a:t>
            </a:r>
            <a:endParaRPr lang="en-US" altLang="en-US" sz="1400" b="0">
              <a:ea typeface="Times New Roman" panose="02020603050405020304" pitchFamily="18" charset="0"/>
              <a:cs typeface="Arial" panose="020B0604020202020204" pitchFamily="34" charset="0"/>
            </a:endParaRPr>
          </a:p>
          <a:p>
            <a:pPr eaLnBrk="0" hangingPunct="0">
              <a:buFont typeface="Symbol" panose="05050102010706020507" pitchFamily="18" charset="2"/>
              <a:buChar char=""/>
            </a:pPr>
            <a:r>
              <a:rPr lang="en-US" altLang="en-US" sz="1600" b="0">
                <a:ea typeface="Times New Roman" panose="02020603050405020304" pitchFamily="18" charset="0"/>
                <a:cs typeface="Arial" panose="020B0604020202020204" pitchFamily="34" charset="0"/>
              </a:rPr>
              <a:t>Nicholas Clesari, NSF, said that emerging issues in water resources research concern maintaining and improving water quality and in building new tools for large-scale water resource investigation, including a major infrastructure investment.  The challenge is linking information about the fundamental properties of water.  This requires large-data sets and appropriate systems to integrate the data.  Currently, there are gaps in the collection of data to support the research.  New strategies are needed for data collection in the field; new and improved instruments are needed for data acquisition, and effective data analysis is required. </a:t>
            </a:r>
            <a:endParaRPr lang="en-US" altLang="en-US" sz="1400" b="0">
              <a:ea typeface="Times New Roman" panose="02020603050405020304" pitchFamily="18" charset="0"/>
              <a:cs typeface="Arial" panose="020B0604020202020204" pitchFamily="34" charset="0"/>
            </a:endParaRPr>
          </a:p>
          <a:p>
            <a:pPr eaLnBrk="0" hangingPunct="0">
              <a:buFont typeface="Symbol" panose="05050102010706020507" pitchFamily="18" charset="2"/>
              <a:buChar char=""/>
            </a:pPr>
            <a:r>
              <a:rPr lang="en-US" altLang="en-US" sz="1600" b="0">
                <a:ea typeface="Times New Roman" panose="02020603050405020304" pitchFamily="18" charset="0"/>
                <a:cs typeface="Arial" panose="020B0604020202020204" pitchFamily="34" charset="0"/>
              </a:rPr>
              <a:t>NFS’s interest should include hydrological, geological, and biological issues of water and not just engineering</a:t>
            </a:r>
            <a:endParaRPr lang="en-US" altLang="en-US" sz="1400" b="0">
              <a:ea typeface="Times New Roman" panose="02020603050405020304" pitchFamily="18" charset="0"/>
              <a:cs typeface="Arial" panose="020B0604020202020204" pitchFamily="34" charset="0"/>
            </a:endParaRPr>
          </a:p>
          <a:p>
            <a:pPr eaLnBrk="0" hangingPunct="0">
              <a:buFont typeface="Symbol" panose="05050102010706020507" pitchFamily="18" charset="2"/>
              <a:buChar char=""/>
            </a:pPr>
            <a:r>
              <a:rPr lang="en-US" altLang="en-US" sz="1600" b="0" u="sng">
                <a:ea typeface="Times New Roman" panose="02020603050405020304" pitchFamily="18" charset="0"/>
                <a:cs typeface="Arial" panose="020B0604020202020204" pitchFamily="34" charset="0"/>
              </a:rPr>
              <a:t>Plan for Identifying Priorities and Developing a Synthesis White Paper on “Water as a Complex Environmental System”</a:t>
            </a:r>
            <a:r>
              <a:rPr lang="en-US" altLang="en-US" sz="1400" b="0">
                <a:ea typeface="Times New Roman" panose="02020603050405020304" pitchFamily="18" charset="0"/>
                <a:cs typeface="Arial" panose="020B0604020202020204" pitchFamily="34" charset="0"/>
              </a:rPr>
              <a:t>  </a:t>
            </a:r>
            <a:r>
              <a:rPr lang="en-US" altLang="en-US" sz="1600" b="0">
                <a:ea typeface="Times New Roman" panose="02020603050405020304" pitchFamily="18" charset="0"/>
                <a:cs typeface="Arial" panose="020B0604020202020204" pitchFamily="34" charset="0"/>
              </a:rPr>
              <a:t>Dr. Skole introduced “Water as a Complex Environmental System” as a possible initiative for the AC-ERE, since it is not included in NSF’s current water research.</a:t>
            </a:r>
            <a:r>
              <a:rPr lang="en-US" altLang="en-US" sz="1600">
                <a:solidFill>
                  <a:srgbClr val="CCECFF"/>
                </a:solidFill>
                <a:ea typeface="Times New Roman" panose="02020603050405020304" pitchFamily="18" charset="0"/>
                <a:cs typeface="Arial" panose="020B0604020202020204"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9F4B3E0-9FC7-4872-8045-B5CCC7C36375}"/>
              </a:ext>
            </a:extLst>
          </p:cNvPr>
          <p:cNvSpPr>
            <a:spLocks noGrp="1" noChangeArrowheads="1"/>
          </p:cNvSpPr>
          <p:nvPr>
            <p:ph type="title"/>
          </p:nvPr>
        </p:nvSpPr>
        <p:spPr/>
        <p:txBody>
          <a:bodyPr/>
          <a:lstStyle/>
          <a:p>
            <a:pPr>
              <a:lnSpc>
                <a:spcPct val="95000"/>
              </a:lnSpc>
            </a:pPr>
            <a:r>
              <a:rPr lang="en-US" altLang="en-US" sz="3000"/>
              <a:t>National Science Foundation – Freshwater Initiative. </a:t>
            </a:r>
            <a:br>
              <a:rPr lang="en-US" altLang="en-US" sz="3000"/>
            </a:br>
            <a:endParaRPr lang="en-US" altLang="en-US" sz="3000"/>
          </a:p>
        </p:txBody>
      </p:sp>
      <p:sp>
        <p:nvSpPr>
          <p:cNvPr id="38915" name="Rectangle 3">
            <a:extLst>
              <a:ext uri="{FF2B5EF4-FFF2-40B4-BE49-F238E27FC236}">
                <a16:creationId xmlns:a16="http://schemas.microsoft.com/office/drawing/2014/main" id="{1C9C9FCB-933E-4E86-8F3B-978316BFA0A6}"/>
              </a:ext>
            </a:extLst>
          </p:cNvPr>
          <p:cNvSpPr>
            <a:spLocks noGrp="1" noChangeArrowheads="1"/>
          </p:cNvSpPr>
          <p:nvPr>
            <p:ph type="body" idx="1"/>
          </p:nvPr>
        </p:nvSpPr>
        <p:spPr/>
        <p:txBody>
          <a:bodyPr/>
          <a:lstStyle/>
          <a:p>
            <a:pPr lvl="1">
              <a:lnSpc>
                <a:spcPct val="95000"/>
              </a:lnSpc>
              <a:buFont typeface="Wingdings" panose="05000000000000000000" pitchFamily="2" charset="2"/>
              <a:buNone/>
            </a:pPr>
            <a:r>
              <a:rPr lang="en-US" altLang="en-US" sz="2300"/>
              <a:t>Significant increases in research $ to be made available.  </a:t>
            </a:r>
          </a:p>
          <a:p>
            <a:pPr lvl="1">
              <a:lnSpc>
                <a:spcPct val="95000"/>
              </a:lnSpc>
              <a:buFont typeface="Wingdings" panose="05000000000000000000" pitchFamily="2" charset="2"/>
              <a:buNone/>
            </a:pPr>
            <a:r>
              <a:rPr lang="en-US" altLang="en-US" sz="2300"/>
              <a:t>Emerging issues:  waters as biogeochemical hotspots, scaling, hydrogeomorphic landscape,  global change, emerging technology.</a:t>
            </a:r>
          </a:p>
          <a:p>
            <a:pPr lvl="1">
              <a:lnSpc>
                <a:spcPct val="95000"/>
              </a:lnSpc>
              <a:buFont typeface="Wingdings" panose="05000000000000000000" pitchFamily="2" charset="2"/>
              <a:buNone/>
            </a:pPr>
            <a:r>
              <a:rPr lang="en-US" altLang="en-US" sz="2300" b="1"/>
              <a:t>Success in attracting federal resources to address these challenges necessitates explicit integration of faculty expertise.</a:t>
            </a:r>
          </a:p>
          <a:p>
            <a:pPr lvl="1">
              <a:lnSpc>
                <a:spcPct val="95000"/>
              </a:lnSpc>
              <a:buFont typeface="Wingdings" panose="05000000000000000000" pitchFamily="2" charset="2"/>
              <a:buNone/>
            </a:pPr>
            <a:endParaRPr lang="en-US" altLang="en-US" sz="23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798E0BA-3987-4B5A-A2BD-72A2627C1EB6}"/>
              </a:ext>
            </a:extLst>
          </p:cNvPr>
          <p:cNvSpPr>
            <a:spLocks noGrp="1" noChangeArrowheads="1"/>
          </p:cNvSpPr>
          <p:nvPr>
            <p:ph type="title"/>
          </p:nvPr>
        </p:nvSpPr>
        <p:spPr>
          <a:xfrm>
            <a:off x="442913" y="6069013"/>
            <a:ext cx="8229600" cy="635000"/>
          </a:xfrm>
        </p:spPr>
        <p:txBody>
          <a:bodyPr/>
          <a:lstStyle/>
          <a:p>
            <a:r>
              <a:rPr lang="en-US" altLang="en-US" sz="3000"/>
              <a:t>http://www.nwl.ac.uk/ih/help/index.html</a:t>
            </a:r>
          </a:p>
        </p:txBody>
      </p:sp>
      <p:sp>
        <p:nvSpPr>
          <p:cNvPr id="44038" name="Rectangle 6">
            <a:extLst>
              <a:ext uri="{FF2B5EF4-FFF2-40B4-BE49-F238E27FC236}">
                <a16:creationId xmlns:a16="http://schemas.microsoft.com/office/drawing/2014/main" id="{47D18DB0-8EB5-4FA2-85E8-58AF6BC468D1}"/>
              </a:ext>
            </a:extLst>
          </p:cNvPr>
          <p:cNvSpPr>
            <a:spLocks noChangeArrowheads="1"/>
          </p:cNvSpPr>
          <p:nvPr/>
        </p:nvSpPr>
        <p:spPr bwMode="auto">
          <a:xfrm>
            <a:off x="555625" y="4081463"/>
            <a:ext cx="8159750" cy="1920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solidFill>
                  <a:schemeClr val="tx1"/>
                </a:solidFill>
              </a:rPr>
              <a:t>UNESCO HELP. Address the policy and management issues that are most critical to water users in several drainage basins around the world through </a:t>
            </a:r>
            <a:r>
              <a:rPr lang="en-US" altLang="en-US" sz="2000">
                <a:solidFill>
                  <a:schemeClr val="tx1"/>
                </a:solidFill>
              </a:rPr>
              <a:t>field-oriented watershed research to exploit advances in hydrologic and ecologic science within the societal context</a:t>
            </a:r>
            <a:r>
              <a:rPr lang="en-US" altLang="en-US" sz="2000" b="0">
                <a:solidFill>
                  <a:schemeClr val="tx1"/>
                </a:solidFill>
              </a:rPr>
              <a:t>.  </a:t>
            </a:r>
            <a:r>
              <a:rPr lang="en-US" altLang="en-US" sz="2000">
                <a:solidFill>
                  <a:schemeClr val="tx1"/>
                </a:solidFill>
              </a:rPr>
              <a:t>USU needs an experimental watershed to be competitive.</a:t>
            </a:r>
          </a:p>
        </p:txBody>
      </p:sp>
      <p:pic>
        <p:nvPicPr>
          <p:cNvPr id="44039" name="Picture 7">
            <a:extLst>
              <a:ext uri="{FF2B5EF4-FFF2-40B4-BE49-F238E27FC236}">
                <a16:creationId xmlns:a16="http://schemas.microsoft.com/office/drawing/2014/main" id="{4D962F91-2FD0-4B3F-AFDF-C06E17458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925"/>
            <a:ext cx="9144000" cy="38020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a:extLst>
              <a:ext uri="{FF2B5EF4-FFF2-40B4-BE49-F238E27FC236}">
                <a16:creationId xmlns:a16="http://schemas.microsoft.com/office/drawing/2014/main" id="{AD4B51C2-EFA9-4069-B9D1-1A8FCFCE3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498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Rectangle 5">
            <a:extLst>
              <a:ext uri="{FF2B5EF4-FFF2-40B4-BE49-F238E27FC236}">
                <a16:creationId xmlns:a16="http://schemas.microsoft.com/office/drawing/2014/main" id="{6F252A8B-A92F-4EE0-B2A7-340FE02A8D9D}"/>
              </a:ext>
            </a:extLst>
          </p:cNvPr>
          <p:cNvSpPr>
            <a:spLocks noChangeArrowheads="1"/>
          </p:cNvSpPr>
          <p:nvPr/>
        </p:nvSpPr>
        <p:spPr bwMode="auto">
          <a:xfrm>
            <a:off x="6316663" y="4818063"/>
            <a:ext cx="2503487" cy="3667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chemeClr val="tx1"/>
                </a:solidFill>
              </a:rPr>
              <a:t>http://www.inra.org/</a:t>
            </a:r>
          </a:p>
        </p:txBody>
      </p:sp>
      <p:sp>
        <p:nvSpPr>
          <p:cNvPr id="45064" name="Rectangle 8">
            <a:extLst>
              <a:ext uri="{FF2B5EF4-FFF2-40B4-BE49-F238E27FC236}">
                <a16:creationId xmlns:a16="http://schemas.microsoft.com/office/drawing/2014/main" id="{DAFBCB8F-003C-467F-AD84-CCD0B47ACA9B}"/>
              </a:ext>
            </a:extLst>
          </p:cNvPr>
          <p:cNvSpPr>
            <a:spLocks noChangeArrowheads="1"/>
          </p:cNvSpPr>
          <p:nvPr/>
        </p:nvSpPr>
        <p:spPr bwMode="auto">
          <a:xfrm>
            <a:off x="0" y="5292725"/>
            <a:ext cx="9144000" cy="14652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0">
                <a:solidFill>
                  <a:schemeClr val="tx1"/>
                </a:solidFill>
              </a:rPr>
              <a:t>INRA.  a consortium of eight regional universities, funded by the US Department of Energy in collaboration with the Idaho National Engineering and Environmental Laboratory.  </a:t>
            </a:r>
          </a:p>
          <a:p>
            <a:pPr algn="ctr"/>
            <a:endParaRPr lang="en-US" altLang="en-US" sz="1800" b="0">
              <a:solidFill>
                <a:schemeClr val="tx1"/>
              </a:solidFill>
            </a:endParaRPr>
          </a:p>
          <a:p>
            <a:pPr algn="ctr"/>
            <a:r>
              <a:rPr lang="en-US" altLang="en-US" sz="1800" b="0">
                <a:solidFill>
                  <a:schemeClr val="tx1"/>
                </a:solidFill>
              </a:rPr>
              <a:t>New INRA focus on water resources and drought.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5" name="Rectangle 5">
            <a:extLst>
              <a:ext uri="{FF2B5EF4-FFF2-40B4-BE49-F238E27FC236}">
                <a16:creationId xmlns:a16="http://schemas.microsoft.com/office/drawing/2014/main" id="{7F3D3A02-DC5F-4064-83DE-D00FBC23C24F}"/>
              </a:ext>
            </a:extLst>
          </p:cNvPr>
          <p:cNvSpPr>
            <a:spLocks noChangeArrowheads="1"/>
          </p:cNvSpPr>
          <p:nvPr/>
        </p:nvSpPr>
        <p:spPr bwMode="auto">
          <a:xfrm>
            <a:off x="173038" y="641350"/>
            <a:ext cx="8628062" cy="54387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r>
              <a:rPr lang="en-US" altLang="en-US" sz="1800">
                <a:cs typeface="Times New Roman" panose="02020603050405020304" pitchFamily="18" charset="0"/>
              </a:rPr>
              <a:t>Multi-Institutional Interdisciplinary Research and Education Program to </a:t>
            </a:r>
            <a:endParaRPr lang="en-US" altLang="en-US"/>
          </a:p>
          <a:p>
            <a:pPr eaLnBrk="0" hangingPunct="0"/>
            <a:r>
              <a:rPr lang="en-US" altLang="en-US" sz="1800">
                <a:cs typeface="Times New Roman" panose="02020603050405020304" pitchFamily="18" charset="0"/>
              </a:rPr>
              <a:t>Understand and Manage Water Shortages</a:t>
            </a:r>
            <a:r>
              <a:rPr lang="en-US" altLang="en-US" sz="1400">
                <a:cs typeface="Times New Roman" panose="02020603050405020304" pitchFamily="18" charset="0"/>
              </a:rPr>
              <a:t>—INRA White Paper July 2003</a:t>
            </a:r>
            <a:endParaRPr lang="en-US" altLang="en-US"/>
          </a:p>
          <a:p>
            <a:pPr eaLnBrk="0" hangingPunct="0"/>
            <a:endParaRPr lang="en-US" altLang="en-US" sz="1600">
              <a:cs typeface="Times New Roman" panose="02020603050405020304" pitchFamily="18" charset="0"/>
            </a:endParaRPr>
          </a:p>
          <a:p>
            <a:pPr eaLnBrk="0" hangingPunct="0"/>
            <a:r>
              <a:rPr lang="en-US" altLang="en-US" sz="1600">
                <a:cs typeface="Times New Roman" panose="02020603050405020304" pitchFamily="18" charset="0"/>
              </a:rPr>
              <a:t>Summary</a:t>
            </a:r>
          </a:p>
          <a:p>
            <a:pPr eaLnBrk="0" hangingPunct="0"/>
            <a:r>
              <a:rPr lang="en-US" altLang="en-US" sz="1600">
                <a:cs typeface="Times New Roman" panose="02020603050405020304" pitchFamily="18" charset="0"/>
              </a:rPr>
              <a:t>Water shortages destabilize economies and ecosystems. Water shortages are caused by complex interactions between climate variability, ecosystem processes, and increased demand from human activities. In the semi-arid region of the northwestern U.S., water availability during drought periods has already reached crisis levels. Many of the problems are critical to this region because hydropower, agriculture, navigation, fish and wildlife survival, water supply, tourism, environmental protection, and water-based recreation are vital to state economies and our way of life.  Droughts that trigger drastic measures such as water rationing affect all of these uses, with significant impacts on State and regional economies. </a:t>
            </a:r>
          </a:p>
          <a:p>
            <a:pPr eaLnBrk="0" hangingPunct="0"/>
            <a:r>
              <a:rPr lang="en-US" altLang="en-US" sz="1600">
                <a:cs typeface="Times New Roman" panose="02020603050405020304" pitchFamily="18" charset="0"/>
              </a:rPr>
              <a:t>We propose an Inland Northwest </a:t>
            </a:r>
          </a:p>
          <a:p>
            <a:pPr eaLnBrk="0" hangingPunct="0"/>
            <a:r>
              <a:rPr lang="en-US" altLang="en-US" sz="1600">
                <a:cs typeface="Times New Roman" panose="02020603050405020304" pitchFamily="18" charset="0"/>
              </a:rPr>
              <a:t>Research Alliance (INRA) water </a:t>
            </a:r>
          </a:p>
          <a:p>
            <a:pPr eaLnBrk="0" hangingPunct="0"/>
            <a:r>
              <a:rPr lang="en-US" altLang="en-US" sz="1600">
                <a:cs typeface="Times New Roman" panose="02020603050405020304" pitchFamily="18" charset="0"/>
              </a:rPr>
              <a:t>resources research initiative to </a:t>
            </a:r>
          </a:p>
          <a:p>
            <a:pPr eaLnBrk="0" hangingPunct="0"/>
            <a:r>
              <a:rPr lang="en-US" altLang="en-US" sz="1600">
                <a:cs typeface="Times New Roman" panose="02020603050405020304" pitchFamily="18" charset="0"/>
              </a:rPr>
              <a:t>improve our ability to respond to </a:t>
            </a:r>
          </a:p>
          <a:p>
            <a:pPr eaLnBrk="0" hangingPunct="0"/>
            <a:r>
              <a:rPr lang="en-US" altLang="en-US" sz="1600">
                <a:cs typeface="Times New Roman" panose="02020603050405020304" pitchFamily="18" charset="0"/>
              </a:rPr>
              <a:t>climate variability and improve our </a:t>
            </a:r>
          </a:p>
          <a:p>
            <a:pPr eaLnBrk="0" hangingPunct="0"/>
            <a:r>
              <a:rPr lang="en-US" altLang="en-US" sz="1600">
                <a:cs typeface="Times New Roman" panose="02020603050405020304" pitchFamily="18" charset="0"/>
              </a:rPr>
              <a:t>ability to manage water resources </a:t>
            </a:r>
          </a:p>
          <a:p>
            <a:pPr eaLnBrk="0" hangingPunct="0"/>
            <a:r>
              <a:rPr lang="en-US" altLang="en-US" sz="1600">
                <a:cs typeface="Times New Roman" panose="02020603050405020304" pitchFamily="18" charset="0"/>
              </a:rPr>
              <a:t>during the recurring drought cycles </a:t>
            </a:r>
          </a:p>
          <a:p>
            <a:pPr eaLnBrk="0" hangingPunct="0"/>
            <a:r>
              <a:rPr lang="en-US" altLang="en-US" sz="1600">
                <a:cs typeface="Times New Roman" panose="02020603050405020304" pitchFamily="18" charset="0"/>
              </a:rPr>
              <a:t>that magnify water shortages within </a:t>
            </a:r>
          </a:p>
          <a:p>
            <a:pPr eaLnBrk="0" hangingPunct="0"/>
            <a:r>
              <a:rPr lang="en-US" altLang="en-US" sz="1600">
                <a:cs typeface="Times New Roman" panose="02020603050405020304" pitchFamily="18" charset="0"/>
              </a:rPr>
              <a:t>our region.</a:t>
            </a:r>
          </a:p>
        </p:txBody>
      </p:sp>
      <p:graphicFrame>
        <p:nvGraphicFramePr>
          <p:cNvPr id="46086" name="Object 6">
            <a:extLst>
              <a:ext uri="{FF2B5EF4-FFF2-40B4-BE49-F238E27FC236}">
                <a16:creationId xmlns:a16="http://schemas.microsoft.com/office/drawing/2014/main" id="{E290C220-FE69-4276-AD90-B4D749445804}"/>
              </a:ext>
            </a:extLst>
          </p:cNvPr>
          <p:cNvGraphicFramePr>
            <a:graphicFrameLocks noChangeAspect="1"/>
          </p:cNvGraphicFramePr>
          <p:nvPr/>
        </p:nvGraphicFramePr>
        <p:xfrm>
          <a:off x="3776663" y="3641725"/>
          <a:ext cx="5367337" cy="3216275"/>
        </p:xfrm>
        <a:graphic>
          <a:graphicData uri="http://schemas.openxmlformats.org/presentationml/2006/ole">
            <mc:AlternateContent xmlns:mc="http://schemas.openxmlformats.org/markup-compatibility/2006">
              <mc:Choice xmlns:v="urn:schemas-microsoft-com:vml" Requires="v">
                <p:oleObj spid="_x0000_s46087" name="Slide" r:id="rId3" imgW="2316306" imgH="1737209" progId="PowerPoint.Slide.8">
                  <p:embed/>
                </p:oleObj>
              </mc:Choice>
              <mc:Fallback>
                <p:oleObj name="Slide" r:id="rId3" imgW="2316306" imgH="1737209" progId="PowerPoint.Slid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l="10669" t="24825" r="18967" b="18486"/>
                      <a:stretch>
                        <a:fillRect/>
                      </a:stretch>
                    </p:blipFill>
                    <p:spPr bwMode="auto">
                      <a:xfrm>
                        <a:off x="3776663" y="3641725"/>
                        <a:ext cx="5367337"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8C7CEB6-8445-426A-8A1C-F448D4C6A7FA}"/>
              </a:ext>
            </a:extLst>
          </p:cNvPr>
          <p:cNvSpPr>
            <a:spLocks noGrp="1" noChangeArrowheads="1"/>
          </p:cNvSpPr>
          <p:nvPr>
            <p:ph type="title"/>
          </p:nvPr>
        </p:nvSpPr>
        <p:spPr>
          <a:xfrm>
            <a:off x="442913" y="6137275"/>
            <a:ext cx="8229600" cy="720725"/>
          </a:xfrm>
        </p:spPr>
        <p:txBody>
          <a:bodyPr/>
          <a:lstStyle/>
          <a:p>
            <a:r>
              <a:rPr lang="en-US" altLang="en-US" sz="3400"/>
              <a:t>http://cleaner.ce.berkeley.edu/intro.php</a:t>
            </a:r>
          </a:p>
        </p:txBody>
      </p:sp>
      <p:pic>
        <p:nvPicPr>
          <p:cNvPr id="40964" name="Picture 4">
            <a:extLst>
              <a:ext uri="{FF2B5EF4-FFF2-40B4-BE49-F238E27FC236}">
                <a16:creationId xmlns:a16="http://schemas.microsoft.com/office/drawing/2014/main" id="{99A12DF1-85D0-4A7D-9C04-1C5B1D68B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0"/>
            <a:ext cx="7305675" cy="61896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30F2F42-3E63-4876-A876-FAC928B5B396}"/>
              </a:ext>
            </a:extLst>
          </p:cNvPr>
          <p:cNvSpPr>
            <a:spLocks noGrp="1" noChangeArrowheads="1"/>
          </p:cNvSpPr>
          <p:nvPr>
            <p:ph type="title"/>
          </p:nvPr>
        </p:nvSpPr>
        <p:spPr>
          <a:xfrm>
            <a:off x="457200" y="6216650"/>
            <a:ext cx="8229600" cy="641350"/>
          </a:xfrm>
        </p:spPr>
        <p:txBody>
          <a:bodyPr/>
          <a:lstStyle/>
          <a:p>
            <a:pPr algn="ctr"/>
            <a:r>
              <a:rPr lang="en-US" altLang="en-US" sz="3000"/>
              <a:t>http://www.doi.gov/water2025/</a:t>
            </a:r>
          </a:p>
        </p:txBody>
      </p:sp>
      <p:pic>
        <p:nvPicPr>
          <p:cNvPr id="55300" name="Picture 4">
            <a:extLst>
              <a:ext uri="{FF2B5EF4-FFF2-40B4-BE49-F238E27FC236}">
                <a16:creationId xmlns:a16="http://schemas.microsoft.com/office/drawing/2014/main" id="{333D8A0F-9810-408A-9DD3-8EC30EA8C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0"/>
            <a:ext cx="8121650" cy="6146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a:extLst>
              <a:ext uri="{FF2B5EF4-FFF2-40B4-BE49-F238E27FC236}">
                <a16:creationId xmlns:a16="http://schemas.microsoft.com/office/drawing/2014/main" id="{F7CB1C19-BE7D-4FF7-8328-24E9AE0BA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0"/>
            <a:ext cx="7805737" cy="64166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0" name="Rectangle 2">
            <a:extLst>
              <a:ext uri="{FF2B5EF4-FFF2-40B4-BE49-F238E27FC236}">
                <a16:creationId xmlns:a16="http://schemas.microsoft.com/office/drawing/2014/main" id="{78A1EE3A-A1AC-460B-9392-1C76B5E6506F}"/>
              </a:ext>
            </a:extLst>
          </p:cNvPr>
          <p:cNvSpPr>
            <a:spLocks noGrp="1" noChangeArrowheads="1"/>
          </p:cNvSpPr>
          <p:nvPr>
            <p:ph type="title"/>
          </p:nvPr>
        </p:nvSpPr>
        <p:spPr>
          <a:xfrm>
            <a:off x="455613" y="5989638"/>
            <a:ext cx="8229600" cy="1143000"/>
          </a:xfrm>
        </p:spPr>
        <p:txBody>
          <a:bodyPr/>
          <a:lstStyle/>
          <a:p>
            <a:pPr algn="ctr"/>
            <a:r>
              <a:rPr lang="en-US" altLang="en-US" sz="2600"/>
              <a:t>http://www.reeusda.gov/nri/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AF06417A-36DC-45A6-A0D6-4573E9E06394}"/>
              </a:ext>
            </a:extLst>
          </p:cNvPr>
          <p:cNvSpPr>
            <a:spLocks noGrp="1" noChangeArrowheads="1"/>
          </p:cNvSpPr>
          <p:nvPr>
            <p:ph type="body" idx="1"/>
          </p:nvPr>
        </p:nvSpPr>
        <p:spPr>
          <a:xfrm>
            <a:off x="587375" y="361950"/>
            <a:ext cx="8350250" cy="6323013"/>
          </a:xfrm>
        </p:spPr>
        <p:txBody>
          <a:bodyPr/>
          <a:lstStyle/>
          <a:p>
            <a:pPr>
              <a:lnSpc>
                <a:spcPct val="95000"/>
              </a:lnSpc>
            </a:pPr>
            <a:r>
              <a:rPr lang="en-US" altLang="en-US"/>
              <a:t>CRSP USAID.  Supports collaborative research in developing countries so that they can solve problems of agricultural production and utilization over the long term. </a:t>
            </a:r>
            <a:endParaRPr lang="en-US" altLang="en-US" b="1"/>
          </a:p>
          <a:p>
            <a:pPr>
              <a:lnSpc>
                <a:spcPct val="95000"/>
              </a:lnSpc>
            </a:pPr>
            <a:r>
              <a:rPr lang="en-US" altLang="en-US"/>
              <a:t>NASA</a:t>
            </a:r>
          </a:p>
          <a:p>
            <a:pPr>
              <a:lnSpc>
                <a:spcPct val="95000"/>
              </a:lnSpc>
            </a:pPr>
            <a:r>
              <a:rPr lang="en-US" altLang="en-US"/>
              <a:t>NOAA</a:t>
            </a:r>
          </a:p>
          <a:p>
            <a:pPr>
              <a:lnSpc>
                <a:spcPct val="95000"/>
              </a:lnSpc>
            </a:pPr>
            <a:r>
              <a:rPr lang="en-US" altLang="en-US"/>
              <a:t>EPA</a:t>
            </a:r>
          </a:p>
          <a:p>
            <a:pPr>
              <a:lnSpc>
                <a:spcPct val="95000"/>
              </a:lnSpc>
            </a:pPr>
            <a:r>
              <a:rPr lang="en-US" altLang="en-US"/>
              <a:t>USGS</a:t>
            </a:r>
          </a:p>
          <a:p>
            <a:pPr>
              <a:lnSpc>
                <a:spcPct val="95000"/>
              </a:lnSpc>
            </a:pPr>
            <a:r>
              <a:rPr lang="en-US" altLang="en-US"/>
              <a:t>USDA NRI</a:t>
            </a:r>
          </a:p>
          <a:p>
            <a:pPr>
              <a:lnSpc>
                <a:spcPct val="95000"/>
              </a:lnSpc>
            </a:pPr>
            <a:r>
              <a:rPr lang="en-US" altLang="en-US"/>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Oval 4">
            <a:extLst>
              <a:ext uri="{FF2B5EF4-FFF2-40B4-BE49-F238E27FC236}">
                <a16:creationId xmlns:a16="http://schemas.microsoft.com/office/drawing/2014/main" id="{0DFD1517-E89D-4E41-A56A-ED0D545C29BE}"/>
              </a:ext>
            </a:extLst>
          </p:cNvPr>
          <p:cNvSpPr>
            <a:spLocks noChangeArrowheads="1"/>
          </p:cNvSpPr>
          <p:nvPr/>
        </p:nvSpPr>
        <p:spPr bwMode="auto">
          <a:xfrm>
            <a:off x="3886200" y="2590800"/>
            <a:ext cx="3733800" cy="2209800"/>
          </a:xfrm>
          <a:prstGeom prst="ellipse">
            <a:avLst/>
          </a:prstGeom>
          <a:solidFill>
            <a:srgbClr val="DDDDDD">
              <a:alpha val="45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Oval 5">
            <a:extLst>
              <a:ext uri="{FF2B5EF4-FFF2-40B4-BE49-F238E27FC236}">
                <a16:creationId xmlns:a16="http://schemas.microsoft.com/office/drawing/2014/main" id="{F63CF529-BD81-456E-B451-431207217544}"/>
              </a:ext>
            </a:extLst>
          </p:cNvPr>
          <p:cNvSpPr>
            <a:spLocks noChangeArrowheads="1"/>
          </p:cNvSpPr>
          <p:nvPr/>
        </p:nvSpPr>
        <p:spPr bwMode="auto">
          <a:xfrm>
            <a:off x="1524000" y="2590800"/>
            <a:ext cx="4114800" cy="2209800"/>
          </a:xfrm>
          <a:prstGeom prst="ellipse">
            <a:avLst/>
          </a:prstGeom>
          <a:solidFill>
            <a:srgbClr val="DDDDDD">
              <a:alpha val="32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Oval 6">
            <a:extLst>
              <a:ext uri="{FF2B5EF4-FFF2-40B4-BE49-F238E27FC236}">
                <a16:creationId xmlns:a16="http://schemas.microsoft.com/office/drawing/2014/main" id="{245F7EF8-8E0F-454B-9CE4-3CAEBEDD8B78}"/>
              </a:ext>
            </a:extLst>
          </p:cNvPr>
          <p:cNvSpPr>
            <a:spLocks noChangeArrowheads="1"/>
          </p:cNvSpPr>
          <p:nvPr/>
        </p:nvSpPr>
        <p:spPr bwMode="auto">
          <a:xfrm>
            <a:off x="1524000" y="1752600"/>
            <a:ext cx="6019800" cy="1752600"/>
          </a:xfrm>
          <a:prstGeom prst="ellipse">
            <a:avLst/>
          </a:prstGeom>
          <a:solidFill>
            <a:srgbClr val="C0C0C0">
              <a:alpha val="33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Text Box 7">
            <a:extLst>
              <a:ext uri="{FF2B5EF4-FFF2-40B4-BE49-F238E27FC236}">
                <a16:creationId xmlns:a16="http://schemas.microsoft.com/office/drawing/2014/main" id="{58D99008-4270-4DAD-A3C8-D1EFB14EC9E0}"/>
              </a:ext>
            </a:extLst>
          </p:cNvPr>
          <p:cNvSpPr txBox="1">
            <a:spLocks noChangeArrowheads="1"/>
          </p:cNvSpPr>
          <p:nvPr/>
        </p:nvSpPr>
        <p:spPr bwMode="auto">
          <a:xfrm>
            <a:off x="3505200" y="1828800"/>
            <a:ext cx="2397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chemeClr val="bg2"/>
                </a:solidFill>
                <a:effectLst>
                  <a:outerShdw blurRad="38100" dist="38100" dir="2700000" algn="tl">
                    <a:srgbClr val="C0C0C0"/>
                  </a:outerShdw>
                </a:effectLst>
              </a:rPr>
              <a:t>Physical</a:t>
            </a:r>
          </a:p>
        </p:txBody>
      </p:sp>
      <p:sp>
        <p:nvSpPr>
          <p:cNvPr id="8200" name="Text Box 8">
            <a:extLst>
              <a:ext uri="{FF2B5EF4-FFF2-40B4-BE49-F238E27FC236}">
                <a16:creationId xmlns:a16="http://schemas.microsoft.com/office/drawing/2014/main" id="{6517492D-4194-46A8-A96F-27A97E6BC3F5}"/>
              </a:ext>
            </a:extLst>
          </p:cNvPr>
          <p:cNvSpPr txBox="1">
            <a:spLocks noChangeArrowheads="1"/>
          </p:cNvSpPr>
          <p:nvPr/>
        </p:nvSpPr>
        <p:spPr bwMode="auto">
          <a:xfrm>
            <a:off x="5708650" y="3473450"/>
            <a:ext cx="1530350" cy="6413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chemeClr val="bg2"/>
                </a:solidFill>
                <a:effectLst>
                  <a:outerShdw blurRad="38100" dist="38100" dir="2700000" algn="tl">
                    <a:srgbClr val="C0C0C0"/>
                  </a:outerShdw>
                </a:effectLst>
              </a:rPr>
              <a:t>Social</a:t>
            </a:r>
          </a:p>
        </p:txBody>
      </p:sp>
      <p:sp>
        <p:nvSpPr>
          <p:cNvPr id="8201" name="Text Box 9">
            <a:extLst>
              <a:ext uri="{FF2B5EF4-FFF2-40B4-BE49-F238E27FC236}">
                <a16:creationId xmlns:a16="http://schemas.microsoft.com/office/drawing/2014/main" id="{8C13FEF0-43CA-43A1-AE0B-5FD91A08B37C}"/>
              </a:ext>
            </a:extLst>
          </p:cNvPr>
          <p:cNvSpPr txBox="1">
            <a:spLocks noChangeArrowheads="1"/>
          </p:cNvSpPr>
          <p:nvPr/>
        </p:nvSpPr>
        <p:spPr bwMode="auto">
          <a:xfrm>
            <a:off x="685800" y="304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0">
              <a:solidFill>
                <a:schemeClr val="tx1"/>
              </a:solidFill>
            </a:endParaRPr>
          </a:p>
        </p:txBody>
      </p:sp>
      <p:sp>
        <p:nvSpPr>
          <p:cNvPr id="8202" name="Text Box 10">
            <a:extLst>
              <a:ext uri="{FF2B5EF4-FFF2-40B4-BE49-F238E27FC236}">
                <a16:creationId xmlns:a16="http://schemas.microsoft.com/office/drawing/2014/main" id="{F001D11A-CB3C-4CC1-B0C6-BF90C48D554F}"/>
              </a:ext>
            </a:extLst>
          </p:cNvPr>
          <p:cNvSpPr txBox="1">
            <a:spLocks noChangeArrowheads="1"/>
          </p:cNvSpPr>
          <p:nvPr/>
        </p:nvSpPr>
        <p:spPr bwMode="auto">
          <a:xfrm>
            <a:off x="1219200" y="228600"/>
            <a:ext cx="6705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0">
                <a:solidFill>
                  <a:schemeClr val="tx1"/>
                </a:solidFill>
              </a:rPr>
              <a:t>Utah State University Departments and Programs that contribute to the Interdisciplinary Water Sciences</a:t>
            </a:r>
          </a:p>
        </p:txBody>
      </p:sp>
      <p:sp>
        <p:nvSpPr>
          <p:cNvPr id="8203" name="Text Box 11">
            <a:extLst>
              <a:ext uri="{FF2B5EF4-FFF2-40B4-BE49-F238E27FC236}">
                <a16:creationId xmlns:a16="http://schemas.microsoft.com/office/drawing/2014/main" id="{AC32B652-15A8-4FF3-857C-B017FF576BF2}"/>
              </a:ext>
            </a:extLst>
          </p:cNvPr>
          <p:cNvSpPr txBox="1">
            <a:spLocks noChangeArrowheads="1"/>
          </p:cNvSpPr>
          <p:nvPr/>
        </p:nvSpPr>
        <p:spPr bwMode="auto">
          <a:xfrm>
            <a:off x="7543800" y="1371600"/>
            <a:ext cx="1295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0">
                <a:solidFill>
                  <a:schemeClr val="tx1"/>
                </a:solidFill>
              </a:rPr>
              <a:t>Utah Water Research Laboratory (UWRL)</a:t>
            </a:r>
          </a:p>
        </p:txBody>
      </p:sp>
      <p:sp>
        <p:nvSpPr>
          <p:cNvPr id="8204" name="Text Box 12">
            <a:extLst>
              <a:ext uri="{FF2B5EF4-FFF2-40B4-BE49-F238E27FC236}">
                <a16:creationId xmlns:a16="http://schemas.microsoft.com/office/drawing/2014/main" id="{076299F6-0599-43F9-92B1-1B6F195DF375}"/>
              </a:ext>
            </a:extLst>
          </p:cNvPr>
          <p:cNvSpPr txBox="1">
            <a:spLocks noChangeArrowheads="1"/>
          </p:cNvSpPr>
          <p:nvPr/>
        </p:nvSpPr>
        <p:spPr bwMode="auto">
          <a:xfrm>
            <a:off x="3733800" y="106680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0">
                <a:solidFill>
                  <a:schemeClr val="tx1"/>
                </a:solidFill>
              </a:rPr>
              <a:t>Civil and Environmental Engineering (CEE)</a:t>
            </a:r>
          </a:p>
        </p:txBody>
      </p:sp>
      <p:sp>
        <p:nvSpPr>
          <p:cNvPr id="8205" name="Text Box 13">
            <a:extLst>
              <a:ext uri="{FF2B5EF4-FFF2-40B4-BE49-F238E27FC236}">
                <a16:creationId xmlns:a16="http://schemas.microsoft.com/office/drawing/2014/main" id="{C95190EE-0B8C-4149-B5C8-0E3D58B71DB1}"/>
              </a:ext>
            </a:extLst>
          </p:cNvPr>
          <p:cNvSpPr txBox="1">
            <a:spLocks noChangeArrowheads="1"/>
          </p:cNvSpPr>
          <p:nvPr/>
        </p:nvSpPr>
        <p:spPr bwMode="auto">
          <a:xfrm>
            <a:off x="228600" y="10668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0">
                <a:solidFill>
                  <a:schemeClr val="tx1"/>
                </a:solidFill>
              </a:rPr>
              <a:t>Plants, Soils, and Biometeorology (PSB)</a:t>
            </a:r>
          </a:p>
        </p:txBody>
      </p:sp>
      <p:sp>
        <p:nvSpPr>
          <p:cNvPr id="8206" name="Text Box 14">
            <a:extLst>
              <a:ext uri="{FF2B5EF4-FFF2-40B4-BE49-F238E27FC236}">
                <a16:creationId xmlns:a16="http://schemas.microsoft.com/office/drawing/2014/main" id="{F7DF3FBA-9B68-4576-B6A4-C1DC44012B90}"/>
              </a:ext>
            </a:extLst>
          </p:cNvPr>
          <p:cNvSpPr txBox="1">
            <a:spLocks noChangeArrowheads="1"/>
          </p:cNvSpPr>
          <p:nvPr/>
        </p:nvSpPr>
        <p:spPr bwMode="auto">
          <a:xfrm>
            <a:off x="228600" y="1828800"/>
            <a:ext cx="1447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0">
                <a:solidFill>
                  <a:schemeClr val="tx1"/>
                </a:solidFill>
              </a:rPr>
              <a:t>Aquatic, Watershed, and Earth Resources (AWER)</a:t>
            </a:r>
          </a:p>
        </p:txBody>
      </p:sp>
      <p:sp>
        <p:nvSpPr>
          <p:cNvPr id="8207" name="Text Box 15">
            <a:extLst>
              <a:ext uri="{FF2B5EF4-FFF2-40B4-BE49-F238E27FC236}">
                <a16:creationId xmlns:a16="http://schemas.microsoft.com/office/drawing/2014/main" id="{0CDADBA8-035A-400B-B9D6-721B0B3815F4}"/>
              </a:ext>
            </a:extLst>
          </p:cNvPr>
          <p:cNvSpPr txBox="1">
            <a:spLocks noChangeArrowheads="1"/>
          </p:cNvSpPr>
          <p:nvPr/>
        </p:nvSpPr>
        <p:spPr bwMode="auto">
          <a:xfrm>
            <a:off x="7543800" y="29718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0">
                <a:solidFill>
                  <a:schemeClr val="tx1"/>
                </a:solidFill>
              </a:rPr>
              <a:t>Economics</a:t>
            </a:r>
          </a:p>
        </p:txBody>
      </p:sp>
      <p:sp>
        <p:nvSpPr>
          <p:cNvPr id="8208" name="Text Box 16">
            <a:extLst>
              <a:ext uri="{FF2B5EF4-FFF2-40B4-BE49-F238E27FC236}">
                <a16:creationId xmlns:a16="http://schemas.microsoft.com/office/drawing/2014/main" id="{38F54A28-30C1-4A4F-85EA-ABB34D1ED537}"/>
              </a:ext>
            </a:extLst>
          </p:cNvPr>
          <p:cNvSpPr txBox="1">
            <a:spLocks noChangeArrowheads="1"/>
          </p:cNvSpPr>
          <p:nvPr/>
        </p:nvSpPr>
        <p:spPr bwMode="auto">
          <a:xfrm>
            <a:off x="328613" y="482123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0">
                <a:solidFill>
                  <a:schemeClr val="tx1"/>
                </a:solidFill>
              </a:rPr>
              <a:t>Biology</a:t>
            </a:r>
          </a:p>
        </p:txBody>
      </p:sp>
      <p:sp>
        <p:nvSpPr>
          <p:cNvPr id="8209" name="Text Box 17">
            <a:extLst>
              <a:ext uri="{FF2B5EF4-FFF2-40B4-BE49-F238E27FC236}">
                <a16:creationId xmlns:a16="http://schemas.microsoft.com/office/drawing/2014/main" id="{E307D979-65DA-48BD-9EB8-84838334A59D}"/>
              </a:ext>
            </a:extLst>
          </p:cNvPr>
          <p:cNvSpPr txBox="1">
            <a:spLocks noChangeArrowheads="1"/>
          </p:cNvSpPr>
          <p:nvPr/>
        </p:nvSpPr>
        <p:spPr bwMode="auto">
          <a:xfrm>
            <a:off x="7620000" y="3276600"/>
            <a:ext cx="152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0">
                <a:solidFill>
                  <a:schemeClr val="tx1"/>
                </a:solidFill>
              </a:rPr>
              <a:t>Environment and Society (ENVS)</a:t>
            </a:r>
          </a:p>
        </p:txBody>
      </p:sp>
      <p:sp>
        <p:nvSpPr>
          <p:cNvPr id="8210" name="Text Box 18">
            <a:extLst>
              <a:ext uri="{FF2B5EF4-FFF2-40B4-BE49-F238E27FC236}">
                <a16:creationId xmlns:a16="http://schemas.microsoft.com/office/drawing/2014/main" id="{FB32E15E-0FC8-4A37-B0A1-5B640E75B2BA}"/>
              </a:ext>
            </a:extLst>
          </p:cNvPr>
          <p:cNvSpPr txBox="1">
            <a:spLocks noChangeArrowheads="1"/>
          </p:cNvSpPr>
          <p:nvPr/>
        </p:nvSpPr>
        <p:spPr bwMode="auto">
          <a:xfrm>
            <a:off x="228600" y="3276600"/>
            <a:ext cx="1447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0">
                <a:solidFill>
                  <a:schemeClr val="tx1"/>
                </a:solidFill>
              </a:rPr>
              <a:t>Biological and Irrigation Engineering (BIE)</a:t>
            </a:r>
          </a:p>
        </p:txBody>
      </p:sp>
      <p:sp>
        <p:nvSpPr>
          <p:cNvPr id="8211" name="Line 19">
            <a:extLst>
              <a:ext uri="{FF2B5EF4-FFF2-40B4-BE49-F238E27FC236}">
                <a16:creationId xmlns:a16="http://schemas.microsoft.com/office/drawing/2014/main" id="{367A5ABD-6984-45BE-8172-CF94AF905C21}"/>
              </a:ext>
            </a:extLst>
          </p:cNvPr>
          <p:cNvSpPr>
            <a:spLocks noChangeShapeType="1"/>
          </p:cNvSpPr>
          <p:nvPr/>
        </p:nvSpPr>
        <p:spPr bwMode="auto">
          <a:xfrm flipH="1">
            <a:off x="4876800" y="13716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Line 20">
            <a:extLst>
              <a:ext uri="{FF2B5EF4-FFF2-40B4-BE49-F238E27FC236}">
                <a16:creationId xmlns:a16="http://schemas.microsoft.com/office/drawing/2014/main" id="{E579A908-0EED-4C69-B117-4B0BFC032EFC}"/>
              </a:ext>
            </a:extLst>
          </p:cNvPr>
          <p:cNvSpPr>
            <a:spLocks noChangeShapeType="1"/>
          </p:cNvSpPr>
          <p:nvPr/>
        </p:nvSpPr>
        <p:spPr bwMode="auto">
          <a:xfrm flipH="1" flipV="1">
            <a:off x="6019800" y="4343400"/>
            <a:ext cx="471488" cy="800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Line 21">
            <a:extLst>
              <a:ext uri="{FF2B5EF4-FFF2-40B4-BE49-F238E27FC236}">
                <a16:creationId xmlns:a16="http://schemas.microsoft.com/office/drawing/2014/main" id="{89F4425C-00B6-4B66-ABEF-AA4333B35EE0}"/>
              </a:ext>
            </a:extLst>
          </p:cNvPr>
          <p:cNvSpPr>
            <a:spLocks noChangeShapeType="1"/>
          </p:cNvSpPr>
          <p:nvPr/>
        </p:nvSpPr>
        <p:spPr bwMode="auto">
          <a:xfrm flipH="1">
            <a:off x="6705600" y="3479800"/>
            <a:ext cx="957263" cy="10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Line 22">
            <a:extLst>
              <a:ext uri="{FF2B5EF4-FFF2-40B4-BE49-F238E27FC236}">
                <a16:creationId xmlns:a16="http://schemas.microsoft.com/office/drawing/2014/main" id="{814E223E-F41F-46AB-892E-347A94BC59C9}"/>
              </a:ext>
            </a:extLst>
          </p:cNvPr>
          <p:cNvSpPr>
            <a:spLocks noChangeShapeType="1"/>
          </p:cNvSpPr>
          <p:nvPr/>
        </p:nvSpPr>
        <p:spPr bwMode="auto">
          <a:xfrm flipH="1">
            <a:off x="6477000" y="3200400"/>
            <a:ext cx="1066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Line 23">
            <a:extLst>
              <a:ext uri="{FF2B5EF4-FFF2-40B4-BE49-F238E27FC236}">
                <a16:creationId xmlns:a16="http://schemas.microsoft.com/office/drawing/2014/main" id="{C2C80285-BF5F-4010-A925-3043B48A04F2}"/>
              </a:ext>
            </a:extLst>
          </p:cNvPr>
          <p:cNvSpPr>
            <a:spLocks noChangeShapeType="1"/>
          </p:cNvSpPr>
          <p:nvPr/>
        </p:nvSpPr>
        <p:spPr bwMode="auto">
          <a:xfrm flipH="1">
            <a:off x="5181600" y="1981200"/>
            <a:ext cx="2362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6" name="Line 24">
            <a:extLst>
              <a:ext uri="{FF2B5EF4-FFF2-40B4-BE49-F238E27FC236}">
                <a16:creationId xmlns:a16="http://schemas.microsoft.com/office/drawing/2014/main" id="{33ADA1A1-5C57-47A3-9D3F-543BB61D89D3}"/>
              </a:ext>
            </a:extLst>
          </p:cNvPr>
          <p:cNvSpPr>
            <a:spLocks noChangeShapeType="1"/>
          </p:cNvSpPr>
          <p:nvPr/>
        </p:nvSpPr>
        <p:spPr bwMode="auto">
          <a:xfrm>
            <a:off x="1447800" y="2514600"/>
            <a:ext cx="2819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7" name="Rectangle 25">
            <a:extLst>
              <a:ext uri="{FF2B5EF4-FFF2-40B4-BE49-F238E27FC236}">
                <a16:creationId xmlns:a16="http://schemas.microsoft.com/office/drawing/2014/main" id="{891333A3-FC06-4744-A843-E4D2F098C9C1}"/>
              </a:ext>
            </a:extLst>
          </p:cNvPr>
          <p:cNvSpPr>
            <a:spLocks noChangeArrowheads="1"/>
          </p:cNvSpPr>
          <p:nvPr/>
        </p:nvSpPr>
        <p:spPr bwMode="auto">
          <a:xfrm>
            <a:off x="4211638" y="5116513"/>
            <a:ext cx="22891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b="0">
                <a:solidFill>
                  <a:schemeClr val="tx1"/>
                </a:solidFill>
              </a:rPr>
              <a:t>Natural Resource and Environmental Policy Program (NREPP) </a:t>
            </a:r>
          </a:p>
        </p:txBody>
      </p:sp>
      <p:sp>
        <p:nvSpPr>
          <p:cNvPr id="8218" name="Text Box 26">
            <a:extLst>
              <a:ext uri="{FF2B5EF4-FFF2-40B4-BE49-F238E27FC236}">
                <a16:creationId xmlns:a16="http://schemas.microsoft.com/office/drawing/2014/main" id="{D8929F88-872C-4C92-9AF1-F8B0E69CD83A}"/>
              </a:ext>
            </a:extLst>
          </p:cNvPr>
          <p:cNvSpPr txBox="1">
            <a:spLocks noChangeArrowheads="1"/>
          </p:cNvSpPr>
          <p:nvPr/>
        </p:nvSpPr>
        <p:spPr bwMode="auto">
          <a:xfrm>
            <a:off x="1524000" y="3429000"/>
            <a:ext cx="2368550" cy="6413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chemeClr val="bg2"/>
                </a:solidFill>
                <a:effectLst>
                  <a:outerShdw blurRad="38100" dist="38100" dir="2700000" algn="tl">
                    <a:srgbClr val="C0C0C0"/>
                  </a:outerShdw>
                </a:effectLst>
              </a:rPr>
              <a:t>Biological</a:t>
            </a:r>
          </a:p>
        </p:txBody>
      </p:sp>
      <p:sp>
        <p:nvSpPr>
          <p:cNvPr id="8219" name="Line 27">
            <a:extLst>
              <a:ext uri="{FF2B5EF4-FFF2-40B4-BE49-F238E27FC236}">
                <a16:creationId xmlns:a16="http://schemas.microsoft.com/office/drawing/2014/main" id="{FEBCA9E4-D879-4F7B-BD4D-74EE0CBB5AE1}"/>
              </a:ext>
            </a:extLst>
          </p:cNvPr>
          <p:cNvSpPr>
            <a:spLocks noChangeShapeType="1"/>
          </p:cNvSpPr>
          <p:nvPr/>
        </p:nvSpPr>
        <p:spPr bwMode="auto">
          <a:xfrm flipV="1">
            <a:off x="1371600" y="3352800"/>
            <a:ext cx="2743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0" name="Line 28">
            <a:extLst>
              <a:ext uri="{FF2B5EF4-FFF2-40B4-BE49-F238E27FC236}">
                <a16:creationId xmlns:a16="http://schemas.microsoft.com/office/drawing/2014/main" id="{CA0FB157-2E1E-435C-ADC9-3D252F6626B9}"/>
              </a:ext>
            </a:extLst>
          </p:cNvPr>
          <p:cNvSpPr>
            <a:spLocks noChangeShapeType="1"/>
          </p:cNvSpPr>
          <p:nvPr/>
        </p:nvSpPr>
        <p:spPr bwMode="auto">
          <a:xfrm flipV="1">
            <a:off x="1295400" y="4267200"/>
            <a:ext cx="1143000" cy="69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1" name="Line 29">
            <a:extLst>
              <a:ext uri="{FF2B5EF4-FFF2-40B4-BE49-F238E27FC236}">
                <a16:creationId xmlns:a16="http://schemas.microsoft.com/office/drawing/2014/main" id="{58EBE3B4-2F9E-4B47-A6DA-9F4503D3B5EF}"/>
              </a:ext>
            </a:extLst>
          </p:cNvPr>
          <p:cNvSpPr>
            <a:spLocks noChangeShapeType="1"/>
          </p:cNvSpPr>
          <p:nvPr/>
        </p:nvSpPr>
        <p:spPr bwMode="auto">
          <a:xfrm>
            <a:off x="1905000" y="1752600"/>
            <a:ext cx="15240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Text Box 30">
            <a:extLst>
              <a:ext uri="{FF2B5EF4-FFF2-40B4-BE49-F238E27FC236}">
                <a16:creationId xmlns:a16="http://schemas.microsoft.com/office/drawing/2014/main" id="{591A2377-D10D-42C9-839F-54E2D87C77DF}"/>
              </a:ext>
            </a:extLst>
          </p:cNvPr>
          <p:cNvSpPr txBox="1">
            <a:spLocks noChangeArrowheads="1"/>
          </p:cNvSpPr>
          <p:nvPr/>
        </p:nvSpPr>
        <p:spPr bwMode="auto">
          <a:xfrm>
            <a:off x="328613" y="5253038"/>
            <a:ext cx="1444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0">
                <a:solidFill>
                  <a:schemeClr val="tx1"/>
                </a:solidFill>
              </a:rPr>
              <a:t>Ecology Center (EC)</a:t>
            </a:r>
          </a:p>
        </p:txBody>
      </p:sp>
      <p:sp>
        <p:nvSpPr>
          <p:cNvPr id="8223" name="Line 31">
            <a:extLst>
              <a:ext uri="{FF2B5EF4-FFF2-40B4-BE49-F238E27FC236}">
                <a16:creationId xmlns:a16="http://schemas.microsoft.com/office/drawing/2014/main" id="{6E5C5416-8CEF-4430-A79E-51A91EE483C0}"/>
              </a:ext>
            </a:extLst>
          </p:cNvPr>
          <p:cNvSpPr>
            <a:spLocks noChangeShapeType="1"/>
          </p:cNvSpPr>
          <p:nvPr/>
        </p:nvSpPr>
        <p:spPr bwMode="auto">
          <a:xfrm flipV="1">
            <a:off x="1341438" y="3692525"/>
            <a:ext cx="2714625" cy="1724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Text Box 32">
            <a:extLst>
              <a:ext uri="{FF2B5EF4-FFF2-40B4-BE49-F238E27FC236}">
                <a16:creationId xmlns:a16="http://schemas.microsoft.com/office/drawing/2014/main" id="{BFF9EADF-85CC-4C2F-A49B-AA2EA88A4B2C}"/>
              </a:ext>
            </a:extLst>
          </p:cNvPr>
          <p:cNvSpPr txBox="1">
            <a:spLocks noChangeArrowheads="1"/>
          </p:cNvSpPr>
          <p:nvPr/>
        </p:nvSpPr>
        <p:spPr bwMode="auto">
          <a:xfrm>
            <a:off x="6446838" y="5105400"/>
            <a:ext cx="23161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0">
                <a:solidFill>
                  <a:schemeClr val="tx1"/>
                </a:solidFill>
              </a:rPr>
              <a:t>Sociology, Social Work and Anthropology (SSWA)</a:t>
            </a:r>
          </a:p>
        </p:txBody>
      </p:sp>
      <p:sp>
        <p:nvSpPr>
          <p:cNvPr id="8225" name="Line 33">
            <a:extLst>
              <a:ext uri="{FF2B5EF4-FFF2-40B4-BE49-F238E27FC236}">
                <a16:creationId xmlns:a16="http://schemas.microsoft.com/office/drawing/2014/main" id="{4114D92C-8500-480B-BDEC-62926014AB6B}"/>
              </a:ext>
            </a:extLst>
          </p:cNvPr>
          <p:cNvSpPr>
            <a:spLocks noChangeShapeType="1"/>
          </p:cNvSpPr>
          <p:nvPr/>
        </p:nvSpPr>
        <p:spPr bwMode="auto">
          <a:xfrm flipV="1">
            <a:off x="4976813" y="4392613"/>
            <a:ext cx="471487" cy="774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6" name="Text Box 34">
            <a:extLst>
              <a:ext uri="{FF2B5EF4-FFF2-40B4-BE49-F238E27FC236}">
                <a16:creationId xmlns:a16="http://schemas.microsoft.com/office/drawing/2014/main" id="{60B81F14-1D9E-47E2-B663-0155541B51B6}"/>
              </a:ext>
            </a:extLst>
          </p:cNvPr>
          <p:cNvSpPr txBox="1">
            <a:spLocks noChangeArrowheads="1"/>
          </p:cNvSpPr>
          <p:nvPr/>
        </p:nvSpPr>
        <p:spPr bwMode="auto">
          <a:xfrm>
            <a:off x="2622550" y="106680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solidFill>
                  <a:schemeClr val="tx1"/>
                </a:solidFill>
              </a:rPr>
              <a:t>Geology</a:t>
            </a:r>
          </a:p>
        </p:txBody>
      </p:sp>
      <p:sp>
        <p:nvSpPr>
          <p:cNvPr id="8227" name="Line 35">
            <a:extLst>
              <a:ext uri="{FF2B5EF4-FFF2-40B4-BE49-F238E27FC236}">
                <a16:creationId xmlns:a16="http://schemas.microsoft.com/office/drawing/2014/main" id="{F531F9C3-B5BB-45AE-9B51-546A42AFFBFB}"/>
              </a:ext>
            </a:extLst>
          </p:cNvPr>
          <p:cNvSpPr>
            <a:spLocks noChangeShapeType="1"/>
          </p:cNvSpPr>
          <p:nvPr/>
        </p:nvSpPr>
        <p:spPr bwMode="auto">
          <a:xfrm>
            <a:off x="3276600" y="13716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8" name="Text Box 36">
            <a:extLst>
              <a:ext uri="{FF2B5EF4-FFF2-40B4-BE49-F238E27FC236}">
                <a16:creationId xmlns:a16="http://schemas.microsoft.com/office/drawing/2014/main" id="{AC83EEB3-5B89-4CFD-9DC3-2D24C7991B1C}"/>
              </a:ext>
            </a:extLst>
          </p:cNvPr>
          <p:cNvSpPr txBox="1">
            <a:spLocks noChangeArrowheads="1"/>
          </p:cNvSpPr>
          <p:nvPr/>
        </p:nvSpPr>
        <p:spPr bwMode="auto">
          <a:xfrm>
            <a:off x="7391400" y="4179888"/>
            <a:ext cx="1524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0">
                <a:solidFill>
                  <a:schemeClr val="tx1"/>
                </a:solidFill>
              </a:rPr>
              <a:t>Water Dynamics Laboratory</a:t>
            </a:r>
          </a:p>
        </p:txBody>
      </p:sp>
      <p:sp>
        <p:nvSpPr>
          <p:cNvPr id="8229" name="Line 37">
            <a:extLst>
              <a:ext uri="{FF2B5EF4-FFF2-40B4-BE49-F238E27FC236}">
                <a16:creationId xmlns:a16="http://schemas.microsoft.com/office/drawing/2014/main" id="{53B285F1-3C09-4BF3-9385-DDA3F0ECAEC3}"/>
              </a:ext>
            </a:extLst>
          </p:cNvPr>
          <p:cNvSpPr>
            <a:spLocks noChangeShapeType="1"/>
          </p:cNvSpPr>
          <p:nvPr/>
        </p:nvSpPr>
        <p:spPr bwMode="auto">
          <a:xfrm flipH="1" flipV="1">
            <a:off x="5410200" y="3810000"/>
            <a:ext cx="2057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0" name="Rectangle 38">
            <a:extLst>
              <a:ext uri="{FF2B5EF4-FFF2-40B4-BE49-F238E27FC236}">
                <a16:creationId xmlns:a16="http://schemas.microsoft.com/office/drawing/2014/main" id="{B79D2AF4-0648-460A-939C-E14BAEFD4671}"/>
              </a:ext>
            </a:extLst>
          </p:cNvPr>
          <p:cNvSpPr>
            <a:spLocks noChangeArrowheads="1"/>
          </p:cNvSpPr>
          <p:nvPr/>
        </p:nvSpPr>
        <p:spPr bwMode="auto">
          <a:xfrm>
            <a:off x="2039938" y="5110163"/>
            <a:ext cx="22018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b="0">
                <a:solidFill>
                  <a:schemeClr val="tx1"/>
                </a:solidFill>
              </a:rPr>
              <a:t>Landscape Architecture and Environmental Planning (LAEP) </a:t>
            </a:r>
          </a:p>
        </p:txBody>
      </p:sp>
      <p:sp>
        <p:nvSpPr>
          <p:cNvPr id="8231" name="Line 39">
            <a:extLst>
              <a:ext uri="{FF2B5EF4-FFF2-40B4-BE49-F238E27FC236}">
                <a16:creationId xmlns:a16="http://schemas.microsoft.com/office/drawing/2014/main" id="{E85DE930-9121-4DFB-A162-08E042B452FB}"/>
              </a:ext>
            </a:extLst>
          </p:cNvPr>
          <p:cNvSpPr>
            <a:spLocks noChangeShapeType="1"/>
          </p:cNvSpPr>
          <p:nvPr/>
        </p:nvSpPr>
        <p:spPr bwMode="auto">
          <a:xfrm flipV="1">
            <a:off x="3024188" y="3422650"/>
            <a:ext cx="1604962" cy="1741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920565A-58CA-45CE-B62E-7A210E15AB08}"/>
              </a:ext>
            </a:extLst>
          </p:cNvPr>
          <p:cNvSpPr>
            <a:spLocks noGrp="1" noChangeArrowheads="1"/>
          </p:cNvSpPr>
          <p:nvPr>
            <p:ph type="title"/>
          </p:nvPr>
        </p:nvSpPr>
        <p:spPr>
          <a:xfrm>
            <a:off x="512763" y="177800"/>
            <a:ext cx="8229600" cy="696913"/>
          </a:xfrm>
        </p:spPr>
        <p:txBody>
          <a:bodyPr/>
          <a:lstStyle/>
          <a:p>
            <a:pPr>
              <a:lnSpc>
                <a:spcPct val="95000"/>
              </a:lnSpc>
            </a:pPr>
            <a:r>
              <a:rPr lang="en-US" altLang="en-US" sz="3400"/>
              <a:t>National Science Foundation – IGERT. </a:t>
            </a:r>
          </a:p>
        </p:txBody>
      </p:sp>
      <p:sp>
        <p:nvSpPr>
          <p:cNvPr id="36867" name="Rectangle 3">
            <a:extLst>
              <a:ext uri="{FF2B5EF4-FFF2-40B4-BE49-F238E27FC236}">
                <a16:creationId xmlns:a16="http://schemas.microsoft.com/office/drawing/2014/main" id="{94503519-8641-4448-B82D-6A7F75122FB5}"/>
              </a:ext>
            </a:extLst>
          </p:cNvPr>
          <p:cNvSpPr>
            <a:spLocks noGrp="1" noChangeArrowheads="1"/>
          </p:cNvSpPr>
          <p:nvPr>
            <p:ph type="body" idx="1"/>
          </p:nvPr>
        </p:nvSpPr>
        <p:spPr>
          <a:xfrm>
            <a:off x="547688" y="4229100"/>
            <a:ext cx="8229600" cy="2000250"/>
          </a:xfrm>
        </p:spPr>
        <p:txBody>
          <a:bodyPr/>
          <a:lstStyle/>
          <a:p>
            <a:pPr marL="0" indent="0">
              <a:lnSpc>
                <a:spcPct val="95000"/>
              </a:lnSpc>
              <a:buFont typeface="Wingdings" panose="05000000000000000000" pitchFamily="2" charset="2"/>
              <a:buNone/>
            </a:pPr>
            <a:r>
              <a:rPr lang="en-US" altLang="en-US" sz="2400"/>
              <a:t>IGERT is NSF's flagship for graduate education. The ultimate goal is to graduate PhDs with experiences that both span boundaries and dig deeply in several areas. </a:t>
            </a:r>
            <a:r>
              <a:rPr lang="en-US" altLang="en-US" sz="2400" b="1"/>
              <a:t>Integration and focus of interdisciplinary research efforts is required to be competitive.</a:t>
            </a:r>
          </a:p>
        </p:txBody>
      </p:sp>
      <p:pic>
        <p:nvPicPr>
          <p:cNvPr id="36868" name="Picture 4">
            <a:extLst>
              <a:ext uri="{FF2B5EF4-FFF2-40B4-BE49-F238E27FC236}">
                <a16:creationId xmlns:a16="http://schemas.microsoft.com/office/drawing/2014/main" id="{F9677827-C423-4EE7-A1A4-ED0D4458C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857250"/>
            <a:ext cx="6765925" cy="31257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6A49673-5428-43F4-8F6C-8F59FA51B552}"/>
              </a:ext>
            </a:extLst>
          </p:cNvPr>
          <p:cNvSpPr>
            <a:spLocks noGrp="1" noChangeArrowheads="1"/>
          </p:cNvSpPr>
          <p:nvPr>
            <p:ph type="title"/>
          </p:nvPr>
        </p:nvSpPr>
        <p:spPr/>
        <p:txBody>
          <a:bodyPr/>
          <a:lstStyle/>
          <a:p>
            <a:r>
              <a:rPr lang="en-US" altLang="en-US" sz="3400"/>
              <a:t>Graduate Program in Integrative Water Sciences</a:t>
            </a:r>
          </a:p>
        </p:txBody>
      </p:sp>
      <p:sp>
        <p:nvSpPr>
          <p:cNvPr id="19459" name="Rectangle 3">
            <a:extLst>
              <a:ext uri="{FF2B5EF4-FFF2-40B4-BE49-F238E27FC236}">
                <a16:creationId xmlns:a16="http://schemas.microsoft.com/office/drawing/2014/main" id="{22E7C006-741B-4361-B3F3-546181F98D0A}"/>
              </a:ext>
            </a:extLst>
          </p:cNvPr>
          <p:cNvSpPr>
            <a:spLocks noGrp="1" noChangeArrowheads="1"/>
          </p:cNvSpPr>
          <p:nvPr>
            <p:ph type="body" idx="1"/>
          </p:nvPr>
        </p:nvSpPr>
        <p:spPr/>
        <p:txBody>
          <a:bodyPr/>
          <a:lstStyle/>
          <a:p>
            <a:pPr>
              <a:lnSpc>
                <a:spcPct val="90000"/>
              </a:lnSpc>
              <a:buSzTx/>
              <a:buFont typeface="Wingdings" panose="05000000000000000000" pitchFamily="2" charset="2"/>
              <a:buAutoNum type="arabicParenR"/>
            </a:pPr>
            <a:r>
              <a:rPr lang="en-US" altLang="en-US" sz="2400"/>
              <a:t>Three research integration courses designed to engage students in interdisciplinary research involving problem based learning, proposal preparation, and contribution to an interdisciplinary original research paper. </a:t>
            </a:r>
          </a:p>
          <a:p>
            <a:pPr>
              <a:lnSpc>
                <a:spcPct val="90000"/>
              </a:lnSpc>
              <a:buSzTx/>
              <a:buFont typeface="Wingdings" panose="05000000000000000000" pitchFamily="2" charset="2"/>
              <a:buAutoNum type="arabicParenR"/>
            </a:pPr>
            <a:r>
              <a:rPr lang="en-US" altLang="en-US" sz="2400"/>
              <a:t>A set of common foundation courses that cover the basic sciences, management and decision-making skills. </a:t>
            </a:r>
          </a:p>
          <a:p>
            <a:pPr>
              <a:lnSpc>
                <a:spcPct val="90000"/>
              </a:lnSpc>
              <a:buSzTx/>
              <a:buFont typeface="Wingdings" panose="05000000000000000000" pitchFamily="2" charset="2"/>
              <a:buAutoNum type="arabicParenR"/>
            </a:pPr>
            <a:r>
              <a:rPr lang="en-US" altLang="en-US" sz="2400"/>
              <a:t>A three month agency, industry, or non-profit organization internship, nationally or abroad, for all students. </a:t>
            </a:r>
          </a:p>
          <a:p>
            <a:pPr>
              <a:lnSpc>
                <a:spcPct val="90000"/>
              </a:lnSpc>
              <a:buSzTx/>
              <a:buFont typeface="Wingdings" panose="05000000000000000000" pitchFamily="2" charset="2"/>
              <a:buAutoNum type="arabicParenR"/>
            </a:pPr>
            <a:r>
              <a:rPr lang="en-US" altLang="en-US" sz="2400"/>
              <a:t>Service as teaching assistants for classes outside of students’ disciplines.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47564DA-2C93-48B6-AA38-E33A1D399E01}"/>
              </a:ext>
            </a:extLst>
          </p:cNvPr>
          <p:cNvSpPr>
            <a:spLocks noGrp="1" noChangeArrowheads="1"/>
          </p:cNvSpPr>
          <p:nvPr>
            <p:ph type="title"/>
          </p:nvPr>
        </p:nvSpPr>
        <p:spPr>
          <a:xfrm>
            <a:off x="230188" y="619125"/>
            <a:ext cx="2605087" cy="1143000"/>
          </a:xfrm>
        </p:spPr>
        <p:txBody>
          <a:bodyPr/>
          <a:lstStyle/>
          <a:p>
            <a:r>
              <a:rPr lang="en-US" altLang="en-US" sz="3600"/>
              <a:t>Utah State University</a:t>
            </a:r>
          </a:p>
        </p:txBody>
      </p:sp>
      <p:pic>
        <p:nvPicPr>
          <p:cNvPr id="54279" name="Picture 7" descr="fw_ag_science">
            <a:extLst>
              <a:ext uri="{FF2B5EF4-FFF2-40B4-BE49-F238E27FC236}">
                <a16:creationId xmlns:a16="http://schemas.microsoft.com/office/drawing/2014/main" id="{8943A481-B8DE-43AD-A10C-B8185B7B1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300038"/>
            <a:ext cx="3362325" cy="2000250"/>
          </a:xfrm>
          <a:prstGeom prst="rect">
            <a:avLst/>
          </a:prstGeom>
          <a:noFill/>
          <a:extLst>
            <a:ext uri="{909E8E84-426E-40DD-AFC4-6F175D3DCCD1}">
              <a14:hiddenFill xmlns:a14="http://schemas.microsoft.com/office/drawing/2010/main">
                <a:solidFill>
                  <a:srgbClr val="FFFFFF"/>
                </a:solidFill>
              </a14:hiddenFill>
            </a:ext>
          </a:extLst>
        </p:spPr>
      </p:pic>
      <p:pic>
        <p:nvPicPr>
          <p:cNvPr id="54281" name="Picture 9" descr="fw_natural_resources">
            <a:extLst>
              <a:ext uri="{FF2B5EF4-FFF2-40B4-BE49-F238E27FC236}">
                <a16:creationId xmlns:a16="http://schemas.microsoft.com/office/drawing/2014/main" id="{88868A21-E478-48FF-A05E-CAA7A191F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857750"/>
            <a:ext cx="3362325" cy="2000250"/>
          </a:xfrm>
          <a:prstGeom prst="rect">
            <a:avLst/>
          </a:prstGeom>
          <a:noFill/>
          <a:extLst>
            <a:ext uri="{909E8E84-426E-40DD-AFC4-6F175D3DCCD1}">
              <a14:hiddenFill xmlns:a14="http://schemas.microsoft.com/office/drawing/2010/main">
                <a:solidFill>
                  <a:srgbClr val="FFFFFF"/>
                </a:solidFill>
              </a14:hiddenFill>
            </a:ext>
          </a:extLst>
        </p:spPr>
      </p:pic>
      <p:pic>
        <p:nvPicPr>
          <p:cNvPr id="54283" name="Picture 11" descr="building_pic1_lg">
            <a:extLst>
              <a:ext uri="{FF2B5EF4-FFF2-40B4-BE49-F238E27FC236}">
                <a16:creationId xmlns:a16="http://schemas.microsoft.com/office/drawing/2014/main" id="{3EB4DDC9-03B5-464D-B446-4DF217F70E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0413" y="2346325"/>
            <a:ext cx="3303587" cy="2478088"/>
          </a:xfrm>
          <a:prstGeom prst="rect">
            <a:avLst/>
          </a:prstGeom>
          <a:noFill/>
          <a:extLst>
            <a:ext uri="{909E8E84-426E-40DD-AFC4-6F175D3DCCD1}">
              <a14:hiddenFill xmlns:a14="http://schemas.microsoft.com/office/drawing/2010/main">
                <a:solidFill>
                  <a:srgbClr val="FFFFFF"/>
                </a:solidFill>
              </a14:hiddenFill>
            </a:ext>
          </a:extLst>
        </p:spPr>
      </p:pic>
      <p:pic>
        <p:nvPicPr>
          <p:cNvPr id="54285" name="Picture 13" descr="UWRLbuilding">
            <a:extLst>
              <a:ext uri="{FF2B5EF4-FFF2-40B4-BE49-F238E27FC236}">
                <a16:creationId xmlns:a16="http://schemas.microsoft.com/office/drawing/2014/main" id="{1600000B-4073-42B0-9EB5-7A88078CC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95525"/>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54286" name="Rectangle 14">
            <a:extLst>
              <a:ext uri="{FF2B5EF4-FFF2-40B4-BE49-F238E27FC236}">
                <a16:creationId xmlns:a16="http://schemas.microsoft.com/office/drawing/2014/main" id="{408D71C9-C55D-4E25-BE12-C0E4BC8E730B}"/>
              </a:ext>
            </a:extLst>
          </p:cNvPr>
          <p:cNvSpPr>
            <a:spLocks noChangeArrowheads="1"/>
          </p:cNvSpPr>
          <p:nvPr/>
        </p:nvSpPr>
        <p:spPr bwMode="auto">
          <a:xfrm>
            <a:off x="6557963" y="617538"/>
            <a:ext cx="2292350" cy="11906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0">
                <a:solidFill>
                  <a:schemeClr val="tx2"/>
                </a:solidFill>
              </a:rPr>
              <a:t>Water Initiative</a:t>
            </a:r>
          </a:p>
        </p:txBody>
      </p:sp>
      <p:sp>
        <p:nvSpPr>
          <p:cNvPr id="54287" name="Rectangle 15">
            <a:extLst>
              <a:ext uri="{FF2B5EF4-FFF2-40B4-BE49-F238E27FC236}">
                <a16:creationId xmlns:a16="http://schemas.microsoft.com/office/drawing/2014/main" id="{214850D8-9114-48FB-9CD5-98016EA16B53}"/>
              </a:ext>
            </a:extLst>
          </p:cNvPr>
          <p:cNvSpPr>
            <a:spLocks noChangeArrowheads="1"/>
          </p:cNvSpPr>
          <p:nvPr/>
        </p:nvSpPr>
        <p:spPr bwMode="auto">
          <a:xfrm>
            <a:off x="3575050" y="3260725"/>
            <a:ext cx="2117725"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solidFill>
                  <a:schemeClr val="tx1"/>
                </a:solidFill>
              </a:rPr>
              <a:t>Administration</a:t>
            </a:r>
          </a:p>
        </p:txBody>
      </p:sp>
      <p:sp>
        <p:nvSpPr>
          <p:cNvPr id="54288" name="Rectangle 16">
            <a:extLst>
              <a:ext uri="{FF2B5EF4-FFF2-40B4-BE49-F238E27FC236}">
                <a16:creationId xmlns:a16="http://schemas.microsoft.com/office/drawing/2014/main" id="{D5E228F6-6216-40D5-AE3F-0A3FAB41A396}"/>
              </a:ext>
            </a:extLst>
          </p:cNvPr>
          <p:cNvSpPr>
            <a:spLocks noChangeArrowheads="1"/>
          </p:cNvSpPr>
          <p:nvPr/>
        </p:nvSpPr>
        <p:spPr bwMode="auto">
          <a:xfrm>
            <a:off x="717550" y="5588000"/>
            <a:ext cx="1916113"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solidFill>
                  <a:schemeClr val="tx1"/>
                </a:solidFill>
              </a:rPr>
              <a:t>Coordination</a:t>
            </a:r>
          </a:p>
        </p:txBody>
      </p:sp>
      <p:sp>
        <p:nvSpPr>
          <p:cNvPr id="54289" name="Rectangle 17">
            <a:extLst>
              <a:ext uri="{FF2B5EF4-FFF2-40B4-BE49-F238E27FC236}">
                <a16:creationId xmlns:a16="http://schemas.microsoft.com/office/drawing/2014/main" id="{E9D0674C-2E46-45E2-A319-705BFB33360A}"/>
              </a:ext>
            </a:extLst>
          </p:cNvPr>
          <p:cNvSpPr>
            <a:spLocks noChangeArrowheads="1"/>
          </p:cNvSpPr>
          <p:nvPr/>
        </p:nvSpPr>
        <p:spPr bwMode="auto">
          <a:xfrm>
            <a:off x="6831013" y="5586413"/>
            <a:ext cx="1914525"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solidFill>
                  <a:schemeClr val="tx1"/>
                </a:solidFill>
              </a:rPr>
              <a:t>Organization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CF72D54-00D4-4DCF-AEDB-07C932CD8204}"/>
              </a:ext>
            </a:extLst>
          </p:cNvPr>
          <p:cNvSpPr>
            <a:spLocks noGrp="1" noChangeArrowheads="1"/>
          </p:cNvSpPr>
          <p:nvPr>
            <p:ph type="title"/>
          </p:nvPr>
        </p:nvSpPr>
        <p:spPr>
          <a:xfrm>
            <a:off x="382588" y="457200"/>
            <a:ext cx="8429625" cy="703263"/>
          </a:xfrm>
        </p:spPr>
        <p:txBody>
          <a:bodyPr/>
          <a:lstStyle/>
          <a:p>
            <a:pPr algn="ctr"/>
            <a:r>
              <a:rPr lang="en-US" altLang="en-US" sz="2800" b="1"/>
              <a:t>USU Water Initiative University Advisory Committee</a:t>
            </a:r>
            <a:br>
              <a:rPr lang="en-US" altLang="en-US" sz="2800" b="1"/>
            </a:br>
            <a:endParaRPr lang="en-US" altLang="en-US" sz="2800" b="1"/>
          </a:p>
        </p:txBody>
      </p:sp>
      <p:sp>
        <p:nvSpPr>
          <p:cNvPr id="47108" name="Rectangle 4">
            <a:extLst>
              <a:ext uri="{FF2B5EF4-FFF2-40B4-BE49-F238E27FC236}">
                <a16:creationId xmlns:a16="http://schemas.microsoft.com/office/drawing/2014/main" id="{EC87F99E-FD32-424B-9E7D-4E969AA4D6D5}"/>
              </a:ext>
            </a:extLst>
          </p:cNvPr>
          <p:cNvSpPr>
            <a:spLocks noGrp="1" noChangeArrowheads="1"/>
          </p:cNvSpPr>
          <p:nvPr>
            <p:ph type="body" idx="1"/>
          </p:nvPr>
        </p:nvSpPr>
        <p:spPr>
          <a:xfrm>
            <a:off x="457200" y="1512888"/>
            <a:ext cx="8229600" cy="5106987"/>
          </a:xfrm>
        </p:spPr>
        <p:txBody>
          <a:bodyPr/>
          <a:lstStyle/>
          <a:p>
            <a:r>
              <a:rPr lang="en-US" altLang="en-US" sz="2800"/>
              <a:t>on-campus committee to provide high level direction, advice and guidance on the activities and governance of the water initiative </a:t>
            </a:r>
          </a:p>
          <a:p>
            <a:r>
              <a:rPr lang="en-US" altLang="en-US" sz="2800"/>
              <a:t>meet monthly, provide overall policy oversight </a:t>
            </a:r>
          </a:p>
          <a:p>
            <a:r>
              <a:rPr lang="en-US" altLang="en-US" sz="2800"/>
              <a:t>responsible for overseeing the interdisciplinary research initiation </a:t>
            </a:r>
          </a:p>
          <a:p>
            <a:r>
              <a:rPr lang="en-US" altLang="en-US" sz="2800"/>
              <a:t>establish guidelines for the awarding of, and administer funds used for research initiation faculty support and, graduate fellowship funds.  </a:t>
            </a:r>
            <a:br>
              <a:rPr lang="en-US" altLang="en-US" sz="2800" u="sng"/>
            </a:br>
            <a:endParaRPr lang="en-US" altLang="en-US" sz="2800" u="sng"/>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F2DA46C-6074-4EB8-93B2-E710303FF8B1}"/>
              </a:ext>
            </a:extLst>
          </p:cNvPr>
          <p:cNvSpPr>
            <a:spLocks noGrp="1" noChangeArrowheads="1"/>
          </p:cNvSpPr>
          <p:nvPr>
            <p:ph type="title"/>
          </p:nvPr>
        </p:nvSpPr>
        <p:spPr/>
        <p:txBody>
          <a:bodyPr/>
          <a:lstStyle/>
          <a:p>
            <a:r>
              <a:rPr lang="en-US" altLang="en-US" sz="3400"/>
              <a:t>Water Initiative External Advisory Board</a:t>
            </a:r>
          </a:p>
        </p:txBody>
      </p:sp>
      <p:sp>
        <p:nvSpPr>
          <p:cNvPr id="48131" name="Rectangle 3">
            <a:extLst>
              <a:ext uri="{FF2B5EF4-FFF2-40B4-BE49-F238E27FC236}">
                <a16:creationId xmlns:a16="http://schemas.microsoft.com/office/drawing/2014/main" id="{5188A1A2-A966-40C9-9ABF-77D72A757373}"/>
              </a:ext>
            </a:extLst>
          </p:cNvPr>
          <p:cNvSpPr>
            <a:spLocks noGrp="1" noChangeArrowheads="1"/>
          </p:cNvSpPr>
          <p:nvPr>
            <p:ph type="body" idx="1"/>
          </p:nvPr>
        </p:nvSpPr>
        <p:spPr/>
        <p:txBody>
          <a:bodyPr/>
          <a:lstStyle/>
          <a:p>
            <a:r>
              <a:rPr lang="en-US" altLang="en-US"/>
              <a:t>6 to 15 people regional and national water community leaders selected to provide advice from an outside perspective.  </a:t>
            </a:r>
          </a:p>
          <a:p>
            <a:r>
              <a:rPr lang="en-US" altLang="en-US"/>
              <a:t>provide guidance on national and regional water issues that should receive the attention and focus of the Water Initiative research and education programs.  </a:t>
            </a:r>
          </a:p>
          <a:p>
            <a:r>
              <a:rPr lang="en-US" altLang="en-US"/>
              <a:t>meet once a year.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5CEF81C-3E8E-4470-98F1-459627851A2E}"/>
              </a:ext>
            </a:extLst>
          </p:cNvPr>
          <p:cNvSpPr>
            <a:spLocks noGrp="1" noChangeArrowheads="1"/>
          </p:cNvSpPr>
          <p:nvPr>
            <p:ph type="title"/>
          </p:nvPr>
        </p:nvSpPr>
        <p:spPr/>
        <p:txBody>
          <a:bodyPr/>
          <a:lstStyle/>
          <a:p>
            <a:r>
              <a:rPr lang="en-US" altLang="en-US" sz="3400"/>
              <a:t> </a:t>
            </a:r>
            <a:br>
              <a:rPr lang="en-US" altLang="en-US" sz="3400"/>
            </a:br>
            <a:r>
              <a:rPr lang="en-US" altLang="en-US" sz="3400"/>
              <a:t>Seminar Committee</a:t>
            </a:r>
            <a:br>
              <a:rPr lang="en-US" altLang="en-US" sz="3400"/>
            </a:br>
            <a:endParaRPr lang="en-US" altLang="en-US" sz="3400"/>
          </a:p>
        </p:txBody>
      </p:sp>
      <p:sp>
        <p:nvSpPr>
          <p:cNvPr id="49155" name="Rectangle 3">
            <a:extLst>
              <a:ext uri="{FF2B5EF4-FFF2-40B4-BE49-F238E27FC236}">
                <a16:creationId xmlns:a16="http://schemas.microsoft.com/office/drawing/2014/main" id="{2080E557-FA76-4973-BB54-807AAA6E998F}"/>
              </a:ext>
            </a:extLst>
          </p:cNvPr>
          <p:cNvSpPr>
            <a:spLocks noGrp="1" noChangeArrowheads="1"/>
          </p:cNvSpPr>
          <p:nvPr>
            <p:ph type="body" idx="1"/>
          </p:nvPr>
        </p:nvSpPr>
        <p:spPr>
          <a:xfrm>
            <a:off x="457200" y="1651000"/>
            <a:ext cx="8229600" cy="4530725"/>
          </a:xfrm>
        </p:spPr>
        <p:txBody>
          <a:bodyPr/>
          <a:lstStyle/>
          <a:p>
            <a:pPr>
              <a:lnSpc>
                <a:spcPct val="90000"/>
              </a:lnSpc>
            </a:pPr>
            <a:r>
              <a:rPr lang="en-US" altLang="en-US" sz="2400"/>
              <a:t>Charged with conducting the Water Initiative seminar series, scheduling, inviting and hosting speakers.</a:t>
            </a:r>
            <a:br>
              <a:rPr lang="en-US" altLang="en-US" sz="2400" u="sng"/>
            </a:br>
            <a:endParaRPr lang="en-US" altLang="en-US" sz="2400" u="sng"/>
          </a:p>
          <a:p>
            <a:pPr lvl="1">
              <a:lnSpc>
                <a:spcPct val="90000"/>
              </a:lnSpc>
            </a:pPr>
            <a:r>
              <a:rPr lang="en-US" altLang="en-US" sz="2000"/>
              <a:t>Jack Schmidt,</a:t>
            </a:r>
          </a:p>
          <a:p>
            <a:pPr lvl="1">
              <a:lnSpc>
                <a:spcPct val="90000"/>
              </a:lnSpc>
            </a:pPr>
            <a:r>
              <a:rPr lang="en-US" altLang="en-US" sz="2000"/>
              <a:t>David Chandler</a:t>
            </a:r>
          </a:p>
          <a:p>
            <a:pPr lvl="1">
              <a:lnSpc>
                <a:spcPct val="90000"/>
              </a:lnSpc>
            </a:pPr>
            <a:r>
              <a:rPr lang="en-US" altLang="en-US" sz="2000"/>
              <a:t>Rick Krannich</a:t>
            </a:r>
          </a:p>
          <a:p>
            <a:pPr lvl="1">
              <a:lnSpc>
                <a:spcPct val="90000"/>
              </a:lnSpc>
            </a:pPr>
            <a:r>
              <a:rPr lang="en-US" altLang="en-US" sz="2000"/>
              <a:t>Luis Bastidas</a:t>
            </a:r>
          </a:p>
          <a:p>
            <a:pPr lvl="1">
              <a:lnSpc>
                <a:spcPct val="90000"/>
              </a:lnSpc>
            </a:pPr>
            <a:r>
              <a:rPr lang="en-US" altLang="en-US" sz="2000"/>
              <a:t>Phaedra Budy</a:t>
            </a:r>
          </a:p>
          <a:p>
            <a:pPr lvl="1">
              <a:lnSpc>
                <a:spcPct val="90000"/>
              </a:lnSpc>
            </a:pPr>
            <a:r>
              <a:rPr lang="en-US" altLang="en-US" sz="2000"/>
              <a:t>Keith Criddle</a:t>
            </a:r>
          </a:p>
          <a:p>
            <a:pPr lvl="1">
              <a:lnSpc>
                <a:spcPct val="90000"/>
              </a:lnSpc>
            </a:pPr>
            <a:r>
              <a:rPr lang="en-US" altLang="en-US" sz="2000"/>
              <a:t>Mac McKee</a:t>
            </a:r>
          </a:p>
          <a:p>
            <a:pPr lvl="1">
              <a:lnSpc>
                <a:spcPct val="90000"/>
              </a:lnSpc>
            </a:pPr>
            <a:r>
              <a:rPr lang="en-US" altLang="en-US" sz="2000"/>
              <a:t>Blake Tullis</a:t>
            </a:r>
          </a:p>
          <a:p>
            <a:pPr lvl="1">
              <a:lnSpc>
                <a:spcPct val="90000"/>
              </a:lnSpc>
            </a:pPr>
            <a:r>
              <a:rPr lang="en-US" altLang="en-US" sz="2000"/>
              <a:t>Jagath Kaluarachchi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22FAD78-FA5E-48EF-8F7C-4E6CCC1B3078}"/>
              </a:ext>
            </a:extLst>
          </p:cNvPr>
          <p:cNvSpPr>
            <a:spLocks noGrp="1" noChangeArrowheads="1"/>
          </p:cNvSpPr>
          <p:nvPr>
            <p:ph type="title"/>
          </p:nvPr>
        </p:nvSpPr>
        <p:spPr/>
        <p:txBody>
          <a:bodyPr/>
          <a:lstStyle/>
          <a:p>
            <a:r>
              <a:rPr lang="en-US" altLang="en-US" sz="3400"/>
              <a:t>Annual Conference Committee</a:t>
            </a:r>
            <a:br>
              <a:rPr lang="en-US" altLang="en-US" sz="3400"/>
            </a:br>
            <a:endParaRPr lang="en-US" altLang="en-US" sz="3400"/>
          </a:p>
        </p:txBody>
      </p:sp>
      <p:sp>
        <p:nvSpPr>
          <p:cNvPr id="50179" name="Rectangle 3">
            <a:extLst>
              <a:ext uri="{FF2B5EF4-FFF2-40B4-BE49-F238E27FC236}">
                <a16:creationId xmlns:a16="http://schemas.microsoft.com/office/drawing/2014/main" id="{6DE09E17-9999-4E1F-9101-2AD5B97726A7}"/>
              </a:ext>
            </a:extLst>
          </p:cNvPr>
          <p:cNvSpPr>
            <a:spLocks noGrp="1" noChangeArrowheads="1"/>
          </p:cNvSpPr>
          <p:nvPr>
            <p:ph type="body" idx="1"/>
          </p:nvPr>
        </p:nvSpPr>
        <p:spPr>
          <a:xfrm>
            <a:off x="457200" y="1676400"/>
            <a:ext cx="8229600" cy="2527300"/>
          </a:xfrm>
        </p:spPr>
        <p:txBody>
          <a:bodyPr/>
          <a:lstStyle/>
          <a:p>
            <a:r>
              <a:rPr lang="en-US" altLang="en-US"/>
              <a:t>Charged with organizing and hosting the annual conference. </a:t>
            </a:r>
            <a:br>
              <a:rPr lang="en-US" altLang="en-US" u="sng"/>
            </a:br>
            <a:endParaRPr lang="en-US" altLang="en-US" u="sng"/>
          </a:p>
        </p:txBody>
      </p:sp>
      <p:pic>
        <p:nvPicPr>
          <p:cNvPr id="50181" name="Picture 5" descr="fw_eccles_conf_center">
            <a:extLst>
              <a:ext uri="{FF2B5EF4-FFF2-40B4-BE49-F238E27FC236}">
                <a16:creationId xmlns:a16="http://schemas.microsoft.com/office/drawing/2014/main" id="{5E3807D0-CFD9-4FC0-8D34-90E6843F2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3003550"/>
            <a:ext cx="5875338" cy="3495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6697EB7-997B-4A60-B39E-028ECA575AC8}"/>
              </a:ext>
            </a:extLst>
          </p:cNvPr>
          <p:cNvSpPr>
            <a:spLocks noGrp="1" noChangeArrowheads="1"/>
          </p:cNvSpPr>
          <p:nvPr>
            <p:ph type="title"/>
          </p:nvPr>
        </p:nvSpPr>
        <p:spPr>
          <a:xfrm>
            <a:off x="593725" y="695325"/>
            <a:ext cx="8229600" cy="1143000"/>
          </a:xfrm>
        </p:spPr>
        <p:txBody>
          <a:bodyPr/>
          <a:lstStyle/>
          <a:p>
            <a:r>
              <a:rPr lang="en-US" altLang="en-US" sz="3400"/>
              <a:t>Laboratory Watershed design team.</a:t>
            </a:r>
            <a:br>
              <a:rPr lang="en-US" altLang="en-US" sz="3400"/>
            </a:br>
            <a:endParaRPr lang="en-US" altLang="en-US" sz="3400"/>
          </a:p>
        </p:txBody>
      </p:sp>
      <p:sp>
        <p:nvSpPr>
          <p:cNvPr id="51203" name="Rectangle 3">
            <a:extLst>
              <a:ext uri="{FF2B5EF4-FFF2-40B4-BE49-F238E27FC236}">
                <a16:creationId xmlns:a16="http://schemas.microsoft.com/office/drawing/2014/main" id="{31C65C21-D2DA-462F-AB49-E43AE66AAC05}"/>
              </a:ext>
            </a:extLst>
          </p:cNvPr>
          <p:cNvSpPr>
            <a:spLocks noGrp="1" noChangeArrowheads="1"/>
          </p:cNvSpPr>
          <p:nvPr>
            <p:ph type="body" idx="1"/>
          </p:nvPr>
        </p:nvSpPr>
        <p:spPr>
          <a:xfrm>
            <a:off x="557213" y="2152650"/>
            <a:ext cx="8229600" cy="2882900"/>
          </a:xfrm>
        </p:spPr>
        <p:txBody>
          <a:bodyPr/>
          <a:lstStyle/>
          <a:p>
            <a:r>
              <a:rPr lang="en-US" altLang="en-US"/>
              <a:t>Charged with developing the Laboratory Watershed design consistent with CUAHSI hydrologic observatory concept and writing and submitting proposals for establishing this Laboratory Watershed.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446DFD3-531A-4E48-B9DD-CFDC840B4465}"/>
              </a:ext>
            </a:extLst>
          </p:cNvPr>
          <p:cNvSpPr>
            <a:spLocks noGrp="1" noChangeArrowheads="1"/>
          </p:cNvSpPr>
          <p:nvPr>
            <p:ph type="title"/>
          </p:nvPr>
        </p:nvSpPr>
        <p:spPr>
          <a:xfrm>
            <a:off x="519113" y="457200"/>
            <a:ext cx="8229600" cy="1143000"/>
          </a:xfrm>
        </p:spPr>
        <p:txBody>
          <a:bodyPr/>
          <a:lstStyle/>
          <a:p>
            <a:br>
              <a:rPr lang="en-US" altLang="en-US" sz="3400"/>
            </a:br>
            <a:r>
              <a:rPr lang="en-US" altLang="en-US" sz="3400"/>
              <a:t>Interdisciplinary graduate program committee</a:t>
            </a:r>
            <a:br>
              <a:rPr lang="en-US" altLang="en-US" sz="3400"/>
            </a:br>
            <a:endParaRPr lang="en-US" altLang="en-US" sz="3400"/>
          </a:p>
        </p:txBody>
      </p:sp>
      <p:sp>
        <p:nvSpPr>
          <p:cNvPr id="52227" name="Rectangle 3">
            <a:extLst>
              <a:ext uri="{FF2B5EF4-FFF2-40B4-BE49-F238E27FC236}">
                <a16:creationId xmlns:a16="http://schemas.microsoft.com/office/drawing/2014/main" id="{EAA5666F-92FF-4AC7-91E6-5928F4ABE0E0}"/>
              </a:ext>
            </a:extLst>
          </p:cNvPr>
          <p:cNvSpPr>
            <a:spLocks noGrp="1" noChangeArrowheads="1"/>
          </p:cNvSpPr>
          <p:nvPr>
            <p:ph type="body" idx="1"/>
          </p:nvPr>
        </p:nvSpPr>
        <p:spPr>
          <a:xfrm>
            <a:off x="457200" y="1676400"/>
            <a:ext cx="8229600" cy="4919663"/>
          </a:xfrm>
        </p:spPr>
        <p:txBody>
          <a:bodyPr/>
          <a:lstStyle/>
          <a:p>
            <a:pPr>
              <a:lnSpc>
                <a:spcPct val="90000"/>
              </a:lnSpc>
            </a:pPr>
            <a:r>
              <a:rPr lang="en-US" altLang="en-US" sz="2800"/>
              <a:t>Charged with developing the research integration course (outlined in the 2002 IGERT proposal) and getting necessary university approval and making plans for this course to be offered commencing Fall 2004.  </a:t>
            </a:r>
          </a:p>
          <a:p>
            <a:pPr>
              <a:lnSpc>
                <a:spcPct val="90000"/>
              </a:lnSpc>
            </a:pPr>
            <a:r>
              <a:rPr lang="en-US" altLang="en-US" sz="2800"/>
              <a:t>Reviewing the entire curriculum of Water Sciences courses at USU and recommending ways to better coordinate offerings, articulate content and make the overall curriculum better and more consistent in support of the eventual goal of an interdisciplinary graduate program in integrative water sciences.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0A1D681-BD1E-42BA-9749-9E5CA97A092C}"/>
              </a:ext>
            </a:extLst>
          </p:cNvPr>
          <p:cNvSpPr>
            <a:spLocks noGrp="1" noChangeArrowheads="1"/>
          </p:cNvSpPr>
          <p:nvPr>
            <p:ph type="title"/>
          </p:nvPr>
        </p:nvSpPr>
        <p:spPr>
          <a:xfrm>
            <a:off x="1654175" y="192088"/>
            <a:ext cx="5737225" cy="1143000"/>
          </a:xfrm>
        </p:spPr>
        <p:txBody>
          <a:bodyPr/>
          <a:lstStyle/>
          <a:p>
            <a:pPr algn="ctr"/>
            <a:r>
              <a:rPr lang="en-CA" altLang="en-US"/>
              <a:t>Questions?</a:t>
            </a:r>
          </a:p>
        </p:txBody>
      </p:sp>
      <p:grpSp>
        <p:nvGrpSpPr>
          <p:cNvPr id="53290" name="Group 42">
            <a:extLst>
              <a:ext uri="{FF2B5EF4-FFF2-40B4-BE49-F238E27FC236}">
                <a16:creationId xmlns:a16="http://schemas.microsoft.com/office/drawing/2014/main" id="{5623866A-6942-48E7-B3FB-7C98FF35B228}"/>
              </a:ext>
            </a:extLst>
          </p:cNvPr>
          <p:cNvGrpSpPr>
            <a:grpSpLocks/>
          </p:cNvGrpSpPr>
          <p:nvPr/>
        </p:nvGrpSpPr>
        <p:grpSpPr bwMode="auto">
          <a:xfrm>
            <a:off x="2025650" y="1438275"/>
            <a:ext cx="4951413" cy="4876800"/>
            <a:chOff x="1868" y="1332"/>
            <a:chExt cx="2251" cy="2062"/>
          </a:xfrm>
        </p:grpSpPr>
        <p:graphicFrame>
          <p:nvGraphicFramePr>
            <p:cNvPr id="53251" name="Object 3">
              <a:extLst>
                <a:ext uri="{FF2B5EF4-FFF2-40B4-BE49-F238E27FC236}">
                  <a16:creationId xmlns:a16="http://schemas.microsoft.com/office/drawing/2014/main" id="{77746D27-1468-4207-9A54-22164ADAD8FF}"/>
                </a:ext>
              </a:extLst>
            </p:cNvPr>
            <p:cNvGraphicFramePr>
              <a:graphicFrameLocks noChangeAspect="1"/>
            </p:cNvGraphicFramePr>
            <p:nvPr/>
          </p:nvGraphicFramePr>
          <p:xfrm>
            <a:off x="1868" y="1332"/>
            <a:ext cx="1322" cy="1421"/>
          </p:xfrm>
          <a:graphic>
            <a:graphicData uri="http://schemas.openxmlformats.org/presentationml/2006/ole">
              <mc:AlternateContent xmlns:mc="http://schemas.openxmlformats.org/markup-compatibility/2006">
                <mc:Choice xmlns:v="urn:schemas-microsoft-com:vml" Requires="v">
                  <p:oleObj spid="_x0000_s53291" name="Clip" r:id="rId3" imgW="3025440" imgH="3252600" progId="MS_ClipArt_Gallery.2">
                    <p:embed/>
                  </p:oleObj>
                </mc:Choice>
                <mc:Fallback>
                  <p:oleObj name="Clip" r:id="rId3" imgW="3025440" imgH="32526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 y="1332"/>
                          <a:ext cx="1322" cy="1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3252" name="Group 4">
              <a:extLst>
                <a:ext uri="{FF2B5EF4-FFF2-40B4-BE49-F238E27FC236}">
                  <a16:creationId xmlns:a16="http://schemas.microsoft.com/office/drawing/2014/main" id="{64825FAD-5782-43B7-BA43-FCFC27A29DFF}"/>
                </a:ext>
              </a:extLst>
            </p:cNvPr>
            <p:cNvGrpSpPr>
              <a:grpSpLocks/>
            </p:cNvGrpSpPr>
            <p:nvPr/>
          </p:nvGrpSpPr>
          <p:grpSpPr bwMode="auto">
            <a:xfrm>
              <a:off x="2786" y="1733"/>
              <a:ext cx="1333" cy="1661"/>
              <a:chOff x="408" y="1056"/>
              <a:chExt cx="2297" cy="3024"/>
            </a:xfrm>
          </p:grpSpPr>
          <p:sp>
            <p:nvSpPr>
              <p:cNvPr id="53253" name="Rectangle 5">
                <a:extLst>
                  <a:ext uri="{FF2B5EF4-FFF2-40B4-BE49-F238E27FC236}">
                    <a16:creationId xmlns:a16="http://schemas.microsoft.com/office/drawing/2014/main" id="{916C6AAC-B948-4DEF-B61F-B6DF27E39AAF}"/>
                  </a:ext>
                </a:extLst>
              </p:cNvPr>
              <p:cNvSpPr>
                <a:spLocks noChangeArrowheads="1"/>
              </p:cNvSpPr>
              <p:nvPr/>
            </p:nvSpPr>
            <p:spPr bwMode="auto">
              <a:xfrm>
                <a:off x="1584" y="331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53254" name="Freeform 6">
                <a:extLst>
                  <a:ext uri="{FF2B5EF4-FFF2-40B4-BE49-F238E27FC236}">
                    <a16:creationId xmlns:a16="http://schemas.microsoft.com/office/drawing/2014/main" id="{53169290-3D71-4EF4-9B15-481DFEF2C15F}"/>
                  </a:ext>
                </a:extLst>
              </p:cNvPr>
              <p:cNvSpPr>
                <a:spLocks/>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55" name="Freeform 7">
                <a:extLst>
                  <a:ext uri="{FF2B5EF4-FFF2-40B4-BE49-F238E27FC236}">
                    <a16:creationId xmlns:a16="http://schemas.microsoft.com/office/drawing/2014/main" id="{3601FDE1-D333-4718-8322-623041F0DF8F}"/>
                  </a:ext>
                </a:extLst>
              </p:cNvPr>
              <p:cNvSpPr>
                <a:spLocks/>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56" name="Freeform 8">
                <a:extLst>
                  <a:ext uri="{FF2B5EF4-FFF2-40B4-BE49-F238E27FC236}">
                    <a16:creationId xmlns:a16="http://schemas.microsoft.com/office/drawing/2014/main" id="{1FFE1CA6-8F7A-4880-8CF5-94430EDF87CF}"/>
                  </a:ext>
                </a:extLst>
              </p:cNvPr>
              <p:cNvSpPr>
                <a:spLocks/>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Lst>
                <a:ahLst/>
                <a:cxnLst>
                  <a:cxn ang="0">
                    <a:pos x="T0" y="T1"/>
                  </a:cxn>
                  <a:cxn ang="0">
                    <a:pos x="T2" y="T3"/>
                  </a:cxn>
                  <a:cxn ang="0">
                    <a:pos x="T4" y="T5"/>
                  </a:cxn>
                  <a:cxn ang="0">
                    <a:pos x="T6" y="T7"/>
                  </a:cxn>
                </a:cxnLst>
                <a:rect l="0" t="0" r="r" b="b"/>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57" name="Freeform 9">
                <a:extLst>
                  <a:ext uri="{FF2B5EF4-FFF2-40B4-BE49-F238E27FC236}">
                    <a16:creationId xmlns:a16="http://schemas.microsoft.com/office/drawing/2014/main" id="{DEEED513-7988-43F9-AA26-C96F8604DFE3}"/>
                  </a:ext>
                </a:extLst>
              </p:cNvPr>
              <p:cNvSpPr>
                <a:spLocks/>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58" name="Freeform 10">
                <a:extLst>
                  <a:ext uri="{FF2B5EF4-FFF2-40B4-BE49-F238E27FC236}">
                    <a16:creationId xmlns:a16="http://schemas.microsoft.com/office/drawing/2014/main" id="{381C789E-63FD-469E-8461-A723B46A4D9F}"/>
                  </a:ext>
                </a:extLst>
              </p:cNvPr>
              <p:cNvSpPr>
                <a:spLocks/>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59" name="Freeform 11">
                <a:extLst>
                  <a:ext uri="{FF2B5EF4-FFF2-40B4-BE49-F238E27FC236}">
                    <a16:creationId xmlns:a16="http://schemas.microsoft.com/office/drawing/2014/main" id="{503E7510-846A-4908-AA24-C40E12BB173D}"/>
                  </a:ext>
                </a:extLst>
              </p:cNvPr>
              <p:cNvSpPr>
                <a:spLocks/>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60" name="Freeform 12">
                <a:extLst>
                  <a:ext uri="{FF2B5EF4-FFF2-40B4-BE49-F238E27FC236}">
                    <a16:creationId xmlns:a16="http://schemas.microsoft.com/office/drawing/2014/main" id="{36830DC9-C198-44DC-BEB3-0FFF899DF3D0}"/>
                  </a:ext>
                </a:extLst>
              </p:cNvPr>
              <p:cNvSpPr>
                <a:spLocks/>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61" name="Line 13">
                <a:extLst>
                  <a:ext uri="{FF2B5EF4-FFF2-40B4-BE49-F238E27FC236}">
                    <a16:creationId xmlns:a16="http://schemas.microsoft.com/office/drawing/2014/main" id="{5760CACE-DF66-4C23-A747-6FB177FF5B2D}"/>
                  </a:ext>
                </a:extLst>
              </p:cNvPr>
              <p:cNvSpPr>
                <a:spLocks noChangeShapeType="1"/>
              </p:cNvSpPr>
              <p:nvPr/>
            </p:nvSpPr>
            <p:spPr bwMode="auto">
              <a:xfrm>
                <a:off x="624" y="331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62" name="Line 14">
                <a:extLst>
                  <a:ext uri="{FF2B5EF4-FFF2-40B4-BE49-F238E27FC236}">
                    <a16:creationId xmlns:a16="http://schemas.microsoft.com/office/drawing/2014/main" id="{0A670CFA-EEF6-4AAA-A53E-AD8F837077E3}"/>
                  </a:ext>
                </a:extLst>
              </p:cNvPr>
              <p:cNvSpPr>
                <a:spLocks noChangeShapeType="1"/>
              </p:cNvSpPr>
              <p:nvPr/>
            </p:nvSpPr>
            <p:spPr bwMode="auto">
              <a:xfrm>
                <a:off x="624" y="350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63" name="Line 15">
                <a:extLst>
                  <a:ext uri="{FF2B5EF4-FFF2-40B4-BE49-F238E27FC236}">
                    <a16:creationId xmlns:a16="http://schemas.microsoft.com/office/drawing/2014/main" id="{697DEB06-692B-4ED6-BF3A-590C10A7CFBD}"/>
                  </a:ext>
                </a:extLst>
              </p:cNvPr>
              <p:cNvSpPr>
                <a:spLocks noChangeShapeType="1"/>
              </p:cNvSpPr>
              <p:nvPr/>
            </p:nvSpPr>
            <p:spPr bwMode="auto">
              <a:xfrm>
                <a:off x="624" y="3696"/>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64" name="Line 16">
                <a:extLst>
                  <a:ext uri="{FF2B5EF4-FFF2-40B4-BE49-F238E27FC236}">
                    <a16:creationId xmlns:a16="http://schemas.microsoft.com/office/drawing/2014/main" id="{20DF1F77-92B3-44C2-AE98-E6B84105AD3F}"/>
                  </a:ext>
                </a:extLst>
              </p:cNvPr>
              <p:cNvSpPr>
                <a:spLocks noChangeShapeType="1"/>
              </p:cNvSpPr>
              <p:nvPr/>
            </p:nvSpPr>
            <p:spPr bwMode="auto">
              <a:xfrm>
                <a:off x="624" y="3888"/>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65" name="Line 17">
                <a:extLst>
                  <a:ext uri="{FF2B5EF4-FFF2-40B4-BE49-F238E27FC236}">
                    <a16:creationId xmlns:a16="http://schemas.microsoft.com/office/drawing/2014/main" id="{C7B3FC80-A0E0-426D-87C0-12590B52D626}"/>
                  </a:ext>
                </a:extLst>
              </p:cNvPr>
              <p:cNvSpPr>
                <a:spLocks noChangeShapeType="1"/>
              </p:cNvSpPr>
              <p:nvPr/>
            </p:nvSpPr>
            <p:spPr bwMode="auto">
              <a:xfrm>
                <a:off x="1776"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66" name="Line 18">
                <a:extLst>
                  <a:ext uri="{FF2B5EF4-FFF2-40B4-BE49-F238E27FC236}">
                    <a16:creationId xmlns:a16="http://schemas.microsoft.com/office/drawing/2014/main" id="{6BA97A83-3F9F-46C4-B026-C50E6DACFE2F}"/>
                  </a:ext>
                </a:extLst>
              </p:cNvPr>
              <p:cNvSpPr>
                <a:spLocks noChangeShapeType="1"/>
              </p:cNvSpPr>
              <p:nvPr/>
            </p:nvSpPr>
            <p:spPr bwMode="auto">
              <a:xfrm>
                <a:off x="1584"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67" name="Line 19">
                <a:extLst>
                  <a:ext uri="{FF2B5EF4-FFF2-40B4-BE49-F238E27FC236}">
                    <a16:creationId xmlns:a16="http://schemas.microsoft.com/office/drawing/2014/main" id="{53ED25D5-316B-4C1E-87CB-8D723B6F5D4B}"/>
                  </a:ext>
                </a:extLst>
              </p:cNvPr>
              <p:cNvSpPr>
                <a:spLocks noChangeShapeType="1"/>
              </p:cNvSpPr>
              <p:nvPr/>
            </p:nvSpPr>
            <p:spPr bwMode="auto">
              <a:xfrm>
                <a:off x="196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68" name="Line 20">
                <a:extLst>
                  <a:ext uri="{FF2B5EF4-FFF2-40B4-BE49-F238E27FC236}">
                    <a16:creationId xmlns:a16="http://schemas.microsoft.com/office/drawing/2014/main" id="{67A25619-7567-4D64-A891-D8ECDD1ACC92}"/>
                  </a:ext>
                </a:extLst>
              </p:cNvPr>
              <p:cNvSpPr>
                <a:spLocks noChangeShapeType="1"/>
              </p:cNvSpPr>
              <p:nvPr/>
            </p:nvSpPr>
            <p:spPr bwMode="auto">
              <a:xfrm>
                <a:off x="139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69" name="Line 21">
                <a:extLst>
                  <a:ext uri="{FF2B5EF4-FFF2-40B4-BE49-F238E27FC236}">
                    <a16:creationId xmlns:a16="http://schemas.microsoft.com/office/drawing/2014/main" id="{2D7EF0A3-86EA-436D-8FD1-0C39F02F1DAA}"/>
                  </a:ext>
                </a:extLst>
              </p:cNvPr>
              <p:cNvSpPr>
                <a:spLocks noChangeShapeType="1"/>
              </p:cNvSpPr>
              <p:nvPr/>
            </p:nvSpPr>
            <p:spPr bwMode="auto">
              <a:xfrm>
                <a:off x="216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70" name="Line 22">
                <a:extLst>
                  <a:ext uri="{FF2B5EF4-FFF2-40B4-BE49-F238E27FC236}">
                    <a16:creationId xmlns:a16="http://schemas.microsoft.com/office/drawing/2014/main" id="{1D92FBED-2C3A-40EB-B919-FF11624A0469}"/>
                  </a:ext>
                </a:extLst>
              </p:cNvPr>
              <p:cNvSpPr>
                <a:spLocks noChangeShapeType="1"/>
              </p:cNvSpPr>
              <p:nvPr/>
            </p:nvSpPr>
            <p:spPr bwMode="auto">
              <a:xfrm>
                <a:off x="120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71" name="Line 23">
                <a:extLst>
                  <a:ext uri="{FF2B5EF4-FFF2-40B4-BE49-F238E27FC236}">
                    <a16:creationId xmlns:a16="http://schemas.microsoft.com/office/drawing/2014/main" id="{0B1D583A-5345-445F-BBFE-92ACA5C268B6}"/>
                  </a:ext>
                </a:extLst>
              </p:cNvPr>
              <p:cNvSpPr>
                <a:spLocks noChangeShapeType="1"/>
              </p:cNvSpPr>
              <p:nvPr/>
            </p:nvSpPr>
            <p:spPr bwMode="auto">
              <a:xfrm>
                <a:off x="100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72" name="Line 24">
                <a:extLst>
                  <a:ext uri="{FF2B5EF4-FFF2-40B4-BE49-F238E27FC236}">
                    <a16:creationId xmlns:a16="http://schemas.microsoft.com/office/drawing/2014/main" id="{9A532163-1155-4434-8073-CC74AE7BDE3B}"/>
                  </a:ext>
                </a:extLst>
              </p:cNvPr>
              <p:cNvSpPr>
                <a:spLocks noChangeShapeType="1"/>
              </p:cNvSpPr>
              <p:nvPr/>
            </p:nvSpPr>
            <p:spPr bwMode="auto">
              <a:xfrm>
                <a:off x="235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73" name="Line 25">
                <a:extLst>
                  <a:ext uri="{FF2B5EF4-FFF2-40B4-BE49-F238E27FC236}">
                    <a16:creationId xmlns:a16="http://schemas.microsoft.com/office/drawing/2014/main" id="{03964DF2-4156-4396-AEA5-A9C4FE7FE1E7}"/>
                  </a:ext>
                </a:extLst>
              </p:cNvPr>
              <p:cNvSpPr>
                <a:spLocks noChangeShapeType="1"/>
              </p:cNvSpPr>
              <p:nvPr/>
            </p:nvSpPr>
            <p:spPr bwMode="auto">
              <a:xfrm>
                <a:off x="816" y="3072"/>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74" name="Line 26">
                <a:extLst>
                  <a:ext uri="{FF2B5EF4-FFF2-40B4-BE49-F238E27FC236}">
                    <a16:creationId xmlns:a16="http://schemas.microsoft.com/office/drawing/2014/main" id="{7A6F8B09-602F-4055-A380-9B5A8D88C3CB}"/>
                  </a:ext>
                </a:extLst>
              </p:cNvPr>
              <p:cNvSpPr>
                <a:spLocks noChangeShapeType="1"/>
              </p:cNvSpPr>
              <p:nvPr/>
            </p:nvSpPr>
            <p:spPr bwMode="auto">
              <a:xfrm>
                <a:off x="2544"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75" name="Freeform 27">
                <a:extLst>
                  <a:ext uri="{FF2B5EF4-FFF2-40B4-BE49-F238E27FC236}">
                    <a16:creationId xmlns:a16="http://schemas.microsoft.com/office/drawing/2014/main" id="{439B4956-CDBB-4B2B-B787-BE35B629913E}"/>
                  </a:ext>
                </a:extLst>
              </p:cNvPr>
              <p:cNvSpPr>
                <a:spLocks/>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76" name="Freeform 28">
                <a:extLst>
                  <a:ext uri="{FF2B5EF4-FFF2-40B4-BE49-F238E27FC236}">
                    <a16:creationId xmlns:a16="http://schemas.microsoft.com/office/drawing/2014/main" id="{E28124D2-5D8D-4282-8ED4-693CE25C3195}"/>
                  </a:ext>
                </a:extLst>
              </p:cNvPr>
              <p:cNvSpPr>
                <a:spLocks/>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77" name="Freeform 29">
                <a:extLst>
                  <a:ext uri="{FF2B5EF4-FFF2-40B4-BE49-F238E27FC236}">
                    <a16:creationId xmlns:a16="http://schemas.microsoft.com/office/drawing/2014/main" id="{FA7B2860-76B6-4B8D-B4B7-BA4564ECDEDB}"/>
                  </a:ext>
                </a:extLst>
              </p:cNvPr>
              <p:cNvSpPr>
                <a:spLocks/>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78" name="Freeform 30">
                <a:extLst>
                  <a:ext uri="{FF2B5EF4-FFF2-40B4-BE49-F238E27FC236}">
                    <a16:creationId xmlns:a16="http://schemas.microsoft.com/office/drawing/2014/main" id="{E5DB937A-BA19-4DE9-9392-A1DEF6E4D015}"/>
                  </a:ext>
                </a:extLst>
              </p:cNvPr>
              <p:cNvSpPr>
                <a:spLocks/>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79" name="Text Box 31">
                <a:extLst>
                  <a:ext uri="{FF2B5EF4-FFF2-40B4-BE49-F238E27FC236}">
                    <a16:creationId xmlns:a16="http://schemas.microsoft.com/office/drawing/2014/main" id="{7F174C5D-0FED-4769-8A20-A5186C9BBD34}"/>
                  </a:ext>
                </a:extLst>
              </p:cNvPr>
              <p:cNvSpPr txBox="1">
                <a:spLocks noChangeArrowheads="1"/>
              </p:cNvSpPr>
              <p:nvPr/>
            </p:nvSpPr>
            <p:spPr bwMode="auto">
              <a:xfrm>
                <a:off x="1167" y="2448"/>
                <a:ext cx="352" cy="117"/>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eaLnBrk="0" hangingPunct="0"/>
                <a:r>
                  <a:rPr kumimoji="1" lang="en-CA" altLang="en-US" sz="1000" b="0">
                    <a:solidFill>
                      <a:schemeClr val="tx2"/>
                    </a:solidFill>
                    <a:effectLst>
                      <a:outerShdw blurRad="38100" dist="38100" dir="2700000" algn="tl">
                        <a:srgbClr val="C0C0C0"/>
                      </a:outerShdw>
                    </a:effectLst>
                  </a:rPr>
                  <a:t>AREA 1</a:t>
                </a:r>
                <a:endParaRPr kumimoji="1" lang="en-CA" altLang="en-US" sz="1000" b="0">
                  <a:solidFill>
                    <a:schemeClr val="tx1"/>
                  </a:solidFill>
                </a:endParaRPr>
              </a:p>
            </p:txBody>
          </p:sp>
          <p:sp>
            <p:nvSpPr>
              <p:cNvPr id="53280" name="Rectangle 32">
                <a:extLst>
                  <a:ext uri="{FF2B5EF4-FFF2-40B4-BE49-F238E27FC236}">
                    <a16:creationId xmlns:a16="http://schemas.microsoft.com/office/drawing/2014/main" id="{7EAF04EB-F4F1-4A81-B8C2-57483857A6B8}"/>
                  </a:ext>
                </a:extLst>
              </p:cNvPr>
              <p:cNvSpPr>
                <a:spLocks noChangeArrowheads="1"/>
              </p:cNvSpPr>
              <p:nvPr/>
            </p:nvSpPr>
            <p:spPr bwMode="auto">
              <a:xfrm>
                <a:off x="1584" y="187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53281" name="Freeform 33">
                <a:extLst>
                  <a:ext uri="{FF2B5EF4-FFF2-40B4-BE49-F238E27FC236}">
                    <a16:creationId xmlns:a16="http://schemas.microsoft.com/office/drawing/2014/main" id="{D221B371-D5F1-49AF-AF11-F5C76CC5813A}"/>
                  </a:ext>
                </a:extLst>
              </p:cNvPr>
              <p:cNvSpPr>
                <a:spLocks/>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Lst>
                <a:ahLst/>
                <a:cxnLst>
                  <a:cxn ang="0">
                    <a:pos x="T0" y="T1"/>
                  </a:cxn>
                  <a:cxn ang="0">
                    <a:pos x="T2" y="T3"/>
                  </a:cxn>
                  <a:cxn ang="0">
                    <a:pos x="T4" y="T5"/>
                  </a:cxn>
                  <a:cxn ang="0">
                    <a:pos x="T6" y="T7"/>
                  </a:cxn>
                </a:cxnLst>
                <a:rect l="0" t="0" r="r" b="b"/>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82" name="Freeform 34">
                <a:extLst>
                  <a:ext uri="{FF2B5EF4-FFF2-40B4-BE49-F238E27FC236}">
                    <a16:creationId xmlns:a16="http://schemas.microsoft.com/office/drawing/2014/main" id="{05009B30-FC92-4163-A197-2DE84B1F4078}"/>
                  </a:ext>
                </a:extLst>
              </p:cNvPr>
              <p:cNvSpPr>
                <a:spLocks/>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Lst>
                <a:ahLst/>
                <a:cxnLst>
                  <a:cxn ang="0">
                    <a:pos x="T0" y="T1"/>
                  </a:cxn>
                  <a:cxn ang="0">
                    <a:pos x="T2" y="T3"/>
                  </a:cxn>
                  <a:cxn ang="0">
                    <a:pos x="T4" y="T5"/>
                  </a:cxn>
                  <a:cxn ang="0">
                    <a:pos x="T6" y="T7"/>
                  </a:cxn>
                </a:cxnLst>
                <a:rect l="0" t="0" r="r" b="b"/>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83" name="Text Box 35">
                <a:extLst>
                  <a:ext uri="{FF2B5EF4-FFF2-40B4-BE49-F238E27FC236}">
                    <a16:creationId xmlns:a16="http://schemas.microsoft.com/office/drawing/2014/main" id="{BFD03326-1DC4-4953-819A-3DF9BD813703}"/>
                  </a:ext>
                </a:extLst>
              </p:cNvPr>
              <p:cNvSpPr txBox="1">
                <a:spLocks noChangeArrowheads="1"/>
              </p:cNvSpPr>
              <p:nvPr/>
            </p:nvSpPr>
            <p:spPr bwMode="auto">
              <a:xfrm>
                <a:off x="1308" y="1671"/>
                <a:ext cx="352" cy="117"/>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eaLnBrk="0" hangingPunct="0"/>
                <a:r>
                  <a:rPr kumimoji="1" lang="en-CA" altLang="en-US" sz="1000" b="0">
                    <a:solidFill>
                      <a:schemeClr val="tx2"/>
                    </a:solidFill>
                    <a:effectLst>
                      <a:outerShdw blurRad="38100" dist="38100" dir="2700000" algn="tl">
                        <a:srgbClr val="C0C0C0"/>
                      </a:outerShdw>
                    </a:effectLst>
                  </a:rPr>
                  <a:t>AREA 2</a:t>
                </a:r>
                <a:endParaRPr kumimoji="1" lang="en-CA" altLang="en-US" sz="3000" b="0">
                  <a:solidFill>
                    <a:schemeClr val="tx1"/>
                  </a:solidFill>
                </a:endParaRPr>
              </a:p>
            </p:txBody>
          </p:sp>
          <p:sp>
            <p:nvSpPr>
              <p:cNvPr id="53284" name="Line 36">
                <a:extLst>
                  <a:ext uri="{FF2B5EF4-FFF2-40B4-BE49-F238E27FC236}">
                    <a16:creationId xmlns:a16="http://schemas.microsoft.com/office/drawing/2014/main" id="{AA351138-39B5-42D2-8743-191E3C28C0D7}"/>
                  </a:ext>
                </a:extLst>
              </p:cNvPr>
              <p:cNvSpPr>
                <a:spLocks noChangeShapeType="1"/>
              </p:cNvSpPr>
              <p:nvPr/>
            </p:nvSpPr>
            <p:spPr bwMode="auto">
              <a:xfrm>
                <a:off x="576" y="206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85" name="Line 37">
                <a:extLst>
                  <a:ext uri="{FF2B5EF4-FFF2-40B4-BE49-F238E27FC236}">
                    <a16:creationId xmlns:a16="http://schemas.microsoft.com/office/drawing/2014/main" id="{1A62711E-3631-4BCA-A014-7DBDAC8AF80F}"/>
                  </a:ext>
                </a:extLst>
              </p:cNvPr>
              <p:cNvSpPr>
                <a:spLocks noChangeShapeType="1"/>
              </p:cNvSpPr>
              <p:nvPr/>
            </p:nvSpPr>
            <p:spPr bwMode="auto">
              <a:xfrm>
                <a:off x="576" y="187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53286" name="Text Box 38">
                <a:extLst>
                  <a:ext uri="{FF2B5EF4-FFF2-40B4-BE49-F238E27FC236}">
                    <a16:creationId xmlns:a16="http://schemas.microsoft.com/office/drawing/2014/main" id="{9B99E2EB-45D8-47A2-8F54-E1DE8495BE61}"/>
                  </a:ext>
                </a:extLst>
              </p:cNvPr>
              <p:cNvSpPr txBox="1">
                <a:spLocks noChangeArrowheads="1"/>
              </p:cNvSpPr>
              <p:nvPr/>
            </p:nvSpPr>
            <p:spPr bwMode="auto">
              <a:xfrm>
                <a:off x="1495" y="1825"/>
                <a:ext cx="354"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eaLnBrk="0" hangingPunct="0"/>
                <a:r>
                  <a:rPr kumimoji="1" lang="en-CA" altLang="en-US">
                    <a:solidFill>
                      <a:srgbClr val="000000"/>
                    </a:solidFill>
                  </a:rPr>
                  <a:t>3</a:t>
                </a:r>
                <a:endParaRPr kumimoji="1" lang="en-CA" altLang="en-US" b="0">
                  <a:solidFill>
                    <a:schemeClr val="tx1"/>
                  </a:solidFill>
                </a:endParaRPr>
              </a:p>
            </p:txBody>
          </p:sp>
          <p:sp>
            <p:nvSpPr>
              <p:cNvPr id="53287" name="Text Box 39">
                <a:extLst>
                  <a:ext uri="{FF2B5EF4-FFF2-40B4-BE49-F238E27FC236}">
                    <a16:creationId xmlns:a16="http://schemas.microsoft.com/office/drawing/2014/main" id="{E454C285-63E9-457A-A38D-F7551CB957E4}"/>
                  </a:ext>
                </a:extLst>
              </p:cNvPr>
              <p:cNvSpPr txBox="1">
                <a:spLocks noChangeArrowheads="1"/>
              </p:cNvSpPr>
              <p:nvPr/>
            </p:nvSpPr>
            <p:spPr bwMode="auto">
              <a:xfrm>
                <a:off x="1470" y="3266"/>
                <a:ext cx="420"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eaLnBrk="0" hangingPunct="0"/>
                <a:r>
                  <a:rPr kumimoji="1" lang="en-CA" altLang="en-US">
                    <a:solidFill>
                      <a:srgbClr val="000000"/>
                    </a:solidFill>
                  </a:rPr>
                  <a:t>12</a:t>
                </a:r>
                <a:endParaRPr kumimoji="1" lang="en-CA" altLang="en-US" sz="2000" b="0">
                  <a:solidFill>
                    <a:schemeClr val="tx1"/>
                  </a:solidFill>
                </a:endParaRPr>
              </a:p>
            </p:txBody>
          </p:sp>
        </p:grpSp>
      </p:grpSp>
    </p:spTree>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68C8D77-5EBD-496E-B281-36A12B7E97F0}"/>
              </a:ext>
            </a:extLst>
          </p:cNvPr>
          <p:cNvSpPr>
            <a:spLocks noGrp="1" noChangeArrowheads="1"/>
          </p:cNvSpPr>
          <p:nvPr>
            <p:ph type="title"/>
          </p:nvPr>
        </p:nvSpPr>
        <p:spPr>
          <a:xfrm>
            <a:off x="457200" y="304800"/>
            <a:ext cx="8229600" cy="1447800"/>
          </a:xfrm>
        </p:spPr>
        <p:txBody>
          <a:bodyPr/>
          <a:lstStyle/>
          <a:p>
            <a:pPr algn="ctr"/>
            <a:r>
              <a:rPr lang="en-US" altLang="en-US"/>
              <a:t>Utah State University Water Initiative Task Force</a:t>
            </a:r>
            <a:br>
              <a:rPr lang="en-US" altLang="en-US"/>
            </a:br>
            <a:endParaRPr lang="en-US" altLang="en-US"/>
          </a:p>
        </p:txBody>
      </p:sp>
      <p:sp>
        <p:nvSpPr>
          <p:cNvPr id="7171" name="Rectangle 3">
            <a:extLst>
              <a:ext uri="{FF2B5EF4-FFF2-40B4-BE49-F238E27FC236}">
                <a16:creationId xmlns:a16="http://schemas.microsoft.com/office/drawing/2014/main" id="{07A7AB16-F00F-408D-BE33-5798484C88E3}"/>
              </a:ext>
            </a:extLst>
          </p:cNvPr>
          <p:cNvSpPr>
            <a:spLocks noGrp="1" noChangeArrowheads="1"/>
          </p:cNvSpPr>
          <p:nvPr>
            <p:ph type="body" idx="1"/>
          </p:nvPr>
        </p:nvSpPr>
        <p:spPr/>
        <p:txBody>
          <a:bodyPr/>
          <a:lstStyle/>
          <a:p>
            <a:pPr algn="ctr">
              <a:lnSpc>
                <a:spcPct val="80000"/>
              </a:lnSpc>
              <a:buFont typeface="Wingdings" panose="05000000000000000000" pitchFamily="2" charset="2"/>
              <a:buNone/>
            </a:pPr>
            <a:r>
              <a:rPr lang="en-US" altLang="en-US" sz="1600"/>
              <a:t>David G. Tarboton</a:t>
            </a:r>
          </a:p>
          <a:p>
            <a:pPr algn="ctr">
              <a:lnSpc>
                <a:spcPct val="80000"/>
              </a:lnSpc>
              <a:buFont typeface="Wingdings" panose="05000000000000000000" pitchFamily="2" charset="2"/>
              <a:buNone/>
            </a:pPr>
            <a:r>
              <a:rPr lang="en-US" altLang="en-US" sz="1600"/>
              <a:t>Michelle A. Baker</a:t>
            </a:r>
          </a:p>
          <a:p>
            <a:pPr algn="ctr">
              <a:lnSpc>
                <a:spcPct val="80000"/>
              </a:lnSpc>
              <a:buFont typeface="Wingdings" panose="05000000000000000000" pitchFamily="2" charset="2"/>
              <a:buNone/>
            </a:pPr>
            <a:r>
              <a:rPr lang="en-US" altLang="en-US" sz="1600"/>
              <a:t>David Chandler</a:t>
            </a:r>
          </a:p>
          <a:p>
            <a:pPr algn="ctr">
              <a:lnSpc>
                <a:spcPct val="80000"/>
              </a:lnSpc>
              <a:buFont typeface="Wingdings" panose="05000000000000000000" pitchFamily="2" charset="2"/>
              <a:buNone/>
            </a:pPr>
            <a:r>
              <a:rPr lang="en-US" altLang="en-US" sz="1600"/>
              <a:t>Christopher A. Conte</a:t>
            </a:r>
          </a:p>
          <a:p>
            <a:pPr algn="ctr">
              <a:lnSpc>
                <a:spcPct val="80000"/>
              </a:lnSpc>
              <a:buFont typeface="Wingdings" panose="05000000000000000000" pitchFamily="2" charset="2"/>
              <a:buNone/>
            </a:pPr>
            <a:r>
              <a:rPr lang="en-US" altLang="en-US" sz="1600"/>
              <a:t>Joanna Endter-Wada</a:t>
            </a:r>
          </a:p>
          <a:p>
            <a:pPr algn="ctr">
              <a:lnSpc>
                <a:spcPct val="80000"/>
              </a:lnSpc>
              <a:buFont typeface="Wingdings" panose="05000000000000000000" pitchFamily="2" charset="2"/>
              <a:buNone/>
            </a:pPr>
            <a:r>
              <a:rPr lang="en-US" altLang="en-US" sz="1600"/>
              <a:t>Christopher Fawson</a:t>
            </a:r>
          </a:p>
          <a:p>
            <a:pPr algn="ctr">
              <a:lnSpc>
                <a:spcPct val="80000"/>
              </a:lnSpc>
              <a:buFont typeface="Wingdings" panose="05000000000000000000" pitchFamily="2" charset="2"/>
              <a:buNone/>
            </a:pPr>
            <a:r>
              <a:rPr lang="en-US" altLang="en-US" sz="1600"/>
              <a:t>Terry F. Glover</a:t>
            </a:r>
          </a:p>
          <a:p>
            <a:pPr algn="ctr">
              <a:lnSpc>
                <a:spcPct val="80000"/>
              </a:lnSpc>
              <a:buFont typeface="Wingdings" panose="05000000000000000000" pitchFamily="2" charset="2"/>
              <a:buNone/>
            </a:pPr>
            <a:r>
              <a:rPr lang="en-US" altLang="en-US" sz="1600"/>
              <a:t>Thomas B. Hardy</a:t>
            </a:r>
          </a:p>
          <a:p>
            <a:pPr algn="ctr">
              <a:lnSpc>
                <a:spcPct val="80000"/>
              </a:lnSpc>
              <a:buFont typeface="Wingdings" panose="05000000000000000000" pitchFamily="2" charset="2"/>
              <a:buNone/>
            </a:pPr>
            <a:r>
              <a:rPr lang="en-US" altLang="en-US" sz="1600"/>
              <a:t>Paul M. Jakus</a:t>
            </a:r>
          </a:p>
          <a:p>
            <a:pPr algn="ctr">
              <a:lnSpc>
                <a:spcPct val="80000"/>
              </a:lnSpc>
              <a:buFont typeface="Wingdings" panose="05000000000000000000" pitchFamily="2" charset="2"/>
              <a:buNone/>
            </a:pPr>
            <a:r>
              <a:rPr lang="en-US" altLang="en-US" sz="1600"/>
              <a:t>Scott B. Jones</a:t>
            </a:r>
          </a:p>
          <a:p>
            <a:pPr algn="ctr">
              <a:lnSpc>
                <a:spcPct val="80000"/>
              </a:lnSpc>
              <a:buFont typeface="Wingdings" panose="05000000000000000000" pitchFamily="2" charset="2"/>
              <a:buNone/>
            </a:pPr>
            <a:r>
              <a:rPr lang="en-US" altLang="en-US" sz="1600"/>
              <a:t>Richard T. Koenig</a:t>
            </a:r>
          </a:p>
          <a:p>
            <a:pPr algn="ctr">
              <a:lnSpc>
                <a:spcPct val="80000"/>
              </a:lnSpc>
              <a:buFont typeface="Wingdings" panose="05000000000000000000" pitchFamily="2" charset="2"/>
              <a:buNone/>
            </a:pPr>
            <a:r>
              <a:rPr lang="en-US" altLang="en-US" sz="1600"/>
              <a:t>Thomas E. Lachmar</a:t>
            </a:r>
          </a:p>
          <a:p>
            <a:pPr algn="ctr">
              <a:lnSpc>
                <a:spcPct val="80000"/>
              </a:lnSpc>
              <a:buFont typeface="Wingdings" panose="05000000000000000000" pitchFamily="2" charset="2"/>
              <a:buNone/>
            </a:pPr>
            <a:r>
              <a:rPr lang="en-US" altLang="en-US" sz="1600"/>
              <a:t>Chris Luecke</a:t>
            </a:r>
          </a:p>
          <a:p>
            <a:pPr algn="ctr">
              <a:lnSpc>
                <a:spcPct val="80000"/>
              </a:lnSpc>
              <a:buFont typeface="Wingdings" panose="05000000000000000000" pitchFamily="2" charset="2"/>
              <a:buNone/>
            </a:pPr>
            <a:r>
              <a:rPr lang="en-US" altLang="en-US" sz="1600"/>
              <a:t>Mac McKee</a:t>
            </a:r>
          </a:p>
          <a:p>
            <a:pPr algn="ctr">
              <a:lnSpc>
                <a:spcPct val="80000"/>
              </a:lnSpc>
              <a:buFont typeface="Wingdings" panose="05000000000000000000" pitchFamily="2" charset="2"/>
              <a:buNone/>
            </a:pPr>
            <a:r>
              <a:rPr lang="en-US" altLang="en-US" sz="1600"/>
              <a:t>Nancy Mesner</a:t>
            </a:r>
          </a:p>
          <a:p>
            <a:pPr algn="ctr">
              <a:lnSpc>
                <a:spcPct val="80000"/>
              </a:lnSpc>
              <a:buFont typeface="Wingdings" panose="05000000000000000000" pitchFamily="2" charset="2"/>
              <a:buNone/>
            </a:pPr>
            <a:r>
              <a:rPr lang="en-US" altLang="en-US" sz="1600"/>
              <a:t>Richard C. Peralta</a:t>
            </a:r>
          </a:p>
          <a:p>
            <a:pPr algn="ctr">
              <a:lnSpc>
                <a:spcPct val="80000"/>
              </a:lnSpc>
              <a:buFont typeface="Wingdings" panose="05000000000000000000" pitchFamily="2" charset="2"/>
              <a:buNone/>
            </a:pPr>
            <a:r>
              <a:rPr lang="en-US" altLang="en-US" sz="1600"/>
              <a:t>Pamela J. Riley</a:t>
            </a:r>
          </a:p>
          <a:p>
            <a:pPr algn="ctr">
              <a:lnSpc>
                <a:spcPct val="80000"/>
              </a:lnSpc>
              <a:buFont typeface="Wingdings" panose="05000000000000000000" pitchFamily="2" charset="2"/>
              <a:buNone/>
            </a:pPr>
            <a:r>
              <a:rPr lang="en-US" altLang="en-US" sz="1600"/>
              <a:t>John C. Schmidt</a:t>
            </a:r>
          </a:p>
          <a:p>
            <a:pPr algn="ctr">
              <a:lnSpc>
                <a:spcPct val="80000"/>
              </a:lnSpc>
              <a:buFont typeface="Wingdings" panose="05000000000000000000" pitchFamily="2" charset="2"/>
              <a:buNone/>
            </a:pPr>
            <a:r>
              <a:rPr lang="en-US" altLang="en-US" sz="1600"/>
              <a:t>David K. Stevens</a:t>
            </a:r>
          </a:p>
          <a:p>
            <a:pPr algn="ctr">
              <a:lnSpc>
                <a:spcPct val="80000"/>
              </a:lnSpc>
              <a:buFont typeface="Wingdings" panose="05000000000000000000" pitchFamily="2" charset="2"/>
              <a:buNone/>
            </a:pPr>
            <a:r>
              <a:rPr lang="en-US" altLang="en-US" sz="1600"/>
              <a:t>Wynn R. Walker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BAC6AF7-1224-4AD2-BE66-BA432F0F5CEF}"/>
              </a:ext>
            </a:extLst>
          </p:cNvPr>
          <p:cNvSpPr>
            <a:spLocks noGrp="1" noChangeArrowheads="1"/>
          </p:cNvSpPr>
          <p:nvPr>
            <p:ph type="title"/>
          </p:nvPr>
        </p:nvSpPr>
        <p:spPr>
          <a:xfrm>
            <a:off x="457200" y="228600"/>
            <a:ext cx="8229600" cy="1143000"/>
          </a:xfrm>
        </p:spPr>
        <p:txBody>
          <a:bodyPr/>
          <a:lstStyle/>
          <a:p>
            <a:r>
              <a:rPr lang="en-US" altLang="en-US"/>
              <a:t>The Charge</a:t>
            </a:r>
          </a:p>
        </p:txBody>
      </p:sp>
      <p:sp>
        <p:nvSpPr>
          <p:cNvPr id="23555" name="Rectangle 3">
            <a:extLst>
              <a:ext uri="{FF2B5EF4-FFF2-40B4-BE49-F238E27FC236}">
                <a16:creationId xmlns:a16="http://schemas.microsoft.com/office/drawing/2014/main" id="{DDD8E9AE-FD15-4240-95D1-752B66B979DF}"/>
              </a:ext>
            </a:extLst>
          </p:cNvPr>
          <p:cNvSpPr>
            <a:spLocks noGrp="1" noChangeArrowheads="1"/>
          </p:cNvSpPr>
          <p:nvPr>
            <p:ph type="body" idx="1"/>
          </p:nvPr>
        </p:nvSpPr>
        <p:spPr>
          <a:xfrm>
            <a:off x="457200" y="1371600"/>
            <a:ext cx="8229600" cy="5181600"/>
          </a:xfrm>
        </p:spPr>
        <p:txBody>
          <a:bodyPr/>
          <a:lstStyle/>
          <a:p>
            <a:pPr marL="0" indent="0">
              <a:lnSpc>
                <a:spcPct val="90000"/>
              </a:lnSpc>
              <a:buFont typeface="Wingdings" panose="05000000000000000000" pitchFamily="2" charset="2"/>
              <a:buNone/>
            </a:pPr>
            <a:r>
              <a:rPr lang="en-US" altLang="en-US" sz="2400"/>
              <a:t>Recommend ways to strengthen water programs at USU that take advantage of the existing diversity and breadth of faculty expertise in water-related issues in order to restore Utah State University to a position of prominence in the study of water. </a:t>
            </a:r>
          </a:p>
          <a:p>
            <a:pPr marL="0" indent="0">
              <a:lnSpc>
                <a:spcPct val="90000"/>
              </a:lnSpc>
              <a:buFont typeface="Wingdings" panose="05000000000000000000" pitchFamily="2" charset="2"/>
              <a:buNone/>
            </a:pPr>
            <a:endParaRPr lang="en-US" altLang="en-US" sz="2400"/>
          </a:p>
          <a:p>
            <a:pPr marL="569913" lvl="1" indent="-344488">
              <a:lnSpc>
                <a:spcPct val="90000"/>
              </a:lnSpc>
              <a:buClr>
                <a:schemeClr val="tx1"/>
              </a:buClr>
              <a:buFont typeface="Wingdings" panose="05000000000000000000" pitchFamily="2" charset="2"/>
              <a:buChar char="Ø"/>
            </a:pPr>
            <a:r>
              <a:rPr lang="en-US" altLang="en-US" sz="2000"/>
              <a:t>take stock of how USU performs relative to comparable peer institutions;</a:t>
            </a:r>
          </a:p>
          <a:p>
            <a:pPr marL="569913" lvl="1" indent="-344488">
              <a:lnSpc>
                <a:spcPct val="90000"/>
              </a:lnSpc>
              <a:buClr>
                <a:schemeClr val="tx1"/>
              </a:buClr>
              <a:buFont typeface="Wingdings" panose="05000000000000000000" pitchFamily="2" charset="2"/>
              <a:buChar char="Ø"/>
            </a:pPr>
            <a:r>
              <a:rPr lang="en-US" altLang="en-US" sz="2000"/>
              <a:t>address how USU should more appropriately fund and organize efforts in water-related programs;</a:t>
            </a:r>
          </a:p>
          <a:p>
            <a:pPr marL="569913" lvl="1" indent="-344488">
              <a:lnSpc>
                <a:spcPct val="90000"/>
              </a:lnSpc>
              <a:buClr>
                <a:schemeClr val="tx1"/>
              </a:buClr>
              <a:buFont typeface="Wingdings" panose="05000000000000000000" pitchFamily="2" charset="2"/>
              <a:buChar char="Ø"/>
            </a:pPr>
            <a:r>
              <a:rPr lang="en-US" altLang="en-US" sz="2000"/>
              <a:t>examine whether there is value in cross-disciplinary efforts in water-related programs;</a:t>
            </a:r>
          </a:p>
          <a:p>
            <a:pPr marL="569913" lvl="1" indent="-344488">
              <a:lnSpc>
                <a:spcPct val="90000"/>
              </a:lnSpc>
              <a:buClr>
                <a:schemeClr val="tx1"/>
              </a:buClr>
              <a:buFont typeface="Wingdings" panose="05000000000000000000" pitchFamily="2" charset="2"/>
              <a:buChar char="Ø"/>
            </a:pPr>
            <a:r>
              <a:rPr lang="en-US" altLang="en-US" sz="2000"/>
              <a:t>provide specific step-by-step recommendations as to how to strengthen water programs at USU as they involve graduate students, policy and research.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AC0612E-D0A1-42DB-8370-CE152BBEAE0E}"/>
              </a:ext>
            </a:extLst>
          </p:cNvPr>
          <p:cNvSpPr>
            <a:spLocks noGrp="1" noChangeArrowheads="1"/>
          </p:cNvSpPr>
          <p:nvPr>
            <p:ph type="title"/>
          </p:nvPr>
        </p:nvSpPr>
        <p:spPr/>
        <p:txBody>
          <a:bodyPr/>
          <a:lstStyle/>
          <a:p>
            <a:r>
              <a:rPr lang="en-US" altLang="en-US"/>
              <a:t>Process</a:t>
            </a:r>
          </a:p>
        </p:txBody>
      </p:sp>
      <p:sp>
        <p:nvSpPr>
          <p:cNvPr id="9219" name="Rectangle 3">
            <a:extLst>
              <a:ext uri="{FF2B5EF4-FFF2-40B4-BE49-F238E27FC236}">
                <a16:creationId xmlns:a16="http://schemas.microsoft.com/office/drawing/2014/main" id="{D57804C8-4BB1-40D9-B239-F84BF3BEB214}"/>
              </a:ext>
            </a:extLst>
          </p:cNvPr>
          <p:cNvSpPr>
            <a:spLocks noGrp="1" noChangeArrowheads="1"/>
          </p:cNvSpPr>
          <p:nvPr>
            <p:ph type="body" idx="1"/>
          </p:nvPr>
        </p:nvSpPr>
        <p:spPr/>
        <p:txBody>
          <a:bodyPr/>
          <a:lstStyle/>
          <a:p>
            <a:r>
              <a:rPr lang="en-US" altLang="en-US"/>
              <a:t>Round table meetings in Salt Lake City with Utah Water Community</a:t>
            </a:r>
          </a:p>
          <a:p>
            <a:r>
              <a:rPr lang="en-US" altLang="en-US"/>
              <a:t>Meetings and interviews with campus visitors from agencies and Peer Institutions</a:t>
            </a:r>
          </a:p>
          <a:p>
            <a:r>
              <a:rPr lang="en-US" altLang="en-US"/>
              <a:t>On campus round table meetings</a:t>
            </a:r>
          </a:p>
          <a:p>
            <a:r>
              <a:rPr lang="en-US" altLang="en-US"/>
              <a:t>Task Force deliberation and debate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A710D1F-7B10-4771-A724-A47ED46947F9}"/>
              </a:ext>
            </a:extLst>
          </p:cNvPr>
          <p:cNvSpPr>
            <a:spLocks noGrp="1" noChangeArrowheads="1"/>
          </p:cNvSpPr>
          <p:nvPr>
            <p:ph type="title"/>
          </p:nvPr>
        </p:nvSpPr>
        <p:spPr/>
        <p:txBody>
          <a:bodyPr/>
          <a:lstStyle/>
          <a:p>
            <a:r>
              <a:rPr lang="en-US" altLang="en-US"/>
              <a:t>National and Worldwide Context</a:t>
            </a:r>
          </a:p>
        </p:txBody>
      </p:sp>
      <p:sp>
        <p:nvSpPr>
          <p:cNvPr id="15363" name="Rectangle 3">
            <a:extLst>
              <a:ext uri="{FF2B5EF4-FFF2-40B4-BE49-F238E27FC236}">
                <a16:creationId xmlns:a16="http://schemas.microsoft.com/office/drawing/2014/main" id="{E2223858-E3B6-4D9B-B854-2C41764DB905}"/>
              </a:ext>
            </a:extLst>
          </p:cNvPr>
          <p:cNvSpPr>
            <a:spLocks noGrp="1" noChangeArrowheads="1"/>
          </p:cNvSpPr>
          <p:nvPr>
            <p:ph type="body" idx="1"/>
          </p:nvPr>
        </p:nvSpPr>
        <p:spPr/>
        <p:txBody>
          <a:bodyPr/>
          <a:lstStyle/>
          <a:p>
            <a:pPr marL="0" indent="0">
              <a:buFont typeface="Wingdings" panose="05000000000000000000" pitchFamily="2" charset="2"/>
              <a:buNone/>
            </a:pPr>
            <a:r>
              <a:rPr lang="en-US" altLang="en-US"/>
              <a:t>"</a:t>
            </a:r>
            <a:r>
              <a:rPr lang="en-US" altLang="en-US" i="1"/>
              <a:t>We cannot build the necessary scientific understanding of hydrology at the global scale from the traditional research and education programs that have been designed to serve the pragmatic needs of the engineering community</a:t>
            </a:r>
            <a:r>
              <a:rPr lang="en-US" altLang="en-US"/>
              <a:t>"  National Research Council (1991)</a:t>
            </a:r>
          </a:p>
        </p:txBody>
      </p:sp>
      <p:sp>
        <p:nvSpPr>
          <p:cNvPr id="15364" name="Rectangle 4">
            <a:extLst>
              <a:ext uri="{FF2B5EF4-FFF2-40B4-BE49-F238E27FC236}">
                <a16:creationId xmlns:a16="http://schemas.microsoft.com/office/drawing/2014/main" id="{4E86E1E9-C0A1-4F3B-B09F-AD02E7E3211C}"/>
              </a:ext>
            </a:extLst>
          </p:cNvPr>
          <p:cNvSpPr>
            <a:spLocks noChangeArrowheads="1"/>
          </p:cNvSpPr>
          <p:nvPr/>
        </p:nvSpPr>
        <p:spPr bwMode="auto">
          <a:xfrm>
            <a:off x="533400" y="5867400"/>
            <a:ext cx="8077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400" b="0">
                <a:solidFill>
                  <a:schemeClr val="tx1"/>
                </a:solidFill>
              </a:rPr>
              <a:t>National Research Council Committee on Opportunities in the Hydrologic Sciences (COHS), (1991), </a:t>
            </a:r>
            <a:r>
              <a:rPr lang="en-US" altLang="en-US" sz="1400" b="0" u="sng">
                <a:solidFill>
                  <a:schemeClr val="tx1"/>
                </a:solidFill>
              </a:rPr>
              <a:t>Opportunities in the Hydrologic Sciences</a:t>
            </a:r>
            <a:r>
              <a:rPr lang="en-US" altLang="en-US" sz="1400" b="0">
                <a:solidFill>
                  <a:schemeClr val="tx1"/>
                </a:solidFill>
              </a:rPr>
              <a:t>, Editor, P. S. Eagleson, National Academy Press, Washington, D.C.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C3CD4E5-EF0B-4161-A88A-C3C462F55127}"/>
              </a:ext>
            </a:extLst>
          </p:cNvPr>
          <p:cNvSpPr>
            <a:spLocks noGrp="1" noChangeArrowheads="1"/>
          </p:cNvSpPr>
          <p:nvPr>
            <p:ph type="title"/>
          </p:nvPr>
        </p:nvSpPr>
        <p:spPr/>
        <p:txBody>
          <a:bodyPr/>
          <a:lstStyle/>
          <a:p>
            <a:r>
              <a:rPr lang="en-US" altLang="en-US"/>
              <a:t>The Challenge</a:t>
            </a:r>
          </a:p>
        </p:txBody>
      </p:sp>
      <p:sp>
        <p:nvSpPr>
          <p:cNvPr id="17411" name="Rectangle 3">
            <a:extLst>
              <a:ext uri="{FF2B5EF4-FFF2-40B4-BE49-F238E27FC236}">
                <a16:creationId xmlns:a16="http://schemas.microsoft.com/office/drawing/2014/main" id="{7E851CEE-7BD5-4B41-AC31-6058B1C4BF29}"/>
              </a:ext>
            </a:extLst>
          </p:cNvPr>
          <p:cNvSpPr>
            <a:spLocks noGrp="1" noChangeArrowheads="1"/>
          </p:cNvSpPr>
          <p:nvPr>
            <p:ph type="body" idx="1"/>
          </p:nvPr>
        </p:nvSpPr>
        <p:spPr/>
        <p:txBody>
          <a:bodyPr/>
          <a:lstStyle/>
          <a:p>
            <a:pPr>
              <a:lnSpc>
                <a:spcPct val="80000"/>
              </a:lnSpc>
            </a:pPr>
            <a:r>
              <a:rPr lang="en-US" altLang="en-US" sz="2800"/>
              <a:t>The challenge before USU as an academic institution is that it must integrate and synthesize water-related science and engineering activities across campus to focus its education, research, applied, and extension programs to meet the critical demand for </a:t>
            </a:r>
            <a:r>
              <a:rPr lang="en-US" altLang="en-US" sz="2800" b="1" i="1"/>
              <a:t>integrated</a:t>
            </a:r>
            <a:r>
              <a:rPr lang="en-US" altLang="en-US" sz="2800"/>
              <a:t> expertise.  </a:t>
            </a:r>
          </a:p>
          <a:p>
            <a:pPr>
              <a:lnSpc>
                <a:spcPct val="80000"/>
              </a:lnSpc>
            </a:pPr>
            <a:r>
              <a:rPr lang="en-US" altLang="en-US" sz="2800"/>
              <a:t>The University should provide an environment for honest intellectual debate on all sides of water issues and provide intellectual leadership on water science in the state, the western U.S. region, nation, and world.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E3B5D2A-A33F-4782-A01A-B95BEDBCE01D}"/>
              </a:ext>
            </a:extLst>
          </p:cNvPr>
          <p:cNvSpPr>
            <a:spLocks noGrp="1" noChangeArrowheads="1"/>
          </p:cNvSpPr>
          <p:nvPr>
            <p:ph type="title"/>
          </p:nvPr>
        </p:nvSpPr>
        <p:spPr/>
        <p:txBody>
          <a:bodyPr/>
          <a:lstStyle/>
          <a:p>
            <a:r>
              <a:rPr lang="en-US" altLang="en-US"/>
              <a:t>Findings Summary</a:t>
            </a:r>
          </a:p>
        </p:txBody>
      </p:sp>
      <p:sp>
        <p:nvSpPr>
          <p:cNvPr id="10243" name="Rectangle 3">
            <a:extLst>
              <a:ext uri="{FF2B5EF4-FFF2-40B4-BE49-F238E27FC236}">
                <a16:creationId xmlns:a16="http://schemas.microsoft.com/office/drawing/2014/main" id="{E2B3ED2F-41A0-4A53-8842-B3F4CF941C16}"/>
              </a:ext>
            </a:extLst>
          </p:cNvPr>
          <p:cNvSpPr>
            <a:spLocks noGrp="1" noChangeArrowheads="1"/>
          </p:cNvSpPr>
          <p:nvPr>
            <p:ph type="body" idx="1"/>
          </p:nvPr>
        </p:nvSpPr>
        <p:spPr/>
        <p:txBody>
          <a:bodyPr/>
          <a:lstStyle/>
          <a:p>
            <a:r>
              <a:rPr lang="en-US" altLang="en-US"/>
              <a:t>Need for planning to address population growth related water needs</a:t>
            </a:r>
          </a:p>
          <a:p>
            <a:r>
              <a:rPr lang="en-US" altLang="en-US"/>
              <a:t>Deep rooted enthusiasm for interdisciplinary effort at USU</a:t>
            </a:r>
          </a:p>
          <a:p>
            <a:r>
              <a:rPr lang="en-US" altLang="en-US"/>
              <a:t>USU needs some form of overarching organizational entity to front and coordinate water activity</a:t>
            </a:r>
          </a:p>
          <a:p>
            <a:pPr>
              <a:buFont typeface="Wingdings" panose="05000000000000000000" pitchFamily="2" charset="2"/>
              <a:buNone/>
            </a:pPr>
            <a:endParaRPr lang="en-US" altLang="en-US"/>
          </a:p>
        </p:txBody>
      </p:sp>
    </p:spTree>
  </p:cSld>
  <p:clrMapOvr>
    <a:masterClrMapping/>
  </p:clrMapOvr>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1" i="0" u="none" strike="noStrike" cap="none" normalizeH="0" baseline="0" smtClean="0">
            <a:ln>
              <a:noFill/>
            </a:ln>
            <a:solidFill>
              <a:srgbClr val="CCECFF"/>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1" i="0" u="none" strike="noStrike" cap="none" normalizeH="0" baseline="0" smtClean="0">
            <a:ln>
              <a:noFill/>
            </a:ln>
            <a:solidFill>
              <a:srgbClr val="CCECFF"/>
            </a:solidFill>
            <a:effectLst/>
            <a:latin typeface="Arial" panose="020B0604020202020204"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638</TotalTime>
  <Words>2295</Words>
  <Application>Microsoft Office PowerPoint</Application>
  <PresentationFormat>On-screen Show (4:3)</PresentationFormat>
  <Paragraphs>211</Paragraphs>
  <Slides>39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39</vt:i4>
      </vt:variant>
    </vt:vector>
  </HeadingPairs>
  <TitlesOfParts>
    <vt:vector size="48" baseType="lpstr">
      <vt:lpstr>Arial</vt:lpstr>
      <vt:lpstr>Times New Roman</vt:lpstr>
      <vt:lpstr>Wingdings</vt:lpstr>
      <vt:lpstr>Symbol</vt:lpstr>
      <vt:lpstr>Watermark</vt:lpstr>
      <vt:lpstr>Microsoft Word 97 - 2003 Document</vt:lpstr>
      <vt:lpstr>Microsoft Word Picture</vt:lpstr>
      <vt:lpstr>Microsoft PowerPoint 97-2003 Slide</vt:lpstr>
      <vt:lpstr>Microsoft Clip Gallery</vt:lpstr>
      <vt:lpstr>Integrated Water Planning … at a University … in a State … in the Future.</vt:lpstr>
      <vt:lpstr>PowerPoint Presentation</vt:lpstr>
      <vt:lpstr>PowerPoint Presentation</vt:lpstr>
      <vt:lpstr>Utah State University Water Initiative Task Force </vt:lpstr>
      <vt:lpstr>The Charge</vt:lpstr>
      <vt:lpstr>Process</vt:lpstr>
      <vt:lpstr>National and Worldwide Context</vt:lpstr>
      <vt:lpstr>The Challenge</vt:lpstr>
      <vt:lpstr>Findings Summary</vt:lpstr>
      <vt:lpstr>Specific Actions that are needed</vt:lpstr>
      <vt:lpstr>Organizational Models</vt:lpstr>
      <vt:lpstr>Recommendation</vt:lpstr>
      <vt:lpstr>USU Water Initiative Action Plan 2003/2004  </vt:lpstr>
      <vt:lpstr>PowerPoint Presentation</vt:lpstr>
      <vt:lpstr>First Annual Conference </vt:lpstr>
      <vt:lpstr>Laboratory Watershed</vt:lpstr>
      <vt:lpstr>Interdisciplinary Research Opportunities</vt:lpstr>
      <vt:lpstr>Consortium of Universities for the Advancement of Hydrologic Science (CUAHSI)</vt:lpstr>
      <vt:lpstr>National Science Foundation – Biocomplexity in the Environment</vt:lpstr>
      <vt:lpstr>PowerPoint Presentation</vt:lpstr>
      <vt:lpstr>PowerPoint Presentation</vt:lpstr>
      <vt:lpstr>National Science Foundation – Freshwater Initiative.  </vt:lpstr>
      <vt:lpstr>http://www.nwl.ac.uk/ih/help/index.html</vt:lpstr>
      <vt:lpstr>PowerPoint Presentation</vt:lpstr>
      <vt:lpstr>PowerPoint Presentation</vt:lpstr>
      <vt:lpstr>http://cleaner.ce.berkeley.edu/intro.php</vt:lpstr>
      <vt:lpstr>http://www.doi.gov/water2025/</vt:lpstr>
      <vt:lpstr>http://www.reeusda.gov/nri/</vt:lpstr>
      <vt:lpstr>PowerPoint Presentation</vt:lpstr>
      <vt:lpstr>National Science Foundation – IGERT. </vt:lpstr>
      <vt:lpstr>Graduate Program in Integrative Water Sciences</vt:lpstr>
      <vt:lpstr>Utah State University</vt:lpstr>
      <vt:lpstr>USU Water Initiative University Advisory Committee </vt:lpstr>
      <vt:lpstr>Water Initiative External Advisory Board</vt:lpstr>
      <vt:lpstr>  Seminar Committee </vt:lpstr>
      <vt:lpstr>Annual Conference Committee </vt:lpstr>
      <vt:lpstr>Laboratory Watershed design team. </vt:lpstr>
      <vt:lpstr> Interdisciplinary graduate program committee </vt:lpstr>
      <vt:lpstr>Questions?</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Water Planning … at a University … in a State … in the Future.</dc:title>
  <dc:creator>David Tarboton</dc:creator>
  <cp:lastModifiedBy>Levi Sanchez</cp:lastModifiedBy>
  <cp:revision>29</cp:revision>
  <dcterms:created xsi:type="dcterms:W3CDTF">2003-04-10T02:00:25Z</dcterms:created>
  <dcterms:modified xsi:type="dcterms:W3CDTF">2023-03-11T00:24:46Z</dcterms:modified>
</cp:coreProperties>
</file>